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</p:sldMasterIdLst>
  <p:notesMasterIdLst>
    <p:notesMasterId r:id="rId53"/>
  </p:notesMasterIdLst>
  <p:handoutMasterIdLst>
    <p:handoutMasterId r:id="rId54"/>
  </p:handoutMasterIdLst>
  <p:sldIdLst>
    <p:sldId id="256" r:id="rId3"/>
    <p:sldId id="311" r:id="rId4"/>
    <p:sldId id="257" r:id="rId5"/>
    <p:sldId id="277" r:id="rId6"/>
    <p:sldId id="278" r:id="rId7"/>
    <p:sldId id="279" r:id="rId8"/>
    <p:sldId id="281" r:id="rId9"/>
    <p:sldId id="282" r:id="rId10"/>
    <p:sldId id="283" r:id="rId11"/>
    <p:sldId id="285" r:id="rId12"/>
    <p:sldId id="284" r:id="rId13"/>
    <p:sldId id="288" r:id="rId14"/>
    <p:sldId id="287" r:id="rId15"/>
    <p:sldId id="289" r:id="rId16"/>
    <p:sldId id="290" r:id="rId17"/>
    <p:sldId id="291" r:id="rId18"/>
    <p:sldId id="292" r:id="rId19"/>
    <p:sldId id="286" r:id="rId20"/>
    <p:sldId id="258" r:id="rId21"/>
    <p:sldId id="259" r:id="rId22"/>
    <p:sldId id="260" r:id="rId23"/>
    <p:sldId id="293" r:id="rId24"/>
    <p:sldId id="310" r:id="rId25"/>
    <p:sldId id="306" r:id="rId26"/>
    <p:sldId id="307" r:id="rId27"/>
    <p:sldId id="308" r:id="rId28"/>
    <p:sldId id="268" r:id="rId29"/>
    <p:sldId id="262" r:id="rId30"/>
    <p:sldId id="263" r:id="rId31"/>
    <p:sldId id="264" r:id="rId32"/>
    <p:sldId id="265" r:id="rId33"/>
    <p:sldId id="294" r:id="rId34"/>
    <p:sldId id="269" r:id="rId35"/>
    <p:sldId id="295" r:id="rId36"/>
    <p:sldId id="267" r:id="rId37"/>
    <p:sldId id="296" r:id="rId38"/>
    <p:sldId id="274" r:id="rId39"/>
    <p:sldId id="297" r:id="rId40"/>
    <p:sldId id="299" r:id="rId41"/>
    <p:sldId id="300" r:id="rId42"/>
    <p:sldId id="302" r:id="rId43"/>
    <p:sldId id="273" r:id="rId44"/>
    <p:sldId id="303" r:id="rId45"/>
    <p:sldId id="304" r:id="rId46"/>
    <p:sldId id="272" r:id="rId47"/>
    <p:sldId id="271" r:id="rId48"/>
    <p:sldId id="305" r:id="rId49"/>
    <p:sldId id="270" r:id="rId50"/>
    <p:sldId id="309" r:id="rId51"/>
    <p:sldId id="27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B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4660"/>
  </p:normalViewPr>
  <p:slideViewPr>
    <p:cSldViewPr>
      <p:cViewPr varScale="1">
        <p:scale>
          <a:sx n="111" d="100"/>
          <a:sy n="111" d="100"/>
        </p:scale>
        <p:origin x="118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78D0C-731F-478E-87B0-A5D828A2CC8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6C464-1737-41FD-B482-1542257B9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870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9094-9FF8-4ED3-9CE0-B51570956BA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947F7-C4B9-4B04-819F-8BBA7B48AC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01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40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2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36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2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64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33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9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57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2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31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32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60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73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47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9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7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9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77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88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63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87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4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61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222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49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996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17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280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54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5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11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5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72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947F7-C4B9-4B04-819F-8BBA7B48ACE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grpSp>
        <p:nvGrpSpPr>
          <p:cNvPr id="4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>
                <a:latin typeface="Calibri" panose="020F0502020204030204" pitchFamily="34" charset="0"/>
              </a:defRPr>
            </a:lvl1pPr>
            <a:lvl2pPr>
              <a:buClr>
                <a:schemeClr val="accent1"/>
              </a:buClr>
              <a:defRPr>
                <a:latin typeface="Calibri" panose="020F0502020204030204" pitchFamily="34" charset="0"/>
              </a:defRPr>
            </a:lvl2pPr>
            <a:lvl3pPr>
              <a:buClr>
                <a:schemeClr val="accent1"/>
              </a:buClr>
              <a:defRPr>
                <a:latin typeface="Calibri" panose="020F0502020204030204" pitchFamily="34" charset="0"/>
              </a:defRPr>
            </a:lvl3pPr>
            <a:lvl4pPr>
              <a:buClr>
                <a:schemeClr val="accent1"/>
              </a:buClr>
              <a:defRPr>
                <a:latin typeface="Calibri" panose="020F0502020204030204" pitchFamily="34" charset="0"/>
              </a:defRPr>
            </a:lvl4pPr>
            <a:lvl5pPr>
              <a:buClr>
                <a:schemeClr val="accent1"/>
              </a:buCl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3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17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96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6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12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26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4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42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7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grpSp>
        <p:nvGrpSpPr>
          <p:cNvPr id="5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0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free-png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s.wikipedia.org/wiki/Sumatra_PDF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htnovo.net/2018/08/in-arrivo-swipe-laterali-su-youtube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407589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Chapter 7:   A Primer On Digital Logic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696200" y="514290"/>
            <a:ext cx="26670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cs typeface="Arial" panose="020B0604020202020204" pitchFamily="34" charset="0"/>
              </a:rPr>
              <a:t>Power Point Slides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63200" y="6553200"/>
            <a:ext cx="304800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1</a:t>
            </a:fld>
            <a:endParaRPr lang="en-US" sz="1050" dirty="0">
              <a:latin typeface="Calibri" panose="020F0502020204030204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4038600" y="2979124"/>
            <a:ext cx="449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fi-FI" sz="2400" b="1" dirty="0">
                <a:cs typeface="Arial" panose="020B0604020202020204" pitchFamily="34" charset="0"/>
              </a:rPr>
              <a:t>Prof. Smruti Ranjan Sarangi IIT Delhi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2332793"/>
            <a:ext cx="6553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Basic Computer Architecture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9851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Let us </a:t>
            </a:r>
            <a:r>
              <a:rPr lang="fr-FR" sz="4400" dirty="0" err="1"/>
              <a:t>make</a:t>
            </a:r>
            <a:r>
              <a:rPr lang="fr-FR" sz="4400" dirty="0"/>
              <a:t> a transistor.</a:t>
            </a:r>
            <a:endParaRPr lang="en-US" sz="44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676401" y="4416976"/>
            <a:ext cx="8686799" cy="213622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0" tIns="0" rIns="0" bIns="0" rtlCol="0">
            <a:normAutofit fontScale="77500" lnSpcReduction="2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NMOS transistor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Put two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n-type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wells in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p-type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substrate</a:t>
            </a:r>
          </a:p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Now, assume that we apply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+</a:t>
            </a:r>
            <a:r>
              <a:rPr lang="en-US" dirty="0" err="1">
                <a:solidFill>
                  <a:srgbClr val="00B050"/>
                </a:solidFill>
                <a:latin typeface="Calibri" panose="020F0502020204030204" pitchFamily="34" charset="0"/>
              </a:rPr>
              <a:t>ve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charge to the gate.</a:t>
            </a:r>
          </a:p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Channel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This forms because electrons move towards the positive charge. Forms a conductive layer that can conduct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current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0800" y="2362200"/>
            <a:ext cx="6934200" cy="1676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p-type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05200" y="2362200"/>
            <a:ext cx="1752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n-type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34200" y="2370667"/>
            <a:ext cx="1752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n-type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0" y="2209800"/>
            <a:ext cx="24384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876800" y="2048934"/>
            <a:ext cx="2438400" cy="15239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43200" y="1566446"/>
            <a:ext cx="1371600" cy="4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14800" y="1568619"/>
            <a:ext cx="0" cy="7851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001000" y="1608892"/>
            <a:ext cx="1371600" cy="4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01000" y="1600313"/>
            <a:ext cx="0" cy="770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84371" y="1424685"/>
            <a:ext cx="0" cy="624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98341" y="157925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09028" y="161449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36202" y="128389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57800" y="2370668"/>
            <a:ext cx="1676400" cy="220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257800" y="1524000"/>
            <a:ext cx="228600" cy="99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68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9851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NMOS Transistor</a:t>
            </a:r>
            <a:endParaRPr lang="en-US" sz="4400" dirty="0"/>
          </a:p>
        </p:txBody>
      </p:sp>
      <p:sp>
        <p:nvSpPr>
          <p:cNvPr id="4" name="Rounded Rectangle 3"/>
          <p:cNvSpPr/>
          <p:nvPr/>
        </p:nvSpPr>
        <p:spPr>
          <a:xfrm>
            <a:off x="2133600" y="2908061"/>
            <a:ext cx="23622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 a +</a:t>
            </a:r>
            <a:r>
              <a:rPr lang="en-US" dirty="0" err="1"/>
              <a:t>ve</a:t>
            </a:r>
            <a:r>
              <a:rPr lang="en-US" dirty="0"/>
              <a:t> voltage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19983" y="2908061"/>
            <a:ext cx="39624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Current flows from the drain to source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8387" y="16118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60796" y="429212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33600" y="3505200"/>
            <a:ext cx="24384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 a 0 or -</a:t>
            </a:r>
            <a:r>
              <a:rPr lang="en-US" dirty="0" err="1"/>
              <a:t>ve</a:t>
            </a:r>
            <a:r>
              <a:rPr lang="en-US" dirty="0"/>
              <a:t> voltage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19983" y="3505200"/>
            <a:ext cx="39624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current flow. 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885976" y="4561303"/>
            <a:ext cx="8458199" cy="208458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 thus have a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switch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Apply a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+</a:t>
            </a:r>
            <a:r>
              <a:rPr lang="en-US" dirty="0" err="1">
                <a:solidFill>
                  <a:srgbClr val="00B050"/>
                </a:solidFill>
                <a:latin typeface="Calibri" panose="020F0502020204030204" pitchFamily="34" charset="0"/>
              </a:rPr>
              <a:t>ve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voltage at the gate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make the transistor conduct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Apply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–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ve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or 0 voltage at the gate  transistor is off (no current flow across it)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263888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648200" y="3200400"/>
            <a:ext cx="4730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</p:cNvCxnSpPr>
          <p:nvPr/>
        </p:nvCxnSpPr>
        <p:spPr>
          <a:xfrm>
            <a:off x="5121292" y="2823548"/>
            <a:ext cx="0" cy="6816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57800" y="2514600"/>
            <a:ext cx="0" cy="1295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57800" y="2638881"/>
            <a:ext cx="9213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</p:cNvCxnSpPr>
          <p:nvPr/>
        </p:nvCxnSpPr>
        <p:spPr>
          <a:xfrm flipH="1">
            <a:off x="6179185" y="1981201"/>
            <a:ext cx="1" cy="6576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57800" y="3705681"/>
            <a:ext cx="9213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179185" y="3704412"/>
            <a:ext cx="1" cy="6576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01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9851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PMOS Transistor</a:t>
            </a:r>
            <a:endParaRPr lang="en-US" sz="44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676401" y="4416976"/>
            <a:ext cx="8686799" cy="213622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0" tIns="0" rIns="0" bIns="0" rtlCol="0">
            <a:normAutofit fontScale="85000" lnSpcReduction="2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PMOS transistor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Put two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p-type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wells in 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n-type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substrate</a:t>
            </a:r>
          </a:p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Now, assume we apply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0 or -</a:t>
            </a:r>
            <a:r>
              <a:rPr lang="en-US" dirty="0" err="1">
                <a:solidFill>
                  <a:srgbClr val="00B050"/>
                </a:solidFill>
                <a:latin typeface="Calibri" panose="020F0502020204030204" pitchFamily="34" charset="0"/>
              </a:rPr>
              <a:t>ve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charge to the gate.</a:t>
            </a:r>
          </a:p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Channel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This forms because holes move towards the gate. This channel can conduct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current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0800" y="2362200"/>
            <a:ext cx="6934200" cy="167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05200" y="2362200"/>
            <a:ext cx="1752600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p-type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34200" y="2370667"/>
            <a:ext cx="1752600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p-type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0" y="2209800"/>
            <a:ext cx="24384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876800" y="2048934"/>
            <a:ext cx="2438400" cy="15239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43200" y="1566446"/>
            <a:ext cx="1371600" cy="4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14800" y="1568619"/>
            <a:ext cx="0" cy="7851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001000" y="1608892"/>
            <a:ext cx="1371600" cy="4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01000" y="1600313"/>
            <a:ext cx="0" cy="770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84371" y="1424685"/>
            <a:ext cx="0" cy="624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98341" y="157925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09028" y="161449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36202" y="128389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57800" y="2370668"/>
            <a:ext cx="1676400" cy="2201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257800" y="1524000"/>
            <a:ext cx="228600" cy="99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4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9851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PMOS Transistor</a:t>
            </a:r>
            <a:endParaRPr lang="en-US" sz="4400" dirty="0"/>
          </a:p>
        </p:txBody>
      </p:sp>
      <p:sp>
        <p:nvSpPr>
          <p:cNvPr id="4" name="Rounded Rectangle 3"/>
          <p:cNvSpPr/>
          <p:nvPr/>
        </p:nvSpPr>
        <p:spPr>
          <a:xfrm>
            <a:off x="2133600" y="2823547"/>
            <a:ext cx="2362200" cy="5417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 a 0 or -</a:t>
            </a:r>
            <a:r>
              <a:rPr lang="en-US" dirty="0" err="1"/>
              <a:t>ve</a:t>
            </a:r>
            <a:r>
              <a:rPr lang="en-US" dirty="0"/>
              <a:t> voltage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19983" y="2743201"/>
            <a:ext cx="3962400" cy="6220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Current flows from the source to the drain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1" y="16764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60796" y="429212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33600" y="3505200"/>
            <a:ext cx="24384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 a +</a:t>
            </a:r>
            <a:r>
              <a:rPr lang="en-US" dirty="0" err="1"/>
              <a:t>ve</a:t>
            </a:r>
            <a:r>
              <a:rPr lang="en-US" dirty="0"/>
              <a:t> voltage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19983" y="3505200"/>
            <a:ext cx="39624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current flow. 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885976" y="4572001"/>
            <a:ext cx="8458199" cy="20845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 thus have a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switch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Apply a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+</a:t>
            </a:r>
            <a:r>
              <a:rPr lang="en-US" dirty="0" err="1">
                <a:solidFill>
                  <a:srgbClr val="00B050"/>
                </a:solidFill>
                <a:latin typeface="Calibri" panose="020F0502020204030204" pitchFamily="34" charset="0"/>
              </a:rPr>
              <a:t>ve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voltage at the gate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transistor is off (no current flow across it)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Apply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–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ve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or 0 voltage at the gate transistor conducts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263888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648200" y="3200400"/>
            <a:ext cx="4730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</p:cNvCxnSpPr>
          <p:nvPr/>
        </p:nvCxnSpPr>
        <p:spPr>
          <a:xfrm>
            <a:off x="5121292" y="2823548"/>
            <a:ext cx="0" cy="6816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57800" y="2514600"/>
            <a:ext cx="0" cy="1295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57800" y="2638881"/>
            <a:ext cx="9213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57800" y="3705681"/>
            <a:ext cx="9213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179185" y="3704412"/>
            <a:ext cx="1" cy="6576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953001" y="3124200"/>
            <a:ext cx="168293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172200" y="2009320"/>
            <a:ext cx="0" cy="6576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22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9851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Let us </a:t>
            </a:r>
            <a:r>
              <a:rPr lang="fr-FR" sz="4400" dirty="0" err="1"/>
              <a:t>make</a:t>
            </a:r>
            <a:r>
              <a:rPr lang="fr-FR" sz="4400" dirty="0"/>
              <a:t> an </a:t>
            </a:r>
            <a:r>
              <a:rPr lang="fr-FR" sz="4400" dirty="0" err="1"/>
              <a:t>inverter</a:t>
            </a:r>
            <a:endParaRPr lang="en-US" sz="4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86200" y="2362200"/>
            <a:ext cx="1066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953000" y="2057400"/>
            <a:ext cx="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53000" y="2057400"/>
            <a:ext cx="6096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953000" y="2362200"/>
            <a:ext cx="6096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562600" y="2286000"/>
            <a:ext cx="152400" cy="1524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6"/>
          </p:cNvCxnSpPr>
          <p:nvPr/>
        </p:nvCxnSpPr>
        <p:spPr>
          <a:xfrm>
            <a:off x="5715000" y="23622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69581" y="19005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7980" y="194286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324600" y="1981200"/>
            <a:ext cx="5334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81200" y="4267200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95600" y="3771901"/>
            <a:ext cx="0" cy="1083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95600" y="3780367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352800" y="3733800"/>
            <a:ext cx="152400" cy="15240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505200" y="3581400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81400" y="3505200"/>
            <a:ext cx="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81400" y="3581400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81400" y="4114800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05200" y="4626809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81400" y="4550609"/>
            <a:ext cx="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81400" y="4626809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581400" y="5160209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038600" y="4114801"/>
            <a:ext cx="0" cy="5120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038600" y="3276600"/>
            <a:ext cx="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86200" y="33528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30133" y="2983471"/>
            <a:ext cx="531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</a:t>
            </a:r>
            <a:r>
              <a:rPr lang="en-US" sz="2400" baseline="-25000" dirty="0" err="1"/>
              <a:t>cc</a:t>
            </a:r>
            <a:endParaRPr lang="en-US" sz="2400" baseline="-250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895600" y="4855409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030133" y="4328471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030134" y="5160210"/>
            <a:ext cx="8467" cy="3261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657600" y="5510145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10000" y="56388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000500" y="5791200"/>
            <a:ext cx="76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106271" y="38055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99312" y="3883968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4715932" y="3922299"/>
            <a:ext cx="5334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010043" y="3137960"/>
            <a:ext cx="4191000" cy="12848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 = 1 (+</a:t>
            </a:r>
            <a:r>
              <a:rPr lang="en-US" dirty="0" err="1"/>
              <a:t>ve</a:t>
            </a:r>
            <a:r>
              <a:rPr lang="en-US" dirty="0"/>
              <a:t> voltage)</a:t>
            </a:r>
          </a:p>
          <a:p>
            <a:r>
              <a:rPr lang="en-US" dirty="0"/>
              <a:t>T1 is on, T2 is off</a:t>
            </a:r>
          </a:p>
          <a:p>
            <a:r>
              <a:rPr lang="en-US" dirty="0"/>
              <a:t>Thus, the output will be connected to the ground, and it will be a logical 0 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076700" y="4709470"/>
            <a:ext cx="4572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042189" y="3668186"/>
            <a:ext cx="4572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010043" y="4709470"/>
            <a:ext cx="4191000" cy="12848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 = 0 (0 voltage)</a:t>
            </a:r>
          </a:p>
          <a:p>
            <a:r>
              <a:rPr lang="en-US" dirty="0"/>
              <a:t>T1 is off, T2 is on</a:t>
            </a:r>
          </a:p>
          <a:p>
            <a:r>
              <a:rPr lang="en-US" dirty="0"/>
              <a:t>Thus, the output will be connected to the supply (</a:t>
            </a:r>
            <a:r>
              <a:rPr lang="en-US" dirty="0" err="1"/>
              <a:t>Vcc</a:t>
            </a:r>
            <a:r>
              <a:rPr lang="en-US" dirty="0"/>
              <a:t>), and it will be a logical 1 </a:t>
            </a:r>
          </a:p>
        </p:txBody>
      </p:sp>
    </p:spTree>
    <p:extLst>
      <p:ext uri="{BB962C8B-B14F-4D97-AF65-F5344CB8AC3E}">
        <p14:creationId xmlns:p14="http://schemas.microsoft.com/office/powerpoint/2010/main" val="222654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9851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NOR </a:t>
            </a:r>
            <a:r>
              <a:rPr lang="fr-FR" sz="4400" dirty="0" err="1"/>
              <a:t>Gate</a:t>
            </a:r>
            <a:endParaRPr lang="en-US" sz="4400" dirty="0"/>
          </a:p>
        </p:txBody>
      </p:sp>
      <p:sp>
        <p:nvSpPr>
          <p:cNvPr id="6" name="Oval 5"/>
          <p:cNvSpPr/>
          <p:nvPr/>
        </p:nvSpPr>
        <p:spPr>
          <a:xfrm>
            <a:off x="5613400" y="1879263"/>
            <a:ext cx="152400" cy="15240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765800" y="1726863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42000" y="1650663"/>
            <a:ext cx="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33533" y="1726863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42000" y="2260263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61000" y="3669739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37200" y="3593539"/>
            <a:ext cx="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37200" y="3669739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37200" y="4203139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85934" y="3371401"/>
            <a:ext cx="8467" cy="2983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00233" y="1416623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0" y="914401"/>
            <a:ext cx="531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</a:t>
            </a:r>
            <a:r>
              <a:rPr lang="en-US" sz="2400" baseline="-25000" dirty="0" err="1"/>
              <a:t>cc</a:t>
            </a:r>
            <a:endParaRPr lang="en-US" sz="2400" baseline="-25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851400" y="3898339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85934" y="3371401"/>
            <a:ext cx="579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85934" y="4203140"/>
            <a:ext cx="8467" cy="3261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13400" y="4553075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08700" y="4728297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99200" y="4880697"/>
            <a:ext cx="76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008065" y="2644704"/>
            <a:ext cx="4572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503445" y="3783925"/>
            <a:ext cx="4572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grpSp>
        <p:nvGrpSpPr>
          <p:cNvPr id="37" name="Group 36"/>
          <p:cNvGrpSpPr/>
          <p:nvPr/>
        </p:nvGrpSpPr>
        <p:grpSpPr>
          <a:xfrm flipH="1">
            <a:off x="6261100" y="3593539"/>
            <a:ext cx="1447800" cy="959536"/>
            <a:chOff x="4419600" y="4296833"/>
            <a:chExt cx="1447800" cy="959536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5029200" y="4373033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5105400" y="4296833"/>
              <a:ext cx="0" cy="685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5105400" y="4373033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105400" y="4906433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419600" y="4601633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554133" y="4906433"/>
              <a:ext cx="8467" cy="3261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181600" y="5256369"/>
              <a:ext cx="685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>
            <a:off x="6574367" y="3371402"/>
            <a:ext cx="0" cy="2982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613400" y="2695956"/>
            <a:ext cx="152400" cy="15240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5765800" y="2543556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842000" y="2467356"/>
            <a:ext cx="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33533" y="2543556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42000" y="3076956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299200" y="3076957"/>
            <a:ext cx="0" cy="29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99200" y="2249112"/>
            <a:ext cx="0" cy="29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290733" y="1432419"/>
            <a:ext cx="0" cy="29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03800" y="2772156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03800" y="1938189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36267" y="3373053"/>
            <a:ext cx="1485900" cy="88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71670" y="3896107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71670" y="1707357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3267" y="2508107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77980" y="382580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612755" y="3774207"/>
            <a:ext cx="4572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062133" y="1816859"/>
            <a:ext cx="4572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78731"/>
              </p:ext>
            </p:extLst>
          </p:nvPr>
        </p:nvGraphicFramePr>
        <p:xfrm>
          <a:off x="3441699" y="4969102"/>
          <a:ext cx="57150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8089256" y="3158484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06101" y="2329097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5" name="Oval 9"/>
          <p:cNvSpPr>
            <a:spLocks noChangeArrowheads="1"/>
          </p:cNvSpPr>
          <p:nvPr/>
        </p:nvSpPr>
        <p:spPr bwMode="auto">
          <a:xfrm>
            <a:off x="9405367" y="2155682"/>
            <a:ext cx="76200" cy="80963"/>
          </a:xfrm>
          <a:prstGeom prst="ellipse">
            <a:avLst/>
          </a:prstGeom>
          <a:noFill/>
          <a:ln w="17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7979121" y="1983845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979121" y="2390582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481567" y="2188826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278843" y="225843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NOR B</a:t>
            </a:r>
          </a:p>
        </p:txBody>
      </p:sp>
      <p:sp>
        <p:nvSpPr>
          <p:cNvPr id="80" name="Freeform 79"/>
          <p:cNvSpPr>
            <a:spLocks/>
          </p:cNvSpPr>
          <p:nvPr/>
        </p:nvSpPr>
        <p:spPr bwMode="auto">
          <a:xfrm>
            <a:off x="8580722" y="1854054"/>
            <a:ext cx="815793" cy="660018"/>
          </a:xfrm>
          <a:custGeom>
            <a:avLst/>
            <a:gdLst>
              <a:gd name="T0" fmla="*/ 0 w 2946"/>
              <a:gd name="T1" fmla="*/ 0 h 3517"/>
              <a:gd name="T2" fmla="*/ 378 w 2946"/>
              <a:gd name="T3" fmla="*/ 1758 h 3517"/>
              <a:gd name="T4" fmla="*/ 0 w 2946"/>
              <a:gd name="T5" fmla="*/ 3517 h 3517"/>
              <a:gd name="T6" fmla="*/ 2946 w 2946"/>
              <a:gd name="T7" fmla="*/ 1794 h 3517"/>
              <a:gd name="T8" fmla="*/ 0 w 2946"/>
              <a:gd name="T9" fmla="*/ 0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6" h="3517">
                <a:moveTo>
                  <a:pt x="0" y="0"/>
                </a:moveTo>
                <a:cubicBezTo>
                  <a:pt x="303" y="680"/>
                  <a:pt x="378" y="1195"/>
                  <a:pt x="378" y="1758"/>
                </a:cubicBezTo>
                <a:cubicBezTo>
                  <a:pt x="378" y="2437"/>
                  <a:pt x="246" y="2965"/>
                  <a:pt x="0" y="3517"/>
                </a:cubicBezTo>
                <a:cubicBezTo>
                  <a:pt x="953" y="3517"/>
                  <a:pt x="2413" y="2929"/>
                  <a:pt x="2946" y="1794"/>
                </a:cubicBezTo>
                <a:cubicBezTo>
                  <a:pt x="2407" y="739"/>
                  <a:pt x="937" y="0"/>
                  <a:pt x="0" y="0"/>
                </a:cubicBezTo>
                <a:close/>
              </a:path>
            </a:pathLst>
          </a:custGeom>
          <a:noFill/>
          <a:ln w="23" cap="flat">
            <a:solidFill>
              <a:srgbClr val="0000A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894374" y="160089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9803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9851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NAND </a:t>
            </a:r>
            <a:r>
              <a:rPr lang="fr-FR" sz="4400" dirty="0" err="1"/>
              <a:t>Gate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42000" y="2889870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18200" y="2813670"/>
            <a:ext cx="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09733" y="2889870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18200" y="3423270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53809" y="1726095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30009" y="1649895"/>
            <a:ext cx="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30009" y="1726095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30009" y="2259495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78743" y="1427757"/>
            <a:ext cx="8467" cy="2983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66934" y="2889612"/>
            <a:ext cx="1382237" cy="79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0099" y="958518"/>
            <a:ext cx="531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</a:t>
            </a:r>
            <a:r>
              <a:rPr lang="en-US" sz="2400" baseline="-25000" dirty="0" err="1"/>
              <a:t>cc</a:t>
            </a:r>
            <a:endParaRPr lang="en-US" sz="2400" baseline="-25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944209" y="1954695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78743" y="1427757"/>
            <a:ext cx="579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78743" y="2259496"/>
            <a:ext cx="8467" cy="3261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56300" y="4540883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08700" y="4728297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99200" y="4880697"/>
            <a:ext cx="76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681133" y="1822308"/>
            <a:ext cx="4572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008116" y="2988663"/>
            <a:ext cx="4572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186332" y="1730522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110132" y="1654322"/>
            <a:ext cx="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52932" y="1730522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652932" y="2263922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186332" y="1959122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52933" y="2263923"/>
            <a:ext cx="8467" cy="3261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78743" y="2574264"/>
            <a:ext cx="582657" cy="11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667176" y="1427758"/>
            <a:ext cx="0" cy="2982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392739" y="1874665"/>
            <a:ext cx="152400" cy="15240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5842000" y="3706563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18200" y="3630363"/>
            <a:ext cx="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09733" y="3706563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918200" y="4239963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375400" y="4239964"/>
            <a:ext cx="0" cy="29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375400" y="3412119"/>
            <a:ext cx="0" cy="29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366933" y="2585686"/>
            <a:ext cx="1792" cy="304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232400" y="3933326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232400" y="3103933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296092" y="1138005"/>
            <a:ext cx="1392" cy="284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37232" y="1705364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11954" y="370209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11954" y="287310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008116" y="3820864"/>
            <a:ext cx="4572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603482" y="1822308"/>
            <a:ext cx="4572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06109"/>
              </p:ext>
            </p:extLst>
          </p:nvPr>
        </p:nvGraphicFramePr>
        <p:xfrm>
          <a:off x="3441699" y="4969102"/>
          <a:ext cx="57150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058051" y="2427018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49170" y="1739463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7208271" y="1899212"/>
            <a:ext cx="152400" cy="15240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"/>
          <p:cNvSpPr>
            <a:spLocks/>
          </p:cNvSpPr>
          <p:nvPr/>
        </p:nvSpPr>
        <p:spPr bwMode="auto">
          <a:xfrm>
            <a:off x="8534400" y="3068816"/>
            <a:ext cx="749300" cy="620713"/>
          </a:xfrm>
          <a:custGeom>
            <a:avLst/>
            <a:gdLst>
              <a:gd name="T0" fmla="*/ 0 w 2084"/>
              <a:gd name="T1" fmla="*/ 12 h 1720"/>
              <a:gd name="T2" fmla="*/ 1412 w 2084"/>
              <a:gd name="T3" fmla="*/ 31 h 1720"/>
              <a:gd name="T4" fmla="*/ 1820 w 2084"/>
              <a:gd name="T5" fmla="*/ 231 h 1720"/>
              <a:gd name="T6" fmla="*/ 2061 w 2084"/>
              <a:gd name="T7" fmla="*/ 974 h 1720"/>
              <a:gd name="T8" fmla="*/ 1778 w 2084"/>
              <a:gd name="T9" fmla="*/ 1530 h 1720"/>
              <a:gd name="T10" fmla="*/ 1407 w 2084"/>
              <a:gd name="T11" fmla="*/ 1682 h 1720"/>
              <a:gd name="T12" fmla="*/ 552 w 2084"/>
              <a:gd name="T13" fmla="*/ 1709 h 1720"/>
              <a:gd name="T14" fmla="*/ 0 w 2084"/>
              <a:gd name="T15" fmla="*/ 1713 h 1720"/>
              <a:gd name="T16" fmla="*/ 0 w 2084"/>
              <a:gd name="T17" fmla="*/ 12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4" h="1720">
                <a:moveTo>
                  <a:pt x="0" y="12"/>
                </a:moveTo>
                <a:cubicBezTo>
                  <a:pt x="470" y="15"/>
                  <a:pt x="942" y="0"/>
                  <a:pt x="1412" y="31"/>
                </a:cubicBezTo>
                <a:cubicBezTo>
                  <a:pt x="1614" y="64"/>
                  <a:pt x="1699" y="119"/>
                  <a:pt x="1820" y="231"/>
                </a:cubicBezTo>
                <a:cubicBezTo>
                  <a:pt x="2014" y="420"/>
                  <a:pt x="2084" y="714"/>
                  <a:pt x="2061" y="974"/>
                </a:cubicBezTo>
                <a:cubicBezTo>
                  <a:pt x="2048" y="1175"/>
                  <a:pt x="1951" y="1397"/>
                  <a:pt x="1778" y="1530"/>
                </a:cubicBezTo>
                <a:cubicBezTo>
                  <a:pt x="1676" y="1608"/>
                  <a:pt x="1559" y="1656"/>
                  <a:pt x="1407" y="1682"/>
                </a:cubicBezTo>
                <a:cubicBezTo>
                  <a:pt x="1124" y="1720"/>
                  <a:pt x="837" y="1704"/>
                  <a:pt x="552" y="1709"/>
                </a:cubicBezTo>
                <a:cubicBezTo>
                  <a:pt x="368" y="1709"/>
                  <a:pt x="184" y="1709"/>
                  <a:pt x="0" y="1713"/>
                </a:cubicBezTo>
                <a:lnTo>
                  <a:pt x="0" y="12"/>
                </a:lnTo>
                <a:close/>
              </a:path>
            </a:pathLst>
          </a:custGeom>
          <a:noFill/>
          <a:ln w="17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Oval 9"/>
          <p:cNvSpPr>
            <a:spLocks noChangeArrowheads="1"/>
          </p:cNvSpPr>
          <p:nvPr/>
        </p:nvSpPr>
        <p:spPr bwMode="auto">
          <a:xfrm>
            <a:off x="9290050" y="3332341"/>
            <a:ext cx="76200" cy="80963"/>
          </a:xfrm>
          <a:prstGeom prst="ellipse">
            <a:avLst/>
          </a:prstGeom>
          <a:noFill/>
          <a:ln w="17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7855112" y="3213085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855112" y="3619822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366250" y="3365485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523128" y="298225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14660" y="341794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18813" y="3398631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NAND B</a:t>
            </a:r>
          </a:p>
        </p:txBody>
      </p:sp>
    </p:spTree>
    <p:extLst>
      <p:ext uri="{BB962C8B-B14F-4D97-AF65-F5344CB8AC3E}">
        <p14:creationId xmlns:p14="http://schemas.microsoft.com/office/powerpoint/2010/main" val="397117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9851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Summary</a:t>
            </a:r>
            <a:r>
              <a:rPr lang="fr-FR" sz="4400" dirty="0"/>
              <a:t> of </a:t>
            </a:r>
            <a:r>
              <a:rPr lang="fr-FR" sz="4400" dirty="0" err="1"/>
              <a:t>Logic</a:t>
            </a:r>
            <a:r>
              <a:rPr lang="fr-FR" sz="4400" dirty="0"/>
              <a:t> Gates</a:t>
            </a:r>
            <a:endParaRPr lang="en-US" sz="4400" dirty="0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3810000" y="2209801"/>
            <a:ext cx="749300" cy="620713"/>
          </a:xfrm>
          <a:custGeom>
            <a:avLst/>
            <a:gdLst>
              <a:gd name="T0" fmla="*/ 0 w 2084"/>
              <a:gd name="T1" fmla="*/ 12 h 1720"/>
              <a:gd name="T2" fmla="*/ 1412 w 2084"/>
              <a:gd name="T3" fmla="*/ 31 h 1720"/>
              <a:gd name="T4" fmla="*/ 1820 w 2084"/>
              <a:gd name="T5" fmla="*/ 231 h 1720"/>
              <a:gd name="T6" fmla="*/ 2061 w 2084"/>
              <a:gd name="T7" fmla="*/ 974 h 1720"/>
              <a:gd name="T8" fmla="*/ 1778 w 2084"/>
              <a:gd name="T9" fmla="*/ 1530 h 1720"/>
              <a:gd name="T10" fmla="*/ 1407 w 2084"/>
              <a:gd name="T11" fmla="*/ 1682 h 1720"/>
              <a:gd name="T12" fmla="*/ 552 w 2084"/>
              <a:gd name="T13" fmla="*/ 1709 h 1720"/>
              <a:gd name="T14" fmla="*/ 0 w 2084"/>
              <a:gd name="T15" fmla="*/ 1713 h 1720"/>
              <a:gd name="T16" fmla="*/ 0 w 2084"/>
              <a:gd name="T17" fmla="*/ 12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4" h="1720">
                <a:moveTo>
                  <a:pt x="0" y="12"/>
                </a:moveTo>
                <a:cubicBezTo>
                  <a:pt x="470" y="15"/>
                  <a:pt x="942" y="0"/>
                  <a:pt x="1412" y="31"/>
                </a:cubicBezTo>
                <a:cubicBezTo>
                  <a:pt x="1614" y="64"/>
                  <a:pt x="1699" y="119"/>
                  <a:pt x="1820" y="231"/>
                </a:cubicBezTo>
                <a:cubicBezTo>
                  <a:pt x="2014" y="420"/>
                  <a:pt x="2084" y="714"/>
                  <a:pt x="2061" y="974"/>
                </a:cubicBezTo>
                <a:cubicBezTo>
                  <a:pt x="2048" y="1175"/>
                  <a:pt x="1951" y="1397"/>
                  <a:pt x="1778" y="1530"/>
                </a:cubicBezTo>
                <a:cubicBezTo>
                  <a:pt x="1676" y="1608"/>
                  <a:pt x="1559" y="1656"/>
                  <a:pt x="1407" y="1682"/>
                </a:cubicBezTo>
                <a:cubicBezTo>
                  <a:pt x="1124" y="1720"/>
                  <a:pt x="837" y="1704"/>
                  <a:pt x="552" y="1709"/>
                </a:cubicBezTo>
                <a:cubicBezTo>
                  <a:pt x="368" y="1709"/>
                  <a:pt x="184" y="1709"/>
                  <a:pt x="0" y="1713"/>
                </a:cubicBezTo>
                <a:lnTo>
                  <a:pt x="0" y="12"/>
                </a:lnTo>
                <a:close/>
              </a:path>
            </a:pathLst>
          </a:custGeom>
          <a:noFill/>
          <a:ln w="17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130712" y="2354070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30712" y="2760807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3"/>
          </p:cNvCxnSpPr>
          <p:nvPr/>
        </p:nvCxnSpPr>
        <p:spPr>
          <a:xfrm flipV="1">
            <a:off x="4551030" y="2558931"/>
            <a:ext cx="706770" cy="23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98728" y="2123238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0260" y="255893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73980" y="25863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247000" y="2241084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47000" y="2647821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8" idx="3"/>
          </p:cNvCxnSpPr>
          <p:nvPr/>
        </p:nvCxnSpPr>
        <p:spPr>
          <a:xfrm flipV="1">
            <a:off x="8664394" y="2446066"/>
            <a:ext cx="758153" cy="1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46722" y="251567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848601" y="2111293"/>
            <a:ext cx="815793" cy="660018"/>
          </a:xfrm>
          <a:custGeom>
            <a:avLst/>
            <a:gdLst>
              <a:gd name="T0" fmla="*/ 0 w 2946"/>
              <a:gd name="T1" fmla="*/ 0 h 3517"/>
              <a:gd name="T2" fmla="*/ 378 w 2946"/>
              <a:gd name="T3" fmla="*/ 1758 h 3517"/>
              <a:gd name="T4" fmla="*/ 0 w 2946"/>
              <a:gd name="T5" fmla="*/ 3517 h 3517"/>
              <a:gd name="T6" fmla="*/ 2946 w 2946"/>
              <a:gd name="T7" fmla="*/ 1794 h 3517"/>
              <a:gd name="T8" fmla="*/ 0 w 2946"/>
              <a:gd name="T9" fmla="*/ 0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6" h="3517">
                <a:moveTo>
                  <a:pt x="0" y="0"/>
                </a:moveTo>
                <a:cubicBezTo>
                  <a:pt x="303" y="680"/>
                  <a:pt x="378" y="1195"/>
                  <a:pt x="378" y="1758"/>
                </a:cubicBezTo>
                <a:cubicBezTo>
                  <a:pt x="378" y="2437"/>
                  <a:pt x="246" y="2965"/>
                  <a:pt x="0" y="3517"/>
                </a:cubicBezTo>
                <a:cubicBezTo>
                  <a:pt x="953" y="3517"/>
                  <a:pt x="2413" y="2929"/>
                  <a:pt x="2946" y="1794"/>
                </a:cubicBezTo>
                <a:cubicBezTo>
                  <a:pt x="2407" y="739"/>
                  <a:pt x="937" y="0"/>
                  <a:pt x="0" y="0"/>
                </a:cubicBezTo>
                <a:close/>
              </a:path>
            </a:pathLst>
          </a:custGeom>
          <a:noFill/>
          <a:ln w="23" cap="flat">
            <a:solidFill>
              <a:srgbClr val="0000A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62253" y="185813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32321" y="2625072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22" name="Freeform 7"/>
          <p:cNvSpPr>
            <a:spLocks/>
          </p:cNvSpPr>
          <p:nvPr/>
        </p:nvSpPr>
        <p:spPr bwMode="auto">
          <a:xfrm>
            <a:off x="3843868" y="3569077"/>
            <a:ext cx="749300" cy="620713"/>
          </a:xfrm>
          <a:custGeom>
            <a:avLst/>
            <a:gdLst>
              <a:gd name="T0" fmla="*/ 0 w 2084"/>
              <a:gd name="T1" fmla="*/ 12 h 1720"/>
              <a:gd name="T2" fmla="*/ 1412 w 2084"/>
              <a:gd name="T3" fmla="*/ 31 h 1720"/>
              <a:gd name="T4" fmla="*/ 1820 w 2084"/>
              <a:gd name="T5" fmla="*/ 231 h 1720"/>
              <a:gd name="T6" fmla="*/ 2061 w 2084"/>
              <a:gd name="T7" fmla="*/ 974 h 1720"/>
              <a:gd name="T8" fmla="*/ 1778 w 2084"/>
              <a:gd name="T9" fmla="*/ 1530 h 1720"/>
              <a:gd name="T10" fmla="*/ 1407 w 2084"/>
              <a:gd name="T11" fmla="*/ 1682 h 1720"/>
              <a:gd name="T12" fmla="*/ 552 w 2084"/>
              <a:gd name="T13" fmla="*/ 1709 h 1720"/>
              <a:gd name="T14" fmla="*/ 0 w 2084"/>
              <a:gd name="T15" fmla="*/ 1713 h 1720"/>
              <a:gd name="T16" fmla="*/ 0 w 2084"/>
              <a:gd name="T17" fmla="*/ 12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4" h="1720">
                <a:moveTo>
                  <a:pt x="0" y="12"/>
                </a:moveTo>
                <a:cubicBezTo>
                  <a:pt x="470" y="15"/>
                  <a:pt x="942" y="0"/>
                  <a:pt x="1412" y="31"/>
                </a:cubicBezTo>
                <a:cubicBezTo>
                  <a:pt x="1614" y="64"/>
                  <a:pt x="1699" y="119"/>
                  <a:pt x="1820" y="231"/>
                </a:cubicBezTo>
                <a:cubicBezTo>
                  <a:pt x="2014" y="420"/>
                  <a:pt x="2084" y="714"/>
                  <a:pt x="2061" y="974"/>
                </a:cubicBezTo>
                <a:cubicBezTo>
                  <a:pt x="2048" y="1175"/>
                  <a:pt x="1951" y="1397"/>
                  <a:pt x="1778" y="1530"/>
                </a:cubicBezTo>
                <a:cubicBezTo>
                  <a:pt x="1676" y="1608"/>
                  <a:pt x="1559" y="1656"/>
                  <a:pt x="1407" y="1682"/>
                </a:cubicBezTo>
                <a:cubicBezTo>
                  <a:pt x="1124" y="1720"/>
                  <a:pt x="837" y="1704"/>
                  <a:pt x="552" y="1709"/>
                </a:cubicBezTo>
                <a:cubicBezTo>
                  <a:pt x="368" y="1709"/>
                  <a:pt x="184" y="1709"/>
                  <a:pt x="0" y="1713"/>
                </a:cubicBezTo>
                <a:lnTo>
                  <a:pt x="0" y="12"/>
                </a:lnTo>
                <a:close/>
              </a:path>
            </a:pathLst>
          </a:custGeom>
          <a:noFill/>
          <a:ln w="17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164580" y="3713346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64580" y="4120083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3"/>
          </p:cNvCxnSpPr>
          <p:nvPr/>
        </p:nvCxnSpPr>
        <p:spPr>
          <a:xfrm flipV="1">
            <a:off x="4584898" y="3918207"/>
            <a:ext cx="706770" cy="23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32596" y="3482514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24128" y="3918207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07848" y="3945612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7280868" y="3600360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80868" y="4007097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3" idx="3"/>
          </p:cNvCxnSpPr>
          <p:nvPr/>
        </p:nvCxnSpPr>
        <p:spPr>
          <a:xfrm flipV="1">
            <a:off x="8698262" y="3805342"/>
            <a:ext cx="758153" cy="1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80590" y="387494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NOR B</a:t>
            </a: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7882469" y="3470569"/>
            <a:ext cx="815793" cy="660018"/>
          </a:xfrm>
          <a:custGeom>
            <a:avLst/>
            <a:gdLst>
              <a:gd name="T0" fmla="*/ 0 w 2946"/>
              <a:gd name="T1" fmla="*/ 0 h 3517"/>
              <a:gd name="T2" fmla="*/ 378 w 2946"/>
              <a:gd name="T3" fmla="*/ 1758 h 3517"/>
              <a:gd name="T4" fmla="*/ 0 w 2946"/>
              <a:gd name="T5" fmla="*/ 3517 h 3517"/>
              <a:gd name="T6" fmla="*/ 2946 w 2946"/>
              <a:gd name="T7" fmla="*/ 1794 h 3517"/>
              <a:gd name="T8" fmla="*/ 0 w 2946"/>
              <a:gd name="T9" fmla="*/ 0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6" h="3517">
                <a:moveTo>
                  <a:pt x="0" y="0"/>
                </a:moveTo>
                <a:cubicBezTo>
                  <a:pt x="303" y="680"/>
                  <a:pt x="378" y="1195"/>
                  <a:pt x="378" y="1758"/>
                </a:cubicBezTo>
                <a:cubicBezTo>
                  <a:pt x="378" y="2437"/>
                  <a:pt x="246" y="2965"/>
                  <a:pt x="0" y="3517"/>
                </a:cubicBezTo>
                <a:cubicBezTo>
                  <a:pt x="953" y="3517"/>
                  <a:pt x="2413" y="2929"/>
                  <a:pt x="2946" y="1794"/>
                </a:cubicBezTo>
                <a:cubicBezTo>
                  <a:pt x="2407" y="739"/>
                  <a:pt x="937" y="0"/>
                  <a:pt x="0" y="0"/>
                </a:cubicBezTo>
                <a:close/>
              </a:path>
            </a:pathLst>
          </a:custGeom>
          <a:noFill/>
          <a:ln w="23" cap="flat">
            <a:solidFill>
              <a:srgbClr val="0000A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66189" y="3984348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NAND B</a:t>
            </a:r>
          </a:p>
        </p:txBody>
      </p:sp>
      <p:sp>
        <p:nvSpPr>
          <p:cNvPr id="35" name="Oval 34"/>
          <p:cNvSpPr/>
          <p:nvPr/>
        </p:nvSpPr>
        <p:spPr>
          <a:xfrm>
            <a:off x="4584898" y="3805341"/>
            <a:ext cx="215173" cy="2017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664394" y="3692982"/>
            <a:ext cx="215173" cy="2017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4800600" y="5546354"/>
            <a:ext cx="1066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67400" y="5241554"/>
            <a:ext cx="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67400" y="5241554"/>
            <a:ext cx="6096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67400" y="5546354"/>
            <a:ext cx="6096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477000" y="5470154"/>
            <a:ext cx="152400" cy="1524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6"/>
          </p:cNvCxnSpPr>
          <p:nvPr/>
        </p:nvCxnSpPr>
        <p:spPr>
          <a:xfrm>
            <a:off x="6629400" y="5546354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83981" y="508469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22380" y="512702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239000" y="5165354"/>
            <a:ext cx="5334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38175" y="3187534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41359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870576"/>
            <a:ext cx="8382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52600" y="304801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Outline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3810000" y="1981200"/>
            <a:ext cx="457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r>
              <a:rPr lang="en-US" sz="3200" dirty="0">
                <a:latin typeface="Calibri" pitchFamily="34" charset="0"/>
              </a:rPr>
              <a:t>Transistors and Gates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endParaRPr lang="en-US" sz="3200" dirty="0">
              <a:latin typeface="Calibri" pitchFamily="34" charset="0"/>
            </a:endParaRP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r>
              <a:rPr lang="en-US" sz="3200" dirty="0">
                <a:latin typeface="Calibri" pitchFamily="34" charset="0"/>
              </a:rPr>
              <a:t>Combinational Logic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endParaRPr lang="en-US" sz="3200" dirty="0">
              <a:latin typeface="Calibri" pitchFamily="34" charset="0"/>
            </a:endParaRP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r>
              <a:rPr lang="en-US" sz="3200" dirty="0">
                <a:latin typeface="Calibri" pitchFamily="34" charset="0"/>
              </a:rPr>
              <a:t> Sequential Logic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endParaRPr lang="en-US" sz="3200" dirty="0">
              <a:latin typeface="Calibri" pitchFamily="34" charset="0"/>
            </a:endParaRP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r>
              <a:rPr lang="en-US" sz="3200" dirty="0">
                <a:latin typeface="Calibri" pitchFamily="34" charset="0"/>
              </a:rPr>
              <a:t> SRAM/ DRAM Cells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rot="10800000">
            <a:off x="8001000" y="2769555"/>
            <a:ext cx="1397160" cy="9813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02108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18</a:t>
            </a:fld>
            <a:endParaRPr lang="en-US" sz="105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90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228601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Multiplexer</a:t>
            </a:r>
            <a:endParaRPr lang="en-US" sz="4400" dirty="0"/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3327804" y="1270084"/>
            <a:ext cx="5486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758268" y="2863882"/>
            <a:ext cx="1535113" cy="3528876"/>
          </a:xfrm>
          <a:prstGeom prst="rect">
            <a:avLst/>
          </a:prstGeom>
          <a:solidFill>
            <a:srgbClr val="DC9C4C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956455" y="3070036"/>
            <a:ext cx="1789113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5613805" y="3028460"/>
            <a:ext cx="131763" cy="83155"/>
          </a:xfrm>
          <a:custGeom>
            <a:avLst/>
            <a:gdLst>
              <a:gd name="T0" fmla="*/ 23 w 83"/>
              <a:gd name="T1" fmla="*/ 24 h 48"/>
              <a:gd name="T2" fmla="*/ 0 w 83"/>
              <a:gd name="T3" fmla="*/ 48 h 48"/>
              <a:gd name="T4" fmla="*/ 83 w 83"/>
              <a:gd name="T5" fmla="*/ 24 h 48"/>
              <a:gd name="T6" fmla="*/ 0 w 83"/>
              <a:gd name="T7" fmla="*/ 0 h 48"/>
              <a:gd name="T8" fmla="*/ 23 w 83"/>
              <a:gd name="T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8">
                <a:moveTo>
                  <a:pt x="23" y="24"/>
                </a:moveTo>
                <a:lnTo>
                  <a:pt x="0" y="48"/>
                </a:lnTo>
                <a:lnTo>
                  <a:pt x="83" y="24"/>
                </a:lnTo>
                <a:lnTo>
                  <a:pt x="0" y="0"/>
                </a:lnTo>
                <a:lnTo>
                  <a:pt x="23" y="24"/>
                </a:lnTo>
                <a:close/>
              </a:path>
            </a:pathLst>
          </a:custGeom>
          <a:solidFill>
            <a:srgbClr val="00000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975505" y="5575070"/>
            <a:ext cx="1789113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5632855" y="5533494"/>
            <a:ext cx="131763" cy="83155"/>
          </a:xfrm>
          <a:custGeom>
            <a:avLst/>
            <a:gdLst>
              <a:gd name="T0" fmla="*/ 23 w 83"/>
              <a:gd name="T1" fmla="*/ 24 h 48"/>
              <a:gd name="T2" fmla="*/ 0 w 83"/>
              <a:gd name="T3" fmla="*/ 48 h 48"/>
              <a:gd name="T4" fmla="*/ 83 w 83"/>
              <a:gd name="T5" fmla="*/ 24 h 48"/>
              <a:gd name="T6" fmla="*/ 0 w 83"/>
              <a:gd name="T7" fmla="*/ 0 h 48"/>
              <a:gd name="T8" fmla="*/ 23 w 83"/>
              <a:gd name="T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8">
                <a:moveTo>
                  <a:pt x="23" y="24"/>
                </a:moveTo>
                <a:lnTo>
                  <a:pt x="0" y="48"/>
                </a:lnTo>
                <a:lnTo>
                  <a:pt x="83" y="24"/>
                </a:lnTo>
                <a:lnTo>
                  <a:pt x="0" y="0"/>
                </a:lnTo>
                <a:lnTo>
                  <a:pt x="23" y="24"/>
                </a:lnTo>
                <a:close/>
              </a:path>
            </a:pathLst>
          </a:custGeom>
          <a:solidFill>
            <a:srgbClr val="00000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975505" y="6136364"/>
            <a:ext cx="1789113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5632855" y="6094788"/>
            <a:ext cx="131763" cy="83155"/>
          </a:xfrm>
          <a:custGeom>
            <a:avLst/>
            <a:gdLst>
              <a:gd name="T0" fmla="*/ 23 w 83"/>
              <a:gd name="T1" fmla="*/ 24 h 48"/>
              <a:gd name="T2" fmla="*/ 0 w 83"/>
              <a:gd name="T3" fmla="*/ 48 h 48"/>
              <a:gd name="T4" fmla="*/ 83 w 83"/>
              <a:gd name="T5" fmla="*/ 24 h 48"/>
              <a:gd name="T6" fmla="*/ 0 w 83"/>
              <a:gd name="T7" fmla="*/ 0 h 48"/>
              <a:gd name="T8" fmla="*/ 23 w 83"/>
              <a:gd name="T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8">
                <a:moveTo>
                  <a:pt x="23" y="24"/>
                </a:moveTo>
                <a:lnTo>
                  <a:pt x="0" y="48"/>
                </a:lnTo>
                <a:lnTo>
                  <a:pt x="83" y="24"/>
                </a:lnTo>
                <a:lnTo>
                  <a:pt x="0" y="0"/>
                </a:lnTo>
                <a:lnTo>
                  <a:pt x="23" y="24"/>
                </a:lnTo>
                <a:close/>
              </a:path>
            </a:pathLst>
          </a:custGeom>
          <a:solidFill>
            <a:srgbClr val="00000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4754967" y="4047104"/>
            <a:ext cx="84138" cy="100479"/>
          </a:xfrm>
          <a:prstGeom prst="ellipse">
            <a:avLst/>
          </a:prstGeom>
          <a:solidFill>
            <a:srgbClr val="241C12"/>
          </a:solidFill>
          <a:ln w="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4754967" y="4883848"/>
            <a:ext cx="84138" cy="100479"/>
          </a:xfrm>
          <a:prstGeom prst="ellipse">
            <a:avLst/>
          </a:prstGeom>
          <a:solidFill>
            <a:srgbClr val="241C12"/>
          </a:solidFill>
          <a:ln w="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4754967" y="4468075"/>
            <a:ext cx="84138" cy="102211"/>
          </a:xfrm>
          <a:prstGeom prst="ellipse">
            <a:avLst/>
          </a:prstGeom>
          <a:solidFill>
            <a:srgbClr val="241C12"/>
          </a:solidFill>
          <a:ln w="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738967" y="4970466"/>
            <a:ext cx="122148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900">
                <a:solidFill>
                  <a:srgbClr val="000000"/>
                </a:solidFill>
                <a:latin typeface="Sans"/>
              </a:rPr>
              <a:t>n inputs</a:t>
            </a:r>
            <a:endParaRPr lang="en-US">
              <a:latin typeface="Arial" pitchFamily="34" charset="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6982229" y="1895477"/>
            <a:ext cx="0" cy="966673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6944129" y="2718361"/>
            <a:ext cx="76200" cy="143788"/>
          </a:xfrm>
          <a:custGeom>
            <a:avLst/>
            <a:gdLst>
              <a:gd name="T0" fmla="*/ 24 w 48"/>
              <a:gd name="T1" fmla="*/ 23 h 83"/>
              <a:gd name="T2" fmla="*/ 0 w 48"/>
              <a:gd name="T3" fmla="*/ 0 h 83"/>
              <a:gd name="T4" fmla="*/ 24 w 48"/>
              <a:gd name="T5" fmla="*/ 83 h 83"/>
              <a:gd name="T6" fmla="*/ 48 w 48"/>
              <a:gd name="T7" fmla="*/ 0 h 83"/>
              <a:gd name="T8" fmla="*/ 24 w 48"/>
              <a:gd name="T9" fmla="*/ 2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83">
                <a:moveTo>
                  <a:pt x="24" y="23"/>
                </a:moveTo>
                <a:lnTo>
                  <a:pt x="0" y="0"/>
                </a:lnTo>
                <a:lnTo>
                  <a:pt x="24" y="83"/>
                </a:lnTo>
                <a:lnTo>
                  <a:pt x="48" y="0"/>
                </a:lnTo>
                <a:lnTo>
                  <a:pt x="24" y="23"/>
                </a:lnTo>
                <a:close/>
              </a:path>
            </a:pathLst>
          </a:custGeom>
          <a:solidFill>
            <a:srgbClr val="00000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5991629" y="1890280"/>
            <a:ext cx="0" cy="966673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5955118" y="2713164"/>
            <a:ext cx="74613" cy="143788"/>
          </a:xfrm>
          <a:custGeom>
            <a:avLst/>
            <a:gdLst>
              <a:gd name="T0" fmla="*/ 23 w 47"/>
              <a:gd name="T1" fmla="*/ 23 h 83"/>
              <a:gd name="T2" fmla="*/ 0 w 47"/>
              <a:gd name="T3" fmla="*/ 0 h 83"/>
              <a:gd name="T4" fmla="*/ 23 w 47"/>
              <a:gd name="T5" fmla="*/ 83 h 83"/>
              <a:gd name="T6" fmla="*/ 47 w 47"/>
              <a:gd name="T7" fmla="*/ 0 h 83"/>
              <a:gd name="T8" fmla="*/ 23 w 47"/>
              <a:gd name="T9" fmla="*/ 2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83">
                <a:moveTo>
                  <a:pt x="23" y="23"/>
                </a:moveTo>
                <a:lnTo>
                  <a:pt x="0" y="0"/>
                </a:lnTo>
                <a:lnTo>
                  <a:pt x="23" y="83"/>
                </a:lnTo>
                <a:lnTo>
                  <a:pt x="47" y="0"/>
                </a:lnTo>
                <a:lnTo>
                  <a:pt x="23" y="23"/>
                </a:lnTo>
                <a:close/>
              </a:path>
            </a:pathLst>
          </a:custGeom>
          <a:solidFill>
            <a:srgbClr val="00000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6315479" y="1890280"/>
            <a:ext cx="0" cy="966673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6278968" y="2713164"/>
            <a:ext cx="74613" cy="143788"/>
          </a:xfrm>
          <a:custGeom>
            <a:avLst/>
            <a:gdLst>
              <a:gd name="T0" fmla="*/ 23 w 47"/>
              <a:gd name="T1" fmla="*/ 23 h 83"/>
              <a:gd name="T2" fmla="*/ 0 w 47"/>
              <a:gd name="T3" fmla="*/ 0 h 83"/>
              <a:gd name="T4" fmla="*/ 23 w 47"/>
              <a:gd name="T5" fmla="*/ 83 h 83"/>
              <a:gd name="T6" fmla="*/ 47 w 47"/>
              <a:gd name="T7" fmla="*/ 0 h 83"/>
              <a:gd name="T8" fmla="*/ 23 w 47"/>
              <a:gd name="T9" fmla="*/ 2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83">
                <a:moveTo>
                  <a:pt x="23" y="23"/>
                </a:moveTo>
                <a:lnTo>
                  <a:pt x="0" y="0"/>
                </a:lnTo>
                <a:lnTo>
                  <a:pt x="23" y="83"/>
                </a:lnTo>
                <a:lnTo>
                  <a:pt x="47" y="0"/>
                </a:lnTo>
                <a:lnTo>
                  <a:pt x="23" y="23"/>
                </a:lnTo>
                <a:close/>
              </a:path>
            </a:pathLst>
          </a:custGeom>
          <a:solidFill>
            <a:srgbClr val="00000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6855230" y="2228096"/>
            <a:ext cx="66675" cy="103943"/>
          </a:xfrm>
          <a:custGeom>
            <a:avLst/>
            <a:gdLst>
              <a:gd name="T0" fmla="*/ 102 w 204"/>
              <a:gd name="T1" fmla="*/ 285 h 285"/>
              <a:gd name="T2" fmla="*/ 0 w 204"/>
              <a:gd name="T3" fmla="*/ 143 h 285"/>
              <a:gd name="T4" fmla="*/ 102 w 204"/>
              <a:gd name="T5" fmla="*/ 0 h 285"/>
              <a:gd name="T6" fmla="*/ 204 w 204"/>
              <a:gd name="T7" fmla="*/ 143 h 285"/>
              <a:gd name="T8" fmla="*/ 102 w 204"/>
              <a:gd name="T9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" h="285">
                <a:moveTo>
                  <a:pt x="102" y="285"/>
                </a:moveTo>
                <a:cubicBezTo>
                  <a:pt x="46" y="285"/>
                  <a:pt x="0" y="221"/>
                  <a:pt x="0" y="143"/>
                </a:cubicBezTo>
                <a:cubicBezTo>
                  <a:pt x="0" y="64"/>
                  <a:pt x="46" y="0"/>
                  <a:pt x="102" y="0"/>
                </a:cubicBezTo>
                <a:cubicBezTo>
                  <a:pt x="158" y="0"/>
                  <a:pt x="204" y="64"/>
                  <a:pt x="204" y="143"/>
                </a:cubicBezTo>
                <a:cubicBezTo>
                  <a:pt x="204" y="221"/>
                  <a:pt x="159" y="285"/>
                  <a:pt x="102" y="285"/>
                </a:cubicBezTo>
                <a:close/>
              </a:path>
            </a:pathLst>
          </a:custGeom>
          <a:solidFill>
            <a:srgbClr val="241C12"/>
          </a:solidFill>
          <a:ln w="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6356755" y="2228096"/>
            <a:ext cx="68263" cy="103943"/>
          </a:xfrm>
          <a:custGeom>
            <a:avLst/>
            <a:gdLst>
              <a:gd name="T0" fmla="*/ 102 w 204"/>
              <a:gd name="T1" fmla="*/ 285 h 285"/>
              <a:gd name="T2" fmla="*/ 0 w 204"/>
              <a:gd name="T3" fmla="*/ 142 h 285"/>
              <a:gd name="T4" fmla="*/ 102 w 204"/>
              <a:gd name="T5" fmla="*/ 0 h 285"/>
              <a:gd name="T6" fmla="*/ 204 w 204"/>
              <a:gd name="T7" fmla="*/ 142 h 285"/>
              <a:gd name="T8" fmla="*/ 102 w 204"/>
              <a:gd name="T9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" h="285">
                <a:moveTo>
                  <a:pt x="102" y="285"/>
                </a:moveTo>
                <a:cubicBezTo>
                  <a:pt x="46" y="285"/>
                  <a:pt x="0" y="221"/>
                  <a:pt x="0" y="142"/>
                </a:cubicBezTo>
                <a:cubicBezTo>
                  <a:pt x="0" y="64"/>
                  <a:pt x="45" y="0"/>
                  <a:pt x="102" y="0"/>
                </a:cubicBezTo>
                <a:cubicBezTo>
                  <a:pt x="158" y="0"/>
                  <a:pt x="204" y="63"/>
                  <a:pt x="204" y="142"/>
                </a:cubicBezTo>
                <a:cubicBezTo>
                  <a:pt x="204" y="221"/>
                  <a:pt x="158" y="285"/>
                  <a:pt x="102" y="285"/>
                </a:cubicBezTo>
                <a:close/>
              </a:path>
            </a:pathLst>
          </a:custGeom>
          <a:solidFill>
            <a:srgbClr val="241C12"/>
          </a:solidFill>
          <a:ln w="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6604405" y="2228096"/>
            <a:ext cx="68263" cy="103943"/>
          </a:xfrm>
          <a:custGeom>
            <a:avLst/>
            <a:gdLst>
              <a:gd name="T0" fmla="*/ 102 w 204"/>
              <a:gd name="T1" fmla="*/ 285 h 285"/>
              <a:gd name="T2" fmla="*/ 0 w 204"/>
              <a:gd name="T3" fmla="*/ 143 h 285"/>
              <a:gd name="T4" fmla="*/ 102 w 204"/>
              <a:gd name="T5" fmla="*/ 0 h 285"/>
              <a:gd name="T6" fmla="*/ 204 w 204"/>
              <a:gd name="T7" fmla="*/ 142 h 285"/>
              <a:gd name="T8" fmla="*/ 102 w 204"/>
              <a:gd name="T9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" h="285">
                <a:moveTo>
                  <a:pt x="102" y="285"/>
                </a:moveTo>
                <a:cubicBezTo>
                  <a:pt x="46" y="285"/>
                  <a:pt x="0" y="221"/>
                  <a:pt x="0" y="143"/>
                </a:cubicBezTo>
                <a:cubicBezTo>
                  <a:pt x="0" y="64"/>
                  <a:pt x="46" y="0"/>
                  <a:pt x="102" y="0"/>
                </a:cubicBezTo>
                <a:cubicBezTo>
                  <a:pt x="159" y="0"/>
                  <a:pt x="204" y="64"/>
                  <a:pt x="204" y="142"/>
                </a:cubicBezTo>
                <a:cubicBezTo>
                  <a:pt x="204" y="221"/>
                  <a:pt x="159" y="285"/>
                  <a:pt x="102" y="285"/>
                </a:cubicBezTo>
                <a:close/>
              </a:path>
            </a:pathLst>
          </a:custGeom>
          <a:solidFill>
            <a:srgbClr val="241C12"/>
          </a:solidFill>
          <a:ln w="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5772555" y="1497028"/>
            <a:ext cx="17985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chemeClr val="accent1"/>
                </a:solidFill>
                <a:latin typeface="Sans"/>
              </a:rPr>
              <a:t>log(n) select bits</a:t>
            </a:r>
            <a:endParaRPr lang="en-US" dirty="0">
              <a:solidFill>
                <a:schemeClr val="accent1"/>
              </a:solidFill>
              <a:latin typeface="Arial" pitchFamily="34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6115455" y="4797228"/>
            <a:ext cx="748603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900">
                <a:solidFill>
                  <a:srgbClr val="000000"/>
                </a:solidFill>
                <a:latin typeface="Sans"/>
              </a:rPr>
              <a:t>MUX</a:t>
            </a:r>
            <a:endParaRPr lang="en-US">
              <a:latin typeface="Arial" pitchFamily="34" charset="0"/>
            </a:endParaRP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7287030" y="4598003"/>
            <a:ext cx="1370013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>
            <a:off x="8525280" y="4556427"/>
            <a:ext cx="131763" cy="83155"/>
          </a:xfrm>
          <a:custGeom>
            <a:avLst/>
            <a:gdLst>
              <a:gd name="T0" fmla="*/ 24 w 83"/>
              <a:gd name="T1" fmla="*/ 24 h 48"/>
              <a:gd name="T2" fmla="*/ 0 w 83"/>
              <a:gd name="T3" fmla="*/ 48 h 48"/>
              <a:gd name="T4" fmla="*/ 83 w 83"/>
              <a:gd name="T5" fmla="*/ 24 h 48"/>
              <a:gd name="T6" fmla="*/ 0 w 83"/>
              <a:gd name="T7" fmla="*/ 0 h 48"/>
              <a:gd name="T8" fmla="*/ 24 w 83"/>
              <a:gd name="T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8">
                <a:moveTo>
                  <a:pt x="24" y="24"/>
                </a:moveTo>
                <a:lnTo>
                  <a:pt x="0" y="48"/>
                </a:lnTo>
                <a:lnTo>
                  <a:pt x="83" y="24"/>
                </a:lnTo>
                <a:lnTo>
                  <a:pt x="0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7363229" y="4069624"/>
            <a:ext cx="108363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900">
                <a:solidFill>
                  <a:srgbClr val="000000"/>
                </a:solidFill>
                <a:latin typeface="Sans"/>
              </a:rPr>
              <a:t>Output</a:t>
            </a:r>
            <a:endParaRPr lang="en-US">
              <a:latin typeface="Arial" pitchFamily="34" charset="0"/>
            </a:endParaRPr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8455430" y="4447285"/>
            <a:ext cx="195263" cy="322224"/>
          </a:xfrm>
          <a:custGeom>
            <a:avLst/>
            <a:gdLst>
              <a:gd name="T0" fmla="*/ 0 w 585"/>
              <a:gd name="T1" fmla="*/ 0 h 883"/>
              <a:gd name="T2" fmla="*/ 0 w 585"/>
              <a:gd name="T3" fmla="*/ 883 h 883"/>
              <a:gd name="T4" fmla="*/ 585 w 585"/>
              <a:gd name="T5" fmla="*/ 384 h 883"/>
              <a:gd name="T6" fmla="*/ 0 w 585"/>
              <a:gd name="T7" fmla="*/ 0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5" h="883">
                <a:moveTo>
                  <a:pt x="0" y="0"/>
                </a:moveTo>
                <a:lnTo>
                  <a:pt x="0" y="883"/>
                </a:lnTo>
                <a:lnTo>
                  <a:pt x="585" y="384"/>
                </a:lnTo>
                <a:lnTo>
                  <a:pt x="0" y="0"/>
                </a:lnTo>
                <a:close/>
              </a:path>
            </a:pathLst>
          </a:custGeom>
          <a:solidFill>
            <a:srgbClr val="2B39E4"/>
          </a:solidFill>
          <a:ln w="10" cap="flat">
            <a:solidFill>
              <a:srgbClr val="0922F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262004" y="6451684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19</a:t>
            </a:fld>
            <a:endParaRPr lang="en-US" sz="1050" dirty="0">
              <a:latin typeface="Calibri" panose="020F050202020403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69067" y="1336058"/>
            <a:ext cx="3555813" cy="11743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Given 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inputs</a:t>
            </a:r>
            <a:r>
              <a:rPr lang="en-US" dirty="0">
                <a:solidFill>
                  <a:schemeClr val="tx1"/>
                </a:solidFill>
              </a:rPr>
              <a:t>, choose one based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bits.</a:t>
            </a:r>
          </a:p>
          <a:p>
            <a:r>
              <a:rPr lang="en-US" dirty="0">
                <a:solidFill>
                  <a:schemeClr val="tx1"/>
                </a:solidFill>
              </a:rPr>
              <a:t>Example: Given 8 inputs, 3 select bits, choose 1 among them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D80D30-FE51-CD9D-5CC3-1E6451E2A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r="1" b="1"/>
          <a:stretch/>
        </p:blipFill>
        <p:spPr>
          <a:xfrm>
            <a:off x="6907095" y="498930"/>
            <a:ext cx="3622400" cy="376800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7652BF1-810B-0F49-5E7D-8DF8BD9669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19910" y="2739012"/>
            <a:ext cx="1637340" cy="818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7C0B8-FD78-D965-9CAE-3E77ECCDE920}"/>
              </a:ext>
            </a:extLst>
          </p:cNvPr>
          <p:cNvSpPr txBox="1"/>
          <p:nvPr/>
        </p:nvSpPr>
        <p:spPr>
          <a:xfrm>
            <a:off x="2295020" y="2215144"/>
            <a:ext cx="34714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srgbClr val="0070C0"/>
                </a:solidFill>
                <a:latin typeface="Calibri" panose="020F0502020204030204"/>
              </a:rPr>
              <a:t>Download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the pdf of the book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78C334-AE33-9514-448B-30A8A4380861}"/>
              </a:ext>
            </a:extLst>
          </p:cNvPr>
          <p:cNvSpPr/>
          <p:nvPr/>
        </p:nvSpPr>
        <p:spPr>
          <a:xfrm>
            <a:off x="1728055" y="1446230"/>
            <a:ext cx="4594860" cy="5774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30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www.basiccomparch.com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EB651-07D4-8AE2-89BB-936AAFD257E5}"/>
              </a:ext>
            </a:extLst>
          </p:cNvPr>
          <p:cNvSpPr txBox="1"/>
          <p:nvPr/>
        </p:nvSpPr>
        <p:spPr>
          <a:xfrm>
            <a:off x="3507550" y="2952139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videos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B5B37-F1CA-D7C6-E537-4D9E12A3CF35}"/>
              </a:ext>
            </a:extLst>
          </p:cNvPr>
          <p:cNvSpPr txBox="1"/>
          <p:nvPr/>
        </p:nvSpPr>
        <p:spPr>
          <a:xfrm>
            <a:off x="2305074" y="3594402"/>
            <a:ext cx="37993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Slides, software, solution manual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6EE2A-0F5B-DB3C-D4B1-01393362F879}"/>
              </a:ext>
            </a:extLst>
          </p:cNvPr>
          <p:cNvSpPr txBox="1"/>
          <p:nvPr/>
        </p:nvSpPr>
        <p:spPr>
          <a:xfrm>
            <a:off x="6774322" y="4386020"/>
            <a:ext cx="4054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400" dirty="0">
                <a:solidFill>
                  <a:srgbClr val="0070C0"/>
                </a:solidFill>
                <a:latin typeface="Calibri" panose="020F0502020204030204"/>
              </a:rPr>
              <a:t>Print version 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(Publisher: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WhiteFalcon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, 2021)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Available on e-commerce sites.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ABBD54-7F85-9C2B-385C-5768D374462E}"/>
              </a:ext>
            </a:extLst>
          </p:cNvPr>
          <p:cNvCxnSpPr/>
          <p:nvPr/>
        </p:nvCxnSpPr>
        <p:spPr>
          <a:xfrm>
            <a:off x="2020850" y="2023693"/>
            <a:ext cx="0" cy="18142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230681-F47C-F5C4-0813-C21451E430E6}"/>
              </a:ext>
            </a:extLst>
          </p:cNvPr>
          <p:cNvCxnSpPr>
            <a:cxnSpLocks/>
          </p:cNvCxnSpPr>
          <p:nvPr/>
        </p:nvCxnSpPr>
        <p:spPr>
          <a:xfrm>
            <a:off x="2020851" y="383795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9609A5-9DF2-9D3F-F66B-FA3EF8152271}"/>
              </a:ext>
            </a:extLst>
          </p:cNvPr>
          <p:cNvCxnSpPr>
            <a:cxnSpLocks/>
          </p:cNvCxnSpPr>
          <p:nvPr/>
        </p:nvCxnSpPr>
        <p:spPr>
          <a:xfrm>
            <a:off x="2020851" y="318263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6D426-8775-4EFE-C20F-5152967572B9}"/>
              </a:ext>
            </a:extLst>
          </p:cNvPr>
          <p:cNvCxnSpPr>
            <a:cxnSpLocks/>
          </p:cNvCxnSpPr>
          <p:nvPr/>
        </p:nvCxnSpPr>
        <p:spPr>
          <a:xfrm>
            <a:off x="2020851" y="243587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4857DA3-B110-A850-C1C1-D25D975197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41305" y="2149115"/>
            <a:ext cx="718457" cy="524474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B26CF05F-AADE-4F4C-0236-232B4EA6A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76599" y="556879"/>
            <a:ext cx="2108309" cy="985571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2731E0F-3139-A4AA-EC70-3A5651C80459}"/>
              </a:ext>
            </a:extLst>
          </p:cNvPr>
          <p:cNvSpPr/>
          <p:nvPr/>
        </p:nvSpPr>
        <p:spPr>
          <a:xfrm>
            <a:off x="1523999" y="4386020"/>
            <a:ext cx="5250322" cy="1915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 pdf version of the book and all the learning resources can be freely downloaded from the website: www.basiccomparch.com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F48367-88AB-7E64-C122-FDE9AADCA5EA}"/>
              </a:ext>
            </a:extLst>
          </p:cNvPr>
          <p:cNvSpPr/>
          <p:nvPr/>
        </p:nvSpPr>
        <p:spPr>
          <a:xfrm>
            <a:off x="1534160" y="74828"/>
            <a:ext cx="1805486" cy="449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/>
              </a:rPr>
              <a:t>nd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463979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102726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Design of a Multiplexer</a:t>
            </a:r>
            <a:endParaRPr lang="en-US" sz="4400" dirty="0"/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016250" y="998041"/>
            <a:ext cx="62357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4665664" y="1188905"/>
            <a:ext cx="417513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4344988" y="1472671"/>
            <a:ext cx="750888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5703889" y="1555221"/>
            <a:ext cx="417513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099050" y="1111516"/>
            <a:ext cx="611188" cy="717153"/>
          </a:xfrm>
          <a:custGeom>
            <a:avLst/>
            <a:gdLst>
              <a:gd name="T0" fmla="*/ 0 w 2075"/>
              <a:gd name="T1" fmla="*/ 15 h 2239"/>
              <a:gd name="T2" fmla="*/ 1405 w 2075"/>
              <a:gd name="T3" fmla="*/ 40 h 2239"/>
              <a:gd name="T4" fmla="*/ 1811 w 2075"/>
              <a:gd name="T5" fmla="*/ 302 h 2239"/>
              <a:gd name="T6" fmla="*/ 2052 w 2075"/>
              <a:gd name="T7" fmla="*/ 1268 h 2239"/>
              <a:gd name="T8" fmla="*/ 1769 w 2075"/>
              <a:gd name="T9" fmla="*/ 1993 h 2239"/>
              <a:gd name="T10" fmla="*/ 1401 w 2075"/>
              <a:gd name="T11" fmla="*/ 2191 h 2239"/>
              <a:gd name="T12" fmla="*/ 550 w 2075"/>
              <a:gd name="T13" fmla="*/ 2225 h 2239"/>
              <a:gd name="T14" fmla="*/ 0 w 2075"/>
              <a:gd name="T15" fmla="*/ 2231 h 2239"/>
              <a:gd name="T16" fmla="*/ 0 w 2075"/>
              <a:gd name="T17" fmla="*/ 15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75" h="2239">
                <a:moveTo>
                  <a:pt x="0" y="15"/>
                </a:moveTo>
                <a:cubicBezTo>
                  <a:pt x="469" y="20"/>
                  <a:pt x="938" y="0"/>
                  <a:pt x="1405" y="40"/>
                </a:cubicBezTo>
                <a:cubicBezTo>
                  <a:pt x="1607" y="83"/>
                  <a:pt x="1692" y="155"/>
                  <a:pt x="1811" y="302"/>
                </a:cubicBezTo>
                <a:cubicBezTo>
                  <a:pt x="2005" y="548"/>
                  <a:pt x="2075" y="930"/>
                  <a:pt x="2052" y="1268"/>
                </a:cubicBezTo>
                <a:cubicBezTo>
                  <a:pt x="2039" y="1530"/>
                  <a:pt x="1942" y="1819"/>
                  <a:pt x="1769" y="1993"/>
                </a:cubicBezTo>
                <a:cubicBezTo>
                  <a:pt x="1668" y="2093"/>
                  <a:pt x="1552" y="2156"/>
                  <a:pt x="1401" y="2191"/>
                </a:cubicBezTo>
                <a:cubicBezTo>
                  <a:pt x="1119" y="2239"/>
                  <a:pt x="834" y="2218"/>
                  <a:pt x="550" y="2225"/>
                </a:cubicBezTo>
                <a:cubicBezTo>
                  <a:pt x="367" y="2225"/>
                  <a:pt x="184" y="2225"/>
                  <a:pt x="0" y="2231"/>
                </a:cubicBezTo>
                <a:lnTo>
                  <a:pt x="0" y="15"/>
                </a:lnTo>
                <a:close/>
              </a:path>
            </a:pathLst>
          </a:custGeom>
          <a:noFill/>
          <a:ln w="15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6642101" y="2693723"/>
            <a:ext cx="417513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6665914" y="2963730"/>
            <a:ext cx="417513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7869239" y="3111633"/>
            <a:ext cx="1281113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7002463" y="2537222"/>
            <a:ext cx="869950" cy="1124744"/>
          </a:xfrm>
          <a:custGeom>
            <a:avLst/>
            <a:gdLst>
              <a:gd name="T0" fmla="*/ 0 w 2946"/>
              <a:gd name="T1" fmla="*/ 0 h 3517"/>
              <a:gd name="T2" fmla="*/ 378 w 2946"/>
              <a:gd name="T3" fmla="*/ 1758 h 3517"/>
              <a:gd name="T4" fmla="*/ 0 w 2946"/>
              <a:gd name="T5" fmla="*/ 3517 h 3517"/>
              <a:gd name="T6" fmla="*/ 2946 w 2946"/>
              <a:gd name="T7" fmla="*/ 1794 h 3517"/>
              <a:gd name="T8" fmla="*/ 0 w 2946"/>
              <a:gd name="T9" fmla="*/ 0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6" h="3517">
                <a:moveTo>
                  <a:pt x="0" y="0"/>
                </a:moveTo>
                <a:cubicBezTo>
                  <a:pt x="303" y="680"/>
                  <a:pt x="378" y="1195"/>
                  <a:pt x="378" y="1758"/>
                </a:cubicBezTo>
                <a:cubicBezTo>
                  <a:pt x="378" y="2437"/>
                  <a:pt x="246" y="2965"/>
                  <a:pt x="0" y="3517"/>
                </a:cubicBezTo>
                <a:cubicBezTo>
                  <a:pt x="953" y="3517"/>
                  <a:pt x="2413" y="2929"/>
                  <a:pt x="2946" y="1794"/>
                </a:cubicBezTo>
                <a:cubicBezTo>
                  <a:pt x="2407" y="739"/>
                  <a:pt x="937" y="0"/>
                  <a:pt x="0" y="0"/>
                </a:cubicBezTo>
                <a:close/>
              </a:path>
            </a:pathLst>
          </a:custGeom>
          <a:noFill/>
          <a:ln w="23" cap="flat">
            <a:solidFill>
              <a:srgbClr val="0000A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4665664" y="2069439"/>
            <a:ext cx="417513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4368800" y="2327408"/>
            <a:ext cx="738188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5703889" y="2370402"/>
            <a:ext cx="417513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4678364" y="2986088"/>
            <a:ext cx="417513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4308476" y="3269853"/>
            <a:ext cx="811213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5703889" y="3233738"/>
            <a:ext cx="417513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4678364" y="3887259"/>
            <a:ext cx="417513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4332288" y="4145227"/>
            <a:ext cx="774700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5703889" y="4110832"/>
            <a:ext cx="417513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6681789" y="3233738"/>
            <a:ext cx="415925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6615114" y="3557059"/>
            <a:ext cx="417513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6110289" y="1558662"/>
            <a:ext cx="582613" cy="1133343"/>
          </a:xfrm>
          <a:custGeom>
            <a:avLst/>
            <a:gdLst>
              <a:gd name="T0" fmla="*/ 1975 w 1975"/>
              <a:gd name="T1" fmla="*/ 3547 h 3547"/>
              <a:gd name="T2" fmla="*/ 1128 w 1975"/>
              <a:gd name="T3" fmla="*/ 3547 h 3547"/>
              <a:gd name="T4" fmla="*/ 1128 w 1975"/>
              <a:gd name="T5" fmla="*/ 0 h 3547"/>
              <a:gd name="T6" fmla="*/ 0 w 1975"/>
              <a:gd name="T7" fmla="*/ 0 h 3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5" h="3547">
                <a:moveTo>
                  <a:pt x="1975" y="3547"/>
                </a:moveTo>
                <a:lnTo>
                  <a:pt x="1128" y="3547"/>
                </a:lnTo>
                <a:lnTo>
                  <a:pt x="1128" y="0"/>
                </a:lnTo>
                <a:lnTo>
                  <a:pt x="0" y="0"/>
                </a:lnTo>
              </a:path>
            </a:pathLst>
          </a:cu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6110289" y="2370402"/>
            <a:ext cx="619125" cy="593328"/>
          </a:xfrm>
          <a:custGeom>
            <a:avLst/>
            <a:gdLst>
              <a:gd name="T0" fmla="*/ 2096 w 2096"/>
              <a:gd name="T1" fmla="*/ 1854 h 1854"/>
              <a:gd name="T2" fmla="*/ 766 w 2096"/>
              <a:gd name="T3" fmla="*/ 1854 h 1854"/>
              <a:gd name="T4" fmla="*/ 806 w 2096"/>
              <a:gd name="T5" fmla="*/ 0 h 1854"/>
              <a:gd name="T6" fmla="*/ 0 w 2096"/>
              <a:gd name="T7" fmla="*/ 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6" h="1854">
                <a:moveTo>
                  <a:pt x="2096" y="1854"/>
                </a:moveTo>
                <a:lnTo>
                  <a:pt x="766" y="1854"/>
                </a:lnTo>
                <a:lnTo>
                  <a:pt x="806" y="0"/>
                </a:lnTo>
                <a:lnTo>
                  <a:pt x="0" y="0"/>
                </a:lnTo>
              </a:path>
            </a:pathLst>
          </a:cu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6116638" y="3233738"/>
            <a:ext cx="565150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6086475" y="3557060"/>
            <a:ext cx="558800" cy="553773"/>
          </a:xfrm>
          <a:custGeom>
            <a:avLst/>
            <a:gdLst>
              <a:gd name="T0" fmla="*/ 1895 w 1895"/>
              <a:gd name="T1" fmla="*/ 0 h 1733"/>
              <a:gd name="T2" fmla="*/ 564 w 1895"/>
              <a:gd name="T3" fmla="*/ 0 h 1733"/>
              <a:gd name="T4" fmla="*/ 564 w 1895"/>
              <a:gd name="T5" fmla="*/ 1733 h 1733"/>
              <a:gd name="T6" fmla="*/ 0 w 1895"/>
              <a:gd name="T7" fmla="*/ 1733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5" h="1733">
                <a:moveTo>
                  <a:pt x="1895" y="0"/>
                </a:moveTo>
                <a:lnTo>
                  <a:pt x="564" y="0"/>
                </a:lnTo>
                <a:lnTo>
                  <a:pt x="564" y="1733"/>
                </a:lnTo>
                <a:lnTo>
                  <a:pt x="0" y="1733"/>
                </a:lnTo>
              </a:path>
            </a:pathLst>
          </a:cu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384675" y="2755636"/>
            <a:ext cx="1923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rgbClr val="000000"/>
                </a:solidFill>
                <a:latin typeface="Sans"/>
              </a:rPr>
              <a:t>A</a:t>
            </a:r>
            <a:endParaRPr lang="en-US">
              <a:latin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027488" y="3961210"/>
            <a:ext cx="1811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rgbClr val="000000"/>
                </a:solidFill>
                <a:latin typeface="Sans"/>
              </a:rPr>
              <a:t>B</a:t>
            </a:r>
            <a:endParaRPr lang="en-US">
              <a:latin typeface="Arial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337050" y="1066800"/>
            <a:ext cx="1923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Sans"/>
              </a:rPr>
              <a:t>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4267201" y="1066800"/>
            <a:ext cx="296863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03675" y="1381522"/>
            <a:ext cx="1811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rgbClr val="000000"/>
                </a:solidFill>
                <a:latin typeface="Sans"/>
              </a:rPr>
              <a:t>B</a:t>
            </a:r>
            <a:endParaRPr lang="en-US">
              <a:latin typeface="Arial" pitchFamily="34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949700" y="1336808"/>
            <a:ext cx="298450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997325" y="3123671"/>
            <a:ext cx="1811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rgbClr val="000000"/>
                </a:solidFill>
                <a:latin typeface="Sans"/>
              </a:rPr>
              <a:t>B</a:t>
            </a:r>
            <a:endParaRPr lang="en-US">
              <a:latin typeface="Arial" pitchFamily="34" charset="0"/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3944939" y="3078957"/>
            <a:ext cx="296863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5105400" y="1998928"/>
            <a:ext cx="611188" cy="715433"/>
          </a:xfrm>
          <a:custGeom>
            <a:avLst/>
            <a:gdLst>
              <a:gd name="T0" fmla="*/ 0 w 2074"/>
              <a:gd name="T1" fmla="*/ 15 h 2239"/>
              <a:gd name="T2" fmla="*/ 1405 w 2074"/>
              <a:gd name="T3" fmla="*/ 40 h 2239"/>
              <a:gd name="T4" fmla="*/ 1811 w 2074"/>
              <a:gd name="T5" fmla="*/ 301 h 2239"/>
              <a:gd name="T6" fmla="*/ 2052 w 2074"/>
              <a:gd name="T7" fmla="*/ 1268 h 2239"/>
              <a:gd name="T8" fmla="*/ 1769 w 2074"/>
              <a:gd name="T9" fmla="*/ 1992 h 2239"/>
              <a:gd name="T10" fmla="*/ 1401 w 2074"/>
              <a:gd name="T11" fmla="*/ 2190 h 2239"/>
              <a:gd name="T12" fmla="*/ 550 w 2074"/>
              <a:gd name="T13" fmla="*/ 2225 h 2239"/>
              <a:gd name="T14" fmla="*/ 0 w 2074"/>
              <a:gd name="T15" fmla="*/ 2230 h 2239"/>
              <a:gd name="T16" fmla="*/ 0 w 2074"/>
              <a:gd name="T17" fmla="*/ 15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74" h="2239">
                <a:moveTo>
                  <a:pt x="0" y="15"/>
                </a:moveTo>
                <a:cubicBezTo>
                  <a:pt x="468" y="20"/>
                  <a:pt x="937" y="0"/>
                  <a:pt x="1405" y="40"/>
                </a:cubicBezTo>
                <a:cubicBezTo>
                  <a:pt x="1607" y="83"/>
                  <a:pt x="1691" y="155"/>
                  <a:pt x="1811" y="301"/>
                </a:cubicBezTo>
                <a:cubicBezTo>
                  <a:pt x="2004" y="547"/>
                  <a:pt x="2074" y="930"/>
                  <a:pt x="2052" y="1268"/>
                </a:cubicBezTo>
                <a:cubicBezTo>
                  <a:pt x="2038" y="1530"/>
                  <a:pt x="1942" y="1819"/>
                  <a:pt x="1769" y="1992"/>
                </a:cubicBezTo>
                <a:cubicBezTo>
                  <a:pt x="1668" y="2093"/>
                  <a:pt x="1552" y="2156"/>
                  <a:pt x="1401" y="2190"/>
                </a:cubicBezTo>
                <a:cubicBezTo>
                  <a:pt x="1119" y="2239"/>
                  <a:pt x="833" y="2218"/>
                  <a:pt x="550" y="2225"/>
                </a:cubicBezTo>
                <a:cubicBezTo>
                  <a:pt x="366" y="2225"/>
                  <a:pt x="183" y="2225"/>
                  <a:pt x="0" y="2230"/>
                </a:cubicBezTo>
                <a:lnTo>
                  <a:pt x="0" y="15"/>
                </a:lnTo>
                <a:close/>
              </a:path>
            </a:pathLst>
          </a:custGeom>
          <a:noFill/>
          <a:ln w="15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5116514" y="2888061"/>
            <a:ext cx="612775" cy="715433"/>
          </a:xfrm>
          <a:custGeom>
            <a:avLst/>
            <a:gdLst>
              <a:gd name="T0" fmla="*/ 0 w 2075"/>
              <a:gd name="T1" fmla="*/ 15 h 2239"/>
              <a:gd name="T2" fmla="*/ 1405 w 2075"/>
              <a:gd name="T3" fmla="*/ 40 h 2239"/>
              <a:gd name="T4" fmla="*/ 1811 w 2075"/>
              <a:gd name="T5" fmla="*/ 301 h 2239"/>
              <a:gd name="T6" fmla="*/ 2052 w 2075"/>
              <a:gd name="T7" fmla="*/ 1268 h 2239"/>
              <a:gd name="T8" fmla="*/ 1769 w 2075"/>
              <a:gd name="T9" fmla="*/ 1992 h 2239"/>
              <a:gd name="T10" fmla="*/ 1401 w 2075"/>
              <a:gd name="T11" fmla="*/ 2190 h 2239"/>
              <a:gd name="T12" fmla="*/ 550 w 2075"/>
              <a:gd name="T13" fmla="*/ 2225 h 2239"/>
              <a:gd name="T14" fmla="*/ 0 w 2075"/>
              <a:gd name="T15" fmla="*/ 2230 h 2239"/>
              <a:gd name="T16" fmla="*/ 0 w 2075"/>
              <a:gd name="T17" fmla="*/ 15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75" h="2239">
                <a:moveTo>
                  <a:pt x="0" y="15"/>
                </a:moveTo>
                <a:cubicBezTo>
                  <a:pt x="469" y="20"/>
                  <a:pt x="938" y="0"/>
                  <a:pt x="1405" y="40"/>
                </a:cubicBezTo>
                <a:cubicBezTo>
                  <a:pt x="1607" y="83"/>
                  <a:pt x="1691" y="155"/>
                  <a:pt x="1811" y="301"/>
                </a:cubicBezTo>
                <a:cubicBezTo>
                  <a:pt x="2005" y="547"/>
                  <a:pt x="2075" y="930"/>
                  <a:pt x="2052" y="1268"/>
                </a:cubicBezTo>
                <a:cubicBezTo>
                  <a:pt x="2039" y="1530"/>
                  <a:pt x="1942" y="1819"/>
                  <a:pt x="1769" y="1992"/>
                </a:cubicBezTo>
                <a:cubicBezTo>
                  <a:pt x="1668" y="2093"/>
                  <a:pt x="1552" y="2156"/>
                  <a:pt x="1401" y="2190"/>
                </a:cubicBezTo>
                <a:cubicBezTo>
                  <a:pt x="1119" y="2239"/>
                  <a:pt x="834" y="2218"/>
                  <a:pt x="550" y="2225"/>
                </a:cubicBezTo>
                <a:cubicBezTo>
                  <a:pt x="367" y="2225"/>
                  <a:pt x="183" y="2225"/>
                  <a:pt x="0" y="2230"/>
                </a:cubicBezTo>
                <a:lnTo>
                  <a:pt x="0" y="15"/>
                </a:lnTo>
                <a:close/>
              </a:path>
            </a:pathLst>
          </a:custGeom>
          <a:noFill/>
          <a:ln w="15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5105400" y="3790951"/>
            <a:ext cx="611188" cy="715433"/>
          </a:xfrm>
          <a:custGeom>
            <a:avLst/>
            <a:gdLst>
              <a:gd name="T0" fmla="*/ 0 w 2074"/>
              <a:gd name="T1" fmla="*/ 15 h 2239"/>
              <a:gd name="T2" fmla="*/ 1405 w 2074"/>
              <a:gd name="T3" fmla="*/ 40 h 2239"/>
              <a:gd name="T4" fmla="*/ 1811 w 2074"/>
              <a:gd name="T5" fmla="*/ 301 h 2239"/>
              <a:gd name="T6" fmla="*/ 2052 w 2074"/>
              <a:gd name="T7" fmla="*/ 1268 h 2239"/>
              <a:gd name="T8" fmla="*/ 1769 w 2074"/>
              <a:gd name="T9" fmla="*/ 1992 h 2239"/>
              <a:gd name="T10" fmla="*/ 1401 w 2074"/>
              <a:gd name="T11" fmla="*/ 2190 h 2239"/>
              <a:gd name="T12" fmla="*/ 550 w 2074"/>
              <a:gd name="T13" fmla="*/ 2225 h 2239"/>
              <a:gd name="T14" fmla="*/ 0 w 2074"/>
              <a:gd name="T15" fmla="*/ 2230 h 2239"/>
              <a:gd name="T16" fmla="*/ 0 w 2074"/>
              <a:gd name="T17" fmla="*/ 15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74" h="2239">
                <a:moveTo>
                  <a:pt x="0" y="15"/>
                </a:moveTo>
                <a:cubicBezTo>
                  <a:pt x="468" y="20"/>
                  <a:pt x="937" y="0"/>
                  <a:pt x="1405" y="40"/>
                </a:cubicBezTo>
                <a:cubicBezTo>
                  <a:pt x="1607" y="83"/>
                  <a:pt x="1691" y="155"/>
                  <a:pt x="1811" y="301"/>
                </a:cubicBezTo>
                <a:cubicBezTo>
                  <a:pt x="2004" y="547"/>
                  <a:pt x="2074" y="930"/>
                  <a:pt x="2052" y="1268"/>
                </a:cubicBezTo>
                <a:cubicBezTo>
                  <a:pt x="2038" y="1530"/>
                  <a:pt x="1942" y="1819"/>
                  <a:pt x="1769" y="1992"/>
                </a:cubicBezTo>
                <a:cubicBezTo>
                  <a:pt x="1668" y="2093"/>
                  <a:pt x="1552" y="2156"/>
                  <a:pt x="1401" y="2190"/>
                </a:cubicBezTo>
                <a:cubicBezTo>
                  <a:pt x="1119" y="2239"/>
                  <a:pt x="833" y="2218"/>
                  <a:pt x="550" y="2225"/>
                </a:cubicBezTo>
                <a:cubicBezTo>
                  <a:pt x="366" y="2225"/>
                  <a:pt x="183" y="2225"/>
                  <a:pt x="0" y="2230"/>
                </a:cubicBezTo>
                <a:lnTo>
                  <a:pt x="0" y="15"/>
                </a:lnTo>
                <a:close/>
              </a:path>
            </a:pathLst>
          </a:custGeom>
          <a:noFill/>
          <a:ln w="15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397375" y="1888861"/>
            <a:ext cx="1923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rgbClr val="000000"/>
                </a:solidFill>
                <a:latin typeface="Sans"/>
              </a:rPr>
              <a:t>A</a:t>
            </a:r>
            <a:endParaRPr lang="en-US">
              <a:latin typeface="Arial" pitchFamily="34" charset="0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4343401" y="1876822"/>
            <a:ext cx="296863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092575" y="2164027"/>
            <a:ext cx="1811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rgbClr val="000000"/>
                </a:solidFill>
                <a:latin typeface="Sans"/>
              </a:rPr>
              <a:t>B</a:t>
            </a:r>
            <a:endParaRPr lang="en-US">
              <a:latin typeface="Arial" pitchFamily="34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416425" y="3639609"/>
            <a:ext cx="1923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rgbClr val="000000"/>
                </a:solidFill>
                <a:latin typeface="Sans"/>
              </a:rPr>
              <a:t>A</a:t>
            </a:r>
            <a:endParaRPr lang="en-US">
              <a:latin typeface="Arial" pitchFamily="34" charset="0"/>
            </a:endParaRP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 flipH="1">
            <a:off x="3689350" y="1770195"/>
            <a:ext cx="1385888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H="1">
            <a:off x="3713163" y="2628372"/>
            <a:ext cx="1392238" cy="6879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 flipH="1">
            <a:off x="3683000" y="3529542"/>
            <a:ext cx="1422400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 flipH="1">
            <a:off x="3683000" y="4420394"/>
            <a:ext cx="1398588" cy="0"/>
          </a:xfrm>
          <a:prstGeom prst="line">
            <a:avLst/>
          </a:pr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111500" y="1577578"/>
            <a:ext cx="1731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rgbClr val="000000"/>
                </a:solidFill>
                <a:latin typeface="Sans"/>
              </a:rPr>
              <a:t>X</a:t>
            </a:r>
            <a:endParaRPr lang="en-US">
              <a:latin typeface="Arial" pitchFamily="34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325814" y="1687645"/>
            <a:ext cx="31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Sans"/>
              </a:rPr>
              <a:t>00</a:t>
            </a:r>
            <a:endParaRPr lang="en-US">
              <a:latin typeface="Arial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095625" y="2372122"/>
            <a:ext cx="1731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rgbClr val="000000"/>
                </a:solidFill>
                <a:latin typeface="Sans"/>
              </a:rPr>
              <a:t>X</a:t>
            </a:r>
            <a:endParaRPr lang="en-US">
              <a:latin typeface="Arial" pitchFamily="34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309939" y="2483909"/>
            <a:ext cx="31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Sans"/>
              </a:rPr>
              <a:t>01</a:t>
            </a:r>
            <a:endParaRPr lang="en-US">
              <a:latin typeface="Arial" pitchFamily="34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108325" y="3271573"/>
            <a:ext cx="1731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rgbClr val="000000"/>
                </a:solidFill>
                <a:latin typeface="Sans"/>
              </a:rPr>
              <a:t>X</a:t>
            </a:r>
            <a:endParaRPr lang="en-US">
              <a:latin typeface="Arial" pitchFamily="34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3322639" y="3383360"/>
            <a:ext cx="31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Sans"/>
              </a:rPr>
              <a:t>10</a:t>
            </a:r>
            <a:endParaRPr lang="en-US">
              <a:latin typeface="Arial" pitchFamily="34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108325" y="4125094"/>
            <a:ext cx="1731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Sans"/>
              </a:rPr>
              <a:t>X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3322638" y="4238987"/>
            <a:ext cx="31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Sans"/>
              </a:rPr>
              <a:t>11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7931151" y="2710921"/>
            <a:ext cx="9698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rgbClr val="000000"/>
                </a:solidFill>
                <a:latin typeface="Sans"/>
              </a:rPr>
              <a:t>Output</a:t>
            </a:r>
            <a:endParaRPr lang="en-US">
              <a:latin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2108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20</a:t>
            </a:fld>
            <a:endParaRPr lang="en-US" sz="1050" dirty="0">
              <a:latin typeface="Calibri" panose="020F0502020204030204" pitchFamily="34" charset="0"/>
            </a:endParaRPr>
          </a:p>
        </p:txBody>
      </p:sp>
      <p:sp>
        <p:nvSpPr>
          <p:cNvPr id="58" name="Left Brace 57"/>
          <p:cNvSpPr/>
          <p:nvPr/>
        </p:nvSpPr>
        <p:spPr>
          <a:xfrm>
            <a:off x="2438400" y="1687645"/>
            <a:ext cx="381000" cy="28187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1632744" y="2937075"/>
            <a:ext cx="881063" cy="283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366001" y="1733054"/>
            <a:ext cx="2847975" cy="38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bits: A and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2"/>
              <p:cNvSpPr txBox="1">
                <a:spLocks/>
              </p:cNvSpPr>
              <p:nvPr/>
            </p:nvSpPr>
            <p:spPr>
              <a:xfrm>
                <a:off x="2095501" y="4719275"/>
                <a:ext cx="8458199" cy="2084583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 fontScale="77500" lnSpcReduction="20000"/>
              </a:bodyPr>
              <a:lstStyle>
                <a:defPPr marL="432000" marR="0" lvl="0" indent="-324000" algn="l" hangingPunct="1">
                  <a:spcBef>
                    <a:spcPts val="0"/>
                  </a:spcBef>
                  <a:spcAft>
                    <a:spcPts val="1414"/>
                  </a:spcAft>
                  <a:buSzPct val="45000"/>
                  <a:buFont typeface="StarSymbol"/>
                  <a:buNone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defPPr>
                <a:lvl1pPr marL="432000" marR="0" lvl="0" indent="-324000" algn="l" defTabSz="914400" rtl="0" eaLnBrk="1" latinLnBrk="0" hangingPunct="1">
                  <a:spcBef>
                    <a:spcPts val="0"/>
                  </a:spcBef>
                  <a:spcAft>
                    <a:spcPts val="1414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1pPr>
                <a:lvl2pPr marL="864000" marR="0" lvl="1" indent="-324000" algn="l" defTabSz="914400" rtl="0" eaLnBrk="1" latinLnBrk="0" hangingPunct="1">
                  <a:spcBef>
                    <a:spcPts val="0"/>
                  </a:spcBef>
                  <a:spcAft>
                    <a:spcPts val="1134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4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2pPr>
                <a:lvl3pPr marL="1295999" marR="0" lvl="2" indent="-288000" algn="l" defTabSz="914400" rtl="0" eaLnBrk="1" latinLnBrk="0" hangingPunct="1">
                  <a:spcBef>
                    <a:spcPts val="0"/>
                  </a:spcBef>
                  <a:spcAft>
                    <a:spcPts val="850"/>
                  </a:spcAft>
                  <a:buClr>
                    <a:schemeClr val="accent1"/>
                  </a:buClr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3pPr>
                <a:lvl4pPr marL="1728000" marR="0" lvl="3" indent="-216000" algn="l" defTabSz="914400" rtl="0" eaLnBrk="1" latinLnBrk="0" hangingPunct="1">
                  <a:spcBef>
                    <a:spcPts val="0"/>
                  </a:spcBef>
                  <a:spcAft>
                    <a:spcPts val="567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4pPr>
                <a:lvl5pPr marL="2160000" marR="0" lvl="4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5pPr>
                <a:lvl6pPr marL="2592000" marR="0" lvl="5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6pPr>
                <a:lvl7pPr marL="3024000" marR="0" lvl="6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7pPr>
                <a:lvl8pPr marL="3456000" marR="0" lvl="7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8pPr>
                <a:lvl9pPr marL="3887999" marR="0" lvl="8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9pPr>
              </a:lstStyle>
              <a:p>
                <a:pPr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Generate all combinations of select bits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Only one of the combinations is true. 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For this combination the output of the AND gate is equal to the input (X</a:t>
                </a:r>
                <a:r>
                  <a:rPr lang="en-US" baseline="-25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AB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), rest of the outputs of the AND gates are 0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The output is equal to (X</a:t>
                </a:r>
                <a:r>
                  <a:rPr lang="en-US" baseline="-25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AB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OR 0 OR 0 OR 0) = X</a:t>
                </a:r>
                <a:r>
                  <a:rPr lang="en-US" baseline="-25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AB</a:t>
                </a:r>
              </a:p>
            </p:txBody>
          </p:sp>
        </mc:Choice>
        <mc:Fallback xmlns="">
          <p:sp>
            <p:nvSpPr>
              <p:cNvPr id="61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1" y="4719275"/>
                <a:ext cx="8458199" cy="2084583"/>
              </a:xfrm>
              <a:prstGeom prst="rect">
                <a:avLst/>
              </a:prstGeom>
              <a:blipFill>
                <a:blip r:embed="rId3"/>
                <a:stretch>
                  <a:fillRect l="-1009" t="-8772" r="-1730" b="-6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62606" y="304801"/>
            <a:ext cx="91815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Demultiplexer</a:t>
            </a:r>
            <a:endParaRPr lang="en-US" sz="4400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200400" y="1676401"/>
            <a:ext cx="5822950" cy="4467225"/>
            <a:chOff x="1392" y="912"/>
            <a:chExt cx="3668" cy="2814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92" y="912"/>
              <a:ext cx="3668" cy="2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3034" y="1255"/>
              <a:ext cx="322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2787" y="1456"/>
              <a:ext cx="578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833" y="1515"/>
              <a:ext cx="1055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367" y="1201"/>
              <a:ext cx="472" cy="508"/>
            </a:xfrm>
            <a:custGeom>
              <a:avLst/>
              <a:gdLst>
                <a:gd name="T0" fmla="*/ 0 w 2075"/>
                <a:gd name="T1" fmla="*/ 15 h 2239"/>
                <a:gd name="T2" fmla="*/ 1405 w 2075"/>
                <a:gd name="T3" fmla="*/ 40 h 2239"/>
                <a:gd name="T4" fmla="*/ 1811 w 2075"/>
                <a:gd name="T5" fmla="*/ 302 h 2239"/>
                <a:gd name="T6" fmla="*/ 2052 w 2075"/>
                <a:gd name="T7" fmla="*/ 1268 h 2239"/>
                <a:gd name="T8" fmla="*/ 1769 w 2075"/>
                <a:gd name="T9" fmla="*/ 1993 h 2239"/>
                <a:gd name="T10" fmla="*/ 1401 w 2075"/>
                <a:gd name="T11" fmla="*/ 2191 h 2239"/>
                <a:gd name="T12" fmla="*/ 550 w 2075"/>
                <a:gd name="T13" fmla="*/ 2225 h 2239"/>
                <a:gd name="T14" fmla="*/ 0 w 2075"/>
                <a:gd name="T15" fmla="*/ 2231 h 2239"/>
                <a:gd name="T16" fmla="*/ 0 w 2075"/>
                <a:gd name="T17" fmla="*/ 15 h 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5" h="2239">
                  <a:moveTo>
                    <a:pt x="0" y="15"/>
                  </a:moveTo>
                  <a:cubicBezTo>
                    <a:pt x="469" y="20"/>
                    <a:pt x="938" y="0"/>
                    <a:pt x="1405" y="40"/>
                  </a:cubicBezTo>
                  <a:cubicBezTo>
                    <a:pt x="1607" y="83"/>
                    <a:pt x="1691" y="155"/>
                    <a:pt x="1811" y="302"/>
                  </a:cubicBezTo>
                  <a:cubicBezTo>
                    <a:pt x="2005" y="548"/>
                    <a:pt x="2075" y="930"/>
                    <a:pt x="2052" y="1268"/>
                  </a:cubicBezTo>
                  <a:cubicBezTo>
                    <a:pt x="2039" y="1530"/>
                    <a:pt x="1942" y="1819"/>
                    <a:pt x="1769" y="1993"/>
                  </a:cubicBezTo>
                  <a:cubicBezTo>
                    <a:pt x="1668" y="2093"/>
                    <a:pt x="1552" y="2156"/>
                    <a:pt x="1401" y="2191"/>
                  </a:cubicBezTo>
                  <a:cubicBezTo>
                    <a:pt x="1119" y="2239"/>
                    <a:pt x="834" y="2218"/>
                    <a:pt x="550" y="2225"/>
                  </a:cubicBezTo>
                  <a:cubicBezTo>
                    <a:pt x="367" y="2225"/>
                    <a:pt x="184" y="2225"/>
                    <a:pt x="0" y="2231"/>
                  </a:cubicBezTo>
                  <a:lnTo>
                    <a:pt x="0" y="15"/>
                  </a:lnTo>
                  <a:close/>
                </a:path>
              </a:pathLst>
            </a:custGeom>
            <a:noFill/>
            <a:ln w="19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3034" y="1881"/>
              <a:ext cx="322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805" y="2064"/>
              <a:ext cx="569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3833" y="2094"/>
              <a:ext cx="1036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3044" y="2531"/>
              <a:ext cx="321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2759" y="2733"/>
              <a:ext cx="624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3833" y="2708"/>
              <a:ext cx="1073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3044" y="3172"/>
              <a:ext cx="321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2778" y="3355"/>
              <a:ext cx="596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3833" y="3330"/>
              <a:ext cx="1064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790" y="1755"/>
              <a:ext cx="14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543" y="3225"/>
              <a:ext cx="13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781" y="1169"/>
              <a:ext cx="14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781" y="1127"/>
              <a:ext cx="229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524" y="1392"/>
              <a:ext cx="13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483" y="1360"/>
              <a:ext cx="229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534" y="2002"/>
              <a:ext cx="13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492" y="1970"/>
              <a:ext cx="230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372" y="1830"/>
              <a:ext cx="472" cy="509"/>
            </a:xfrm>
            <a:custGeom>
              <a:avLst/>
              <a:gdLst>
                <a:gd name="T0" fmla="*/ 0 w 2074"/>
                <a:gd name="T1" fmla="*/ 15 h 2239"/>
                <a:gd name="T2" fmla="*/ 1405 w 2074"/>
                <a:gd name="T3" fmla="*/ 40 h 2239"/>
                <a:gd name="T4" fmla="*/ 1811 w 2074"/>
                <a:gd name="T5" fmla="*/ 301 h 2239"/>
                <a:gd name="T6" fmla="*/ 2051 w 2074"/>
                <a:gd name="T7" fmla="*/ 1268 h 2239"/>
                <a:gd name="T8" fmla="*/ 1769 w 2074"/>
                <a:gd name="T9" fmla="*/ 1992 h 2239"/>
                <a:gd name="T10" fmla="*/ 1401 w 2074"/>
                <a:gd name="T11" fmla="*/ 2190 h 2239"/>
                <a:gd name="T12" fmla="*/ 550 w 2074"/>
                <a:gd name="T13" fmla="*/ 2225 h 2239"/>
                <a:gd name="T14" fmla="*/ 0 w 2074"/>
                <a:gd name="T15" fmla="*/ 2230 h 2239"/>
                <a:gd name="T16" fmla="*/ 0 w 2074"/>
                <a:gd name="T17" fmla="*/ 15 h 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4" h="2239">
                  <a:moveTo>
                    <a:pt x="0" y="15"/>
                  </a:moveTo>
                  <a:cubicBezTo>
                    <a:pt x="468" y="20"/>
                    <a:pt x="937" y="0"/>
                    <a:pt x="1405" y="40"/>
                  </a:cubicBezTo>
                  <a:cubicBezTo>
                    <a:pt x="1606" y="83"/>
                    <a:pt x="1691" y="155"/>
                    <a:pt x="1811" y="301"/>
                  </a:cubicBezTo>
                  <a:cubicBezTo>
                    <a:pt x="2004" y="547"/>
                    <a:pt x="2074" y="930"/>
                    <a:pt x="2051" y="1268"/>
                  </a:cubicBezTo>
                  <a:cubicBezTo>
                    <a:pt x="2038" y="1530"/>
                    <a:pt x="1942" y="1819"/>
                    <a:pt x="1769" y="1992"/>
                  </a:cubicBezTo>
                  <a:cubicBezTo>
                    <a:pt x="1667" y="2093"/>
                    <a:pt x="1551" y="2156"/>
                    <a:pt x="1401" y="2190"/>
                  </a:cubicBezTo>
                  <a:cubicBezTo>
                    <a:pt x="1119" y="2239"/>
                    <a:pt x="833" y="2218"/>
                    <a:pt x="550" y="2225"/>
                  </a:cubicBezTo>
                  <a:cubicBezTo>
                    <a:pt x="366" y="2225"/>
                    <a:pt x="183" y="2225"/>
                    <a:pt x="0" y="2230"/>
                  </a:cubicBezTo>
                  <a:lnTo>
                    <a:pt x="0" y="15"/>
                  </a:lnTo>
                  <a:close/>
                </a:path>
              </a:pathLst>
            </a:custGeom>
            <a:noFill/>
            <a:ln w="19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381" y="2462"/>
              <a:ext cx="472" cy="508"/>
            </a:xfrm>
            <a:custGeom>
              <a:avLst/>
              <a:gdLst>
                <a:gd name="T0" fmla="*/ 0 w 2074"/>
                <a:gd name="T1" fmla="*/ 15 h 2239"/>
                <a:gd name="T2" fmla="*/ 1405 w 2074"/>
                <a:gd name="T3" fmla="*/ 40 h 2239"/>
                <a:gd name="T4" fmla="*/ 1811 w 2074"/>
                <a:gd name="T5" fmla="*/ 301 h 2239"/>
                <a:gd name="T6" fmla="*/ 2052 w 2074"/>
                <a:gd name="T7" fmla="*/ 1268 h 2239"/>
                <a:gd name="T8" fmla="*/ 1769 w 2074"/>
                <a:gd name="T9" fmla="*/ 1992 h 2239"/>
                <a:gd name="T10" fmla="*/ 1401 w 2074"/>
                <a:gd name="T11" fmla="*/ 2190 h 2239"/>
                <a:gd name="T12" fmla="*/ 550 w 2074"/>
                <a:gd name="T13" fmla="*/ 2225 h 2239"/>
                <a:gd name="T14" fmla="*/ 0 w 2074"/>
                <a:gd name="T15" fmla="*/ 2230 h 2239"/>
                <a:gd name="T16" fmla="*/ 0 w 2074"/>
                <a:gd name="T17" fmla="*/ 15 h 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4" h="2239">
                  <a:moveTo>
                    <a:pt x="0" y="15"/>
                  </a:moveTo>
                  <a:cubicBezTo>
                    <a:pt x="468" y="20"/>
                    <a:pt x="938" y="0"/>
                    <a:pt x="1405" y="40"/>
                  </a:cubicBezTo>
                  <a:cubicBezTo>
                    <a:pt x="1607" y="83"/>
                    <a:pt x="1691" y="155"/>
                    <a:pt x="1811" y="301"/>
                  </a:cubicBezTo>
                  <a:cubicBezTo>
                    <a:pt x="2005" y="547"/>
                    <a:pt x="2074" y="930"/>
                    <a:pt x="2052" y="1268"/>
                  </a:cubicBezTo>
                  <a:cubicBezTo>
                    <a:pt x="2038" y="1530"/>
                    <a:pt x="1942" y="1819"/>
                    <a:pt x="1769" y="1992"/>
                  </a:cubicBezTo>
                  <a:cubicBezTo>
                    <a:pt x="1668" y="2093"/>
                    <a:pt x="1552" y="2156"/>
                    <a:pt x="1401" y="2190"/>
                  </a:cubicBezTo>
                  <a:cubicBezTo>
                    <a:pt x="1119" y="2239"/>
                    <a:pt x="834" y="2218"/>
                    <a:pt x="550" y="2225"/>
                  </a:cubicBezTo>
                  <a:cubicBezTo>
                    <a:pt x="367" y="2225"/>
                    <a:pt x="183" y="2225"/>
                    <a:pt x="0" y="2230"/>
                  </a:cubicBezTo>
                  <a:lnTo>
                    <a:pt x="0" y="15"/>
                  </a:lnTo>
                  <a:close/>
                </a:path>
              </a:pathLst>
            </a:custGeom>
            <a:noFill/>
            <a:ln w="19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372" y="3103"/>
              <a:ext cx="472" cy="508"/>
            </a:xfrm>
            <a:custGeom>
              <a:avLst/>
              <a:gdLst>
                <a:gd name="T0" fmla="*/ 0 w 2074"/>
                <a:gd name="T1" fmla="*/ 15 h 2239"/>
                <a:gd name="T2" fmla="*/ 1405 w 2074"/>
                <a:gd name="T3" fmla="*/ 40 h 2239"/>
                <a:gd name="T4" fmla="*/ 1811 w 2074"/>
                <a:gd name="T5" fmla="*/ 301 h 2239"/>
                <a:gd name="T6" fmla="*/ 2051 w 2074"/>
                <a:gd name="T7" fmla="*/ 1268 h 2239"/>
                <a:gd name="T8" fmla="*/ 1769 w 2074"/>
                <a:gd name="T9" fmla="*/ 1992 h 2239"/>
                <a:gd name="T10" fmla="*/ 1401 w 2074"/>
                <a:gd name="T11" fmla="*/ 2190 h 2239"/>
                <a:gd name="T12" fmla="*/ 550 w 2074"/>
                <a:gd name="T13" fmla="*/ 2225 h 2239"/>
                <a:gd name="T14" fmla="*/ 0 w 2074"/>
                <a:gd name="T15" fmla="*/ 2230 h 2239"/>
                <a:gd name="T16" fmla="*/ 0 w 2074"/>
                <a:gd name="T17" fmla="*/ 15 h 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4" h="2239">
                  <a:moveTo>
                    <a:pt x="0" y="15"/>
                  </a:moveTo>
                  <a:cubicBezTo>
                    <a:pt x="468" y="20"/>
                    <a:pt x="937" y="0"/>
                    <a:pt x="1405" y="40"/>
                  </a:cubicBezTo>
                  <a:cubicBezTo>
                    <a:pt x="1606" y="83"/>
                    <a:pt x="1691" y="155"/>
                    <a:pt x="1811" y="301"/>
                  </a:cubicBezTo>
                  <a:cubicBezTo>
                    <a:pt x="2004" y="547"/>
                    <a:pt x="2074" y="930"/>
                    <a:pt x="2051" y="1268"/>
                  </a:cubicBezTo>
                  <a:cubicBezTo>
                    <a:pt x="2038" y="1530"/>
                    <a:pt x="1942" y="1819"/>
                    <a:pt x="1769" y="1992"/>
                  </a:cubicBezTo>
                  <a:cubicBezTo>
                    <a:pt x="1667" y="2093"/>
                    <a:pt x="1551" y="2156"/>
                    <a:pt x="1401" y="2190"/>
                  </a:cubicBezTo>
                  <a:cubicBezTo>
                    <a:pt x="1119" y="2239"/>
                    <a:pt x="833" y="2218"/>
                    <a:pt x="550" y="2225"/>
                  </a:cubicBezTo>
                  <a:cubicBezTo>
                    <a:pt x="366" y="2225"/>
                    <a:pt x="183" y="2225"/>
                    <a:pt x="0" y="2230"/>
                  </a:cubicBezTo>
                  <a:lnTo>
                    <a:pt x="0" y="15"/>
                  </a:lnTo>
                  <a:close/>
                </a:path>
              </a:pathLst>
            </a:custGeom>
            <a:noFill/>
            <a:ln w="19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832" y="2472"/>
              <a:ext cx="14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832" y="2431"/>
              <a:ext cx="229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537" y="2602"/>
              <a:ext cx="13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842" y="2996"/>
              <a:ext cx="14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>
              <a:off x="2204" y="1668"/>
              <a:ext cx="1145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2227" y="2277"/>
              <a:ext cx="1145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2227" y="2918"/>
              <a:ext cx="1145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2208" y="3550"/>
              <a:ext cx="1146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954" y="1183"/>
              <a:ext cx="825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 dirty="0">
                  <a:solidFill>
                    <a:srgbClr val="000000"/>
                  </a:solidFill>
                  <a:latin typeface="Sans"/>
                </a:rPr>
                <a:t>Outputs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2204" y="1664"/>
              <a:ext cx="9" cy="1876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1443" y="2598"/>
              <a:ext cx="761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517" y="2309"/>
              <a:ext cx="54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>
                  <a:solidFill>
                    <a:srgbClr val="000000"/>
                  </a:solidFill>
                  <a:latin typeface="Sans"/>
                </a:rPr>
                <a:t>Input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152" y="2552"/>
              <a:ext cx="111" cy="102"/>
            </a:xfrm>
            <a:prstGeom prst="ellipse">
              <a:avLst/>
            </a:prstGeom>
            <a:solidFill>
              <a:srgbClr val="008080"/>
            </a:solidFill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102108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21</a:t>
            </a:fld>
            <a:endParaRPr lang="en-US" sz="1050" dirty="0">
              <a:latin typeface="Calibri" panose="020F050202020403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676401" y="1100001"/>
            <a:ext cx="3555813" cy="11743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Given </a:t>
            </a:r>
            <a:r>
              <a:rPr lang="en-US" i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, make it appear on one of </a:t>
            </a:r>
            <a:r>
              <a:rPr lang="en-US" i="1" dirty="0">
                <a:solidFill>
                  <a:schemeClr val="tx1"/>
                </a:solidFill>
              </a:rPr>
              <a:t>n </a:t>
            </a:r>
            <a:r>
              <a:rPr lang="en-US" dirty="0">
                <a:solidFill>
                  <a:schemeClr val="tx1"/>
                </a:solidFill>
              </a:rPr>
              <a:t>outputs. The output is decided by </a:t>
            </a:r>
            <a:r>
              <a:rPr lang="en-US" i="1" dirty="0">
                <a:solidFill>
                  <a:schemeClr val="tx1"/>
                </a:solidFill>
              </a:rPr>
              <a:t>log(n)</a:t>
            </a:r>
            <a:r>
              <a:rPr lang="en-US" dirty="0">
                <a:solidFill>
                  <a:schemeClr val="tx1"/>
                </a:solidFill>
              </a:rPr>
              <a:t> select bits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9851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Working</a:t>
            </a:r>
            <a:r>
              <a:rPr lang="fr-FR" sz="4400" dirty="0"/>
              <a:t> of a </a:t>
            </a:r>
            <a:r>
              <a:rPr lang="fr-FR" sz="4400" dirty="0" err="1"/>
              <a:t>Demultiplexer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/>
              </p:cNvSpPr>
              <p:nvPr/>
            </p:nvSpPr>
            <p:spPr>
              <a:xfrm>
                <a:off x="2209800" y="1447800"/>
                <a:ext cx="7969250" cy="472440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defPPr marL="432000" marR="0" lvl="0" indent="-324000" algn="l" hangingPunct="1">
                  <a:spcBef>
                    <a:spcPts val="0"/>
                  </a:spcBef>
                  <a:spcAft>
                    <a:spcPts val="1414"/>
                  </a:spcAft>
                  <a:buSzPct val="45000"/>
                  <a:buFont typeface="StarSymbol"/>
                  <a:buNone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defPPr>
                <a:lvl1pPr marL="432000" marR="0" lvl="0" indent="-324000" algn="l" defTabSz="914400" rtl="0" eaLnBrk="1" latinLnBrk="0" hangingPunct="1">
                  <a:spcBef>
                    <a:spcPts val="0"/>
                  </a:spcBef>
                  <a:spcAft>
                    <a:spcPts val="1414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1pPr>
                <a:lvl2pPr marL="864000" marR="0" lvl="1" indent="-324000" algn="l" defTabSz="914400" rtl="0" eaLnBrk="1" latinLnBrk="0" hangingPunct="1">
                  <a:spcBef>
                    <a:spcPts val="0"/>
                  </a:spcBef>
                  <a:spcAft>
                    <a:spcPts val="1134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4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2pPr>
                <a:lvl3pPr marL="1295999" marR="0" lvl="2" indent="-288000" algn="l" defTabSz="914400" rtl="0" eaLnBrk="1" latinLnBrk="0" hangingPunct="1">
                  <a:spcBef>
                    <a:spcPts val="0"/>
                  </a:spcBef>
                  <a:spcAft>
                    <a:spcPts val="850"/>
                  </a:spcAft>
                  <a:buClr>
                    <a:schemeClr val="accent1"/>
                  </a:buClr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3pPr>
                <a:lvl4pPr marL="1728000" marR="0" lvl="3" indent="-216000" algn="l" defTabSz="914400" rtl="0" eaLnBrk="1" latinLnBrk="0" hangingPunct="1">
                  <a:spcBef>
                    <a:spcPts val="0"/>
                  </a:spcBef>
                  <a:spcAft>
                    <a:spcPts val="567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4pPr>
                <a:lvl5pPr marL="2160000" marR="0" lvl="4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5pPr>
                <a:lvl6pPr marL="2592000" marR="0" lvl="5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6pPr>
                <a:lvl7pPr marL="3024000" marR="0" lvl="6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7pPr>
                <a:lvl8pPr marL="3456000" marR="0" lvl="7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8pPr>
                <a:lvl9pPr marL="3887999" marR="0" lvl="8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9pPr>
              </a:lstStyle>
              <a:p>
                <a:pPr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latin typeface="Calibri" panose="020F0502020204030204" pitchFamily="34" charset="0"/>
                  </a:rPr>
                  <a:t>Same logic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Generate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all combinations of A, B,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Only one combination is </a:t>
                </a:r>
                <a:r>
                  <a:rPr lang="en-US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TRUE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The output of that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gate is equal to: X AND 1 = X </a:t>
                </a:r>
                <a:b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Here, X is the input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The outputs of the rest of the AND gates are </a:t>
                </a:r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0 </a:t>
                </a:r>
              </a:p>
              <a:p>
                <a:pPr algn="just">
                  <a:buSzPct val="100000"/>
                  <a:buFont typeface="Symbol" panose="05050102010706020507" pitchFamily="18" charset="2"/>
                  <a:buChar char="*"/>
                </a:pPr>
                <a:endParaRPr lang="en-US" sz="2400" b="1" dirty="0">
                  <a:solidFill>
                    <a:srgbClr val="00B050"/>
                  </a:solidFill>
                  <a:latin typeface="Calibri" panose="020F0502020204030204" pitchFamily="34" charset="0"/>
                </a:endParaRPr>
              </a:p>
              <a:p>
                <a:pPr algn="just">
                  <a:buSzPct val="100000"/>
                  <a:buFont typeface="Symbol" panose="05050102010706020507" pitchFamily="18" charset="2"/>
                  <a:buChar char="*"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447800"/>
                <a:ext cx="7969250" cy="4724400"/>
              </a:xfrm>
              <a:prstGeom prst="rect">
                <a:avLst/>
              </a:prstGeom>
              <a:blipFill>
                <a:blip r:embed="rId2"/>
                <a:stretch>
                  <a:fillRect l="-1836" t="-3355" r="-22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600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62606" y="304801"/>
            <a:ext cx="91815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Decoder</a:t>
            </a:r>
            <a:endParaRPr lang="en-US" sz="4400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200400" y="1676401"/>
            <a:ext cx="5822950" cy="4467225"/>
            <a:chOff x="1392" y="912"/>
            <a:chExt cx="3668" cy="2814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92" y="912"/>
              <a:ext cx="3668" cy="2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3034" y="1255"/>
              <a:ext cx="322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2787" y="1456"/>
              <a:ext cx="578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833" y="1515"/>
              <a:ext cx="1055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367" y="1201"/>
              <a:ext cx="472" cy="508"/>
            </a:xfrm>
            <a:custGeom>
              <a:avLst/>
              <a:gdLst>
                <a:gd name="T0" fmla="*/ 0 w 2075"/>
                <a:gd name="T1" fmla="*/ 15 h 2239"/>
                <a:gd name="T2" fmla="*/ 1405 w 2075"/>
                <a:gd name="T3" fmla="*/ 40 h 2239"/>
                <a:gd name="T4" fmla="*/ 1811 w 2075"/>
                <a:gd name="T5" fmla="*/ 302 h 2239"/>
                <a:gd name="T6" fmla="*/ 2052 w 2075"/>
                <a:gd name="T7" fmla="*/ 1268 h 2239"/>
                <a:gd name="T8" fmla="*/ 1769 w 2075"/>
                <a:gd name="T9" fmla="*/ 1993 h 2239"/>
                <a:gd name="T10" fmla="*/ 1401 w 2075"/>
                <a:gd name="T11" fmla="*/ 2191 h 2239"/>
                <a:gd name="T12" fmla="*/ 550 w 2075"/>
                <a:gd name="T13" fmla="*/ 2225 h 2239"/>
                <a:gd name="T14" fmla="*/ 0 w 2075"/>
                <a:gd name="T15" fmla="*/ 2231 h 2239"/>
                <a:gd name="T16" fmla="*/ 0 w 2075"/>
                <a:gd name="T17" fmla="*/ 15 h 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5" h="2239">
                  <a:moveTo>
                    <a:pt x="0" y="15"/>
                  </a:moveTo>
                  <a:cubicBezTo>
                    <a:pt x="469" y="20"/>
                    <a:pt x="938" y="0"/>
                    <a:pt x="1405" y="40"/>
                  </a:cubicBezTo>
                  <a:cubicBezTo>
                    <a:pt x="1607" y="83"/>
                    <a:pt x="1691" y="155"/>
                    <a:pt x="1811" y="302"/>
                  </a:cubicBezTo>
                  <a:cubicBezTo>
                    <a:pt x="2005" y="548"/>
                    <a:pt x="2075" y="930"/>
                    <a:pt x="2052" y="1268"/>
                  </a:cubicBezTo>
                  <a:cubicBezTo>
                    <a:pt x="2039" y="1530"/>
                    <a:pt x="1942" y="1819"/>
                    <a:pt x="1769" y="1993"/>
                  </a:cubicBezTo>
                  <a:cubicBezTo>
                    <a:pt x="1668" y="2093"/>
                    <a:pt x="1552" y="2156"/>
                    <a:pt x="1401" y="2191"/>
                  </a:cubicBezTo>
                  <a:cubicBezTo>
                    <a:pt x="1119" y="2239"/>
                    <a:pt x="834" y="2218"/>
                    <a:pt x="550" y="2225"/>
                  </a:cubicBezTo>
                  <a:cubicBezTo>
                    <a:pt x="367" y="2225"/>
                    <a:pt x="184" y="2225"/>
                    <a:pt x="0" y="2231"/>
                  </a:cubicBezTo>
                  <a:lnTo>
                    <a:pt x="0" y="15"/>
                  </a:lnTo>
                  <a:close/>
                </a:path>
              </a:pathLst>
            </a:custGeom>
            <a:noFill/>
            <a:ln w="19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3034" y="1881"/>
              <a:ext cx="322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805" y="2064"/>
              <a:ext cx="569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3833" y="2094"/>
              <a:ext cx="1036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3044" y="2531"/>
              <a:ext cx="321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2759" y="2733"/>
              <a:ext cx="624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3833" y="2708"/>
              <a:ext cx="1073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3044" y="3172"/>
              <a:ext cx="321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2778" y="3355"/>
              <a:ext cx="596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3833" y="3330"/>
              <a:ext cx="1064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790" y="1755"/>
              <a:ext cx="14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 dirty="0">
                  <a:solidFill>
                    <a:srgbClr val="000000"/>
                  </a:solidFill>
                  <a:latin typeface="Sans"/>
                </a:rPr>
                <a:t>A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543" y="3225"/>
              <a:ext cx="13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781" y="1169"/>
              <a:ext cx="14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781" y="1127"/>
              <a:ext cx="229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524" y="1392"/>
              <a:ext cx="13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483" y="1360"/>
              <a:ext cx="229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534" y="2002"/>
              <a:ext cx="13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492" y="1970"/>
              <a:ext cx="230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372" y="1830"/>
              <a:ext cx="472" cy="509"/>
            </a:xfrm>
            <a:custGeom>
              <a:avLst/>
              <a:gdLst>
                <a:gd name="T0" fmla="*/ 0 w 2074"/>
                <a:gd name="T1" fmla="*/ 15 h 2239"/>
                <a:gd name="T2" fmla="*/ 1405 w 2074"/>
                <a:gd name="T3" fmla="*/ 40 h 2239"/>
                <a:gd name="T4" fmla="*/ 1811 w 2074"/>
                <a:gd name="T5" fmla="*/ 301 h 2239"/>
                <a:gd name="T6" fmla="*/ 2051 w 2074"/>
                <a:gd name="T7" fmla="*/ 1268 h 2239"/>
                <a:gd name="T8" fmla="*/ 1769 w 2074"/>
                <a:gd name="T9" fmla="*/ 1992 h 2239"/>
                <a:gd name="T10" fmla="*/ 1401 w 2074"/>
                <a:gd name="T11" fmla="*/ 2190 h 2239"/>
                <a:gd name="T12" fmla="*/ 550 w 2074"/>
                <a:gd name="T13" fmla="*/ 2225 h 2239"/>
                <a:gd name="T14" fmla="*/ 0 w 2074"/>
                <a:gd name="T15" fmla="*/ 2230 h 2239"/>
                <a:gd name="T16" fmla="*/ 0 w 2074"/>
                <a:gd name="T17" fmla="*/ 15 h 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4" h="2239">
                  <a:moveTo>
                    <a:pt x="0" y="15"/>
                  </a:moveTo>
                  <a:cubicBezTo>
                    <a:pt x="468" y="20"/>
                    <a:pt x="937" y="0"/>
                    <a:pt x="1405" y="40"/>
                  </a:cubicBezTo>
                  <a:cubicBezTo>
                    <a:pt x="1606" y="83"/>
                    <a:pt x="1691" y="155"/>
                    <a:pt x="1811" y="301"/>
                  </a:cubicBezTo>
                  <a:cubicBezTo>
                    <a:pt x="2004" y="547"/>
                    <a:pt x="2074" y="930"/>
                    <a:pt x="2051" y="1268"/>
                  </a:cubicBezTo>
                  <a:cubicBezTo>
                    <a:pt x="2038" y="1530"/>
                    <a:pt x="1942" y="1819"/>
                    <a:pt x="1769" y="1992"/>
                  </a:cubicBezTo>
                  <a:cubicBezTo>
                    <a:pt x="1667" y="2093"/>
                    <a:pt x="1551" y="2156"/>
                    <a:pt x="1401" y="2190"/>
                  </a:cubicBezTo>
                  <a:cubicBezTo>
                    <a:pt x="1119" y="2239"/>
                    <a:pt x="833" y="2218"/>
                    <a:pt x="550" y="2225"/>
                  </a:cubicBezTo>
                  <a:cubicBezTo>
                    <a:pt x="366" y="2225"/>
                    <a:pt x="183" y="2225"/>
                    <a:pt x="0" y="2230"/>
                  </a:cubicBezTo>
                  <a:lnTo>
                    <a:pt x="0" y="15"/>
                  </a:lnTo>
                  <a:close/>
                </a:path>
              </a:pathLst>
            </a:custGeom>
            <a:noFill/>
            <a:ln w="19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381" y="2462"/>
              <a:ext cx="472" cy="508"/>
            </a:xfrm>
            <a:custGeom>
              <a:avLst/>
              <a:gdLst>
                <a:gd name="T0" fmla="*/ 0 w 2074"/>
                <a:gd name="T1" fmla="*/ 15 h 2239"/>
                <a:gd name="T2" fmla="*/ 1405 w 2074"/>
                <a:gd name="T3" fmla="*/ 40 h 2239"/>
                <a:gd name="T4" fmla="*/ 1811 w 2074"/>
                <a:gd name="T5" fmla="*/ 301 h 2239"/>
                <a:gd name="T6" fmla="*/ 2052 w 2074"/>
                <a:gd name="T7" fmla="*/ 1268 h 2239"/>
                <a:gd name="T8" fmla="*/ 1769 w 2074"/>
                <a:gd name="T9" fmla="*/ 1992 h 2239"/>
                <a:gd name="T10" fmla="*/ 1401 w 2074"/>
                <a:gd name="T11" fmla="*/ 2190 h 2239"/>
                <a:gd name="T12" fmla="*/ 550 w 2074"/>
                <a:gd name="T13" fmla="*/ 2225 h 2239"/>
                <a:gd name="T14" fmla="*/ 0 w 2074"/>
                <a:gd name="T15" fmla="*/ 2230 h 2239"/>
                <a:gd name="T16" fmla="*/ 0 w 2074"/>
                <a:gd name="T17" fmla="*/ 15 h 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4" h="2239">
                  <a:moveTo>
                    <a:pt x="0" y="15"/>
                  </a:moveTo>
                  <a:cubicBezTo>
                    <a:pt x="468" y="20"/>
                    <a:pt x="938" y="0"/>
                    <a:pt x="1405" y="40"/>
                  </a:cubicBezTo>
                  <a:cubicBezTo>
                    <a:pt x="1607" y="83"/>
                    <a:pt x="1691" y="155"/>
                    <a:pt x="1811" y="301"/>
                  </a:cubicBezTo>
                  <a:cubicBezTo>
                    <a:pt x="2005" y="547"/>
                    <a:pt x="2074" y="930"/>
                    <a:pt x="2052" y="1268"/>
                  </a:cubicBezTo>
                  <a:cubicBezTo>
                    <a:pt x="2038" y="1530"/>
                    <a:pt x="1942" y="1819"/>
                    <a:pt x="1769" y="1992"/>
                  </a:cubicBezTo>
                  <a:cubicBezTo>
                    <a:pt x="1668" y="2093"/>
                    <a:pt x="1552" y="2156"/>
                    <a:pt x="1401" y="2190"/>
                  </a:cubicBezTo>
                  <a:cubicBezTo>
                    <a:pt x="1119" y="2239"/>
                    <a:pt x="834" y="2218"/>
                    <a:pt x="550" y="2225"/>
                  </a:cubicBezTo>
                  <a:cubicBezTo>
                    <a:pt x="367" y="2225"/>
                    <a:pt x="183" y="2225"/>
                    <a:pt x="0" y="2230"/>
                  </a:cubicBezTo>
                  <a:lnTo>
                    <a:pt x="0" y="15"/>
                  </a:lnTo>
                  <a:close/>
                </a:path>
              </a:pathLst>
            </a:custGeom>
            <a:noFill/>
            <a:ln w="19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372" y="3103"/>
              <a:ext cx="472" cy="508"/>
            </a:xfrm>
            <a:custGeom>
              <a:avLst/>
              <a:gdLst>
                <a:gd name="T0" fmla="*/ 0 w 2074"/>
                <a:gd name="T1" fmla="*/ 15 h 2239"/>
                <a:gd name="T2" fmla="*/ 1405 w 2074"/>
                <a:gd name="T3" fmla="*/ 40 h 2239"/>
                <a:gd name="T4" fmla="*/ 1811 w 2074"/>
                <a:gd name="T5" fmla="*/ 301 h 2239"/>
                <a:gd name="T6" fmla="*/ 2051 w 2074"/>
                <a:gd name="T7" fmla="*/ 1268 h 2239"/>
                <a:gd name="T8" fmla="*/ 1769 w 2074"/>
                <a:gd name="T9" fmla="*/ 1992 h 2239"/>
                <a:gd name="T10" fmla="*/ 1401 w 2074"/>
                <a:gd name="T11" fmla="*/ 2190 h 2239"/>
                <a:gd name="T12" fmla="*/ 550 w 2074"/>
                <a:gd name="T13" fmla="*/ 2225 h 2239"/>
                <a:gd name="T14" fmla="*/ 0 w 2074"/>
                <a:gd name="T15" fmla="*/ 2230 h 2239"/>
                <a:gd name="T16" fmla="*/ 0 w 2074"/>
                <a:gd name="T17" fmla="*/ 15 h 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4" h="2239">
                  <a:moveTo>
                    <a:pt x="0" y="15"/>
                  </a:moveTo>
                  <a:cubicBezTo>
                    <a:pt x="468" y="20"/>
                    <a:pt x="937" y="0"/>
                    <a:pt x="1405" y="40"/>
                  </a:cubicBezTo>
                  <a:cubicBezTo>
                    <a:pt x="1606" y="83"/>
                    <a:pt x="1691" y="155"/>
                    <a:pt x="1811" y="301"/>
                  </a:cubicBezTo>
                  <a:cubicBezTo>
                    <a:pt x="2004" y="547"/>
                    <a:pt x="2074" y="930"/>
                    <a:pt x="2051" y="1268"/>
                  </a:cubicBezTo>
                  <a:cubicBezTo>
                    <a:pt x="2038" y="1530"/>
                    <a:pt x="1942" y="1819"/>
                    <a:pt x="1769" y="1992"/>
                  </a:cubicBezTo>
                  <a:cubicBezTo>
                    <a:pt x="1667" y="2093"/>
                    <a:pt x="1551" y="2156"/>
                    <a:pt x="1401" y="2190"/>
                  </a:cubicBezTo>
                  <a:cubicBezTo>
                    <a:pt x="1119" y="2239"/>
                    <a:pt x="833" y="2218"/>
                    <a:pt x="550" y="2225"/>
                  </a:cubicBezTo>
                  <a:cubicBezTo>
                    <a:pt x="366" y="2225"/>
                    <a:pt x="183" y="2225"/>
                    <a:pt x="0" y="2230"/>
                  </a:cubicBezTo>
                  <a:lnTo>
                    <a:pt x="0" y="15"/>
                  </a:lnTo>
                  <a:close/>
                </a:path>
              </a:pathLst>
            </a:custGeom>
            <a:noFill/>
            <a:ln w="19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832" y="2472"/>
              <a:ext cx="14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832" y="2431"/>
              <a:ext cx="229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537" y="2602"/>
              <a:ext cx="13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842" y="2996"/>
              <a:ext cx="14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954" y="1183"/>
              <a:ext cx="825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 dirty="0">
                  <a:solidFill>
                    <a:srgbClr val="000000"/>
                  </a:solidFill>
                  <a:latin typeface="Sans"/>
                </a:rPr>
                <a:t>Outputs</a:t>
              </a: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02108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23</a:t>
            </a:fld>
            <a:endParaRPr lang="en-US" sz="1050" dirty="0">
              <a:latin typeface="Calibri" panose="020F050202020403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676401" y="1100001"/>
            <a:ext cx="3555813" cy="11743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Set one of the </a:t>
            </a:r>
            <a:r>
              <a:rPr lang="en-US" i="1" dirty="0">
                <a:solidFill>
                  <a:schemeClr val="tx1"/>
                </a:solidFill>
              </a:rPr>
              <a:t>n </a:t>
            </a:r>
            <a:r>
              <a:rPr lang="en-US" dirty="0">
                <a:solidFill>
                  <a:schemeClr val="tx1"/>
                </a:solidFill>
              </a:rPr>
              <a:t>outputs to 1. The output is decided by </a:t>
            </a:r>
            <a:r>
              <a:rPr lang="en-US" i="1" dirty="0">
                <a:solidFill>
                  <a:schemeClr val="tx1"/>
                </a:solidFill>
              </a:rPr>
              <a:t>log(n)</a:t>
            </a:r>
            <a:r>
              <a:rPr lang="en-US" dirty="0">
                <a:solidFill>
                  <a:schemeClr val="tx1"/>
                </a:solidFill>
              </a:rPr>
              <a:t> select bits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638800" y="6096000"/>
            <a:ext cx="4038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 is similar to a </a:t>
            </a:r>
            <a:r>
              <a:rPr lang="en-US"/>
              <a:t>demultiplexer</a:t>
            </a:r>
          </a:p>
        </p:txBody>
      </p:sp>
    </p:spTree>
    <p:extLst>
      <p:ext uri="{BB962C8B-B14F-4D97-AF65-F5344CB8AC3E}">
        <p14:creationId xmlns:p14="http://schemas.microsoft.com/office/powerpoint/2010/main" val="2925682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2606" y="304801"/>
            <a:ext cx="91815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Encoder</a:t>
            </a:r>
            <a:endParaRPr lang="en-US" sz="4400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562601" y="1981200"/>
            <a:ext cx="1535113" cy="3528876"/>
          </a:xfrm>
          <a:prstGeom prst="rect">
            <a:avLst/>
          </a:prstGeom>
          <a:solidFill>
            <a:srgbClr val="DC9C4C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3760788" y="2187354"/>
            <a:ext cx="1789113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5418138" y="2145778"/>
            <a:ext cx="131763" cy="83155"/>
          </a:xfrm>
          <a:custGeom>
            <a:avLst/>
            <a:gdLst>
              <a:gd name="T0" fmla="*/ 23 w 83"/>
              <a:gd name="T1" fmla="*/ 24 h 48"/>
              <a:gd name="T2" fmla="*/ 0 w 83"/>
              <a:gd name="T3" fmla="*/ 48 h 48"/>
              <a:gd name="T4" fmla="*/ 83 w 83"/>
              <a:gd name="T5" fmla="*/ 24 h 48"/>
              <a:gd name="T6" fmla="*/ 0 w 83"/>
              <a:gd name="T7" fmla="*/ 0 h 48"/>
              <a:gd name="T8" fmla="*/ 23 w 83"/>
              <a:gd name="T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8">
                <a:moveTo>
                  <a:pt x="23" y="24"/>
                </a:moveTo>
                <a:lnTo>
                  <a:pt x="0" y="48"/>
                </a:lnTo>
                <a:lnTo>
                  <a:pt x="83" y="24"/>
                </a:lnTo>
                <a:lnTo>
                  <a:pt x="0" y="0"/>
                </a:lnTo>
                <a:lnTo>
                  <a:pt x="23" y="24"/>
                </a:lnTo>
                <a:close/>
              </a:path>
            </a:pathLst>
          </a:custGeom>
          <a:solidFill>
            <a:srgbClr val="00000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779838" y="4692388"/>
            <a:ext cx="1789113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5437188" y="4650812"/>
            <a:ext cx="131763" cy="83155"/>
          </a:xfrm>
          <a:custGeom>
            <a:avLst/>
            <a:gdLst>
              <a:gd name="T0" fmla="*/ 23 w 83"/>
              <a:gd name="T1" fmla="*/ 24 h 48"/>
              <a:gd name="T2" fmla="*/ 0 w 83"/>
              <a:gd name="T3" fmla="*/ 48 h 48"/>
              <a:gd name="T4" fmla="*/ 83 w 83"/>
              <a:gd name="T5" fmla="*/ 24 h 48"/>
              <a:gd name="T6" fmla="*/ 0 w 83"/>
              <a:gd name="T7" fmla="*/ 0 h 48"/>
              <a:gd name="T8" fmla="*/ 23 w 83"/>
              <a:gd name="T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8">
                <a:moveTo>
                  <a:pt x="23" y="24"/>
                </a:moveTo>
                <a:lnTo>
                  <a:pt x="0" y="48"/>
                </a:lnTo>
                <a:lnTo>
                  <a:pt x="83" y="24"/>
                </a:lnTo>
                <a:lnTo>
                  <a:pt x="0" y="0"/>
                </a:lnTo>
                <a:lnTo>
                  <a:pt x="23" y="24"/>
                </a:lnTo>
                <a:close/>
              </a:path>
            </a:pathLst>
          </a:custGeom>
          <a:solidFill>
            <a:srgbClr val="00000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3779838" y="5253682"/>
            <a:ext cx="1789113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5437188" y="5212106"/>
            <a:ext cx="131763" cy="83155"/>
          </a:xfrm>
          <a:custGeom>
            <a:avLst/>
            <a:gdLst>
              <a:gd name="T0" fmla="*/ 23 w 83"/>
              <a:gd name="T1" fmla="*/ 24 h 48"/>
              <a:gd name="T2" fmla="*/ 0 w 83"/>
              <a:gd name="T3" fmla="*/ 48 h 48"/>
              <a:gd name="T4" fmla="*/ 83 w 83"/>
              <a:gd name="T5" fmla="*/ 24 h 48"/>
              <a:gd name="T6" fmla="*/ 0 w 83"/>
              <a:gd name="T7" fmla="*/ 0 h 48"/>
              <a:gd name="T8" fmla="*/ 23 w 83"/>
              <a:gd name="T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8">
                <a:moveTo>
                  <a:pt x="23" y="24"/>
                </a:moveTo>
                <a:lnTo>
                  <a:pt x="0" y="48"/>
                </a:lnTo>
                <a:lnTo>
                  <a:pt x="83" y="24"/>
                </a:lnTo>
                <a:lnTo>
                  <a:pt x="0" y="0"/>
                </a:lnTo>
                <a:lnTo>
                  <a:pt x="23" y="24"/>
                </a:lnTo>
                <a:close/>
              </a:path>
            </a:pathLst>
          </a:custGeom>
          <a:solidFill>
            <a:srgbClr val="00000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559300" y="3164422"/>
            <a:ext cx="84138" cy="100479"/>
          </a:xfrm>
          <a:prstGeom prst="ellipse">
            <a:avLst/>
          </a:prstGeom>
          <a:solidFill>
            <a:srgbClr val="241C12"/>
          </a:solidFill>
          <a:ln w="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559300" y="4001166"/>
            <a:ext cx="84138" cy="100479"/>
          </a:xfrm>
          <a:prstGeom prst="ellipse">
            <a:avLst/>
          </a:prstGeom>
          <a:solidFill>
            <a:srgbClr val="241C12"/>
          </a:solidFill>
          <a:ln w="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4559300" y="3585393"/>
            <a:ext cx="84138" cy="102211"/>
          </a:xfrm>
          <a:prstGeom prst="ellipse">
            <a:avLst/>
          </a:prstGeom>
          <a:solidFill>
            <a:srgbClr val="241C12"/>
          </a:solidFill>
          <a:ln w="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543300" y="4087784"/>
            <a:ext cx="122148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900">
                <a:solidFill>
                  <a:srgbClr val="000000"/>
                </a:solidFill>
                <a:latin typeface="Sans"/>
              </a:rPr>
              <a:t>n inputs</a:t>
            </a:r>
            <a:endParaRPr lang="en-US">
              <a:latin typeface="Arial" pitchFamily="34" charset="0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5637658" y="3778027"/>
            <a:ext cx="123604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900" dirty="0">
                <a:solidFill>
                  <a:srgbClr val="000000"/>
                </a:solidFill>
                <a:latin typeface="Sans"/>
              </a:rPr>
              <a:t>Encoder</a:t>
            </a:r>
            <a:endParaRPr lang="en-US" dirty="0">
              <a:latin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 rot="16200000">
            <a:off x="7051040" y="3311571"/>
            <a:ext cx="1065212" cy="971870"/>
            <a:chOff x="6745288" y="2715733"/>
            <a:chExt cx="1065212" cy="971870"/>
          </a:xfrm>
        </p:grpSpPr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7772400" y="2720930"/>
              <a:ext cx="0" cy="966673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7734300" y="3543815"/>
              <a:ext cx="76200" cy="143788"/>
            </a:xfrm>
            <a:custGeom>
              <a:avLst/>
              <a:gdLst>
                <a:gd name="T0" fmla="*/ 24 w 48"/>
                <a:gd name="T1" fmla="*/ 23 h 83"/>
                <a:gd name="T2" fmla="*/ 0 w 48"/>
                <a:gd name="T3" fmla="*/ 0 h 83"/>
                <a:gd name="T4" fmla="*/ 24 w 48"/>
                <a:gd name="T5" fmla="*/ 83 h 83"/>
                <a:gd name="T6" fmla="*/ 48 w 48"/>
                <a:gd name="T7" fmla="*/ 0 h 83"/>
                <a:gd name="T8" fmla="*/ 24 w 48"/>
                <a:gd name="T9" fmla="*/ 2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83">
                  <a:moveTo>
                    <a:pt x="24" y="23"/>
                  </a:moveTo>
                  <a:lnTo>
                    <a:pt x="0" y="0"/>
                  </a:lnTo>
                  <a:lnTo>
                    <a:pt x="24" y="83"/>
                  </a:lnTo>
                  <a:lnTo>
                    <a:pt x="48" y="0"/>
                  </a:lnTo>
                  <a:lnTo>
                    <a:pt x="24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6781800" y="2715733"/>
              <a:ext cx="0" cy="966673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6745288" y="3538618"/>
              <a:ext cx="74613" cy="143788"/>
            </a:xfrm>
            <a:custGeom>
              <a:avLst/>
              <a:gdLst>
                <a:gd name="T0" fmla="*/ 23 w 47"/>
                <a:gd name="T1" fmla="*/ 23 h 83"/>
                <a:gd name="T2" fmla="*/ 0 w 47"/>
                <a:gd name="T3" fmla="*/ 0 h 83"/>
                <a:gd name="T4" fmla="*/ 23 w 47"/>
                <a:gd name="T5" fmla="*/ 83 h 83"/>
                <a:gd name="T6" fmla="*/ 47 w 47"/>
                <a:gd name="T7" fmla="*/ 0 h 83"/>
                <a:gd name="T8" fmla="*/ 23 w 47"/>
                <a:gd name="T9" fmla="*/ 2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3">
                  <a:moveTo>
                    <a:pt x="23" y="23"/>
                  </a:moveTo>
                  <a:lnTo>
                    <a:pt x="0" y="0"/>
                  </a:lnTo>
                  <a:lnTo>
                    <a:pt x="23" y="83"/>
                  </a:lnTo>
                  <a:lnTo>
                    <a:pt x="47" y="0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7105650" y="2715733"/>
              <a:ext cx="0" cy="966673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7069138" y="3538618"/>
              <a:ext cx="74613" cy="143788"/>
            </a:xfrm>
            <a:custGeom>
              <a:avLst/>
              <a:gdLst>
                <a:gd name="T0" fmla="*/ 23 w 47"/>
                <a:gd name="T1" fmla="*/ 23 h 83"/>
                <a:gd name="T2" fmla="*/ 0 w 47"/>
                <a:gd name="T3" fmla="*/ 0 h 83"/>
                <a:gd name="T4" fmla="*/ 23 w 47"/>
                <a:gd name="T5" fmla="*/ 83 h 83"/>
                <a:gd name="T6" fmla="*/ 47 w 47"/>
                <a:gd name="T7" fmla="*/ 0 h 83"/>
                <a:gd name="T8" fmla="*/ 23 w 47"/>
                <a:gd name="T9" fmla="*/ 2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3">
                  <a:moveTo>
                    <a:pt x="23" y="23"/>
                  </a:moveTo>
                  <a:lnTo>
                    <a:pt x="0" y="0"/>
                  </a:lnTo>
                  <a:lnTo>
                    <a:pt x="23" y="83"/>
                  </a:lnTo>
                  <a:lnTo>
                    <a:pt x="47" y="0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7645400" y="3053549"/>
              <a:ext cx="66675" cy="103943"/>
            </a:xfrm>
            <a:custGeom>
              <a:avLst/>
              <a:gdLst>
                <a:gd name="T0" fmla="*/ 102 w 204"/>
                <a:gd name="T1" fmla="*/ 285 h 285"/>
                <a:gd name="T2" fmla="*/ 0 w 204"/>
                <a:gd name="T3" fmla="*/ 143 h 285"/>
                <a:gd name="T4" fmla="*/ 102 w 204"/>
                <a:gd name="T5" fmla="*/ 0 h 285"/>
                <a:gd name="T6" fmla="*/ 204 w 204"/>
                <a:gd name="T7" fmla="*/ 143 h 285"/>
                <a:gd name="T8" fmla="*/ 102 w 20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5">
                  <a:moveTo>
                    <a:pt x="102" y="285"/>
                  </a:moveTo>
                  <a:cubicBezTo>
                    <a:pt x="46" y="285"/>
                    <a:pt x="0" y="221"/>
                    <a:pt x="0" y="143"/>
                  </a:cubicBezTo>
                  <a:cubicBezTo>
                    <a:pt x="0" y="64"/>
                    <a:pt x="46" y="0"/>
                    <a:pt x="102" y="0"/>
                  </a:cubicBezTo>
                  <a:cubicBezTo>
                    <a:pt x="158" y="0"/>
                    <a:pt x="204" y="64"/>
                    <a:pt x="204" y="143"/>
                  </a:cubicBezTo>
                  <a:cubicBezTo>
                    <a:pt x="204" y="221"/>
                    <a:pt x="159" y="285"/>
                    <a:pt x="102" y="285"/>
                  </a:cubicBezTo>
                  <a:close/>
                </a:path>
              </a:pathLst>
            </a:custGeom>
            <a:solidFill>
              <a:srgbClr val="241C12"/>
            </a:solidFill>
            <a:ln w="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7146925" y="3053549"/>
              <a:ext cx="68263" cy="103943"/>
            </a:xfrm>
            <a:custGeom>
              <a:avLst/>
              <a:gdLst>
                <a:gd name="T0" fmla="*/ 102 w 204"/>
                <a:gd name="T1" fmla="*/ 285 h 285"/>
                <a:gd name="T2" fmla="*/ 0 w 204"/>
                <a:gd name="T3" fmla="*/ 142 h 285"/>
                <a:gd name="T4" fmla="*/ 102 w 204"/>
                <a:gd name="T5" fmla="*/ 0 h 285"/>
                <a:gd name="T6" fmla="*/ 204 w 204"/>
                <a:gd name="T7" fmla="*/ 142 h 285"/>
                <a:gd name="T8" fmla="*/ 102 w 20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5">
                  <a:moveTo>
                    <a:pt x="102" y="285"/>
                  </a:moveTo>
                  <a:cubicBezTo>
                    <a:pt x="46" y="285"/>
                    <a:pt x="0" y="221"/>
                    <a:pt x="0" y="142"/>
                  </a:cubicBezTo>
                  <a:cubicBezTo>
                    <a:pt x="0" y="64"/>
                    <a:pt x="45" y="0"/>
                    <a:pt x="102" y="0"/>
                  </a:cubicBezTo>
                  <a:cubicBezTo>
                    <a:pt x="158" y="0"/>
                    <a:pt x="204" y="63"/>
                    <a:pt x="204" y="142"/>
                  </a:cubicBezTo>
                  <a:cubicBezTo>
                    <a:pt x="204" y="221"/>
                    <a:pt x="158" y="285"/>
                    <a:pt x="102" y="285"/>
                  </a:cubicBezTo>
                  <a:close/>
                </a:path>
              </a:pathLst>
            </a:custGeom>
            <a:solidFill>
              <a:srgbClr val="241C12"/>
            </a:solidFill>
            <a:ln w="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7394575" y="3053549"/>
              <a:ext cx="68263" cy="103943"/>
            </a:xfrm>
            <a:custGeom>
              <a:avLst/>
              <a:gdLst>
                <a:gd name="T0" fmla="*/ 102 w 204"/>
                <a:gd name="T1" fmla="*/ 285 h 285"/>
                <a:gd name="T2" fmla="*/ 0 w 204"/>
                <a:gd name="T3" fmla="*/ 143 h 285"/>
                <a:gd name="T4" fmla="*/ 102 w 204"/>
                <a:gd name="T5" fmla="*/ 0 h 285"/>
                <a:gd name="T6" fmla="*/ 204 w 204"/>
                <a:gd name="T7" fmla="*/ 142 h 285"/>
                <a:gd name="T8" fmla="*/ 102 w 20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5">
                  <a:moveTo>
                    <a:pt x="102" y="285"/>
                  </a:moveTo>
                  <a:cubicBezTo>
                    <a:pt x="46" y="285"/>
                    <a:pt x="0" y="221"/>
                    <a:pt x="0" y="143"/>
                  </a:cubicBezTo>
                  <a:cubicBezTo>
                    <a:pt x="0" y="64"/>
                    <a:pt x="46" y="0"/>
                    <a:pt x="102" y="0"/>
                  </a:cubicBezTo>
                  <a:cubicBezTo>
                    <a:pt x="159" y="0"/>
                    <a:pt x="204" y="64"/>
                    <a:pt x="204" y="142"/>
                  </a:cubicBezTo>
                  <a:cubicBezTo>
                    <a:pt x="204" y="221"/>
                    <a:pt x="159" y="285"/>
                    <a:pt x="102" y="285"/>
                  </a:cubicBezTo>
                  <a:close/>
                </a:path>
              </a:pathLst>
            </a:custGeom>
            <a:solidFill>
              <a:srgbClr val="241C12"/>
            </a:solidFill>
            <a:ln w="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ight Brace 37"/>
          <p:cNvSpPr/>
          <p:nvPr/>
        </p:nvSpPr>
        <p:spPr>
          <a:xfrm>
            <a:off x="8140711" y="3164421"/>
            <a:ext cx="304800" cy="1406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632824" y="3680826"/>
            <a:ext cx="1425576" cy="370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log(n) bits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429000" y="1114910"/>
            <a:ext cx="6172200" cy="75455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inputs, assume only one of them is 1. Find its id.</a:t>
            </a:r>
          </a:p>
          <a:p>
            <a:pPr algn="ctr"/>
            <a:r>
              <a:rPr lang="en-US" dirty="0"/>
              <a:t>For example: if the 6</a:t>
            </a:r>
            <a:r>
              <a:rPr lang="en-US" baseline="30000" dirty="0"/>
              <a:t>th</a:t>
            </a:r>
            <a:r>
              <a:rPr lang="en-US" dirty="0"/>
              <a:t> input out of 8 inputs is 1. The output should be 110</a:t>
            </a:r>
          </a:p>
        </p:txBody>
      </p:sp>
    </p:spTree>
    <p:extLst>
      <p:ext uri="{BB962C8B-B14F-4D97-AF65-F5344CB8AC3E}">
        <p14:creationId xmlns:p14="http://schemas.microsoft.com/office/powerpoint/2010/main" val="1259198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2606" y="304801"/>
            <a:ext cx="91815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Example</a:t>
            </a:r>
            <a:r>
              <a:rPr lang="fr-FR" sz="4400" dirty="0"/>
              <a:t> of a 3-bit Encoder</a:t>
            </a:r>
            <a:endParaRPr lang="en-US" sz="4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95524"/>
              </p:ext>
            </p:extLst>
          </p:nvPr>
        </p:nvGraphicFramePr>
        <p:xfrm>
          <a:off x="3048000" y="16002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r>
                        <a:rPr lang="en-US" baseline="0" dirty="0"/>
                        <a:t> bit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  <a:r>
                        <a:rPr lang="en-US" baseline="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5098534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Bit2 = b4 + b5 + b6 + b7</a:t>
            </a:r>
          </a:p>
        </p:txBody>
      </p:sp>
      <p:sp>
        <p:nvSpPr>
          <p:cNvPr id="5" name="Left Brace 4"/>
          <p:cNvSpPr/>
          <p:nvPr/>
        </p:nvSpPr>
        <p:spPr>
          <a:xfrm rot="5400000">
            <a:off x="6705600" y="-762000"/>
            <a:ext cx="381000" cy="43434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19800" y="1074242"/>
            <a:ext cx="1828800" cy="22115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bits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1" y="5617052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Bit1 = b2 + b3 + b6 + b7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1" y="613557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Bit0 = b1 + b3 + b5 + b7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52600" y="5210433"/>
            <a:ext cx="2590800" cy="514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Here, the + symbol stands for OR</a:t>
            </a:r>
          </a:p>
        </p:txBody>
      </p:sp>
    </p:spTree>
    <p:extLst>
      <p:ext uri="{BB962C8B-B14F-4D97-AF65-F5344CB8AC3E}">
        <p14:creationId xmlns:p14="http://schemas.microsoft.com/office/powerpoint/2010/main" val="829575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2606" y="304801"/>
            <a:ext cx="91815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Example</a:t>
            </a:r>
            <a:r>
              <a:rPr lang="fr-FR" sz="4400" dirty="0"/>
              <a:t> of a 3-bit Encoder - II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7540033" y="1703807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Bit2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646800" y="1958591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64473" y="2168599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7" idx="3"/>
          </p:cNvCxnSpPr>
          <p:nvPr/>
        </p:nvCxnSpPr>
        <p:spPr>
          <a:xfrm flipV="1">
            <a:off x="7064194" y="2209801"/>
            <a:ext cx="708207" cy="76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>
            <a:spLocks/>
          </p:cNvSpPr>
          <p:nvPr/>
        </p:nvSpPr>
        <p:spPr bwMode="auto">
          <a:xfrm>
            <a:off x="6248401" y="1828800"/>
            <a:ext cx="815793" cy="762000"/>
          </a:xfrm>
          <a:custGeom>
            <a:avLst/>
            <a:gdLst>
              <a:gd name="T0" fmla="*/ 0 w 2946"/>
              <a:gd name="T1" fmla="*/ 0 h 3517"/>
              <a:gd name="T2" fmla="*/ 378 w 2946"/>
              <a:gd name="T3" fmla="*/ 1758 h 3517"/>
              <a:gd name="T4" fmla="*/ 0 w 2946"/>
              <a:gd name="T5" fmla="*/ 3517 h 3517"/>
              <a:gd name="T6" fmla="*/ 2946 w 2946"/>
              <a:gd name="T7" fmla="*/ 1794 h 3517"/>
              <a:gd name="T8" fmla="*/ 0 w 2946"/>
              <a:gd name="T9" fmla="*/ 0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6" h="3517">
                <a:moveTo>
                  <a:pt x="0" y="0"/>
                </a:moveTo>
                <a:cubicBezTo>
                  <a:pt x="303" y="680"/>
                  <a:pt x="378" y="1195"/>
                  <a:pt x="378" y="1758"/>
                </a:cubicBezTo>
                <a:cubicBezTo>
                  <a:pt x="378" y="2437"/>
                  <a:pt x="246" y="2965"/>
                  <a:pt x="0" y="3517"/>
                </a:cubicBezTo>
                <a:cubicBezTo>
                  <a:pt x="953" y="3517"/>
                  <a:pt x="2413" y="2929"/>
                  <a:pt x="2946" y="1794"/>
                </a:cubicBezTo>
                <a:cubicBezTo>
                  <a:pt x="2407" y="739"/>
                  <a:pt x="937" y="0"/>
                  <a:pt x="0" y="0"/>
                </a:cubicBezTo>
                <a:close/>
              </a:path>
            </a:pathLst>
          </a:custGeom>
          <a:noFill/>
          <a:ln w="23" cap="flat">
            <a:solidFill>
              <a:srgbClr val="0000A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664473" y="2362200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00700" y="2514600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40033" y="302181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Bit1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646800" y="3276599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64473" y="3486607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7" idx="3"/>
          </p:cNvCxnSpPr>
          <p:nvPr/>
        </p:nvCxnSpPr>
        <p:spPr>
          <a:xfrm flipV="1">
            <a:off x="7064194" y="3527809"/>
            <a:ext cx="708207" cy="76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>
            <a:spLocks/>
          </p:cNvSpPr>
          <p:nvPr/>
        </p:nvSpPr>
        <p:spPr bwMode="auto">
          <a:xfrm>
            <a:off x="6248401" y="3146808"/>
            <a:ext cx="815793" cy="762000"/>
          </a:xfrm>
          <a:custGeom>
            <a:avLst/>
            <a:gdLst>
              <a:gd name="T0" fmla="*/ 0 w 2946"/>
              <a:gd name="T1" fmla="*/ 0 h 3517"/>
              <a:gd name="T2" fmla="*/ 378 w 2946"/>
              <a:gd name="T3" fmla="*/ 1758 h 3517"/>
              <a:gd name="T4" fmla="*/ 0 w 2946"/>
              <a:gd name="T5" fmla="*/ 3517 h 3517"/>
              <a:gd name="T6" fmla="*/ 2946 w 2946"/>
              <a:gd name="T7" fmla="*/ 1794 h 3517"/>
              <a:gd name="T8" fmla="*/ 0 w 2946"/>
              <a:gd name="T9" fmla="*/ 0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6" h="3517">
                <a:moveTo>
                  <a:pt x="0" y="0"/>
                </a:moveTo>
                <a:cubicBezTo>
                  <a:pt x="303" y="680"/>
                  <a:pt x="378" y="1195"/>
                  <a:pt x="378" y="1758"/>
                </a:cubicBezTo>
                <a:cubicBezTo>
                  <a:pt x="378" y="2437"/>
                  <a:pt x="246" y="2965"/>
                  <a:pt x="0" y="3517"/>
                </a:cubicBezTo>
                <a:cubicBezTo>
                  <a:pt x="953" y="3517"/>
                  <a:pt x="2413" y="2929"/>
                  <a:pt x="2946" y="1794"/>
                </a:cubicBezTo>
                <a:cubicBezTo>
                  <a:pt x="2407" y="739"/>
                  <a:pt x="937" y="0"/>
                  <a:pt x="0" y="0"/>
                </a:cubicBezTo>
                <a:close/>
              </a:path>
            </a:pathLst>
          </a:custGeom>
          <a:noFill/>
          <a:ln w="23" cap="flat">
            <a:solidFill>
              <a:srgbClr val="0000A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5664473" y="3680208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600700" y="3832608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65433" y="4339823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Bit0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672200" y="4594607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89873" y="4804615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4" idx="3"/>
          </p:cNvCxnSpPr>
          <p:nvPr/>
        </p:nvCxnSpPr>
        <p:spPr>
          <a:xfrm flipV="1">
            <a:off x="7089594" y="4845817"/>
            <a:ext cx="708207" cy="76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>
            <a:spLocks/>
          </p:cNvSpPr>
          <p:nvPr/>
        </p:nvSpPr>
        <p:spPr bwMode="auto">
          <a:xfrm>
            <a:off x="6273801" y="4464816"/>
            <a:ext cx="815793" cy="762000"/>
          </a:xfrm>
          <a:custGeom>
            <a:avLst/>
            <a:gdLst>
              <a:gd name="T0" fmla="*/ 0 w 2946"/>
              <a:gd name="T1" fmla="*/ 0 h 3517"/>
              <a:gd name="T2" fmla="*/ 378 w 2946"/>
              <a:gd name="T3" fmla="*/ 1758 h 3517"/>
              <a:gd name="T4" fmla="*/ 0 w 2946"/>
              <a:gd name="T5" fmla="*/ 3517 h 3517"/>
              <a:gd name="T6" fmla="*/ 2946 w 2946"/>
              <a:gd name="T7" fmla="*/ 1794 h 3517"/>
              <a:gd name="T8" fmla="*/ 0 w 2946"/>
              <a:gd name="T9" fmla="*/ 0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6" h="3517">
                <a:moveTo>
                  <a:pt x="0" y="0"/>
                </a:moveTo>
                <a:cubicBezTo>
                  <a:pt x="303" y="680"/>
                  <a:pt x="378" y="1195"/>
                  <a:pt x="378" y="1758"/>
                </a:cubicBezTo>
                <a:cubicBezTo>
                  <a:pt x="378" y="2437"/>
                  <a:pt x="246" y="2965"/>
                  <a:pt x="0" y="3517"/>
                </a:cubicBezTo>
                <a:cubicBezTo>
                  <a:pt x="953" y="3517"/>
                  <a:pt x="2413" y="2929"/>
                  <a:pt x="2946" y="1794"/>
                </a:cubicBezTo>
                <a:cubicBezTo>
                  <a:pt x="2407" y="739"/>
                  <a:pt x="937" y="0"/>
                  <a:pt x="0" y="0"/>
                </a:cubicBezTo>
                <a:close/>
              </a:path>
            </a:pathLst>
          </a:custGeom>
          <a:noFill/>
          <a:ln w="23" cap="flat">
            <a:solidFill>
              <a:srgbClr val="0000A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689873" y="4998216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26100" y="5150616"/>
            <a:ext cx="673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03075" y="174997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7349" y="191666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12653" y="215979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27100" y="234446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10388" y="30256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14662" y="319234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19966" y="343546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34413" y="362013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32383" y="434270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36657" y="450940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1961" y="47525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56408" y="493719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b7</a:t>
            </a:r>
          </a:p>
        </p:txBody>
      </p:sp>
      <p:sp>
        <p:nvSpPr>
          <p:cNvPr id="49" name="Right Brace 48"/>
          <p:cNvSpPr/>
          <p:nvPr/>
        </p:nvSpPr>
        <p:spPr>
          <a:xfrm>
            <a:off x="8277488" y="1749972"/>
            <a:ext cx="561713" cy="33718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852807" y="319664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51" name="Left Brace 50"/>
          <p:cNvSpPr/>
          <p:nvPr/>
        </p:nvSpPr>
        <p:spPr>
          <a:xfrm>
            <a:off x="4572000" y="1916668"/>
            <a:ext cx="304800" cy="33898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406283" y="34632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8-bit input</a:t>
            </a:r>
          </a:p>
        </p:txBody>
      </p:sp>
    </p:spTree>
    <p:extLst>
      <p:ext uri="{BB962C8B-B14F-4D97-AF65-F5344CB8AC3E}">
        <p14:creationId xmlns:p14="http://schemas.microsoft.com/office/powerpoint/2010/main" val="1611686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2600" y="29736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Outline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3810000" y="2057401"/>
            <a:ext cx="457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r>
              <a:rPr lang="en-US" sz="3200" dirty="0">
                <a:latin typeface="Calibri" pitchFamily="34" charset="0"/>
              </a:rPr>
              <a:t>Transistors and Gates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endParaRPr lang="en-US" sz="3200" dirty="0">
              <a:latin typeface="Calibri" pitchFamily="34" charset="0"/>
            </a:endParaRP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r>
              <a:rPr lang="en-US" sz="3200" dirty="0">
                <a:latin typeface="Calibri" pitchFamily="34" charset="0"/>
              </a:rPr>
              <a:t>Combinational Logic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endParaRPr lang="en-US" sz="3200" dirty="0">
              <a:latin typeface="Calibri" pitchFamily="34" charset="0"/>
            </a:endParaRP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r>
              <a:rPr lang="en-US" sz="3200" dirty="0">
                <a:latin typeface="Calibri" pitchFamily="34" charset="0"/>
              </a:rPr>
              <a:t> Sequential Logic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endParaRPr lang="en-US" sz="3200" dirty="0">
              <a:latin typeface="Calibri" pitchFamily="34" charset="0"/>
            </a:endParaRP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r>
              <a:rPr lang="en-US" sz="3200" dirty="0">
                <a:latin typeface="Calibri" pitchFamily="34" charset="0"/>
              </a:rPr>
              <a:t> SRAM/ DRAM Cells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924800" y="3827116"/>
            <a:ext cx="1397160" cy="9813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02108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27</a:t>
            </a:fld>
            <a:endParaRPr lang="en-US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108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28</a:t>
            </a:fld>
            <a:endParaRPr lang="en-US" sz="105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228601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SR </a:t>
            </a:r>
            <a:r>
              <a:rPr lang="fr-FR" sz="4400" dirty="0" err="1"/>
              <a:t>Latch</a:t>
            </a:r>
            <a:endParaRPr lang="en-US" sz="4400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4419601" y="1752601"/>
            <a:ext cx="3394075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840289" y="2917130"/>
            <a:ext cx="817563" cy="0"/>
          </a:xfrm>
          <a:prstGeom prst="line">
            <a:avLst/>
          </a:prstGeom>
          <a:noFill/>
          <a:ln w="1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5148263" y="3266380"/>
            <a:ext cx="509588" cy="0"/>
          </a:xfrm>
          <a:prstGeom prst="line">
            <a:avLst/>
          </a:prstGeom>
          <a:noFill/>
          <a:ln w="1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5654675" y="2775844"/>
            <a:ext cx="749300" cy="620713"/>
          </a:xfrm>
          <a:custGeom>
            <a:avLst/>
            <a:gdLst>
              <a:gd name="T0" fmla="*/ 0 w 2084"/>
              <a:gd name="T1" fmla="*/ 12 h 1720"/>
              <a:gd name="T2" fmla="*/ 1412 w 2084"/>
              <a:gd name="T3" fmla="*/ 31 h 1720"/>
              <a:gd name="T4" fmla="*/ 1820 w 2084"/>
              <a:gd name="T5" fmla="*/ 231 h 1720"/>
              <a:gd name="T6" fmla="*/ 2061 w 2084"/>
              <a:gd name="T7" fmla="*/ 974 h 1720"/>
              <a:gd name="T8" fmla="*/ 1778 w 2084"/>
              <a:gd name="T9" fmla="*/ 1530 h 1720"/>
              <a:gd name="T10" fmla="*/ 1407 w 2084"/>
              <a:gd name="T11" fmla="*/ 1682 h 1720"/>
              <a:gd name="T12" fmla="*/ 552 w 2084"/>
              <a:gd name="T13" fmla="*/ 1709 h 1720"/>
              <a:gd name="T14" fmla="*/ 0 w 2084"/>
              <a:gd name="T15" fmla="*/ 1713 h 1720"/>
              <a:gd name="T16" fmla="*/ 0 w 2084"/>
              <a:gd name="T17" fmla="*/ 12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4" h="1720">
                <a:moveTo>
                  <a:pt x="0" y="12"/>
                </a:moveTo>
                <a:cubicBezTo>
                  <a:pt x="470" y="15"/>
                  <a:pt x="942" y="0"/>
                  <a:pt x="1412" y="31"/>
                </a:cubicBezTo>
                <a:cubicBezTo>
                  <a:pt x="1614" y="64"/>
                  <a:pt x="1699" y="119"/>
                  <a:pt x="1820" y="231"/>
                </a:cubicBezTo>
                <a:cubicBezTo>
                  <a:pt x="2014" y="420"/>
                  <a:pt x="2084" y="714"/>
                  <a:pt x="2061" y="974"/>
                </a:cubicBezTo>
                <a:cubicBezTo>
                  <a:pt x="2048" y="1175"/>
                  <a:pt x="1951" y="1397"/>
                  <a:pt x="1778" y="1530"/>
                </a:cubicBezTo>
                <a:cubicBezTo>
                  <a:pt x="1676" y="1608"/>
                  <a:pt x="1559" y="1656"/>
                  <a:pt x="1407" y="1682"/>
                </a:cubicBezTo>
                <a:cubicBezTo>
                  <a:pt x="1124" y="1720"/>
                  <a:pt x="837" y="1704"/>
                  <a:pt x="552" y="1709"/>
                </a:cubicBezTo>
                <a:cubicBezTo>
                  <a:pt x="368" y="1709"/>
                  <a:pt x="184" y="1709"/>
                  <a:pt x="0" y="1713"/>
                </a:cubicBezTo>
                <a:lnTo>
                  <a:pt x="0" y="12"/>
                </a:lnTo>
                <a:close/>
              </a:path>
            </a:pathLst>
          </a:custGeom>
          <a:noFill/>
          <a:ln w="17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6494464" y="3083818"/>
            <a:ext cx="796925" cy="0"/>
          </a:xfrm>
          <a:prstGeom prst="line">
            <a:avLst/>
          </a:prstGeom>
          <a:noFill/>
          <a:ln w="1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6410325" y="3039369"/>
            <a:ext cx="76200" cy="80963"/>
          </a:xfrm>
          <a:prstGeom prst="ellipse">
            <a:avLst/>
          </a:prstGeom>
          <a:noFill/>
          <a:ln w="17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5138739" y="4114105"/>
            <a:ext cx="530225" cy="0"/>
          </a:xfrm>
          <a:prstGeom prst="line">
            <a:avLst/>
          </a:prstGeom>
          <a:noFill/>
          <a:ln w="1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4841875" y="4461768"/>
            <a:ext cx="827088" cy="0"/>
          </a:xfrm>
          <a:prstGeom prst="line">
            <a:avLst/>
          </a:prstGeom>
          <a:noFill/>
          <a:ln w="1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664200" y="3972819"/>
            <a:ext cx="750888" cy="619125"/>
          </a:xfrm>
          <a:custGeom>
            <a:avLst/>
            <a:gdLst>
              <a:gd name="T0" fmla="*/ 0 w 2084"/>
              <a:gd name="T1" fmla="*/ 11 h 1719"/>
              <a:gd name="T2" fmla="*/ 1412 w 2084"/>
              <a:gd name="T3" fmla="*/ 30 h 1719"/>
              <a:gd name="T4" fmla="*/ 1820 w 2084"/>
              <a:gd name="T5" fmla="*/ 231 h 1719"/>
              <a:gd name="T6" fmla="*/ 2062 w 2084"/>
              <a:gd name="T7" fmla="*/ 973 h 1719"/>
              <a:gd name="T8" fmla="*/ 1778 w 2084"/>
              <a:gd name="T9" fmla="*/ 1530 h 1719"/>
              <a:gd name="T10" fmla="*/ 1408 w 2084"/>
              <a:gd name="T11" fmla="*/ 1682 h 1719"/>
              <a:gd name="T12" fmla="*/ 552 w 2084"/>
              <a:gd name="T13" fmla="*/ 1708 h 1719"/>
              <a:gd name="T14" fmla="*/ 0 w 2084"/>
              <a:gd name="T15" fmla="*/ 1713 h 1719"/>
              <a:gd name="T16" fmla="*/ 0 w 2084"/>
              <a:gd name="T17" fmla="*/ 11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4" h="1719">
                <a:moveTo>
                  <a:pt x="0" y="11"/>
                </a:moveTo>
                <a:cubicBezTo>
                  <a:pt x="470" y="15"/>
                  <a:pt x="942" y="0"/>
                  <a:pt x="1412" y="30"/>
                </a:cubicBezTo>
                <a:cubicBezTo>
                  <a:pt x="1614" y="63"/>
                  <a:pt x="1699" y="119"/>
                  <a:pt x="1820" y="231"/>
                </a:cubicBezTo>
                <a:cubicBezTo>
                  <a:pt x="2014" y="420"/>
                  <a:pt x="2084" y="714"/>
                  <a:pt x="2062" y="973"/>
                </a:cubicBezTo>
                <a:cubicBezTo>
                  <a:pt x="2048" y="1175"/>
                  <a:pt x="1951" y="1397"/>
                  <a:pt x="1778" y="1530"/>
                </a:cubicBezTo>
                <a:cubicBezTo>
                  <a:pt x="1676" y="1607"/>
                  <a:pt x="1559" y="1655"/>
                  <a:pt x="1408" y="1682"/>
                </a:cubicBezTo>
                <a:cubicBezTo>
                  <a:pt x="1124" y="1719"/>
                  <a:pt x="837" y="1703"/>
                  <a:pt x="552" y="1708"/>
                </a:cubicBezTo>
                <a:cubicBezTo>
                  <a:pt x="368" y="1709"/>
                  <a:pt x="184" y="1709"/>
                  <a:pt x="0" y="1713"/>
                </a:cubicBezTo>
                <a:lnTo>
                  <a:pt x="0" y="11"/>
                </a:lnTo>
                <a:close/>
              </a:path>
            </a:pathLst>
          </a:custGeom>
          <a:noFill/>
          <a:ln w="17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6505576" y="4280793"/>
            <a:ext cx="765175" cy="0"/>
          </a:xfrm>
          <a:prstGeom prst="line">
            <a:avLst/>
          </a:prstGeom>
          <a:noFill/>
          <a:ln w="1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421438" y="4236344"/>
            <a:ext cx="76200" cy="80963"/>
          </a:xfrm>
          <a:prstGeom prst="ellipse">
            <a:avLst/>
          </a:prstGeom>
          <a:noFill/>
          <a:ln w="17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5127626" y="3102868"/>
            <a:ext cx="1870075" cy="1016000"/>
          </a:xfrm>
          <a:custGeom>
            <a:avLst/>
            <a:gdLst>
              <a:gd name="T0" fmla="*/ 5189 w 5189"/>
              <a:gd name="T1" fmla="*/ 0 h 2822"/>
              <a:gd name="T2" fmla="*/ 5189 w 5189"/>
              <a:gd name="T3" fmla="*/ 741 h 2822"/>
              <a:gd name="T4" fmla="*/ 0 w 5189"/>
              <a:gd name="T5" fmla="*/ 2167 h 2822"/>
              <a:gd name="T6" fmla="*/ 0 w 5189"/>
              <a:gd name="T7" fmla="*/ 2822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89" h="2822">
                <a:moveTo>
                  <a:pt x="5189" y="0"/>
                </a:moveTo>
                <a:lnTo>
                  <a:pt x="5189" y="741"/>
                </a:lnTo>
                <a:lnTo>
                  <a:pt x="0" y="2167"/>
                </a:lnTo>
                <a:lnTo>
                  <a:pt x="0" y="2822"/>
                </a:lnTo>
              </a:path>
            </a:pathLst>
          </a:custGeom>
          <a:noFill/>
          <a:ln w="1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5151439" y="3256855"/>
            <a:ext cx="1846263" cy="1036638"/>
          </a:xfrm>
          <a:custGeom>
            <a:avLst/>
            <a:gdLst>
              <a:gd name="T0" fmla="*/ 5126 w 5126"/>
              <a:gd name="T1" fmla="*/ 2879 h 2879"/>
              <a:gd name="T2" fmla="*/ 5126 w 5126"/>
              <a:gd name="T3" fmla="*/ 1995 h 2879"/>
              <a:gd name="T4" fmla="*/ 0 w 5126"/>
              <a:gd name="T5" fmla="*/ 622 h 2879"/>
              <a:gd name="T6" fmla="*/ 0 w 5126"/>
              <a:gd name="T7" fmla="*/ 0 h 2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26" h="2879">
                <a:moveTo>
                  <a:pt x="5126" y="2879"/>
                </a:moveTo>
                <a:lnTo>
                  <a:pt x="5126" y="1995"/>
                </a:lnTo>
                <a:lnTo>
                  <a:pt x="0" y="622"/>
                </a:lnTo>
                <a:lnTo>
                  <a:pt x="0" y="0"/>
                </a:lnTo>
              </a:path>
            </a:pathLst>
          </a:custGeom>
          <a:noFill/>
          <a:ln w="1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370763" y="2969518"/>
            <a:ext cx="206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Sans"/>
              </a:rPr>
              <a:t>Q</a:t>
            </a:r>
            <a:endParaRPr lang="en-US">
              <a:latin typeface="Arial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370763" y="4137918"/>
            <a:ext cx="206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Sans"/>
              </a:rPr>
              <a:t>Q</a:t>
            </a:r>
            <a:endParaRPr lang="en-US">
              <a:latin typeface="Arial" pitchFamily="34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7356475" y="4109343"/>
            <a:ext cx="298450" cy="0"/>
          </a:xfrm>
          <a:prstGeom prst="line">
            <a:avLst/>
          </a:prstGeom>
          <a:noFill/>
          <a:ln w="1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546600" y="2793305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Sans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565650" y="4330005"/>
            <a:ext cx="166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Sans"/>
              </a:rPr>
              <a:t>R</a:t>
            </a:r>
            <a:endParaRPr lang="en-US">
              <a:latin typeface="Arial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516438" y="2753618"/>
            <a:ext cx="298450" cy="0"/>
          </a:xfrm>
          <a:prstGeom prst="line">
            <a:avLst/>
          </a:prstGeom>
          <a:noFill/>
          <a:ln w="1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537075" y="4304605"/>
            <a:ext cx="298450" cy="0"/>
          </a:xfrm>
          <a:prstGeom prst="line">
            <a:avLst/>
          </a:prstGeom>
          <a:noFill/>
          <a:ln w="1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6946900" y="4233169"/>
            <a:ext cx="109538" cy="98425"/>
          </a:xfrm>
          <a:prstGeom prst="ellipse">
            <a:avLst/>
          </a:prstGeom>
          <a:solidFill>
            <a:srgbClr val="008080"/>
          </a:solidFill>
          <a:ln w="1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6946900" y="3025080"/>
            <a:ext cx="109538" cy="101600"/>
          </a:xfrm>
          <a:prstGeom prst="ellipse">
            <a:avLst/>
          </a:prstGeom>
          <a:solidFill>
            <a:srgbClr val="008080"/>
          </a:solidFill>
          <a:ln w="1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52800" y="5092006"/>
            <a:ext cx="5943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2">
                  <a:lumMod val="60000"/>
                  <a:lumOff val="40000"/>
                </a:schemeClr>
              </a:buClr>
              <a:buFont typeface="Symbol" pitchFamily="18" charset="2"/>
              <a:buChar char=""/>
            </a:pPr>
            <a:r>
              <a:rPr lang="en-US" sz="2400" dirty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S = 1, R = 0, Q = 1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Font typeface="Symbol" pitchFamily="18" charset="2"/>
              <a:buChar char=""/>
            </a:pPr>
            <a:r>
              <a:rPr lang="en-US" sz="2800" dirty="0">
                <a:latin typeface="Calibri" pitchFamily="34" charset="0"/>
              </a:rPr>
              <a:t> S = 0, R = 1, Q = 0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Font typeface="Symbol" pitchFamily="18" charset="2"/>
              <a:buChar char=""/>
            </a:pPr>
            <a:r>
              <a:rPr lang="en-US" sz="2800" dirty="0">
                <a:latin typeface="Calibri" pitchFamily="34" charset="0"/>
              </a:rPr>
              <a:t> S = 0, R = 0, &lt;maintain old values&gt;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092450" y="1472587"/>
            <a:ext cx="6508751" cy="6021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a cross-coupled pair of NAND gates to store a stable value. 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09" y="998041"/>
            <a:ext cx="1250633" cy="132693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42" y="2335920"/>
            <a:ext cx="1258028" cy="3388628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8769350" y="4953000"/>
            <a:ext cx="1695046" cy="1219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Understand these points 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468" y="3869250"/>
            <a:ext cx="2026928" cy="1428984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6346824" y="5257800"/>
            <a:ext cx="1209676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the values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10601" y="2590801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Set</a:t>
            </a:r>
          </a:p>
          <a:p>
            <a:r>
              <a:rPr lang="en-US" dirty="0">
                <a:sym typeface="Wingdings" panose="05000000000000000000" pitchFamily="2" charset="2"/>
              </a:rPr>
              <a:t>R  Reset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108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29</a:t>
            </a:fld>
            <a:endParaRPr lang="en-US" sz="105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304801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Clocked</a:t>
            </a:r>
            <a:r>
              <a:rPr lang="fr-FR" sz="4400" dirty="0"/>
              <a:t> SR </a:t>
            </a:r>
            <a:r>
              <a:rPr lang="fr-FR" sz="4400" dirty="0" err="1"/>
              <a:t>Latch</a:t>
            </a:r>
            <a:endParaRPr lang="en-US" sz="44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672681" y="1447799"/>
            <a:ext cx="5264151" cy="2349500"/>
            <a:chOff x="1511" y="1872"/>
            <a:chExt cx="3316" cy="148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36" y="1872"/>
              <a:ext cx="3291" cy="1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2791" y="2097"/>
              <a:ext cx="748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3218" y="2316"/>
              <a:ext cx="321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536" y="2009"/>
              <a:ext cx="473" cy="390"/>
            </a:xfrm>
            <a:custGeom>
              <a:avLst/>
              <a:gdLst>
                <a:gd name="T0" fmla="*/ 0 w 2084"/>
                <a:gd name="T1" fmla="*/ 1708 h 1720"/>
                <a:gd name="T2" fmla="*/ 1412 w 2084"/>
                <a:gd name="T3" fmla="*/ 1689 h 1720"/>
                <a:gd name="T4" fmla="*/ 1820 w 2084"/>
                <a:gd name="T5" fmla="*/ 1488 h 1720"/>
                <a:gd name="T6" fmla="*/ 2062 w 2084"/>
                <a:gd name="T7" fmla="*/ 746 h 1720"/>
                <a:gd name="T8" fmla="*/ 1778 w 2084"/>
                <a:gd name="T9" fmla="*/ 190 h 1720"/>
                <a:gd name="T10" fmla="*/ 1408 w 2084"/>
                <a:gd name="T11" fmla="*/ 38 h 1720"/>
                <a:gd name="T12" fmla="*/ 552 w 2084"/>
                <a:gd name="T13" fmla="*/ 11 h 1720"/>
                <a:gd name="T14" fmla="*/ 0 w 2084"/>
                <a:gd name="T15" fmla="*/ 7 h 1720"/>
                <a:gd name="T16" fmla="*/ 0 w 2084"/>
                <a:gd name="T17" fmla="*/ 1708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1720">
                  <a:moveTo>
                    <a:pt x="0" y="1708"/>
                  </a:moveTo>
                  <a:cubicBezTo>
                    <a:pt x="470" y="1705"/>
                    <a:pt x="942" y="1720"/>
                    <a:pt x="1412" y="1689"/>
                  </a:cubicBezTo>
                  <a:cubicBezTo>
                    <a:pt x="1614" y="1656"/>
                    <a:pt x="1699" y="1601"/>
                    <a:pt x="1820" y="1488"/>
                  </a:cubicBezTo>
                  <a:cubicBezTo>
                    <a:pt x="2014" y="1300"/>
                    <a:pt x="2084" y="1006"/>
                    <a:pt x="2062" y="746"/>
                  </a:cubicBezTo>
                  <a:cubicBezTo>
                    <a:pt x="2048" y="545"/>
                    <a:pt x="1951" y="323"/>
                    <a:pt x="1778" y="190"/>
                  </a:cubicBezTo>
                  <a:cubicBezTo>
                    <a:pt x="1676" y="112"/>
                    <a:pt x="1559" y="64"/>
                    <a:pt x="1408" y="38"/>
                  </a:cubicBezTo>
                  <a:cubicBezTo>
                    <a:pt x="1124" y="0"/>
                    <a:pt x="837" y="16"/>
                    <a:pt x="552" y="11"/>
                  </a:cubicBezTo>
                  <a:cubicBezTo>
                    <a:pt x="368" y="11"/>
                    <a:pt x="184" y="11"/>
                    <a:pt x="0" y="7"/>
                  </a:cubicBezTo>
                  <a:lnTo>
                    <a:pt x="0" y="1708"/>
                  </a:lnTo>
                  <a:close/>
                </a:path>
              </a:pathLst>
            </a:custGeom>
            <a:noFill/>
            <a:ln w="17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4066" y="2201"/>
              <a:ext cx="502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013" y="2174"/>
              <a:ext cx="48" cy="51"/>
            </a:xfrm>
            <a:prstGeom prst="ellipse">
              <a:avLst/>
            </a:prstGeom>
            <a:noFill/>
            <a:ln w="17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3212" y="2850"/>
              <a:ext cx="334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786" y="3070"/>
              <a:ext cx="760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543" y="2762"/>
              <a:ext cx="473" cy="389"/>
            </a:xfrm>
            <a:custGeom>
              <a:avLst/>
              <a:gdLst>
                <a:gd name="T0" fmla="*/ 0 w 2085"/>
                <a:gd name="T1" fmla="*/ 11 h 1719"/>
                <a:gd name="T2" fmla="*/ 1412 w 2085"/>
                <a:gd name="T3" fmla="*/ 30 h 1719"/>
                <a:gd name="T4" fmla="*/ 1820 w 2085"/>
                <a:gd name="T5" fmla="*/ 231 h 1719"/>
                <a:gd name="T6" fmla="*/ 2062 w 2085"/>
                <a:gd name="T7" fmla="*/ 973 h 1719"/>
                <a:gd name="T8" fmla="*/ 1778 w 2085"/>
                <a:gd name="T9" fmla="*/ 1530 h 1719"/>
                <a:gd name="T10" fmla="*/ 1408 w 2085"/>
                <a:gd name="T11" fmla="*/ 1682 h 1719"/>
                <a:gd name="T12" fmla="*/ 552 w 2085"/>
                <a:gd name="T13" fmla="*/ 1708 h 1719"/>
                <a:gd name="T14" fmla="*/ 0 w 2085"/>
                <a:gd name="T15" fmla="*/ 1713 h 1719"/>
                <a:gd name="T16" fmla="*/ 0 w 2085"/>
                <a:gd name="T17" fmla="*/ 11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5" h="1719">
                  <a:moveTo>
                    <a:pt x="0" y="11"/>
                  </a:moveTo>
                  <a:cubicBezTo>
                    <a:pt x="471" y="15"/>
                    <a:pt x="942" y="0"/>
                    <a:pt x="1412" y="30"/>
                  </a:cubicBezTo>
                  <a:cubicBezTo>
                    <a:pt x="1615" y="63"/>
                    <a:pt x="1699" y="118"/>
                    <a:pt x="1820" y="231"/>
                  </a:cubicBezTo>
                  <a:cubicBezTo>
                    <a:pt x="2014" y="420"/>
                    <a:pt x="2085" y="714"/>
                    <a:pt x="2062" y="973"/>
                  </a:cubicBezTo>
                  <a:cubicBezTo>
                    <a:pt x="2048" y="1175"/>
                    <a:pt x="1951" y="1397"/>
                    <a:pt x="1778" y="1530"/>
                  </a:cubicBezTo>
                  <a:cubicBezTo>
                    <a:pt x="1676" y="1607"/>
                    <a:pt x="1559" y="1655"/>
                    <a:pt x="1408" y="1682"/>
                  </a:cubicBezTo>
                  <a:cubicBezTo>
                    <a:pt x="1124" y="1719"/>
                    <a:pt x="838" y="1703"/>
                    <a:pt x="552" y="1708"/>
                  </a:cubicBezTo>
                  <a:cubicBezTo>
                    <a:pt x="368" y="1708"/>
                    <a:pt x="184" y="1708"/>
                    <a:pt x="0" y="1713"/>
                  </a:cubicBezTo>
                  <a:lnTo>
                    <a:pt x="0" y="11"/>
                  </a:lnTo>
                  <a:close/>
                </a:path>
              </a:pathLst>
            </a:custGeom>
            <a:noFill/>
            <a:ln w="17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4073" y="2955"/>
              <a:ext cx="483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20" y="2928"/>
              <a:ext cx="48" cy="50"/>
            </a:xfrm>
            <a:prstGeom prst="ellipse">
              <a:avLst/>
            </a:prstGeom>
            <a:noFill/>
            <a:ln w="17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205" y="2213"/>
              <a:ext cx="1178" cy="640"/>
            </a:xfrm>
            <a:custGeom>
              <a:avLst/>
              <a:gdLst>
                <a:gd name="T0" fmla="*/ 5189 w 5189"/>
                <a:gd name="T1" fmla="*/ 0 h 2822"/>
                <a:gd name="T2" fmla="*/ 5189 w 5189"/>
                <a:gd name="T3" fmla="*/ 741 h 2822"/>
                <a:gd name="T4" fmla="*/ 0 w 5189"/>
                <a:gd name="T5" fmla="*/ 2167 h 2822"/>
                <a:gd name="T6" fmla="*/ 0 w 5189"/>
                <a:gd name="T7" fmla="*/ 2822 h 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89" h="2822">
                  <a:moveTo>
                    <a:pt x="5189" y="0"/>
                  </a:moveTo>
                  <a:lnTo>
                    <a:pt x="5189" y="741"/>
                  </a:lnTo>
                  <a:lnTo>
                    <a:pt x="0" y="2167"/>
                  </a:lnTo>
                  <a:lnTo>
                    <a:pt x="0" y="2822"/>
                  </a:lnTo>
                </a:path>
              </a:pathLst>
            </a:cu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219" y="2310"/>
              <a:ext cx="1164" cy="653"/>
            </a:xfrm>
            <a:custGeom>
              <a:avLst/>
              <a:gdLst>
                <a:gd name="T0" fmla="*/ 5126 w 5126"/>
                <a:gd name="T1" fmla="*/ 2879 h 2879"/>
                <a:gd name="T2" fmla="*/ 5126 w 5126"/>
                <a:gd name="T3" fmla="*/ 1995 h 2879"/>
                <a:gd name="T4" fmla="*/ 0 w 5126"/>
                <a:gd name="T5" fmla="*/ 622 h 2879"/>
                <a:gd name="T6" fmla="*/ 0 w 5126"/>
                <a:gd name="T7" fmla="*/ 0 h 2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6" h="2879">
                  <a:moveTo>
                    <a:pt x="5126" y="2879"/>
                  </a:moveTo>
                  <a:lnTo>
                    <a:pt x="5126" y="1995"/>
                  </a:lnTo>
                  <a:lnTo>
                    <a:pt x="0" y="622"/>
                  </a:lnTo>
                  <a:lnTo>
                    <a:pt x="0" y="0"/>
                  </a:lnTo>
                </a:path>
              </a:pathLst>
            </a:cu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618" y="2130"/>
              <a:ext cx="13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618" y="2866"/>
              <a:ext cx="13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609" y="2847"/>
              <a:ext cx="188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860" y="1913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840" y="3119"/>
              <a:ext cx="1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2250" y="1909"/>
              <a:ext cx="473" cy="389"/>
            </a:xfrm>
            <a:custGeom>
              <a:avLst/>
              <a:gdLst>
                <a:gd name="T0" fmla="*/ 0 w 2085"/>
                <a:gd name="T1" fmla="*/ 1708 h 1719"/>
                <a:gd name="T2" fmla="*/ 1412 w 2085"/>
                <a:gd name="T3" fmla="*/ 1689 h 1719"/>
                <a:gd name="T4" fmla="*/ 1820 w 2085"/>
                <a:gd name="T5" fmla="*/ 1488 h 1719"/>
                <a:gd name="T6" fmla="*/ 2062 w 2085"/>
                <a:gd name="T7" fmla="*/ 746 h 1719"/>
                <a:gd name="T8" fmla="*/ 1778 w 2085"/>
                <a:gd name="T9" fmla="*/ 189 h 1719"/>
                <a:gd name="T10" fmla="*/ 1408 w 2085"/>
                <a:gd name="T11" fmla="*/ 37 h 1719"/>
                <a:gd name="T12" fmla="*/ 553 w 2085"/>
                <a:gd name="T13" fmla="*/ 11 h 1719"/>
                <a:gd name="T14" fmla="*/ 0 w 2085"/>
                <a:gd name="T15" fmla="*/ 6 h 1719"/>
                <a:gd name="T16" fmla="*/ 0 w 2085"/>
                <a:gd name="T17" fmla="*/ 1708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5" h="1719">
                  <a:moveTo>
                    <a:pt x="0" y="1708"/>
                  </a:moveTo>
                  <a:cubicBezTo>
                    <a:pt x="471" y="1704"/>
                    <a:pt x="942" y="1719"/>
                    <a:pt x="1412" y="1689"/>
                  </a:cubicBezTo>
                  <a:cubicBezTo>
                    <a:pt x="1615" y="1656"/>
                    <a:pt x="1699" y="1600"/>
                    <a:pt x="1820" y="1488"/>
                  </a:cubicBezTo>
                  <a:cubicBezTo>
                    <a:pt x="2014" y="1299"/>
                    <a:pt x="2085" y="1005"/>
                    <a:pt x="2062" y="746"/>
                  </a:cubicBezTo>
                  <a:cubicBezTo>
                    <a:pt x="2048" y="544"/>
                    <a:pt x="1951" y="322"/>
                    <a:pt x="1778" y="189"/>
                  </a:cubicBezTo>
                  <a:cubicBezTo>
                    <a:pt x="1676" y="112"/>
                    <a:pt x="1559" y="64"/>
                    <a:pt x="1408" y="37"/>
                  </a:cubicBezTo>
                  <a:cubicBezTo>
                    <a:pt x="1124" y="0"/>
                    <a:pt x="838" y="16"/>
                    <a:pt x="553" y="11"/>
                  </a:cubicBezTo>
                  <a:cubicBezTo>
                    <a:pt x="368" y="10"/>
                    <a:pt x="184" y="10"/>
                    <a:pt x="0" y="6"/>
                  </a:cubicBezTo>
                  <a:lnTo>
                    <a:pt x="0" y="1708"/>
                  </a:lnTo>
                  <a:close/>
                </a:path>
              </a:pathLst>
            </a:custGeom>
            <a:noFill/>
            <a:ln w="17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2726" y="2073"/>
              <a:ext cx="49" cy="51"/>
            </a:xfrm>
            <a:prstGeom prst="ellipse">
              <a:avLst/>
            </a:prstGeom>
            <a:noFill/>
            <a:ln w="17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2250" y="2860"/>
              <a:ext cx="473" cy="389"/>
            </a:xfrm>
            <a:custGeom>
              <a:avLst/>
              <a:gdLst>
                <a:gd name="T0" fmla="*/ 0 w 2085"/>
                <a:gd name="T1" fmla="*/ 1708 h 1719"/>
                <a:gd name="T2" fmla="*/ 1412 w 2085"/>
                <a:gd name="T3" fmla="*/ 1689 h 1719"/>
                <a:gd name="T4" fmla="*/ 1820 w 2085"/>
                <a:gd name="T5" fmla="*/ 1488 h 1719"/>
                <a:gd name="T6" fmla="*/ 2062 w 2085"/>
                <a:gd name="T7" fmla="*/ 746 h 1719"/>
                <a:gd name="T8" fmla="*/ 1778 w 2085"/>
                <a:gd name="T9" fmla="*/ 189 h 1719"/>
                <a:gd name="T10" fmla="*/ 1408 w 2085"/>
                <a:gd name="T11" fmla="*/ 37 h 1719"/>
                <a:gd name="T12" fmla="*/ 553 w 2085"/>
                <a:gd name="T13" fmla="*/ 11 h 1719"/>
                <a:gd name="T14" fmla="*/ 0 w 2085"/>
                <a:gd name="T15" fmla="*/ 6 h 1719"/>
                <a:gd name="T16" fmla="*/ 0 w 2085"/>
                <a:gd name="T17" fmla="*/ 1708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5" h="1719">
                  <a:moveTo>
                    <a:pt x="0" y="1708"/>
                  </a:moveTo>
                  <a:cubicBezTo>
                    <a:pt x="471" y="1704"/>
                    <a:pt x="942" y="1719"/>
                    <a:pt x="1412" y="1689"/>
                  </a:cubicBezTo>
                  <a:cubicBezTo>
                    <a:pt x="1615" y="1656"/>
                    <a:pt x="1699" y="1600"/>
                    <a:pt x="1820" y="1488"/>
                  </a:cubicBezTo>
                  <a:cubicBezTo>
                    <a:pt x="2014" y="1299"/>
                    <a:pt x="2085" y="1005"/>
                    <a:pt x="2062" y="746"/>
                  </a:cubicBezTo>
                  <a:cubicBezTo>
                    <a:pt x="2048" y="544"/>
                    <a:pt x="1951" y="322"/>
                    <a:pt x="1778" y="189"/>
                  </a:cubicBezTo>
                  <a:cubicBezTo>
                    <a:pt x="1676" y="112"/>
                    <a:pt x="1559" y="64"/>
                    <a:pt x="1408" y="37"/>
                  </a:cubicBezTo>
                  <a:cubicBezTo>
                    <a:pt x="1124" y="0"/>
                    <a:pt x="838" y="16"/>
                    <a:pt x="553" y="11"/>
                  </a:cubicBezTo>
                  <a:cubicBezTo>
                    <a:pt x="368" y="10"/>
                    <a:pt x="184" y="10"/>
                    <a:pt x="0" y="6"/>
                  </a:cubicBezTo>
                  <a:lnTo>
                    <a:pt x="0" y="1708"/>
                  </a:lnTo>
                  <a:close/>
                </a:path>
              </a:pathLst>
            </a:custGeom>
            <a:noFill/>
            <a:ln w="17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726" y="3025"/>
              <a:ext cx="49" cy="50"/>
            </a:xfrm>
            <a:prstGeom prst="ellipse">
              <a:avLst/>
            </a:prstGeom>
            <a:noFill/>
            <a:ln w="17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2014" y="1993"/>
              <a:ext cx="227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2014" y="3200"/>
              <a:ext cx="227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008" y="2233"/>
              <a:ext cx="236" cy="692"/>
            </a:xfrm>
            <a:custGeom>
              <a:avLst/>
              <a:gdLst>
                <a:gd name="T0" fmla="*/ 1041 w 1041"/>
                <a:gd name="T1" fmla="*/ 14 h 3050"/>
                <a:gd name="T2" fmla="*/ 0 w 1041"/>
                <a:gd name="T3" fmla="*/ 0 h 3050"/>
                <a:gd name="T4" fmla="*/ 0 w 1041"/>
                <a:gd name="T5" fmla="*/ 3050 h 3050"/>
                <a:gd name="T6" fmla="*/ 1026 w 1041"/>
                <a:gd name="T7" fmla="*/ 3050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1" h="3050">
                  <a:moveTo>
                    <a:pt x="1041" y="14"/>
                  </a:moveTo>
                  <a:lnTo>
                    <a:pt x="0" y="0"/>
                  </a:lnTo>
                  <a:lnTo>
                    <a:pt x="0" y="3050"/>
                  </a:lnTo>
                  <a:lnTo>
                    <a:pt x="1026" y="3050"/>
                  </a:lnTo>
                </a:path>
              </a:pathLst>
            </a:cu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1817" y="2562"/>
              <a:ext cx="188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511" y="2555"/>
              <a:ext cx="31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Sans"/>
                </a:rPr>
                <a:t>Clock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4349" y="2180"/>
              <a:ext cx="66" cy="59"/>
            </a:xfrm>
            <a:prstGeom prst="ellipse">
              <a:avLst/>
            </a:prstGeom>
            <a:solidFill>
              <a:srgbClr val="008080"/>
            </a:solidFill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4350" y="2925"/>
              <a:ext cx="63" cy="63"/>
            </a:xfrm>
            <a:prstGeom prst="ellipse">
              <a:avLst/>
            </a:prstGeom>
            <a:solidFill>
              <a:srgbClr val="008080"/>
            </a:solidFill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2"/>
              <p:cNvSpPr txBox="1">
                <a:spLocks/>
              </p:cNvSpPr>
              <p:nvPr/>
            </p:nvSpPr>
            <p:spPr>
              <a:xfrm>
                <a:off x="2069306" y="4145494"/>
                <a:ext cx="8458199" cy="2084583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 lnSpcReduction="10000"/>
              </a:bodyPr>
              <a:lstStyle>
                <a:defPPr marL="432000" marR="0" lvl="0" indent="-324000" algn="l" hangingPunct="1">
                  <a:spcBef>
                    <a:spcPts val="0"/>
                  </a:spcBef>
                  <a:spcAft>
                    <a:spcPts val="1414"/>
                  </a:spcAft>
                  <a:buSzPct val="45000"/>
                  <a:buFont typeface="StarSymbol"/>
                  <a:buNone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defPPr>
                <a:lvl1pPr marL="432000" marR="0" lvl="0" indent="-324000" algn="l" defTabSz="914400" rtl="0" eaLnBrk="1" latinLnBrk="0" hangingPunct="1">
                  <a:spcBef>
                    <a:spcPts val="0"/>
                  </a:spcBef>
                  <a:spcAft>
                    <a:spcPts val="1414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1pPr>
                <a:lvl2pPr marL="864000" marR="0" lvl="1" indent="-324000" algn="l" defTabSz="914400" rtl="0" eaLnBrk="1" latinLnBrk="0" hangingPunct="1">
                  <a:spcBef>
                    <a:spcPts val="0"/>
                  </a:spcBef>
                  <a:spcAft>
                    <a:spcPts val="1134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4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2pPr>
                <a:lvl3pPr marL="1295999" marR="0" lvl="2" indent="-288000" algn="l" defTabSz="914400" rtl="0" eaLnBrk="1" latinLnBrk="0" hangingPunct="1">
                  <a:spcBef>
                    <a:spcPts val="0"/>
                  </a:spcBef>
                  <a:spcAft>
                    <a:spcPts val="850"/>
                  </a:spcAft>
                  <a:buClr>
                    <a:schemeClr val="accent1"/>
                  </a:buClr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3pPr>
                <a:lvl4pPr marL="1728000" marR="0" lvl="3" indent="-216000" algn="l" defTabSz="914400" rtl="0" eaLnBrk="1" latinLnBrk="0" hangingPunct="1">
                  <a:spcBef>
                    <a:spcPts val="0"/>
                  </a:spcBef>
                  <a:spcAft>
                    <a:spcPts val="567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4pPr>
                <a:lvl5pPr marL="2160000" marR="0" lvl="4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5pPr>
                <a:lvl6pPr marL="2592000" marR="0" lvl="5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6pPr>
                <a:lvl7pPr marL="3024000" marR="0" lvl="6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7pPr>
                <a:lvl8pPr marL="3456000" marR="0" lvl="7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8pPr>
                <a:lvl9pPr marL="3887999" marR="0" lvl="8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9pPr>
              </a:lstStyle>
              <a:p>
                <a:pPr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Let us add a clock signal.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When the clock is 1, outputs of the NAND gates are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respectively (same as the classic SR latch)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Clock is 0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sym typeface="Wingdings" panose="05000000000000000000" pitchFamily="2" charset="2"/>
                  </a:rPr>
                  <a:t> they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are 1 and 1 respectively (</a:t>
                </a:r>
                <a:r>
                  <a:rPr lang="en-US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maintain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old values)</a:t>
                </a:r>
                <a:endParaRPr lang="en-US" baseline="-25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306" y="4145494"/>
                <a:ext cx="8458199" cy="2084583"/>
              </a:xfrm>
              <a:prstGeom prst="rect">
                <a:avLst/>
              </a:prstGeom>
              <a:blipFill>
                <a:blip r:embed="rId4"/>
                <a:stretch>
                  <a:fillRect l="-1657" t="-9942" r="-2161" b="-84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2057401" y="2661444"/>
            <a:ext cx="3810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451101" y="2359917"/>
            <a:ext cx="0" cy="3095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51102" y="2355057"/>
            <a:ext cx="3810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819400" y="2351882"/>
            <a:ext cx="0" cy="3095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19401" y="2661444"/>
            <a:ext cx="3810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213101" y="2350393"/>
            <a:ext cx="0" cy="3095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13102" y="2345533"/>
            <a:ext cx="3810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581400" y="2342358"/>
            <a:ext cx="0" cy="3095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2600" y="304801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Outline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3810000" y="1981200"/>
            <a:ext cx="457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r>
              <a:rPr lang="en-US" sz="3200" dirty="0">
                <a:latin typeface="Calibri" pitchFamily="34" charset="0"/>
              </a:rPr>
              <a:t>Transistors and Gates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endParaRPr lang="en-US" sz="3200" dirty="0">
              <a:latin typeface="Calibri" pitchFamily="34" charset="0"/>
            </a:endParaRP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r>
              <a:rPr lang="en-US" sz="3200" dirty="0">
                <a:latin typeface="Calibri" pitchFamily="34" charset="0"/>
              </a:rPr>
              <a:t>Combinational Logic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endParaRPr lang="en-US" sz="3200" dirty="0">
              <a:latin typeface="Calibri" pitchFamily="34" charset="0"/>
            </a:endParaRP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r>
              <a:rPr lang="en-US" sz="3200" dirty="0">
                <a:latin typeface="Calibri" pitchFamily="34" charset="0"/>
              </a:rPr>
              <a:t> Sequential Logic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endParaRPr lang="en-US" sz="3200" dirty="0">
              <a:latin typeface="Calibri" pitchFamily="34" charset="0"/>
            </a:endParaRP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r>
              <a:rPr lang="en-US" sz="3200" dirty="0">
                <a:latin typeface="Calibri" pitchFamily="34" charset="0"/>
              </a:rPr>
              <a:t> SRAM/ DRAM Cells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077200" y="1905000"/>
            <a:ext cx="1397160" cy="9813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0210800" y="6400800"/>
            <a:ext cx="253596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3</a:t>
            </a:fld>
            <a:endParaRPr lang="en-US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108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30</a:t>
            </a:fld>
            <a:endParaRPr lang="en-US" sz="105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381001"/>
            <a:ext cx="8839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D Flip Flop</a:t>
            </a:r>
            <a:endParaRPr lang="en-US" sz="44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598334" y="1371601"/>
            <a:ext cx="5224463" cy="2309813"/>
            <a:chOff x="1392" y="1200"/>
            <a:chExt cx="3291" cy="1455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92" y="1200"/>
              <a:ext cx="3291" cy="1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2647" y="1425"/>
              <a:ext cx="748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3074" y="1644"/>
              <a:ext cx="321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392" y="1337"/>
              <a:ext cx="473" cy="390"/>
            </a:xfrm>
            <a:custGeom>
              <a:avLst/>
              <a:gdLst>
                <a:gd name="T0" fmla="*/ 0 w 2084"/>
                <a:gd name="T1" fmla="*/ 1708 h 1720"/>
                <a:gd name="T2" fmla="*/ 1412 w 2084"/>
                <a:gd name="T3" fmla="*/ 1689 h 1720"/>
                <a:gd name="T4" fmla="*/ 1820 w 2084"/>
                <a:gd name="T5" fmla="*/ 1488 h 1720"/>
                <a:gd name="T6" fmla="*/ 2062 w 2084"/>
                <a:gd name="T7" fmla="*/ 746 h 1720"/>
                <a:gd name="T8" fmla="*/ 1778 w 2084"/>
                <a:gd name="T9" fmla="*/ 190 h 1720"/>
                <a:gd name="T10" fmla="*/ 1408 w 2084"/>
                <a:gd name="T11" fmla="*/ 38 h 1720"/>
                <a:gd name="T12" fmla="*/ 552 w 2084"/>
                <a:gd name="T13" fmla="*/ 11 h 1720"/>
                <a:gd name="T14" fmla="*/ 0 w 2084"/>
                <a:gd name="T15" fmla="*/ 7 h 1720"/>
                <a:gd name="T16" fmla="*/ 0 w 2084"/>
                <a:gd name="T17" fmla="*/ 1708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1720">
                  <a:moveTo>
                    <a:pt x="0" y="1708"/>
                  </a:moveTo>
                  <a:cubicBezTo>
                    <a:pt x="470" y="1705"/>
                    <a:pt x="942" y="1720"/>
                    <a:pt x="1412" y="1689"/>
                  </a:cubicBezTo>
                  <a:cubicBezTo>
                    <a:pt x="1614" y="1656"/>
                    <a:pt x="1699" y="1601"/>
                    <a:pt x="1820" y="1488"/>
                  </a:cubicBezTo>
                  <a:cubicBezTo>
                    <a:pt x="2014" y="1300"/>
                    <a:pt x="2084" y="1006"/>
                    <a:pt x="2062" y="746"/>
                  </a:cubicBezTo>
                  <a:cubicBezTo>
                    <a:pt x="2048" y="545"/>
                    <a:pt x="1951" y="323"/>
                    <a:pt x="1778" y="190"/>
                  </a:cubicBezTo>
                  <a:cubicBezTo>
                    <a:pt x="1676" y="112"/>
                    <a:pt x="1559" y="64"/>
                    <a:pt x="1408" y="38"/>
                  </a:cubicBezTo>
                  <a:cubicBezTo>
                    <a:pt x="1124" y="0"/>
                    <a:pt x="837" y="16"/>
                    <a:pt x="552" y="11"/>
                  </a:cubicBezTo>
                  <a:cubicBezTo>
                    <a:pt x="368" y="11"/>
                    <a:pt x="184" y="11"/>
                    <a:pt x="0" y="7"/>
                  </a:cubicBezTo>
                  <a:lnTo>
                    <a:pt x="0" y="1708"/>
                  </a:lnTo>
                  <a:close/>
                </a:path>
              </a:pathLst>
            </a:custGeom>
            <a:noFill/>
            <a:ln w="17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3922" y="1529"/>
              <a:ext cx="502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869" y="1502"/>
              <a:ext cx="48" cy="51"/>
            </a:xfrm>
            <a:prstGeom prst="ellipse">
              <a:avLst/>
            </a:prstGeom>
            <a:noFill/>
            <a:ln w="17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3068" y="2178"/>
              <a:ext cx="334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642" y="2398"/>
              <a:ext cx="760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399" y="2090"/>
              <a:ext cx="473" cy="389"/>
            </a:xfrm>
            <a:custGeom>
              <a:avLst/>
              <a:gdLst>
                <a:gd name="T0" fmla="*/ 0 w 2085"/>
                <a:gd name="T1" fmla="*/ 11 h 1719"/>
                <a:gd name="T2" fmla="*/ 1412 w 2085"/>
                <a:gd name="T3" fmla="*/ 30 h 1719"/>
                <a:gd name="T4" fmla="*/ 1820 w 2085"/>
                <a:gd name="T5" fmla="*/ 231 h 1719"/>
                <a:gd name="T6" fmla="*/ 2062 w 2085"/>
                <a:gd name="T7" fmla="*/ 973 h 1719"/>
                <a:gd name="T8" fmla="*/ 1778 w 2085"/>
                <a:gd name="T9" fmla="*/ 1530 h 1719"/>
                <a:gd name="T10" fmla="*/ 1408 w 2085"/>
                <a:gd name="T11" fmla="*/ 1682 h 1719"/>
                <a:gd name="T12" fmla="*/ 552 w 2085"/>
                <a:gd name="T13" fmla="*/ 1708 h 1719"/>
                <a:gd name="T14" fmla="*/ 0 w 2085"/>
                <a:gd name="T15" fmla="*/ 1713 h 1719"/>
                <a:gd name="T16" fmla="*/ 0 w 2085"/>
                <a:gd name="T17" fmla="*/ 11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5" h="1719">
                  <a:moveTo>
                    <a:pt x="0" y="11"/>
                  </a:moveTo>
                  <a:cubicBezTo>
                    <a:pt x="471" y="15"/>
                    <a:pt x="942" y="0"/>
                    <a:pt x="1412" y="30"/>
                  </a:cubicBezTo>
                  <a:cubicBezTo>
                    <a:pt x="1615" y="63"/>
                    <a:pt x="1699" y="118"/>
                    <a:pt x="1820" y="231"/>
                  </a:cubicBezTo>
                  <a:cubicBezTo>
                    <a:pt x="2014" y="420"/>
                    <a:pt x="2085" y="714"/>
                    <a:pt x="2062" y="973"/>
                  </a:cubicBezTo>
                  <a:cubicBezTo>
                    <a:pt x="2048" y="1175"/>
                    <a:pt x="1951" y="1397"/>
                    <a:pt x="1778" y="1530"/>
                  </a:cubicBezTo>
                  <a:cubicBezTo>
                    <a:pt x="1676" y="1607"/>
                    <a:pt x="1559" y="1655"/>
                    <a:pt x="1408" y="1682"/>
                  </a:cubicBezTo>
                  <a:cubicBezTo>
                    <a:pt x="1124" y="1719"/>
                    <a:pt x="838" y="1703"/>
                    <a:pt x="552" y="1708"/>
                  </a:cubicBezTo>
                  <a:cubicBezTo>
                    <a:pt x="368" y="1708"/>
                    <a:pt x="184" y="1708"/>
                    <a:pt x="0" y="1713"/>
                  </a:cubicBezTo>
                  <a:lnTo>
                    <a:pt x="0" y="11"/>
                  </a:lnTo>
                  <a:close/>
                </a:path>
              </a:pathLst>
            </a:custGeom>
            <a:noFill/>
            <a:ln w="17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3929" y="2283"/>
              <a:ext cx="483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876" y="2256"/>
              <a:ext cx="48" cy="50"/>
            </a:xfrm>
            <a:prstGeom prst="ellipse">
              <a:avLst/>
            </a:prstGeom>
            <a:noFill/>
            <a:ln w="17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061" y="1541"/>
              <a:ext cx="1178" cy="640"/>
            </a:xfrm>
            <a:custGeom>
              <a:avLst/>
              <a:gdLst>
                <a:gd name="T0" fmla="*/ 5189 w 5189"/>
                <a:gd name="T1" fmla="*/ 0 h 2822"/>
                <a:gd name="T2" fmla="*/ 5189 w 5189"/>
                <a:gd name="T3" fmla="*/ 741 h 2822"/>
                <a:gd name="T4" fmla="*/ 0 w 5189"/>
                <a:gd name="T5" fmla="*/ 2167 h 2822"/>
                <a:gd name="T6" fmla="*/ 0 w 5189"/>
                <a:gd name="T7" fmla="*/ 2822 h 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89" h="2822">
                  <a:moveTo>
                    <a:pt x="5189" y="0"/>
                  </a:moveTo>
                  <a:lnTo>
                    <a:pt x="5189" y="741"/>
                  </a:lnTo>
                  <a:lnTo>
                    <a:pt x="0" y="2167"/>
                  </a:lnTo>
                  <a:lnTo>
                    <a:pt x="0" y="2822"/>
                  </a:lnTo>
                </a:path>
              </a:pathLst>
            </a:cu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075" y="1638"/>
              <a:ext cx="1164" cy="653"/>
            </a:xfrm>
            <a:custGeom>
              <a:avLst/>
              <a:gdLst>
                <a:gd name="T0" fmla="*/ 5126 w 5126"/>
                <a:gd name="T1" fmla="*/ 2879 h 2879"/>
                <a:gd name="T2" fmla="*/ 5126 w 5126"/>
                <a:gd name="T3" fmla="*/ 1995 h 2879"/>
                <a:gd name="T4" fmla="*/ 0 w 5126"/>
                <a:gd name="T5" fmla="*/ 622 h 2879"/>
                <a:gd name="T6" fmla="*/ 0 w 5126"/>
                <a:gd name="T7" fmla="*/ 0 h 2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6" h="2879">
                  <a:moveTo>
                    <a:pt x="5126" y="2879"/>
                  </a:moveTo>
                  <a:lnTo>
                    <a:pt x="5126" y="1995"/>
                  </a:lnTo>
                  <a:lnTo>
                    <a:pt x="0" y="622"/>
                  </a:lnTo>
                  <a:lnTo>
                    <a:pt x="0" y="0"/>
                  </a:lnTo>
                </a:path>
              </a:pathLst>
            </a:cu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474" y="1458"/>
              <a:ext cx="13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474" y="2194"/>
              <a:ext cx="13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465" y="2175"/>
              <a:ext cx="188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716" y="1241"/>
              <a:ext cx="1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106" y="1237"/>
              <a:ext cx="473" cy="389"/>
            </a:xfrm>
            <a:custGeom>
              <a:avLst/>
              <a:gdLst>
                <a:gd name="T0" fmla="*/ 0 w 2085"/>
                <a:gd name="T1" fmla="*/ 1708 h 1719"/>
                <a:gd name="T2" fmla="*/ 1412 w 2085"/>
                <a:gd name="T3" fmla="*/ 1689 h 1719"/>
                <a:gd name="T4" fmla="*/ 1820 w 2085"/>
                <a:gd name="T5" fmla="*/ 1488 h 1719"/>
                <a:gd name="T6" fmla="*/ 2062 w 2085"/>
                <a:gd name="T7" fmla="*/ 746 h 1719"/>
                <a:gd name="T8" fmla="*/ 1778 w 2085"/>
                <a:gd name="T9" fmla="*/ 189 h 1719"/>
                <a:gd name="T10" fmla="*/ 1408 w 2085"/>
                <a:gd name="T11" fmla="*/ 37 h 1719"/>
                <a:gd name="T12" fmla="*/ 553 w 2085"/>
                <a:gd name="T13" fmla="*/ 11 h 1719"/>
                <a:gd name="T14" fmla="*/ 0 w 2085"/>
                <a:gd name="T15" fmla="*/ 6 h 1719"/>
                <a:gd name="T16" fmla="*/ 0 w 2085"/>
                <a:gd name="T17" fmla="*/ 1708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5" h="1719">
                  <a:moveTo>
                    <a:pt x="0" y="1708"/>
                  </a:moveTo>
                  <a:cubicBezTo>
                    <a:pt x="471" y="1704"/>
                    <a:pt x="942" y="1719"/>
                    <a:pt x="1412" y="1689"/>
                  </a:cubicBezTo>
                  <a:cubicBezTo>
                    <a:pt x="1615" y="1656"/>
                    <a:pt x="1699" y="1600"/>
                    <a:pt x="1820" y="1488"/>
                  </a:cubicBezTo>
                  <a:cubicBezTo>
                    <a:pt x="2014" y="1299"/>
                    <a:pt x="2085" y="1005"/>
                    <a:pt x="2062" y="746"/>
                  </a:cubicBezTo>
                  <a:cubicBezTo>
                    <a:pt x="2048" y="544"/>
                    <a:pt x="1951" y="322"/>
                    <a:pt x="1778" y="189"/>
                  </a:cubicBezTo>
                  <a:cubicBezTo>
                    <a:pt x="1676" y="112"/>
                    <a:pt x="1559" y="64"/>
                    <a:pt x="1408" y="37"/>
                  </a:cubicBezTo>
                  <a:cubicBezTo>
                    <a:pt x="1124" y="0"/>
                    <a:pt x="838" y="16"/>
                    <a:pt x="553" y="11"/>
                  </a:cubicBezTo>
                  <a:cubicBezTo>
                    <a:pt x="368" y="10"/>
                    <a:pt x="184" y="10"/>
                    <a:pt x="0" y="6"/>
                  </a:cubicBezTo>
                  <a:lnTo>
                    <a:pt x="0" y="1708"/>
                  </a:lnTo>
                  <a:close/>
                </a:path>
              </a:pathLst>
            </a:custGeom>
            <a:noFill/>
            <a:ln w="17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2582" y="1401"/>
              <a:ext cx="49" cy="51"/>
            </a:xfrm>
            <a:prstGeom prst="ellipse">
              <a:avLst/>
            </a:prstGeom>
            <a:noFill/>
            <a:ln w="17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2106" y="2188"/>
              <a:ext cx="473" cy="389"/>
            </a:xfrm>
            <a:custGeom>
              <a:avLst/>
              <a:gdLst>
                <a:gd name="T0" fmla="*/ 0 w 2085"/>
                <a:gd name="T1" fmla="*/ 1708 h 1719"/>
                <a:gd name="T2" fmla="*/ 1412 w 2085"/>
                <a:gd name="T3" fmla="*/ 1689 h 1719"/>
                <a:gd name="T4" fmla="*/ 1820 w 2085"/>
                <a:gd name="T5" fmla="*/ 1488 h 1719"/>
                <a:gd name="T6" fmla="*/ 2062 w 2085"/>
                <a:gd name="T7" fmla="*/ 746 h 1719"/>
                <a:gd name="T8" fmla="*/ 1778 w 2085"/>
                <a:gd name="T9" fmla="*/ 189 h 1719"/>
                <a:gd name="T10" fmla="*/ 1408 w 2085"/>
                <a:gd name="T11" fmla="*/ 37 h 1719"/>
                <a:gd name="T12" fmla="*/ 553 w 2085"/>
                <a:gd name="T13" fmla="*/ 11 h 1719"/>
                <a:gd name="T14" fmla="*/ 0 w 2085"/>
                <a:gd name="T15" fmla="*/ 6 h 1719"/>
                <a:gd name="T16" fmla="*/ 0 w 2085"/>
                <a:gd name="T17" fmla="*/ 1708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5" h="1719">
                  <a:moveTo>
                    <a:pt x="0" y="1708"/>
                  </a:moveTo>
                  <a:cubicBezTo>
                    <a:pt x="471" y="1704"/>
                    <a:pt x="942" y="1719"/>
                    <a:pt x="1412" y="1689"/>
                  </a:cubicBezTo>
                  <a:cubicBezTo>
                    <a:pt x="1615" y="1656"/>
                    <a:pt x="1699" y="1600"/>
                    <a:pt x="1820" y="1488"/>
                  </a:cubicBezTo>
                  <a:cubicBezTo>
                    <a:pt x="2014" y="1299"/>
                    <a:pt x="2085" y="1005"/>
                    <a:pt x="2062" y="746"/>
                  </a:cubicBezTo>
                  <a:cubicBezTo>
                    <a:pt x="2048" y="544"/>
                    <a:pt x="1951" y="322"/>
                    <a:pt x="1778" y="189"/>
                  </a:cubicBezTo>
                  <a:cubicBezTo>
                    <a:pt x="1676" y="112"/>
                    <a:pt x="1559" y="64"/>
                    <a:pt x="1408" y="37"/>
                  </a:cubicBezTo>
                  <a:cubicBezTo>
                    <a:pt x="1124" y="0"/>
                    <a:pt x="838" y="16"/>
                    <a:pt x="553" y="11"/>
                  </a:cubicBezTo>
                  <a:cubicBezTo>
                    <a:pt x="368" y="10"/>
                    <a:pt x="184" y="10"/>
                    <a:pt x="0" y="6"/>
                  </a:cubicBezTo>
                  <a:lnTo>
                    <a:pt x="0" y="1708"/>
                  </a:lnTo>
                  <a:close/>
                </a:path>
              </a:pathLst>
            </a:custGeom>
            <a:noFill/>
            <a:ln w="17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2582" y="2353"/>
              <a:ext cx="49" cy="50"/>
            </a:xfrm>
            <a:prstGeom prst="ellipse">
              <a:avLst/>
            </a:prstGeom>
            <a:noFill/>
            <a:ln w="17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1870" y="1321"/>
              <a:ext cx="227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864" y="1561"/>
              <a:ext cx="246" cy="963"/>
            </a:xfrm>
            <a:custGeom>
              <a:avLst/>
              <a:gdLst>
                <a:gd name="T0" fmla="*/ 1041 w 1083"/>
                <a:gd name="T1" fmla="*/ 14 h 4247"/>
                <a:gd name="T2" fmla="*/ 0 w 1083"/>
                <a:gd name="T3" fmla="*/ 0 h 4247"/>
                <a:gd name="T4" fmla="*/ 0 w 1083"/>
                <a:gd name="T5" fmla="*/ 4247 h 4247"/>
                <a:gd name="T6" fmla="*/ 1083 w 1083"/>
                <a:gd name="T7" fmla="*/ 4247 h 4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3" h="4247">
                  <a:moveTo>
                    <a:pt x="1041" y="14"/>
                  </a:moveTo>
                  <a:lnTo>
                    <a:pt x="0" y="0"/>
                  </a:lnTo>
                  <a:lnTo>
                    <a:pt x="0" y="4247"/>
                  </a:lnTo>
                  <a:lnTo>
                    <a:pt x="1083" y="4247"/>
                  </a:lnTo>
                </a:path>
              </a:pathLst>
            </a:cu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1673" y="1890"/>
              <a:ext cx="188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423" y="1815"/>
              <a:ext cx="1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Clk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994" y="1418"/>
              <a:ext cx="770" cy="860"/>
            </a:xfrm>
            <a:custGeom>
              <a:avLst/>
              <a:gdLst>
                <a:gd name="T0" fmla="*/ 3393 w 3393"/>
                <a:gd name="T1" fmla="*/ 0 h 3792"/>
                <a:gd name="T2" fmla="*/ 3364 w 3393"/>
                <a:gd name="T3" fmla="*/ 1796 h 3792"/>
                <a:gd name="T4" fmla="*/ 0 w 3393"/>
                <a:gd name="T5" fmla="*/ 1796 h 3792"/>
                <a:gd name="T6" fmla="*/ 0 w 3393"/>
                <a:gd name="T7" fmla="*/ 3792 h 3792"/>
                <a:gd name="T8" fmla="*/ 513 w 3393"/>
                <a:gd name="T9" fmla="*/ 3792 h 3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3" h="3792">
                  <a:moveTo>
                    <a:pt x="3393" y="0"/>
                  </a:moveTo>
                  <a:lnTo>
                    <a:pt x="3364" y="1796"/>
                  </a:lnTo>
                  <a:lnTo>
                    <a:pt x="0" y="1796"/>
                  </a:lnTo>
                  <a:lnTo>
                    <a:pt x="0" y="3792"/>
                  </a:lnTo>
                  <a:lnTo>
                    <a:pt x="513" y="3792"/>
                  </a:lnTo>
                </a:path>
              </a:pathLst>
            </a:cu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2725" y="1400"/>
              <a:ext cx="62" cy="55"/>
            </a:xfrm>
            <a:prstGeom prst="ellipse">
              <a:avLst/>
            </a:prstGeom>
            <a:solidFill>
              <a:srgbClr val="008080"/>
            </a:solidFill>
            <a:ln w="1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4198" y="1510"/>
              <a:ext cx="61" cy="55"/>
            </a:xfrm>
            <a:prstGeom prst="ellipse">
              <a:avLst/>
            </a:prstGeom>
            <a:solidFill>
              <a:srgbClr val="008080"/>
            </a:solidFill>
            <a:ln w="1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4198" y="2260"/>
              <a:ext cx="61" cy="55"/>
            </a:xfrm>
            <a:prstGeom prst="ellipse">
              <a:avLst/>
            </a:prstGeom>
            <a:solidFill>
              <a:srgbClr val="008080"/>
            </a:solidFill>
            <a:ln w="1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Freeform 34"/>
          <p:cNvSpPr/>
          <p:nvPr/>
        </p:nvSpPr>
        <p:spPr>
          <a:xfrm>
            <a:off x="3988278" y="4173538"/>
            <a:ext cx="46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D = 1, Q = 1</a:t>
            </a:r>
          </a:p>
          <a:p>
            <a:pPr algn="ctr" hangingPunct="0"/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D = 0, Q = 0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82" y="3554413"/>
            <a:ext cx="2026928" cy="1428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/>
              <p:cNvSpPr/>
              <p:nvPr/>
            </p:nvSpPr>
            <p:spPr>
              <a:xfrm>
                <a:off x="3036623" y="5395913"/>
                <a:ext cx="7174177" cy="138588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us not have two inputs: S and 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us consider a single input, D, and modify the clocked SR latched appropriately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:r>
                  <a:rPr lang="en-US" dirty="0" err="1"/>
                  <a:t>Clk</a:t>
                </a:r>
                <a:r>
                  <a:rPr lang="en-US" dirty="0"/>
                  <a:t> = 1, I1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, I2 = D </a:t>
                </a:r>
                <a:r>
                  <a:rPr lang="en-US" dirty="0">
                    <a:sym typeface="Wingdings" panose="05000000000000000000" pitchFamily="2" charset="2"/>
                  </a:rPr>
                  <a:t> Essentially, this sets Q to 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If </a:t>
                </a:r>
                <a:r>
                  <a:rPr lang="en-US" dirty="0" err="1">
                    <a:sym typeface="Wingdings" panose="05000000000000000000" pitchFamily="2" charset="2"/>
                  </a:rPr>
                  <a:t>Clk</a:t>
                </a:r>
                <a:r>
                  <a:rPr lang="en-US" dirty="0">
                    <a:sym typeface="Wingdings" panose="05000000000000000000" pitchFamily="2" charset="2"/>
                  </a:rPr>
                  <a:t> = 0, I1 = I2 = 1 (maintain old values)</a:t>
                </a:r>
                <a:endParaRPr lang="en-US" dirty="0"/>
              </a:p>
            </p:txBody>
          </p:sp>
        </mc:Choice>
        <mc:Fallback xmlns="">
          <p:sp>
            <p:nvSpPr>
              <p:cNvPr id="37" name="Rounded 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3" y="5395913"/>
                <a:ext cx="7174177" cy="1385887"/>
              </a:xfrm>
              <a:prstGeom prst="roundRect">
                <a:avLst/>
              </a:prstGeom>
              <a:blipFill>
                <a:blip r:embed="rId5"/>
                <a:stretch>
                  <a:fillRect t="-4783" b="-91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>
            <a:off x="5867400" y="1393827"/>
            <a:ext cx="685800" cy="2460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816071" y="2992439"/>
            <a:ext cx="685800" cy="2460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6542452" y="1889190"/>
            <a:ext cx="3538736" cy="198010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286000" y="1906092"/>
            <a:ext cx="3538736" cy="198010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2108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31</a:t>
            </a:fld>
            <a:endParaRPr lang="en-US" sz="105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4426" y="102707"/>
            <a:ext cx="91767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Master Slave D Flip Flop</a:t>
            </a:r>
            <a:endParaRPr lang="en-US" sz="44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2438400" y="2133601"/>
            <a:ext cx="7315200" cy="1673225"/>
            <a:chOff x="960" y="1320"/>
            <a:chExt cx="4608" cy="1054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960" y="1320"/>
              <a:ext cx="4608" cy="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1869" y="1483"/>
              <a:ext cx="542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2178" y="1642"/>
              <a:ext cx="233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409" y="1419"/>
              <a:ext cx="343" cy="283"/>
            </a:xfrm>
            <a:custGeom>
              <a:avLst/>
              <a:gdLst>
                <a:gd name="T0" fmla="*/ 0 w 2084"/>
                <a:gd name="T1" fmla="*/ 1708 h 1720"/>
                <a:gd name="T2" fmla="*/ 1412 w 2084"/>
                <a:gd name="T3" fmla="*/ 1689 h 1720"/>
                <a:gd name="T4" fmla="*/ 1820 w 2084"/>
                <a:gd name="T5" fmla="*/ 1488 h 1720"/>
                <a:gd name="T6" fmla="*/ 2062 w 2084"/>
                <a:gd name="T7" fmla="*/ 746 h 1720"/>
                <a:gd name="T8" fmla="*/ 1778 w 2084"/>
                <a:gd name="T9" fmla="*/ 190 h 1720"/>
                <a:gd name="T10" fmla="*/ 1408 w 2084"/>
                <a:gd name="T11" fmla="*/ 38 h 1720"/>
                <a:gd name="T12" fmla="*/ 552 w 2084"/>
                <a:gd name="T13" fmla="*/ 11 h 1720"/>
                <a:gd name="T14" fmla="*/ 0 w 2084"/>
                <a:gd name="T15" fmla="*/ 7 h 1720"/>
                <a:gd name="T16" fmla="*/ 0 w 2084"/>
                <a:gd name="T17" fmla="*/ 1708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1720">
                  <a:moveTo>
                    <a:pt x="0" y="1708"/>
                  </a:moveTo>
                  <a:cubicBezTo>
                    <a:pt x="470" y="1705"/>
                    <a:pt x="942" y="1720"/>
                    <a:pt x="1412" y="1689"/>
                  </a:cubicBezTo>
                  <a:cubicBezTo>
                    <a:pt x="1614" y="1656"/>
                    <a:pt x="1699" y="1601"/>
                    <a:pt x="1820" y="1488"/>
                  </a:cubicBezTo>
                  <a:cubicBezTo>
                    <a:pt x="2014" y="1300"/>
                    <a:pt x="2084" y="1006"/>
                    <a:pt x="2062" y="746"/>
                  </a:cubicBezTo>
                  <a:cubicBezTo>
                    <a:pt x="2048" y="545"/>
                    <a:pt x="1951" y="323"/>
                    <a:pt x="1778" y="190"/>
                  </a:cubicBezTo>
                  <a:cubicBezTo>
                    <a:pt x="1676" y="112"/>
                    <a:pt x="1559" y="64"/>
                    <a:pt x="1408" y="38"/>
                  </a:cubicBezTo>
                  <a:cubicBezTo>
                    <a:pt x="1124" y="0"/>
                    <a:pt x="837" y="16"/>
                    <a:pt x="552" y="11"/>
                  </a:cubicBezTo>
                  <a:cubicBezTo>
                    <a:pt x="368" y="11"/>
                    <a:pt x="184" y="11"/>
                    <a:pt x="0" y="7"/>
                  </a:cubicBezTo>
                  <a:lnTo>
                    <a:pt x="0" y="1708"/>
                  </a:lnTo>
                  <a:close/>
                </a:path>
              </a:pathLst>
            </a:custGeom>
            <a:noFill/>
            <a:ln w="12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2793" y="1559"/>
              <a:ext cx="363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754" y="1539"/>
              <a:ext cx="36" cy="36"/>
            </a:xfrm>
            <a:prstGeom prst="ellipse">
              <a:avLst/>
            </a:prstGeom>
            <a:noFill/>
            <a:ln w="12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174" y="2028"/>
              <a:ext cx="242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1866" y="2188"/>
              <a:ext cx="550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414" y="1964"/>
              <a:ext cx="343" cy="283"/>
            </a:xfrm>
            <a:custGeom>
              <a:avLst/>
              <a:gdLst>
                <a:gd name="T0" fmla="*/ 0 w 2085"/>
                <a:gd name="T1" fmla="*/ 11 h 1719"/>
                <a:gd name="T2" fmla="*/ 1412 w 2085"/>
                <a:gd name="T3" fmla="*/ 30 h 1719"/>
                <a:gd name="T4" fmla="*/ 1820 w 2085"/>
                <a:gd name="T5" fmla="*/ 231 h 1719"/>
                <a:gd name="T6" fmla="*/ 2062 w 2085"/>
                <a:gd name="T7" fmla="*/ 973 h 1719"/>
                <a:gd name="T8" fmla="*/ 1778 w 2085"/>
                <a:gd name="T9" fmla="*/ 1530 h 1719"/>
                <a:gd name="T10" fmla="*/ 1408 w 2085"/>
                <a:gd name="T11" fmla="*/ 1682 h 1719"/>
                <a:gd name="T12" fmla="*/ 552 w 2085"/>
                <a:gd name="T13" fmla="*/ 1708 h 1719"/>
                <a:gd name="T14" fmla="*/ 0 w 2085"/>
                <a:gd name="T15" fmla="*/ 1713 h 1719"/>
                <a:gd name="T16" fmla="*/ 0 w 2085"/>
                <a:gd name="T17" fmla="*/ 11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5" h="1719">
                  <a:moveTo>
                    <a:pt x="0" y="11"/>
                  </a:moveTo>
                  <a:cubicBezTo>
                    <a:pt x="471" y="15"/>
                    <a:pt x="942" y="0"/>
                    <a:pt x="1412" y="30"/>
                  </a:cubicBezTo>
                  <a:cubicBezTo>
                    <a:pt x="1615" y="63"/>
                    <a:pt x="1699" y="118"/>
                    <a:pt x="1820" y="231"/>
                  </a:cubicBezTo>
                  <a:cubicBezTo>
                    <a:pt x="2014" y="420"/>
                    <a:pt x="2085" y="714"/>
                    <a:pt x="2062" y="973"/>
                  </a:cubicBezTo>
                  <a:cubicBezTo>
                    <a:pt x="2048" y="1175"/>
                    <a:pt x="1951" y="1397"/>
                    <a:pt x="1778" y="1530"/>
                  </a:cubicBezTo>
                  <a:cubicBezTo>
                    <a:pt x="1676" y="1607"/>
                    <a:pt x="1559" y="1655"/>
                    <a:pt x="1408" y="1682"/>
                  </a:cubicBezTo>
                  <a:cubicBezTo>
                    <a:pt x="1124" y="1719"/>
                    <a:pt x="838" y="1703"/>
                    <a:pt x="552" y="1708"/>
                  </a:cubicBezTo>
                  <a:cubicBezTo>
                    <a:pt x="368" y="1708"/>
                    <a:pt x="184" y="1708"/>
                    <a:pt x="0" y="1713"/>
                  </a:cubicBezTo>
                  <a:lnTo>
                    <a:pt x="0" y="11"/>
                  </a:lnTo>
                  <a:close/>
                </a:path>
              </a:pathLst>
            </a:custGeom>
            <a:noFill/>
            <a:ln w="12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2798" y="2104"/>
              <a:ext cx="349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759" y="2085"/>
              <a:ext cx="35" cy="36"/>
            </a:xfrm>
            <a:prstGeom prst="ellipse">
              <a:avLst/>
            </a:prstGeom>
            <a:noFill/>
            <a:ln w="12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169" y="1567"/>
              <a:ext cx="853" cy="464"/>
            </a:xfrm>
            <a:custGeom>
              <a:avLst/>
              <a:gdLst>
                <a:gd name="T0" fmla="*/ 5189 w 5189"/>
                <a:gd name="T1" fmla="*/ 0 h 2822"/>
                <a:gd name="T2" fmla="*/ 5189 w 5189"/>
                <a:gd name="T3" fmla="*/ 741 h 2822"/>
                <a:gd name="T4" fmla="*/ 0 w 5189"/>
                <a:gd name="T5" fmla="*/ 2167 h 2822"/>
                <a:gd name="T6" fmla="*/ 0 w 5189"/>
                <a:gd name="T7" fmla="*/ 2822 h 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89" h="2822">
                  <a:moveTo>
                    <a:pt x="5189" y="0"/>
                  </a:moveTo>
                  <a:lnTo>
                    <a:pt x="5189" y="741"/>
                  </a:lnTo>
                  <a:lnTo>
                    <a:pt x="0" y="2167"/>
                  </a:lnTo>
                  <a:lnTo>
                    <a:pt x="0" y="2822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179" y="1638"/>
              <a:ext cx="843" cy="473"/>
            </a:xfrm>
            <a:custGeom>
              <a:avLst/>
              <a:gdLst>
                <a:gd name="T0" fmla="*/ 5126 w 5126"/>
                <a:gd name="T1" fmla="*/ 2879 h 2879"/>
                <a:gd name="T2" fmla="*/ 5126 w 5126"/>
                <a:gd name="T3" fmla="*/ 1995 h 2879"/>
                <a:gd name="T4" fmla="*/ 0 w 5126"/>
                <a:gd name="T5" fmla="*/ 622 h 2879"/>
                <a:gd name="T6" fmla="*/ 0 w 5126"/>
                <a:gd name="T7" fmla="*/ 0 h 2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6" h="2879">
                  <a:moveTo>
                    <a:pt x="5126" y="2879"/>
                  </a:moveTo>
                  <a:lnTo>
                    <a:pt x="5126" y="1995"/>
                  </a:lnTo>
                  <a:lnTo>
                    <a:pt x="0" y="622"/>
                  </a:lnTo>
                  <a:lnTo>
                    <a:pt x="0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63" y="1741"/>
              <a:ext cx="135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195" y="1351"/>
              <a:ext cx="8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477" y="1346"/>
              <a:ext cx="343" cy="283"/>
            </a:xfrm>
            <a:custGeom>
              <a:avLst/>
              <a:gdLst>
                <a:gd name="T0" fmla="*/ 0 w 2085"/>
                <a:gd name="T1" fmla="*/ 1708 h 1719"/>
                <a:gd name="T2" fmla="*/ 1412 w 2085"/>
                <a:gd name="T3" fmla="*/ 1689 h 1719"/>
                <a:gd name="T4" fmla="*/ 1820 w 2085"/>
                <a:gd name="T5" fmla="*/ 1488 h 1719"/>
                <a:gd name="T6" fmla="*/ 2062 w 2085"/>
                <a:gd name="T7" fmla="*/ 746 h 1719"/>
                <a:gd name="T8" fmla="*/ 1778 w 2085"/>
                <a:gd name="T9" fmla="*/ 189 h 1719"/>
                <a:gd name="T10" fmla="*/ 1408 w 2085"/>
                <a:gd name="T11" fmla="*/ 37 h 1719"/>
                <a:gd name="T12" fmla="*/ 553 w 2085"/>
                <a:gd name="T13" fmla="*/ 11 h 1719"/>
                <a:gd name="T14" fmla="*/ 0 w 2085"/>
                <a:gd name="T15" fmla="*/ 6 h 1719"/>
                <a:gd name="T16" fmla="*/ 0 w 2085"/>
                <a:gd name="T17" fmla="*/ 1708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5" h="1719">
                  <a:moveTo>
                    <a:pt x="0" y="1708"/>
                  </a:moveTo>
                  <a:cubicBezTo>
                    <a:pt x="471" y="1704"/>
                    <a:pt x="942" y="1719"/>
                    <a:pt x="1412" y="1689"/>
                  </a:cubicBezTo>
                  <a:cubicBezTo>
                    <a:pt x="1615" y="1656"/>
                    <a:pt x="1699" y="1600"/>
                    <a:pt x="1820" y="1488"/>
                  </a:cubicBezTo>
                  <a:cubicBezTo>
                    <a:pt x="2014" y="1299"/>
                    <a:pt x="2085" y="1005"/>
                    <a:pt x="2062" y="746"/>
                  </a:cubicBezTo>
                  <a:cubicBezTo>
                    <a:pt x="2048" y="544"/>
                    <a:pt x="1951" y="322"/>
                    <a:pt x="1778" y="189"/>
                  </a:cubicBezTo>
                  <a:cubicBezTo>
                    <a:pt x="1676" y="112"/>
                    <a:pt x="1559" y="64"/>
                    <a:pt x="1408" y="37"/>
                  </a:cubicBezTo>
                  <a:cubicBezTo>
                    <a:pt x="1124" y="0"/>
                    <a:pt x="838" y="16"/>
                    <a:pt x="553" y="11"/>
                  </a:cubicBezTo>
                  <a:cubicBezTo>
                    <a:pt x="368" y="10"/>
                    <a:pt x="184" y="10"/>
                    <a:pt x="0" y="6"/>
                  </a:cubicBezTo>
                  <a:lnTo>
                    <a:pt x="0" y="1708"/>
                  </a:lnTo>
                  <a:close/>
                </a:path>
              </a:pathLst>
            </a:custGeom>
            <a:noFill/>
            <a:ln w="12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1822" y="1466"/>
              <a:ext cx="35" cy="37"/>
            </a:xfrm>
            <a:prstGeom prst="ellipse">
              <a:avLst/>
            </a:prstGeom>
            <a:noFill/>
            <a:ln w="12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477" y="2035"/>
              <a:ext cx="343" cy="283"/>
            </a:xfrm>
            <a:custGeom>
              <a:avLst/>
              <a:gdLst>
                <a:gd name="T0" fmla="*/ 0 w 2085"/>
                <a:gd name="T1" fmla="*/ 1708 h 1719"/>
                <a:gd name="T2" fmla="*/ 1412 w 2085"/>
                <a:gd name="T3" fmla="*/ 1689 h 1719"/>
                <a:gd name="T4" fmla="*/ 1820 w 2085"/>
                <a:gd name="T5" fmla="*/ 1488 h 1719"/>
                <a:gd name="T6" fmla="*/ 2062 w 2085"/>
                <a:gd name="T7" fmla="*/ 746 h 1719"/>
                <a:gd name="T8" fmla="*/ 1778 w 2085"/>
                <a:gd name="T9" fmla="*/ 189 h 1719"/>
                <a:gd name="T10" fmla="*/ 1408 w 2085"/>
                <a:gd name="T11" fmla="*/ 37 h 1719"/>
                <a:gd name="T12" fmla="*/ 553 w 2085"/>
                <a:gd name="T13" fmla="*/ 11 h 1719"/>
                <a:gd name="T14" fmla="*/ 0 w 2085"/>
                <a:gd name="T15" fmla="*/ 6 h 1719"/>
                <a:gd name="T16" fmla="*/ 0 w 2085"/>
                <a:gd name="T17" fmla="*/ 1708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5" h="1719">
                  <a:moveTo>
                    <a:pt x="0" y="1708"/>
                  </a:moveTo>
                  <a:cubicBezTo>
                    <a:pt x="471" y="1704"/>
                    <a:pt x="942" y="1719"/>
                    <a:pt x="1412" y="1689"/>
                  </a:cubicBezTo>
                  <a:cubicBezTo>
                    <a:pt x="1615" y="1656"/>
                    <a:pt x="1699" y="1600"/>
                    <a:pt x="1820" y="1488"/>
                  </a:cubicBezTo>
                  <a:cubicBezTo>
                    <a:pt x="2014" y="1299"/>
                    <a:pt x="2085" y="1005"/>
                    <a:pt x="2062" y="746"/>
                  </a:cubicBezTo>
                  <a:cubicBezTo>
                    <a:pt x="2048" y="544"/>
                    <a:pt x="1951" y="322"/>
                    <a:pt x="1778" y="189"/>
                  </a:cubicBezTo>
                  <a:cubicBezTo>
                    <a:pt x="1676" y="112"/>
                    <a:pt x="1559" y="64"/>
                    <a:pt x="1408" y="37"/>
                  </a:cubicBezTo>
                  <a:cubicBezTo>
                    <a:pt x="1124" y="0"/>
                    <a:pt x="838" y="16"/>
                    <a:pt x="553" y="11"/>
                  </a:cubicBezTo>
                  <a:cubicBezTo>
                    <a:pt x="368" y="10"/>
                    <a:pt x="184" y="10"/>
                    <a:pt x="0" y="6"/>
                  </a:cubicBezTo>
                  <a:lnTo>
                    <a:pt x="0" y="1708"/>
                  </a:lnTo>
                  <a:close/>
                </a:path>
              </a:pathLst>
            </a:custGeom>
            <a:noFill/>
            <a:ln w="12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822" y="2155"/>
              <a:ext cx="35" cy="37"/>
            </a:xfrm>
            <a:prstGeom prst="ellipse">
              <a:avLst/>
            </a:prstGeom>
            <a:noFill/>
            <a:ln w="12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1306" y="1408"/>
              <a:ext cx="165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302" y="1581"/>
              <a:ext cx="178" cy="698"/>
            </a:xfrm>
            <a:custGeom>
              <a:avLst/>
              <a:gdLst>
                <a:gd name="T0" fmla="*/ 1041 w 1083"/>
                <a:gd name="T1" fmla="*/ 14 h 4247"/>
                <a:gd name="T2" fmla="*/ 0 w 1083"/>
                <a:gd name="T3" fmla="*/ 0 h 4247"/>
                <a:gd name="T4" fmla="*/ 0 w 1083"/>
                <a:gd name="T5" fmla="*/ 4247 h 4247"/>
                <a:gd name="T6" fmla="*/ 1083 w 1083"/>
                <a:gd name="T7" fmla="*/ 4247 h 4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3" h="4247">
                  <a:moveTo>
                    <a:pt x="1041" y="14"/>
                  </a:moveTo>
                  <a:lnTo>
                    <a:pt x="0" y="0"/>
                  </a:lnTo>
                  <a:lnTo>
                    <a:pt x="0" y="4247"/>
                  </a:lnTo>
                  <a:lnTo>
                    <a:pt x="1083" y="4247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1164" y="1820"/>
              <a:ext cx="136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982" y="1765"/>
              <a:ext cx="12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Clk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396" y="1478"/>
              <a:ext cx="558" cy="623"/>
            </a:xfrm>
            <a:custGeom>
              <a:avLst/>
              <a:gdLst>
                <a:gd name="T0" fmla="*/ 3393 w 3393"/>
                <a:gd name="T1" fmla="*/ 0 h 3792"/>
                <a:gd name="T2" fmla="*/ 3364 w 3393"/>
                <a:gd name="T3" fmla="*/ 1796 h 3792"/>
                <a:gd name="T4" fmla="*/ 0 w 3393"/>
                <a:gd name="T5" fmla="*/ 1796 h 3792"/>
                <a:gd name="T6" fmla="*/ 0 w 3393"/>
                <a:gd name="T7" fmla="*/ 3792 h 3792"/>
                <a:gd name="T8" fmla="*/ 513 w 3393"/>
                <a:gd name="T9" fmla="*/ 3792 h 3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3" h="3792">
                  <a:moveTo>
                    <a:pt x="3393" y="0"/>
                  </a:moveTo>
                  <a:lnTo>
                    <a:pt x="3364" y="1796"/>
                  </a:lnTo>
                  <a:lnTo>
                    <a:pt x="0" y="1796"/>
                  </a:lnTo>
                  <a:lnTo>
                    <a:pt x="0" y="3792"/>
                  </a:lnTo>
                  <a:lnTo>
                    <a:pt x="513" y="3792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926" y="1465"/>
              <a:ext cx="44" cy="40"/>
            </a:xfrm>
            <a:prstGeom prst="ellipse">
              <a:avLst/>
            </a:prstGeom>
            <a:solidFill>
              <a:srgbClr val="008080"/>
            </a:solidFill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2992" y="1545"/>
              <a:ext cx="45" cy="39"/>
            </a:xfrm>
            <a:prstGeom prst="ellipse">
              <a:avLst/>
            </a:prstGeom>
            <a:solidFill>
              <a:srgbClr val="008080"/>
            </a:solidFill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2992" y="2088"/>
              <a:ext cx="45" cy="40"/>
            </a:xfrm>
            <a:prstGeom prst="ellipse">
              <a:avLst/>
            </a:prstGeom>
            <a:solidFill>
              <a:srgbClr val="008080"/>
            </a:solidFill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H="1">
              <a:off x="4026" y="1471"/>
              <a:ext cx="542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H="1">
              <a:off x="4336" y="1630"/>
              <a:ext cx="232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4567" y="1408"/>
              <a:ext cx="342" cy="282"/>
            </a:xfrm>
            <a:custGeom>
              <a:avLst/>
              <a:gdLst>
                <a:gd name="T0" fmla="*/ 0 w 2084"/>
                <a:gd name="T1" fmla="*/ 1708 h 1719"/>
                <a:gd name="T2" fmla="*/ 1411 w 2084"/>
                <a:gd name="T3" fmla="*/ 1689 h 1719"/>
                <a:gd name="T4" fmla="*/ 1819 w 2084"/>
                <a:gd name="T5" fmla="*/ 1488 h 1719"/>
                <a:gd name="T6" fmla="*/ 2061 w 2084"/>
                <a:gd name="T7" fmla="*/ 746 h 1719"/>
                <a:gd name="T8" fmla="*/ 1777 w 2084"/>
                <a:gd name="T9" fmla="*/ 189 h 1719"/>
                <a:gd name="T10" fmla="*/ 1407 w 2084"/>
                <a:gd name="T11" fmla="*/ 37 h 1719"/>
                <a:gd name="T12" fmla="*/ 552 w 2084"/>
                <a:gd name="T13" fmla="*/ 11 h 1719"/>
                <a:gd name="T14" fmla="*/ 0 w 2084"/>
                <a:gd name="T15" fmla="*/ 6 h 1719"/>
                <a:gd name="T16" fmla="*/ 0 w 2084"/>
                <a:gd name="T17" fmla="*/ 1708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1719">
                  <a:moveTo>
                    <a:pt x="0" y="1708"/>
                  </a:moveTo>
                  <a:cubicBezTo>
                    <a:pt x="470" y="1704"/>
                    <a:pt x="942" y="1719"/>
                    <a:pt x="1411" y="1689"/>
                  </a:cubicBezTo>
                  <a:cubicBezTo>
                    <a:pt x="1614" y="1656"/>
                    <a:pt x="1699" y="1601"/>
                    <a:pt x="1819" y="1488"/>
                  </a:cubicBezTo>
                  <a:cubicBezTo>
                    <a:pt x="2014" y="1299"/>
                    <a:pt x="2084" y="1005"/>
                    <a:pt x="2061" y="746"/>
                  </a:cubicBezTo>
                  <a:cubicBezTo>
                    <a:pt x="2048" y="544"/>
                    <a:pt x="1951" y="322"/>
                    <a:pt x="1777" y="189"/>
                  </a:cubicBezTo>
                  <a:cubicBezTo>
                    <a:pt x="1675" y="112"/>
                    <a:pt x="1559" y="64"/>
                    <a:pt x="1407" y="37"/>
                  </a:cubicBezTo>
                  <a:cubicBezTo>
                    <a:pt x="1124" y="0"/>
                    <a:pt x="837" y="16"/>
                    <a:pt x="552" y="11"/>
                  </a:cubicBezTo>
                  <a:cubicBezTo>
                    <a:pt x="368" y="11"/>
                    <a:pt x="184" y="11"/>
                    <a:pt x="0" y="6"/>
                  </a:cubicBezTo>
                  <a:lnTo>
                    <a:pt x="0" y="1708"/>
                  </a:lnTo>
                  <a:close/>
                </a:path>
              </a:pathLst>
            </a:custGeom>
            <a:noFill/>
            <a:ln w="12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H="1">
              <a:off x="4950" y="1547"/>
              <a:ext cx="364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911" y="1527"/>
              <a:ext cx="36" cy="37"/>
            </a:xfrm>
            <a:prstGeom prst="ellipse">
              <a:avLst/>
            </a:prstGeom>
            <a:noFill/>
            <a:ln w="12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4331" y="2017"/>
              <a:ext cx="242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H="1">
              <a:off x="4023" y="2176"/>
              <a:ext cx="550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4571" y="1953"/>
              <a:ext cx="343" cy="282"/>
            </a:xfrm>
            <a:custGeom>
              <a:avLst/>
              <a:gdLst>
                <a:gd name="T0" fmla="*/ 0 w 2084"/>
                <a:gd name="T1" fmla="*/ 12 h 1720"/>
                <a:gd name="T2" fmla="*/ 1411 w 2084"/>
                <a:gd name="T3" fmla="*/ 31 h 1720"/>
                <a:gd name="T4" fmla="*/ 1819 w 2084"/>
                <a:gd name="T5" fmla="*/ 232 h 1720"/>
                <a:gd name="T6" fmla="*/ 2061 w 2084"/>
                <a:gd name="T7" fmla="*/ 974 h 1720"/>
                <a:gd name="T8" fmla="*/ 1777 w 2084"/>
                <a:gd name="T9" fmla="*/ 1530 h 1720"/>
                <a:gd name="T10" fmla="*/ 1407 w 2084"/>
                <a:gd name="T11" fmla="*/ 1682 h 1720"/>
                <a:gd name="T12" fmla="*/ 552 w 2084"/>
                <a:gd name="T13" fmla="*/ 1709 h 1720"/>
                <a:gd name="T14" fmla="*/ 0 w 2084"/>
                <a:gd name="T15" fmla="*/ 1713 h 1720"/>
                <a:gd name="T16" fmla="*/ 0 w 2084"/>
                <a:gd name="T17" fmla="*/ 12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1720">
                  <a:moveTo>
                    <a:pt x="0" y="12"/>
                  </a:moveTo>
                  <a:cubicBezTo>
                    <a:pt x="470" y="15"/>
                    <a:pt x="942" y="0"/>
                    <a:pt x="1411" y="31"/>
                  </a:cubicBezTo>
                  <a:cubicBezTo>
                    <a:pt x="1614" y="64"/>
                    <a:pt x="1699" y="119"/>
                    <a:pt x="1819" y="232"/>
                  </a:cubicBezTo>
                  <a:cubicBezTo>
                    <a:pt x="2014" y="421"/>
                    <a:pt x="2084" y="714"/>
                    <a:pt x="2061" y="974"/>
                  </a:cubicBezTo>
                  <a:cubicBezTo>
                    <a:pt x="2048" y="1175"/>
                    <a:pt x="1951" y="1397"/>
                    <a:pt x="1777" y="1530"/>
                  </a:cubicBezTo>
                  <a:cubicBezTo>
                    <a:pt x="1675" y="1608"/>
                    <a:pt x="1559" y="1656"/>
                    <a:pt x="1407" y="1682"/>
                  </a:cubicBezTo>
                  <a:cubicBezTo>
                    <a:pt x="1124" y="1720"/>
                    <a:pt x="837" y="1704"/>
                    <a:pt x="552" y="1709"/>
                  </a:cubicBezTo>
                  <a:cubicBezTo>
                    <a:pt x="368" y="1709"/>
                    <a:pt x="184" y="1709"/>
                    <a:pt x="0" y="1713"/>
                  </a:cubicBezTo>
                  <a:lnTo>
                    <a:pt x="0" y="12"/>
                  </a:lnTo>
                  <a:close/>
                </a:path>
              </a:pathLst>
            </a:custGeom>
            <a:noFill/>
            <a:ln w="12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4955" y="2093"/>
              <a:ext cx="350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4916" y="2073"/>
              <a:ext cx="36" cy="37"/>
            </a:xfrm>
            <a:prstGeom prst="ellipse">
              <a:avLst/>
            </a:prstGeom>
            <a:noFill/>
            <a:ln w="12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4327" y="1556"/>
              <a:ext cx="852" cy="463"/>
            </a:xfrm>
            <a:custGeom>
              <a:avLst/>
              <a:gdLst>
                <a:gd name="T0" fmla="*/ 5188 w 5188"/>
                <a:gd name="T1" fmla="*/ 0 h 2822"/>
                <a:gd name="T2" fmla="*/ 5188 w 5188"/>
                <a:gd name="T3" fmla="*/ 741 h 2822"/>
                <a:gd name="T4" fmla="*/ 0 w 5188"/>
                <a:gd name="T5" fmla="*/ 2166 h 2822"/>
                <a:gd name="T6" fmla="*/ 0 w 5188"/>
                <a:gd name="T7" fmla="*/ 2822 h 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88" h="2822">
                  <a:moveTo>
                    <a:pt x="5188" y="0"/>
                  </a:moveTo>
                  <a:lnTo>
                    <a:pt x="5188" y="741"/>
                  </a:lnTo>
                  <a:lnTo>
                    <a:pt x="0" y="2166"/>
                  </a:lnTo>
                  <a:lnTo>
                    <a:pt x="0" y="2822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4337" y="1626"/>
              <a:ext cx="842" cy="473"/>
            </a:xfrm>
            <a:custGeom>
              <a:avLst/>
              <a:gdLst>
                <a:gd name="T0" fmla="*/ 5126 w 5126"/>
                <a:gd name="T1" fmla="*/ 2880 h 2880"/>
                <a:gd name="T2" fmla="*/ 5126 w 5126"/>
                <a:gd name="T3" fmla="*/ 1996 h 2880"/>
                <a:gd name="T4" fmla="*/ 0 w 5126"/>
                <a:gd name="T5" fmla="*/ 622 h 2880"/>
                <a:gd name="T6" fmla="*/ 0 w 5126"/>
                <a:gd name="T7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6" h="2880">
                  <a:moveTo>
                    <a:pt x="5126" y="2880"/>
                  </a:moveTo>
                  <a:lnTo>
                    <a:pt x="5126" y="1996"/>
                  </a:lnTo>
                  <a:lnTo>
                    <a:pt x="0" y="622"/>
                  </a:lnTo>
                  <a:lnTo>
                    <a:pt x="0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5350" y="1496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5350" y="2030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5343" y="2015"/>
              <a:ext cx="136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634" y="1335"/>
              <a:ext cx="343" cy="282"/>
            </a:xfrm>
            <a:custGeom>
              <a:avLst/>
              <a:gdLst>
                <a:gd name="T0" fmla="*/ 0 w 2084"/>
                <a:gd name="T1" fmla="*/ 1708 h 1720"/>
                <a:gd name="T2" fmla="*/ 1412 w 2084"/>
                <a:gd name="T3" fmla="*/ 1689 h 1720"/>
                <a:gd name="T4" fmla="*/ 1820 w 2084"/>
                <a:gd name="T5" fmla="*/ 1489 h 1720"/>
                <a:gd name="T6" fmla="*/ 2061 w 2084"/>
                <a:gd name="T7" fmla="*/ 746 h 1720"/>
                <a:gd name="T8" fmla="*/ 1777 w 2084"/>
                <a:gd name="T9" fmla="*/ 190 h 1720"/>
                <a:gd name="T10" fmla="*/ 1407 w 2084"/>
                <a:gd name="T11" fmla="*/ 38 h 1720"/>
                <a:gd name="T12" fmla="*/ 552 w 2084"/>
                <a:gd name="T13" fmla="*/ 11 h 1720"/>
                <a:gd name="T14" fmla="*/ 0 w 2084"/>
                <a:gd name="T15" fmla="*/ 7 h 1720"/>
                <a:gd name="T16" fmla="*/ 0 w 2084"/>
                <a:gd name="T17" fmla="*/ 1708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1720">
                  <a:moveTo>
                    <a:pt x="0" y="1708"/>
                  </a:moveTo>
                  <a:cubicBezTo>
                    <a:pt x="470" y="1705"/>
                    <a:pt x="942" y="1720"/>
                    <a:pt x="1412" y="1689"/>
                  </a:cubicBezTo>
                  <a:cubicBezTo>
                    <a:pt x="1614" y="1656"/>
                    <a:pt x="1699" y="1601"/>
                    <a:pt x="1820" y="1489"/>
                  </a:cubicBezTo>
                  <a:cubicBezTo>
                    <a:pt x="2014" y="1300"/>
                    <a:pt x="2084" y="1006"/>
                    <a:pt x="2061" y="746"/>
                  </a:cubicBezTo>
                  <a:cubicBezTo>
                    <a:pt x="2048" y="545"/>
                    <a:pt x="1951" y="323"/>
                    <a:pt x="1777" y="190"/>
                  </a:cubicBezTo>
                  <a:cubicBezTo>
                    <a:pt x="1676" y="112"/>
                    <a:pt x="1559" y="64"/>
                    <a:pt x="1407" y="38"/>
                  </a:cubicBezTo>
                  <a:cubicBezTo>
                    <a:pt x="1124" y="0"/>
                    <a:pt x="837" y="16"/>
                    <a:pt x="552" y="11"/>
                  </a:cubicBezTo>
                  <a:cubicBezTo>
                    <a:pt x="368" y="11"/>
                    <a:pt x="184" y="11"/>
                    <a:pt x="0" y="7"/>
                  </a:cubicBezTo>
                  <a:lnTo>
                    <a:pt x="0" y="1708"/>
                  </a:lnTo>
                  <a:close/>
                </a:path>
              </a:pathLst>
            </a:custGeom>
            <a:noFill/>
            <a:ln w="12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3979" y="1454"/>
              <a:ext cx="36" cy="37"/>
            </a:xfrm>
            <a:prstGeom prst="ellipse">
              <a:avLst/>
            </a:prstGeom>
            <a:noFill/>
            <a:ln w="12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3634" y="2024"/>
              <a:ext cx="343" cy="282"/>
            </a:xfrm>
            <a:custGeom>
              <a:avLst/>
              <a:gdLst>
                <a:gd name="T0" fmla="*/ 0 w 2084"/>
                <a:gd name="T1" fmla="*/ 1708 h 1720"/>
                <a:gd name="T2" fmla="*/ 1412 w 2084"/>
                <a:gd name="T3" fmla="*/ 1689 h 1720"/>
                <a:gd name="T4" fmla="*/ 1820 w 2084"/>
                <a:gd name="T5" fmla="*/ 1489 h 1720"/>
                <a:gd name="T6" fmla="*/ 2061 w 2084"/>
                <a:gd name="T7" fmla="*/ 746 h 1720"/>
                <a:gd name="T8" fmla="*/ 1777 w 2084"/>
                <a:gd name="T9" fmla="*/ 190 h 1720"/>
                <a:gd name="T10" fmla="*/ 1407 w 2084"/>
                <a:gd name="T11" fmla="*/ 38 h 1720"/>
                <a:gd name="T12" fmla="*/ 552 w 2084"/>
                <a:gd name="T13" fmla="*/ 11 h 1720"/>
                <a:gd name="T14" fmla="*/ 0 w 2084"/>
                <a:gd name="T15" fmla="*/ 7 h 1720"/>
                <a:gd name="T16" fmla="*/ 0 w 2084"/>
                <a:gd name="T17" fmla="*/ 1708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1720">
                  <a:moveTo>
                    <a:pt x="0" y="1708"/>
                  </a:moveTo>
                  <a:cubicBezTo>
                    <a:pt x="470" y="1705"/>
                    <a:pt x="942" y="1720"/>
                    <a:pt x="1412" y="1689"/>
                  </a:cubicBezTo>
                  <a:cubicBezTo>
                    <a:pt x="1614" y="1656"/>
                    <a:pt x="1699" y="1601"/>
                    <a:pt x="1820" y="1489"/>
                  </a:cubicBezTo>
                  <a:cubicBezTo>
                    <a:pt x="2014" y="1300"/>
                    <a:pt x="2084" y="1006"/>
                    <a:pt x="2061" y="746"/>
                  </a:cubicBezTo>
                  <a:cubicBezTo>
                    <a:pt x="2048" y="545"/>
                    <a:pt x="1951" y="323"/>
                    <a:pt x="1777" y="190"/>
                  </a:cubicBezTo>
                  <a:cubicBezTo>
                    <a:pt x="1676" y="112"/>
                    <a:pt x="1559" y="64"/>
                    <a:pt x="1407" y="38"/>
                  </a:cubicBezTo>
                  <a:cubicBezTo>
                    <a:pt x="1124" y="0"/>
                    <a:pt x="837" y="16"/>
                    <a:pt x="552" y="11"/>
                  </a:cubicBezTo>
                  <a:cubicBezTo>
                    <a:pt x="368" y="11"/>
                    <a:pt x="184" y="11"/>
                    <a:pt x="0" y="7"/>
                  </a:cubicBezTo>
                  <a:lnTo>
                    <a:pt x="0" y="1708"/>
                  </a:lnTo>
                  <a:close/>
                </a:path>
              </a:pathLst>
            </a:custGeom>
            <a:noFill/>
            <a:ln w="12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3979" y="2143"/>
              <a:ext cx="36" cy="37"/>
            </a:xfrm>
            <a:prstGeom prst="ellipse">
              <a:avLst/>
            </a:prstGeom>
            <a:noFill/>
            <a:ln w="12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154" y="1396"/>
              <a:ext cx="474" cy="167"/>
            </a:xfrm>
            <a:custGeom>
              <a:avLst/>
              <a:gdLst>
                <a:gd name="T0" fmla="*/ 2880 w 2880"/>
                <a:gd name="T1" fmla="*/ 0 h 1012"/>
                <a:gd name="T2" fmla="*/ 0 w 2880"/>
                <a:gd name="T3" fmla="*/ 0 h 1012"/>
                <a:gd name="T4" fmla="*/ 0 w 2880"/>
                <a:gd name="T5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0" h="1012">
                  <a:moveTo>
                    <a:pt x="2880" y="0"/>
                  </a:moveTo>
                  <a:lnTo>
                    <a:pt x="0" y="0"/>
                  </a:lnTo>
                  <a:lnTo>
                    <a:pt x="0" y="1012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3460" y="1570"/>
              <a:ext cx="171" cy="520"/>
            </a:xfrm>
            <a:custGeom>
              <a:avLst/>
              <a:gdLst>
                <a:gd name="T0" fmla="*/ 1040 w 1040"/>
                <a:gd name="T1" fmla="*/ 14 h 3165"/>
                <a:gd name="T2" fmla="*/ 0 w 1040"/>
                <a:gd name="T3" fmla="*/ 0 h 3165"/>
                <a:gd name="T4" fmla="*/ 0 w 1040"/>
                <a:gd name="T5" fmla="*/ 3165 h 3165"/>
                <a:gd name="T6" fmla="*/ 998 w 1040"/>
                <a:gd name="T7" fmla="*/ 3165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0" h="3165">
                  <a:moveTo>
                    <a:pt x="1040" y="14"/>
                  </a:moveTo>
                  <a:lnTo>
                    <a:pt x="0" y="0"/>
                  </a:lnTo>
                  <a:lnTo>
                    <a:pt x="0" y="3165"/>
                  </a:lnTo>
                  <a:lnTo>
                    <a:pt x="998" y="3165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H="1">
              <a:off x="3321" y="1809"/>
              <a:ext cx="136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3140" y="1753"/>
              <a:ext cx="12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Clk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4083" y="1453"/>
              <a:ext cx="45" cy="40"/>
            </a:xfrm>
            <a:prstGeom prst="ellipse">
              <a:avLst/>
            </a:prstGeom>
            <a:solidFill>
              <a:srgbClr val="008080"/>
            </a:solidFill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5150" y="1533"/>
              <a:ext cx="44" cy="40"/>
            </a:xfrm>
            <a:prstGeom prst="ellipse">
              <a:avLst/>
            </a:prstGeom>
            <a:solidFill>
              <a:srgbClr val="008080"/>
            </a:solidFill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5150" y="2076"/>
              <a:ext cx="44" cy="40"/>
            </a:xfrm>
            <a:prstGeom prst="ellipse">
              <a:avLst/>
            </a:prstGeom>
            <a:solidFill>
              <a:srgbClr val="008080"/>
            </a:solidFill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H="1">
              <a:off x="3155" y="2260"/>
              <a:ext cx="469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 flipV="1">
              <a:off x="3153" y="2101"/>
              <a:ext cx="0" cy="164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60"/>
          <p:cNvSpPr/>
          <p:nvPr/>
        </p:nvSpPr>
        <p:spPr>
          <a:xfrm>
            <a:off x="5948595" y="1673026"/>
            <a:ext cx="503999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D'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2129367" y="1033463"/>
            <a:ext cx="2971800" cy="68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 two D flip flops one after the other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259138" y="4273550"/>
            <a:ext cx="1524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Clk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6862431" y="4688206"/>
            <a:ext cx="11826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701441" y="4105276"/>
            <a:ext cx="0" cy="5829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707261" y="4096504"/>
            <a:ext cx="11826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883226" y="4092714"/>
            <a:ext cx="0" cy="582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211589" y="421398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003199" y="473685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D’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072386" y="3723441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94388" y="410527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 = 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0550" y="5135940"/>
            <a:ext cx="71336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the </a:t>
            </a:r>
            <a:r>
              <a:rPr lang="en-US" sz="2400" dirty="0" err="1"/>
              <a:t>Clk</a:t>
            </a:r>
            <a:r>
              <a:rPr lang="en-US" sz="2400" dirty="0"/>
              <a:t> = 1, the value of D gets </a:t>
            </a:r>
            <a:r>
              <a:rPr lang="en-US" sz="2400" dirty="0">
                <a:solidFill>
                  <a:srgbClr val="0070C0"/>
                </a:solidFill>
              </a:rPr>
              <a:t>transferred</a:t>
            </a:r>
            <a:r>
              <a:rPr lang="en-US" sz="2400" dirty="0"/>
              <a:t> to </a:t>
            </a:r>
            <a:br>
              <a:rPr lang="en-US" sz="2400" dirty="0"/>
            </a:br>
            <a:r>
              <a:rPr lang="en-US" sz="2400" dirty="0"/>
              <a:t>the slave (D’)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Then when the </a:t>
            </a:r>
            <a:r>
              <a:rPr lang="en-US" sz="2400" dirty="0" err="1"/>
              <a:t>Clk</a:t>
            </a:r>
            <a:r>
              <a:rPr lang="en-US" sz="2400" dirty="0"/>
              <a:t> transitions to 0 (1 </a:t>
            </a:r>
            <a:r>
              <a:rPr lang="en-US" sz="2400" dirty="0">
                <a:sym typeface="Wingdings" panose="05000000000000000000" pitchFamily="2" charset="2"/>
              </a:rPr>
              <a:t>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value of D’ gets </a:t>
            </a:r>
            <a:r>
              <a:rPr lang="en-US" sz="2400" dirty="0">
                <a:solidFill>
                  <a:srgbClr val="0070C0"/>
                </a:solidFill>
              </a:rPr>
              <a:t>transferred</a:t>
            </a:r>
            <a:r>
              <a:rPr lang="en-US" sz="2400" dirty="0"/>
              <a:t> to the output (Q) 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352850" y="1804629"/>
            <a:ext cx="15240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7501119" y="1768627"/>
            <a:ext cx="15240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8071734" y="4038601"/>
            <a:ext cx="2392663" cy="6905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Note the importance of the negative 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4426" y="102707"/>
            <a:ext cx="91767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Master Slave J-K Flip Flop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6466252" y="1508190"/>
            <a:ext cx="3538736" cy="2149411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09800" y="1525092"/>
            <a:ext cx="3538736" cy="213250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362200" y="1752601"/>
            <a:ext cx="731520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805239" y="2011363"/>
            <a:ext cx="860425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4295775" y="2263775"/>
            <a:ext cx="369888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4662489" y="1909764"/>
            <a:ext cx="544513" cy="449263"/>
          </a:xfrm>
          <a:custGeom>
            <a:avLst/>
            <a:gdLst>
              <a:gd name="T0" fmla="*/ 0 w 2084"/>
              <a:gd name="T1" fmla="*/ 1708 h 1720"/>
              <a:gd name="T2" fmla="*/ 1412 w 2084"/>
              <a:gd name="T3" fmla="*/ 1689 h 1720"/>
              <a:gd name="T4" fmla="*/ 1820 w 2084"/>
              <a:gd name="T5" fmla="*/ 1488 h 1720"/>
              <a:gd name="T6" fmla="*/ 2062 w 2084"/>
              <a:gd name="T7" fmla="*/ 746 h 1720"/>
              <a:gd name="T8" fmla="*/ 1778 w 2084"/>
              <a:gd name="T9" fmla="*/ 190 h 1720"/>
              <a:gd name="T10" fmla="*/ 1408 w 2084"/>
              <a:gd name="T11" fmla="*/ 38 h 1720"/>
              <a:gd name="T12" fmla="*/ 552 w 2084"/>
              <a:gd name="T13" fmla="*/ 11 h 1720"/>
              <a:gd name="T14" fmla="*/ 0 w 2084"/>
              <a:gd name="T15" fmla="*/ 7 h 1720"/>
              <a:gd name="T16" fmla="*/ 0 w 2084"/>
              <a:gd name="T17" fmla="*/ 1708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4" h="1720">
                <a:moveTo>
                  <a:pt x="0" y="1708"/>
                </a:moveTo>
                <a:cubicBezTo>
                  <a:pt x="470" y="1705"/>
                  <a:pt x="942" y="1720"/>
                  <a:pt x="1412" y="1689"/>
                </a:cubicBezTo>
                <a:cubicBezTo>
                  <a:pt x="1614" y="1656"/>
                  <a:pt x="1699" y="1601"/>
                  <a:pt x="1820" y="1488"/>
                </a:cubicBezTo>
                <a:cubicBezTo>
                  <a:pt x="2014" y="1300"/>
                  <a:pt x="2084" y="1006"/>
                  <a:pt x="2062" y="746"/>
                </a:cubicBezTo>
                <a:cubicBezTo>
                  <a:pt x="2048" y="545"/>
                  <a:pt x="1951" y="323"/>
                  <a:pt x="1778" y="190"/>
                </a:cubicBezTo>
                <a:cubicBezTo>
                  <a:pt x="1676" y="112"/>
                  <a:pt x="1559" y="64"/>
                  <a:pt x="1408" y="38"/>
                </a:cubicBezTo>
                <a:cubicBezTo>
                  <a:pt x="1124" y="0"/>
                  <a:pt x="837" y="16"/>
                  <a:pt x="552" y="11"/>
                </a:cubicBezTo>
                <a:cubicBezTo>
                  <a:pt x="368" y="11"/>
                  <a:pt x="184" y="11"/>
                  <a:pt x="0" y="7"/>
                </a:cubicBezTo>
                <a:lnTo>
                  <a:pt x="0" y="1708"/>
                </a:lnTo>
                <a:close/>
              </a:path>
            </a:pathLst>
          </a:custGeom>
          <a:noFill/>
          <a:ln w="12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5272089" y="2132013"/>
            <a:ext cx="576263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210175" y="2100263"/>
            <a:ext cx="57150" cy="57150"/>
          </a:xfrm>
          <a:prstGeom prst="ellipse">
            <a:avLst/>
          </a:prstGeom>
          <a:noFill/>
          <a:ln w="12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4289426" y="2876550"/>
            <a:ext cx="384175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3800476" y="3130550"/>
            <a:ext cx="873125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4670426" y="2774951"/>
            <a:ext cx="544513" cy="449263"/>
          </a:xfrm>
          <a:custGeom>
            <a:avLst/>
            <a:gdLst>
              <a:gd name="T0" fmla="*/ 0 w 2085"/>
              <a:gd name="T1" fmla="*/ 11 h 1719"/>
              <a:gd name="T2" fmla="*/ 1412 w 2085"/>
              <a:gd name="T3" fmla="*/ 30 h 1719"/>
              <a:gd name="T4" fmla="*/ 1820 w 2085"/>
              <a:gd name="T5" fmla="*/ 231 h 1719"/>
              <a:gd name="T6" fmla="*/ 2062 w 2085"/>
              <a:gd name="T7" fmla="*/ 973 h 1719"/>
              <a:gd name="T8" fmla="*/ 1778 w 2085"/>
              <a:gd name="T9" fmla="*/ 1530 h 1719"/>
              <a:gd name="T10" fmla="*/ 1408 w 2085"/>
              <a:gd name="T11" fmla="*/ 1682 h 1719"/>
              <a:gd name="T12" fmla="*/ 552 w 2085"/>
              <a:gd name="T13" fmla="*/ 1708 h 1719"/>
              <a:gd name="T14" fmla="*/ 0 w 2085"/>
              <a:gd name="T15" fmla="*/ 1713 h 1719"/>
              <a:gd name="T16" fmla="*/ 0 w 2085"/>
              <a:gd name="T17" fmla="*/ 11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5" h="1719">
                <a:moveTo>
                  <a:pt x="0" y="11"/>
                </a:moveTo>
                <a:cubicBezTo>
                  <a:pt x="471" y="15"/>
                  <a:pt x="942" y="0"/>
                  <a:pt x="1412" y="30"/>
                </a:cubicBezTo>
                <a:cubicBezTo>
                  <a:pt x="1615" y="63"/>
                  <a:pt x="1699" y="118"/>
                  <a:pt x="1820" y="231"/>
                </a:cubicBezTo>
                <a:cubicBezTo>
                  <a:pt x="2014" y="420"/>
                  <a:pt x="2085" y="714"/>
                  <a:pt x="2062" y="973"/>
                </a:cubicBezTo>
                <a:cubicBezTo>
                  <a:pt x="2048" y="1175"/>
                  <a:pt x="1951" y="1397"/>
                  <a:pt x="1778" y="1530"/>
                </a:cubicBezTo>
                <a:cubicBezTo>
                  <a:pt x="1676" y="1607"/>
                  <a:pt x="1559" y="1655"/>
                  <a:pt x="1408" y="1682"/>
                </a:cubicBezTo>
                <a:cubicBezTo>
                  <a:pt x="1124" y="1719"/>
                  <a:pt x="838" y="1703"/>
                  <a:pt x="552" y="1708"/>
                </a:cubicBezTo>
                <a:cubicBezTo>
                  <a:pt x="368" y="1708"/>
                  <a:pt x="184" y="1708"/>
                  <a:pt x="0" y="1713"/>
                </a:cubicBezTo>
                <a:lnTo>
                  <a:pt x="0" y="11"/>
                </a:lnTo>
                <a:close/>
              </a:path>
            </a:pathLst>
          </a:custGeom>
          <a:noFill/>
          <a:ln w="12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5280025" y="2997200"/>
            <a:ext cx="554038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218114" y="2967038"/>
            <a:ext cx="55563" cy="57150"/>
          </a:xfrm>
          <a:prstGeom prst="ellipse">
            <a:avLst/>
          </a:prstGeom>
          <a:noFill/>
          <a:ln w="12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4281488" y="2144713"/>
            <a:ext cx="1354138" cy="736600"/>
          </a:xfrm>
          <a:custGeom>
            <a:avLst/>
            <a:gdLst>
              <a:gd name="T0" fmla="*/ 5189 w 5189"/>
              <a:gd name="T1" fmla="*/ 0 h 2822"/>
              <a:gd name="T2" fmla="*/ 5189 w 5189"/>
              <a:gd name="T3" fmla="*/ 741 h 2822"/>
              <a:gd name="T4" fmla="*/ 0 w 5189"/>
              <a:gd name="T5" fmla="*/ 2167 h 2822"/>
              <a:gd name="T6" fmla="*/ 0 w 5189"/>
              <a:gd name="T7" fmla="*/ 2822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89" h="2822">
                <a:moveTo>
                  <a:pt x="5189" y="0"/>
                </a:moveTo>
                <a:lnTo>
                  <a:pt x="5189" y="741"/>
                </a:lnTo>
                <a:lnTo>
                  <a:pt x="0" y="2167"/>
                </a:lnTo>
                <a:lnTo>
                  <a:pt x="0" y="2822"/>
                </a:ln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4297364" y="2257425"/>
            <a:ext cx="1338263" cy="750888"/>
          </a:xfrm>
          <a:custGeom>
            <a:avLst/>
            <a:gdLst>
              <a:gd name="T0" fmla="*/ 5126 w 5126"/>
              <a:gd name="T1" fmla="*/ 2879 h 2879"/>
              <a:gd name="T2" fmla="*/ 5126 w 5126"/>
              <a:gd name="T3" fmla="*/ 1995 h 2879"/>
              <a:gd name="T4" fmla="*/ 0 w 5126"/>
              <a:gd name="T5" fmla="*/ 622 h 2879"/>
              <a:gd name="T6" fmla="*/ 0 w 5126"/>
              <a:gd name="T7" fmla="*/ 0 h 2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26" h="2879">
                <a:moveTo>
                  <a:pt x="5126" y="2879"/>
                </a:moveTo>
                <a:lnTo>
                  <a:pt x="5126" y="1995"/>
                </a:lnTo>
                <a:lnTo>
                  <a:pt x="0" y="622"/>
                </a:lnTo>
                <a:lnTo>
                  <a:pt x="0" y="0"/>
                </a:ln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859464" y="2420938"/>
            <a:ext cx="214313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735263" y="1947862"/>
            <a:ext cx="689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Sans"/>
              </a:rPr>
              <a:t>J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3182939" y="1793876"/>
            <a:ext cx="544513" cy="449263"/>
          </a:xfrm>
          <a:custGeom>
            <a:avLst/>
            <a:gdLst>
              <a:gd name="T0" fmla="*/ 0 w 2085"/>
              <a:gd name="T1" fmla="*/ 1708 h 1719"/>
              <a:gd name="T2" fmla="*/ 1412 w 2085"/>
              <a:gd name="T3" fmla="*/ 1689 h 1719"/>
              <a:gd name="T4" fmla="*/ 1820 w 2085"/>
              <a:gd name="T5" fmla="*/ 1488 h 1719"/>
              <a:gd name="T6" fmla="*/ 2062 w 2085"/>
              <a:gd name="T7" fmla="*/ 746 h 1719"/>
              <a:gd name="T8" fmla="*/ 1778 w 2085"/>
              <a:gd name="T9" fmla="*/ 189 h 1719"/>
              <a:gd name="T10" fmla="*/ 1408 w 2085"/>
              <a:gd name="T11" fmla="*/ 37 h 1719"/>
              <a:gd name="T12" fmla="*/ 553 w 2085"/>
              <a:gd name="T13" fmla="*/ 11 h 1719"/>
              <a:gd name="T14" fmla="*/ 0 w 2085"/>
              <a:gd name="T15" fmla="*/ 6 h 1719"/>
              <a:gd name="T16" fmla="*/ 0 w 2085"/>
              <a:gd name="T17" fmla="*/ 170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5" h="1719">
                <a:moveTo>
                  <a:pt x="0" y="1708"/>
                </a:moveTo>
                <a:cubicBezTo>
                  <a:pt x="471" y="1704"/>
                  <a:pt x="942" y="1719"/>
                  <a:pt x="1412" y="1689"/>
                </a:cubicBezTo>
                <a:cubicBezTo>
                  <a:pt x="1615" y="1656"/>
                  <a:pt x="1699" y="1600"/>
                  <a:pt x="1820" y="1488"/>
                </a:cubicBezTo>
                <a:cubicBezTo>
                  <a:pt x="2014" y="1299"/>
                  <a:pt x="2085" y="1005"/>
                  <a:pt x="2062" y="746"/>
                </a:cubicBezTo>
                <a:cubicBezTo>
                  <a:pt x="2048" y="544"/>
                  <a:pt x="1951" y="322"/>
                  <a:pt x="1778" y="189"/>
                </a:cubicBezTo>
                <a:cubicBezTo>
                  <a:pt x="1676" y="112"/>
                  <a:pt x="1559" y="64"/>
                  <a:pt x="1408" y="37"/>
                </a:cubicBezTo>
                <a:cubicBezTo>
                  <a:pt x="1124" y="0"/>
                  <a:pt x="838" y="16"/>
                  <a:pt x="553" y="11"/>
                </a:cubicBezTo>
                <a:cubicBezTo>
                  <a:pt x="368" y="10"/>
                  <a:pt x="184" y="10"/>
                  <a:pt x="0" y="6"/>
                </a:cubicBezTo>
                <a:lnTo>
                  <a:pt x="0" y="1708"/>
                </a:lnTo>
                <a:close/>
              </a:path>
            </a:pathLst>
          </a:custGeom>
          <a:noFill/>
          <a:ln w="12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730626" y="1984375"/>
            <a:ext cx="55563" cy="58738"/>
          </a:xfrm>
          <a:prstGeom prst="ellipse">
            <a:avLst/>
          </a:prstGeom>
          <a:noFill/>
          <a:ln w="12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3182939" y="2887664"/>
            <a:ext cx="544513" cy="449263"/>
          </a:xfrm>
          <a:custGeom>
            <a:avLst/>
            <a:gdLst>
              <a:gd name="T0" fmla="*/ 0 w 2085"/>
              <a:gd name="T1" fmla="*/ 1708 h 1719"/>
              <a:gd name="T2" fmla="*/ 1412 w 2085"/>
              <a:gd name="T3" fmla="*/ 1689 h 1719"/>
              <a:gd name="T4" fmla="*/ 1820 w 2085"/>
              <a:gd name="T5" fmla="*/ 1488 h 1719"/>
              <a:gd name="T6" fmla="*/ 2062 w 2085"/>
              <a:gd name="T7" fmla="*/ 746 h 1719"/>
              <a:gd name="T8" fmla="*/ 1778 w 2085"/>
              <a:gd name="T9" fmla="*/ 189 h 1719"/>
              <a:gd name="T10" fmla="*/ 1408 w 2085"/>
              <a:gd name="T11" fmla="*/ 37 h 1719"/>
              <a:gd name="T12" fmla="*/ 553 w 2085"/>
              <a:gd name="T13" fmla="*/ 11 h 1719"/>
              <a:gd name="T14" fmla="*/ 0 w 2085"/>
              <a:gd name="T15" fmla="*/ 6 h 1719"/>
              <a:gd name="T16" fmla="*/ 0 w 2085"/>
              <a:gd name="T17" fmla="*/ 170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5" h="1719">
                <a:moveTo>
                  <a:pt x="0" y="1708"/>
                </a:moveTo>
                <a:cubicBezTo>
                  <a:pt x="471" y="1704"/>
                  <a:pt x="942" y="1719"/>
                  <a:pt x="1412" y="1689"/>
                </a:cubicBezTo>
                <a:cubicBezTo>
                  <a:pt x="1615" y="1656"/>
                  <a:pt x="1699" y="1600"/>
                  <a:pt x="1820" y="1488"/>
                </a:cubicBezTo>
                <a:cubicBezTo>
                  <a:pt x="2014" y="1299"/>
                  <a:pt x="2085" y="1005"/>
                  <a:pt x="2062" y="746"/>
                </a:cubicBezTo>
                <a:cubicBezTo>
                  <a:pt x="2048" y="544"/>
                  <a:pt x="1951" y="322"/>
                  <a:pt x="1778" y="189"/>
                </a:cubicBezTo>
                <a:cubicBezTo>
                  <a:pt x="1676" y="112"/>
                  <a:pt x="1559" y="64"/>
                  <a:pt x="1408" y="37"/>
                </a:cubicBezTo>
                <a:cubicBezTo>
                  <a:pt x="1124" y="0"/>
                  <a:pt x="838" y="16"/>
                  <a:pt x="553" y="11"/>
                </a:cubicBezTo>
                <a:cubicBezTo>
                  <a:pt x="368" y="10"/>
                  <a:pt x="184" y="10"/>
                  <a:pt x="0" y="6"/>
                </a:cubicBezTo>
                <a:lnTo>
                  <a:pt x="0" y="1708"/>
                </a:lnTo>
                <a:close/>
              </a:path>
            </a:pathLst>
          </a:custGeom>
          <a:noFill/>
          <a:ln w="12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3730626" y="3078163"/>
            <a:ext cx="55563" cy="58738"/>
          </a:xfrm>
          <a:prstGeom prst="ellipse">
            <a:avLst/>
          </a:prstGeom>
          <a:noFill/>
          <a:ln w="12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2911475" y="2038349"/>
            <a:ext cx="261938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2905126" y="2166939"/>
            <a:ext cx="282575" cy="857250"/>
          </a:xfrm>
          <a:custGeom>
            <a:avLst/>
            <a:gdLst>
              <a:gd name="T0" fmla="*/ 1041 w 1083"/>
              <a:gd name="T1" fmla="*/ 14 h 4247"/>
              <a:gd name="T2" fmla="*/ 0 w 1083"/>
              <a:gd name="T3" fmla="*/ 0 h 4247"/>
              <a:gd name="T4" fmla="*/ 0 w 1083"/>
              <a:gd name="T5" fmla="*/ 4247 h 4247"/>
              <a:gd name="T6" fmla="*/ 1083 w 1083"/>
              <a:gd name="T7" fmla="*/ 4247 h 4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3" h="4247">
                <a:moveTo>
                  <a:pt x="1041" y="14"/>
                </a:moveTo>
                <a:lnTo>
                  <a:pt x="0" y="0"/>
                </a:lnTo>
                <a:lnTo>
                  <a:pt x="0" y="4247"/>
                </a:lnTo>
                <a:lnTo>
                  <a:pt x="1083" y="4247"/>
                </a:ln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686050" y="2546350"/>
            <a:ext cx="215900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397125" y="2459039"/>
            <a:ext cx="2019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Sans"/>
              </a:rPr>
              <a:t>Clk</a:t>
            </a:r>
            <a:endParaRPr lang="en-US">
              <a:latin typeface="Arial" pitchFamily="34" charset="0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588000" y="2109789"/>
            <a:ext cx="71438" cy="61913"/>
          </a:xfrm>
          <a:prstGeom prst="ellipse">
            <a:avLst/>
          </a:prstGeom>
          <a:solidFill>
            <a:srgbClr val="008080"/>
          </a:solidFill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5588000" y="2971800"/>
            <a:ext cx="71438" cy="63500"/>
          </a:xfrm>
          <a:prstGeom prst="ellipse">
            <a:avLst/>
          </a:prstGeom>
          <a:solidFill>
            <a:srgbClr val="008080"/>
          </a:solidFill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7229476" y="1992313"/>
            <a:ext cx="860425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7721600" y="2244725"/>
            <a:ext cx="368300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8088314" y="1892301"/>
            <a:ext cx="542925" cy="447675"/>
          </a:xfrm>
          <a:custGeom>
            <a:avLst/>
            <a:gdLst>
              <a:gd name="T0" fmla="*/ 0 w 2084"/>
              <a:gd name="T1" fmla="*/ 1708 h 1719"/>
              <a:gd name="T2" fmla="*/ 1411 w 2084"/>
              <a:gd name="T3" fmla="*/ 1689 h 1719"/>
              <a:gd name="T4" fmla="*/ 1819 w 2084"/>
              <a:gd name="T5" fmla="*/ 1488 h 1719"/>
              <a:gd name="T6" fmla="*/ 2061 w 2084"/>
              <a:gd name="T7" fmla="*/ 746 h 1719"/>
              <a:gd name="T8" fmla="*/ 1777 w 2084"/>
              <a:gd name="T9" fmla="*/ 189 h 1719"/>
              <a:gd name="T10" fmla="*/ 1407 w 2084"/>
              <a:gd name="T11" fmla="*/ 37 h 1719"/>
              <a:gd name="T12" fmla="*/ 552 w 2084"/>
              <a:gd name="T13" fmla="*/ 11 h 1719"/>
              <a:gd name="T14" fmla="*/ 0 w 2084"/>
              <a:gd name="T15" fmla="*/ 6 h 1719"/>
              <a:gd name="T16" fmla="*/ 0 w 2084"/>
              <a:gd name="T17" fmla="*/ 170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4" h="1719">
                <a:moveTo>
                  <a:pt x="0" y="1708"/>
                </a:moveTo>
                <a:cubicBezTo>
                  <a:pt x="470" y="1704"/>
                  <a:pt x="942" y="1719"/>
                  <a:pt x="1411" y="1689"/>
                </a:cubicBezTo>
                <a:cubicBezTo>
                  <a:pt x="1614" y="1656"/>
                  <a:pt x="1699" y="1601"/>
                  <a:pt x="1819" y="1488"/>
                </a:cubicBezTo>
                <a:cubicBezTo>
                  <a:pt x="2014" y="1299"/>
                  <a:pt x="2084" y="1005"/>
                  <a:pt x="2061" y="746"/>
                </a:cubicBezTo>
                <a:cubicBezTo>
                  <a:pt x="2048" y="544"/>
                  <a:pt x="1951" y="322"/>
                  <a:pt x="1777" y="189"/>
                </a:cubicBezTo>
                <a:cubicBezTo>
                  <a:pt x="1675" y="112"/>
                  <a:pt x="1559" y="64"/>
                  <a:pt x="1407" y="37"/>
                </a:cubicBezTo>
                <a:cubicBezTo>
                  <a:pt x="1124" y="0"/>
                  <a:pt x="837" y="16"/>
                  <a:pt x="552" y="11"/>
                </a:cubicBezTo>
                <a:cubicBezTo>
                  <a:pt x="368" y="11"/>
                  <a:pt x="184" y="11"/>
                  <a:pt x="0" y="6"/>
                </a:cubicBezTo>
                <a:lnTo>
                  <a:pt x="0" y="1708"/>
                </a:lnTo>
                <a:close/>
              </a:path>
            </a:pathLst>
          </a:custGeom>
          <a:noFill/>
          <a:ln w="12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>
            <a:off x="8696325" y="2112963"/>
            <a:ext cx="577850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8634413" y="2081213"/>
            <a:ext cx="57150" cy="58738"/>
          </a:xfrm>
          <a:prstGeom prst="ellipse">
            <a:avLst/>
          </a:prstGeom>
          <a:noFill/>
          <a:ln w="12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7713664" y="2859088"/>
            <a:ext cx="384175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>
            <a:off x="7224714" y="3111500"/>
            <a:ext cx="873125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/>
          </p:cNvSpPr>
          <p:nvPr/>
        </p:nvSpPr>
        <p:spPr bwMode="auto">
          <a:xfrm>
            <a:off x="8094664" y="2757489"/>
            <a:ext cx="544513" cy="447675"/>
          </a:xfrm>
          <a:custGeom>
            <a:avLst/>
            <a:gdLst>
              <a:gd name="T0" fmla="*/ 0 w 2084"/>
              <a:gd name="T1" fmla="*/ 12 h 1720"/>
              <a:gd name="T2" fmla="*/ 1411 w 2084"/>
              <a:gd name="T3" fmla="*/ 31 h 1720"/>
              <a:gd name="T4" fmla="*/ 1819 w 2084"/>
              <a:gd name="T5" fmla="*/ 232 h 1720"/>
              <a:gd name="T6" fmla="*/ 2061 w 2084"/>
              <a:gd name="T7" fmla="*/ 974 h 1720"/>
              <a:gd name="T8" fmla="*/ 1777 w 2084"/>
              <a:gd name="T9" fmla="*/ 1530 h 1720"/>
              <a:gd name="T10" fmla="*/ 1407 w 2084"/>
              <a:gd name="T11" fmla="*/ 1682 h 1720"/>
              <a:gd name="T12" fmla="*/ 552 w 2084"/>
              <a:gd name="T13" fmla="*/ 1709 h 1720"/>
              <a:gd name="T14" fmla="*/ 0 w 2084"/>
              <a:gd name="T15" fmla="*/ 1713 h 1720"/>
              <a:gd name="T16" fmla="*/ 0 w 2084"/>
              <a:gd name="T17" fmla="*/ 12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4" h="1720">
                <a:moveTo>
                  <a:pt x="0" y="12"/>
                </a:moveTo>
                <a:cubicBezTo>
                  <a:pt x="470" y="15"/>
                  <a:pt x="942" y="0"/>
                  <a:pt x="1411" y="31"/>
                </a:cubicBezTo>
                <a:cubicBezTo>
                  <a:pt x="1614" y="64"/>
                  <a:pt x="1699" y="119"/>
                  <a:pt x="1819" y="232"/>
                </a:cubicBezTo>
                <a:cubicBezTo>
                  <a:pt x="2014" y="421"/>
                  <a:pt x="2084" y="714"/>
                  <a:pt x="2061" y="974"/>
                </a:cubicBezTo>
                <a:cubicBezTo>
                  <a:pt x="2048" y="1175"/>
                  <a:pt x="1951" y="1397"/>
                  <a:pt x="1777" y="1530"/>
                </a:cubicBezTo>
                <a:cubicBezTo>
                  <a:pt x="1675" y="1608"/>
                  <a:pt x="1559" y="1656"/>
                  <a:pt x="1407" y="1682"/>
                </a:cubicBezTo>
                <a:cubicBezTo>
                  <a:pt x="1124" y="1720"/>
                  <a:pt x="837" y="1704"/>
                  <a:pt x="552" y="1709"/>
                </a:cubicBezTo>
                <a:cubicBezTo>
                  <a:pt x="368" y="1709"/>
                  <a:pt x="184" y="1709"/>
                  <a:pt x="0" y="1713"/>
                </a:cubicBezTo>
                <a:lnTo>
                  <a:pt x="0" y="12"/>
                </a:lnTo>
                <a:close/>
              </a:path>
            </a:pathLst>
          </a:custGeom>
          <a:noFill/>
          <a:ln w="12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H="1">
            <a:off x="8704264" y="2979738"/>
            <a:ext cx="555625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8642350" y="2947988"/>
            <a:ext cx="57150" cy="58738"/>
          </a:xfrm>
          <a:prstGeom prst="ellipse">
            <a:avLst/>
          </a:prstGeom>
          <a:noFill/>
          <a:ln w="12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7707313" y="2127251"/>
            <a:ext cx="1352550" cy="735013"/>
          </a:xfrm>
          <a:custGeom>
            <a:avLst/>
            <a:gdLst>
              <a:gd name="T0" fmla="*/ 5188 w 5188"/>
              <a:gd name="T1" fmla="*/ 0 h 2822"/>
              <a:gd name="T2" fmla="*/ 5188 w 5188"/>
              <a:gd name="T3" fmla="*/ 741 h 2822"/>
              <a:gd name="T4" fmla="*/ 0 w 5188"/>
              <a:gd name="T5" fmla="*/ 2166 h 2822"/>
              <a:gd name="T6" fmla="*/ 0 w 5188"/>
              <a:gd name="T7" fmla="*/ 2822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88" h="2822">
                <a:moveTo>
                  <a:pt x="5188" y="0"/>
                </a:moveTo>
                <a:lnTo>
                  <a:pt x="5188" y="741"/>
                </a:lnTo>
                <a:lnTo>
                  <a:pt x="0" y="2166"/>
                </a:lnTo>
                <a:lnTo>
                  <a:pt x="0" y="2822"/>
                </a:ln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7723189" y="2238375"/>
            <a:ext cx="1336675" cy="750888"/>
          </a:xfrm>
          <a:custGeom>
            <a:avLst/>
            <a:gdLst>
              <a:gd name="T0" fmla="*/ 5126 w 5126"/>
              <a:gd name="T1" fmla="*/ 2880 h 2880"/>
              <a:gd name="T2" fmla="*/ 5126 w 5126"/>
              <a:gd name="T3" fmla="*/ 1996 h 2880"/>
              <a:gd name="T4" fmla="*/ 0 w 5126"/>
              <a:gd name="T5" fmla="*/ 622 h 2880"/>
              <a:gd name="T6" fmla="*/ 0 w 5126"/>
              <a:gd name="T7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26" h="2880">
                <a:moveTo>
                  <a:pt x="5126" y="2880"/>
                </a:moveTo>
                <a:lnTo>
                  <a:pt x="5126" y="1996"/>
                </a:lnTo>
                <a:lnTo>
                  <a:pt x="0" y="622"/>
                </a:lnTo>
                <a:lnTo>
                  <a:pt x="0" y="0"/>
                </a:ln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9331325" y="2032000"/>
            <a:ext cx="1474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000000"/>
                </a:solidFill>
                <a:latin typeface="Sans"/>
              </a:rPr>
              <a:t>Q</a:t>
            </a:r>
            <a:endParaRPr lang="en-US">
              <a:latin typeface="Arial" pitchFamily="34" charset="0"/>
            </a:endParaRPr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9331325" y="2879725"/>
            <a:ext cx="1474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000000"/>
                </a:solidFill>
                <a:latin typeface="Sans"/>
              </a:rPr>
              <a:t>Q</a:t>
            </a:r>
            <a:endParaRPr lang="en-US">
              <a:latin typeface="Arial" pitchFamily="34" charset="0"/>
            </a:endParaRPr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9320213" y="2855913"/>
            <a:ext cx="215900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6607176" y="1776414"/>
            <a:ext cx="544513" cy="447675"/>
          </a:xfrm>
          <a:custGeom>
            <a:avLst/>
            <a:gdLst>
              <a:gd name="T0" fmla="*/ 0 w 2084"/>
              <a:gd name="T1" fmla="*/ 1708 h 1720"/>
              <a:gd name="T2" fmla="*/ 1412 w 2084"/>
              <a:gd name="T3" fmla="*/ 1689 h 1720"/>
              <a:gd name="T4" fmla="*/ 1820 w 2084"/>
              <a:gd name="T5" fmla="*/ 1489 h 1720"/>
              <a:gd name="T6" fmla="*/ 2061 w 2084"/>
              <a:gd name="T7" fmla="*/ 746 h 1720"/>
              <a:gd name="T8" fmla="*/ 1777 w 2084"/>
              <a:gd name="T9" fmla="*/ 190 h 1720"/>
              <a:gd name="T10" fmla="*/ 1407 w 2084"/>
              <a:gd name="T11" fmla="*/ 38 h 1720"/>
              <a:gd name="T12" fmla="*/ 552 w 2084"/>
              <a:gd name="T13" fmla="*/ 11 h 1720"/>
              <a:gd name="T14" fmla="*/ 0 w 2084"/>
              <a:gd name="T15" fmla="*/ 7 h 1720"/>
              <a:gd name="T16" fmla="*/ 0 w 2084"/>
              <a:gd name="T17" fmla="*/ 1708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4" h="1720">
                <a:moveTo>
                  <a:pt x="0" y="1708"/>
                </a:moveTo>
                <a:cubicBezTo>
                  <a:pt x="470" y="1705"/>
                  <a:pt x="942" y="1720"/>
                  <a:pt x="1412" y="1689"/>
                </a:cubicBezTo>
                <a:cubicBezTo>
                  <a:pt x="1614" y="1656"/>
                  <a:pt x="1699" y="1601"/>
                  <a:pt x="1820" y="1489"/>
                </a:cubicBezTo>
                <a:cubicBezTo>
                  <a:pt x="2014" y="1300"/>
                  <a:pt x="2084" y="1006"/>
                  <a:pt x="2061" y="746"/>
                </a:cubicBezTo>
                <a:cubicBezTo>
                  <a:pt x="2048" y="545"/>
                  <a:pt x="1951" y="323"/>
                  <a:pt x="1777" y="190"/>
                </a:cubicBezTo>
                <a:cubicBezTo>
                  <a:pt x="1676" y="112"/>
                  <a:pt x="1559" y="64"/>
                  <a:pt x="1407" y="38"/>
                </a:cubicBezTo>
                <a:cubicBezTo>
                  <a:pt x="1124" y="0"/>
                  <a:pt x="837" y="16"/>
                  <a:pt x="552" y="11"/>
                </a:cubicBezTo>
                <a:cubicBezTo>
                  <a:pt x="368" y="11"/>
                  <a:pt x="184" y="11"/>
                  <a:pt x="0" y="7"/>
                </a:cubicBezTo>
                <a:lnTo>
                  <a:pt x="0" y="1708"/>
                </a:lnTo>
                <a:close/>
              </a:path>
            </a:pathLst>
          </a:custGeom>
          <a:noFill/>
          <a:ln w="12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7154863" y="1965325"/>
            <a:ext cx="57150" cy="58738"/>
          </a:xfrm>
          <a:prstGeom prst="ellipse">
            <a:avLst/>
          </a:prstGeom>
          <a:noFill/>
          <a:ln w="12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6607176" y="2870201"/>
            <a:ext cx="544513" cy="447675"/>
          </a:xfrm>
          <a:custGeom>
            <a:avLst/>
            <a:gdLst>
              <a:gd name="T0" fmla="*/ 0 w 2084"/>
              <a:gd name="T1" fmla="*/ 1708 h 1720"/>
              <a:gd name="T2" fmla="*/ 1412 w 2084"/>
              <a:gd name="T3" fmla="*/ 1689 h 1720"/>
              <a:gd name="T4" fmla="*/ 1820 w 2084"/>
              <a:gd name="T5" fmla="*/ 1489 h 1720"/>
              <a:gd name="T6" fmla="*/ 2061 w 2084"/>
              <a:gd name="T7" fmla="*/ 746 h 1720"/>
              <a:gd name="T8" fmla="*/ 1777 w 2084"/>
              <a:gd name="T9" fmla="*/ 190 h 1720"/>
              <a:gd name="T10" fmla="*/ 1407 w 2084"/>
              <a:gd name="T11" fmla="*/ 38 h 1720"/>
              <a:gd name="T12" fmla="*/ 552 w 2084"/>
              <a:gd name="T13" fmla="*/ 11 h 1720"/>
              <a:gd name="T14" fmla="*/ 0 w 2084"/>
              <a:gd name="T15" fmla="*/ 7 h 1720"/>
              <a:gd name="T16" fmla="*/ 0 w 2084"/>
              <a:gd name="T17" fmla="*/ 1708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4" h="1720">
                <a:moveTo>
                  <a:pt x="0" y="1708"/>
                </a:moveTo>
                <a:cubicBezTo>
                  <a:pt x="470" y="1705"/>
                  <a:pt x="942" y="1720"/>
                  <a:pt x="1412" y="1689"/>
                </a:cubicBezTo>
                <a:cubicBezTo>
                  <a:pt x="1614" y="1656"/>
                  <a:pt x="1699" y="1601"/>
                  <a:pt x="1820" y="1489"/>
                </a:cubicBezTo>
                <a:cubicBezTo>
                  <a:pt x="2014" y="1300"/>
                  <a:pt x="2084" y="1006"/>
                  <a:pt x="2061" y="746"/>
                </a:cubicBezTo>
                <a:cubicBezTo>
                  <a:pt x="2048" y="545"/>
                  <a:pt x="1951" y="323"/>
                  <a:pt x="1777" y="190"/>
                </a:cubicBezTo>
                <a:cubicBezTo>
                  <a:pt x="1676" y="112"/>
                  <a:pt x="1559" y="64"/>
                  <a:pt x="1407" y="38"/>
                </a:cubicBezTo>
                <a:cubicBezTo>
                  <a:pt x="1124" y="0"/>
                  <a:pt x="837" y="16"/>
                  <a:pt x="552" y="11"/>
                </a:cubicBezTo>
                <a:cubicBezTo>
                  <a:pt x="368" y="11"/>
                  <a:pt x="184" y="11"/>
                  <a:pt x="0" y="7"/>
                </a:cubicBezTo>
                <a:lnTo>
                  <a:pt x="0" y="1708"/>
                </a:lnTo>
                <a:close/>
              </a:path>
            </a:pathLst>
          </a:custGeom>
          <a:noFill/>
          <a:ln w="12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7154863" y="3059113"/>
            <a:ext cx="57150" cy="58738"/>
          </a:xfrm>
          <a:prstGeom prst="ellipse">
            <a:avLst/>
          </a:prstGeom>
          <a:noFill/>
          <a:ln w="12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5845176" y="1873251"/>
            <a:ext cx="752475" cy="265113"/>
          </a:xfrm>
          <a:custGeom>
            <a:avLst/>
            <a:gdLst>
              <a:gd name="T0" fmla="*/ 2880 w 2880"/>
              <a:gd name="T1" fmla="*/ 0 h 1012"/>
              <a:gd name="T2" fmla="*/ 0 w 2880"/>
              <a:gd name="T3" fmla="*/ 0 h 1012"/>
              <a:gd name="T4" fmla="*/ 0 w 2880"/>
              <a:gd name="T5" fmla="*/ 1012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0" h="1012">
                <a:moveTo>
                  <a:pt x="2880" y="0"/>
                </a:moveTo>
                <a:lnTo>
                  <a:pt x="0" y="0"/>
                </a:lnTo>
                <a:lnTo>
                  <a:pt x="0" y="1012"/>
                </a:ln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6330951" y="2149475"/>
            <a:ext cx="271463" cy="825500"/>
          </a:xfrm>
          <a:custGeom>
            <a:avLst/>
            <a:gdLst>
              <a:gd name="T0" fmla="*/ 1040 w 1040"/>
              <a:gd name="T1" fmla="*/ 14 h 3165"/>
              <a:gd name="T2" fmla="*/ 0 w 1040"/>
              <a:gd name="T3" fmla="*/ 0 h 3165"/>
              <a:gd name="T4" fmla="*/ 0 w 1040"/>
              <a:gd name="T5" fmla="*/ 3165 h 3165"/>
              <a:gd name="T6" fmla="*/ 998 w 1040"/>
              <a:gd name="T7" fmla="*/ 3165 h 3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0" h="3165">
                <a:moveTo>
                  <a:pt x="1040" y="14"/>
                </a:moveTo>
                <a:lnTo>
                  <a:pt x="0" y="0"/>
                </a:lnTo>
                <a:lnTo>
                  <a:pt x="0" y="3165"/>
                </a:lnTo>
                <a:lnTo>
                  <a:pt x="998" y="3165"/>
                </a:ln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flipH="1">
            <a:off x="6110288" y="2528888"/>
            <a:ext cx="215900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5822950" y="2439989"/>
            <a:ext cx="2019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Sans"/>
              </a:rPr>
              <a:t>Clk</a:t>
            </a:r>
            <a:endParaRPr lang="en-US">
              <a:latin typeface="Arial" pitchFamily="34" charset="0"/>
            </a:endParaRPr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7319963" y="1963738"/>
            <a:ext cx="71438" cy="63500"/>
          </a:xfrm>
          <a:prstGeom prst="ellipse">
            <a:avLst/>
          </a:prstGeom>
          <a:solidFill>
            <a:srgbClr val="008080"/>
          </a:solidFill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55"/>
          <p:cNvSpPr>
            <a:spLocks noChangeArrowheads="1"/>
          </p:cNvSpPr>
          <p:nvPr/>
        </p:nvSpPr>
        <p:spPr bwMode="auto">
          <a:xfrm>
            <a:off x="9013825" y="2090738"/>
            <a:ext cx="69850" cy="63500"/>
          </a:xfrm>
          <a:prstGeom prst="ellipse">
            <a:avLst/>
          </a:prstGeom>
          <a:solidFill>
            <a:srgbClr val="008080"/>
          </a:solidFill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9013825" y="2952750"/>
            <a:ext cx="69850" cy="63500"/>
          </a:xfrm>
          <a:prstGeom prst="ellipse">
            <a:avLst/>
          </a:prstGeom>
          <a:solidFill>
            <a:srgbClr val="008080"/>
          </a:solidFill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H="1">
            <a:off x="5846763" y="3244850"/>
            <a:ext cx="744538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V="1">
            <a:off x="5843588" y="2992438"/>
            <a:ext cx="0" cy="26035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3276650" y="1384200"/>
            <a:ext cx="15240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424919" y="1387627"/>
            <a:ext cx="15240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</a:t>
            </a:r>
          </a:p>
        </p:txBody>
      </p: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2725738" y="3048000"/>
            <a:ext cx="1138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Sans"/>
              </a:rPr>
              <a:t>K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65" name="Line 23"/>
          <p:cNvSpPr>
            <a:spLocks noChangeShapeType="1"/>
          </p:cNvSpPr>
          <p:nvPr/>
        </p:nvSpPr>
        <p:spPr bwMode="auto">
          <a:xfrm flipH="1">
            <a:off x="2901950" y="3138487"/>
            <a:ext cx="261938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7" name="Straight Connector 66"/>
          <p:cNvCxnSpPr>
            <a:stCxn id="44" idx="3"/>
          </p:cNvCxnSpPr>
          <p:nvPr/>
        </p:nvCxnSpPr>
        <p:spPr>
          <a:xfrm flipH="1" flipV="1">
            <a:off x="7721600" y="1639629"/>
            <a:ext cx="1588" cy="598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2963070" y="1639630"/>
            <a:ext cx="4747418" cy="10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963070" y="1639630"/>
            <a:ext cx="0" cy="25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969950" y="1894142"/>
            <a:ext cx="1939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7713663" y="2872587"/>
            <a:ext cx="1588" cy="598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964658" y="3482750"/>
            <a:ext cx="4747418" cy="10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969950" y="3244851"/>
            <a:ext cx="0" cy="25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989000" y="3254887"/>
            <a:ext cx="1939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Table 8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1408150"/>
                  </p:ext>
                </p:extLst>
              </p:nvPr>
            </p:nvGraphicFramePr>
            <p:xfrm>
              <a:off x="2209801" y="4366949"/>
              <a:ext cx="361558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89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97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97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977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59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513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Clk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  <a:r>
                            <a:rPr lang="en-US" baseline="0" dirty="0"/>
                            <a:t>Q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Table 8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1408150"/>
                  </p:ext>
                </p:extLst>
              </p:nvPr>
            </p:nvGraphicFramePr>
            <p:xfrm>
              <a:off x="2209801" y="4366949"/>
              <a:ext cx="361558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89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97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97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977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59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513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Clk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  <a:r>
                            <a:rPr lang="en-US" baseline="0" dirty="0"/>
                            <a:t>Q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6517" t="-308197" r="-28651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6517" t="-408197" r="-28651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000" t="-408197" r="-5937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7" name="Rounded Rectangle 86"/>
          <p:cNvSpPr/>
          <p:nvPr/>
        </p:nvSpPr>
        <p:spPr>
          <a:xfrm>
            <a:off x="5935116" y="1770315"/>
            <a:ext cx="446452" cy="2444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ounded Rectangle 87"/>
              <p:cNvSpPr/>
              <p:nvPr/>
            </p:nvSpPr>
            <p:spPr>
              <a:xfrm>
                <a:off x="6002867" y="3031900"/>
                <a:ext cx="446452" cy="32786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ounded 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67" y="3031900"/>
                <a:ext cx="446452" cy="327861"/>
              </a:xfrm>
              <a:prstGeom prst="roundRect">
                <a:avLst/>
              </a:prstGeom>
              <a:blipFill>
                <a:blip r:embed="rId4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1957051"/>
                  </p:ext>
                </p:extLst>
              </p:nvPr>
            </p:nvGraphicFramePr>
            <p:xfrm>
              <a:off x="6574369" y="4371978"/>
              <a:ext cx="3683641" cy="1855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7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367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47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87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367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Clk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old</a:t>
                          </a:r>
                          <a:r>
                            <a:rPr lang="en-US" baseline="0" dirty="0"/>
                            <a:t> Q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old 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1957051"/>
                  </p:ext>
                </p:extLst>
              </p:nvPr>
            </p:nvGraphicFramePr>
            <p:xfrm>
              <a:off x="6574369" y="4371978"/>
              <a:ext cx="3683641" cy="1855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7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367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47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87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367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Clk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old</a:t>
                          </a:r>
                          <a:r>
                            <a:rPr lang="en-US" baseline="0" dirty="0"/>
                            <a:t> Q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old 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7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7792" t="-408197" r="-13831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826" t="-408197" r="-330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0" name="Rounded Rectangle 89"/>
          <p:cNvSpPr/>
          <p:nvPr/>
        </p:nvSpPr>
        <p:spPr>
          <a:xfrm>
            <a:off x="3886201" y="1912938"/>
            <a:ext cx="409575" cy="2444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3868739" y="3004608"/>
            <a:ext cx="409575" cy="2444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sp>
        <p:nvSpPr>
          <p:cNvPr id="92" name="Oval 55"/>
          <p:cNvSpPr>
            <a:spLocks noChangeArrowheads="1"/>
          </p:cNvSpPr>
          <p:nvPr/>
        </p:nvSpPr>
        <p:spPr bwMode="auto">
          <a:xfrm>
            <a:off x="7693026" y="2192337"/>
            <a:ext cx="69850" cy="63500"/>
          </a:xfrm>
          <a:prstGeom prst="ellipse">
            <a:avLst/>
          </a:prstGeom>
          <a:solidFill>
            <a:srgbClr val="008080"/>
          </a:solidFill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Oval 55"/>
          <p:cNvSpPr>
            <a:spLocks noChangeArrowheads="1"/>
          </p:cNvSpPr>
          <p:nvPr/>
        </p:nvSpPr>
        <p:spPr bwMode="auto">
          <a:xfrm>
            <a:off x="7696200" y="2832100"/>
            <a:ext cx="69850" cy="63500"/>
          </a:xfrm>
          <a:prstGeom prst="ellipse">
            <a:avLst/>
          </a:prstGeom>
          <a:solidFill>
            <a:srgbClr val="008080"/>
          </a:solidFill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7282657" y="6248400"/>
            <a:ext cx="2697163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 the input to the output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7319964" y="4010026"/>
            <a:ext cx="2509837" cy="2714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slave is active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798676" y="4036220"/>
            <a:ext cx="2509837" cy="2714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master is active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2682612" y="6261100"/>
            <a:ext cx="2697163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Maintain, Set, Reset, or Toggle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6326188" y="4010026"/>
            <a:ext cx="0" cy="27717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174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2600" y="29736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Outline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3810000" y="2057401"/>
            <a:ext cx="457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r>
              <a:rPr lang="en-US" sz="3200" dirty="0">
                <a:latin typeface="Calibri" pitchFamily="34" charset="0"/>
              </a:rPr>
              <a:t>Transistors and Gates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sz="3200" dirty="0">
                <a:latin typeface="Calibri" pitchFamily="34" charset="0"/>
              </a:rPr>
              <a:t> 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r>
              <a:rPr lang="en-US" sz="3200" dirty="0">
                <a:latin typeface="Calibri" pitchFamily="34" charset="0"/>
              </a:rPr>
              <a:t>Combinational Logic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endParaRPr lang="en-US" sz="3200" dirty="0">
              <a:latin typeface="Calibri" pitchFamily="34" charset="0"/>
            </a:endParaRP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r>
              <a:rPr lang="en-US" sz="3200" dirty="0">
                <a:latin typeface="Calibri" pitchFamily="34" charset="0"/>
              </a:rPr>
              <a:t> Sequential Logic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endParaRPr lang="en-US" sz="3200" dirty="0">
              <a:latin typeface="Calibri" pitchFamily="34" charset="0"/>
            </a:endParaRP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Symbol" pitchFamily="18" charset="2"/>
              <a:buChar char=""/>
            </a:pPr>
            <a:r>
              <a:rPr lang="en-US" sz="3200" dirty="0">
                <a:latin typeface="Calibri" pitchFamily="34" charset="0"/>
              </a:rPr>
              <a:t> SRAM/ DRAM Cells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683420" y="4872282"/>
            <a:ext cx="1397160" cy="9813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02108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33</a:t>
            </a:fld>
            <a:endParaRPr lang="en-US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304801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SRAM </a:t>
            </a:r>
            <a:r>
              <a:rPr lang="fr-FR" sz="4400" dirty="0" err="1"/>
              <a:t>Cell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667001" y="1828800"/>
            <a:ext cx="75720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want to </a:t>
            </a:r>
            <a:r>
              <a:rPr lang="en-US" sz="2400" dirty="0">
                <a:solidFill>
                  <a:srgbClr val="FF0000"/>
                </a:solidFill>
              </a:rPr>
              <a:t>reduce</a:t>
            </a:r>
            <a:r>
              <a:rPr lang="en-US" sz="2400" dirty="0"/>
              <a:t> the number of transistors required </a:t>
            </a:r>
            <a:br>
              <a:rPr lang="en-US" sz="2400" dirty="0"/>
            </a:br>
            <a:r>
              <a:rPr lang="en-US" sz="2400" dirty="0"/>
              <a:t>to store a single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Instead of using a </a:t>
            </a:r>
            <a:r>
              <a:rPr lang="en-US" sz="2400" dirty="0">
                <a:solidFill>
                  <a:srgbClr val="0070C0"/>
                </a:solidFill>
              </a:rPr>
              <a:t>cross-coupled</a:t>
            </a:r>
            <a:r>
              <a:rPr lang="en-US" sz="2400" dirty="0"/>
              <a:t> pair of NAND gates,</a:t>
            </a:r>
            <a:br>
              <a:rPr lang="en-US" sz="2400" dirty="0"/>
            </a:br>
            <a:r>
              <a:rPr lang="en-US" sz="2400" dirty="0"/>
              <a:t>use a cross coupled pair of </a:t>
            </a:r>
            <a:r>
              <a:rPr lang="en-US" sz="2400" dirty="0">
                <a:solidFill>
                  <a:srgbClr val="FF0000"/>
                </a:solidFill>
              </a:rPr>
              <a:t>inverters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876800" y="3733920"/>
            <a:ext cx="1828800" cy="1828681"/>
            <a:chOff x="3352800" y="3733919"/>
            <a:chExt cx="1828800" cy="1828681"/>
          </a:xfrm>
        </p:grpSpPr>
        <p:sp>
          <p:nvSpPr>
            <p:cNvPr id="4" name="Isosceles Triangle 3"/>
            <p:cNvSpPr/>
            <p:nvPr/>
          </p:nvSpPr>
          <p:spPr>
            <a:xfrm rot="5400000">
              <a:off x="3886200" y="3886319"/>
              <a:ext cx="838200" cy="533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6200000">
              <a:off x="3865033" y="4876800"/>
              <a:ext cx="838200" cy="533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80467" y="4076819"/>
              <a:ext cx="152400" cy="152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865033" y="5067299"/>
              <a:ext cx="152400" cy="152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2"/>
            </p:cNvCxnSpPr>
            <p:nvPr/>
          </p:nvCxnSpPr>
          <p:spPr>
            <a:xfrm flipH="1">
              <a:off x="3352800" y="5143499"/>
              <a:ext cx="5122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352800" y="4153019"/>
              <a:ext cx="0" cy="990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4" idx="3"/>
            </p:cNvCxnSpPr>
            <p:nvPr/>
          </p:nvCxnSpPr>
          <p:spPr>
            <a:xfrm>
              <a:off x="3352800" y="4153019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6"/>
            </p:cNvCxnSpPr>
            <p:nvPr/>
          </p:nvCxnSpPr>
          <p:spPr>
            <a:xfrm>
              <a:off x="4732867" y="4153019"/>
              <a:ext cx="4487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81600" y="4153019"/>
              <a:ext cx="0" cy="990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3"/>
            </p:cNvCxnSpPr>
            <p:nvPr/>
          </p:nvCxnSpPr>
          <p:spPr>
            <a:xfrm flipV="1">
              <a:off x="4550833" y="5143499"/>
              <a:ext cx="63076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7239000" y="4381559"/>
            <a:ext cx="23622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pair of inverters stores 1 bit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6130" y="5743426"/>
            <a:ext cx="7608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Problems</a:t>
            </a:r>
            <a:r>
              <a:rPr lang="en-US" sz="2400" dirty="0"/>
              <a:t>: Need extra circuitry to read and write values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75" y="5607088"/>
            <a:ext cx="709555" cy="7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39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5308602" y="5527675"/>
            <a:ext cx="2006599" cy="10795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192714" y="2184401"/>
            <a:ext cx="2122487" cy="2844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2108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35</a:t>
            </a:fld>
            <a:endParaRPr lang="en-US" sz="105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304801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SRAM </a:t>
            </a:r>
            <a:r>
              <a:rPr lang="fr-FR" sz="4400" dirty="0" err="1"/>
              <a:t>Cell</a:t>
            </a:r>
            <a:endParaRPr lang="en-US" sz="44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505201" y="1676401"/>
            <a:ext cx="5229225" cy="4124325"/>
            <a:chOff x="1392" y="1104"/>
            <a:chExt cx="3294" cy="2598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92" y="1104"/>
              <a:ext cx="3294" cy="2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558" y="1693"/>
              <a:ext cx="204" cy="1259"/>
            </a:xfrm>
            <a:custGeom>
              <a:avLst/>
              <a:gdLst>
                <a:gd name="T0" fmla="*/ 22 w 999"/>
                <a:gd name="T1" fmla="*/ 0 h 6159"/>
                <a:gd name="T2" fmla="*/ 1 w 999"/>
                <a:gd name="T3" fmla="*/ 685 h 6159"/>
                <a:gd name="T4" fmla="*/ 999 w 999"/>
                <a:gd name="T5" fmla="*/ 685 h 6159"/>
                <a:gd name="T6" fmla="*/ 999 w 999"/>
                <a:gd name="T7" fmla="*/ 1768 h 6159"/>
                <a:gd name="T8" fmla="*/ 30 w 999"/>
                <a:gd name="T9" fmla="*/ 1768 h 6159"/>
                <a:gd name="T10" fmla="*/ 30 w 999"/>
                <a:gd name="T11" fmla="*/ 4000 h 6159"/>
                <a:gd name="T12" fmla="*/ 971 w 999"/>
                <a:gd name="T13" fmla="*/ 3992 h 6159"/>
                <a:gd name="T14" fmla="*/ 971 w 999"/>
                <a:gd name="T15" fmla="*/ 5104 h 6159"/>
                <a:gd name="T16" fmla="*/ 0 w 999"/>
                <a:gd name="T17" fmla="*/ 5090 h 6159"/>
                <a:gd name="T18" fmla="*/ 0 w 999"/>
                <a:gd name="T19" fmla="*/ 6159 h 6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9" h="6159">
                  <a:moveTo>
                    <a:pt x="22" y="0"/>
                  </a:moveTo>
                  <a:lnTo>
                    <a:pt x="1" y="685"/>
                  </a:lnTo>
                  <a:lnTo>
                    <a:pt x="999" y="685"/>
                  </a:lnTo>
                  <a:lnTo>
                    <a:pt x="999" y="1768"/>
                  </a:lnTo>
                  <a:lnTo>
                    <a:pt x="30" y="1768"/>
                  </a:lnTo>
                  <a:lnTo>
                    <a:pt x="30" y="4000"/>
                  </a:lnTo>
                  <a:lnTo>
                    <a:pt x="971" y="3992"/>
                  </a:lnTo>
                  <a:lnTo>
                    <a:pt x="971" y="5104"/>
                  </a:lnTo>
                  <a:lnTo>
                    <a:pt x="0" y="5090"/>
                  </a:lnTo>
                  <a:lnTo>
                    <a:pt x="0" y="6159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077" y="1501"/>
              <a:ext cx="86" cy="68"/>
            </a:xfrm>
            <a:prstGeom prst="ellipse">
              <a:avLst/>
            </a:prstGeom>
            <a:noFill/>
            <a:ln w="9" cap="flat">
              <a:solidFill>
                <a:srgbClr val="08091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818" y="1868"/>
              <a:ext cx="0" cy="163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821" y="2538"/>
              <a:ext cx="0" cy="163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820" y="1915"/>
              <a:ext cx="69" cy="74"/>
            </a:xfrm>
            <a:prstGeom prst="ellipse">
              <a:avLst/>
            </a:prstGeom>
            <a:noFill/>
            <a:ln w="9" cap="flat">
              <a:solidFill>
                <a:srgbClr val="08091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824" y="1960"/>
              <a:ext cx="217" cy="657"/>
            </a:xfrm>
            <a:custGeom>
              <a:avLst/>
              <a:gdLst>
                <a:gd name="T0" fmla="*/ 383 w 1058"/>
                <a:gd name="T1" fmla="*/ 0 h 3215"/>
                <a:gd name="T2" fmla="*/ 1058 w 1058"/>
                <a:gd name="T3" fmla="*/ 0 h 3215"/>
                <a:gd name="T4" fmla="*/ 1058 w 1058"/>
                <a:gd name="T5" fmla="*/ 3215 h 3215"/>
                <a:gd name="T6" fmla="*/ 0 w 1058"/>
                <a:gd name="T7" fmla="*/ 3215 h 3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8" h="3215">
                  <a:moveTo>
                    <a:pt x="383" y="0"/>
                  </a:moveTo>
                  <a:lnTo>
                    <a:pt x="1058" y="0"/>
                  </a:lnTo>
                  <a:lnTo>
                    <a:pt x="1058" y="3215"/>
                  </a:lnTo>
                  <a:lnTo>
                    <a:pt x="0" y="3215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164" y="1428"/>
              <a:ext cx="4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Bitstream Vera Sans"/>
                </a:rPr>
                <a:t>v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209" y="1477"/>
              <a:ext cx="7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Bitstream Vera Sans"/>
                </a:rPr>
                <a:t>dd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451" y="1688"/>
              <a:ext cx="204" cy="1258"/>
            </a:xfrm>
            <a:custGeom>
              <a:avLst/>
              <a:gdLst>
                <a:gd name="T0" fmla="*/ 998 w 1000"/>
                <a:gd name="T1" fmla="*/ 0 h 6159"/>
                <a:gd name="T2" fmla="*/ 998 w 1000"/>
                <a:gd name="T3" fmla="*/ 645 h 6159"/>
                <a:gd name="T4" fmla="*/ 0 w 1000"/>
                <a:gd name="T5" fmla="*/ 645 h 6159"/>
                <a:gd name="T6" fmla="*/ 0 w 1000"/>
                <a:gd name="T7" fmla="*/ 1728 h 6159"/>
                <a:gd name="T8" fmla="*/ 969 w 1000"/>
                <a:gd name="T9" fmla="*/ 1728 h 6159"/>
                <a:gd name="T10" fmla="*/ 969 w 1000"/>
                <a:gd name="T11" fmla="*/ 3960 h 6159"/>
                <a:gd name="T12" fmla="*/ 29 w 1000"/>
                <a:gd name="T13" fmla="*/ 3952 h 6159"/>
                <a:gd name="T14" fmla="*/ 29 w 1000"/>
                <a:gd name="T15" fmla="*/ 5064 h 6159"/>
                <a:gd name="T16" fmla="*/ 1000 w 1000"/>
                <a:gd name="T17" fmla="*/ 5050 h 6159"/>
                <a:gd name="T18" fmla="*/ 1000 w 1000"/>
                <a:gd name="T19" fmla="*/ 6159 h 6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0" h="6159">
                  <a:moveTo>
                    <a:pt x="998" y="0"/>
                  </a:moveTo>
                  <a:lnTo>
                    <a:pt x="998" y="645"/>
                  </a:lnTo>
                  <a:lnTo>
                    <a:pt x="0" y="645"/>
                  </a:lnTo>
                  <a:lnTo>
                    <a:pt x="0" y="1728"/>
                  </a:lnTo>
                  <a:lnTo>
                    <a:pt x="969" y="1728"/>
                  </a:lnTo>
                  <a:lnTo>
                    <a:pt x="969" y="3960"/>
                  </a:lnTo>
                  <a:lnTo>
                    <a:pt x="29" y="3952"/>
                  </a:lnTo>
                  <a:lnTo>
                    <a:pt x="29" y="5064"/>
                  </a:lnTo>
                  <a:lnTo>
                    <a:pt x="1000" y="5050"/>
                  </a:lnTo>
                  <a:lnTo>
                    <a:pt x="1000" y="6159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964" y="3047"/>
              <a:ext cx="338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040" y="3100"/>
              <a:ext cx="186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101" y="3157"/>
              <a:ext cx="59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395" y="1854"/>
              <a:ext cx="0" cy="163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393" y="2524"/>
              <a:ext cx="0" cy="163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3317" y="1901"/>
              <a:ext cx="68" cy="74"/>
            </a:xfrm>
            <a:prstGeom prst="ellipse">
              <a:avLst/>
            </a:prstGeom>
            <a:noFill/>
            <a:ln w="9" cap="flat">
              <a:solidFill>
                <a:srgbClr val="08091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172" y="1946"/>
              <a:ext cx="217" cy="657"/>
            </a:xfrm>
            <a:custGeom>
              <a:avLst/>
              <a:gdLst>
                <a:gd name="T0" fmla="*/ 676 w 1059"/>
                <a:gd name="T1" fmla="*/ 0 h 3215"/>
                <a:gd name="T2" fmla="*/ 0 w 1059"/>
                <a:gd name="T3" fmla="*/ 0 h 3215"/>
                <a:gd name="T4" fmla="*/ 0 w 1059"/>
                <a:gd name="T5" fmla="*/ 3215 h 3215"/>
                <a:gd name="T6" fmla="*/ 1059 w 1059"/>
                <a:gd name="T7" fmla="*/ 3215 h 3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9" h="3215">
                  <a:moveTo>
                    <a:pt x="676" y="0"/>
                  </a:moveTo>
                  <a:lnTo>
                    <a:pt x="0" y="0"/>
                  </a:lnTo>
                  <a:lnTo>
                    <a:pt x="0" y="3215"/>
                  </a:lnTo>
                  <a:lnTo>
                    <a:pt x="1059" y="3215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555" y="2196"/>
              <a:ext cx="622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041" y="2283"/>
              <a:ext cx="614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2538" y="2176"/>
              <a:ext cx="38" cy="34"/>
            </a:xfrm>
            <a:prstGeom prst="ellipse">
              <a:avLst/>
            </a:prstGeom>
            <a:solidFill>
              <a:srgbClr val="008080"/>
            </a:solidFill>
            <a:ln w="1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3633" y="2262"/>
              <a:ext cx="38" cy="34"/>
            </a:xfrm>
            <a:prstGeom prst="ellipse">
              <a:avLst/>
            </a:prstGeom>
            <a:solidFill>
              <a:srgbClr val="008080"/>
            </a:solidFill>
            <a:ln w="1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023" y="2267"/>
              <a:ext cx="38" cy="34"/>
            </a:xfrm>
            <a:prstGeom prst="ellipse">
              <a:avLst/>
            </a:prstGeom>
            <a:solidFill>
              <a:srgbClr val="008080"/>
            </a:solidFill>
            <a:ln w="1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3150" y="2172"/>
              <a:ext cx="38" cy="34"/>
            </a:xfrm>
            <a:prstGeom prst="ellipse">
              <a:avLst/>
            </a:prstGeom>
            <a:solidFill>
              <a:srgbClr val="008080"/>
            </a:solidFill>
            <a:ln w="1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559" y="2950"/>
              <a:ext cx="1100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3136" y="2950"/>
              <a:ext cx="0" cy="99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2559" y="1694"/>
              <a:ext cx="1100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V="1">
              <a:off x="3120" y="1580"/>
              <a:ext cx="0" cy="111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651" y="2040"/>
              <a:ext cx="877" cy="164"/>
            </a:xfrm>
            <a:custGeom>
              <a:avLst/>
              <a:gdLst>
                <a:gd name="T0" fmla="*/ 4291 w 4291"/>
                <a:gd name="T1" fmla="*/ 784 h 798"/>
                <a:gd name="T2" fmla="*/ 2537 w 4291"/>
                <a:gd name="T3" fmla="*/ 784 h 798"/>
                <a:gd name="T4" fmla="*/ 2537 w 4291"/>
                <a:gd name="T5" fmla="*/ 0 h 798"/>
                <a:gd name="T6" fmla="*/ 1511 w 4291"/>
                <a:gd name="T7" fmla="*/ 0 h 798"/>
                <a:gd name="T8" fmla="*/ 1525 w 4291"/>
                <a:gd name="T9" fmla="*/ 784 h 798"/>
                <a:gd name="T10" fmla="*/ 0 w 4291"/>
                <a:gd name="T11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1" h="798">
                  <a:moveTo>
                    <a:pt x="4291" y="784"/>
                  </a:moveTo>
                  <a:lnTo>
                    <a:pt x="2537" y="784"/>
                  </a:lnTo>
                  <a:lnTo>
                    <a:pt x="2537" y="0"/>
                  </a:lnTo>
                  <a:lnTo>
                    <a:pt x="1511" y="0"/>
                  </a:lnTo>
                  <a:lnTo>
                    <a:pt x="1525" y="784"/>
                  </a:lnTo>
                  <a:lnTo>
                    <a:pt x="0" y="798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969" y="2017"/>
              <a:ext cx="198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3684" y="2122"/>
              <a:ext cx="878" cy="163"/>
            </a:xfrm>
            <a:custGeom>
              <a:avLst/>
              <a:gdLst>
                <a:gd name="T0" fmla="*/ 4291 w 4291"/>
                <a:gd name="T1" fmla="*/ 784 h 798"/>
                <a:gd name="T2" fmla="*/ 2538 w 4291"/>
                <a:gd name="T3" fmla="*/ 784 h 798"/>
                <a:gd name="T4" fmla="*/ 2538 w 4291"/>
                <a:gd name="T5" fmla="*/ 0 h 798"/>
                <a:gd name="T6" fmla="*/ 1511 w 4291"/>
                <a:gd name="T7" fmla="*/ 0 h 798"/>
                <a:gd name="T8" fmla="*/ 1526 w 4291"/>
                <a:gd name="T9" fmla="*/ 784 h 798"/>
                <a:gd name="T10" fmla="*/ 0 w 4291"/>
                <a:gd name="T11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1" h="798">
                  <a:moveTo>
                    <a:pt x="4291" y="784"/>
                  </a:moveTo>
                  <a:lnTo>
                    <a:pt x="2538" y="784"/>
                  </a:lnTo>
                  <a:lnTo>
                    <a:pt x="2538" y="0"/>
                  </a:lnTo>
                  <a:lnTo>
                    <a:pt x="1511" y="0"/>
                  </a:lnTo>
                  <a:lnTo>
                    <a:pt x="1526" y="784"/>
                  </a:lnTo>
                  <a:lnTo>
                    <a:pt x="0" y="798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4002" y="2099"/>
              <a:ext cx="198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2079" y="1385"/>
              <a:ext cx="2021" cy="708"/>
            </a:xfrm>
            <a:custGeom>
              <a:avLst/>
              <a:gdLst>
                <a:gd name="T0" fmla="*/ 9879 w 9879"/>
                <a:gd name="T1" fmla="*/ 3464 h 3464"/>
                <a:gd name="T2" fmla="*/ 9879 w 9879"/>
                <a:gd name="T3" fmla="*/ 0 h 3464"/>
                <a:gd name="T4" fmla="*/ 0 w 9879"/>
                <a:gd name="T5" fmla="*/ 0 h 3464"/>
                <a:gd name="T6" fmla="*/ 0 w 9879"/>
                <a:gd name="T7" fmla="*/ 3079 h 3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79" h="3464">
                  <a:moveTo>
                    <a:pt x="9879" y="3464"/>
                  </a:moveTo>
                  <a:lnTo>
                    <a:pt x="9879" y="0"/>
                  </a:lnTo>
                  <a:lnTo>
                    <a:pt x="0" y="0"/>
                  </a:lnTo>
                  <a:lnTo>
                    <a:pt x="0" y="3079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1773" y="1385"/>
              <a:ext cx="301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822" y="1263"/>
              <a:ext cx="54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Word line (WL)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654" y="1172"/>
              <a:ext cx="0" cy="2104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4557" y="1175"/>
              <a:ext cx="0" cy="2104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1585" y="3362"/>
              <a:ext cx="13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BL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4498" y="3340"/>
              <a:ext cx="13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000000"/>
                  </a:solidFill>
                  <a:latin typeface="Sans"/>
                </a:rPr>
                <a:t>BL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4487" y="3317"/>
              <a:ext cx="158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1431" y="3504"/>
              <a:ext cx="52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(Bit line)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1637" y="2184"/>
              <a:ext cx="38" cy="34"/>
            </a:xfrm>
            <a:prstGeom prst="ellipse">
              <a:avLst/>
            </a:prstGeom>
            <a:solidFill>
              <a:srgbClr val="008080"/>
            </a:solidFill>
            <a:ln w="1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4539" y="2267"/>
              <a:ext cx="38" cy="34"/>
            </a:xfrm>
            <a:prstGeom prst="ellipse">
              <a:avLst/>
            </a:prstGeom>
            <a:solidFill>
              <a:srgbClr val="008080"/>
            </a:solidFill>
            <a:ln w="1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953" y="2270"/>
              <a:ext cx="2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W1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3985" y="2333"/>
              <a:ext cx="2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W2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5236369" y="5000624"/>
            <a:ext cx="2135188" cy="520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cross coupled</a:t>
            </a:r>
          </a:p>
          <a:p>
            <a:pPr algn="ctr"/>
            <a:r>
              <a:rPr lang="en-US" dirty="0"/>
              <a:t>pair of inverters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804298" y="5624514"/>
            <a:ext cx="999331" cy="776287"/>
            <a:chOff x="3352800" y="3733919"/>
            <a:chExt cx="1828800" cy="1828681"/>
          </a:xfrm>
        </p:grpSpPr>
        <p:sp>
          <p:nvSpPr>
            <p:cNvPr id="53" name="Isosceles Triangle 52"/>
            <p:cNvSpPr/>
            <p:nvPr/>
          </p:nvSpPr>
          <p:spPr>
            <a:xfrm rot="5400000">
              <a:off x="3886200" y="3886319"/>
              <a:ext cx="838200" cy="533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rot="16200000">
              <a:off x="3865033" y="4876800"/>
              <a:ext cx="838200" cy="533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580467" y="4076819"/>
              <a:ext cx="152400" cy="152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865033" y="5067299"/>
              <a:ext cx="152400" cy="152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2"/>
            </p:cNvCxnSpPr>
            <p:nvPr/>
          </p:nvCxnSpPr>
          <p:spPr>
            <a:xfrm flipH="1">
              <a:off x="3352800" y="5143499"/>
              <a:ext cx="5122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3352800" y="4153019"/>
              <a:ext cx="0" cy="990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53" idx="3"/>
            </p:cNvCxnSpPr>
            <p:nvPr/>
          </p:nvCxnSpPr>
          <p:spPr>
            <a:xfrm>
              <a:off x="3352800" y="4153019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5" idx="6"/>
            </p:cNvCxnSpPr>
            <p:nvPr/>
          </p:nvCxnSpPr>
          <p:spPr>
            <a:xfrm>
              <a:off x="4732867" y="4153019"/>
              <a:ext cx="4487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181600" y="4153019"/>
              <a:ext cx="0" cy="990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4" idx="3"/>
            </p:cNvCxnSpPr>
            <p:nvPr/>
          </p:nvCxnSpPr>
          <p:spPr>
            <a:xfrm flipV="1">
              <a:off x="4550833" y="5143499"/>
              <a:ext cx="63076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63"/>
          <p:cNvSpPr/>
          <p:nvPr/>
        </p:nvSpPr>
        <p:spPr>
          <a:xfrm>
            <a:off x="4256088" y="3048000"/>
            <a:ext cx="696912" cy="485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559970" y="3192464"/>
            <a:ext cx="620712" cy="434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423947" y="3162300"/>
            <a:ext cx="719929" cy="5302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253415" y="3309409"/>
            <a:ext cx="620712" cy="434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7" grpId="0" animBg="1"/>
      <p:bldP spid="6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30480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SRAM Cell (Alternative </a:t>
            </a:r>
            <a:r>
              <a:rPr lang="fr-FR" sz="4400" dirty="0" err="1"/>
              <a:t>Representation</a:t>
            </a:r>
            <a:r>
              <a:rPr lang="fr-FR" sz="4400" dirty="0"/>
              <a:t>)</a:t>
            </a:r>
            <a:endParaRPr lang="en-US" sz="4400" dirty="0"/>
          </a:p>
        </p:txBody>
      </p:sp>
      <p:grpSp>
        <p:nvGrpSpPr>
          <p:cNvPr id="3" name="Group 2"/>
          <p:cNvGrpSpPr/>
          <p:nvPr/>
        </p:nvGrpSpPr>
        <p:grpSpPr>
          <a:xfrm>
            <a:off x="5334000" y="1811298"/>
            <a:ext cx="2003028" cy="1600200"/>
            <a:chOff x="3352800" y="3733919"/>
            <a:chExt cx="1828800" cy="1828681"/>
          </a:xfrm>
        </p:grpSpPr>
        <p:sp>
          <p:nvSpPr>
            <p:cNvPr id="4" name="Isosceles Triangle 3"/>
            <p:cNvSpPr/>
            <p:nvPr/>
          </p:nvSpPr>
          <p:spPr>
            <a:xfrm rot="5400000">
              <a:off x="3886200" y="3886319"/>
              <a:ext cx="838200" cy="533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6200000">
              <a:off x="3865033" y="4876800"/>
              <a:ext cx="838200" cy="533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80467" y="4076819"/>
              <a:ext cx="152400" cy="152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865033" y="5067299"/>
              <a:ext cx="152400" cy="1524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2"/>
            </p:cNvCxnSpPr>
            <p:nvPr/>
          </p:nvCxnSpPr>
          <p:spPr>
            <a:xfrm flipH="1">
              <a:off x="3352800" y="5143499"/>
              <a:ext cx="5122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352800" y="4153019"/>
              <a:ext cx="0" cy="990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4" idx="3"/>
            </p:cNvCxnSpPr>
            <p:nvPr/>
          </p:nvCxnSpPr>
          <p:spPr>
            <a:xfrm>
              <a:off x="3352800" y="4153019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6"/>
            </p:cNvCxnSpPr>
            <p:nvPr/>
          </p:nvCxnSpPr>
          <p:spPr>
            <a:xfrm>
              <a:off x="4732867" y="4153019"/>
              <a:ext cx="4487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81600" y="4153019"/>
              <a:ext cx="0" cy="990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3"/>
            </p:cNvCxnSpPr>
            <p:nvPr/>
          </p:nvCxnSpPr>
          <p:spPr>
            <a:xfrm flipV="1">
              <a:off x="4550833" y="5143499"/>
              <a:ext cx="63076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3657600" y="264949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01233" y="2397712"/>
            <a:ext cx="304800" cy="257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76800" y="2649498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15200" y="264415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153400" y="2363844"/>
            <a:ext cx="381001" cy="28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534400" y="2644158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57600" y="2111356"/>
            <a:ext cx="0" cy="1071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991600" y="2075626"/>
            <a:ext cx="0" cy="1071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81400" y="2611396"/>
            <a:ext cx="152400" cy="1143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915400" y="2587007"/>
            <a:ext cx="152400" cy="1143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54763" y="28194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9088438" y="2919373"/>
            <a:ext cx="2099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Sans"/>
              </a:rPr>
              <a:t>BL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>
            <a:off x="9070977" y="2882861"/>
            <a:ext cx="250825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06034" y="2363844"/>
            <a:ext cx="7076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26474" y="2621299"/>
            <a:ext cx="7076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090832" y="2336293"/>
            <a:ext cx="7076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505833" y="2644158"/>
            <a:ext cx="7076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343400" y="2819400"/>
            <a:ext cx="762000" cy="3277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918384" y="2762080"/>
            <a:ext cx="762000" cy="3277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2"/>
              <p:cNvSpPr txBox="1">
                <a:spLocks/>
              </p:cNvSpPr>
              <p:nvPr/>
            </p:nvSpPr>
            <p:spPr>
              <a:xfrm>
                <a:off x="2069306" y="3987424"/>
                <a:ext cx="8458199" cy="2794377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 fontScale="70000" lnSpcReduction="20000"/>
              </a:bodyPr>
              <a:lstStyle>
                <a:defPPr marL="432000" marR="0" lvl="0" indent="-324000" algn="l" hangingPunct="1">
                  <a:spcBef>
                    <a:spcPts val="0"/>
                  </a:spcBef>
                  <a:spcAft>
                    <a:spcPts val="1414"/>
                  </a:spcAft>
                  <a:buSzPct val="45000"/>
                  <a:buFont typeface="StarSymbol"/>
                  <a:buNone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defPPr>
                <a:lvl1pPr marL="432000" marR="0" lvl="0" indent="-324000" algn="l" defTabSz="914400" rtl="0" eaLnBrk="1" latinLnBrk="0" hangingPunct="1">
                  <a:spcBef>
                    <a:spcPts val="0"/>
                  </a:spcBef>
                  <a:spcAft>
                    <a:spcPts val="1414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1pPr>
                <a:lvl2pPr marL="864000" marR="0" lvl="1" indent="-324000" algn="l" defTabSz="914400" rtl="0" eaLnBrk="1" latinLnBrk="0" hangingPunct="1">
                  <a:spcBef>
                    <a:spcPts val="0"/>
                  </a:spcBef>
                  <a:spcAft>
                    <a:spcPts val="1134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4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2pPr>
                <a:lvl3pPr marL="1295999" marR="0" lvl="2" indent="-288000" algn="l" defTabSz="914400" rtl="0" eaLnBrk="1" latinLnBrk="0" hangingPunct="1">
                  <a:spcBef>
                    <a:spcPts val="0"/>
                  </a:spcBef>
                  <a:spcAft>
                    <a:spcPts val="850"/>
                  </a:spcAft>
                  <a:buClr>
                    <a:schemeClr val="accent1"/>
                  </a:buClr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3pPr>
                <a:lvl4pPr marL="1728000" marR="0" lvl="3" indent="-216000" algn="l" defTabSz="914400" rtl="0" eaLnBrk="1" latinLnBrk="0" hangingPunct="1">
                  <a:spcBef>
                    <a:spcPts val="0"/>
                  </a:spcBef>
                  <a:spcAft>
                    <a:spcPts val="567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4pPr>
                <a:lvl5pPr marL="2160000" marR="0" lvl="4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5pPr>
                <a:lvl6pPr marL="2592000" marR="0" lvl="5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6pPr>
                <a:lvl7pPr marL="3024000" marR="0" lvl="6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7pPr>
                <a:lvl8pPr marL="3456000" marR="0" lvl="7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8pPr>
                <a:lvl9pPr marL="3887999" marR="0" lvl="8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9pPr>
              </a:lstStyle>
              <a:p>
                <a:pPr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The word line signal turns W1 and W2 </a:t>
                </a:r>
                <a:r>
                  <a:rPr lang="en-US" b="1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on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The inverter pair gets </a:t>
                </a:r>
                <a:r>
                  <a:rPr lang="en-US" b="1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connected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to the </a:t>
                </a:r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bit lines</a:t>
                </a:r>
              </a:p>
              <a:p>
                <a:pPr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Read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mode: 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The values of BL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𝐵𝐿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are set to V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respectively. The bit lines are kept </a:t>
                </a:r>
                <a:r>
                  <a:rPr lang="en-US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floating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.</a:t>
                </a:r>
              </a:p>
              <a:p>
                <a:pPr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Write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mode: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The values of the terminals, V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are set to the values of BL 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𝐵𝐿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respectively. The bit lines are charged by strong 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driver circuits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9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306" y="3987424"/>
                <a:ext cx="8458199" cy="2794377"/>
              </a:xfrm>
              <a:prstGeom prst="rect">
                <a:avLst/>
              </a:prstGeom>
              <a:blipFill>
                <a:blip r:embed="rId2"/>
                <a:stretch>
                  <a:fillRect l="-720" t="-5882" r="-15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>
            <a:off x="3048000" y="3810000"/>
            <a:ext cx="5257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2"/>
          </p:cNvCxnSpPr>
          <p:nvPr/>
        </p:nvCxnSpPr>
        <p:spPr>
          <a:xfrm>
            <a:off x="4724400" y="3147168"/>
            <a:ext cx="0" cy="6628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305800" y="3080082"/>
            <a:ext cx="0" cy="7299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54963" y="350307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line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366810" y="2475679"/>
            <a:ext cx="398830" cy="258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6965980" y="2492142"/>
                <a:ext cx="333795" cy="32725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980" y="2492142"/>
                <a:ext cx="333795" cy="327258"/>
              </a:xfrm>
              <a:prstGeom prst="roundRect">
                <a:avLst/>
              </a:prstGeom>
              <a:blipFill>
                <a:blip r:embed="rId3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ounded Rectangular Callout 50"/>
          <p:cNvSpPr/>
          <p:nvPr/>
        </p:nvSpPr>
        <p:spPr>
          <a:xfrm>
            <a:off x="7918384" y="4157899"/>
            <a:ext cx="2368616" cy="634511"/>
          </a:xfrm>
          <a:prstGeom prst="wedgeRoundRectCallout">
            <a:avLst>
              <a:gd name="adj1" fmla="val 27650"/>
              <a:gd name="adj2" fmla="val 1185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connected to ground or </a:t>
            </a:r>
            <a:r>
              <a:rPr lang="en-US" dirty="0" err="1"/>
              <a:t>Vcc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191000" y="1751350"/>
            <a:ext cx="4572000" cy="19062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576600" y="1600201"/>
            <a:ext cx="1786601" cy="51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Transistor SRAM cell</a:t>
            </a:r>
          </a:p>
        </p:txBody>
      </p:sp>
    </p:spTree>
    <p:extLst>
      <p:ext uri="{BB962C8B-B14F-4D97-AF65-F5344CB8AC3E}">
        <p14:creationId xmlns:p14="http://schemas.microsoft.com/office/powerpoint/2010/main" val="2271525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108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37</a:t>
            </a:fld>
            <a:endParaRPr lang="en-US" sz="105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228601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Array</a:t>
            </a:r>
            <a:r>
              <a:rPr lang="fr-FR" sz="4400" dirty="0"/>
              <a:t> of SRAM </a:t>
            </a:r>
            <a:r>
              <a:rPr lang="fr-FR" sz="4400" dirty="0" err="1"/>
              <a:t>Cells</a:t>
            </a:r>
            <a:endParaRPr lang="en-US" sz="4400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3276600" y="1524000"/>
            <a:ext cx="5257800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9951" y="2073276"/>
            <a:ext cx="3794125" cy="2778125"/>
          </a:xfrm>
          <a:prstGeom prst="rect">
            <a:avLst/>
          </a:prstGeom>
          <a:solidFill>
            <a:srgbClr val="D7E3F4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240214" y="1785938"/>
            <a:ext cx="377825" cy="2808287"/>
          </a:xfrm>
          <a:custGeom>
            <a:avLst/>
            <a:gdLst>
              <a:gd name="T0" fmla="*/ 555 w 1511"/>
              <a:gd name="T1" fmla="*/ 0 h 11232"/>
              <a:gd name="T2" fmla="*/ 957 w 1511"/>
              <a:gd name="T3" fmla="*/ 0 h 11232"/>
              <a:gd name="T4" fmla="*/ 1511 w 1511"/>
              <a:gd name="T5" fmla="*/ 554 h 11232"/>
              <a:gd name="T6" fmla="*/ 1511 w 1511"/>
              <a:gd name="T7" fmla="*/ 10678 h 11232"/>
              <a:gd name="T8" fmla="*/ 957 w 1511"/>
              <a:gd name="T9" fmla="*/ 11232 h 11232"/>
              <a:gd name="T10" fmla="*/ 555 w 1511"/>
              <a:gd name="T11" fmla="*/ 11232 h 11232"/>
              <a:gd name="T12" fmla="*/ 0 w 1511"/>
              <a:gd name="T13" fmla="*/ 10678 h 11232"/>
              <a:gd name="T14" fmla="*/ 0 w 1511"/>
              <a:gd name="T15" fmla="*/ 554 h 11232"/>
              <a:gd name="T16" fmla="*/ 555 w 1511"/>
              <a:gd name="T17" fmla="*/ 0 h 1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1" h="11232">
                <a:moveTo>
                  <a:pt x="555" y="0"/>
                </a:moveTo>
                <a:lnTo>
                  <a:pt x="957" y="0"/>
                </a:lnTo>
                <a:cubicBezTo>
                  <a:pt x="1264" y="0"/>
                  <a:pt x="1511" y="247"/>
                  <a:pt x="1511" y="554"/>
                </a:cubicBezTo>
                <a:lnTo>
                  <a:pt x="1511" y="10678"/>
                </a:lnTo>
                <a:cubicBezTo>
                  <a:pt x="1511" y="10985"/>
                  <a:pt x="1264" y="11232"/>
                  <a:pt x="957" y="11232"/>
                </a:cubicBezTo>
                <a:lnTo>
                  <a:pt x="555" y="11232"/>
                </a:lnTo>
                <a:cubicBezTo>
                  <a:pt x="248" y="11232"/>
                  <a:pt x="0" y="10985"/>
                  <a:pt x="0" y="10678"/>
                </a:cubicBezTo>
                <a:lnTo>
                  <a:pt x="0" y="554"/>
                </a:lnTo>
                <a:cubicBezTo>
                  <a:pt x="0" y="247"/>
                  <a:pt x="248" y="0"/>
                  <a:pt x="555" y="0"/>
                </a:cubicBezTo>
                <a:close/>
              </a:path>
            </a:pathLst>
          </a:custGeom>
          <a:solidFill>
            <a:srgbClr val="94B3B3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336926" y="3090862"/>
            <a:ext cx="874713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064000" y="3048001"/>
            <a:ext cx="147638" cy="84137"/>
          </a:xfrm>
          <a:custGeom>
            <a:avLst/>
            <a:gdLst>
              <a:gd name="T0" fmla="*/ 27 w 93"/>
              <a:gd name="T1" fmla="*/ 27 h 53"/>
              <a:gd name="T2" fmla="*/ 0 w 93"/>
              <a:gd name="T3" fmla="*/ 53 h 53"/>
              <a:gd name="T4" fmla="*/ 93 w 93"/>
              <a:gd name="T5" fmla="*/ 27 h 53"/>
              <a:gd name="T6" fmla="*/ 0 w 93"/>
              <a:gd name="T7" fmla="*/ 0 h 53"/>
              <a:gd name="T8" fmla="*/ 27 w 93"/>
              <a:gd name="T9" fmla="*/ 2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53">
                <a:moveTo>
                  <a:pt x="27" y="27"/>
                </a:moveTo>
                <a:lnTo>
                  <a:pt x="0" y="53"/>
                </a:lnTo>
                <a:lnTo>
                  <a:pt x="93" y="27"/>
                </a:lnTo>
                <a:lnTo>
                  <a:pt x="0" y="0"/>
                </a:lnTo>
                <a:lnTo>
                  <a:pt x="27" y="27"/>
                </a:lnTo>
                <a:close/>
              </a:path>
            </a:pathLst>
          </a:custGeom>
          <a:solidFill>
            <a:srgbClr val="000000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4624388" y="1982787"/>
            <a:ext cx="3359150" cy="4762"/>
          </a:xfrm>
          <a:custGeom>
            <a:avLst/>
            <a:gdLst>
              <a:gd name="T0" fmla="*/ 0 w 13432"/>
              <a:gd name="T1" fmla="*/ 0 h 19"/>
              <a:gd name="T2" fmla="*/ 13432 w 13432"/>
              <a:gd name="T3" fmla="*/ 19 h 19"/>
              <a:gd name="T4" fmla="*/ 13432 w 13432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32" h="19">
                <a:moveTo>
                  <a:pt x="0" y="0"/>
                </a:moveTo>
                <a:lnTo>
                  <a:pt x="13432" y="19"/>
                </a:lnTo>
                <a:lnTo>
                  <a:pt x="13432" y="0"/>
                </a:lnTo>
              </a:path>
            </a:pathLst>
          </a:cu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154613" y="1982787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994400" y="1987550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956425" y="1992312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7978775" y="1982787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940300" y="2133600"/>
            <a:ext cx="433388" cy="266700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989513" y="2155826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065713" y="2289176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821363" y="2141537"/>
            <a:ext cx="433388" cy="266700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870575" y="2163763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946775" y="2297113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73863" y="2141537"/>
            <a:ext cx="431800" cy="266700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23075" y="2163763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897688" y="2297113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708900" y="2136775"/>
            <a:ext cx="433388" cy="266700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758113" y="2159001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834313" y="2292351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4611689" y="2898775"/>
            <a:ext cx="3357563" cy="4762"/>
          </a:xfrm>
          <a:custGeom>
            <a:avLst/>
            <a:gdLst>
              <a:gd name="T0" fmla="*/ 0 w 13431"/>
              <a:gd name="T1" fmla="*/ 0 h 19"/>
              <a:gd name="T2" fmla="*/ 13431 w 13431"/>
              <a:gd name="T3" fmla="*/ 19 h 19"/>
              <a:gd name="T4" fmla="*/ 13431 w 13431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31" h="19">
                <a:moveTo>
                  <a:pt x="0" y="0"/>
                </a:moveTo>
                <a:lnTo>
                  <a:pt x="13431" y="19"/>
                </a:lnTo>
                <a:lnTo>
                  <a:pt x="13431" y="0"/>
                </a:lnTo>
              </a:path>
            </a:pathLst>
          </a:cu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5140325" y="2898775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5980113" y="2903537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6942138" y="2908300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7964488" y="2898775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927600" y="3049587"/>
            <a:ext cx="431800" cy="266700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975225" y="3071813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051425" y="3205163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808663" y="3055938"/>
            <a:ext cx="431800" cy="268287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856288" y="3079751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932488" y="3213101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759575" y="3055938"/>
            <a:ext cx="433388" cy="268287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808788" y="3079751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884988" y="3213101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694613" y="3051176"/>
            <a:ext cx="433388" cy="268287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743825" y="3074988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820025" y="3208338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4618038" y="4321175"/>
            <a:ext cx="3359150" cy="6350"/>
          </a:xfrm>
          <a:custGeom>
            <a:avLst/>
            <a:gdLst>
              <a:gd name="T0" fmla="*/ 0 w 13432"/>
              <a:gd name="T1" fmla="*/ 0 h 20"/>
              <a:gd name="T2" fmla="*/ 13432 w 13432"/>
              <a:gd name="T3" fmla="*/ 20 h 20"/>
              <a:gd name="T4" fmla="*/ 13432 w 13432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32" h="20">
                <a:moveTo>
                  <a:pt x="0" y="0"/>
                </a:moveTo>
                <a:lnTo>
                  <a:pt x="13432" y="20"/>
                </a:lnTo>
                <a:lnTo>
                  <a:pt x="13432" y="0"/>
                </a:lnTo>
              </a:path>
            </a:pathLst>
          </a:cu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5148263" y="4321175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5986463" y="4327525"/>
            <a:ext cx="0" cy="144462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6948488" y="4332287"/>
            <a:ext cx="0" cy="144462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7972425" y="4321175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933950" y="4471988"/>
            <a:ext cx="431800" cy="268287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983163" y="4495801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057775" y="4629151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815013" y="4479925"/>
            <a:ext cx="431800" cy="266700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5864225" y="4502151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938838" y="4635501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6767513" y="4479925"/>
            <a:ext cx="431800" cy="266700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6815138" y="4502151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91338" y="4635501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702550" y="4475162"/>
            <a:ext cx="431800" cy="266700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751763" y="4497388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7826375" y="4630738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5888038" y="3709987"/>
            <a:ext cx="96838" cy="88900"/>
          </a:xfrm>
          <a:prstGeom prst="ellipse">
            <a:avLst/>
          </a:prstGeom>
          <a:solidFill>
            <a:srgbClr val="241C1C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6288088" y="3713162"/>
            <a:ext cx="96838" cy="88900"/>
          </a:xfrm>
          <a:prstGeom prst="ellipse">
            <a:avLst/>
          </a:prstGeom>
          <a:solidFill>
            <a:srgbClr val="241C1C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664325" y="3719512"/>
            <a:ext cx="96838" cy="88900"/>
          </a:xfrm>
          <a:prstGeom prst="ellipse">
            <a:avLst/>
          </a:prstGeom>
          <a:solidFill>
            <a:srgbClr val="241C1C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4775200" y="1854201"/>
            <a:ext cx="1588" cy="3303587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775200" y="2273300"/>
            <a:ext cx="158750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4775201" y="3160712"/>
            <a:ext cx="13811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>
            <a:off x="4775201" y="4611687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4749800" y="2241551"/>
            <a:ext cx="69850" cy="53975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4729163" y="3128963"/>
            <a:ext cx="69850" cy="53975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4737101" y="4572000"/>
            <a:ext cx="68263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71"/>
          <p:cNvSpPr>
            <a:spLocks noChangeShapeType="1"/>
          </p:cNvSpPr>
          <p:nvPr/>
        </p:nvSpPr>
        <p:spPr bwMode="auto">
          <a:xfrm>
            <a:off x="5649913" y="1854200"/>
            <a:ext cx="7938" cy="40703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72"/>
          <p:cNvSpPr>
            <a:spLocks noChangeShapeType="1"/>
          </p:cNvSpPr>
          <p:nvPr/>
        </p:nvSpPr>
        <p:spPr bwMode="auto">
          <a:xfrm>
            <a:off x="5649913" y="2273300"/>
            <a:ext cx="158750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73"/>
          <p:cNvSpPr>
            <a:spLocks noChangeShapeType="1"/>
          </p:cNvSpPr>
          <p:nvPr/>
        </p:nvSpPr>
        <p:spPr bwMode="auto">
          <a:xfrm>
            <a:off x="5649914" y="3160712"/>
            <a:ext cx="13811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74"/>
          <p:cNvSpPr>
            <a:spLocks noChangeShapeType="1"/>
          </p:cNvSpPr>
          <p:nvPr/>
        </p:nvSpPr>
        <p:spPr bwMode="auto">
          <a:xfrm>
            <a:off x="5649914" y="4611687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5624513" y="2241550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5603875" y="3128963"/>
            <a:ext cx="69850" cy="53975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5611813" y="4572000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78"/>
          <p:cNvSpPr>
            <a:spLocks noChangeShapeType="1"/>
          </p:cNvSpPr>
          <p:nvPr/>
        </p:nvSpPr>
        <p:spPr bwMode="auto">
          <a:xfrm>
            <a:off x="6608763" y="1860550"/>
            <a:ext cx="0" cy="4011612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79"/>
          <p:cNvSpPr>
            <a:spLocks noChangeShapeType="1"/>
          </p:cNvSpPr>
          <p:nvPr/>
        </p:nvSpPr>
        <p:spPr bwMode="auto">
          <a:xfrm>
            <a:off x="6608764" y="2281237"/>
            <a:ext cx="1571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80"/>
          <p:cNvSpPr>
            <a:spLocks noChangeShapeType="1"/>
          </p:cNvSpPr>
          <p:nvPr/>
        </p:nvSpPr>
        <p:spPr bwMode="auto">
          <a:xfrm>
            <a:off x="6608764" y="3167062"/>
            <a:ext cx="136525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81"/>
          <p:cNvSpPr>
            <a:spLocks noChangeShapeType="1"/>
          </p:cNvSpPr>
          <p:nvPr/>
        </p:nvSpPr>
        <p:spPr bwMode="auto">
          <a:xfrm>
            <a:off x="6608764" y="4618037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6583363" y="2249488"/>
            <a:ext cx="69850" cy="53975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6562725" y="3135312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6569075" y="4579937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85"/>
          <p:cNvSpPr>
            <a:spLocks noChangeShapeType="1"/>
          </p:cNvSpPr>
          <p:nvPr/>
        </p:nvSpPr>
        <p:spPr bwMode="auto">
          <a:xfrm>
            <a:off x="7539038" y="1841501"/>
            <a:ext cx="0" cy="3108325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86"/>
          <p:cNvSpPr>
            <a:spLocks noChangeShapeType="1"/>
          </p:cNvSpPr>
          <p:nvPr/>
        </p:nvSpPr>
        <p:spPr bwMode="auto">
          <a:xfrm>
            <a:off x="7532689" y="2260600"/>
            <a:ext cx="1571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87"/>
          <p:cNvSpPr>
            <a:spLocks noChangeShapeType="1"/>
          </p:cNvSpPr>
          <p:nvPr/>
        </p:nvSpPr>
        <p:spPr bwMode="auto">
          <a:xfrm>
            <a:off x="7532689" y="3148012"/>
            <a:ext cx="136525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88"/>
          <p:cNvSpPr>
            <a:spLocks noChangeShapeType="1"/>
          </p:cNvSpPr>
          <p:nvPr/>
        </p:nvSpPr>
        <p:spPr bwMode="auto">
          <a:xfrm>
            <a:off x="7532689" y="4598987"/>
            <a:ext cx="142875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7505700" y="2228850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7486651" y="3116262"/>
            <a:ext cx="68263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7493000" y="4560888"/>
            <a:ext cx="69850" cy="53975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92"/>
          <p:cNvSpPr>
            <a:spLocks noChangeShapeType="1"/>
          </p:cNvSpPr>
          <p:nvPr/>
        </p:nvSpPr>
        <p:spPr bwMode="auto">
          <a:xfrm>
            <a:off x="5529263" y="1851026"/>
            <a:ext cx="6350" cy="3113087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93"/>
          <p:cNvSpPr>
            <a:spLocks noChangeShapeType="1"/>
          </p:cNvSpPr>
          <p:nvPr/>
        </p:nvSpPr>
        <p:spPr bwMode="auto">
          <a:xfrm flipH="1">
            <a:off x="5370513" y="2271712"/>
            <a:ext cx="158750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94"/>
          <p:cNvSpPr>
            <a:spLocks noChangeShapeType="1"/>
          </p:cNvSpPr>
          <p:nvPr/>
        </p:nvSpPr>
        <p:spPr bwMode="auto">
          <a:xfrm flipH="1">
            <a:off x="5391151" y="3157537"/>
            <a:ext cx="13811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95"/>
          <p:cNvSpPr>
            <a:spLocks noChangeShapeType="1"/>
          </p:cNvSpPr>
          <p:nvPr/>
        </p:nvSpPr>
        <p:spPr bwMode="auto">
          <a:xfrm flipH="1">
            <a:off x="5384801" y="4608512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Oval 96"/>
          <p:cNvSpPr>
            <a:spLocks noChangeArrowheads="1"/>
          </p:cNvSpPr>
          <p:nvPr/>
        </p:nvSpPr>
        <p:spPr bwMode="auto">
          <a:xfrm>
            <a:off x="5475288" y="2238375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5495925" y="3125787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5489575" y="4570412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99"/>
          <p:cNvSpPr>
            <a:spLocks noChangeShapeType="1"/>
          </p:cNvSpPr>
          <p:nvPr/>
        </p:nvSpPr>
        <p:spPr bwMode="auto">
          <a:xfrm>
            <a:off x="6423025" y="1860550"/>
            <a:ext cx="6350" cy="4062412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100"/>
          <p:cNvSpPr>
            <a:spLocks noChangeShapeType="1"/>
          </p:cNvSpPr>
          <p:nvPr/>
        </p:nvSpPr>
        <p:spPr bwMode="auto">
          <a:xfrm flipH="1">
            <a:off x="6264275" y="2281237"/>
            <a:ext cx="158750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101"/>
          <p:cNvSpPr>
            <a:spLocks noChangeShapeType="1"/>
          </p:cNvSpPr>
          <p:nvPr/>
        </p:nvSpPr>
        <p:spPr bwMode="auto">
          <a:xfrm flipH="1">
            <a:off x="6284914" y="3167062"/>
            <a:ext cx="13811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102"/>
          <p:cNvSpPr>
            <a:spLocks noChangeShapeType="1"/>
          </p:cNvSpPr>
          <p:nvPr/>
        </p:nvSpPr>
        <p:spPr bwMode="auto">
          <a:xfrm flipH="1">
            <a:off x="6278564" y="4618037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6370639" y="2249488"/>
            <a:ext cx="68263" cy="53975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6391275" y="3135312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Oval 105"/>
          <p:cNvSpPr>
            <a:spLocks noChangeArrowheads="1"/>
          </p:cNvSpPr>
          <p:nvPr/>
        </p:nvSpPr>
        <p:spPr bwMode="auto">
          <a:xfrm>
            <a:off x="6383338" y="4579937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106"/>
          <p:cNvSpPr>
            <a:spLocks noChangeShapeType="1"/>
          </p:cNvSpPr>
          <p:nvPr/>
        </p:nvSpPr>
        <p:spPr bwMode="auto">
          <a:xfrm>
            <a:off x="7375526" y="1841500"/>
            <a:ext cx="4763" cy="4011612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107"/>
          <p:cNvSpPr>
            <a:spLocks noChangeShapeType="1"/>
          </p:cNvSpPr>
          <p:nvPr/>
        </p:nvSpPr>
        <p:spPr bwMode="auto">
          <a:xfrm flipH="1">
            <a:off x="7218364" y="2260600"/>
            <a:ext cx="1571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108"/>
          <p:cNvSpPr>
            <a:spLocks noChangeShapeType="1"/>
          </p:cNvSpPr>
          <p:nvPr/>
        </p:nvSpPr>
        <p:spPr bwMode="auto">
          <a:xfrm flipH="1">
            <a:off x="7239001" y="3148012"/>
            <a:ext cx="136525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109"/>
          <p:cNvSpPr>
            <a:spLocks noChangeShapeType="1"/>
          </p:cNvSpPr>
          <p:nvPr/>
        </p:nvSpPr>
        <p:spPr bwMode="auto">
          <a:xfrm flipH="1">
            <a:off x="7231064" y="4598987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Oval 110"/>
          <p:cNvSpPr>
            <a:spLocks noChangeArrowheads="1"/>
          </p:cNvSpPr>
          <p:nvPr/>
        </p:nvSpPr>
        <p:spPr bwMode="auto">
          <a:xfrm>
            <a:off x="7323139" y="2228850"/>
            <a:ext cx="68263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7343775" y="3116262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7335838" y="4560888"/>
            <a:ext cx="69850" cy="53975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Line 113"/>
          <p:cNvSpPr>
            <a:spLocks noChangeShapeType="1"/>
          </p:cNvSpPr>
          <p:nvPr/>
        </p:nvSpPr>
        <p:spPr bwMode="auto">
          <a:xfrm>
            <a:off x="8299450" y="1849437"/>
            <a:ext cx="6350" cy="3103562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114"/>
          <p:cNvSpPr>
            <a:spLocks noChangeShapeType="1"/>
          </p:cNvSpPr>
          <p:nvPr/>
        </p:nvSpPr>
        <p:spPr bwMode="auto">
          <a:xfrm flipH="1">
            <a:off x="8140700" y="2260600"/>
            <a:ext cx="158750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Line 115"/>
          <p:cNvSpPr>
            <a:spLocks noChangeShapeType="1"/>
          </p:cNvSpPr>
          <p:nvPr/>
        </p:nvSpPr>
        <p:spPr bwMode="auto">
          <a:xfrm flipH="1">
            <a:off x="8161339" y="3148012"/>
            <a:ext cx="13811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 flipH="1">
            <a:off x="8154989" y="4598987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Oval 117"/>
          <p:cNvSpPr>
            <a:spLocks noChangeArrowheads="1"/>
          </p:cNvSpPr>
          <p:nvPr/>
        </p:nvSpPr>
        <p:spPr bwMode="auto">
          <a:xfrm>
            <a:off x="8247063" y="2228850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auto">
          <a:xfrm>
            <a:off x="8267701" y="3116262"/>
            <a:ext cx="68263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8259763" y="4560888"/>
            <a:ext cx="69850" cy="53975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3319463" y="2813050"/>
            <a:ext cx="70564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000000"/>
                </a:solidFill>
                <a:latin typeface="Sans"/>
              </a:rPr>
              <a:t>Address</a:t>
            </a:r>
            <a:endParaRPr lang="en-US">
              <a:latin typeface="Arial" pitchFamily="34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710113" y="1697038"/>
            <a:ext cx="1619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Sans"/>
              </a:rPr>
              <a:t>BL</a:t>
            </a:r>
            <a:endParaRPr lang="en-US">
              <a:latin typeface="Arial" pitchFamily="34" charset="0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5387975" y="1679576"/>
            <a:ext cx="1619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Sans"/>
              </a:rPr>
              <a:t>BL</a:t>
            </a:r>
            <a:endParaRPr lang="en-US">
              <a:latin typeface="Arial" pitchFamily="34" charset="0"/>
            </a:endParaRP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5383214" y="1657350"/>
            <a:ext cx="193675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6096000" y="1814513"/>
            <a:ext cx="21961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Sans"/>
              </a:rPr>
              <a:t>WL</a:t>
            </a:r>
            <a:endParaRPr lang="en-US">
              <a:latin typeface="Arial" pitchFamily="34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6115050" y="2735263"/>
            <a:ext cx="21961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Sans"/>
              </a:rPr>
              <a:t>WL</a:t>
            </a:r>
            <a:endParaRPr lang="en-US">
              <a:latin typeface="Arial" pitchFamily="34" charset="0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6088063" y="4137026"/>
            <a:ext cx="21961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Sans"/>
              </a:rPr>
              <a:t>WL</a:t>
            </a:r>
            <a:endParaRPr lang="en-US">
              <a:latin typeface="Arial" pitchFamily="34" charset="0"/>
            </a:endParaRP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 flipH="1">
            <a:off x="6265864" y="5434013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5827713" y="5286375"/>
            <a:ext cx="433388" cy="266700"/>
          </a:xfrm>
          <a:prstGeom prst="rect">
            <a:avLst/>
          </a:prstGeom>
          <a:solidFill>
            <a:srgbClr val="D7F4E3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5908675" y="5294314"/>
            <a:ext cx="2356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Write</a:t>
            </a:r>
            <a:endParaRPr lang="en-US">
              <a:latin typeface="Arial" pitchFamily="34" charset="0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5900738" y="5427664"/>
            <a:ext cx="24686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driver</a:t>
            </a:r>
            <a:endParaRPr lang="en-US">
              <a:latin typeface="Arial" pitchFamily="34" charset="0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5683251" y="5434013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132"/>
          <p:cNvSpPr>
            <a:spLocks noChangeArrowheads="1"/>
          </p:cNvSpPr>
          <p:nvPr/>
        </p:nvSpPr>
        <p:spPr bwMode="auto">
          <a:xfrm>
            <a:off x="5645150" y="5395914"/>
            <a:ext cx="69850" cy="53975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6381750" y="5402263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Line 134"/>
          <p:cNvSpPr>
            <a:spLocks noChangeShapeType="1"/>
          </p:cNvSpPr>
          <p:nvPr/>
        </p:nvSpPr>
        <p:spPr bwMode="auto">
          <a:xfrm flipH="1">
            <a:off x="7218364" y="5430838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6780213" y="5283201"/>
            <a:ext cx="433388" cy="268287"/>
          </a:xfrm>
          <a:prstGeom prst="rect">
            <a:avLst/>
          </a:prstGeom>
          <a:solidFill>
            <a:srgbClr val="D7F4E3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6861175" y="5291139"/>
            <a:ext cx="2356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Sans"/>
              </a:rPr>
              <a:t>Write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6853238" y="5424489"/>
            <a:ext cx="24686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driver</a:t>
            </a:r>
            <a:endParaRPr lang="en-US">
              <a:latin typeface="Arial" pitchFamily="34" charset="0"/>
            </a:endParaRPr>
          </a:p>
        </p:txBody>
      </p:sp>
      <p:sp>
        <p:nvSpPr>
          <p:cNvPr id="139" name="Line 138"/>
          <p:cNvSpPr>
            <a:spLocks noChangeShapeType="1"/>
          </p:cNvSpPr>
          <p:nvPr/>
        </p:nvSpPr>
        <p:spPr bwMode="auto">
          <a:xfrm>
            <a:off x="6635751" y="5430838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Oval 139"/>
          <p:cNvSpPr>
            <a:spLocks noChangeArrowheads="1"/>
          </p:cNvSpPr>
          <p:nvPr/>
        </p:nvSpPr>
        <p:spPr bwMode="auto">
          <a:xfrm>
            <a:off x="6597651" y="5392738"/>
            <a:ext cx="68263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Oval 140"/>
          <p:cNvSpPr>
            <a:spLocks noChangeArrowheads="1"/>
          </p:cNvSpPr>
          <p:nvPr/>
        </p:nvSpPr>
        <p:spPr bwMode="auto">
          <a:xfrm>
            <a:off x="7334250" y="5399088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5811838" y="5692775"/>
            <a:ext cx="4407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Data in</a:t>
            </a:r>
            <a:endParaRPr lang="en-US">
              <a:latin typeface="Arial" pitchFamily="34" charset="0"/>
            </a:endParaRPr>
          </a:p>
        </p:txBody>
      </p:sp>
      <p:sp>
        <p:nvSpPr>
          <p:cNvPr id="143" name="Line 142"/>
          <p:cNvSpPr>
            <a:spLocks noChangeShapeType="1"/>
          </p:cNvSpPr>
          <p:nvPr/>
        </p:nvSpPr>
        <p:spPr bwMode="auto">
          <a:xfrm flipV="1">
            <a:off x="6048375" y="5564189"/>
            <a:ext cx="0" cy="130175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143"/>
          <p:cNvSpPr>
            <a:spLocks/>
          </p:cNvSpPr>
          <p:nvPr/>
        </p:nvSpPr>
        <p:spPr bwMode="auto">
          <a:xfrm>
            <a:off x="6024564" y="5564188"/>
            <a:ext cx="47625" cy="82550"/>
          </a:xfrm>
          <a:custGeom>
            <a:avLst/>
            <a:gdLst>
              <a:gd name="T0" fmla="*/ 15 w 30"/>
              <a:gd name="T1" fmla="*/ 37 h 52"/>
              <a:gd name="T2" fmla="*/ 30 w 30"/>
              <a:gd name="T3" fmla="*/ 52 h 52"/>
              <a:gd name="T4" fmla="*/ 15 w 30"/>
              <a:gd name="T5" fmla="*/ 0 h 52"/>
              <a:gd name="T6" fmla="*/ 0 w 30"/>
              <a:gd name="T7" fmla="*/ 52 h 52"/>
              <a:gd name="T8" fmla="*/ 15 w 30"/>
              <a:gd name="T9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52">
                <a:moveTo>
                  <a:pt x="15" y="37"/>
                </a:moveTo>
                <a:lnTo>
                  <a:pt x="30" y="52"/>
                </a:lnTo>
                <a:lnTo>
                  <a:pt x="15" y="0"/>
                </a:lnTo>
                <a:lnTo>
                  <a:pt x="0" y="52"/>
                </a:lnTo>
                <a:lnTo>
                  <a:pt x="15" y="37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5581651" y="5883275"/>
            <a:ext cx="900113" cy="247650"/>
          </a:xfrm>
          <a:prstGeom prst="rect">
            <a:avLst/>
          </a:prstGeom>
          <a:solidFill>
            <a:srgbClr val="D7E3F4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5616576" y="5943600"/>
            <a:ext cx="7982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Sense amplifier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6561138" y="5878513"/>
            <a:ext cx="901700" cy="247650"/>
          </a:xfrm>
          <a:prstGeom prst="rect">
            <a:avLst/>
          </a:prstGeom>
          <a:solidFill>
            <a:srgbClr val="D7E3F4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6597651" y="5935663"/>
            <a:ext cx="7982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Sense amplifier</a:t>
            </a:r>
            <a:endParaRPr lang="en-US">
              <a:latin typeface="Arial" pitchFamily="34" charset="0"/>
            </a:endParaRPr>
          </a:p>
        </p:txBody>
      </p:sp>
      <p:sp>
        <p:nvSpPr>
          <p:cNvPr id="149" name="Line 148"/>
          <p:cNvSpPr>
            <a:spLocks noChangeShapeType="1"/>
          </p:cNvSpPr>
          <p:nvPr/>
        </p:nvSpPr>
        <p:spPr bwMode="auto">
          <a:xfrm>
            <a:off x="6027738" y="6137276"/>
            <a:ext cx="0" cy="179387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6000751" y="6216650"/>
            <a:ext cx="55563" cy="100012"/>
          </a:xfrm>
          <a:custGeom>
            <a:avLst/>
            <a:gdLst>
              <a:gd name="T0" fmla="*/ 17 w 35"/>
              <a:gd name="T1" fmla="*/ 18 h 63"/>
              <a:gd name="T2" fmla="*/ 0 w 35"/>
              <a:gd name="T3" fmla="*/ 0 h 63"/>
              <a:gd name="T4" fmla="*/ 17 w 35"/>
              <a:gd name="T5" fmla="*/ 63 h 63"/>
              <a:gd name="T6" fmla="*/ 35 w 35"/>
              <a:gd name="T7" fmla="*/ 0 h 63"/>
              <a:gd name="T8" fmla="*/ 17 w 35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63">
                <a:moveTo>
                  <a:pt x="17" y="18"/>
                </a:moveTo>
                <a:lnTo>
                  <a:pt x="0" y="0"/>
                </a:lnTo>
                <a:lnTo>
                  <a:pt x="17" y="63"/>
                </a:lnTo>
                <a:lnTo>
                  <a:pt x="35" y="0"/>
                </a:lnTo>
                <a:lnTo>
                  <a:pt x="17" y="1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Line 150"/>
          <p:cNvSpPr>
            <a:spLocks noChangeShapeType="1"/>
          </p:cNvSpPr>
          <p:nvPr/>
        </p:nvSpPr>
        <p:spPr bwMode="auto">
          <a:xfrm>
            <a:off x="7024688" y="6132514"/>
            <a:ext cx="0" cy="179387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151"/>
          <p:cNvSpPr>
            <a:spLocks/>
          </p:cNvSpPr>
          <p:nvPr/>
        </p:nvSpPr>
        <p:spPr bwMode="auto">
          <a:xfrm>
            <a:off x="6997701" y="6211888"/>
            <a:ext cx="55563" cy="100012"/>
          </a:xfrm>
          <a:custGeom>
            <a:avLst/>
            <a:gdLst>
              <a:gd name="T0" fmla="*/ 17 w 35"/>
              <a:gd name="T1" fmla="*/ 18 h 63"/>
              <a:gd name="T2" fmla="*/ 0 w 35"/>
              <a:gd name="T3" fmla="*/ 0 h 63"/>
              <a:gd name="T4" fmla="*/ 17 w 35"/>
              <a:gd name="T5" fmla="*/ 63 h 63"/>
              <a:gd name="T6" fmla="*/ 35 w 35"/>
              <a:gd name="T7" fmla="*/ 0 h 63"/>
              <a:gd name="T8" fmla="*/ 17 w 35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63">
                <a:moveTo>
                  <a:pt x="17" y="18"/>
                </a:moveTo>
                <a:lnTo>
                  <a:pt x="0" y="0"/>
                </a:lnTo>
                <a:lnTo>
                  <a:pt x="17" y="63"/>
                </a:lnTo>
                <a:lnTo>
                  <a:pt x="35" y="0"/>
                </a:lnTo>
                <a:lnTo>
                  <a:pt x="17" y="1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6149975" y="6281738"/>
            <a:ext cx="6706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Sans"/>
              </a:rPr>
              <a:t>Data out</a:t>
            </a:r>
            <a:endParaRPr lang="en-US">
              <a:latin typeface="Arial" pitchFamily="34" charset="0"/>
            </a:endParaRPr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4654550" y="4951412"/>
            <a:ext cx="3778250" cy="233362"/>
          </a:xfrm>
          <a:custGeom>
            <a:avLst/>
            <a:gdLst>
              <a:gd name="T0" fmla="*/ 466 w 15111"/>
              <a:gd name="T1" fmla="*/ 0 h 933"/>
              <a:gd name="T2" fmla="*/ 14645 w 15111"/>
              <a:gd name="T3" fmla="*/ 0 h 933"/>
              <a:gd name="T4" fmla="*/ 15111 w 15111"/>
              <a:gd name="T5" fmla="*/ 467 h 933"/>
              <a:gd name="T6" fmla="*/ 14645 w 15111"/>
              <a:gd name="T7" fmla="*/ 933 h 933"/>
              <a:gd name="T8" fmla="*/ 466 w 15111"/>
              <a:gd name="T9" fmla="*/ 933 h 933"/>
              <a:gd name="T10" fmla="*/ 0 w 15111"/>
              <a:gd name="T11" fmla="*/ 467 h 933"/>
              <a:gd name="T12" fmla="*/ 466 w 15111"/>
              <a:gd name="T13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11" h="933">
                <a:moveTo>
                  <a:pt x="466" y="0"/>
                </a:moveTo>
                <a:lnTo>
                  <a:pt x="14645" y="0"/>
                </a:lnTo>
                <a:cubicBezTo>
                  <a:pt x="14903" y="0"/>
                  <a:pt x="15111" y="208"/>
                  <a:pt x="15111" y="467"/>
                </a:cubicBezTo>
                <a:cubicBezTo>
                  <a:pt x="15111" y="725"/>
                  <a:pt x="14903" y="933"/>
                  <a:pt x="14645" y="933"/>
                </a:cubicBezTo>
                <a:lnTo>
                  <a:pt x="466" y="933"/>
                </a:lnTo>
                <a:cubicBezTo>
                  <a:pt x="208" y="933"/>
                  <a:pt x="0" y="725"/>
                  <a:pt x="0" y="467"/>
                </a:cubicBezTo>
                <a:cubicBezTo>
                  <a:pt x="0" y="208"/>
                  <a:pt x="208" y="0"/>
                  <a:pt x="466" y="0"/>
                </a:cubicBezTo>
                <a:close/>
              </a:path>
            </a:pathLst>
          </a:custGeom>
          <a:solidFill>
            <a:srgbClr val="FFD5D5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6761163" y="5672138"/>
            <a:ext cx="4407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Data in</a:t>
            </a:r>
            <a:endParaRPr lang="en-US">
              <a:latin typeface="Arial" pitchFamily="34" charset="0"/>
            </a:endParaRPr>
          </a:p>
        </p:txBody>
      </p:sp>
      <p:sp>
        <p:nvSpPr>
          <p:cNvPr id="156" name="Line 155"/>
          <p:cNvSpPr>
            <a:spLocks noChangeShapeType="1"/>
          </p:cNvSpPr>
          <p:nvPr/>
        </p:nvSpPr>
        <p:spPr bwMode="auto">
          <a:xfrm flipV="1">
            <a:off x="6999288" y="5543551"/>
            <a:ext cx="0" cy="130175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56"/>
          <p:cNvSpPr>
            <a:spLocks/>
          </p:cNvSpPr>
          <p:nvPr/>
        </p:nvSpPr>
        <p:spPr bwMode="auto">
          <a:xfrm>
            <a:off x="6975476" y="5543551"/>
            <a:ext cx="47625" cy="84137"/>
          </a:xfrm>
          <a:custGeom>
            <a:avLst/>
            <a:gdLst>
              <a:gd name="T0" fmla="*/ 15 w 30"/>
              <a:gd name="T1" fmla="*/ 38 h 53"/>
              <a:gd name="T2" fmla="*/ 30 w 30"/>
              <a:gd name="T3" fmla="*/ 53 h 53"/>
              <a:gd name="T4" fmla="*/ 15 w 30"/>
              <a:gd name="T5" fmla="*/ 0 h 53"/>
              <a:gd name="T6" fmla="*/ 0 w 30"/>
              <a:gd name="T7" fmla="*/ 53 h 53"/>
              <a:gd name="T8" fmla="*/ 15 w 30"/>
              <a:gd name="T9" fmla="*/ 38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53">
                <a:moveTo>
                  <a:pt x="15" y="38"/>
                </a:moveTo>
                <a:lnTo>
                  <a:pt x="30" y="53"/>
                </a:lnTo>
                <a:lnTo>
                  <a:pt x="15" y="0"/>
                </a:lnTo>
                <a:lnTo>
                  <a:pt x="0" y="53"/>
                </a:lnTo>
                <a:lnTo>
                  <a:pt x="15" y="3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5648325" y="4975225"/>
            <a:ext cx="14891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Column mux/demux</a:t>
            </a:r>
            <a:endParaRPr lang="en-US">
              <a:latin typeface="Arial" pitchFamily="34" charset="0"/>
            </a:endParaRPr>
          </a:p>
        </p:txBody>
      </p:sp>
      <p:sp>
        <p:nvSpPr>
          <p:cNvPr id="159" name="Line 158"/>
          <p:cNvSpPr>
            <a:spLocks noChangeShapeType="1"/>
          </p:cNvSpPr>
          <p:nvPr/>
        </p:nvSpPr>
        <p:spPr bwMode="auto">
          <a:xfrm>
            <a:off x="3778251" y="5073650"/>
            <a:ext cx="874713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Freeform 159"/>
          <p:cNvSpPr>
            <a:spLocks/>
          </p:cNvSpPr>
          <p:nvPr/>
        </p:nvSpPr>
        <p:spPr bwMode="auto">
          <a:xfrm>
            <a:off x="4505325" y="5030788"/>
            <a:ext cx="147638" cy="85725"/>
          </a:xfrm>
          <a:custGeom>
            <a:avLst/>
            <a:gdLst>
              <a:gd name="T0" fmla="*/ 27 w 93"/>
              <a:gd name="T1" fmla="*/ 27 h 54"/>
              <a:gd name="T2" fmla="*/ 0 w 93"/>
              <a:gd name="T3" fmla="*/ 54 h 54"/>
              <a:gd name="T4" fmla="*/ 93 w 93"/>
              <a:gd name="T5" fmla="*/ 27 h 54"/>
              <a:gd name="T6" fmla="*/ 0 w 93"/>
              <a:gd name="T7" fmla="*/ 0 h 54"/>
              <a:gd name="T8" fmla="*/ 27 w 93"/>
              <a:gd name="T9" fmla="*/ 2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54">
                <a:moveTo>
                  <a:pt x="27" y="27"/>
                </a:moveTo>
                <a:lnTo>
                  <a:pt x="0" y="54"/>
                </a:lnTo>
                <a:lnTo>
                  <a:pt x="93" y="27"/>
                </a:lnTo>
                <a:lnTo>
                  <a:pt x="0" y="0"/>
                </a:lnTo>
                <a:lnTo>
                  <a:pt x="27" y="27"/>
                </a:lnTo>
                <a:close/>
              </a:path>
            </a:pathLst>
          </a:custGeom>
          <a:solidFill>
            <a:srgbClr val="000000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3752850" y="5094287"/>
            <a:ext cx="70564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Sans"/>
              </a:rPr>
              <a:t>Address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2209800" y="998042"/>
            <a:ext cx="3959225" cy="52595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save space, we arrange SRAM cells into rows and columns </a:t>
            </a:r>
          </a:p>
        </p:txBody>
      </p:sp>
      <p:sp>
        <p:nvSpPr>
          <p:cNvPr id="163" name="Rounded Rectangular Callout 162"/>
          <p:cNvSpPr/>
          <p:nvPr/>
        </p:nvSpPr>
        <p:spPr>
          <a:xfrm>
            <a:off x="8620126" y="2408237"/>
            <a:ext cx="1971675" cy="825500"/>
          </a:xfrm>
          <a:prstGeom prst="wedgeRoundRectCallout">
            <a:avLst>
              <a:gd name="adj1" fmla="val -105277"/>
              <a:gd name="adj2" fmla="val 1121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a word line enables all the cells in a row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8620126" y="3505200"/>
            <a:ext cx="1971675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Only one row can be enabled at a time</a:t>
            </a: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14" y="3331832"/>
            <a:ext cx="295936" cy="295936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4275189" y="2040275"/>
            <a:ext cx="3449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sp>
        <p:nvSpPr>
          <p:cNvPr id="169" name="Rounded Rectangular Callout 168"/>
          <p:cNvSpPr/>
          <p:nvPr/>
        </p:nvSpPr>
        <p:spPr>
          <a:xfrm>
            <a:off x="1524001" y="1657351"/>
            <a:ext cx="2386013" cy="992187"/>
          </a:xfrm>
          <a:prstGeom prst="wedgeRoundRectCallout">
            <a:avLst>
              <a:gd name="adj1" fmla="val 63630"/>
              <a:gd name="adj2" fmla="val 421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decoder to set only one word line to 1 (based on the address)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4989513" y="5230812"/>
            <a:ext cx="3484562" cy="1423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ular Callout 170"/>
          <p:cNvSpPr/>
          <p:nvPr/>
        </p:nvSpPr>
        <p:spPr>
          <a:xfrm>
            <a:off x="8612718" y="4764881"/>
            <a:ext cx="1944687" cy="736600"/>
          </a:xfrm>
          <a:prstGeom prst="wedgeRoundRectCallout">
            <a:avLst>
              <a:gd name="adj1" fmla="val -99182"/>
              <a:gd name="adj2" fmla="val -947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a subset of columns to read or write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28601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Operating an </a:t>
            </a:r>
            <a:r>
              <a:rPr lang="fr-FR" sz="4400" dirty="0" err="1"/>
              <a:t>Array</a:t>
            </a:r>
            <a:r>
              <a:rPr lang="fr-FR" sz="4400" dirty="0"/>
              <a:t> of SRAM </a:t>
            </a:r>
            <a:r>
              <a:rPr lang="fr-FR" sz="4400" dirty="0" err="1"/>
              <a:t>Cells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/>
              </p:cNvSpPr>
              <p:nvPr/>
            </p:nvSpPr>
            <p:spPr>
              <a:xfrm>
                <a:off x="2209800" y="1447800"/>
                <a:ext cx="7969250" cy="472440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 fontScale="92500" lnSpcReduction="20000"/>
              </a:bodyPr>
              <a:lstStyle>
                <a:defPPr marL="432000" marR="0" lvl="0" indent="-324000" algn="l" hangingPunct="1">
                  <a:spcBef>
                    <a:spcPts val="0"/>
                  </a:spcBef>
                  <a:spcAft>
                    <a:spcPts val="1414"/>
                  </a:spcAft>
                  <a:buSzPct val="45000"/>
                  <a:buFont typeface="StarSymbol"/>
                  <a:buNone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defPPr>
                <a:lvl1pPr marL="432000" marR="0" lvl="0" indent="-324000" algn="l" defTabSz="914400" rtl="0" eaLnBrk="1" latinLnBrk="0" hangingPunct="1">
                  <a:spcBef>
                    <a:spcPts val="0"/>
                  </a:spcBef>
                  <a:spcAft>
                    <a:spcPts val="1414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1pPr>
                <a:lvl2pPr marL="864000" marR="0" lvl="1" indent="-324000" algn="l" defTabSz="914400" rtl="0" eaLnBrk="1" latinLnBrk="0" hangingPunct="1">
                  <a:spcBef>
                    <a:spcPts val="0"/>
                  </a:spcBef>
                  <a:spcAft>
                    <a:spcPts val="1134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4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2pPr>
                <a:lvl3pPr marL="1295999" marR="0" lvl="2" indent="-288000" algn="l" defTabSz="914400" rtl="0" eaLnBrk="1" latinLnBrk="0" hangingPunct="1">
                  <a:spcBef>
                    <a:spcPts val="0"/>
                  </a:spcBef>
                  <a:spcAft>
                    <a:spcPts val="850"/>
                  </a:spcAft>
                  <a:buClr>
                    <a:schemeClr val="accent1"/>
                  </a:buClr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3pPr>
                <a:lvl4pPr marL="1728000" marR="0" lvl="3" indent="-216000" algn="l" defTabSz="914400" rtl="0" eaLnBrk="1" latinLnBrk="0" hangingPunct="1">
                  <a:spcBef>
                    <a:spcPts val="0"/>
                  </a:spcBef>
                  <a:spcAft>
                    <a:spcPts val="567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4pPr>
                <a:lvl5pPr marL="2160000" marR="0" lvl="4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5pPr>
                <a:lvl6pPr marL="2592000" marR="0" lvl="5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6pPr>
                <a:lvl7pPr marL="3024000" marR="0" lvl="6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7pPr>
                <a:lvl8pPr marL="3456000" marR="0" lvl="7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8pPr>
                <a:lvl9pPr marL="3887999" marR="0" lvl="8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9pPr>
              </a:lstStyle>
              <a:p>
                <a:pPr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b="1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Write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mode: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Use a </a:t>
                </a:r>
                <a:r>
                  <a:rPr lang="en-US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driver circuit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to set the values of BL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𝐵𝐿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Simultaneously </a:t>
                </a:r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enable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the word line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The values in BL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𝐵𝐿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will get </a:t>
                </a:r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transferred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to the SRAM cell (thus a write)</a:t>
                </a:r>
              </a:p>
              <a:p>
                <a:pPr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Read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: 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Disconnect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the bit lines from supply and ground using transistors (floating)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Enable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the word line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The </a:t>
                </a:r>
                <a:r>
                  <a:rPr lang="en-US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values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of (BL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𝐵𝐿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) will get set to logical 1 and 0 respectively if the value stored in the SRAM cell is 1, or vice-versa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endParaRPr lang="en-US" sz="16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endParaRPr lang="en-US" sz="800" b="1" dirty="0">
                  <a:solidFill>
                    <a:srgbClr val="00B050"/>
                  </a:solidFill>
                  <a:latin typeface="Calibri" panose="020F0502020204030204" pitchFamily="34" charset="0"/>
                </a:endParaRPr>
              </a:p>
              <a:p>
                <a:pPr algn="just">
                  <a:buSzPct val="100000"/>
                  <a:buFont typeface="Symbol" panose="05050102010706020507" pitchFamily="18" charset="2"/>
                  <a:buChar char="*"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447800"/>
                <a:ext cx="7969250" cy="4724400"/>
              </a:xfrm>
              <a:prstGeom prst="rect">
                <a:avLst/>
              </a:prstGeom>
              <a:blipFill>
                <a:blip r:embed="rId2"/>
                <a:stretch>
                  <a:fillRect l="-1607" t="-4903" r="-20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082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28601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Pre-charging</a:t>
            </a:r>
            <a:endParaRPr lang="en-US" sz="4400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209800" y="1447800"/>
            <a:ext cx="7969250" cy="4724400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</a:rPr>
              <a:t>Issues with the simple design: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The bit lines are very long, and are connected to a lot of SRAM cells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They thus have a lot of resistance and capacitance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Driving them to a logical 0 or 1 (typically 1V) will take a long time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This will make the SRAM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slow 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Can we do something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</a:rPr>
              <a:t>better</a:t>
            </a:r>
          </a:p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Observe: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Let us pre-charge both the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bitlines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to 0.5 V (assuming logical 1 is 1V) using strong pre-charge driver circuits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Let us then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enable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the word line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One of the bit lines will move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towards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0V and the other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towards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1V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IDEA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: Monitor the difference in voltages between the bit lines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endParaRPr lang="en-US" sz="800" b="1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algn="just">
              <a:buSzPct val="100000"/>
              <a:buFont typeface="Symbol" panose="05050102010706020507" pitchFamily="18" charset="2"/>
              <a:buChar char="*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34" y="5029200"/>
            <a:ext cx="1215673" cy="13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2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9850"/>
            <a:ext cx="8610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Disclaimer</a:t>
            </a:r>
            <a:r>
              <a:rPr lang="fr-FR" sz="4400" dirty="0"/>
              <a:t>: This </a:t>
            </a:r>
            <a:r>
              <a:rPr lang="fr-FR" sz="4400" dirty="0" err="1"/>
              <a:t>chapter</a:t>
            </a:r>
            <a:r>
              <a:rPr lang="fr-FR" sz="4400" dirty="0"/>
              <a:t> </a:t>
            </a:r>
            <a:r>
              <a:rPr lang="fr-FR" sz="4400" dirty="0" err="1"/>
              <a:t>is</a:t>
            </a:r>
            <a:r>
              <a:rPr lang="fr-FR" sz="4400" dirty="0"/>
              <a:t> </a:t>
            </a:r>
            <a:r>
              <a:rPr lang="fr-FR" sz="4400" dirty="0" err="1"/>
              <a:t>only</a:t>
            </a:r>
            <a:r>
              <a:rPr lang="fr-FR" sz="4400" dirty="0"/>
              <a:t> to </a:t>
            </a:r>
            <a:r>
              <a:rPr lang="fr-FR" sz="4400" dirty="0" err="1"/>
              <a:t>get</a:t>
            </a:r>
            <a:r>
              <a:rPr lang="fr-FR" sz="4400" dirty="0"/>
              <a:t> a high </a:t>
            </a:r>
            <a:r>
              <a:rPr lang="fr-FR" sz="4400" dirty="0" err="1"/>
              <a:t>level</a:t>
            </a:r>
            <a:r>
              <a:rPr lang="fr-FR" sz="4400" dirty="0"/>
              <a:t> </a:t>
            </a:r>
            <a:r>
              <a:rPr lang="fr-FR" sz="4400" dirty="0" err="1"/>
              <a:t>overview</a:t>
            </a:r>
            <a:r>
              <a:rPr lang="fr-FR" sz="4400" dirty="0"/>
              <a:t> ...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990601"/>
            <a:ext cx="812825" cy="812825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2091279" y="2057400"/>
            <a:ext cx="7969250" cy="3962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assume some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background</a:t>
            </a:r>
            <a:r>
              <a:rPr lang="en-US" dirty="0">
                <a:latin typeface="Calibri" panose="020F0502020204030204" pitchFamily="34" charset="0"/>
              </a:rPr>
              <a:t> in logic gates, transistors, combinational and sequential logic</a:t>
            </a:r>
          </a:p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aim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of this chapter is to only provide a </a:t>
            </a:r>
            <a:r>
              <a:rPr lang="en-US" u="sng" dirty="0">
                <a:solidFill>
                  <a:srgbClr val="0070C0"/>
                </a:solidFill>
                <a:latin typeface="Calibri" panose="020F0502020204030204" pitchFamily="34" charset="0"/>
              </a:rPr>
              <a:t>high level overview</a:t>
            </a:r>
          </a:p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For a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deeper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understanding consult any of the classic textbooks on digital logic</a:t>
            </a:r>
          </a:p>
        </p:txBody>
      </p:sp>
    </p:spTree>
    <p:extLst>
      <p:ext uri="{BB962C8B-B14F-4D97-AF65-F5344CB8AC3E}">
        <p14:creationId xmlns:p14="http://schemas.microsoft.com/office/powerpoint/2010/main" val="17981084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28601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Pre-charging</a:t>
            </a:r>
            <a:r>
              <a:rPr lang="fr-FR" sz="4400" dirty="0"/>
              <a:t> - II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/>
              </p:cNvSpPr>
              <p:nvPr/>
            </p:nvSpPr>
            <p:spPr>
              <a:xfrm>
                <a:off x="2209800" y="1447800"/>
                <a:ext cx="7969250" cy="472440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 fontScale="85000" lnSpcReduction="20000"/>
              </a:bodyPr>
              <a:lstStyle>
                <a:defPPr marL="432000" marR="0" lvl="0" indent="-324000" algn="l" hangingPunct="1">
                  <a:spcBef>
                    <a:spcPts val="0"/>
                  </a:spcBef>
                  <a:spcAft>
                    <a:spcPts val="1414"/>
                  </a:spcAft>
                  <a:buSzPct val="45000"/>
                  <a:buFont typeface="StarSymbol"/>
                  <a:buNone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defPPr>
                <a:lvl1pPr marL="432000" marR="0" lvl="0" indent="-324000" algn="l" defTabSz="914400" rtl="0" eaLnBrk="1" latinLnBrk="0" hangingPunct="1">
                  <a:spcBef>
                    <a:spcPts val="0"/>
                  </a:spcBef>
                  <a:spcAft>
                    <a:spcPts val="1414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1pPr>
                <a:lvl2pPr marL="864000" marR="0" lvl="1" indent="-324000" algn="l" defTabSz="914400" rtl="0" eaLnBrk="1" latinLnBrk="0" hangingPunct="1">
                  <a:spcBef>
                    <a:spcPts val="0"/>
                  </a:spcBef>
                  <a:spcAft>
                    <a:spcPts val="1134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4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2pPr>
                <a:lvl3pPr marL="1295999" marR="0" lvl="2" indent="-288000" algn="l" defTabSz="914400" rtl="0" eaLnBrk="1" latinLnBrk="0" hangingPunct="1">
                  <a:spcBef>
                    <a:spcPts val="0"/>
                  </a:spcBef>
                  <a:spcAft>
                    <a:spcPts val="850"/>
                  </a:spcAft>
                  <a:buClr>
                    <a:schemeClr val="accent1"/>
                  </a:buClr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3pPr>
                <a:lvl4pPr marL="1728000" marR="0" lvl="3" indent="-216000" algn="l" defTabSz="914400" rtl="0" eaLnBrk="1" latinLnBrk="0" hangingPunct="1">
                  <a:spcBef>
                    <a:spcPts val="0"/>
                  </a:spcBef>
                  <a:spcAft>
                    <a:spcPts val="567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4pPr>
                <a:lvl5pPr marL="2160000" marR="0" lvl="4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5pPr>
                <a:lvl6pPr marL="2592000" marR="0" lvl="5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6pPr>
                <a:lvl7pPr marL="3024000" marR="0" lvl="6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7pPr>
                <a:lvl8pPr marL="3456000" marR="0" lvl="7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8pPr>
                <a:lvl9pPr marL="3887999" marR="0" lvl="8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9pPr>
              </a:lstStyle>
              <a:p>
                <a:pPr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Should we </a:t>
                </a:r>
                <a:r>
                  <a:rPr lang="en-US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wait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for one of the </a:t>
                </a:r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bit lines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to reach 0V and the </a:t>
                </a:r>
                <a:r>
                  <a:rPr lang="en-US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other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to reach 1V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Answer: </a:t>
                </a:r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NO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If we know the outcome: </a:t>
                </a:r>
                <a:r>
                  <a:rPr lang="en-US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why wait</a:t>
                </a:r>
              </a:p>
              <a:p>
                <a:pPr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Monitor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the difference: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𝑉𝑜𝑙𝑡𝑎𝑔𝑒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𝐵𝐿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𝑉𝑜𝑙𝑡𝑎𝑔𝑒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𝐵𝐿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There can be some amount of electrical noise that might cause a little bit of fluctuation in the voltages of the bit line. Define a noise threshold, T.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The moment: |</a:t>
                </a:r>
                <a:r>
                  <a:rPr lang="el-G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| &gt; T, declare the </a:t>
                </a:r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result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is +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</a:rPr>
                  <a:t>ve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infer a logical 1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Else, infer a logical 0</a:t>
                </a: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endParaRPr lang="en-US" sz="800" b="1" dirty="0">
                  <a:solidFill>
                    <a:srgbClr val="00B050"/>
                  </a:solidFill>
                  <a:latin typeface="Calibri" panose="020F0502020204030204" pitchFamily="34" charset="0"/>
                </a:endParaRPr>
              </a:p>
              <a:p>
                <a:pPr algn="just">
                  <a:buSzPct val="100000"/>
                  <a:buFont typeface="Symbol" panose="05050102010706020507" pitchFamily="18" charset="2"/>
                  <a:buChar char="*"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lvl="1" algn="just">
                  <a:buSzPct val="100000"/>
                  <a:buFont typeface="Symbol" panose="05050102010706020507" pitchFamily="18" charset="2"/>
                  <a:buChar char="*"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447800"/>
                <a:ext cx="7969250" cy="4724400"/>
              </a:xfrm>
              <a:prstGeom prst="rect">
                <a:avLst/>
              </a:prstGeom>
              <a:blipFill>
                <a:blip r:embed="rId2"/>
                <a:stretch>
                  <a:fillRect l="-1301" t="-4258" r="-25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962400" y="5943600"/>
            <a:ext cx="51054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very fast method of reading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5781194"/>
            <a:ext cx="1771650" cy="10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30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108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41</a:t>
            </a:fld>
            <a:endParaRPr lang="en-US" sz="105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228601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Array</a:t>
            </a:r>
            <a:r>
              <a:rPr lang="fr-FR" sz="4400" dirty="0"/>
              <a:t> of SRAM </a:t>
            </a:r>
            <a:r>
              <a:rPr lang="fr-FR" sz="4400" dirty="0" err="1"/>
              <a:t>Cells</a:t>
            </a:r>
            <a:endParaRPr lang="en-US" sz="4400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3276600" y="1524000"/>
            <a:ext cx="5257800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9951" y="2073276"/>
            <a:ext cx="3794125" cy="2778125"/>
          </a:xfrm>
          <a:prstGeom prst="rect">
            <a:avLst/>
          </a:prstGeom>
          <a:solidFill>
            <a:srgbClr val="D7E3F4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240214" y="1785938"/>
            <a:ext cx="377825" cy="2808287"/>
          </a:xfrm>
          <a:custGeom>
            <a:avLst/>
            <a:gdLst>
              <a:gd name="T0" fmla="*/ 555 w 1511"/>
              <a:gd name="T1" fmla="*/ 0 h 11232"/>
              <a:gd name="T2" fmla="*/ 957 w 1511"/>
              <a:gd name="T3" fmla="*/ 0 h 11232"/>
              <a:gd name="T4" fmla="*/ 1511 w 1511"/>
              <a:gd name="T5" fmla="*/ 554 h 11232"/>
              <a:gd name="T6" fmla="*/ 1511 w 1511"/>
              <a:gd name="T7" fmla="*/ 10678 h 11232"/>
              <a:gd name="T8" fmla="*/ 957 w 1511"/>
              <a:gd name="T9" fmla="*/ 11232 h 11232"/>
              <a:gd name="T10" fmla="*/ 555 w 1511"/>
              <a:gd name="T11" fmla="*/ 11232 h 11232"/>
              <a:gd name="T12" fmla="*/ 0 w 1511"/>
              <a:gd name="T13" fmla="*/ 10678 h 11232"/>
              <a:gd name="T14" fmla="*/ 0 w 1511"/>
              <a:gd name="T15" fmla="*/ 554 h 11232"/>
              <a:gd name="T16" fmla="*/ 555 w 1511"/>
              <a:gd name="T17" fmla="*/ 0 h 1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1" h="11232">
                <a:moveTo>
                  <a:pt x="555" y="0"/>
                </a:moveTo>
                <a:lnTo>
                  <a:pt x="957" y="0"/>
                </a:lnTo>
                <a:cubicBezTo>
                  <a:pt x="1264" y="0"/>
                  <a:pt x="1511" y="247"/>
                  <a:pt x="1511" y="554"/>
                </a:cubicBezTo>
                <a:lnTo>
                  <a:pt x="1511" y="10678"/>
                </a:lnTo>
                <a:cubicBezTo>
                  <a:pt x="1511" y="10985"/>
                  <a:pt x="1264" y="11232"/>
                  <a:pt x="957" y="11232"/>
                </a:cubicBezTo>
                <a:lnTo>
                  <a:pt x="555" y="11232"/>
                </a:lnTo>
                <a:cubicBezTo>
                  <a:pt x="248" y="11232"/>
                  <a:pt x="0" y="10985"/>
                  <a:pt x="0" y="10678"/>
                </a:cubicBezTo>
                <a:lnTo>
                  <a:pt x="0" y="554"/>
                </a:lnTo>
                <a:cubicBezTo>
                  <a:pt x="0" y="247"/>
                  <a:pt x="248" y="0"/>
                  <a:pt x="555" y="0"/>
                </a:cubicBezTo>
                <a:close/>
              </a:path>
            </a:pathLst>
          </a:custGeom>
          <a:solidFill>
            <a:srgbClr val="94B3B3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336926" y="3090862"/>
            <a:ext cx="874713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064000" y="3048001"/>
            <a:ext cx="147638" cy="84137"/>
          </a:xfrm>
          <a:custGeom>
            <a:avLst/>
            <a:gdLst>
              <a:gd name="T0" fmla="*/ 27 w 93"/>
              <a:gd name="T1" fmla="*/ 27 h 53"/>
              <a:gd name="T2" fmla="*/ 0 w 93"/>
              <a:gd name="T3" fmla="*/ 53 h 53"/>
              <a:gd name="T4" fmla="*/ 93 w 93"/>
              <a:gd name="T5" fmla="*/ 27 h 53"/>
              <a:gd name="T6" fmla="*/ 0 w 93"/>
              <a:gd name="T7" fmla="*/ 0 h 53"/>
              <a:gd name="T8" fmla="*/ 27 w 93"/>
              <a:gd name="T9" fmla="*/ 2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53">
                <a:moveTo>
                  <a:pt x="27" y="27"/>
                </a:moveTo>
                <a:lnTo>
                  <a:pt x="0" y="53"/>
                </a:lnTo>
                <a:lnTo>
                  <a:pt x="93" y="27"/>
                </a:lnTo>
                <a:lnTo>
                  <a:pt x="0" y="0"/>
                </a:lnTo>
                <a:lnTo>
                  <a:pt x="27" y="27"/>
                </a:lnTo>
                <a:close/>
              </a:path>
            </a:pathLst>
          </a:custGeom>
          <a:solidFill>
            <a:srgbClr val="000000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4624388" y="1982787"/>
            <a:ext cx="3359150" cy="4762"/>
          </a:xfrm>
          <a:custGeom>
            <a:avLst/>
            <a:gdLst>
              <a:gd name="T0" fmla="*/ 0 w 13432"/>
              <a:gd name="T1" fmla="*/ 0 h 19"/>
              <a:gd name="T2" fmla="*/ 13432 w 13432"/>
              <a:gd name="T3" fmla="*/ 19 h 19"/>
              <a:gd name="T4" fmla="*/ 13432 w 13432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32" h="19">
                <a:moveTo>
                  <a:pt x="0" y="0"/>
                </a:moveTo>
                <a:lnTo>
                  <a:pt x="13432" y="19"/>
                </a:lnTo>
                <a:lnTo>
                  <a:pt x="13432" y="0"/>
                </a:lnTo>
              </a:path>
            </a:pathLst>
          </a:cu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154613" y="1982787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994400" y="1987550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956425" y="1992312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7978775" y="1982787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940300" y="2133600"/>
            <a:ext cx="433388" cy="266700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989513" y="2155826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065713" y="2289176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821363" y="2141537"/>
            <a:ext cx="433388" cy="266700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870575" y="2163763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946775" y="2297113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73863" y="2141537"/>
            <a:ext cx="431800" cy="266700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23075" y="2163763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897688" y="2297113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708900" y="2136775"/>
            <a:ext cx="433388" cy="266700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758113" y="2159001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834313" y="2292351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4611689" y="2898775"/>
            <a:ext cx="3357563" cy="4762"/>
          </a:xfrm>
          <a:custGeom>
            <a:avLst/>
            <a:gdLst>
              <a:gd name="T0" fmla="*/ 0 w 13431"/>
              <a:gd name="T1" fmla="*/ 0 h 19"/>
              <a:gd name="T2" fmla="*/ 13431 w 13431"/>
              <a:gd name="T3" fmla="*/ 19 h 19"/>
              <a:gd name="T4" fmla="*/ 13431 w 13431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31" h="19">
                <a:moveTo>
                  <a:pt x="0" y="0"/>
                </a:moveTo>
                <a:lnTo>
                  <a:pt x="13431" y="19"/>
                </a:lnTo>
                <a:lnTo>
                  <a:pt x="13431" y="0"/>
                </a:lnTo>
              </a:path>
            </a:pathLst>
          </a:cu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5140325" y="2898775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5980113" y="2903537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6942138" y="2908300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7964488" y="2898775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927600" y="3049587"/>
            <a:ext cx="431800" cy="266700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975225" y="3071813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051425" y="3205163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808663" y="3055938"/>
            <a:ext cx="431800" cy="268287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856288" y="3079751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932488" y="3213101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759575" y="3055938"/>
            <a:ext cx="433388" cy="268287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808788" y="3079751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884988" y="3213101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694613" y="3051176"/>
            <a:ext cx="433388" cy="268287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743825" y="3074988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820025" y="3208338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4618038" y="4321175"/>
            <a:ext cx="3359150" cy="6350"/>
          </a:xfrm>
          <a:custGeom>
            <a:avLst/>
            <a:gdLst>
              <a:gd name="T0" fmla="*/ 0 w 13432"/>
              <a:gd name="T1" fmla="*/ 0 h 20"/>
              <a:gd name="T2" fmla="*/ 13432 w 13432"/>
              <a:gd name="T3" fmla="*/ 20 h 20"/>
              <a:gd name="T4" fmla="*/ 13432 w 13432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32" h="20">
                <a:moveTo>
                  <a:pt x="0" y="0"/>
                </a:moveTo>
                <a:lnTo>
                  <a:pt x="13432" y="20"/>
                </a:lnTo>
                <a:lnTo>
                  <a:pt x="13432" y="0"/>
                </a:lnTo>
              </a:path>
            </a:pathLst>
          </a:cu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5148263" y="4321175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5986463" y="4327525"/>
            <a:ext cx="0" cy="144462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6948488" y="4332287"/>
            <a:ext cx="0" cy="144462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7972425" y="4321175"/>
            <a:ext cx="0" cy="1460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933950" y="4471988"/>
            <a:ext cx="431800" cy="268287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983163" y="4495801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057775" y="4629151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815013" y="4479925"/>
            <a:ext cx="431800" cy="266700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5864225" y="4502151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938838" y="4635501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6767513" y="4479925"/>
            <a:ext cx="431800" cy="266700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6815138" y="4502151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91338" y="4635501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702550" y="4475162"/>
            <a:ext cx="431800" cy="266700"/>
          </a:xfrm>
          <a:prstGeom prst="rect">
            <a:avLst/>
          </a:prstGeom>
          <a:solidFill>
            <a:srgbClr val="FFCCAA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751763" y="4497388"/>
            <a:ext cx="2500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SRAM</a:t>
            </a:r>
            <a:endParaRPr lang="en-US">
              <a:latin typeface="Arial" pitchFamily="34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7826375" y="4630738"/>
            <a:ext cx="14266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cell</a:t>
            </a:r>
            <a:endParaRPr lang="en-US">
              <a:latin typeface="Arial" pitchFamily="34" charset="0"/>
            </a:endParaRPr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5888038" y="3709987"/>
            <a:ext cx="96838" cy="88900"/>
          </a:xfrm>
          <a:prstGeom prst="ellipse">
            <a:avLst/>
          </a:prstGeom>
          <a:solidFill>
            <a:srgbClr val="241C1C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6288088" y="3713162"/>
            <a:ext cx="96838" cy="88900"/>
          </a:xfrm>
          <a:prstGeom prst="ellipse">
            <a:avLst/>
          </a:prstGeom>
          <a:solidFill>
            <a:srgbClr val="241C1C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664325" y="3719512"/>
            <a:ext cx="96838" cy="88900"/>
          </a:xfrm>
          <a:prstGeom prst="ellipse">
            <a:avLst/>
          </a:prstGeom>
          <a:solidFill>
            <a:srgbClr val="241C1C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4775200" y="1854201"/>
            <a:ext cx="1588" cy="3303587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775200" y="2273300"/>
            <a:ext cx="158750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4775201" y="3160712"/>
            <a:ext cx="13811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>
            <a:off x="4775201" y="4611687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4749800" y="2241551"/>
            <a:ext cx="69850" cy="53975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4729163" y="3128963"/>
            <a:ext cx="69850" cy="53975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4737101" y="4572000"/>
            <a:ext cx="68263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71"/>
          <p:cNvSpPr>
            <a:spLocks noChangeShapeType="1"/>
          </p:cNvSpPr>
          <p:nvPr/>
        </p:nvSpPr>
        <p:spPr bwMode="auto">
          <a:xfrm>
            <a:off x="5649913" y="1854200"/>
            <a:ext cx="7938" cy="407035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72"/>
          <p:cNvSpPr>
            <a:spLocks noChangeShapeType="1"/>
          </p:cNvSpPr>
          <p:nvPr/>
        </p:nvSpPr>
        <p:spPr bwMode="auto">
          <a:xfrm>
            <a:off x="5649913" y="2273300"/>
            <a:ext cx="158750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73"/>
          <p:cNvSpPr>
            <a:spLocks noChangeShapeType="1"/>
          </p:cNvSpPr>
          <p:nvPr/>
        </p:nvSpPr>
        <p:spPr bwMode="auto">
          <a:xfrm>
            <a:off x="5649914" y="3160712"/>
            <a:ext cx="13811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74"/>
          <p:cNvSpPr>
            <a:spLocks noChangeShapeType="1"/>
          </p:cNvSpPr>
          <p:nvPr/>
        </p:nvSpPr>
        <p:spPr bwMode="auto">
          <a:xfrm>
            <a:off x="5649914" y="4611687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5624513" y="2241550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5603875" y="3128963"/>
            <a:ext cx="69850" cy="53975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5611813" y="4572000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78"/>
          <p:cNvSpPr>
            <a:spLocks noChangeShapeType="1"/>
          </p:cNvSpPr>
          <p:nvPr/>
        </p:nvSpPr>
        <p:spPr bwMode="auto">
          <a:xfrm>
            <a:off x="6608763" y="1860550"/>
            <a:ext cx="0" cy="4011612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79"/>
          <p:cNvSpPr>
            <a:spLocks noChangeShapeType="1"/>
          </p:cNvSpPr>
          <p:nvPr/>
        </p:nvSpPr>
        <p:spPr bwMode="auto">
          <a:xfrm>
            <a:off x="6608764" y="2281237"/>
            <a:ext cx="1571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80"/>
          <p:cNvSpPr>
            <a:spLocks noChangeShapeType="1"/>
          </p:cNvSpPr>
          <p:nvPr/>
        </p:nvSpPr>
        <p:spPr bwMode="auto">
          <a:xfrm>
            <a:off x="6608764" y="3167062"/>
            <a:ext cx="136525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81"/>
          <p:cNvSpPr>
            <a:spLocks noChangeShapeType="1"/>
          </p:cNvSpPr>
          <p:nvPr/>
        </p:nvSpPr>
        <p:spPr bwMode="auto">
          <a:xfrm>
            <a:off x="6608764" y="4618037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6583363" y="2249488"/>
            <a:ext cx="69850" cy="53975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6562725" y="3135312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6569075" y="4579937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85"/>
          <p:cNvSpPr>
            <a:spLocks noChangeShapeType="1"/>
          </p:cNvSpPr>
          <p:nvPr/>
        </p:nvSpPr>
        <p:spPr bwMode="auto">
          <a:xfrm>
            <a:off x="7539038" y="1841501"/>
            <a:ext cx="0" cy="3108325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86"/>
          <p:cNvSpPr>
            <a:spLocks noChangeShapeType="1"/>
          </p:cNvSpPr>
          <p:nvPr/>
        </p:nvSpPr>
        <p:spPr bwMode="auto">
          <a:xfrm>
            <a:off x="7532689" y="2260600"/>
            <a:ext cx="1571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87"/>
          <p:cNvSpPr>
            <a:spLocks noChangeShapeType="1"/>
          </p:cNvSpPr>
          <p:nvPr/>
        </p:nvSpPr>
        <p:spPr bwMode="auto">
          <a:xfrm>
            <a:off x="7532689" y="3148012"/>
            <a:ext cx="136525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88"/>
          <p:cNvSpPr>
            <a:spLocks noChangeShapeType="1"/>
          </p:cNvSpPr>
          <p:nvPr/>
        </p:nvSpPr>
        <p:spPr bwMode="auto">
          <a:xfrm>
            <a:off x="7532689" y="4598987"/>
            <a:ext cx="142875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7505700" y="2228850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7486651" y="3116262"/>
            <a:ext cx="68263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7493000" y="4560888"/>
            <a:ext cx="69850" cy="53975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92"/>
          <p:cNvSpPr>
            <a:spLocks noChangeShapeType="1"/>
          </p:cNvSpPr>
          <p:nvPr/>
        </p:nvSpPr>
        <p:spPr bwMode="auto">
          <a:xfrm>
            <a:off x="5529263" y="1851026"/>
            <a:ext cx="6350" cy="3113087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93"/>
          <p:cNvSpPr>
            <a:spLocks noChangeShapeType="1"/>
          </p:cNvSpPr>
          <p:nvPr/>
        </p:nvSpPr>
        <p:spPr bwMode="auto">
          <a:xfrm flipH="1">
            <a:off x="5370513" y="2271712"/>
            <a:ext cx="158750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94"/>
          <p:cNvSpPr>
            <a:spLocks noChangeShapeType="1"/>
          </p:cNvSpPr>
          <p:nvPr/>
        </p:nvSpPr>
        <p:spPr bwMode="auto">
          <a:xfrm flipH="1">
            <a:off x="5391151" y="3157537"/>
            <a:ext cx="13811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95"/>
          <p:cNvSpPr>
            <a:spLocks noChangeShapeType="1"/>
          </p:cNvSpPr>
          <p:nvPr/>
        </p:nvSpPr>
        <p:spPr bwMode="auto">
          <a:xfrm flipH="1">
            <a:off x="5384801" y="4608512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Oval 96"/>
          <p:cNvSpPr>
            <a:spLocks noChangeArrowheads="1"/>
          </p:cNvSpPr>
          <p:nvPr/>
        </p:nvSpPr>
        <p:spPr bwMode="auto">
          <a:xfrm>
            <a:off x="5475288" y="2238375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5495925" y="3125787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5489575" y="4570412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99"/>
          <p:cNvSpPr>
            <a:spLocks noChangeShapeType="1"/>
          </p:cNvSpPr>
          <p:nvPr/>
        </p:nvSpPr>
        <p:spPr bwMode="auto">
          <a:xfrm>
            <a:off x="6423025" y="1860550"/>
            <a:ext cx="6350" cy="4062412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100"/>
          <p:cNvSpPr>
            <a:spLocks noChangeShapeType="1"/>
          </p:cNvSpPr>
          <p:nvPr/>
        </p:nvSpPr>
        <p:spPr bwMode="auto">
          <a:xfrm flipH="1">
            <a:off x="6264275" y="2281237"/>
            <a:ext cx="158750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101"/>
          <p:cNvSpPr>
            <a:spLocks noChangeShapeType="1"/>
          </p:cNvSpPr>
          <p:nvPr/>
        </p:nvSpPr>
        <p:spPr bwMode="auto">
          <a:xfrm flipH="1">
            <a:off x="6284914" y="3167062"/>
            <a:ext cx="13811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102"/>
          <p:cNvSpPr>
            <a:spLocks noChangeShapeType="1"/>
          </p:cNvSpPr>
          <p:nvPr/>
        </p:nvSpPr>
        <p:spPr bwMode="auto">
          <a:xfrm flipH="1">
            <a:off x="6278564" y="4618037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6370639" y="2249488"/>
            <a:ext cx="68263" cy="53975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6391275" y="3135312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Oval 105"/>
          <p:cNvSpPr>
            <a:spLocks noChangeArrowheads="1"/>
          </p:cNvSpPr>
          <p:nvPr/>
        </p:nvSpPr>
        <p:spPr bwMode="auto">
          <a:xfrm>
            <a:off x="6383338" y="4579937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106"/>
          <p:cNvSpPr>
            <a:spLocks noChangeShapeType="1"/>
          </p:cNvSpPr>
          <p:nvPr/>
        </p:nvSpPr>
        <p:spPr bwMode="auto">
          <a:xfrm>
            <a:off x="7375526" y="1841500"/>
            <a:ext cx="4763" cy="4011612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107"/>
          <p:cNvSpPr>
            <a:spLocks noChangeShapeType="1"/>
          </p:cNvSpPr>
          <p:nvPr/>
        </p:nvSpPr>
        <p:spPr bwMode="auto">
          <a:xfrm flipH="1">
            <a:off x="7218364" y="2260600"/>
            <a:ext cx="1571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108"/>
          <p:cNvSpPr>
            <a:spLocks noChangeShapeType="1"/>
          </p:cNvSpPr>
          <p:nvPr/>
        </p:nvSpPr>
        <p:spPr bwMode="auto">
          <a:xfrm flipH="1">
            <a:off x="7239001" y="3148012"/>
            <a:ext cx="136525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109"/>
          <p:cNvSpPr>
            <a:spLocks noChangeShapeType="1"/>
          </p:cNvSpPr>
          <p:nvPr/>
        </p:nvSpPr>
        <p:spPr bwMode="auto">
          <a:xfrm flipH="1">
            <a:off x="7231064" y="4598987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Oval 110"/>
          <p:cNvSpPr>
            <a:spLocks noChangeArrowheads="1"/>
          </p:cNvSpPr>
          <p:nvPr/>
        </p:nvSpPr>
        <p:spPr bwMode="auto">
          <a:xfrm>
            <a:off x="7323139" y="2228850"/>
            <a:ext cx="68263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7343775" y="3116262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7335838" y="4560888"/>
            <a:ext cx="69850" cy="53975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Line 113"/>
          <p:cNvSpPr>
            <a:spLocks noChangeShapeType="1"/>
          </p:cNvSpPr>
          <p:nvPr/>
        </p:nvSpPr>
        <p:spPr bwMode="auto">
          <a:xfrm>
            <a:off x="8299450" y="1849437"/>
            <a:ext cx="6350" cy="3103562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114"/>
          <p:cNvSpPr>
            <a:spLocks noChangeShapeType="1"/>
          </p:cNvSpPr>
          <p:nvPr/>
        </p:nvSpPr>
        <p:spPr bwMode="auto">
          <a:xfrm flipH="1">
            <a:off x="8140700" y="2260600"/>
            <a:ext cx="158750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Line 115"/>
          <p:cNvSpPr>
            <a:spLocks noChangeShapeType="1"/>
          </p:cNvSpPr>
          <p:nvPr/>
        </p:nvSpPr>
        <p:spPr bwMode="auto">
          <a:xfrm flipH="1">
            <a:off x="8161339" y="3148012"/>
            <a:ext cx="13811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 flipH="1">
            <a:off x="8154989" y="4598987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Oval 117"/>
          <p:cNvSpPr>
            <a:spLocks noChangeArrowheads="1"/>
          </p:cNvSpPr>
          <p:nvPr/>
        </p:nvSpPr>
        <p:spPr bwMode="auto">
          <a:xfrm>
            <a:off x="8247063" y="2228850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auto">
          <a:xfrm>
            <a:off x="8267701" y="3116262"/>
            <a:ext cx="68263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8259763" y="4560888"/>
            <a:ext cx="69850" cy="53975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3319463" y="2813050"/>
            <a:ext cx="70564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000000"/>
                </a:solidFill>
                <a:latin typeface="Sans"/>
              </a:rPr>
              <a:t>Address</a:t>
            </a:r>
            <a:endParaRPr lang="en-US">
              <a:latin typeface="Arial" pitchFamily="34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710113" y="1697038"/>
            <a:ext cx="1619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Sans"/>
              </a:rPr>
              <a:t>BL</a:t>
            </a:r>
            <a:endParaRPr lang="en-US">
              <a:latin typeface="Arial" pitchFamily="34" charset="0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5387975" y="1679576"/>
            <a:ext cx="1619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Sans"/>
              </a:rPr>
              <a:t>BL</a:t>
            </a:r>
            <a:endParaRPr lang="en-US">
              <a:latin typeface="Arial" pitchFamily="34" charset="0"/>
            </a:endParaRP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5383214" y="1657350"/>
            <a:ext cx="193675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6096000" y="1814513"/>
            <a:ext cx="21961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Sans"/>
              </a:rPr>
              <a:t>WL</a:t>
            </a:r>
            <a:endParaRPr lang="en-US">
              <a:latin typeface="Arial" pitchFamily="34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6115050" y="2735263"/>
            <a:ext cx="21961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Sans"/>
              </a:rPr>
              <a:t>WL</a:t>
            </a:r>
            <a:endParaRPr lang="en-US">
              <a:latin typeface="Arial" pitchFamily="34" charset="0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6088063" y="4137026"/>
            <a:ext cx="21961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Sans"/>
              </a:rPr>
              <a:t>WL</a:t>
            </a:r>
            <a:endParaRPr lang="en-US">
              <a:latin typeface="Arial" pitchFamily="34" charset="0"/>
            </a:endParaRP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 flipH="1">
            <a:off x="6265864" y="5434013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5827713" y="5286375"/>
            <a:ext cx="433388" cy="266700"/>
          </a:xfrm>
          <a:prstGeom prst="rect">
            <a:avLst/>
          </a:prstGeom>
          <a:solidFill>
            <a:srgbClr val="D7F4E3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5908675" y="5294314"/>
            <a:ext cx="2356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Write</a:t>
            </a:r>
            <a:endParaRPr lang="en-US">
              <a:latin typeface="Arial" pitchFamily="34" charset="0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5900738" y="5427664"/>
            <a:ext cx="24686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driver</a:t>
            </a:r>
            <a:endParaRPr lang="en-US">
              <a:latin typeface="Arial" pitchFamily="34" charset="0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5683251" y="5434013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132"/>
          <p:cNvSpPr>
            <a:spLocks noChangeArrowheads="1"/>
          </p:cNvSpPr>
          <p:nvPr/>
        </p:nvSpPr>
        <p:spPr bwMode="auto">
          <a:xfrm>
            <a:off x="5645150" y="5395914"/>
            <a:ext cx="69850" cy="53975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6381750" y="5402263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Line 134"/>
          <p:cNvSpPr>
            <a:spLocks noChangeShapeType="1"/>
          </p:cNvSpPr>
          <p:nvPr/>
        </p:nvSpPr>
        <p:spPr bwMode="auto">
          <a:xfrm flipH="1">
            <a:off x="7218364" y="5430838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6780213" y="5283201"/>
            <a:ext cx="433388" cy="268287"/>
          </a:xfrm>
          <a:prstGeom prst="rect">
            <a:avLst/>
          </a:prstGeom>
          <a:solidFill>
            <a:srgbClr val="D7F4E3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6861175" y="5291139"/>
            <a:ext cx="2356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Sans"/>
              </a:rPr>
              <a:t>Write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6853238" y="5424489"/>
            <a:ext cx="24686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driver</a:t>
            </a:r>
            <a:endParaRPr lang="en-US">
              <a:latin typeface="Arial" pitchFamily="34" charset="0"/>
            </a:endParaRPr>
          </a:p>
        </p:txBody>
      </p:sp>
      <p:sp>
        <p:nvSpPr>
          <p:cNvPr id="139" name="Line 138"/>
          <p:cNvSpPr>
            <a:spLocks noChangeShapeType="1"/>
          </p:cNvSpPr>
          <p:nvPr/>
        </p:nvSpPr>
        <p:spPr bwMode="auto">
          <a:xfrm>
            <a:off x="6635751" y="5430838"/>
            <a:ext cx="144463" cy="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Oval 139"/>
          <p:cNvSpPr>
            <a:spLocks noChangeArrowheads="1"/>
          </p:cNvSpPr>
          <p:nvPr/>
        </p:nvSpPr>
        <p:spPr bwMode="auto">
          <a:xfrm>
            <a:off x="6597651" y="5392738"/>
            <a:ext cx="68263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Oval 140"/>
          <p:cNvSpPr>
            <a:spLocks noChangeArrowheads="1"/>
          </p:cNvSpPr>
          <p:nvPr/>
        </p:nvSpPr>
        <p:spPr bwMode="auto">
          <a:xfrm>
            <a:off x="7334250" y="5399088"/>
            <a:ext cx="69850" cy="55562"/>
          </a:xfrm>
          <a:prstGeom prst="ellipse">
            <a:avLst/>
          </a:prstGeom>
          <a:solidFill>
            <a:srgbClr val="008080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5811838" y="5692775"/>
            <a:ext cx="4407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Data in</a:t>
            </a:r>
            <a:endParaRPr lang="en-US">
              <a:latin typeface="Arial" pitchFamily="34" charset="0"/>
            </a:endParaRPr>
          </a:p>
        </p:txBody>
      </p:sp>
      <p:sp>
        <p:nvSpPr>
          <p:cNvPr id="143" name="Line 142"/>
          <p:cNvSpPr>
            <a:spLocks noChangeShapeType="1"/>
          </p:cNvSpPr>
          <p:nvPr/>
        </p:nvSpPr>
        <p:spPr bwMode="auto">
          <a:xfrm flipV="1">
            <a:off x="6048375" y="5564189"/>
            <a:ext cx="0" cy="130175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143"/>
          <p:cNvSpPr>
            <a:spLocks/>
          </p:cNvSpPr>
          <p:nvPr/>
        </p:nvSpPr>
        <p:spPr bwMode="auto">
          <a:xfrm>
            <a:off x="6024564" y="5564188"/>
            <a:ext cx="47625" cy="82550"/>
          </a:xfrm>
          <a:custGeom>
            <a:avLst/>
            <a:gdLst>
              <a:gd name="T0" fmla="*/ 15 w 30"/>
              <a:gd name="T1" fmla="*/ 37 h 52"/>
              <a:gd name="T2" fmla="*/ 30 w 30"/>
              <a:gd name="T3" fmla="*/ 52 h 52"/>
              <a:gd name="T4" fmla="*/ 15 w 30"/>
              <a:gd name="T5" fmla="*/ 0 h 52"/>
              <a:gd name="T6" fmla="*/ 0 w 30"/>
              <a:gd name="T7" fmla="*/ 52 h 52"/>
              <a:gd name="T8" fmla="*/ 15 w 30"/>
              <a:gd name="T9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52">
                <a:moveTo>
                  <a:pt x="15" y="37"/>
                </a:moveTo>
                <a:lnTo>
                  <a:pt x="30" y="52"/>
                </a:lnTo>
                <a:lnTo>
                  <a:pt x="15" y="0"/>
                </a:lnTo>
                <a:lnTo>
                  <a:pt x="0" y="52"/>
                </a:lnTo>
                <a:lnTo>
                  <a:pt x="15" y="37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5581651" y="5883275"/>
            <a:ext cx="900113" cy="247650"/>
          </a:xfrm>
          <a:prstGeom prst="rect">
            <a:avLst/>
          </a:prstGeom>
          <a:solidFill>
            <a:srgbClr val="D7E3F4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5616576" y="5943600"/>
            <a:ext cx="7982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Sense amplifier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6561138" y="5878513"/>
            <a:ext cx="901700" cy="247650"/>
          </a:xfrm>
          <a:prstGeom prst="rect">
            <a:avLst/>
          </a:prstGeom>
          <a:solidFill>
            <a:srgbClr val="D7E3F4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6597651" y="5935663"/>
            <a:ext cx="7982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Sense amplifier</a:t>
            </a:r>
            <a:endParaRPr lang="en-US">
              <a:latin typeface="Arial" pitchFamily="34" charset="0"/>
            </a:endParaRPr>
          </a:p>
        </p:txBody>
      </p:sp>
      <p:sp>
        <p:nvSpPr>
          <p:cNvPr id="149" name="Line 148"/>
          <p:cNvSpPr>
            <a:spLocks noChangeShapeType="1"/>
          </p:cNvSpPr>
          <p:nvPr/>
        </p:nvSpPr>
        <p:spPr bwMode="auto">
          <a:xfrm>
            <a:off x="6027738" y="6137276"/>
            <a:ext cx="0" cy="179387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6000751" y="6216650"/>
            <a:ext cx="55563" cy="100012"/>
          </a:xfrm>
          <a:custGeom>
            <a:avLst/>
            <a:gdLst>
              <a:gd name="T0" fmla="*/ 17 w 35"/>
              <a:gd name="T1" fmla="*/ 18 h 63"/>
              <a:gd name="T2" fmla="*/ 0 w 35"/>
              <a:gd name="T3" fmla="*/ 0 h 63"/>
              <a:gd name="T4" fmla="*/ 17 w 35"/>
              <a:gd name="T5" fmla="*/ 63 h 63"/>
              <a:gd name="T6" fmla="*/ 35 w 35"/>
              <a:gd name="T7" fmla="*/ 0 h 63"/>
              <a:gd name="T8" fmla="*/ 17 w 35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63">
                <a:moveTo>
                  <a:pt x="17" y="18"/>
                </a:moveTo>
                <a:lnTo>
                  <a:pt x="0" y="0"/>
                </a:lnTo>
                <a:lnTo>
                  <a:pt x="17" y="63"/>
                </a:lnTo>
                <a:lnTo>
                  <a:pt x="35" y="0"/>
                </a:lnTo>
                <a:lnTo>
                  <a:pt x="17" y="1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Line 150"/>
          <p:cNvSpPr>
            <a:spLocks noChangeShapeType="1"/>
          </p:cNvSpPr>
          <p:nvPr/>
        </p:nvSpPr>
        <p:spPr bwMode="auto">
          <a:xfrm>
            <a:off x="7024688" y="6132514"/>
            <a:ext cx="0" cy="179387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151"/>
          <p:cNvSpPr>
            <a:spLocks/>
          </p:cNvSpPr>
          <p:nvPr/>
        </p:nvSpPr>
        <p:spPr bwMode="auto">
          <a:xfrm>
            <a:off x="6997701" y="6211888"/>
            <a:ext cx="55563" cy="100012"/>
          </a:xfrm>
          <a:custGeom>
            <a:avLst/>
            <a:gdLst>
              <a:gd name="T0" fmla="*/ 17 w 35"/>
              <a:gd name="T1" fmla="*/ 18 h 63"/>
              <a:gd name="T2" fmla="*/ 0 w 35"/>
              <a:gd name="T3" fmla="*/ 0 h 63"/>
              <a:gd name="T4" fmla="*/ 17 w 35"/>
              <a:gd name="T5" fmla="*/ 63 h 63"/>
              <a:gd name="T6" fmla="*/ 35 w 35"/>
              <a:gd name="T7" fmla="*/ 0 h 63"/>
              <a:gd name="T8" fmla="*/ 17 w 35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63">
                <a:moveTo>
                  <a:pt x="17" y="18"/>
                </a:moveTo>
                <a:lnTo>
                  <a:pt x="0" y="0"/>
                </a:lnTo>
                <a:lnTo>
                  <a:pt x="17" y="63"/>
                </a:lnTo>
                <a:lnTo>
                  <a:pt x="35" y="0"/>
                </a:lnTo>
                <a:lnTo>
                  <a:pt x="17" y="1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6149975" y="6281738"/>
            <a:ext cx="6706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Sans"/>
              </a:rPr>
              <a:t>Data out</a:t>
            </a:r>
            <a:endParaRPr lang="en-US">
              <a:latin typeface="Arial" pitchFamily="34" charset="0"/>
            </a:endParaRPr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4654550" y="4951412"/>
            <a:ext cx="3778250" cy="233362"/>
          </a:xfrm>
          <a:custGeom>
            <a:avLst/>
            <a:gdLst>
              <a:gd name="T0" fmla="*/ 466 w 15111"/>
              <a:gd name="T1" fmla="*/ 0 h 933"/>
              <a:gd name="T2" fmla="*/ 14645 w 15111"/>
              <a:gd name="T3" fmla="*/ 0 h 933"/>
              <a:gd name="T4" fmla="*/ 15111 w 15111"/>
              <a:gd name="T5" fmla="*/ 467 h 933"/>
              <a:gd name="T6" fmla="*/ 14645 w 15111"/>
              <a:gd name="T7" fmla="*/ 933 h 933"/>
              <a:gd name="T8" fmla="*/ 466 w 15111"/>
              <a:gd name="T9" fmla="*/ 933 h 933"/>
              <a:gd name="T10" fmla="*/ 0 w 15111"/>
              <a:gd name="T11" fmla="*/ 467 h 933"/>
              <a:gd name="T12" fmla="*/ 466 w 15111"/>
              <a:gd name="T13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11" h="933">
                <a:moveTo>
                  <a:pt x="466" y="0"/>
                </a:moveTo>
                <a:lnTo>
                  <a:pt x="14645" y="0"/>
                </a:lnTo>
                <a:cubicBezTo>
                  <a:pt x="14903" y="0"/>
                  <a:pt x="15111" y="208"/>
                  <a:pt x="15111" y="467"/>
                </a:cubicBezTo>
                <a:cubicBezTo>
                  <a:pt x="15111" y="725"/>
                  <a:pt x="14903" y="933"/>
                  <a:pt x="14645" y="933"/>
                </a:cubicBezTo>
                <a:lnTo>
                  <a:pt x="466" y="933"/>
                </a:lnTo>
                <a:cubicBezTo>
                  <a:pt x="208" y="933"/>
                  <a:pt x="0" y="725"/>
                  <a:pt x="0" y="467"/>
                </a:cubicBezTo>
                <a:cubicBezTo>
                  <a:pt x="0" y="208"/>
                  <a:pt x="208" y="0"/>
                  <a:pt x="466" y="0"/>
                </a:cubicBezTo>
                <a:close/>
              </a:path>
            </a:pathLst>
          </a:custGeom>
          <a:solidFill>
            <a:srgbClr val="FFD5D5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6761163" y="5672138"/>
            <a:ext cx="4407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Data in</a:t>
            </a:r>
            <a:endParaRPr lang="en-US">
              <a:latin typeface="Arial" pitchFamily="34" charset="0"/>
            </a:endParaRPr>
          </a:p>
        </p:txBody>
      </p:sp>
      <p:sp>
        <p:nvSpPr>
          <p:cNvPr id="156" name="Line 155"/>
          <p:cNvSpPr>
            <a:spLocks noChangeShapeType="1"/>
          </p:cNvSpPr>
          <p:nvPr/>
        </p:nvSpPr>
        <p:spPr bwMode="auto">
          <a:xfrm flipV="1">
            <a:off x="6999288" y="5543551"/>
            <a:ext cx="0" cy="130175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56"/>
          <p:cNvSpPr>
            <a:spLocks/>
          </p:cNvSpPr>
          <p:nvPr/>
        </p:nvSpPr>
        <p:spPr bwMode="auto">
          <a:xfrm>
            <a:off x="6975476" y="5543551"/>
            <a:ext cx="47625" cy="84137"/>
          </a:xfrm>
          <a:custGeom>
            <a:avLst/>
            <a:gdLst>
              <a:gd name="T0" fmla="*/ 15 w 30"/>
              <a:gd name="T1" fmla="*/ 38 h 53"/>
              <a:gd name="T2" fmla="*/ 30 w 30"/>
              <a:gd name="T3" fmla="*/ 53 h 53"/>
              <a:gd name="T4" fmla="*/ 15 w 30"/>
              <a:gd name="T5" fmla="*/ 0 h 53"/>
              <a:gd name="T6" fmla="*/ 0 w 30"/>
              <a:gd name="T7" fmla="*/ 53 h 53"/>
              <a:gd name="T8" fmla="*/ 15 w 30"/>
              <a:gd name="T9" fmla="*/ 38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53">
                <a:moveTo>
                  <a:pt x="15" y="38"/>
                </a:moveTo>
                <a:lnTo>
                  <a:pt x="30" y="53"/>
                </a:lnTo>
                <a:lnTo>
                  <a:pt x="15" y="0"/>
                </a:lnTo>
                <a:lnTo>
                  <a:pt x="0" y="53"/>
                </a:lnTo>
                <a:lnTo>
                  <a:pt x="15" y="3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5648325" y="4975225"/>
            <a:ext cx="14891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Column mux/demux</a:t>
            </a:r>
            <a:endParaRPr lang="en-US">
              <a:latin typeface="Arial" pitchFamily="34" charset="0"/>
            </a:endParaRPr>
          </a:p>
        </p:txBody>
      </p:sp>
      <p:sp>
        <p:nvSpPr>
          <p:cNvPr id="159" name="Line 158"/>
          <p:cNvSpPr>
            <a:spLocks noChangeShapeType="1"/>
          </p:cNvSpPr>
          <p:nvPr/>
        </p:nvSpPr>
        <p:spPr bwMode="auto">
          <a:xfrm>
            <a:off x="3778251" y="5073650"/>
            <a:ext cx="874713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Freeform 159"/>
          <p:cNvSpPr>
            <a:spLocks/>
          </p:cNvSpPr>
          <p:nvPr/>
        </p:nvSpPr>
        <p:spPr bwMode="auto">
          <a:xfrm>
            <a:off x="4505325" y="5030788"/>
            <a:ext cx="147638" cy="85725"/>
          </a:xfrm>
          <a:custGeom>
            <a:avLst/>
            <a:gdLst>
              <a:gd name="T0" fmla="*/ 27 w 93"/>
              <a:gd name="T1" fmla="*/ 27 h 54"/>
              <a:gd name="T2" fmla="*/ 0 w 93"/>
              <a:gd name="T3" fmla="*/ 54 h 54"/>
              <a:gd name="T4" fmla="*/ 93 w 93"/>
              <a:gd name="T5" fmla="*/ 27 h 54"/>
              <a:gd name="T6" fmla="*/ 0 w 93"/>
              <a:gd name="T7" fmla="*/ 0 h 54"/>
              <a:gd name="T8" fmla="*/ 27 w 93"/>
              <a:gd name="T9" fmla="*/ 2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54">
                <a:moveTo>
                  <a:pt x="27" y="27"/>
                </a:moveTo>
                <a:lnTo>
                  <a:pt x="0" y="54"/>
                </a:lnTo>
                <a:lnTo>
                  <a:pt x="93" y="27"/>
                </a:lnTo>
                <a:lnTo>
                  <a:pt x="0" y="0"/>
                </a:lnTo>
                <a:lnTo>
                  <a:pt x="27" y="27"/>
                </a:lnTo>
                <a:close/>
              </a:path>
            </a:pathLst>
          </a:custGeom>
          <a:solidFill>
            <a:srgbClr val="000000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3752850" y="5094287"/>
            <a:ext cx="70564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Sans"/>
              </a:rPr>
              <a:t>Address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275189" y="2040275"/>
            <a:ext cx="3449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R</a:t>
            </a:r>
          </a:p>
        </p:txBody>
      </p:sp>
      <p:sp>
        <p:nvSpPr>
          <p:cNvPr id="5" name="Rectangle 4"/>
          <p:cNvSpPr/>
          <p:nvPr/>
        </p:nvSpPr>
        <p:spPr>
          <a:xfrm>
            <a:off x="6604001" y="1380331"/>
            <a:ext cx="658813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7588251" y="1389856"/>
            <a:ext cx="658813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740401" y="1391443"/>
            <a:ext cx="658813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4791076" y="1381124"/>
            <a:ext cx="658813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ular Callout 164"/>
          <p:cNvSpPr/>
          <p:nvPr/>
        </p:nvSpPr>
        <p:spPr>
          <a:xfrm>
            <a:off x="8729663" y="1924843"/>
            <a:ext cx="1524000" cy="550862"/>
          </a:xfrm>
          <a:prstGeom prst="wedgeRoundRectCallout">
            <a:avLst>
              <a:gd name="adj1" fmla="val -78055"/>
              <a:gd name="adj2" fmla="val -1019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Pre-charge</a:t>
            </a:r>
          </a:p>
          <a:p>
            <a:pPr algn="ctr"/>
            <a:r>
              <a:rPr lang="en-US" dirty="0"/>
              <a:t>drivers</a:t>
            </a:r>
          </a:p>
        </p:txBody>
      </p:sp>
      <p:sp>
        <p:nvSpPr>
          <p:cNvPr id="175" name="Rounded Rectangular Callout 174"/>
          <p:cNvSpPr/>
          <p:nvPr/>
        </p:nvSpPr>
        <p:spPr>
          <a:xfrm>
            <a:off x="8699500" y="5169694"/>
            <a:ext cx="1524000" cy="550862"/>
          </a:xfrm>
          <a:prstGeom prst="wedgeRoundRectCallout">
            <a:avLst>
              <a:gd name="adj1" fmla="val -146388"/>
              <a:gd name="adj2" fmla="val -128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  <a:p>
            <a:pPr algn="ctr"/>
            <a:r>
              <a:rPr lang="en-US" dirty="0"/>
              <a:t>drivers</a:t>
            </a:r>
          </a:p>
        </p:txBody>
      </p:sp>
      <p:sp>
        <p:nvSpPr>
          <p:cNvPr id="176" name="Rounded Rectangular Callout 175"/>
          <p:cNvSpPr/>
          <p:nvPr/>
        </p:nvSpPr>
        <p:spPr>
          <a:xfrm>
            <a:off x="7918451" y="5870575"/>
            <a:ext cx="2713037" cy="800892"/>
          </a:xfrm>
          <a:prstGeom prst="wedgeRoundRectCallout">
            <a:avLst>
              <a:gd name="adj1" fmla="val -66751"/>
              <a:gd name="adj2" fmla="val -451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Sense amplifiers to monitor the difference in voltages</a:t>
            </a:r>
          </a:p>
        </p:txBody>
      </p:sp>
    </p:spTree>
    <p:extLst>
      <p:ext uri="{BB962C8B-B14F-4D97-AF65-F5344CB8AC3E}">
        <p14:creationId xmlns:p14="http://schemas.microsoft.com/office/powerpoint/2010/main" val="1050923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108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42</a:t>
            </a:fld>
            <a:endParaRPr lang="en-US" sz="105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304801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DRAM </a:t>
            </a:r>
            <a:r>
              <a:rPr lang="fr-FR" sz="4400" dirty="0" err="1"/>
              <a:t>Cell</a:t>
            </a:r>
            <a:r>
              <a:rPr lang="fr-FR" sz="4400" dirty="0"/>
              <a:t> (</a:t>
            </a:r>
            <a:r>
              <a:rPr lang="fr-FR" sz="4400" dirty="0" err="1"/>
              <a:t>even</a:t>
            </a:r>
            <a:r>
              <a:rPr lang="fr-FR" sz="4400" dirty="0"/>
              <a:t> </a:t>
            </a:r>
            <a:r>
              <a:rPr lang="fr-FR" sz="4400" dirty="0" err="1"/>
              <a:t>smaller</a:t>
            </a:r>
            <a:r>
              <a:rPr lang="fr-FR" sz="4400" dirty="0"/>
              <a:t>)</a:t>
            </a:r>
            <a:endParaRPr lang="en-US" sz="44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4191000" y="1752601"/>
            <a:ext cx="3657600" cy="4030663"/>
            <a:chOff x="2064" y="1200"/>
            <a:chExt cx="2304" cy="2539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64" y="1200"/>
              <a:ext cx="2304" cy="2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414" y="1988"/>
              <a:ext cx="1618" cy="303"/>
            </a:xfrm>
            <a:custGeom>
              <a:avLst/>
              <a:gdLst>
                <a:gd name="T0" fmla="*/ 4291 w 4291"/>
                <a:gd name="T1" fmla="*/ 784 h 798"/>
                <a:gd name="T2" fmla="*/ 2538 w 4291"/>
                <a:gd name="T3" fmla="*/ 784 h 798"/>
                <a:gd name="T4" fmla="*/ 2538 w 4291"/>
                <a:gd name="T5" fmla="*/ 0 h 798"/>
                <a:gd name="T6" fmla="*/ 1511 w 4291"/>
                <a:gd name="T7" fmla="*/ 0 h 798"/>
                <a:gd name="T8" fmla="*/ 1526 w 4291"/>
                <a:gd name="T9" fmla="*/ 784 h 798"/>
                <a:gd name="T10" fmla="*/ 0 w 4291"/>
                <a:gd name="T11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1" h="798">
                  <a:moveTo>
                    <a:pt x="4291" y="784"/>
                  </a:moveTo>
                  <a:lnTo>
                    <a:pt x="2538" y="784"/>
                  </a:lnTo>
                  <a:lnTo>
                    <a:pt x="2538" y="0"/>
                  </a:lnTo>
                  <a:lnTo>
                    <a:pt x="1511" y="0"/>
                  </a:lnTo>
                  <a:lnTo>
                    <a:pt x="1526" y="784"/>
                  </a:lnTo>
                  <a:lnTo>
                    <a:pt x="0" y="798"/>
                  </a:lnTo>
                </a:path>
              </a:pathLst>
            </a:cu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996" y="1929"/>
              <a:ext cx="366" cy="0"/>
            </a:xfrm>
            <a:prstGeom prst="line">
              <a:avLst/>
            </a:pr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2628" y="1741"/>
              <a:ext cx="553" cy="0"/>
            </a:xfrm>
            <a:prstGeom prst="line">
              <a:avLst/>
            </a:pr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653" y="1493"/>
              <a:ext cx="9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Word line (WL)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404" y="1371"/>
              <a:ext cx="15" cy="2356"/>
            </a:xfrm>
            <a:custGeom>
              <a:avLst/>
              <a:gdLst>
                <a:gd name="T0" fmla="*/ 41 w 41"/>
                <a:gd name="T1" fmla="*/ 0 h 6214"/>
                <a:gd name="T2" fmla="*/ 0 w 41"/>
                <a:gd name="T3" fmla="*/ 4969 h 6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" h="6214">
                  <a:moveTo>
                    <a:pt x="41" y="0"/>
                  </a:moveTo>
                  <a:cubicBezTo>
                    <a:pt x="41" y="6214"/>
                    <a:pt x="0" y="4969"/>
                    <a:pt x="0" y="4969"/>
                  </a:cubicBezTo>
                </a:path>
              </a:pathLst>
            </a:cu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314" y="3296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BL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079" y="3479"/>
              <a:ext cx="7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00">
                  <a:solidFill>
                    <a:srgbClr val="000000"/>
                  </a:solidFill>
                  <a:latin typeface="Sans"/>
                </a:rPr>
                <a:t>(Bit line)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389" y="2254"/>
              <a:ext cx="70" cy="63"/>
            </a:xfrm>
            <a:prstGeom prst="ellipse">
              <a:avLst/>
            </a:prstGeom>
            <a:solidFill>
              <a:srgbClr val="008080"/>
            </a:solidFill>
            <a:ln w="2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845" y="2782"/>
              <a:ext cx="410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845" y="2904"/>
              <a:ext cx="410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035" y="2927"/>
              <a:ext cx="0" cy="176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825" y="3112"/>
              <a:ext cx="418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924" y="3196"/>
              <a:ext cx="190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008" y="3280"/>
              <a:ext cx="45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025" y="2292"/>
              <a:ext cx="4" cy="490"/>
            </a:xfrm>
            <a:custGeom>
              <a:avLst/>
              <a:gdLst>
                <a:gd name="T0" fmla="*/ 2 w 10"/>
                <a:gd name="T1" fmla="*/ 0 h 1292"/>
                <a:gd name="T2" fmla="*/ 10 w 10"/>
                <a:gd name="T3" fmla="*/ 1292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292">
                  <a:moveTo>
                    <a:pt x="2" y="0"/>
                  </a:moveTo>
                  <a:cubicBezTo>
                    <a:pt x="0" y="969"/>
                    <a:pt x="10" y="1292"/>
                    <a:pt x="10" y="1292"/>
                  </a:cubicBezTo>
                </a:path>
              </a:pathLst>
            </a:cu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174" y="1745"/>
              <a:ext cx="0" cy="176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Rounded Rectangular Callout 22"/>
          <p:cNvSpPr/>
          <p:nvPr/>
        </p:nvSpPr>
        <p:spPr>
          <a:xfrm>
            <a:off x="7780602" y="2715419"/>
            <a:ext cx="2514600" cy="1420813"/>
          </a:xfrm>
          <a:prstGeom prst="wedgeRoundRectCallout">
            <a:avLst>
              <a:gd name="adj1" fmla="val -68644"/>
              <a:gd name="adj2" fmla="val 29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Capacitor is charged </a:t>
            </a:r>
            <a:r>
              <a:rPr lang="en-US" dirty="0">
                <a:sym typeface="Wingdings" panose="05000000000000000000" pitchFamily="2" charset="2"/>
              </a:rPr>
              <a:t> logical 1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No charge across the capacitor  0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28601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Array</a:t>
            </a:r>
            <a:r>
              <a:rPr lang="fr-FR" sz="4400" dirty="0"/>
              <a:t> of DRAM </a:t>
            </a:r>
            <a:r>
              <a:rPr lang="fr-FR" sz="4400" dirty="0" err="1"/>
              <a:t>Cells</a:t>
            </a:r>
            <a:endParaRPr lang="en-US" sz="4400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209800" y="1447800"/>
            <a:ext cx="7969250" cy="472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</a:rPr>
              <a:t>Features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There is a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single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bit line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For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writing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Enable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the word line and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charge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 bit line with a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driver circuit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For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reading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pre charge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 bit line to 0.5 V,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enable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the word line, and monitor the difference of the voltage w.r.t 0.5 V</a:t>
            </a:r>
          </a:p>
          <a:p>
            <a:pPr lvl="2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If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difference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in voltages exceeds a threshold</a:t>
            </a:r>
          </a:p>
          <a:p>
            <a:pPr lvl="2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Infer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 logical 0 or 1 depending on the sign of the difference</a:t>
            </a:r>
          </a:p>
          <a:p>
            <a:pPr marL="540000" lvl="1" indent="0" algn="just">
              <a:buSzPct val="100000"/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endParaRPr lang="en-US" sz="800" b="1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algn="just">
              <a:buSzPct val="100000"/>
              <a:buFont typeface="Symbol" panose="05050102010706020507" pitchFamily="18" charset="2"/>
              <a:buChar char="*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930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28601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DRAM </a:t>
            </a:r>
            <a:r>
              <a:rPr lang="fr-FR" sz="4400" dirty="0" err="1"/>
              <a:t>Refresh</a:t>
            </a:r>
            <a:endParaRPr lang="en-US" sz="4400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209800" y="1447800"/>
            <a:ext cx="7969250" cy="472440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Problems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After every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read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, we lose some charge from the capacitor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Periodically, charge from the capacitor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leaks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out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Hence, it is necessary to:</a:t>
            </a:r>
          </a:p>
          <a:p>
            <a:pPr lvl="2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Periodically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read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each and every DRAM cell</a:t>
            </a:r>
          </a:p>
          <a:p>
            <a:pPr lvl="2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And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write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the same data back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Example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: The charge across the capacitor reduces from 1 V to 0.7 V over time.</a:t>
            </a:r>
          </a:p>
          <a:p>
            <a:pPr lvl="2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Let’s say, this is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enough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to infer a logical 1.</a:t>
            </a:r>
          </a:p>
          <a:p>
            <a:pPr lvl="2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Read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the value (logical 1 in this case)</a:t>
            </a:r>
          </a:p>
          <a:p>
            <a:pPr lvl="2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And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write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the same value again. We thus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restore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the charge on the capacitor to 1 V.</a:t>
            </a:r>
          </a:p>
          <a:p>
            <a:pPr marL="1007999" lvl="2" indent="0" algn="just">
              <a:buSzPct val="100000"/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endParaRPr lang="en-US" sz="800" b="1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algn="just">
              <a:buSzPct val="100000"/>
              <a:buFont typeface="Symbol" panose="05050102010706020507" pitchFamily="18" charset="2"/>
              <a:buChar char="*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48200" y="6019800"/>
            <a:ext cx="4038600" cy="6096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known as DRAM refresh</a:t>
            </a:r>
          </a:p>
        </p:txBody>
      </p:sp>
    </p:spTree>
    <p:extLst>
      <p:ext uri="{BB962C8B-B14F-4D97-AF65-F5344CB8AC3E}">
        <p14:creationId xmlns:p14="http://schemas.microsoft.com/office/powerpoint/2010/main" val="4061977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108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45</a:t>
            </a:fld>
            <a:endParaRPr lang="en-US" sz="105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304801"/>
            <a:ext cx="8839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Array</a:t>
            </a:r>
            <a:r>
              <a:rPr lang="fr-FR" sz="4400" dirty="0"/>
              <a:t> of DRAM </a:t>
            </a:r>
            <a:r>
              <a:rPr lang="fr-FR" sz="4400" dirty="0" err="1"/>
              <a:t>Cells</a:t>
            </a:r>
            <a:endParaRPr lang="en-US" sz="44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352800" y="1371600"/>
            <a:ext cx="4929188" cy="5041248"/>
            <a:chOff x="1344" y="864"/>
            <a:chExt cx="3105" cy="3128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44" y="864"/>
              <a:ext cx="3105" cy="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180" y="1120"/>
              <a:ext cx="2114" cy="1641"/>
            </a:xfrm>
            <a:prstGeom prst="rect">
              <a:avLst/>
            </a:prstGeom>
            <a:solidFill>
              <a:srgbClr val="D7E3F4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921" y="950"/>
              <a:ext cx="224" cy="1659"/>
            </a:xfrm>
            <a:custGeom>
              <a:avLst/>
              <a:gdLst>
                <a:gd name="T0" fmla="*/ 555 w 1511"/>
                <a:gd name="T1" fmla="*/ 0 h 11232"/>
                <a:gd name="T2" fmla="*/ 957 w 1511"/>
                <a:gd name="T3" fmla="*/ 0 h 11232"/>
                <a:gd name="T4" fmla="*/ 1511 w 1511"/>
                <a:gd name="T5" fmla="*/ 554 h 11232"/>
                <a:gd name="T6" fmla="*/ 1511 w 1511"/>
                <a:gd name="T7" fmla="*/ 10678 h 11232"/>
                <a:gd name="T8" fmla="*/ 957 w 1511"/>
                <a:gd name="T9" fmla="*/ 11232 h 11232"/>
                <a:gd name="T10" fmla="*/ 555 w 1511"/>
                <a:gd name="T11" fmla="*/ 11232 h 11232"/>
                <a:gd name="T12" fmla="*/ 0 w 1511"/>
                <a:gd name="T13" fmla="*/ 10678 h 11232"/>
                <a:gd name="T14" fmla="*/ 0 w 1511"/>
                <a:gd name="T15" fmla="*/ 554 h 11232"/>
                <a:gd name="T16" fmla="*/ 555 w 1511"/>
                <a:gd name="T17" fmla="*/ 0 h 1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1" h="11232">
                  <a:moveTo>
                    <a:pt x="555" y="0"/>
                  </a:moveTo>
                  <a:lnTo>
                    <a:pt x="957" y="0"/>
                  </a:lnTo>
                  <a:cubicBezTo>
                    <a:pt x="1264" y="0"/>
                    <a:pt x="1511" y="247"/>
                    <a:pt x="1511" y="554"/>
                  </a:cubicBezTo>
                  <a:lnTo>
                    <a:pt x="1511" y="10678"/>
                  </a:lnTo>
                  <a:cubicBezTo>
                    <a:pt x="1511" y="10985"/>
                    <a:pt x="1264" y="11232"/>
                    <a:pt x="957" y="11232"/>
                  </a:cubicBezTo>
                  <a:lnTo>
                    <a:pt x="555" y="11232"/>
                  </a:lnTo>
                  <a:cubicBezTo>
                    <a:pt x="248" y="11232"/>
                    <a:pt x="0" y="10985"/>
                    <a:pt x="0" y="10678"/>
                  </a:cubicBezTo>
                  <a:lnTo>
                    <a:pt x="0" y="554"/>
                  </a:lnTo>
                  <a:cubicBezTo>
                    <a:pt x="0" y="247"/>
                    <a:pt x="248" y="0"/>
                    <a:pt x="555" y="0"/>
                  </a:cubicBezTo>
                  <a:close/>
                </a:path>
              </a:pathLst>
            </a:custGeom>
            <a:solidFill>
              <a:srgbClr val="94B3B3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5400000">
              <a:off x="1763" y="1637"/>
              <a:ext cx="54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Decoder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88" y="1721"/>
              <a:ext cx="517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817" y="1696"/>
              <a:ext cx="88" cy="50"/>
            </a:xfrm>
            <a:custGeom>
              <a:avLst/>
              <a:gdLst>
                <a:gd name="T0" fmla="*/ 25 w 88"/>
                <a:gd name="T1" fmla="*/ 25 h 50"/>
                <a:gd name="T2" fmla="*/ 0 w 88"/>
                <a:gd name="T3" fmla="*/ 50 h 50"/>
                <a:gd name="T4" fmla="*/ 88 w 88"/>
                <a:gd name="T5" fmla="*/ 25 h 50"/>
                <a:gd name="T6" fmla="*/ 0 w 88"/>
                <a:gd name="T7" fmla="*/ 0 h 50"/>
                <a:gd name="T8" fmla="*/ 25 w 88"/>
                <a:gd name="T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50">
                  <a:moveTo>
                    <a:pt x="25" y="25"/>
                  </a:moveTo>
                  <a:lnTo>
                    <a:pt x="0" y="50"/>
                  </a:lnTo>
                  <a:lnTo>
                    <a:pt x="88" y="25"/>
                  </a:lnTo>
                  <a:lnTo>
                    <a:pt x="0" y="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148" y="1067"/>
              <a:ext cx="1984" cy="3"/>
            </a:xfrm>
            <a:custGeom>
              <a:avLst/>
              <a:gdLst>
                <a:gd name="T0" fmla="*/ 0 w 13431"/>
                <a:gd name="T1" fmla="*/ 0 h 20"/>
                <a:gd name="T2" fmla="*/ 13431 w 13431"/>
                <a:gd name="T3" fmla="*/ 20 h 20"/>
                <a:gd name="T4" fmla="*/ 13431 w 13431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31" h="20">
                  <a:moveTo>
                    <a:pt x="0" y="0"/>
                  </a:moveTo>
                  <a:lnTo>
                    <a:pt x="13431" y="20"/>
                  </a:lnTo>
                  <a:lnTo>
                    <a:pt x="13431" y="0"/>
                  </a:lnTo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461" y="1067"/>
              <a:ext cx="0" cy="86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957" y="1070"/>
              <a:ext cx="0" cy="86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525" y="1072"/>
              <a:ext cx="0" cy="87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129" y="1067"/>
              <a:ext cx="0" cy="86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335" y="1156"/>
              <a:ext cx="255" cy="158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362" y="1170"/>
              <a:ext cx="16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DRAM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408" y="1248"/>
              <a:ext cx="9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855" y="1160"/>
              <a:ext cx="256" cy="158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882" y="1174"/>
              <a:ext cx="16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DRAM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929" y="1253"/>
              <a:ext cx="9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417" y="1160"/>
              <a:ext cx="256" cy="158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445" y="1174"/>
              <a:ext cx="16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DRAM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491" y="1253"/>
              <a:ext cx="9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970" y="1157"/>
              <a:ext cx="255" cy="158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997" y="1171"/>
              <a:ext cx="16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DRAM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043" y="1250"/>
              <a:ext cx="9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140" y="1607"/>
              <a:ext cx="1984" cy="3"/>
            </a:xfrm>
            <a:custGeom>
              <a:avLst/>
              <a:gdLst>
                <a:gd name="T0" fmla="*/ 0 w 13431"/>
                <a:gd name="T1" fmla="*/ 0 h 19"/>
                <a:gd name="T2" fmla="*/ 13431 w 13431"/>
                <a:gd name="T3" fmla="*/ 19 h 19"/>
                <a:gd name="T4" fmla="*/ 13431 w 13431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31" h="19">
                  <a:moveTo>
                    <a:pt x="0" y="0"/>
                  </a:moveTo>
                  <a:lnTo>
                    <a:pt x="13431" y="19"/>
                  </a:lnTo>
                  <a:lnTo>
                    <a:pt x="13431" y="0"/>
                  </a:lnTo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453" y="1607"/>
              <a:ext cx="0" cy="87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2949" y="1610"/>
              <a:ext cx="0" cy="86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517" y="1613"/>
              <a:ext cx="0" cy="86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121" y="1607"/>
              <a:ext cx="0" cy="87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327" y="1696"/>
              <a:ext cx="255" cy="158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2354" y="1711"/>
              <a:ext cx="16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DRAM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2400" y="1789"/>
              <a:ext cx="9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847" y="1701"/>
              <a:ext cx="255" cy="158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874" y="1715"/>
              <a:ext cx="16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DRAM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921" y="1793"/>
              <a:ext cx="9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409" y="1701"/>
              <a:ext cx="256" cy="158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436" y="1715"/>
              <a:ext cx="16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DRAM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483" y="1793"/>
              <a:ext cx="9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962" y="1698"/>
              <a:ext cx="255" cy="158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3989" y="1712"/>
              <a:ext cx="16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DRAM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4035" y="1791"/>
              <a:ext cx="9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144" y="2448"/>
              <a:ext cx="1984" cy="3"/>
            </a:xfrm>
            <a:custGeom>
              <a:avLst/>
              <a:gdLst>
                <a:gd name="T0" fmla="*/ 0 w 13432"/>
                <a:gd name="T1" fmla="*/ 0 h 20"/>
                <a:gd name="T2" fmla="*/ 13432 w 13432"/>
                <a:gd name="T3" fmla="*/ 20 h 20"/>
                <a:gd name="T4" fmla="*/ 13432 w 13432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32" h="20">
                  <a:moveTo>
                    <a:pt x="0" y="0"/>
                  </a:moveTo>
                  <a:lnTo>
                    <a:pt x="13432" y="20"/>
                  </a:lnTo>
                  <a:lnTo>
                    <a:pt x="13432" y="0"/>
                  </a:lnTo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2457" y="2448"/>
              <a:ext cx="0" cy="86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2953" y="2451"/>
              <a:ext cx="0" cy="86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3521" y="2454"/>
              <a:ext cx="0" cy="86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4125" y="2448"/>
              <a:ext cx="0" cy="86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331" y="2537"/>
              <a:ext cx="255" cy="158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358" y="2551"/>
              <a:ext cx="16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DRAM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2404" y="2630"/>
              <a:ext cx="9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2851" y="2541"/>
              <a:ext cx="255" cy="158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2878" y="2555"/>
              <a:ext cx="16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DRAM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2925" y="2634"/>
              <a:ext cx="9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3413" y="2541"/>
              <a:ext cx="256" cy="158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3441" y="2555"/>
              <a:ext cx="16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DRAM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3487" y="2634"/>
              <a:ext cx="9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3966" y="2538"/>
              <a:ext cx="255" cy="158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3993" y="2553"/>
              <a:ext cx="16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DRAM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4039" y="2631"/>
              <a:ext cx="9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auto">
            <a:xfrm>
              <a:off x="2894" y="2086"/>
              <a:ext cx="57" cy="53"/>
            </a:xfrm>
            <a:prstGeom prst="ellipse">
              <a:avLst/>
            </a:prstGeom>
            <a:solidFill>
              <a:srgbClr val="241C1C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3353" y="2092"/>
              <a:ext cx="57" cy="53"/>
            </a:xfrm>
            <a:prstGeom prst="ellipse">
              <a:avLst/>
            </a:prstGeom>
            <a:solidFill>
              <a:srgbClr val="241C1C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2237" y="990"/>
              <a:ext cx="0" cy="1829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2237" y="1238"/>
              <a:ext cx="94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2237" y="1762"/>
              <a:ext cx="81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2237" y="2619"/>
              <a:ext cx="86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2222" y="1219"/>
              <a:ext cx="41" cy="33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auto">
            <a:xfrm>
              <a:off x="2210" y="1743"/>
              <a:ext cx="41" cy="33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auto">
            <a:xfrm>
              <a:off x="2214" y="2596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2754" y="991"/>
              <a:ext cx="4" cy="2623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2754" y="1238"/>
              <a:ext cx="93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2754" y="1762"/>
              <a:ext cx="81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2754" y="2619"/>
              <a:ext cx="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auto">
            <a:xfrm>
              <a:off x="2739" y="1219"/>
              <a:ext cx="41" cy="33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auto">
            <a:xfrm>
              <a:off x="2727" y="1743"/>
              <a:ext cx="41" cy="33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auto">
            <a:xfrm>
              <a:off x="2731" y="2596"/>
              <a:ext cx="41" cy="33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3320" y="995"/>
              <a:ext cx="0" cy="2616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>
              <a:off x="3320" y="1243"/>
              <a:ext cx="93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79"/>
            <p:cNvSpPr>
              <a:spLocks noChangeShapeType="1"/>
            </p:cNvSpPr>
            <p:nvPr/>
          </p:nvSpPr>
          <p:spPr bwMode="auto">
            <a:xfrm>
              <a:off x="3320" y="1766"/>
              <a:ext cx="81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>
              <a:off x="3320" y="2623"/>
              <a:ext cx="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auto">
            <a:xfrm>
              <a:off x="3305" y="1224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auto">
            <a:xfrm>
              <a:off x="3292" y="1748"/>
              <a:ext cx="42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auto">
            <a:xfrm>
              <a:off x="3296" y="2600"/>
              <a:ext cx="42" cy="33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>
              <a:off x="3865" y="983"/>
              <a:ext cx="4" cy="1836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>
              <a:off x="3865" y="1231"/>
              <a:ext cx="93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86"/>
            <p:cNvSpPr>
              <a:spLocks noChangeShapeType="1"/>
            </p:cNvSpPr>
            <p:nvPr/>
          </p:nvSpPr>
          <p:spPr bwMode="auto">
            <a:xfrm>
              <a:off x="3865" y="1755"/>
              <a:ext cx="81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3865" y="2612"/>
              <a:ext cx="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auto">
            <a:xfrm>
              <a:off x="3850" y="1212"/>
              <a:ext cx="41" cy="33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auto">
            <a:xfrm>
              <a:off x="3838" y="1736"/>
              <a:ext cx="41" cy="33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auto">
            <a:xfrm>
              <a:off x="3842" y="2589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1"/>
            <p:cNvSpPr>
              <a:spLocks noChangeArrowheads="1"/>
            </p:cNvSpPr>
            <p:nvPr/>
          </p:nvSpPr>
          <p:spPr bwMode="auto">
            <a:xfrm>
              <a:off x="1378" y="1558"/>
              <a:ext cx="41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Sans"/>
                </a:rPr>
                <a:t>Address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2199" y="899"/>
              <a:ext cx="9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3017" y="968"/>
              <a:ext cx="12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WL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3029" y="1512"/>
              <a:ext cx="12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WL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3013" y="2340"/>
              <a:ext cx="12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WL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8" name="Rectangle 96"/>
            <p:cNvSpPr>
              <a:spLocks noChangeArrowheads="1"/>
            </p:cNvSpPr>
            <p:nvPr/>
          </p:nvSpPr>
          <p:spPr bwMode="auto">
            <a:xfrm>
              <a:off x="2850" y="3251"/>
              <a:ext cx="255" cy="158"/>
            </a:xfrm>
            <a:prstGeom prst="rect">
              <a:avLst/>
            </a:prstGeom>
            <a:solidFill>
              <a:srgbClr val="D7F4E3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7"/>
            <p:cNvSpPr>
              <a:spLocks noChangeArrowheads="1"/>
            </p:cNvSpPr>
            <p:nvPr/>
          </p:nvSpPr>
          <p:spPr bwMode="auto">
            <a:xfrm>
              <a:off x="2898" y="3257"/>
              <a:ext cx="14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Write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" name="Rectangle 98"/>
            <p:cNvSpPr>
              <a:spLocks noChangeArrowheads="1"/>
            </p:cNvSpPr>
            <p:nvPr/>
          </p:nvSpPr>
          <p:spPr bwMode="auto">
            <a:xfrm>
              <a:off x="2893" y="3335"/>
              <a:ext cx="156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driver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1" name="Line 99"/>
            <p:cNvSpPr>
              <a:spLocks noChangeShapeType="1"/>
            </p:cNvSpPr>
            <p:nvPr/>
          </p:nvSpPr>
          <p:spPr bwMode="auto">
            <a:xfrm>
              <a:off x="2765" y="3339"/>
              <a:ext cx="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auto">
            <a:xfrm>
              <a:off x="2742" y="3316"/>
              <a:ext cx="41" cy="33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416" y="3249"/>
              <a:ext cx="255" cy="158"/>
            </a:xfrm>
            <a:prstGeom prst="rect">
              <a:avLst/>
            </a:prstGeom>
            <a:solidFill>
              <a:srgbClr val="D7F4E3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464" y="3255"/>
              <a:ext cx="14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Write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3459" y="3333"/>
              <a:ext cx="156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driver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6" name="Line 104"/>
            <p:cNvSpPr>
              <a:spLocks noChangeShapeType="1"/>
            </p:cNvSpPr>
            <p:nvPr/>
          </p:nvSpPr>
          <p:spPr bwMode="auto">
            <a:xfrm>
              <a:off x="3331" y="3337"/>
              <a:ext cx="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auto">
            <a:xfrm>
              <a:off x="3308" y="3314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auto">
            <a:xfrm>
              <a:off x="2737" y="3611"/>
              <a:ext cx="532" cy="146"/>
            </a:xfrm>
            <a:prstGeom prst="rect">
              <a:avLst/>
            </a:prstGeom>
            <a:solidFill>
              <a:srgbClr val="D7E3F4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auto">
            <a:xfrm>
              <a:off x="2758" y="3646"/>
              <a:ext cx="45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Sense amplifier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auto">
            <a:xfrm>
              <a:off x="3299" y="3610"/>
              <a:ext cx="532" cy="146"/>
            </a:xfrm>
            <a:prstGeom prst="rect">
              <a:avLst/>
            </a:prstGeom>
            <a:solidFill>
              <a:srgbClr val="D7E3F4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auto">
            <a:xfrm>
              <a:off x="3320" y="3647"/>
              <a:ext cx="46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Sense Amplifier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2" name="Line 110"/>
            <p:cNvSpPr>
              <a:spLocks noChangeShapeType="1"/>
            </p:cNvSpPr>
            <p:nvPr/>
          </p:nvSpPr>
          <p:spPr bwMode="auto">
            <a:xfrm>
              <a:off x="3011" y="3762"/>
              <a:ext cx="0" cy="105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2994" y="3809"/>
              <a:ext cx="33" cy="58"/>
            </a:xfrm>
            <a:custGeom>
              <a:avLst/>
              <a:gdLst>
                <a:gd name="T0" fmla="*/ 17 w 33"/>
                <a:gd name="T1" fmla="*/ 16 h 58"/>
                <a:gd name="T2" fmla="*/ 0 w 33"/>
                <a:gd name="T3" fmla="*/ 0 h 58"/>
                <a:gd name="T4" fmla="*/ 17 w 33"/>
                <a:gd name="T5" fmla="*/ 58 h 58"/>
                <a:gd name="T6" fmla="*/ 33 w 33"/>
                <a:gd name="T7" fmla="*/ 0 h 58"/>
                <a:gd name="T8" fmla="*/ 17 w 33"/>
                <a:gd name="T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8">
                  <a:moveTo>
                    <a:pt x="17" y="16"/>
                  </a:moveTo>
                  <a:lnTo>
                    <a:pt x="0" y="0"/>
                  </a:lnTo>
                  <a:lnTo>
                    <a:pt x="17" y="58"/>
                  </a:lnTo>
                  <a:lnTo>
                    <a:pt x="33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112"/>
            <p:cNvSpPr>
              <a:spLocks noChangeShapeType="1"/>
            </p:cNvSpPr>
            <p:nvPr/>
          </p:nvSpPr>
          <p:spPr bwMode="auto">
            <a:xfrm>
              <a:off x="3565" y="3752"/>
              <a:ext cx="0" cy="106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3548" y="3799"/>
              <a:ext cx="33" cy="59"/>
            </a:xfrm>
            <a:custGeom>
              <a:avLst/>
              <a:gdLst>
                <a:gd name="T0" fmla="*/ 17 w 33"/>
                <a:gd name="T1" fmla="*/ 17 h 59"/>
                <a:gd name="T2" fmla="*/ 0 w 33"/>
                <a:gd name="T3" fmla="*/ 0 h 59"/>
                <a:gd name="T4" fmla="*/ 17 w 33"/>
                <a:gd name="T5" fmla="*/ 59 h 59"/>
                <a:gd name="T6" fmla="*/ 33 w 33"/>
                <a:gd name="T7" fmla="*/ 0 h 59"/>
                <a:gd name="T8" fmla="*/ 17 w 33"/>
                <a:gd name="T9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9">
                  <a:moveTo>
                    <a:pt x="17" y="17"/>
                  </a:moveTo>
                  <a:lnTo>
                    <a:pt x="0" y="0"/>
                  </a:lnTo>
                  <a:lnTo>
                    <a:pt x="17" y="59"/>
                  </a:lnTo>
                  <a:lnTo>
                    <a:pt x="33" y="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077" y="3858"/>
              <a:ext cx="39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Data out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auto">
            <a:xfrm>
              <a:off x="3140" y="2091"/>
              <a:ext cx="57" cy="52"/>
            </a:xfrm>
            <a:prstGeom prst="ellipse">
              <a:avLst/>
            </a:prstGeom>
            <a:solidFill>
              <a:srgbClr val="241C1C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16"/>
            <p:cNvSpPr>
              <a:spLocks noChangeShapeType="1"/>
            </p:cNvSpPr>
            <p:nvPr/>
          </p:nvSpPr>
          <p:spPr bwMode="auto">
            <a:xfrm>
              <a:off x="2761" y="3103"/>
              <a:ext cx="86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auto">
            <a:xfrm>
              <a:off x="2738" y="3080"/>
              <a:ext cx="41" cy="33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18"/>
            <p:cNvSpPr>
              <a:spLocks noChangeShapeType="1"/>
            </p:cNvSpPr>
            <p:nvPr/>
          </p:nvSpPr>
          <p:spPr bwMode="auto">
            <a:xfrm>
              <a:off x="3327" y="3101"/>
              <a:ext cx="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auto">
            <a:xfrm>
              <a:off x="3304" y="3078"/>
              <a:ext cx="41" cy="33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120"/>
            <p:cNvSpPr>
              <a:spLocks noChangeArrowheads="1"/>
            </p:cNvSpPr>
            <p:nvPr/>
          </p:nvSpPr>
          <p:spPr bwMode="auto">
            <a:xfrm>
              <a:off x="2855" y="3029"/>
              <a:ext cx="315" cy="157"/>
            </a:xfrm>
            <a:prstGeom prst="rect">
              <a:avLst/>
            </a:prstGeom>
            <a:solidFill>
              <a:srgbClr val="FFD5D5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1"/>
            <p:cNvSpPr>
              <a:spLocks noChangeArrowheads="1"/>
            </p:cNvSpPr>
            <p:nvPr/>
          </p:nvSpPr>
          <p:spPr bwMode="auto">
            <a:xfrm>
              <a:off x="2862" y="3069"/>
              <a:ext cx="277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Refresh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3419" y="3029"/>
              <a:ext cx="316" cy="157"/>
            </a:xfrm>
            <a:prstGeom prst="rect">
              <a:avLst/>
            </a:prstGeom>
            <a:solidFill>
              <a:srgbClr val="FFD5D5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3427" y="3069"/>
              <a:ext cx="277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Refresh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6" name="Rectangle 124"/>
            <p:cNvSpPr>
              <a:spLocks noChangeArrowheads="1"/>
            </p:cNvSpPr>
            <p:nvPr/>
          </p:nvSpPr>
          <p:spPr bwMode="auto">
            <a:xfrm>
              <a:off x="2871" y="3495"/>
              <a:ext cx="255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Data in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7" name="Line 125"/>
            <p:cNvSpPr>
              <a:spLocks noChangeShapeType="1"/>
            </p:cNvSpPr>
            <p:nvPr/>
          </p:nvSpPr>
          <p:spPr bwMode="auto">
            <a:xfrm flipV="1">
              <a:off x="2987" y="3420"/>
              <a:ext cx="0" cy="66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6"/>
            <p:cNvSpPr>
              <a:spLocks/>
            </p:cNvSpPr>
            <p:nvPr/>
          </p:nvSpPr>
          <p:spPr bwMode="auto">
            <a:xfrm>
              <a:off x="2974" y="3420"/>
              <a:ext cx="26" cy="45"/>
            </a:xfrm>
            <a:custGeom>
              <a:avLst/>
              <a:gdLst>
                <a:gd name="T0" fmla="*/ 13 w 26"/>
                <a:gd name="T1" fmla="*/ 32 h 45"/>
                <a:gd name="T2" fmla="*/ 26 w 26"/>
                <a:gd name="T3" fmla="*/ 45 h 45"/>
                <a:gd name="T4" fmla="*/ 13 w 26"/>
                <a:gd name="T5" fmla="*/ 0 h 45"/>
                <a:gd name="T6" fmla="*/ 0 w 26"/>
                <a:gd name="T7" fmla="*/ 45 h 45"/>
                <a:gd name="T8" fmla="*/ 13 w 26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5">
                  <a:moveTo>
                    <a:pt x="13" y="32"/>
                  </a:moveTo>
                  <a:lnTo>
                    <a:pt x="26" y="45"/>
                  </a:lnTo>
                  <a:lnTo>
                    <a:pt x="13" y="0"/>
                  </a:lnTo>
                  <a:lnTo>
                    <a:pt x="0" y="45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rgbClr val="00000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7"/>
            <p:cNvSpPr>
              <a:spLocks noChangeArrowheads="1"/>
            </p:cNvSpPr>
            <p:nvPr/>
          </p:nvSpPr>
          <p:spPr bwMode="auto">
            <a:xfrm>
              <a:off x="3421" y="3488"/>
              <a:ext cx="255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Data in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0" name="Line 128"/>
            <p:cNvSpPr>
              <a:spLocks noChangeShapeType="1"/>
            </p:cNvSpPr>
            <p:nvPr/>
          </p:nvSpPr>
          <p:spPr bwMode="auto">
            <a:xfrm flipV="1">
              <a:off x="3537" y="3412"/>
              <a:ext cx="0" cy="67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3524" y="3412"/>
              <a:ext cx="26" cy="46"/>
            </a:xfrm>
            <a:custGeom>
              <a:avLst/>
              <a:gdLst>
                <a:gd name="T0" fmla="*/ 13 w 26"/>
                <a:gd name="T1" fmla="*/ 33 h 46"/>
                <a:gd name="T2" fmla="*/ 26 w 26"/>
                <a:gd name="T3" fmla="*/ 46 h 46"/>
                <a:gd name="T4" fmla="*/ 13 w 26"/>
                <a:gd name="T5" fmla="*/ 0 h 46"/>
                <a:gd name="T6" fmla="*/ 0 w 26"/>
                <a:gd name="T7" fmla="*/ 46 h 46"/>
                <a:gd name="T8" fmla="*/ 13 w 26"/>
                <a:gd name="T9" fmla="*/ 3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13" y="33"/>
                  </a:moveTo>
                  <a:lnTo>
                    <a:pt x="26" y="46"/>
                  </a:lnTo>
                  <a:lnTo>
                    <a:pt x="13" y="0"/>
                  </a:lnTo>
                  <a:lnTo>
                    <a:pt x="0" y="46"/>
                  </a:lnTo>
                  <a:lnTo>
                    <a:pt x="13" y="33"/>
                  </a:lnTo>
                  <a:close/>
                </a:path>
              </a:pathLst>
            </a:custGeom>
            <a:solidFill>
              <a:srgbClr val="00000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2176" y="2822"/>
              <a:ext cx="2050" cy="146"/>
            </a:xfrm>
            <a:custGeom>
              <a:avLst/>
              <a:gdLst>
                <a:gd name="T0" fmla="*/ 495 w 13882"/>
                <a:gd name="T1" fmla="*/ 0 h 989"/>
                <a:gd name="T2" fmla="*/ 13388 w 13882"/>
                <a:gd name="T3" fmla="*/ 0 h 989"/>
                <a:gd name="T4" fmla="*/ 13882 w 13882"/>
                <a:gd name="T5" fmla="*/ 495 h 989"/>
                <a:gd name="T6" fmla="*/ 13388 w 13882"/>
                <a:gd name="T7" fmla="*/ 989 h 989"/>
                <a:gd name="T8" fmla="*/ 495 w 13882"/>
                <a:gd name="T9" fmla="*/ 989 h 989"/>
                <a:gd name="T10" fmla="*/ 0 w 13882"/>
                <a:gd name="T11" fmla="*/ 495 h 989"/>
                <a:gd name="T12" fmla="*/ 495 w 13882"/>
                <a:gd name="T13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82" h="989">
                  <a:moveTo>
                    <a:pt x="495" y="0"/>
                  </a:moveTo>
                  <a:lnTo>
                    <a:pt x="13388" y="0"/>
                  </a:lnTo>
                  <a:cubicBezTo>
                    <a:pt x="13662" y="0"/>
                    <a:pt x="13882" y="221"/>
                    <a:pt x="13882" y="495"/>
                  </a:cubicBezTo>
                  <a:cubicBezTo>
                    <a:pt x="13882" y="769"/>
                    <a:pt x="13662" y="989"/>
                    <a:pt x="13388" y="989"/>
                  </a:cubicBezTo>
                  <a:lnTo>
                    <a:pt x="495" y="989"/>
                  </a:lnTo>
                  <a:cubicBezTo>
                    <a:pt x="221" y="989"/>
                    <a:pt x="0" y="769"/>
                    <a:pt x="0" y="495"/>
                  </a:cubicBezTo>
                  <a:cubicBezTo>
                    <a:pt x="0" y="221"/>
                    <a:pt x="221" y="0"/>
                    <a:pt x="495" y="0"/>
                  </a:cubicBezTo>
                  <a:close/>
                </a:path>
              </a:pathLst>
            </a:custGeom>
            <a:solidFill>
              <a:srgbClr val="FFD5D5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31"/>
            <p:cNvSpPr>
              <a:spLocks noChangeArrowheads="1"/>
            </p:cNvSpPr>
            <p:nvPr/>
          </p:nvSpPr>
          <p:spPr bwMode="auto">
            <a:xfrm>
              <a:off x="2640" y="2828"/>
              <a:ext cx="100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Column mux/demux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4" name="Line 132"/>
            <p:cNvSpPr>
              <a:spLocks noChangeShapeType="1"/>
            </p:cNvSpPr>
            <p:nvPr/>
          </p:nvSpPr>
          <p:spPr bwMode="auto">
            <a:xfrm>
              <a:off x="1649" y="2908"/>
              <a:ext cx="517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2079" y="2883"/>
              <a:ext cx="87" cy="50"/>
            </a:xfrm>
            <a:custGeom>
              <a:avLst/>
              <a:gdLst>
                <a:gd name="T0" fmla="*/ 25 w 87"/>
                <a:gd name="T1" fmla="*/ 25 h 50"/>
                <a:gd name="T2" fmla="*/ 0 w 87"/>
                <a:gd name="T3" fmla="*/ 50 h 50"/>
                <a:gd name="T4" fmla="*/ 87 w 87"/>
                <a:gd name="T5" fmla="*/ 25 h 50"/>
                <a:gd name="T6" fmla="*/ 0 w 87"/>
                <a:gd name="T7" fmla="*/ 0 h 50"/>
                <a:gd name="T8" fmla="*/ 25 w 87"/>
                <a:gd name="T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0">
                  <a:moveTo>
                    <a:pt x="25" y="25"/>
                  </a:moveTo>
                  <a:lnTo>
                    <a:pt x="0" y="50"/>
                  </a:lnTo>
                  <a:lnTo>
                    <a:pt x="87" y="25"/>
                  </a:lnTo>
                  <a:lnTo>
                    <a:pt x="0" y="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34"/>
            <p:cNvSpPr>
              <a:spLocks noChangeArrowheads="1"/>
            </p:cNvSpPr>
            <p:nvPr/>
          </p:nvSpPr>
          <p:spPr bwMode="auto">
            <a:xfrm>
              <a:off x="1639" y="2745"/>
              <a:ext cx="41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Address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137" name="Rounded Rectangular Callout 136"/>
          <p:cNvSpPr/>
          <p:nvPr/>
        </p:nvSpPr>
        <p:spPr>
          <a:xfrm>
            <a:off x="8382000" y="4976866"/>
            <a:ext cx="1905000" cy="575360"/>
          </a:xfrm>
          <a:prstGeom prst="wedgeRoundRectCallout">
            <a:avLst>
              <a:gd name="adj1" fmla="val -115626"/>
              <a:gd name="adj2" fmla="val -5837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the refresh circuits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7926388" y="5715001"/>
            <a:ext cx="2360612" cy="7413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rest is the same as the SRAM array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3678240" y="4859338"/>
            <a:ext cx="2738437" cy="1657351"/>
          </a:xfrm>
          <a:prstGeom prst="rect">
            <a:avLst/>
          </a:prstGeom>
          <a:solidFill>
            <a:srgbClr val="31B6F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2202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46</a:t>
            </a:fld>
            <a:endParaRPr lang="en-US" sz="105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0480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        CAM </a:t>
            </a:r>
            <a:r>
              <a:rPr lang="fr-FR" sz="4400" dirty="0" err="1"/>
              <a:t>Cell</a:t>
            </a:r>
            <a:endParaRPr lang="en-US" sz="4400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209801" y="1676400"/>
            <a:ext cx="5965825" cy="47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321175" y="2832101"/>
            <a:ext cx="280988" cy="1508125"/>
          </a:xfrm>
          <a:custGeom>
            <a:avLst/>
            <a:gdLst>
              <a:gd name="T0" fmla="*/ 17 w 759"/>
              <a:gd name="T1" fmla="*/ 0 h 4076"/>
              <a:gd name="T2" fmla="*/ 1 w 759"/>
              <a:gd name="T3" fmla="*/ 453 h 4076"/>
              <a:gd name="T4" fmla="*/ 759 w 759"/>
              <a:gd name="T5" fmla="*/ 453 h 4076"/>
              <a:gd name="T6" fmla="*/ 759 w 759"/>
              <a:gd name="T7" fmla="*/ 1170 h 4076"/>
              <a:gd name="T8" fmla="*/ 23 w 759"/>
              <a:gd name="T9" fmla="*/ 1170 h 4076"/>
              <a:gd name="T10" fmla="*/ 23 w 759"/>
              <a:gd name="T11" fmla="*/ 2648 h 4076"/>
              <a:gd name="T12" fmla="*/ 737 w 759"/>
              <a:gd name="T13" fmla="*/ 2642 h 4076"/>
              <a:gd name="T14" fmla="*/ 737 w 759"/>
              <a:gd name="T15" fmla="*/ 3378 h 4076"/>
              <a:gd name="T16" fmla="*/ 0 w 759"/>
              <a:gd name="T17" fmla="*/ 3369 h 4076"/>
              <a:gd name="T18" fmla="*/ 0 w 759"/>
              <a:gd name="T19" fmla="*/ 4076 h 4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9" h="4076">
                <a:moveTo>
                  <a:pt x="17" y="0"/>
                </a:moveTo>
                <a:lnTo>
                  <a:pt x="1" y="453"/>
                </a:lnTo>
                <a:lnTo>
                  <a:pt x="759" y="453"/>
                </a:lnTo>
                <a:lnTo>
                  <a:pt x="759" y="1170"/>
                </a:lnTo>
                <a:lnTo>
                  <a:pt x="23" y="1170"/>
                </a:lnTo>
                <a:lnTo>
                  <a:pt x="23" y="2648"/>
                </a:lnTo>
                <a:lnTo>
                  <a:pt x="737" y="2642"/>
                </a:lnTo>
                <a:lnTo>
                  <a:pt x="737" y="3378"/>
                </a:lnTo>
                <a:lnTo>
                  <a:pt x="0" y="3369"/>
                </a:lnTo>
                <a:lnTo>
                  <a:pt x="0" y="4076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035550" y="2601912"/>
            <a:ext cx="114300" cy="76200"/>
          </a:xfrm>
          <a:prstGeom prst="ellipse">
            <a:avLst/>
          </a:prstGeom>
          <a:noFill/>
          <a:ln w="7" cap="flat">
            <a:solidFill>
              <a:srgbClr val="0809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678363" y="3040062"/>
            <a:ext cx="0" cy="19685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681538" y="3843337"/>
            <a:ext cx="0" cy="19685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683125" y="3097213"/>
            <a:ext cx="90488" cy="84137"/>
          </a:xfrm>
          <a:prstGeom prst="ellipse">
            <a:avLst/>
          </a:prstGeom>
          <a:noFill/>
          <a:ln w="7" cap="flat">
            <a:solidFill>
              <a:srgbClr val="0809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4686300" y="3151187"/>
            <a:ext cx="298450" cy="787400"/>
          </a:xfrm>
          <a:custGeom>
            <a:avLst/>
            <a:gdLst>
              <a:gd name="T0" fmla="*/ 291 w 803"/>
              <a:gd name="T1" fmla="*/ 0 h 2128"/>
              <a:gd name="T2" fmla="*/ 803 w 803"/>
              <a:gd name="T3" fmla="*/ 0 h 2128"/>
              <a:gd name="T4" fmla="*/ 803 w 803"/>
              <a:gd name="T5" fmla="*/ 2128 h 2128"/>
              <a:gd name="T6" fmla="*/ 0 w 803"/>
              <a:gd name="T7" fmla="*/ 2128 h 2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3" h="2128">
                <a:moveTo>
                  <a:pt x="291" y="0"/>
                </a:moveTo>
                <a:lnTo>
                  <a:pt x="803" y="0"/>
                </a:lnTo>
                <a:lnTo>
                  <a:pt x="803" y="2128"/>
                </a:lnTo>
                <a:lnTo>
                  <a:pt x="0" y="2128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153025" y="2506662"/>
            <a:ext cx="5770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Bitstream Vera Sans"/>
              </a:rPr>
              <a:t>v</a:t>
            </a:r>
            <a:endParaRPr lang="en-US">
              <a:latin typeface="Arial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214938" y="2566987"/>
            <a:ext cx="9297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000000"/>
                </a:solidFill>
                <a:latin typeface="Bitstream Vera Sans"/>
              </a:rPr>
              <a:t>dd</a:t>
            </a:r>
            <a:endParaRPr lang="en-US">
              <a:latin typeface="Arial" pitchFamily="34" charset="0"/>
            </a:endParaRP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5548313" y="2824162"/>
            <a:ext cx="280988" cy="1509712"/>
          </a:xfrm>
          <a:custGeom>
            <a:avLst/>
            <a:gdLst>
              <a:gd name="T0" fmla="*/ 757 w 759"/>
              <a:gd name="T1" fmla="*/ 0 h 4077"/>
              <a:gd name="T2" fmla="*/ 757 w 759"/>
              <a:gd name="T3" fmla="*/ 427 h 4077"/>
              <a:gd name="T4" fmla="*/ 0 w 759"/>
              <a:gd name="T5" fmla="*/ 427 h 4077"/>
              <a:gd name="T6" fmla="*/ 0 w 759"/>
              <a:gd name="T7" fmla="*/ 1144 h 4077"/>
              <a:gd name="T8" fmla="*/ 736 w 759"/>
              <a:gd name="T9" fmla="*/ 1144 h 4077"/>
              <a:gd name="T10" fmla="*/ 736 w 759"/>
              <a:gd name="T11" fmla="*/ 2621 h 4077"/>
              <a:gd name="T12" fmla="*/ 21 w 759"/>
              <a:gd name="T13" fmla="*/ 2616 h 4077"/>
              <a:gd name="T14" fmla="*/ 21 w 759"/>
              <a:gd name="T15" fmla="*/ 3352 h 4077"/>
              <a:gd name="T16" fmla="*/ 759 w 759"/>
              <a:gd name="T17" fmla="*/ 3343 h 4077"/>
              <a:gd name="T18" fmla="*/ 759 w 759"/>
              <a:gd name="T19" fmla="*/ 4077 h 4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9" h="4077">
                <a:moveTo>
                  <a:pt x="757" y="0"/>
                </a:moveTo>
                <a:lnTo>
                  <a:pt x="757" y="427"/>
                </a:lnTo>
                <a:lnTo>
                  <a:pt x="0" y="427"/>
                </a:lnTo>
                <a:lnTo>
                  <a:pt x="0" y="1144"/>
                </a:lnTo>
                <a:lnTo>
                  <a:pt x="736" y="1144"/>
                </a:lnTo>
                <a:lnTo>
                  <a:pt x="736" y="2621"/>
                </a:lnTo>
                <a:lnTo>
                  <a:pt x="21" y="2616"/>
                </a:lnTo>
                <a:lnTo>
                  <a:pt x="21" y="3352"/>
                </a:lnTo>
                <a:lnTo>
                  <a:pt x="759" y="3343"/>
                </a:lnTo>
                <a:lnTo>
                  <a:pt x="759" y="4077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878388" y="4454525"/>
            <a:ext cx="465138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983164" y="4518025"/>
            <a:ext cx="257175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5068889" y="4586287"/>
            <a:ext cx="79375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472113" y="3024187"/>
            <a:ext cx="0" cy="195262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467350" y="3827462"/>
            <a:ext cx="0" cy="195262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5364163" y="3079751"/>
            <a:ext cx="90488" cy="85725"/>
          </a:xfrm>
          <a:prstGeom prst="ellipse">
            <a:avLst/>
          </a:prstGeom>
          <a:noFill/>
          <a:ln w="7" cap="flat">
            <a:solidFill>
              <a:srgbClr val="0809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5165726" y="3133725"/>
            <a:ext cx="296863" cy="787400"/>
          </a:xfrm>
          <a:custGeom>
            <a:avLst/>
            <a:gdLst>
              <a:gd name="T0" fmla="*/ 513 w 804"/>
              <a:gd name="T1" fmla="*/ 0 h 2128"/>
              <a:gd name="T2" fmla="*/ 0 w 804"/>
              <a:gd name="T3" fmla="*/ 0 h 2128"/>
              <a:gd name="T4" fmla="*/ 0 w 804"/>
              <a:gd name="T5" fmla="*/ 2128 h 2128"/>
              <a:gd name="T6" fmla="*/ 804 w 804"/>
              <a:gd name="T7" fmla="*/ 2128 h 2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4" h="2128">
                <a:moveTo>
                  <a:pt x="513" y="0"/>
                </a:moveTo>
                <a:lnTo>
                  <a:pt x="0" y="0"/>
                </a:lnTo>
                <a:lnTo>
                  <a:pt x="0" y="2128"/>
                </a:lnTo>
                <a:lnTo>
                  <a:pt x="804" y="2128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316414" y="3433762"/>
            <a:ext cx="855663" cy="0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984750" y="3538537"/>
            <a:ext cx="844550" cy="0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4294189" y="3409950"/>
            <a:ext cx="49213" cy="36512"/>
          </a:xfrm>
          <a:prstGeom prst="ellipse">
            <a:avLst/>
          </a:prstGeom>
          <a:solidFill>
            <a:srgbClr val="008080"/>
          </a:solidFill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5799139" y="3514726"/>
            <a:ext cx="49213" cy="34925"/>
          </a:xfrm>
          <a:prstGeom prst="ellipse">
            <a:avLst/>
          </a:prstGeom>
          <a:solidFill>
            <a:srgbClr val="008080"/>
          </a:solidFill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4959351" y="3517900"/>
            <a:ext cx="49213" cy="36512"/>
          </a:xfrm>
          <a:prstGeom prst="ellipse">
            <a:avLst/>
          </a:prstGeom>
          <a:solidFill>
            <a:srgbClr val="008080"/>
          </a:solidFill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135564" y="3405187"/>
            <a:ext cx="49213" cy="36512"/>
          </a:xfrm>
          <a:prstGeom prst="ellipse">
            <a:avLst/>
          </a:prstGeom>
          <a:solidFill>
            <a:srgbClr val="008080"/>
          </a:solidFill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321176" y="4338637"/>
            <a:ext cx="1514475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5114925" y="4338638"/>
            <a:ext cx="0" cy="117475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4321176" y="2832100"/>
            <a:ext cx="1514475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5094288" y="2695575"/>
            <a:ext cx="0" cy="13335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3073400" y="3248025"/>
            <a:ext cx="1206500" cy="195262"/>
          </a:xfrm>
          <a:custGeom>
            <a:avLst/>
            <a:gdLst>
              <a:gd name="T0" fmla="*/ 3258 w 3258"/>
              <a:gd name="T1" fmla="*/ 519 h 529"/>
              <a:gd name="T2" fmla="*/ 1927 w 3258"/>
              <a:gd name="T3" fmla="*/ 519 h 529"/>
              <a:gd name="T4" fmla="*/ 1927 w 3258"/>
              <a:gd name="T5" fmla="*/ 0 h 529"/>
              <a:gd name="T6" fmla="*/ 1147 w 3258"/>
              <a:gd name="T7" fmla="*/ 0 h 529"/>
              <a:gd name="T8" fmla="*/ 1158 w 3258"/>
              <a:gd name="T9" fmla="*/ 519 h 529"/>
              <a:gd name="T10" fmla="*/ 0 w 3258"/>
              <a:gd name="T11" fmla="*/ 529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58" h="529">
                <a:moveTo>
                  <a:pt x="3258" y="519"/>
                </a:moveTo>
                <a:lnTo>
                  <a:pt x="1927" y="519"/>
                </a:lnTo>
                <a:lnTo>
                  <a:pt x="1927" y="0"/>
                </a:lnTo>
                <a:lnTo>
                  <a:pt x="1147" y="0"/>
                </a:lnTo>
                <a:lnTo>
                  <a:pt x="1158" y="519"/>
                </a:lnTo>
                <a:lnTo>
                  <a:pt x="0" y="529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3509963" y="3219450"/>
            <a:ext cx="273050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5868988" y="3346450"/>
            <a:ext cx="1206500" cy="195262"/>
          </a:xfrm>
          <a:custGeom>
            <a:avLst/>
            <a:gdLst>
              <a:gd name="T0" fmla="*/ 3258 w 3258"/>
              <a:gd name="T1" fmla="*/ 518 h 528"/>
              <a:gd name="T2" fmla="*/ 1927 w 3258"/>
              <a:gd name="T3" fmla="*/ 518 h 528"/>
              <a:gd name="T4" fmla="*/ 1927 w 3258"/>
              <a:gd name="T5" fmla="*/ 0 h 528"/>
              <a:gd name="T6" fmla="*/ 1147 w 3258"/>
              <a:gd name="T7" fmla="*/ 0 h 528"/>
              <a:gd name="T8" fmla="*/ 1158 w 3258"/>
              <a:gd name="T9" fmla="*/ 518 h 528"/>
              <a:gd name="T10" fmla="*/ 0 w 3258"/>
              <a:gd name="T11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58" h="528">
                <a:moveTo>
                  <a:pt x="3258" y="518"/>
                </a:moveTo>
                <a:lnTo>
                  <a:pt x="1927" y="518"/>
                </a:lnTo>
                <a:lnTo>
                  <a:pt x="1927" y="0"/>
                </a:lnTo>
                <a:lnTo>
                  <a:pt x="1147" y="0"/>
                </a:lnTo>
                <a:lnTo>
                  <a:pt x="1158" y="518"/>
                </a:lnTo>
                <a:lnTo>
                  <a:pt x="0" y="528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6305550" y="3317875"/>
            <a:ext cx="273050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3662364" y="2462213"/>
            <a:ext cx="2778125" cy="847725"/>
          </a:xfrm>
          <a:custGeom>
            <a:avLst/>
            <a:gdLst>
              <a:gd name="T0" fmla="*/ 7501 w 7501"/>
              <a:gd name="T1" fmla="*/ 2292 h 2292"/>
              <a:gd name="T2" fmla="*/ 7501 w 7501"/>
              <a:gd name="T3" fmla="*/ 0 h 2292"/>
              <a:gd name="T4" fmla="*/ 0 w 7501"/>
              <a:gd name="T5" fmla="*/ 0 h 2292"/>
              <a:gd name="T6" fmla="*/ 0 w 7501"/>
              <a:gd name="T7" fmla="*/ 2037 h 2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01" h="2292">
                <a:moveTo>
                  <a:pt x="7501" y="2292"/>
                </a:moveTo>
                <a:lnTo>
                  <a:pt x="7501" y="0"/>
                </a:lnTo>
                <a:lnTo>
                  <a:pt x="0" y="0"/>
                </a:lnTo>
                <a:lnTo>
                  <a:pt x="0" y="2037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3241675" y="2462212"/>
            <a:ext cx="412750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3308351" y="2309813"/>
            <a:ext cx="71013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Sans"/>
              </a:rPr>
              <a:t>Word line (WL)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3076575" y="2206625"/>
            <a:ext cx="0" cy="227965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7070725" y="2211387"/>
            <a:ext cx="0" cy="2278062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976563" y="2011362"/>
            <a:ext cx="1731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BL</a:t>
            </a:r>
            <a:endParaRPr lang="en-US">
              <a:latin typeface="Arial" pitchFamily="34" charset="0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6948488" y="2005012"/>
            <a:ext cx="1731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BL</a:t>
            </a:r>
            <a:endParaRPr lang="en-US">
              <a:latin typeface="Arial" pitchFamily="34" charset="0"/>
            </a:endParaRPr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6934200" y="1987550"/>
            <a:ext cx="215900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3054351" y="3419475"/>
            <a:ext cx="49213" cy="36512"/>
          </a:xfrm>
          <a:prstGeom prst="ellipse">
            <a:avLst/>
          </a:prstGeom>
          <a:solidFill>
            <a:srgbClr val="008080"/>
          </a:solidFill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7043738" y="3517900"/>
            <a:ext cx="50800" cy="36512"/>
          </a:xfrm>
          <a:prstGeom prst="ellipse">
            <a:avLst/>
          </a:prstGeom>
          <a:solidFill>
            <a:srgbClr val="008080"/>
          </a:solidFill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503613" y="3484563"/>
            <a:ext cx="23403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Sans"/>
              </a:rPr>
              <a:t>W1</a:t>
            </a:r>
            <a:endParaRPr lang="en-US">
              <a:latin typeface="Arial" pitchFamily="34" charset="0"/>
            </a:endParaRPr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4448175" y="4738688"/>
            <a:ext cx="280988" cy="1296987"/>
          </a:xfrm>
          <a:custGeom>
            <a:avLst/>
            <a:gdLst>
              <a:gd name="T0" fmla="*/ 742 w 758"/>
              <a:gd name="T1" fmla="*/ 0 h 3503"/>
              <a:gd name="T2" fmla="*/ 757 w 758"/>
              <a:gd name="T3" fmla="*/ 587 h 3503"/>
              <a:gd name="T4" fmla="*/ 0 w 758"/>
              <a:gd name="T5" fmla="*/ 600 h 3503"/>
              <a:gd name="T6" fmla="*/ 0 w 758"/>
              <a:gd name="T7" fmla="*/ 1264 h 3503"/>
              <a:gd name="T8" fmla="*/ 735 w 758"/>
              <a:gd name="T9" fmla="*/ 1264 h 3503"/>
              <a:gd name="T10" fmla="*/ 735 w 758"/>
              <a:gd name="T11" fmla="*/ 2074 h 3503"/>
              <a:gd name="T12" fmla="*/ 21 w 758"/>
              <a:gd name="T13" fmla="*/ 2069 h 3503"/>
              <a:gd name="T14" fmla="*/ 21 w 758"/>
              <a:gd name="T15" fmla="*/ 2805 h 3503"/>
              <a:gd name="T16" fmla="*/ 758 w 758"/>
              <a:gd name="T17" fmla="*/ 2796 h 3503"/>
              <a:gd name="T18" fmla="*/ 758 w 758"/>
              <a:gd name="T19" fmla="*/ 3503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8" h="3503">
                <a:moveTo>
                  <a:pt x="742" y="0"/>
                </a:moveTo>
                <a:lnTo>
                  <a:pt x="757" y="587"/>
                </a:lnTo>
                <a:lnTo>
                  <a:pt x="0" y="600"/>
                </a:lnTo>
                <a:lnTo>
                  <a:pt x="0" y="1264"/>
                </a:lnTo>
                <a:lnTo>
                  <a:pt x="735" y="1264"/>
                </a:lnTo>
                <a:lnTo>
                  <a:pt x="735" y="2074"/>
                </a:lnTo>
                <a:lnTo>
                  <a:pt x="21" y="2069"/>
                </a:lnTo>
                <a:lnTo>
                  <a:pt x="21" y="2805"/>
                </a:lnTo>
                <a:lnTo>
                  <a:pt x="758" y="2796"/>
                </a:lnTo>
                <a:lnTo>
                  <a:pt x="758" y="3503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5405438" y="4737100"/>
            <a:ext cx="280988" cy="1295400"/>
          </a:xfrm>
          <a:custGeom>
            <a:avLst/>
            <a:gdLst>
              <a:gd name="T0" fmla="*/ 17 w 759"/>
              <a:gd name="T1" fmla="*/ 0 h 3502"/>
              <a:gd name="T2" fmla="*/ 2 w 759"/>
              <a:gd name="T3" fmla="*/ 586 h 3502"/>
              <a:gd name="T4" fmla="*/ 759 w 759"/>
              <a:gd name="T5" fmla="*/ 600 h 3502"/>
              <a:gd name="T6" fmla="*/ 759 w 759"/>
              <a:gd name="T7" fmla="*/ 1263 h 3502"/>
              <a:gd name="T8" fmla="*/ 23 w 759"/>
              <a:gd name="T9" fmla="*/ 1263 h 3502"/>
              <a:gd name="T10" fmla="*/ 23 w 759"/>
              <a:gd name="T11" fmla="*/ 2074 h 3502"/>
              <a:gd name="T12" fmla="*/ 738 w 759"/>
              <a:gd name="T13" fmla="*/ 2068 h 3502"/>
              <a:gd name="T14" fmla="*/ 738 w 759"/>
              <a:gd name="T15" fmla="*/ 2804 h 3502"/>
              <a:gd name="T16" fmla="*/ 0 w 759"/>
              <a:gd name="T17" fmla="*/ 2795 h 3502"/>
              <a:gd name="T18" fmla="*/ 0 w 759"/>
              <a:gd name="T19" fmla="*/ 3502 h 3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9" h="3502">
                <a:moveTo>
                  <a:pt x="17" y="0"/>
                </a:moveTo>
                <a:lnTo>
                  <a:pt x="2" y="586"/>
                </a:lnTo>
                <a:lnTo>
                  <a:pt x="759" y="600"/>
                </a:lnTo>
                <a:lnTo>
                  <a:pt x="759" y="1263"/>
                </a:lnTo>
                <a:lnTo>
                  <a:pt x="23" y="1263"/>
                </a:lnTo>
                <a:lnTo>
                  <a:pt x="23" y="2074"/>
                </a:lnTo>
                <a:lnTo>
                  <a:pt x="738" y="2068"/>
                </a:lnTo>
                <a:lnTo>
                  <a:pt x="738" y="2804"/>
                </a:lnTo>
                <a:lnTo>
                  <a:pt x="0" y="2795"/>
                </a:lnTo>
                <a:lnTo>
                  <a:pt x="0" y="3502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2263775" y="4733925"/>
            <a:ext cx="5873750" cy="0"/>
          </a:xfrm>
          <a:prstGeom prst="line">
            <a:avLst/>
          </a:prstGeom>
          <a:noFill/>
          <a:ln w="11" cap="flat">
            <a:solidFill>
              <a:srgbClr val="0E08F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4814888" y="6153150"/>
            <a:ext cx="465138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4918076" y="6215062"/>
            <a:ext cx="257175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5003801" y="6283325"/>
            <a:ext cx="80963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flipV="1">
            <a:off x="5051425" y="6037263"/>
            <a:ext cx="0" cy="117475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>
            <a:off x="4724400" y="6032500"/>
            <a:ext cx="679450" cy="0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4371975" y="4979987"/>
            <a:ext cx="0" cy="207962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4389438" y="5532437"/>
            <a:ext cx="0" cy="207962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5741988" y="4965701"/>
            <a:ext cx="0" cy="206375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5738813" y="5532437"/>
            <a:ext cx="0" cy="207962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6305550" y="3565526"/>
            <a:ext cx="23403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Sans"/>
              </a:rPr>
              <a:t>W2</a:t>
            </a:r>
            <a:endParaRPr lang="en-US">
              <a:latin typeface="Arial" pitchFamily="34" charset="0"/>
            </a:endParaRPr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3952875" y="3440113"/>
            <a:ext cx="414338" cy="1647825"/>
          </a:xfrm>
          <a:custGeom>
            <a:avLst/>
            <a:gdLst>
              <a:gd name="T0" fmla="*/ 0 w 1117"/>
              <a:gd name="T1" fmla="*/ 0 h 4456"/>
              <a:gd name="T2" fmla="*/ 0 w 1117"/>
              <a:gd name="T3" fmla="*/ 4456 h 4456"/>
              <a:gd name="T4" fmla="*/ 1117 w 1117"/>
              <a:gd name="T5" fmla="*/ 4443 h 4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7" h="4456">
                <a:moveTo>
                  <a:pt x="0" y="0"/>
                </a:moveTo>
                <a:lnTo>
                  <a:pt x="0" y="4456"/>
                </a:lnTo>
                <a:lnTo>
                  <a:pt x="1117" y="4443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5745164" y="3543300"/>
            <a:ext cx="384175" cy="1535112"/>
          </a:xfrm>
          <a:custGeom>
            <a:avLst/>
            <a:gdLst>
              <a:gd name="T0" fmla="*/ 1041 w 1041"/>
              <a:gd name="T1" fmla="*/ 0 h 4150"/>
              <a:gd name="T2" fmla="*/ 1041 w 1041"/>
              <a:gd name="T3" fmla="*/ 4150 h 4150"/>
              <a:gd name="T4" fmla="*/ 0 w 1041"/>
              <a:gd name="T5" fmla="*/ 4136 h 4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1" h="4150">
                <a:moveTo>
                  <a:pt x="1041" y="0"/>
                </a:moveTo>
                <a:lnTo>
                  <a:pt x="1041" y="4150"/>
                </a:lnTo>
                <a:lnTo>
                  <a:pt x="0" y="4136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1"/>
          <p:cNvSpPr>
            <a:spLocks noChangeArrowheads="1"/>
          </p:cNvSpPr>
          <p:nvPr/>
        </p:nvSpPr>
        <p:spPr bwMode="auto">
          <a:xfrm>
            <a:off x="3933826" y="3414712"/>
            <a:ext cx="49213" cy="36512"/>
          </a:xfrm>
          <a:prstGeom prst="ellipse">
            <a:avLst/>
          </a:prstGeom>
          <a:solidFill>
            <a:srgbClr val="008080"/>
          </a:solidFill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62"/>
          <p:cNvSpPr>
            <a:spLocks noChangeArrowheads="1"/>
          </p:cNvSpPr>
          <p:nvPr/>
        </p:nvSpPr>
        <p:spPr bwMode="auto">
          <a:xfrm>
            <a:off x="6099176" y="3517900"/>
            <a:ext cx="49213" cy="36512"/>
          </a:xfrm>
          <a:prstGeom prst="ellipse">
            <a:avLst/>
          </a:prstGeom>
          <a:solidFill>
            <a:srgbClr val="008080"/>
          </a:solidFill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/>
          </p:cNvSpPr>
          <p:nvPr/>
        </p:nvSpPr>
        <p:spPr bwMode="auto">
          <a:xfrm>
            <a:off x="2708275" y="2012950"/>
            <a:ext cx="1658938" cy="3632200"/>
          </a:xfrm>
          <a:custGeom>
            <a:avLst/>
            <a:gdLst>
              <a:gd name="T0" fmla="*/ 0 w 4480"/>
              <a:gd name="T1" fmla="*/ 0 h 9814"/>
              <a:gd name="T2" fmla="*/ 0 w 4480"/>
              <a:gd name="T3" fmla="*/ 9814 h 9814"/>
              <a:gd name="T4" fmla="*/ 4480 w 4480"/>
              <a:gd name="T5" fmla="*/ 9814 h 9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80" h="9814">
                <a:moveTo>
                  <a:pt x="0" y="0"/>
                </a:moveTo>
                <a:lnTo>
                  <a:pt x="0" y="9814"/>
                </a:lnTo>
                <a:lnTo>
                  <a:pt x="4480" y="9814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2608263" y="1817687"/>
            <a:ext cx="1041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ans"/>
              </a:rPr>
              <a:t>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7345363" y="1914525"/>
            <a:ext cx="1041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A</a:t>
            </a:r>
            <a:endParaRPr lang="en-US">
              <a:latin typeface="Arial" pitchFamily="34" charset="0"/>
            </a:endParaRPr>
          </a:p>
        </p:txBody>
      </p:sp>
      <p:sp>
        <p:nvSpPr>
          <p:cNvPr id="70" name="Freeform 68"/>
          <p:cNvSpPr>
            <a:spLocks/>
          </p:cNvSpPr>
          <p:nvPr/>
        </p:nvSpPr>
        <p:spPr bwMode="auto">
          <a:xfrm>
            <a:off x="5741989" y="2092325"/>
            <a:ext cx="1660525" cy="3543300"/>
          </a:xfrm>
          <a:custGeom>
            <a:avLst/>
            <a:gdLst>
              <a:gd name="T0" fmla="*/ 4480 w 4480"/>
              <a:gd name="T1" fmla="*/ 0 h 9574"/>
              <a:gd name="T2" fmla="*/ 4480 w 4480"/>
              <a:gd name="T3" fmla="*/ 9574 h 9574"/>
              <a:gd name="T4" fmla="*/ 0 w 4480"/>
              <a:gd name="T5" fmla="*/ 9574 h 9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80" h="9574">
                <a:moveTo>
                  <a:pt x="4480" y="0"/>
                </a:moveTo>
                <a:lnTo>
                  <a:pt x="4480" y="9574"/>
                </a:lnTo>
                <a:lnTo>
                  <a:pt x="0" y="9574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69"/>
          <p:cNvSpPr>
            <a:spLocks noChangeShapeType="1"/>
          </p:cNvSpPr>
          <p:nvPr/>
        </p:nvSpPr>
        <p:spPr bwMode="auto">
          <a:xfrm>
            <a:off x="2541588" y="1790700"/>
            <a:ext cx="215900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7454901" y="4705449"/>
            <a:ext cx="6626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Sans"/>
              </a:rPr>
              <a:t>match</a:t>
            </a:r>
            <a:endParaRPr lang="en-US" b="1" dirty="0">
              <a:latin typeface="Arial" pitchFamily="34" charset="0"/>
            </a:endParaRP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246563" y="5233987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T1</a:t>
            </a:r>
            <a:endParaRPr lang="en-US">
              <a:latin typeface="Arial" pitchFamily="34" charset="0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4286250" y="5824537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T2</a:t>
            </a:r>
            <a:endParaRPr lang="en-US">
              <a:latin typeface="Arial" pitchFamily="34" charset="0"/>
            </a:endParaRP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5775325" y="5170487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T3</a:t>
            </a:r>
            <a:endParaRPr lang="en-US">
              <a:latin typeface="Arial" pitchFamily="34" charset="0"/>
            </a:endParaRP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5711825" y="578326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T4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0351" y="1926431"/>
            <a:ext cx="4464050" cy="27384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1863195" y="728166"/>
            <a:ext cx="3398838" cy="838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Instead of enabling cells by their address, can we find them by their contents?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7948084" y="838200"/>
            <a:ext cx="2567516" cy="838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Addressable</a:t>
            </a:r>
          </a:p>
          <a:p>
            <a:pPr algn="ctr"/>
            <a:r>
              <a:rPr lang="en-US" dirty="0"/>
              <a:t>Memory </a:t>
            </a:r>
            <a:r>
              <a:rPr lang="en-US" dirty="0">
                <a:sym typeface="Wingdings" panose="05000000000000000000" pitchFamily="2" charset="2"/>
              </a:rPr>
              <a:t> CAM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405314" y="1676401"/>
            <a:ext cx="1463675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SRAM cell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3886994" y="6348726"/>
            <a:ext cx="2418556" cy="472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matching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ound Single Corner Rectangle 82"/>
              <p:cNvSpPr/>
              <p:nvPr/>
            </p:nvSpPr>
            <p:spPr>
              <a:xfrm>
                <a:off x="7718426" y="1695201"/>
                <a:ext cx="2873375" cy="2955230"/>
              </a:xfrm>
              <a:prstGeom prst="round1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Case: A == V</a:t>
                </a:r>
              </a:p>
              <a:p>
                <a:r>
                  <a:rPr lang="en-US" dirty="0"/>
                  <a:t>In the pair (A,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), one of the values has to be 0 </a:t>
                </a:r>
                <a:r>
                  <a:rPr lang="en-US" dirty="0">
                    <a:sym typeface="Wingdings" panose="05000000000000000000" pitchFamily="2" charset="2"/>
                  </a:rPr>
                  <a:t> Either T3 or T4 is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off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Similarly, in the pair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, V), one of the values has to be 0 </a:t>
                </a:r>
                <a:r>
                  <a:rPr lang="en-US" dirty="0">
                    <a:sym typeface="Wingdings" panose="05000000000000000000" pitchFamily="2" charset="2"/>
                  </a:rPr>
                  <a:t> Either T1 or T2 is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off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Thus, match is </a:t>
                </a:r>
                <a:r>
                  <a:rPr lang="en-US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floating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3" name="Round Single Corner 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426" y="1695201"/>
                <a:ext cx="2873375" cy="2955230"/>
              </a:xfrm>
              <a:prstGeom prst="round1Rect">
                <a:avLst/>
              </a:prstGeom>
              <a:blipFill>
                <a:blip r:embed="rId4"/>
                <a:stretch>
                  <a:fillRect l="-1477" t="-34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3640931" y="4237302"/>
            <a:ext cx="439738" cy="303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5935134" y="4237303"/>
            <a:ext cx="439738" cy="303213"/>
            <a:chOff x="2227263" y="4271962"/>
            <a:chExt cx="439738" cy="303213"/>
          </a:xfrm>
        </p:grpSpPr>
        <p:sp>
          <p:nvSpPr>
            <p:cNvPr id="85" name="Rounded Rectangle 84"/>
            <p:cNvSpPr/>
            <p:nvPr/>
          </p:nvSpPr>
          <p:spPr>
            <a:xfrm>
              <a:off x="2227263" y="4271962"/>
              <a:ext cx="439738" cy="3032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V="1">
              <a:off x="2328863" y="4308475"/>
              <a:ext cx="225028" cy="238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3678240" y="4859338"/>
            <a:ext cx="2738437" cy="1657351"/>
          </a:xfrm>
          <a:prstGeom prst="rect">
            <a:avLst/>
          </a:prstGeom>
          <a:solidFill>
            <a:srgbClr val="31B6F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2202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47</a:t>
            </a:fld>
            <a:endParaRPr lang="en-US" sz="105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0480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        CAM </a:t>
            </a:r>
            <a:r>
              <a:rPr lang="fr-FR" sz="4400" dirty="0" err="1"/>
              <a:t>Cell</a:t>
            </a:r>
            <a:endParaRPr lang="en-US" sz="4400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209801" y="1676400"/>
            <a:ext cx="5965825" cy="47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321175" y="2832101"/>
            <a:ext cx="280988" cy="1508125"/>
          </a:xfrm>
          <a:custGeom>
            <a:avLst/>
            <a:gdLst>
              <a:gd name="T0" fmla="*/ 17 w 759"/>
              <a:gd name="T1" fmla="*/ 0 h 4076"/>
              <a:gd name="T2" fmla="*/ 1 w 759"/>
              <a:gd name="T3" fmla="*/ 453 h 4076"/>
              <a:gd name="T4" fmla="*/ 759 w 759"/>
              <a:gd name="T5" fmla="*/ 453 h 4076"/>
              <a:gd name="T6" fmla="*/ 759 w 759"/>
              <a:gd name="T7" fmla="*/ 1170 h 4076"/>
              <a:gd name="T8" fmla="*/ 23 w 759"/>
              <a:gd name="T9" fmla="*/ 1170 h 4076"/>
              <a:gd name="T10" fmla="*/ 23 w 759"/>
              <a:gd name="T11" fmla="*/ 2648 h 4076"/>
              <a:gd name="T12" fmla="*/ 737 w 759"/>
              <a:gd name="T13" fmla="*/ 2642 h 4076"/>
              <a:gd name="T14" fmla="*/ 737 w 759"/>
              <a:gd name="T15" fmla="*/ 3378 h 4076"/>
              <a:gd name="T16" fmla="*/ 0 w 759"/>
              <a:gd name="T17" fmla="*/ 3369 h 4076"/>
              <a:gd name="T18" fmla="*/ 0 w 759"/>
              <a:gd name="T19" fmla="*/ 4076 h 4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9" h="4076">
                <a:moveTo>
                  <a:pt x="17" y="0"/>
                </a:moveTo>
                <a:lnTo>
                  <a:pt x="1" y="453"/>
                </a:lnTo>
                <a:lnTo>
                  <a:pt x="759" y="453"/>
                </a:lnTo>
                <a:lnTo>
                  <a:pt x="759" y="1170"/>
                </a:lnTo>
                <a:lnTo>
                  <a:pt x="23" y="1170"/>
                </a:lnTo>
                <a:lnTo>
                  <a:pt x="23" y="2648"/>
                </a:lnTo>
                <a:lnTo>
                  <a:pt x="737" y="2642"/>
                </a:lnTo>
                <a:lnTo>
                  <a:pt x="737" y="3378"/>
                </a:lnTo>
                <a:lnTo>
                  <a:pt x="0" y="3369"/>
                </a:lnTo>
                <a:lnTo>
                  <a:pt x="0" y="4076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035550" y="2601912"/>
            <a:ext cx="114300" cy="76200"/>
          </a:xfrm>
          <a:prstGeom prst="ellipse">
            <a:avLst/>
          </a:prstGeom>
          <a:noFill/>
          <a:ln w="7" cap="flat">
            <a:solidFill>
              <a:srgbClr val="0809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678363" y="3040062"/>
            <a:ext cx="0" cy="19685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681538" y="3843337"/>
            <a:ext cx="0" cy="19685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683125" y="3097213"/>
            <a:ext cx="90488" cy="84137"/>
          </a:xfrm>
          <a:prstGeom prst="ellipse">
            <a:avLst/>
          </a:prstGeom>
          <a:noFill/>
          <a:ln w="7" cap="flat">
            <a:solidFill>
              <a:srgbClr val="0809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4686300" y="3151187"/>
            <a:ext cx="298450" cy="787400"/>
          </a:xfrm>
          <a:custGeom>
            <a:avLst/>
            <a:gdLst>
              <a:gd name="T0" fmla="*/ 291 w 803"/>
              <a:gd name="T1" fmla="*/ 0 h 2128"/>
              <a:gd name="T2" fmla="*/ 803 w 803"/>
              <a:gd name="T3" fmla="*/ 0 h 2128"/>
              <a:gd name="T4" fmla="*/ 803 w 803"/>
              <a:gd name="T5" fmla="*/ 2128 h 2128"/>
              <a:gd name="T6" fmla="*/ 0 w 803"/>
              <a:gd name="T7" fmla="*/ 2128 h 2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3" h="2128">
                <a:moveTo>
                  <a:pt x="291" y="0"/>
                </a:moveTo>
                <a:lnTo>
                  <a:pt x="803" y="0"/>
                </a:lnTo>
                <a:lnTo>
                  <a:pt x="803" y="2128"/>
                </a:lnTo>
                <a:lnTo>
                  <a:pt x="0" y="2128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153025" y="2506662"/>
            <a:ext cx="5770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Bitstream Vera Sans"/>
              </a:rPr>
              <a:t>v</a:t>
            </a:r>
            <a:endParaRPr lang="en-US">
              <a:latin typeface="Arial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214938" y="2566987"/>
            <a:ext cx="9297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000000"/>
                </a:solidFill>
                <a:latin typeface="Bitstream Vera Sans"/>
              </a:rPr>
              <a:t>dd</a:t>
            </a:r>
            <a:endParaRPr lang="en-US">
              <a:latin typeface="Arial" pitchFamily="34" charset="0"/>
            </a:endParaRP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5548313" y="2824162"/>
            <a:ext cx="280988" cy="1509712"/>
          </a:xfrm>
          <a:custGeom>
            <a:avLst/>
            <a:gdLst>
              <a:gd name="T0" fmla="*/ 757 w 759"/>
              <a:gd name="T1" fmla="*/ 0 h 4077"/>
              <a:gd name="T2" fmla="*/ 757 w 759"/>
              <a:gd name="T3" fmla="*/ 427 h 4077"/>
              <a:gd name="T4" fmla="*/ 0 w 759"/>
              <a:gd name="T5" fmla="*/ 427 h 4077"/>
              <a:gd name="T6" fmla="*/ 0 w 759"/>
              <a:gd name="T7" fmla="*/ 1144 h 4077"/>
              <a:gd name="T8" fmla="*/ 736 w 759"/>
              <a:gd name="T9" fmla="*/ 1144 h 4077"/>
              <a:gd name="T10" fmla="*/ 736 w 759"/>
              <a:gd name="T11" fmla="*/ 2621 h 4077"/>
              <a:gd name="T12" fmla="*/ 21 w 759"/>
              <a:gd name="T13" fmla="*/ 2616 h 4077"/>
              <a:gd name="T14" fmla="*/ 21 w 759"/>
              <a:gd name="T15" fmla="*/ 3352 h 4077"/>
              <a:gd name="T16" fmla="*/ 759 w 759"/>
              <a:gd name="T17" fmla="*/ 3343 h 4077"/>
              <a:gd name="T18" fmla="*/ 759 w 759"/>
              <a:gd name="T19" fmla="*/ 4077 h 4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9" h="4077">
                <a:moveTo>
                  <a:pt x="757" y="0"/>
                </a:moveTo>
                <a:lnTo>
                  <a:pt x="757" y="427"/>
                </a:lnTo>
                <a:lnTo>
                  <a:pt x="0" y="427"/>
                </a:lnTo>
                <a:lnTo>
                  <a:pt x="0" y="1144"/>
                </a:lnTo>
                <a:lnTo>
                  <a:pt x="736" y="1144"/>
                </a:lnTo>
                <a:lnTo>
                  <a:pt x="736" y="2621"/>
                </a:lnTo>
                <a:lnTo>
                  <a:pt x="21" y="2616"/>
                </a:lnTo>
                <a:lnTo>
                  <a:pt x="21" y="3352"/>
                </a:lnTo>
                <a:lnTo>
                  <a:pt x="759" y="3343"/>
                </a:lnTo>
                <a:lnTo>
                  <a:pt x="759" y="4077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878388" y="4454525"/>
            <a:ext cx="465138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983164" y="4518025"/>
            <a:ext cx="257175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5068889" y="4586287"/>
            <a:ext cx="79375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472113" y="3024187"/>
            <a:ext cx="0" cy="195262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467350" y="3827462"/>
            <a:ext cx="0" cy="195262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5364163" y="3079751"/>
            <a:ext cx="90488" cy="85725"/>
          </a:xfrm>
          <a:prstGeom prst="ellipse">
            <a:avLst/>
          </a:prstGeom>
          <a:noFill/>
          <a:ln w="7" cap="flat">
            <a:solidFill>
              <a:srgbClr val="0809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5165726" y="3133725"/>
            <a:ext cx="296863" cy="787400"/>
          </a:xfrm>
          <a:custGeom>
            <a:avLst/>
            <a:gdLst>
              <a:gd name="T0" fmla="*/ 513 w 804"/>
              <a:gd name="T1" fmla="*/ 0 h 2128"/>
              <a:gd name="T2" fmla="*/ 0 w 804"/>
              <a:gd name="T3" fmla="*/ 0 h 2128"/>
              <a:gd name="T4" fmla="*/ 0 w 804"/>
              <a:gd name="T5" fmla="*/ 2128 h 2128"/>
              <a:gd name="T6" fmla="*/ 804 w 804"/>
              <a:gd name="T7" fmla="*/ 2128 h 2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4" h="2128">
                <a:moveTo>
                  <a:pt x="513" y="0"/>
                </a:moveTo>
                <a:lnTo>
                  <a:pt x="0" y="0"/>
                </a:lnTo>
                <a:lnTo>
                  <a:pt x="0" y="2128"/>
                </a:lnTo>
                <a:lnTo>
                  <a:pt x="804" y="2128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316414" y="3433762"/>
            <a:ext cx="855663" cy="0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984750" y="3538537"/>
            <a:ext cx="844550" cy="0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4294189" y="3409950"/>
            <a:ext cx="49213" cy="36512"/>
          </a:xfrm>
          <a:prstGeom prst="ellipse">
            <a:avLst/>
          </a:prstGeom>
          <a:solidFill>
            <a:srgbClr val="008080"/>
          </a:solidFill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5799139" y="3514726"/>
            <a:ext cx="49213" cy="34925"/>
          </a:xfrm>
          <a:prstGeom prst="ellipse">
            <a:avLst/>
          </a:prstGeom>
          <a:solidFill>
            <a:srgbClr val="008080"/>
          </a:solidFill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4959351" y="3517900"/>
            <a:ext cx="49213" cy="36512"/>
          </a:xfrm>
          <a:prstGeom prst="ellipse">
            <a:avLst/>
          </a:prstGeom>
          <a:solidFill>
            <a:srgbClr val="008080"/>
          </a:solidFill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135564" y="3405187"/>
            <a:ext cx="49213" cy="36512"/>
          </a:xfrm>
          <a:prstGeom prst="ellipse">
            <a:avLst/>
          </a:prstGeom>
          <a:solidFill>
            <a:srgbClr val="008080"/>
          </a:solidFill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321176" y="4338637"/>
            <a:ext cx="1514475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5114925" y="4338638"/>
            <a:ext cx="0" cy="117475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4321176" y="2832100"/>
            <a:ext cx="1514475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5094288" y="2695575"/>
            <a:ext cx="0" cy="13335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3073400" y="3248025"/>
            <a:ext cx="1206500" cy="195262"/>
          </a:xfrm>
          <a:custGeom>
            <a:avLst/>
            <a:gdLst>
              <a:gd name="T0" fmla="*/ 3258 w 3258"/>
              <a:gd name="T1" fmla="*/ 519 h 529"/>
              <a:gd name="T2" fmla="*/ 1927 w 3258"/>
              <a:gd name="T3" fmla="*/ 519 h 529"/>
              <a:gd name="T4" fmla="*/ 1927 w 3258"/>
              <a:gd name="T5" fmla="*/ 0 h 529"/>
              <a:gd name="T6" fmla="*/ 1147 w 3258"/>
              <a:gd name="T7" fmla="*/ 0 h 529"/>
              <a:gd name="T8" fmla="*/ 1158 w 3258"/>
              <a:gd name="T9" fmla="*/ 519 h 529"/>
              <a:gd name="T10" fmla="*/ 0 w 3258"/>
              <a:gd name="T11" fmla="*/ 529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58" h="529">
                <a:moveTo>
                  <a:pt x="3258" y="519"/>
                </a:moveTo>
                <a:lnTo>
                  <a:pt x="1927" y="519"/>
                </a:lnTo>
                <a:lnTo>
                  <a:pt x="1927" y="0"/>
                </a:lnTo>
                <a:lnTo>
                  <a:pt x="1147" y="0"/>
                </a:lnTo>
                <a:lnTo>
                  <a:pt x="1158" y="519"/>
                </a:lnTo>
                <a:lnTo>
                  <a:pt x="0" y="529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3509963" y="3219450"/>
            <a:ext cx="273050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5868988" y="3346450"/>
            <a:ext cx="1206500" cy="195262"/>
          </a:xfrm>
          <a:custGeom>
            <a:avLst/>
            <a:gdLst>
              <a:gd name="T0" fmla="*/ 3258 w 3258"/>
              <a:gd name="T1" fmla="*/ 518 h 528"/>
              <a:gd name="T2" fmla="*/ 1927 w 3258"/>
              <a:gd name="T3" fmla="*/ 518 h 528"/>
              <a:gd name="T4" fmla="*/ 1927 w 3258"/>
              <a:gd name="T5" fmla="*/ 0 h 528"/>
              <a:gd name="T6" fmla="*/ 1147 w 3258"/>
              <a:gd name="T7" fmla="*/ 0 h 528"/>
              <a:gd name="T8" fmla="*/ 1158 w 3258"/>
              <a:gd name="T9" fmla="*/ 518 h 528"/>
              <a:gd name="T10" fmla="*/ 0 w 3258"/>
              <a:gd name="T11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58" h="528">
                <a:moveTo>
                  <a:pt x="3258" y="518"/>
                </a:moveTo>
                <a:lnTo>
                  <a:pt x="1927" y="518"/>
                </a:lnTo>
                <a:lnTo>
                  <a:pt x="1927" y="0"/>
                </a:lnTo>
                <a:lnTo>
                  <a:pt x="1147" y="0"/>
                </a:lnTo>
                <a:lnTo>
                  <a:pt x="1158" y="518"/>
                </a:lnTo>
                <a:lnTo>
                  <a:pt x="0" y="528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6305550" y="3317875"/>
            <a:ext cx="273050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3662364" y="2462213"/>
            <a:ext cx="2778125" cy="847725"/>
          </a:xfrm>
          <a:custGeom>
            <a:avLst/>
            <a:gdLst>
              <a:gd name="T0" fmla="*/ 7501 w 7501"/>
              <a:gd name="T1" fmla="*/ 2292 h 2292"/>
              <a:gd name="T2" fmla="*/ 7501 w 7501"/>
              <a:gd name="T3" fmla="*/ 0 h 2292"/>
              <a:gd name="T4" fmla="*/ 0 w 7501"/>
              <a:gd name="T5" fmla="*/ 0 h 2292"/>
              <a:gd name="T6" fmla="*/ 0 w 7501"/>
              <a:gd name="T7" fmla="*/ 2037 h 2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01" h="2292">
                <a:moveTo>
                  <a:pt x="7501" y="2292"/>
                </a:moveTo>
                <a:lnTo>
                  <a:pt x="7501" y="0"/>
                </a:lnTo>
                <a:lnTo>
                  <a:pt x="0" y="0"/>
                </a:lnTo>
                <a:lnTo>
                  <a:pt x="0" y="2037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3241675" y="2462212"/>
            <a:ext cx="412750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3308351" y="2309813"/>
            <a:ext cx="71013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Sans"/>
              </a:rPr>
              <a:t>Word line (WL)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3076575" y="2206625"/>
            <a:ext cx="0" cy="227965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7070725" y="2211387"/>
            <a:ext cx="0" cy="2278062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976563" y="2011362"/>
            <a:ext cx="1731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BL</a:t>
            </a:r>
            <a:endParaRPr lang="en-US">
              <a:latin typeface="Arial" pitchFamily="34" charset="0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6948488" y="2005012"/>
            <a:ext cx="1731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BL</a:t>
            </a:r>
            <a:endParaRPr lang="en-US">
              <a:latin typeface="Arial" pitchFamily="34" charset="0"/>
            </a:endParaRPr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6934200" y="1987550"/>
            <a:ext cx="215900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3054351" y="3419475"/>
            <a:ext cx="49213" cy="36512"/>
          </a:xfrm>
          <a:prstGeom prst="ellipse">
            <a:avLst/>
          </a:prstGeom>
          <a:solidFill>
            <a:srgbClr val="008080"/>
          </a:solidFill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7043738" y="3517900"/>
            <a:ext cx="50800" cy="36512"/>
          </a:xfrm>
          <a:prstGeom prst="ellipse">
            <a:avLst/>
          </a:prstGeom>
          <a:solidFill>
            <a:srgbClr val="008080"/>
          </a:solidFill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503613" y="3484563"/>
            <a:ext cx="23403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Sans"/>
              </a:rPr>
              <a:t>W1</a:t>
            </a:r>
            <a:endParaRPr lang="en-US">
              <a:latin typeface="Arial" pitchFamily="34" charset="0"/>
            </a:endParaRPr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4448175" y="4738688"/>
            <a:ext cx="280988" cy="1296987"/>
          </a:xfrm>
          <a:custGeom>
            <a:avLst/>
            <a:gdLst>
              <a:gd name="T0" fmla="*/ 742 w 758"/>
              <a:gd name="T1" fmla="*/ 0 h 3503"/>
              <a:gd name="T2" fmla="*/ 757 w 758"/>
              <a:gd name="T3" fmla="*/ 587 h 3503"/>
              <a:gd name="T4" fmla="*/ 0 w 758"/>
              <a:gd name="T5" fmla="*/ 600 h 3503"/>
              <a:gd name="T6" fmla="*/ 0 w 758"/>
              <a:gd name="T7" fmla="*/ 1264 h 3503"/>
              <a:gd name="T8" fmla="*/ 735 w 758"/>
              <a:gd name="T9" fmla="*/ 1264 h 3503"/>
              <a:gd name="T10" fmla="*/ 735 w 758"/>
              <a:gd name="T11" fmla="*/ 2074 h 3503"/>
              <a:gd name="T12" fmla="*/ 21 w 758"/>
              <a:gd name="T13" fmla="*/ 2069 h 3503"/>
              <a:gd name="T14" fmla="*/ 21 w 758"/>
              <a:gd name="T15" fmla="*/ 2805 h 3503"/>
              <a:gd name="T16" fmla="*/ 758 w 758"/>
              <a:gd name="T17" fmla="*/ 2796 h 3503"/>
              <a:gd name="T18" fmla="*/ 758 w 758"/>
              <a:gd name="T19" fmla="*/ 3503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8" h="3503">
                <a:moveTo>
                  <a:pt x="742" y="0"/>
                </a:moveTo>
                <a:lnTo>
                  <a:pt x="757" y="587"/>
                </a:lnTo>
                <a:lnTo>
                  <a:pt x="0" y="600"/>
                </a:lnTo>
                <a:lnTo>
                  <a:pt x="0" y="1264"/>
                </a:lnTo>
                <a:lnTo>
                  <a:pt x="735" y="1264"/>
                </a:lnTo>
                <a:lnTo>
                  <a:pt x="735" y="2074"/>
                </a:lnTo>
                <a:lnTo>
                  <a:pt x="21" y="2069"/>
                </a:lnTo>
                <a:lnTo>
                  <a:pt x="21" y="2805"/>
                </a:lnTo>
                <a:lnTo>
                  <a:pt x="758" y="2796"/>
                </a:lnTo>
                <a:lnTo>
                  <a:pt x="758" y="3503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5405438" y="4737100"/>
            <a:ext cx="280988" cy="1295400"/>
          </a:xfrm>
          <a:custGeom>
            <a:avLst/>
            <a:gdLst>
              <a:gd name="T0" fmla="*/ 17 w 759"/>
              <a:gd name="T1" fmla="*/ 0 h 3502"/>
              <a:gd name="T2" fmla="*/ 2 w 759"/>
              <a:gd name="T3" fmla="*/ 586 h 3502"/>
              <a:gd name="T4" fmla="*/ 759 w 759"/>
              <a:gd name="T5" fmla="*/ 600 h 3502"/>
              <a:gd name="T6" fmla="*/ 759 w 759"/>
              <a:gd name="T7" fmla="*/ 1263 h 3502"/>
              <a:gd name="T8" fmla="*/ 23 w 759"/>
              <a:gd name="T9" fmla="*/ 1263 h 3502"/>
              <a:gd name="T10" fmla="*/ 23 w 759"/>
              <a:gd name="T11" fmla="*/ 2074 h 3502"/>
              <a:gd name="T12" fmla="*/ 738 w 759"/>
              <a:gd name="T13" fmla="*/ 2068 h 3502"/>
              <a:gd name="T14" fmla="*/ 738 w 759"/>
              <a:gd name="T15" fmla="*/ 2804 h 3502"/>
              <a:gd name="T16" fmla="*/ 0 w 759"/>
              <a:gd name="T17" fmla="*/ 2795 h 3502"/>
              <a:gd name="T18" fmla="*/ 0 w 759"/>
              <a:gd name="T19" fmla="*/ 3502 h 3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9" h="3502">
                <a:moveTo>
                  <a:pt x="17" y="0"/>
                </a:moveTo>
                <a:lnTo>
                  <a:pt x="2" y="586"/>
                </a:lnTo>
                <a:lnTo>
                  <a:pt x="759" y="600"/>
                </a:lnTo>
                <a:lnTo>
                  <a:pt x="759" y="1263"/>
                </a:lnTo>
                <a:lnTo>
                  <a:pt x="23" y="1263"/>
                </a:lnTo>
                <a:lnTo>
                  <a:pt x="23" y="2074"/>
                </a:lnTo>
                <a:lnTo>
                  <a:pt x="738" y="2068"/>
                </a:lnTo>
                <a:lnTo>
                  <a:pt x="738" y="2804"/>
                </a:lnTo>
                <a:lnTo>
                  <a:pt x="0" y="2795"/>
                </a:lnTo>
                <a:lnTo>
                  <a:pt x="0" y="3502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2263775" y="4733925"/>
            <a:ext cx="5873750" cy="0"/>
          </a:xfrm>
          <a:prstGeom prst="line">
            <a:avLst/>
          </a:prstGeom>
          <a:noFill/>
          <a:ln w="11" cap="flat">
            <a:solidFill>
              <a:srgbClr val="0E08F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4814888" y="6153150"/>
            <a:ext cx="465138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4918076" y="6215062"/>
            <a:ext cx="257175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5003801" y="6283325"/>
            <a:ext cx="80963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flipV="1">
            <a:off x="5051425" y="6037263"/>
            <a:ext cx="0" cy="117475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>
            <a:off x="4724400" y="6032500"/>
            <a:ext cx="679450" cy="0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4371975" y="4979987"/>
            <a:ext cx="0" cy="207962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4389438" y="5532437"/>
            <a:ext cx="0" cy="207962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5741988" y="4965701"/>
            <a:ext cx="0" cy="206375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5738813" y="5532437"/>
            <a:ext cx="0" cy="207962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6305550" y="3565526"/>
            <a:ext cx="23403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Sans"/>
              </a:rPr>
              <a:t>W2</a:t>
            </a:r>
            <a:endParaRPr lang="en-US">
              <a:latin typeface="Arial" pitchFamily="34" charset="0"/>
            </a:endParaRPr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3952875" y="3440113"/>
            <a:ext cx="414338" cy="1647825"/>
          </a:xfrm>
          <a:custGeom>
            <a:avLst/>
            <a:gdLst>
              <a:gd name="T0" fmla="*/ 0 w 1117"/>
              <a:gd name="T1" fmla="*/ 0 h 4456"/>
              <a:gd name="T2" fmla="*/ 0 w 1117"/>
              <a:gd name="T3" fmla="*/ 4456 h 4456"/>
              <a:gd name="T4" fmla="*/ 1117 w 1117"/>
              <a:gd name="T5" fmla="*/ 4443 h 4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7" h="4456">
                <a:moveTo>
                  <a:pt x="0" y="0"/>
                </a:moveTo>
                <a:lnTo>
                  <a:pt x="0" y="4456"/>
                </a:lnTo>
                <a:lnTo>
                  <a:pt x="1117" y="4443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5745164" y="3543300"/>
            <a:ext cx="384175" cy="1535112"/>
          </a:xfrm>
          <a:custGeom>
            <a:avLst/>
            <a:gdLst>
              <a:gd name="T0" fmla="*/ 1041 w 1041"/>
              <a:gd name="T1" fmla="*/ 0 h 4150"/>
              <a:gd name="T2" fmla="*/ 1041 w 1041"/>
              <a:gd name="T3" fmla="*/ 4150 h 4150"/>
              <a:gd name="T4" fmla="*/ 0 w 1041"/>
              <a:gd name="T5" fmla="*/ 4136 h 4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1" h="4150">
                <a:moveTo>
                  <a:pt x="1041" y="0"/>
                </a:moveTo>
                <a:lnTo>
                  <a:pt x="1041" y="4150"/>
                </a:lnTo>
                <a:lnTo>
                  <a:pt x="0" y="4136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1"/>
          <p:cNvSpPr>
            <a:spLocks noChangeArrowheads="1"/>
          </p:cNvSpPr>
          <p:nvPr/>
        </p:nvSpPr>
        <p:spPr bwMode="auto">
          <a:xfrm>
            <a:off x="3933826" y="3414712"/>
            <a:ext cx="49213" cy="36512"/>
          </a:xfrm>
          <a:prstGeom prst="ellipse">
            <a:avLst/>
          </a:prstGeom>
          <a:solidFill>
            <a:srgbClr val="008080"/>
          </a:solidFill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62"/>
          <p:cNvSpPr>
            <a:spLocks noChangeArrowheads="1"/>
          </p:cNvSpPr>
          <p:nvPr/>
        </p:nvSpPr>
        <p:spPr bwMode="auto">
          <a:xfrm>
            <a:off x="6099176" y="3517900"/>
            <a:ext cx="49213" cy="36512"/>
          </a:xfrm>
          <a:prstGeom prst="ellipse">
            <a:avLst/>
          </a:prstGeom>
          <a:solidFill>
            <a:srgbClr val="008080"/>
          </a:solidFill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/>
          </p:cNvSpPr>
          <p:nvPr/>
        </p:nvSpPr>
        <p:spPr bwMode="auto">
          <a:xfrm>
            <a:off x="2708275" y="2012950"/>
            <a:ext cx="1658938" cy="3632200"/>
          </a:xfrm>
          <a:custGeom>
            <a:avLst/>
            <a:gdLst>
              <a:gd name="T0" fmla="*/ 0 w 4480"/>
              <a:gd name="T1" fmla="*/ 0 h 9814"/>
              <a:gd name="T2" fmla="*/ 0 w 4480"/>
              <a:gd name="T3" fmla="*/ 9814 h 9814"/>
              <a:gd name="T4" fmla="*/ 4480 w 4480"/>
              <a:gd name="T5" fmla="*/ 9814 h 9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80" h="9814">
                <a:moveTo>
                  <a:pt x="0" y="0"/>
                </a:moveTo>
                <a:lnTo>
                  <a:pt x="0" y="9814"/>
                </a:lnTo>
                <a:lnTo>
                  <a:pt x="4480" y="9814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2608263" y="1817687"/>
            <a:ext cx="1041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ans"/>
              </a:rPr>
              <a:t>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7345363" y="1914525"/>
            <a:ext cx="1041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A</a:t>
            </a:r>
            <a:endParaRPr lang="en-US">
              <a:latin typeface="Arial" pitchFamily="34" charset="0"/>
            </a:endParaRPr>
          </a:p>
        </p:txBody>
      </p:sp>
      <p:sp>
        <p:nvSpPr>
          <p:cNvPr id="70" name="Freeform 68"/>
          <p:cNvSpPr>
            <a:spLocks/>
          </p:cNvSpPr>
          <p:nvPr/>
        </p:nvSpPr>
        <p:spPr bwMode="auto">
          <a:xfrm>
            <a:off x="5741989" y="2092325"/>
            <a:ext cx="1660525" cy="3543300"/>
          </a:xfrm>
          <a:custGeom>
            <a:avLst/>
            <a:gdLst>
              <a:gd name="T0" fmla="*/ 4480 w 4480"/>
              <a:gd name="T1" fmla="*/ 0 h 9574"/>
              <a:gd name="T2" fmla="*/ 4480 w 4480"/>
              <a:gd name="T3" fmla="*/ 9574 h 9574"/>
              <a:gd name="T4" fmla="*/ 0 w 4480"/>
              <a:gd name="T5" fmla="*/ 9574 h 9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80" h="9574">
                <a:moveTo>
                  <a:pt x="4480" y="0"/>
                </a:moveTo>
                <a:lnTo>
                  <a:pt x="4480" y="9574"/>
                </a:lnTo>
                <a:lnTo>
                  <a:pt x="0" y="9574"/>
                </a:lnTo>
              </a:path>
            </a:pathLst>
          </a:cu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69"/>
          <p:cNvSpPr>
            <a:spLocks noChangeShapeType="1"/>
          </p:cNvSpPr>
          <p:nvPr/>
        </p:nvSpPr>
        <p:spPr bwMode="auto">
          <a:xfrm>
            <a:off x="2541588" y="1790700"/>
            <a:ext cx="215900" cy="0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7454901" y="4705449"/>
            <a:ext cx="6626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Sans"/>
              </a:rPr>
              <a:t>match</a:t>
            </a:r>
            <a:endParaRPr lang="en-US" b="1" dirty="0">
              <a:latin typeface="Arial" pitchFamily="34" charset="0"/>
            </a:endParaRP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246563" y="5233987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T1</a:t>
            </a:r>
            <a:endParaRPr lang="en-US">
              <a:latin typeface="Arial" pitchFamily="34" charset="0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4286250" y="5824537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T2</a:t>
            </a:r>
            <a:endParaRPr lang="en-US">
              <a:latin typeface="Arial" pitchFamily="34" charset="0"/>
            </a:endParaRP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5775325" y="5170487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T3</a:t>
            </a:r>
            <a:endParaRPr lang="en-US">
              <a:latin typeface="Arial" pitchFamily="34" charset="0"/>
            </a:endParaRP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5711825" y="5783262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T4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0351" y="1926431"/>
            <a:ext cx="4464050" cy="27384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1863195" y="728166"/>
            <a:ext cx="3398838" cy="838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Instead of enabling cells by their address, can we find them by their contents?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7948084" y="838200"/>
            <a:ext cx="2567516" cy="838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Addressable</a:t>
            </a:r>
          </a:p>
          <a:p>
            <a:pPr algn="ctr"/>
            <a:r>
              <a:rPr lang="en-US" dirty="0"/>
              <a:t>Memory </a:t>
            </a:r>
            <a:r>
              <a:rPr lang="en-US" dirty="0">
                <a:sym typeface="Wingdings" panose="05000000000000000000" pitchFamily="2" charset="2"/>
              </a:rPr>
              <a:t> CAM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405314" y="1676401"/>
            <a:ext cx="1463675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SRAM cell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3886994" y="6348726"/>
            <a:ext cx="2418556" cy="472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matching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ound Single Corner Rectangle 82"/>
              <p:cNvSpPr/>
              <p:nvPr/>
            </p:nvSpPr>
            <p:spPr>
              <a:xfrm>
                <a:off x="7718426" y="1695201"/>
                <a:ext cx="2873375" cy="2955230"/>
              </a:xfrm>
              <a:prstGeom prst="round1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Case: A ≠ V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Either </a:t>
                </a:r>
                <a:r>
                  <a:rPr lang="en-US" dirty="0"/>
                  <a:t>(A,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), or 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, V) is equal to (1,1).</a:t>
                </a:r>
              </a:p>
              <a:p>
                <a:endParaRPr lang="en-US" dirty="0"/>
              </a:p>
              <a:p>
                <a:r>
                  <a:rPr lang="en-US" dirty="0"/>
                  <a:t>This connects the match line to the ground (sets its voltage to 0 volts)</a:t>
                </a:r>
              </a:p>
              <a:p>
                <a:endParaRPr lang="en-US" dirty="0"/>
              </a:p>
              <a:p>
                <a:r>
                  <a:rPr lang="en-US" dirty="0"/>
                  <a:t>If there is a </a:t>
                </a:r>
                <a:r>
                  <a:rPr lang="en-US" dirty="0">
                    <a:solidFill>
                      <a:srgbClr val="FF0000"/>
                    </a:solidFill>
                  </a:rPr>
                  <a:t>mismatch</a:t>
                </a:r>
                <a:r>
                  <a:rPr lang="en-US" dirty="0"/>
                  <a:t>, the match line is driven to 0 V</a:t>
                </a:r>
              </a:p>
            </p:txBody>
          </p:sp>
        </mc:Choice>
        <mc:Fallback xmlns="">
          <p:sp>
            <p:nvSpPr>
              <p:cNvPr id="83" name="Round Single Corner 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426" y="1695201"/>
                <a:ext cx="2873375" cy="2955230"/>
              </a:xfrm>
              <a:prstGeom prst="round1Rect">
                <a:avLst/>
              </a:prstGeom>
              <a:blipFill>
                <a:blip r:embed="rId4"/>
                <a:stretch>
                  <a:fillRect l="-1477" b="-1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3640931" y="4237302"/>
            <a:ext cx="439738" cy="303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5935134" y="4237303"/>
            <a:ext cx="439738" cy="303213"/>
            <a:chOff x="2227263" y="4271962"/>
            <a:chExt cx="439738" cy="303213"/>
          </a:xfrm>
        </p:grpSpPr>
        <p:sp>
          <p:nvSpPr>
            <p:cNvPr id="85" name="Rounded Rectangle 84"/>
            <p:cNvSpPr/>
            <p:nvPr/>
          </p:nvSpPr>
          <p:spPr>
            <a:xfrm>
              <a:off x="2227263" y="4271962"/>
              <a:ext cx="439738" cy="3032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V="1">
              <a:off x="2328863" y="4308475"/>
              <a:ext cx="225028" cy="238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ight Arrow 66"/>
          <p:cNvSpPr/>
          <p:nvPr/>
        </p:nvSpPr>
        <p:spPr>
          <a:xfrm>
            <a:off x="7620000" y="3938587"/>
            <a:ext cx="152400" cy="3352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58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108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48</a:t>
            </a:fld>
            <a:endParaRPr lang="en-US" sz="105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1" y="304801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Array</a:t>
            </a:r>
            <a:r>
              <a:rPr lang="fr-FR" sz="4400" dirty="0"/>
              <a:t> of CAM </a:t>
            </a:r>
            <a:r>
              <a:rPr lang="fr-FR" sz="4400" dirty="0" err="1"/>
              <a:t>Cells</a:t>
            </a:r>
            <a:endParaRPr lang="en-US" sz="4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636714" y="1600206"/>
            <a:ext cx="6288087" cy="4811719"/>
            <a:chOff x="933451" y="1549405"/>
            <a:chExt cx="6288087" cy="4811719"/>
          </a:xfrm>
        </p:grpSpPr>
        <p:grpSp>
          <p:nvGrpSpPr>
            <p:cNvPr id="6" name="Group 205"/>
            <p:cNvGrpSpPr>
              <a:grpSpLocks/>
            </p:cNvGrpSpPr>
            <p:nvPr/>
          </p:nvGrpSpPr>
          <p:grpSpPr bwMode="auto">
            <a:xfrm>
              <a:off x="933451" y="1549405"/>
              <a:ext cx="5548317" cy="4811719"/>
              <a:chOff x="588" y="976"/>
              <a:chExt cx="3495" cy="3031"/>
            </a:xfrm>
          </p:grpSpPr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1369" y="1218"/>
                <a:ext cx="2558" cy="1701"/>
              </a:xfrm>
              <a:prstGeom prst="rect">
                <a:avLst/>
              </a:prstGeom>
              <a:solidFill>
                <a:srgbClr val="D7E3F4"/>
              </a:solidFill>
              <a:ln w="6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>
                <a:off x="1120" y="1141"/>
                <a:ext cx="220" cy="1632"/>
              </a:xfrm>
              <a:custGeom>
                <a:avLst/>
                <a:gdLst>
                  <a:gd name="T0" fmla="*/ 555 w 1511"/>
                  <a:gd name="T1" fmla="*/ 0 h 11232"/>
                  <a:gd name="T2" fmla="*/ 957 w 1511"/>
                  <a:gd name="T3" fmla="*/ 0 h 11232"/>
                  <a:gd name="T4" fmla="*/ 1511 w 1511"/>
                  <a:gd name="T5" fmla="*/ 554 h 11232"/>
                  <a:gd name="T6" fmla="*/ 1511 w 1511"/>
                  <a:gd name="T7" fmla="*/ 10678 h 11232"/>
                  <a:gd name="T8" fmla="*/ 957 w 1511"/>
                  <a:gd name="T9" fmla="*/ 11232 h 11232"/>
                  <a:gd name="T10" fmla="*/ 555 w 1511"/>
                  <a:gd name="T11" fmla="*/ 11232 h 11232"/>
                  <a:gd name="T12" fmla="*/ 0 w 1511"/>
                  <a:gd name="T13" fmla="*/ 10678 h 11232"/>
                  <a:gd name="T14" fmla="*/ 0 w 1511"/>
                  <a:gd name="T15" fmla="*/ 554 h 11232"/>
                  <a:gd name="T16" fmla="*/ 555 w 1511"/>
                  <a:gd name="T17" fmla="*/ 0 h 11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1" h="11232">
                    <a:moveTo>
                      <a:pt x="555" y="0"/>
                    </a:moveTo>
                    <a:lnTo>
                      <a:pt x="957" y="0"/>
                    </a:lnTo>
                    <a:cubicBezTo>
                      <a:pt x="1264" y="0"/>
                      <a:pt x="1511" y="247"/>
                      <a:pt x="1511" y="554"/>
                    </a:cubicBezTo>
                    <a:lnTo>
                      <a:pt x="1511" y="10678"/>
                    </a:lnTo>
                    <a:cubicBezTo>
                      <a:pt x="1511" y="10985"/>
                      <a:pt x="1264" y="11232"/>
                      <a:pt x="957" y="11232"/>
                    </a:cubicBezTo>
                    <a:lnTo>
                      <a:pt x="555" y="11232"/>
                    </a:lnTo>
                    <a:cubicBezTo>
                      <a:pt x="248" y="11232"/>
                      <a:pt x="0" y="10985"/>
                      <a:pt x="0" y="10678"/>
                    </a:cubicBezTo>
                    <a:lnTo>
                      <a:pt x="0" y="554"/>
                    </a:lnTo>
                    <a:cubicBezTo>
                      <a:pt x="0" y="247"/>
                      <a:pt x="248" y="0"/>
                      <a:pt x="555" y="0"/>
                    </a:cubicBezTo>
                    <a:close/>
                  </a:path>
                </a:pathLst>
              </a:custGeom>
              <a:solidFill>
                <a:srgbClr val="94B3B3"/>
              </a:solidFill>
              <a:ln w="6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 rot="5400000">
                <a:off x="960" y="1830"/>
                <a:ext cx="5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Sans"/>
                  </a:rPr>
                  <a:t>Decoder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595" y="1899"/>
                <a:ext cx="508" cy="0"/>
              </a:xfrm>
              <a:prstGeom prst="line">
                <a:avLst/>
              </a:prstGeom>
              <a:noFill/>
              <a:ln w="6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1017" y="1874"/>
                <a:ext cx="86" cy="49"/>
              </a:xfrm>
              <a:custGeom>
                <a:avLst/>
                <a:gdLst>
                  <a:gd name="T0" fmla="*/ 25 w 86"/>
                  <a:gd name="T1" fmla="*/ 25 h 49"/>
                  <a:gd name="T2" fmla="*/ 0 w 86"/>
                  <a:gd name="T3" fmla="*/ 49 h 49"/>
                  <a:gd name="T4" fmla="*/ 86 w 86"/>
                  <a:gd name="T5" fmla="*/ 25 h 49"/>
                  <a:gd name="T6" fmla="*/ 0 w 86"/>
                  <a:gd name="T7" fmla="*/ 0 h 49"/>
                  <a:gd name="T8" fmla="*/ 25 w 86"/>
                  <a:gd name="T9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49">
                    <a:moveTo>
                      <a:pt x="25" y="25"/>
                    </a:moveTo>
                    <a:lnTo>
                      <a:pt x="0" y="49"/>
                    </a:lnTo>
                    <a:lnTo>
                      <a:pt x="86" y="25"/>
                    </a:lnTo>
                    <a:lnTo>
                      <a:pt x="0" y="0"/>
                    </a:lnTo>
                    <a:lnTo>
                      <a:pt x="25" y="25"/>
                    </a:lnTo>
                    <a:close/>
                  </a:path>
                </a:pathLst>
              </a:custGeom>
              <a:solidFill>
                <a:srgbClr val="000000"/>
              </a:solidFill>
              <a:ln w="6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1343" y="1256"/>
                <a:ext cx="2618" cy="3"/>
              </a:xfrm>
              <a:custGeom>
                <a:avLst/>
                <a:gdLst>
                  <a:gd name="T0" fmla="*/ 0 w 18019"/>
                  <a:gd name="T1" fmla="*/ 0 h 20"/>
                  <a:gd name="T2" fmla="*/ 13431 w 18019"/>
                  <a:gd name="T3" fmla="*/ 20 h 20"/>
                  <a:gd name="T4" fmla="*/ 18019 w 18019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019" h="20">
                    <a:moveTo>
                      <a:pt x="0" y="0"/>
                    </a:moveTo>
                    <a:lnTo>
                      <a:pt x="13431" y="20"/>
                    </a:lnTo>
                    <a:lnTo>
                      <a:pt x="18019" y="0"/>
                    </a:lnTo>
                  </a:path>
                </a:pathLst>
              </a:cu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1770" y="1261"/>
                <a:ext cx="0" cy="85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12"/>
              <p:cNvSpPr>
                <a:spLocks noChangeArrowheads="1"/>
              </p:cNvSpPr>
              <p:nvPr/>
            </p:nvSpPr>
            <p:spPr bwMode="auto">
              <a:xfrm>
                <a:off x="1645" y="1349"/>
                <a:ext cx="252" cy="155"/>
              </a:xfrm>
              <a:prstGeom prst="rect">
                <a:avLst/>
              </a:prstGeom>
              <a:solidFill>
                <a:srgbClr val="FFCCAA"/>
              </a:solidFill>
              <a:ln w="6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13"/>
              <p:cNvSpPr>
                <a:spLocks noChangeArrowheads="1"/>
              </p:cNvSpPr>
              <p:nvPr/>
            </p:nvSpPr>
            <p:spPr bwMode="auto">
              <a:xfrm>
                <a:off x="1695" y="1364"/>
                <a:ext cx="12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CAM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37" name="Rectangle 14"/>
              <p:cNvSpPr>
                <a:spLocks noChangeArrowheads="1"/>
              </p:cNvSpPr>
              <p:nvPr/>
            </p:nvSpPr>
            <p:spPr bwMode="auto">
              <a:xfrm>
                <a:off x="1718" y="1441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cell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38" name="Freeform 15"/>
              <p:cNvSpPr>
                <a:spLocks/>
              </p:cNvSpPr>
              <p:nvPr/>
            </p:nvSpPr>
            <p:spPr bwMode="auto">
              <a:xfrm>
                <a:off x="1335" y="1788"/>
                <a:ext cx="2649" cy="2"/>
              </a:xfrm>
              <a:custGeom>
                <a:avLst/>
                <a:gdLst>
                  <a:gd name="T0" fmla="*/ 0 w 18232"/>
                  <a:gd name="T1" fmla="*/ 0 h 19"/>
                  <a:gd name="T2" fmla="*/ 13431 w 18232"/>
                  <a:gd name="T3" fmla="*/ 19 h 19"/>
                  <a:gd name="T4" fmla="*/ 18232 w 18232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232" h="19">
                    <a:moveTo>
                      <a:pt x="0" y="0"/>
                    </a:moveTo>
                    <a:lnTo>
                      <a:pt x="13431" y="19"/>
                    </a:lnTo>
                    <a:lnTo>
                      <a:pt x="18232" y="0"/>
                    </a:lnTo>
                  </a:path>
                </a:pathLst>
              </a:cu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6"/>
              <p:cNvSpPr>
                <a:spLocks/>
              </p:cNvSpPr>
              <p:nvPr/>
            </p:nvSpPr>
            <p:spPr bwMode="auto">
              <a:xfrm>
                <a:off x="1339" y="2614"/>
                <a:ext cx="2660" cy="3"/>
              </a:xfrm>
              <a:custGeom>
                <a:avLst/>
                <a:gdLst>
                  <a:gd name="T0" fmla="*/ 0 w 18311"/>
                  <a:gd name="T1" fmla="*/ 0 h 19"/>
                  <a:gd name="T2" fmla="*/ 13432 w 18311"/>
                  <a:gd name="T3" fmla="*/ 19 h 19"/>
                  <a:gd name="T4" fmla="*/ 18311 w 18311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311" h="19">
                    <a:moveTo>
                      <a:pt x="0" y="0"/>
                    </a:moveTo>
                    <a:lnTo>
                      <a:pt x="13432" y="19"/>
                    </a:lnTo>
                    <a:lnTo>
                      <a:pt x="18311" y="0"/>
                    </a:lnTo>
                  </a:path>
                </a:pathLst>
              </a:cu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17"/>
              <p:cNvSpPr>
                <a:spLocks noChangeShapeType="1"/>
              </p:cNvSpPr>
              <p:nvPr/>
            </p:nvSpPr>
            <p:spPr bwMode="auto">
              <a:xfrm>
                <a:off x="1549" y="1186"/>
                <a:ext cx="2" cy="192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18"/>
              <p:cNvSpPr>
                <a:spLocks noChangeShapeType="1"/>
              </p:cNvSpPr>
              <p:nvPr/>
            </p:nvSpPr>
            <p:spPr bwMode="auto">
              <a:xfrm>
                <a:off x="1552" y="1391"/>
                <a:ext cx="92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9"/>
              <p:cNvSpPr>
                <a:spLocks noChangeArrowheads="1"/>
              </p:cNvSpPr>
              <p:nvPr/>
            </p:nvSpPr>
            <p:spPr bwMode="auto">
              <a:xfrm>
                <a:off x="1537" y="1372"/>
                <a:ext cx="41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 flipH="1">
                <a:off x="1985" y="1185"/>
                <a:ext cx="2" cy="1916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 flipH="1">
                <a:off x="1898" y="1389"/>
                <a:ext cx="92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Oval 22"/>
              <p:cNvSpPr>
                <a:spLocks noChangeArrowheads="1"/>
              </p:cNvSpPr>
              <p:nvPr/>
            </p:nvSpPr>
            <p:spPr bwMode="auto">
              <a:xfrm>
                <a:off x="1959" y="1371"/>
                <a:ext cx="40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588" y="1784"/>
                <a:ext cx="31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Sans"/>
                  </a:rPr>
                  <a:t>Address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47" name="Rectangle 24"/>
              <p:cNvSpPr>
                <a:spLocks noChangeArrowheads="1"/>
              </p:cNvSpPr>
              <p:nvPr/>
            </p:nvSpPr>
            <p:spPr bwMode="auto">
              <a:xfrm>
                <a:off x="1512" y="1096"/>
                <a:ext cx="9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Sans"/>
                  </a:rPr>
                  <a:t>BL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8" name="Rectangle 25"/>
              <p:cNvSpPr>
                <a:spLocks noChangeArrowheads="1"/>
              </p:cNvSpPr>
              <p:nvPr/>
            </p:nvSpPr>
            <p:spPr bwMode="auto">
              <a:xfrm>
                <a:off x="1905" y="1085"/>
                <a:ext cx="9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Sans"/>
                  </a:rPr>
                  <a:t>BL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>
                <a:off x="1459" y="979"/>
                <a:ext cx="113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7"/>
              <p:cNvSpPr>
                <a:spLocks/>
              </p:cNvSpPr>
              <p:nvPr/>
            </p:nvSpPr>
            <p:spPr bwMode="auto">
              <a:xfrm>
                <a:off x="2031" y="3251"/>
                <a:ext cx="3" cy="390"/>
              </a:xfrm>
              <a:custGeom>
                <a:avLst/>
                <a:gdLst>
                  <a:gd name="T0" fmla="*/ 0 w 19"/>
                  <a:gd name="T1" fmla="*/ 0 h 2683"/>
                  <a:gd name="T2" fmla="*/ 0 w 19"/>
                  <a:gd name="T3" fmla="*/ 2683 h 2683"/>
                  <a:gd name="T4" fmla="*/ 19 w 19"/>
                  <a:gd name="T5" fmla="*/ 2683 h 2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2683">
                    <a:moveTo>
                      <a:pt x="0" y="0"/>
                    </a:moveTo>
                    <a:lnTo>
                      <a:pt x="0" y="2683"/>
                    </a:lnTo>
                    <a:lnTo>
                      <a:pt x="19" y="2683"/>
                    </a:lnTo>
                  </a:path>
                </a:pathLst>
              </a:cu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>
                <a:off x="2461" y="3251"/>
                <a:ext cx="0" cy="389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29"/>
              <p:cNvSpPr>
                <a:spLocks noChangeShapeType="1"/>
              </p:cNvSpPr>
              <p:nvPr/>
            </p:nvSpPr>
            <p:spPr bwMode="auto">
              <a:xfrm flipH="1">
                <a:off x="2373" y="3378"/>
                <a:ext cx="84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30"/>
              <p:cNvSpPr>
                <a:spLocks noChangeArrowheads="1"/>
              </p:cNvSpPr>
              <p:nvPr/>
            </p:nvSpPr>
            <p:spPr bwMode="auto">
              <a:xfrm>
                <a:off x="2118" y="3292"/>
                <a:ext cx="252" cy="155"/>
              </a:xfrm>
              <a:prstGeom prst="rect">
                <a:avLst/>
              </a:prstGeom>
              <a:solidFill>
                <a:srgbClr val="D7F4E3"/>
              </a:solidFill>
              <a:ln w="6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31"/>
              <p:cNvSpPr>
                <a:spLocks noChangeArrowheads="1"/>
              </p:cNvSpPr>
              <p:nvPr/>
            </p:nvSpPr>
            <p:spPr bwMode="auto">
              <a:xfrm>
                <a:off x="2166" y="3299"/>
                <a:ext cx="14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Write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5" name="Rectangle 32"/>
              <p:cNvSpPr>
                <a:spLocks noChangeArrowheads="1"/>
              </p:cNvSpPr>
              <p:nvPr/>
            </p:nvSpPr>
            <p:spPr bwMode="auto">
              <a:xfrm>
                <a:off x="2160" y="3376"/>
                <a:ext cx="15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driver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" name="Line 33"/>
              <p:cNvSpPr>
                <a:spLocks noChangeShapeType="1"/>
              </p:cNvSpPr>
              <p:nvPr/>
            </p:nvSpPr>
            <p:spPr bwMode="auto">
              <a:xfrm>
                <a:off x="2035" y="3378"/>
                <a:ext cx="84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Oval 34"/>
              <p:cNvSpPr>
                <a:spLocks noChangeArrowheads="1"/>
              </p:cNvSpPr>
              <p:nvPr/>
            </p:nvSpPr>
            <p:spPr bwMode="auto">
              <a:xfrm>
                <a:off x="2012" y="3356"/>
                <a:ext cx="40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Oval 35"/>
              <p:cNvSpPr>
                <a:spLocks noChangeArrowheads="1"/>
              </p:cNvSpPr>
              <p:nvPr/>
            </p:nvSpPr>
            <p:spPr bwMode="auto">
              <a:xfrm>
                <a:off x="2440" y="3359"/>
                <a:ext cx="41" cy="33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6"/>
              <p:cNvSpPr>
                <a:spLocks/>
              </p:cNvSpPr>
              <p:nvPr/>
            </p:nvSpPr>
            <p:spPr bwMode="auto">
              <a:xfrm>
                <a:off x="2589" y="3245"/>
                <a:ext cx="3" cy="390"/>
              </a:xfrm>
              <a:custGeom>
                <a:avLst/>
                <a:gdLst>
                  <a:gd name="T0" fmla="*/ 0 w 19"/>
                  <a:gd name="T1" fmla="*/ 0 h 2683"/>
                  <a:gd name="T2" fmla="*/ 0 w 19"/>
                  <a:gd name="T3" fmla="*/ 2683 h 2683"/>
                  <a:gd name="T4" fmla="*/ 19 w 19"/>
                  <a:gd name="T5" fmla="*/ 2683 h 2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2683">
                    <a:moveTo>
                      <a:pt x="0" y="0"/>
                    </a:moveTo>
                    <a:lnTo>
                      <a:pt x="0" y="2683"/>
                    </a:lnTo>
                    <a:lnTo>
                      <a:pt x="19" y="2683"/>
                    </a:lnTo>
                  </a:path>
                </a:pathLst>
              </a:cu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37"/>
              <p:cNvSpPr>
                <a:spLocks noChangeShapeType="1"/>
              </p:cNvSpPr>
              <p:nvPr/>
            </p:nvSpPr>
            <p:spPr bwMode="auto">
              <a:xfrm>
                <a:off x="3014" y="3248"/>
                <a:ext cx="0" cy="39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38"/>
              <p:cNvSpPr>
                <a:spLocks noChangeShapeType="1"/>
              </p:cNvSpPr>
              <p:nvPr/>
            </p:nvSpPr>
            <p:spPr bwMode="auto">
              <a:xfrm flipH="1">
                <a:off x="2926" y="3376"/>
                <a:ext cx="84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9"/>
              <p:cNvSpPr>
                <a:spLocks noChangeArrowheads="1"/>
              </p:cNvSpPr>
              <p:nvPr/>
            </p:nvSpPr>
            <p:spPr bwMode="auto">
              <a:xfrm>
                <a:off x="2672" y="3290"/>
                <a:ext cx="251" cy="156"/>
              </a:xfrm>
              <a:prstGeom prst="rect">
                <a:avLst/>
              </a:prstGeom>
              <a:solidFill>
                <a:srgbClr val="D7F4E3"/>
              </a:solidFill>
              <a:ln w="6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40"/>
              <p:cNvSpPr>
                <a:spLocks noChangeArrowheads="1"/>
              </p:cNvSpPr>
              <p:nvPr/>
            </p:nvSpPr>
            <p:spPr bwMode="auto">
              <a:xfrm>
                <a:off x="2719" y="3297"/>
                <a:ext cx="14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Write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4" name="Rectangle 41"/>
              <p:cNvSpPr>
                <a:spLocks noChangeArrowheads="1"/>
              </p:cNvSpPr>
              <p:nvPr/>
            </p:nvSpPr>
            <p:spPr bwMode="auto">
              <a:xfrm>
                <a:off x="2714" y="3374"/>
                <a:ext cx="15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driver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5" name="Line 42"/>
              <p:cNvSpPr>
                <a:spLocks noChangeShapeType="1"/>
              </p:cNvSpPr>
              <p:nvPr/>
            </p:nvSpPr>
            <p:spPr bwMode="auto">
              <a:xfrm>
                <a:off x="2588" y="3376"/>
                <a:ext cx="84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43"/>
              <p:cNvSpPr>
                <a:spLocks noChangeArrowheads="1"/>
              </p:cNvSpPr>
              <p:nvPr/>
            </p:nvSpPr>
            <p:spPr bwMode="auto">
              <a:xfrm>
                <a:off x="2565" y="3354"/>
                <a:ext cx="41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Oval 44"/>
              <p:cNvSpPr>
                <a:spLocks noChangeArrowheads="1"/>
              </p:cNvSpPr>
              <p:nvPr/>
            </p:nvSpPr>
            <p:spPr bwMode="auto">
              <a:xfrm>
                <a:off x="2994" y="3358"/>
                <a:ext cx="40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5"/>
              <p:cNvSpPr>
                <a:spLocks noChangeArrowheads="1"/>
              </p:cNvSpPr>
              <p:nvPr/>
            </p:nvSpPr>
            <p:spPr bwMode="auto">
              <a:xfrm>
                <a:off x="2109" y="3529"/>
                <a:ext cx="25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Sans"/>
                  </a:rPr>
                  <a:t>Data 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9" name="Line 46"/>
              <p:cNvSpPr>
                <a:spLocks noChangeShapeType="1"/>
              </p:cNvSpPr>
              <p:nvPr/>
            </p:nvSpPr>
            <p:spPr bwMode="auto">
              <a:xfrm flipV="1">
                <a:off x="2247" y="3454"/>
                <a:ext cx="0" cy="75"/>
              </a:xfrm>
              <a:prstGeom prst="line">
                <a:avLst/>
              </a:prstGeom>
              <a:noFill/>
              <a:ln w="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7"/>
              <p:cNvSpPr>
                <a:spLocks/>
              </p:cNvSpPr>
              <p:nvPr/>
            </p:nvSpPr>
            <p:spPr bwMode="auto">
              <a:xfrm>
                <a:off x="2233" y="3454"/>
                <a:ext cx="27" cy="48"/>
              </a:xfrm>
              <a:custGeom>
                <a:avLst/>
                <a:gdLst>
                  <a:gd name="T0" fmla="*/ 14 w 27"/>
                  <a:gd name="T1" fmla="*/ 34 h 48"/>
                  <a:gd name="T2" fmla="*/ 27 w 27"/>
                  <a:gd name="T3" fmla="*/ 48 h 48"/>
                  <a:gd name="T4" fmla="*/ 14 w 27"/>
                  <a:gd name="T5" fmla="*/ 0 h 48"/>
                  <a:gd name="T6" fmla="*/ 0 w 27"/>
                  <a:gd name="T7" fmla="*/ 48 h 48"/>
                  <a:gd name="T8" fmla="*/ 14 w 27"/>
                  <a:gd name="T9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8">
                    <a:moveTo>
                      <a:pt x="14" y="34"/>
                    </a:moveTo>
                    <a:lnTo>
                      <a:pt x="27" y="48"/>
                    </a:lnTo>
                    <a:lnTo>
                      <a:pt x="14" y="0"/>
                    </a:lnTo>
                    <a:lnTo>
                      <a:pt x="0" y="48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00"/>
              </a:solidFill>
              <a:ln w="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Rectangle 48"/>
              <p:cNvSpPr>
                <a:spLocks noChangeArrowheads="1"/>
              </p:cNvSpPr>
              <p:nvPr/>
            </p:nvSpPr>
            <p:spPr bwMode="auto">
              <a:xfrm>
                <a:off x="1987" y="3648"/>
                <a:ext cx="510" cy="141"/>
              </a:xfrm>
              <a:prstGeom prst="rect">
                <a:avLst/>
              </a:prstGeom>
              <a:solidFill>
                <a:srgbClr val="D7E3F4"/>
              </a:solidFill>
              <a:ln w="6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49"/>
              <p:cNvSpPr>
                <a:spLocks noChangeArrowheads="1"/>
              </p:cNvSpPr>
              <p:nvPr/>
            </p:nvSpPr>
            <p:spPr bwMode="auto">
              <a:xfrm>
                <a:off x="1995" y="3671"/>
                <a:ext cx="455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  <a:latin typeface="Sans"/>
                  </a:rPr>
                  <a:t>Sense amplifier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73" name="Rectangle 50"/>
              <p:cNvSpPr>
                <a:spLocks noChangeArrowheads="1"/>
              </p:cNvSpPr>
              <p:nvPr/>
            </p:nvSpPr>
            <p:spPr bwMode="auto">
              <a:xfrm>
                <a:off x="2545" y="3657"/>
                <a:ext cx="585" cy="123"/>
              </a:xfrm>
              <a:prstGeom prst="rect">
                <a:avLst/>
              </a:prstGeom>
              <a:solidFill>
                <a:srgbClr val="D7E3F4"/>
              </a:solidFill>
              <a:ln w="6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51"/>
              <p:cNvSpPr>
                <a:spLocks noChangeArrowheads="1"/>
              </p:cNvSpPr>
              <p:nvPr/>
            </p:nvSpPr>
            <p:spPr bwMode="auto">
              <a:xfrm>
                <a:off x="2565" y="3666"/>
                <a:ext cx="50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Sans"/>
                  </a:rPr>
                  <a:t>Sense amplifier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5" name="Line 52"/>
              <p:cNvSpPr>
                <a:spLocks noChangeShapeType="1"/>
              </p:cNvSpPr>
              <p:nvPr/>
            </p:nvSpPr>
            <p:spPr bwMode="auto">
              <a:xfrm>
                <a:off x="2235" y="3787"/>
                <a:ext cx="0" cy="103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3"/>
              <p:cNvSpPr>
                <a:spLocks/>
              </p:cNvSpPr>
              <p:nvPr/>
            </p:nvSpPr>
            <p:spPr bwMode="auto">
              <a:xfrm>
                <a:off x="2218" y="3833"/>
                <a:ext cx="33" cy="57"/>
              </a:xfrm>
              <a:custGeom>
                <a:avLst/>
                <a:gdLst>
                  <a:gd name="T0" fmla="*/ 17 w 33"/>
                  <a:gd name="T1" fmla="*/ 16 h 57"/>
                  <a:gd name="T2" fmla="*/ 0 w 33"/>
                  <a:gd name="T3" fmla="*/ 0 h 57"/>
                  <a:gd name="T4" fmla="*/ 17 w 33"/>
                  <a:gd name="T5" fmla="*/ 57 h 57"/>
                  <a:gd name="T6" fmla="*/ 33 w 33"/>
                  <a:gd name="T7" fmla="*/ 0 h 57"/>
                  <a:gd name="T8" fmla="*/ 17 w 33"/>
                  <a:gd name="T9" fmla="*/ 1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57">
                    <a:moveTo>
                      <a:pt x="17" y="16"/>
                    </a:moveTo>
                    <a:lnTo>
                      <a:pt x="0" y="0"/>
                    </a:lnTo>
                    <a:lnTo>
                      <a:pt x="17" y="57"/>
                    </a:lnTo>
                    <a:lnTo>
                      <a:pt x="33" y="0"/>
                    </a:lnTo>
                    <a:lnTo>
                      <a:pt x="1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54"/>
              <p:cNvSpPr>
                <a:spLocks noChangeShapeType="1"/>
              </p:cNvSpPr>
              <p:nvPr/>
            </p:nvSpPr>
            <p:spPr bwMode="auto">
              <a:xfrm>
                <a:off x="2814" y="3784"/>
                <a:ext cx="0" cy="104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5"/>
              <p:cNvSpPr>
                <a:spLocks/>
              </p:cNvSpPr>
              <p:nvPr/>
            </p:nvSpPr>
            <p:spPr bwMode="auto">
              <a:xfrm>
                <a:off x="2798" y="3830"/>
                <a:ext cx="32" cy="58"/>
              </a:xfrm>
              <a:custGeom>
                <a:avLst/>
                <a:gdLst>
                  <a:gd name="T0" fmla="*/ 16 w 32"/>
                  <a:gd name="T1" fmla="*/ 17 h 58"/>
                  <a:gd name="T2" fmla="*/ 0 w 32"/>
                  <a:gd name="T3" fmla="*/ 0 h 58"/>
                  <a:gd name="T4" fmla="*/ 16 w 32"/>
                  <a:gd name="T5" fmla="*/ 58 h 58"/>
                  <a:gd name="T6" fmla="*/ 32 w 32"/>
                  <a:gd name="T7" fmla="*/ 0 h 58"/>
                  <a:gd name="T8" fmla="*/ 16 w 32"/>
                  <a:gd name="T9" fmla="*/ 1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16" y="17"/>
                    </a:moveTo>
                    <a:lnTo>
                      <a:pt x="0" y="0"/>
                    </a:lnTo>
                    <a:lnTo>
                      <a:pt x="16" y="58"/>
                    </a:lnTo>
                    <a:lnTo>
                      <a:pt x="32" y="0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56"/>
              <p:cNvSpPr>
                <a:spLocks noChangeArrowheads="1"/>
              </p:cNvSpPr>
              <p:nvPr/>
            </p:nvSpPr>
            <p:spPr bwMode="auto">
              <a:xfrm>
                <a:off x="2305" y="3871"/>
                <a:ext cx="39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000000"/>
                    </a:solidFill>
                    <a:latin typeface="Sans"/>
                  </a:rPr>
                  <a:t>Data out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0" name="Freeform 57"/>
              <p:cNvSpPr>
                <a:spLocks/>
              </p:cNvSpPr>
              <p:nvPr/>
            </p:nvSpPr>
            <p:spPr bwMode="auto">
              <a:xfrm>
                <a:off x="1436" y="3110"/>
                <a:ext cx="2444" cy="135"/>
              </a:xfrm>
              <a:custGeom>
                <a:avLst/>
                <a:gdLst>
                  <a:gd name="T0" fmla="*/ 467 w 16818"/>
                  <a:gd name="T1" fmla="*/ 0 h 933"/>
                  <a:gd name="T2" fmla="*/ 16352 w 16818"/>
                  <a:gd name="T3" fmla="*/ 0 h 933"/>
                  <a:gd name="T4" fmla="*/ 16818 w 16818"/>
                  <a:gd name="T5" fmla="*/ 467 h 933"/>
                  <a:gd name="T6" fmla="*/ 16352 w 16818"/>
                  <a:gd name="T7" fmla="*/ 933 h 933"/>
                  <a:gd name="T8" fmla="*/ 467 w 16818"/>
                  <a:gd name="T9" fmla="*/ 933 h 933"/>
                  <a:gd name="T10" fmla="*/ 0 w 16818"/>
                  <a:gd name="T11" fmla="*/ 467 h 933"/>
                  <a:gd name="T12" fmla="*/ 467 w 16818"/>
                  <a:gd name="T13" fmla="*/ 0 h 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18" h="933">
                    <a:moveTo>
                      <a:pt x="467" y="0"/>
                    </a:moveTo>
                    <a:lnTo>
                      <a:pt x="16352" y="0"/>
                    </a:lnTo>
                    <a:cubicBezTo>
                      <a:pt x="16610" y="0"/>
                      <a:pt x="16818" y="208"/>
                      <a:pt x="16818" y="467"/>
                    </a:cubicBezTo>
                    <a:cubicBezTo>
                      <a:pt x="16818" y="725"/>
                      <a:pt x="16610" y="933"/>
                      <a:pt x="16352" y="933"/>
                    </a:cubicBezTo>
                    <a:lnTo>
                      <a:pt x="467" y="933"/>
                    </a:lnTo>
                    <a:cubicBezTo>
                      <a:pt x="208" y="933"/>
                      <a:pt x="0" y="725"/>
                      <a:pt x="0" y="467"/>
                    </a:cubicBezTo>
                    <a:cubicBezTo>
                      <a:pt x="0" y="208"/>
                      <a:pt x="208" y="0"/>
                      <a:pt x="467" y="0"/>
                    </a:cubicBezTo>
                    <a:close/>
                  </a:path>
                </a:pathLst>
              </a:custGeom>
              <a:solidFill>
                <a:srgbClr val="FFD5D5"/>
              </a:solidFill>
              <a:ln w="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58"/>
              <p:cNvSpPr>
                <a:spLocks noChangeArrowheads="1"/>
              </p:cNvSpPr>
              <p:nvPr/>
            </p:nvSpPr>
            <p:spPr bwMode="auto">
              <a:xfrm>
                <a:off x="2661" y="3517"/>
                <a:ext cx="25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latin typeface="Sans"/>
                  </a:rPr>
                  <a:t>Data 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2" name="Line 59"/>
              <p:cNvSpPr>
                <a:spLocks noChangeShapeType="1"/>
              </p:cNvSpPr>
              <p:nvPr/>
            </p:nvSpPr>
            <p:spPr bwMode="auto">
              <a:xfrm flipV="1">
                <a:off x="2799" y="3442"/>
                <a:ext cx="0" cy="76"/>
              </a:xfrm>
              <a:prstGeom prst="line">
                <a:avLst/>
              </a:prstGeom>
              <a:noFill/>
              <a:ln w="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0"/>
              <p:cNvSpPr>
                <a:spLocks/>
              </p:cNvSpPr>
              <p:nvPr/>
            </p:nvSpPr>
            <p:spPr bwMode="auto">
              <a:xfrm>
                <a:off x="2785" y="3442"/>
                <a:ext cx="27" cy="48"/>
              </a:xfrm>
              <a:custGeom>
                <a:avLst/>
                <a:gdLst>
                  <a:gd name="T0" fmla="*/ 14 w 27"/>
                  <a:gd name="T1" fmla="*/ 34 h 48"/>
                  <a:gd name="T2" fmla="*/ 27 w 27"/>
                  <a:gd name="T3" fmla="*/ 48 h 48"/>
                  <a:gd name="T4" fmla="*/ 14 w 27"/>
                  <a:gd name="T5" fmla="*/ 0 h 48"/>
                  <a:gd name="T6" fmla="*/ 0 w 27"/>
                  <a:gd name="T7" fmla="*/ 48 h 48"/>
                  <a:gd name="T8" fmla="*/ 14 w 27"/>
                  <a:gd name="T9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8">
                    <a:moveTo>
                      <a:pt x="14" y="34"/>
                    </a:moveTo>
                    <a:lnTo>
                      <a:pt x="27" y="48"/>
                    </a:lnTo>
                    <a:lnTo>
                      <a:pt x="14" y="0"/>
                    </a:lnTo>
                    <a:lnTo>
                      <a:pt x="0" y="48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00"/>
              </a:solidFill>
              <a:ln w="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61"/>
              <p:cNvSpPr>
                <a:spLocks noChangeArrowheads="1"/>
              </p:cNvSpPr>
              <p:nvPr/>
            </p:nvSpPr>
            <p:spPr bwMode="auto">
              <a:xfrm>
                <a:off x="2014" y="3122"/>
                <a:ext cx="872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>
                    <a:solidFill>
                      <a:srgbClr val="000000"/>
                    </a:solidFill>
                    <a:latin typeface="Sans"/>
                  </a:rPr>
                  <a:t>Column mux/demux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5" name="Line 62"/>
              <p:cNvSpPr>
                <a:spLocks noChangeShapeType="1"/>
              </p:cNvSpPr>
              <p:nvPr/>
            </p:nvSpPr>
            <p:spPr bwMode="auto">
              <a:xfrm>
                <a:off x="928" y="3181"/>
                <a:ext cx="508" cy="0"/>
              </a:xfrm>
              <a:prstGeom prst="line">
                <a:avLst/>
              </a:prstGeom>
              <a:noFill/>
              <a:ln w="6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3"/>
              <p:cNvSpPr>
                <a:spLocks/>
              </p:cNvSpPr>
              <p:nvPr/>
            </p:nvSpPr>
            <p:spPr bwMode="auto">
              <a:xfrm>
                <a:off x="1350" y="3156"/>
                <a:ext cx="86" cy="49"/>
              </a:xfrm>
              <a:custGeom>
                <a:avLst/>
                <a:gdLst>
                  <a:gd name="T0" fmla="*/ 25 w 86"/>
                  <a:gd name="T1" fmla="*/ 25 h 49"/>
                  <a:gd name="T2" fmla="*/ 0 w 86"/>
                  <a:gd name="T3" fmla="*/ 49 h 49"/>
                  <a:gd name="T4" fmla="*/ 86 w 86"/>
                  <a:gd name="T5" fmla="*/ 25 h 49"/>
                  <a:gd name="T6" fmla="*/ 0 w 86"/>
                  <a:gd name="T7" fmla="*/ 0 h 49"/>
                  <a:gd name="T8" fmla="*/ 25 w 86"/>
                  <a:gd name="T9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49">
                    <a:moveTo>
                      <a:pt x="25" y="25"/>
                    </a:moveTo>
                    <a:lnTo>
                      <a:pt x="0" y="49"/>
                    </a:lnTo>
                    <a:lnTo>
                      <a:pt x="86" y="25"/>
                    </a:lnTo>
                    <a:lnTo>
                      <a:pt x="0" y="0"/>
                    </a:lnTo>
                    <a:lnTo>
                      <a:pt x="25" y="25"/>
                    </a:lnTo>
                    <a:close/>
                  </a:path>
                </a:pathLst>
              </a:custGeom>
              <a:solidFill>
                <a:srgbClr val="000000"/>
              </a:solidFill>
              <a:ln w="6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64"/>
              <p:cNvSpPr>
                <a:spLocks noChangeArrowheads="1"/>
              </p:cNvSpPr>
              <p:nvPr/>
            </p:nvSpPr>
            <p:spPr bwMode="auto">
              <a:xfrm>
                <a:off x="918" y="3020"/>
                <a:ext cx="41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Sans"/>
                  </a:rPr>
                  <a:t>Address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8" name="Line 65"/>
              <p:cNvSpPr>
                <a:spLocks noChangeShapeType="1"/>
              </p:cNvSpPr>
              <p:nvPr/>
            </p:nvSpPr>
            <p:spPr bwMode="auto">
              <a:xfrm>
                <a:off x="1460" y="1049"/>
                <a:ext cx="1" cy="1769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66"/>
              <p:cNvSpPr>
                <a:spLocks noChangeShapeType="1"/>
              </p:cNvSpPr>
              <p:nvPr/>
            </p:nvSpPr>
            <p:spPr bwMode="auto">
              <a:xfrm>
                <a:off x="2073" y="1056"/>
                <a:ext cx="1" cy="1766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67"/>
              <p:cNvSpPr>
                <a:spLocks noChangeArrowheads="1"/>
              </p:cNvSpPr>
              <p:nvPr/>
            </p:nvSpPr>
            <p:spPr bwMode="auto">
              <a:xfrm>
                <a:off x="1478" y="984"/>
                <a:ext cx="5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Sans"/>
                  </a:rPr>
                  <a:t>A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1" name="Rectangle 68"/>
              <p:cNvSpPr>
                <a:spLocks noChangeArrowheads="1"/>
              </p:cNvSpPr>
              <p:nvPr/>
            </p:nvSpPr>
            <p:spPr bwMode="auto">
              <a:xfrm>
                <a:off x="2085" y="989"/>
                <a:ext cx="5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Sans"/>
                  </a:rPr>
                  <a:t>A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2" name="Rectangle 69"/>
              <p:cNvSpPr>
                <a:spLocks noChangeArrowheads="1"/>
              </p:cNvSpPr>
              <p:nvPr/>
            </p:nvSpPr>
            <p:spPr bwMode="auto">
              <a:xfrm>
                <a:off x="1548" y="1034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000000"/>
                    </a:solidFill>
                    <a:latin typeface="Sans"/>
                  </a:rPr>
                  <a:t>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3" name="Rectangle 70"/>
              <p:cNvSpPr>
                <a:spLocks noChangeArrowheads="1"/>
              </p:cNvSpPr>
              <p:nvPr/>
            </p:nvSpPr>
            <p:spPr bwMode="auto">
              <a:xfrm>
                <a:off x="2146" y="1047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000000"/>
                    </a:solidFill>
                    <a:latin typeface="Sans"/>
                  </a:rPr>
                  <a:t>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4" name="Line 71"/>
              <p:cNvSpPr>
                <a:spLocks noChangeShapeType="1"/>
              </p:cNvSpPr>
              <p:nvPr/>
            </p:nvSpPr>
            <p:spPr bwMode="auto">
              <a:xfrm>
                <a:off x="1899" y="1076"/>
                <a:ext cx="113" cy="0"/>
              </a:xfrm>
              <a:prstGeom prst="line">
                <a:avLst/>
              </a:prstGeom>
              <a:noFill/>
              <a:ln w="2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72"/>
              <p:cNvSpPr>
                <a:spLocks noChangeShapeType="1"/>
              </p:cNvSpPr>
              <p:nvPr/>
            </p:nvSpPr>
            <p:spPr bwMode="auto">
              <a:xfrm flipH="1">
                <a:off x="1894" y="1463"/>
                <a:ext cx="186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Oval 73"/>
              <p:cNvSpPr>
                <a:spLocks noChangeArrowheads="1"/>
              </p:cNvSpPr>
              <p:nvPr/>
            </p:nvSpPr>
            <p:spPr bwMode="auto">
              <a:xfrm>
                <a:off x="2049" y="1445"/>
                <a:ext cx="40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74"/>
              <p:cNvSpPr>
                <a:spLocks noChangeShapeType="1"/>
              </p:cNvSpPr>
              <p:nvPr/>
            </p:nvSpPr>
            <p:spPr bwMode="auto">
              <a:xfrm>
                <a:off x="1459" y="1458"/>
                <a:ext cx="185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Oval 75"/>
              <p:cNvSpPr>
                <a:spLocks noChangeArrowheads="1"/>
              </p:cNvSpPr>
              <p:nvPr/>
            </p:nvSpPr>
            <p:spPr bwMode="auto">
              <a:xfrm>
                <a:off x="1444" y="1439"/>
                <a:ext cx="41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76"/>
              <p:cNvSpPr>
                <a:spLocks noChangeShapeType="1"/>
              </p:cNvSpPr>
              <p:nvPr/>
            </p:nvSpPr>
            <p:spPr bwMode="auto">
              <a:xfrm>
                <a:off x="1755" y="1788"/>
                <a:ext cx="0" cy="84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7"/>
              <p:cNvSpPr>
                <a:spLocks noChangeArrowheads="1"/>
              </p:cNvSpPr>
              <p:nvPr/>
            </p:nvSpPr>
            <p:spPr bwMode="auto">
              <a:xfrm>
                <a:off x="1631" y="1875"/>
                <a:ext cx="251" cy="155"/>
              </a:xfrm>
              <a:prstGeom prst="rect">
                <a:avLst/>
              </a:prstGeom>
              <a:solidFill>
                <a:srgbClr val="FFCCAA"/>
              </a:solidFill>
              <a:ln w="6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8"/>
              <p:cNvSpPr>
                <a:spLocks noChangeArrowheads="1"/>
              </p:cNvSpPr>
              <p:nvPr/>
            </p:nvSpPr>
            <p:spPr bwMode="auto">
              <a:xfrm>
                <a:off x="1680" y="1890"/>
                <a:ext cx="12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CAM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02" name="Rectangle 79"/>
              <p:cNvSpPr>
                <a:spLocks noChangeArrowheads="1"/>
              </p:cNvSpPr>
              <p:nvPr/>
            </p:nvSpPr>
            <p:spPr bwMode="auto">
              <a:xfrm>
                <a:off x="1703" y="1967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cell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03" name="Line 80"/>
              <p:cNvSpPr>
                <a:spLocks noChangeShapeType="1"/>
              </p:cNvSpPr>
              <p:nvPr/>
            </p:nvSpPr>
            <p:spPr bwMode="auto">
              <a:xfrm>
                <a:off x="1537" y="1917"/>
                <a:ext cx="92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81"/>
              <p:cNvSpPr>
                <a:spLocks noChangeArrowheads="1"/>
              </p:cNvSpPr>
              <p:nvPr/>
            </p:nvSpPr>
            <p:spPr bwMode="auto">
              <a:xfrm>
                <a:off x="1523" y="1898"/>
                <a:ext cx="40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82"/>
              <p:cNvSpPr>
                <a:spLocks noChangeShapeType="1"/>
              </p:cNvSpPr>
              <p:nvPr/>
            </p:nvSpPr>
            <p:spPr bwMode="auto">
              <a:xfrm flipH="1">
                <a:off x="1883" y="1915"/>
                <a:ext cx="92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3"/>
              <p:cNvSpPr>
                <a:spLocks noChangeArrowheads="1"/>
              </p:cNvSpPr>
              <p:nvPr/>
            </p:nvSpPr>
            <p:spPr bwMode="auto">
              <a:xfrm>
                <a:off x="1944" y="1897"/>
                <a:ext cx="41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84"/>
              <p:cNvSpPr>
                <a:spLocks noChangeShapeType="1"/>
              </p:cNvSpPr>
              <p:nvPr/>
            </p:nvSpPr>
            <p:spPr bwMode="auto">
              <a:xfrm flipH="1">
                <a:off x="1880" y="1989"/>
                <a:ext cx="185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Oval 85"/>
              <p:cNvSpPr>
                <a:spLocks noChangeArrowheads="1"/>
              </p:cNvSpPr>
              <p:nvPr/>
            </p:nvSpPr>
            <p:spPr bwMode="auto">
              <a:xfrm>
                <a:off x="2034" y="1970"/>
                <a:ext cx="40" cy="33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86"/>
              <p:cNvSpPr>
                <a:spLocks noChangeShapeType="1"/>
              </p:cNvSpPr>
              <p:nvPr/>
            </p:nvSpPr>
            <p:spPr bwMode="auto">
              <a:xfrm>
                <a:off x="1444" y="1984"/>
                <a:ext cx="185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Oval 87"/>
              <p:cNvSpPr>
                <a:spLocks noChangeArrowheads="1"/>
              </p:cNvSpPr>
              <p:nvPr/>
            </p:nvSpPr>
            <p:spPr bwMode="auto">
              <a:xfrm>
                <a:off x="1430" y="1965"/>
                <a:ext cx="40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88"/>
              <p:cNvSpPr>
                <a:spLocks noChangeShapeType="1"/>
              </p:cNvSpPr>
              <p:nvPr/>
            </p:nvSpPr>
            <p:spPr bwMode="auto">
              <a:xfrm>
                <a:off x="1769" y="2618"/>
                <a:ext cx="0" cy="84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89"/>
              <p:cNvSpPr>
                <a:spLocks noChangeArrowheads="1"/>
              </p:cNvSpPr>
              <p:nvPr/>
            </p:nvSpPr>
            <p:spPr bwMode="auto">
              <a:xfrm>
                <a:off x="1645" y="2705"/>
                <a:ext cx="251" cy="156"/>
              </a:xfrm>
              <a:prstGeom prst="rect">
                <a:avLst/>
              </a:prstGeom>
              <a:solidFill>
                <a:srgbClr val="FFCCAA"/>
              </a:solidFill>
              <a:ln w="6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90"/>
              <p:cNvSpPr>
                <a:spLocks noChangeArrowheads="1"/>
              </p:cNvSpPr>
              <p:nvPr/>
            </p:nvSpPr>
            <p:spPr bwMode="auto">
              <a:xfrm>
                <a:off x="1694" y="2720"/>
                <a:ext cx="12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CAM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4" name="Rectangle 91"/>
              <p:cNvSpPr>
                <a:spLocks noChangeArrowheads="1"/>
              </p:cNvSpPr>
              <p:nvPr/>
            </p:nvSpPr>
            <p:spPr bwMode="auto">
              <a:xfrm>
                <a:off x="1717" y="2798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cell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5" name="Line 92"/>
              <p:cNvSpPr>
                <a:spLocks noChangeShapeType="1"/>
              </p:cNvSpPr>
              <p:nvPr/>
            </p:nvSpPr>
            <p:spPr bwMode="auto">
              <a:xfrm>
                <a:off x="1551" y="2747"/>
                <a:ext cx="92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Oval 93"/>
              <p:cNvSpPr>
                <a:spLocks noChangeArrowheads="1"/>
              </p:cNvSpPr>
              <p:nvPr/>
            </p:nvSpPr>
            <p:spPr bwMode="auto">
              <a:xfrm>
                <a:off x="1537" y="2728"/>
                <a:ext cx="40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94"/>
              <p:cNvSpPr>
                <a:spLocks noChangeShapeType="1"/>
              </p:cNvSpPr>
              <p:nvPr/>
            </p:nvSpPr>
            <p:spPr bwMode="auto">
              <a:xfrm flipH="1">
                <a:off x="1897" y="2745"/>
                <a:ext cx="92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95"/>
              <p:cNvSpPr>
                <a:spLocks noChangeArrowheads="1"/>
              </p:cNvSpPr>
              <p:nvPr/>
            </p:nvSpPr>
            <p:spPr bwMode="auto">
              <a:xfrm>
                <a:off x="1958" y="2727"/>
                <a:ext cx="41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96"/>
              <p:cNvSpPr>
                <a:spLocks noChangeShapeType="1"/>
              </p:cNvSpPr>
              <p:nvPr/>
            </p:nvSpPr>
            <p:spPr bwMode="auto">
              <a:xfrm flipH="1">
                <a:off x="1894" y="2819"/>
                <a:ext cx="185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Oval 97"/>
              <p:cNvSpPr>
                <a:spLocks noChangeArrowheads="1"/>
              </p:cNvSpPr>
              <p:nvPr/>
            </p:nvSpPr>
            <p:spPr bwMode="auto">
              <a:xfrm>
                <a:off x="2048" y="2801"/>
                <a:ext cx="41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98"/>
              <p:cNvSpPr>
                <a:spLocks noChangeShapeType="1"/>
              </p:cNvSpPr>
              <p:nvPr/>
            </p:nvSpPr>
            <p:spPr bwMode="auto">
              <a:xfrm>
                <a:off x="1459" y="2814"/>
                <a:ext cx="185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Oval 99"/>
              <p:cNvSpPr>
                <a:spLocks noChangeArrowheads="1"/>
              </p:cNvSpPr>
              <p:nvPr/>
            </p:nvSpPr>
            <p:spPr bwMode="auto">
              <a:xfrm>
                <a:off x="1444" y="2795"/>
                <a:ext cx="40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00"/>
              <p:cNvSpPr>
                <a:spLocks/>
              </p:cNvSpPr>
              <p:nvPr/>
            </p:nvSpPr>
            <p:spPr bwMode="auto">
              <a:xfrm>
                <a:off x="780" y="1065"/>
                <a:ext cx="446" cy="65"/>
              </a:xfrm>
              <a:custGeom>
                <a:avLst/>
                <a:gdLst>
                  <a:gd name="T0" fmla="*/ 0 w 3071"/>
                  <a:gd name="T1" fmla="*/ 0 h 447"/>
                  <a:gd name="T2" fmla="*/ 3071 w 3071"/>
                  <a:gd name="T3" fmla="*/ 0 h 447"/>
                  <a:gd name="T4" fmla="*/ 3071 w 3071"/>
                  <a:gd name="T5" fmla="*/ 447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71" h="447">
                    <a:moveTo>
                      <a:pt x="0" y="0"/>
                    </a:moveTo>
                    <a:lnTo>
                      <a:pt x="3071" y="0"/>
                    </a:lnTo>
                    <a:lnTo>
                      <a:pt x="3071" y="447"/>
                    </a:lnTo>
                  </a:path>
                </a:pathLst>
              </a:custGeom>
              <a:noFill/>
              <a:ln w="7" cap="flat">
                <a:solidFill>
                  <a:srgbClr val="2718F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01"/>
              <p:cNvSpPr>
                <a:spLocks/>
              </p:cNvSpPr>
              <p:nvPr/>
            </p:nvSpPr>
            <p:spPr bwMode="auto">
              <a:xfrm>
                <a:off x="1212" y="1088"/>
                <a:ext cx="28" cy="49"/>
              </a:xfrm>
              <a:custGeom>
                <a:avLst/>
                <a:gdLst>
                  <a:gd name="T0" fmla="*/ 14 w 28"/>
                  <a:gd name="T1" fmla="*/ 14 h 49"/>
                  <a:gd name="T2" fmla="*/ 0 w 28"/>
                  <a:gd name="T3" fmla="*/ 0 h 49"/>
                  <a:gd name="T4" fmla="*/ 14 w 28"/>
                  <a:gd name="T5" fmla="*/ 49 h 49"/>
                  <a:gd name="T6" fmla="*/ 28 w 28"/>
                  <a:gd name="T7" fmla="*/ 0 h 49"/>
                  <a:gd name="T8" fmla="*/ 14 w 28"/>
                  <a:gd name="T9" fmla="*/ 1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9">
                    <a:moveTo>
                      <a:pt x="14" y="14"/>
                    </a:moveTo>
                    <a:lnTo>
                      <a:pt x="0" y="0"/>
                    </a:lnTo>
                    <a:lnTo>
                      <a:pt x="14" y="49"/>
                    </a:lnTo>
                    <a:lnTo>
                      <a:pt x="28" y="0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102"/>
              <p:cNvSpPr>
                <a:spLocks noChangeArrowheads="1"/>
              </p:cNvSpPr>
              <p:nvPr/>
            </p:nvSpPr>
            <p:spPr bwMode="auto">
              <a:xfrm>
                <a:off x="735" y="1076"/>
                <a:ext cx="33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  <a:latin typeface="Sans"/>
                  </a:rPr>
                  <a:t>CAM mode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26" name="Line 103"/>
              <p:cNvSpPr>
                <a:spLocks noChangeShapeType="1"/>
              </p:cNvSpPr>
              <p:nvPr/>
            </p:nvSpPr>
            <p:spPr bwMode="auto">
              <a:xfrm>
                <a:off x="2619" y="1261"/>
                <a:ext cx="0" cy="85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Rectangle 104"/>
              <p:cNvSpPr>
                <a:spLocks noChangeArrowheads="1"/>
              </p:cNvSpPr>
              <p:nvPr/>
            </p:nvSpPr>
            <p:spPr bwMode="auto">
              <a:xfrm>
                <a:off x="2495" y="1349"/>
                <a:ext cx="251" cy="155"/>
              </a:xfrm>
              <a:prstGeom prst="rect">
                <a:avLst/>
              </a:prstGeom>
              <a:solidFill>
                <a:srgbClr val="FFCCAA"/>
              </a:solidFill>
              <a:ln w="6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Rectangle 105"/>
              <p:cNvSpPr>
                <a:spLocks noChangeArrowheads="1"/>
              </p:cNvSpPr>
              <p:nvPr/>
            </p:nvSpPr>
            <p:spPr bwMode="auto">
              <a:xfrm>
                <a:off x="2545" y="1364"/>
                <a:ext cx="12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CAM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29" name="Rectangle 106"/>
              <p:cNvSpPr>
                <a:spLocks noChangeArrowheads="1"/>
              </p:cNvSpPr>
              <p:nvPr/>
            </p:nvSpPr>
            <p:spPr bwMode="auto">
              <a:xfrm>
                <a:off x="2567" y="1441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cell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30" name="Line 107"/>
              <p:cNvSpPr>
                <a:spLocks noChangeShapeType="1"/>
              </p:cNvSpPr>
              <p:nvPr/>
            </p:nvSpPr>
            <p:spPr bwMode="auto">
              <a:xfrm>
                <a:off x="2399" y="1186"/>
                <a:ext cx="1" cy="1919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08"/>
              <p:cNvSpPr>
                <a:spLocks noChangeShapeType="1"/>
              </p:cNvSpPr>
              <p:nvPr/>
            </p:nvSpPr>
            <p:spPr bwMode="auto">
              <a:xfrm>
                <a:off x="2402" y="1390"/>
                <a:ext cx="92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Oval 109"/>
              <p:cNvSpPr>
                <a:spLocks noChangeArrowheads="1"/>
              </p:cNvSpPr>
              <p:nvPr/>
            </p:nvSpPr>
            <p:spPr bwMode="auto">
              <a:xfrm>
                <a:off x="2387" y="1372"/>
                <a:ext cx="40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10"/>
              <p:cNvSpPr>
                <a:spLocks noChangeShapeType="1"/>
              </p:cNvSpPr>
              <p:nvPr/>
            </p:nvSpPr>
            <p:spPr bwMode="auto">
              <a:xfrm flipH="1">
                <a:off x="2835" y="1185"/>
                <a:ext cx="2" cy="1918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11"/>
              <p:cNvSpPr>
                <a:spLocks noChangeShapeType="1"/>
              </p:cNvSpPr>
              <p:nvPr/>
            </p:nvSpPr>
            <p:spPr bwMode="auto">
              <a:xfrm flipH="1">
                <a:off x="2748" y="1389"/>
                <a:ext cx="92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Oval 112"/>
              <p:cNvSpPr>
                <a:spLocks noChangeArrowheads="1"/>
              </p:cNvSpPr>
              <p:nvPr/>
            </p:nvSpPr>
            <p:spPr bwMode="auto">
              <a:xfrm>
                <a:off x="2809" y="1370"/>
                <a:ext cx="40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113"/>
              <p:cNvSpPr>
                <a:spLocks noChangeArrowheads="1"/>
              </p:cNvSpPr>
              <p:nvPr/>
            </p:nvSpPr>
            <p:spPr bwMode="auto">
              <a:xfrm>
                <a:off x="2362" y="1096"/>
                <a:ext cx="9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Sans"/>
                  </a:rPr>
                  <a:t>BL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37" name="Rectangle 114"/>
              <p:cNvSpPr>
                <a:spLocks noChangeArrowheads="1"/>
              </p:cNvSpPr>
              <p:nvPr/>
            </p:nvSpPr>
            <p:spPr bwMode="auto">
              <a:xfrm>
                <a:off x="2755" y="1085"/>
                <a:ext cx="9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Sans"/>
                  </a:rPr>
                  <a:t>BL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38" name="Line 115"/>
              <p:cNvSpPr>
                <a:spLocks noChangeShapeType="1"/>
              </p:cNvSpPr>
              <p:nvPr/>
            </p:nvSpPr>
            <p:spPr bwMode="auto">
              <a:xfrm>
                <a:off x="2309" y="979"/>
                <a:ext cx="113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116"/>
              <p:cNvSpPr>
                <a:spLocks noChangeShapeType="1"/>
              </p:cNvSpPr>
              <p:nvPr/>
            </p:nvSpPr>
            <p:spPr bwMode="auto">
              <a:xfrm>
                <a:off x="2310" y="1048"/>
                <a:ext cx="1" cy="177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117"/>
              <p:cNvSpPr>
                <a:spLocks noChangeShapeType="1"/>
              </p:cNvSpPr>
              <p:nvPr/>
            </p:nvSpPr>
            <p:spPr bwMode="auto">
              <a:xfrm>
                <a:off x="2923" y="1055"/>
                <a:ext cx="1" cy="1767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Rectangle 118"/>
              <p:cNvSpPr>
                <a:spLocks noChangeArrowheads="1"/>
              </p:cNvSpPr>
              <p:nvPr/>
            </p:nvSpPr>
            <p:spPr bwMode="auto">
              <a:xfrm>
                <a:off x="2327" y="984"/>
                <a:ext cx="5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Sans"/>
                  </a:rPr>
                  <a:t>A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42" name="Rectangle 119"/>
              <p:cNvSpPr>
                <a:spLocks noChangeArrowheads="1"/>
              </p:cNvSpPr>
              <p:nvPr/>
            </p:nvSpPr>
            <p:spPr bwMode="auto">
              <a:xfrm>
                <a:off x="2935" y="988"/>
                <a:ext cx="5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Sans"/>
                  </a:rPr>
                  <a:t>A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43" name="Rectangle 120"/>
              <p:cNvSpPr>
                <a:spLocks noChangeArrowheads="1"/>
              </p:cNvSpPr>
              <p:nvPr/>
            </p:nvSpPr>
            <p:spPr bwMode="auto">
              <a:xfrm>
                <a:off x="2397" y="1034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000000"/>
                    </a:solidFill>
                    <a:latin typeface="Sans"/>
                  </a:rPr>
                  <a:t>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44" name="Rectangle 121"/>
              <p:cNvSpPr>
                <a:spLocks noChangeArrowheads="1"/>
              </p:cNvSpPr>
              <p:nvPr/>
            </p:nvSpPr>
            <p:spPr bwMode="auto">
              <a:xfrm>
                <a:off x="2996" y="1047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000000"/>
                    </a:solidFill>
                    <a:latin typeface="Sans"/>
                  </a:rPr>
                  <a:t>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45" name="Line 122"/>
              <p:cNvSpPr>
                <a:spLocks noChangeShapeType="1"/>
              </p:cNvSpPr>
              <p:nvPr/>
            </p:nvSpPr>
            <p:spPr bwMode="auto">
              <a:xfrm>
                <a:off x="2748" y="1076"/>
                <a:ext cx="113" cy="0"/>
              </a:xfrm>
              <a:prstGeom prst="line">
                <a:avLst/>
              </a:prstGeom>
              <a:noFill/>
              <a:ln w="2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23"/>
              <p:cNvSpPr>
                <a:spLocks noChangeShapeType="1"/>
              </p:cNvSpPr>
              <p:nvPr/>
            </p:nvSpPr>
            <p:spPr bwMode="auto">
              <a:xfrm flipH="1">
                <a:off x="2744" y="1463"/>
                <a:ext cx="185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Oval 124"/>
              <p:cNvSpPr>
                <a:spLocks noChangeArrowheads="1"/>
              </p:cNvSpPr>
              <p:nvPr/>
            </p:nvSpPr>
            <p:spPr bwMode="auto">
              <a:xfrm>
                <a:off x="2898" y="1444"/>
                <a:ext cx="41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25"/>
              <p:cNvSpPr>
                <a:spLocks noChangeShapeType="1"/>
              </p:cNvSpPr>
              <p:nvPr/>
            </p:nvSpPr>
            <p:spPr bwMode="auto">
              <a:xfrm>
                <a:off x="2309" y="1457"/>
                <a:ext cx="185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Oval 126"/>
              <p:cNvSpPr>
                <a:spLocks noChangeArrowheads="1"/>
              </p:cNvSpPr>
              <p:nvPr/>
            </p:nvSpPr>
            <p:spPr bwMode="auto">
              <a:xfrm>
                <a:off x="2294" y="1439"/>
                <a:ext cx="41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27"/>
              <p:cNvSpPr>
                <a:spLocks noChangeShapeType="1"/>
              </p:cNvSpPr>
              <p:nvPr/>
            </p:nvSpPr>
            <p:spPr bwMode="auto">
              <a:xfrm>
                <a:off x="2605" y="1787"/>
                <a:ext cx="0" cy="85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Rectangle 128"/>
              <p:cNvSpPr>
                <a:spLocks noChangeArrowheads="1"/>
              </p:cNvSpPr>
              <p:nvPr/>
            </p:nvSpPr>
            <p:spPr bwMode="auto">
              <a:xfrm>
                <a:off x="2480" y="1875"/>
                <a:ext cx="252" cy="155"/>
              </a:xfrm>
              <a:prstGeom prst="rect">
                <a:avLst/>
              </a:prstGeom>
              <a:solidFill>
                <a:srgbClr val="FFCCAA"/>
              </a:solidFill>
              <a:ln w="6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129"/>
              <p:cNvSpPr>
                <a:spLocks noChangeArrowheads="1"/>
              </p:cNvSpPr>
              <p:nvPr/>
            </p:nvSpPr>
            <p:spPr bwMode="auto">
              <a:xfrm>
                <a:off x="2530" y="1890"/>
                <a:ext cx="12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CAM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53" name="Rectangle 130"/>
              <p:cNvSpPr>
                <a:spLocks noChangeArrowheads="1"/>
              </p:cNvSpPr>
              <p:nvPr/>
            </p:nvSpPr>
            <p:spPr bwMode="auto">
              <a:xfrm>
                <a:off x="2553" y="1967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cell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54" name="Line 131"/>
              <p:cNvSpPr>
                <a:spLocks noChangeShapeType="1"/>
              </p:cNvSpPr>
              <p:nvPr/>
            </p:nvSpPr>
            <p:spPr bwMode="auto">
              <a:xfrm>
                <a:off x="2387" y="1916"/>
                <a:ext cx="92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Oval 132"/>
              <p:cNvSpPr>
                <a:spLocks noChangeArrowheads="1"/>
              </p:cNvSpPr>
              <p:nvPr/>
            </p:nvSpPr>
            <p:spPr bwMode="auto">
              <a:xfrm>
                <a:off x="2372" y="1898"/>
                <a:ext cx="41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33"/>
              <p:cNvSpPr>
                <a:spLocks noChangeShapeType="1"/>
              </p:cNvSpPr>
              <p:nvPr/>
            </p:nvSpPr>
            <p:spPr bwMode="auto">
              <a:xfrm flipH="1">
                <a:off x="2733" y="1915"/>
                <a:ext cx="92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134"/>
              <p:cNvSpPr>
                <a:spLocks noChangeArrowheads="1"/>
              </p:cNvSpPr>
              <p:nvPr/>
            </p:nvSpPr>
            <p:spPr bwMode="auto">
              <a:xfrm>
                <a:off x="2794" y="1896"/>
                <a:ext cx="40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35"/>
              <p:cNvSpPr>
                <a:spLocks noChangeShapeType="1"/>
              </p:cNvSpPr>
              <p:nvPr/>
            </p:nvSpPr>
            <p:spPr bwMode="auto">
              <a:xfrm flipH="1">
                <a:off x="2729" y="1989"/>
                <a:ext cx="185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136"/>
              <p:cNvSpPr>
                <a:spLocks noChangeArrowheads="1"/>
              </p:cNvSpPr>
              <p:nvPr/>
            </p:nvSpPr>
            <p:spPr bwMode="auto">
              <a:xfrm>
                <a:off x="2884" y="1970"/>
                <a:ext cx="40" cy="33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37"/>
              <p:cNvSpPr>
                <a:spLocks noChangeShapeType="1"/>
              </p:cNvSpPr>
              <p:nvPr/>
            </p:nvSpPr>
            <p:spPr bwMode="auto">
              <a:xfrm>
                <a:off x="2294" y="1983"/>
                <a:ext cx="185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138"/>
              <p:cNvSpPr>
                <a:spLocks noChangeArrowheads="1"/>
              </p:cNvSpPr>
              <p:nvPr/>
            </p:nvSpPr>
            <p:spPr bwMode="auto">
              <a:xfrm>
                <a:off x="2279" y="1965"/>
                <a:ext cx="41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139"/>
              <p:cNvSpPr>
                <a:spLocks noChangeShapeType="1"/>
              </p:cNvSpPr>
              <p:nvPr/>
            </p:nvSpPr>
            <p:spPr bwMode="auto">
              <a:xfrm>
                <a:off x="2619" y="2617"/>
                <a:ext cx="0" cy="85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140"/>
              <p:cNvSpPr>
                <a:spLocks noChangeArrowheads="1"/>
              </p:cNvSpPr>
              <p:nvPr/>
            </p:nvSpPr>
            <p:spPr bwMode="auto">
              <a:xfrm>
                <a:off x="2494" y="2705"/>
                <a:ext cx="252" cy="155"/>
              </a:xfrm>
              <a:prstGeom prst="rect">
                <a:avLst/>
              </a:prstGeom>
              <a:solidFill>
                <a:srgbClr val="FFCCAA"/>
              </a:solidFill>
              <a:ln w="6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141"/>
              <p:cNvSpPr>
                <a:spLocks noChangeArrowheads="1"/>
              </p:cNvSpPr>
              <p:nvPr/>
            </p:nvSpPr>
            <p:spPr bwMode="auto">
              <a:xfrm>
                <a:off x="2544" y="2720"/>
                <a:ext cx="12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CAM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65" name="Rectangle 142"/>
              <p:cNvSpPr>
                <a:spLocks noChangeArrowheads="1"/>
              </p:cNvSpPr>
              <p:nvPr/>
            </p:nvSpPr>
            <p:spPr bwMode="auto">
              <a:xfrm>
                <a:off x="2567" y="2797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cell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66" name="Line 143"/>
              <p:cNvSpPr>
                <a:spLocks noChangeShapeType="1"/>
              </p:cNvSpPr>
              <p:nvPr/>
            </p:nvSpPr>
            <p:spPr bwMode="auto">
              <a:xfrm>
                <a:off x="2401" y="2747"/>
                <a:ext cx="92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144"/>
              <p:cNvSpPr>
                <a:spLocks noChangeArrowheads="1"/>
              </p:cNvSpPr>
              <p:nvPr/>
            </p:nvSpPr>
            <p:spPr bwMode="auto">
              <a:xfrm>
                <a:off x="2387" y="2728"/>
                <a:ext cx="40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145"/>
              <p:cNvSpPr>
                <a:spLocks noChangeShapeType="1"/>
              </p:cNvSpPr>
              <p:nvPr/>
            </p:nvSpPr>
            <p:spPr bwMode="auto">
              <a:xfrm flipH="1">
                <a:off x="2747" y="2745"/>
                <a:ext cx="92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146"/>
              <p:cNvSpPr>
                <a:spLocks noChangeArrowheads="1"/>
              </p:cNvSpPr>
              <p:nvPr/>
            </p:nvSpPr>
            <p:spPr bwMode="auto">
              <a:xfrm>
                <a:off x="2808" y="2727"/>
                <a:ext cx="41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147"/>
              <p:cNvSpPr>
                <a:spLocks noChangeShapeType="1"/>
              </p:cNvSpPr>
              <p:nvPr/>
            </p:nvSpPr>
            <p:spPr bwMode="auto">
              <a:xfrm flipH="1">
                <a:off x="2743" y="2819"/>
                <a:ext cx="185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148"/>
              <p:cNvSpPr>
                <a:spLocks noChangeArrowheads="1"/>
              </p:cNvSpPr>
              <p:nvPr/>
            </p:nvSpPr>
            <p:spPr bwMode="auto">
              <a:xfrm>
                <a:off x="2898" y="2801"/>
                <a:ext cx="40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149"/>
              <p:cNvSpPr>
                <a:spLocks noChangeShapeType="1"/>
              </p:cNvSpPr>
              <p:nvPr/>
            </p:nvSpPr>
            <p:spPr bwMode="auto">
              <a:xfrm>
                <a:off x="2308" y="2814"/>
                <a:ext cx="185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150"/>
              <p:cNvSpPr>
                <a:spLocks noChangeArrowheads="1"/>
              </p:cNvSpPr>
              <p:nvPr/>
            </p:nvSpPr>
            <p:spPr bwMode="auto">
              <a:xfrm>
                <a:off x="2293" y="2795"/>
                <a:ext cx="41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151"/>
              <p:cNvSpPr>
                <a:spLocks noChangeShapeType="1"/>
              </p:cNvSpPr>
              <p:nvPr/>
            </p:nvSpPr>
            <p:spPr bwMode="auto">
              <a:xfrm>
                <a:off x="3557" y="1258"/>
                <a:ext cx="0" cy="85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Rectangle 152"/>
              <p:cNvSpPr>
                <a:spLocks noChangeArrowheads="1"/>
              </p:cNvSpPr>
              <p:nvPr/>
            </p:nvSpPr>
            <p:spPr bwMode="auto">
              <a:xfrm>
                <a:off x="3433" y="1346"/>
                <a:ext cx="251" cy="155"/>
              </a:xfrm>
              <a:prstGeom prst="rect">
                <a:avLst/>
              </a:prstGeom>
              <a:solidFill>
                <a:srgbClr val="FFCCAA"/>
              </a:solidFill>
              <a:ln w="6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153"/>
              <p:cNvSpPr>
                <a:spLocks noChangeArrowheads="1"/>
              </p:cNvSpPr>
              <p:nvPr/>
            </p:nvSpPr>
            <p:spPr bwMode="auto">
              <a:xfrm>
                <a:off x="3482" y="1361"/>
                <a:ext cx="12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CAM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77" name="Rectangle 154"/>
              <p:cNvSpPr>
                <a:spLocks noChangeArrowheads="1"/>
              </p:cNvSpPr>
              <p:nvPr/>
            </p:nvSpPr>
            <p:spPr bwMode="auto">
              <a:xfrm>
                <a:off x="3505" y="1438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cell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78" name="Line 155"/>
              <p:cNvSpPr>
                <a:spLocks noChangeShapeType="1"/>
              </p:cNvSpPr>
              <p:nvPr/>
            </p:nvSpPr>
            <p:spPr bwMode="auto">
              <a:xfrm>
                <a:off x="3337" y="1183"/>
                <a:ext cx="1" cy="192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156"/>
              <p:cNvSpPr>
                <a:spLocks noChangeShapeType="1"/>
              </p:cNvSpPr>
              <p:nvPr/>
            </p:nvSpPr>
            <p:spPr bwMode="auto">
              <a:xfrm>
                <a:off x="3340" y="1387"/>
                <a:ext cx="92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157"/>
              <p:cNvSpPr>
                <a:spLocks noChangeArrowheads="1"/>
              </p:cNvSpPr>
              <p:nvPr/>
            </p:nvSpPr>
            <p:spPr bwMode="auto">
              <a:xfrm>
                <a:off x="3325" y="1369"/>
                <a:ext cx="40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158"/>
              <p:cNvSpPr>
                <a:spLocks noChangeShapeType="1"/>
              </p:cNvSpPr>
              <p:nvPr/>
            </p:nvSpPr>
            <p:spPr bwMode="auto">
              <a:xfrm>
                <a:off x="3774" y="1182"/>
                <a:ext cx="2" cy="1929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159"/>
              <p:cNvSpPr>
                <a:spLocks noChangeShapeType="1"/>
              </p:cNvSpPr>
              <p:nvPr/>
            </p:nvSpPr>
            <p:spPr bwMode="auto">
              <a:xfrm flipH="1">
                <a:off x="3685" y="1386"/>
                <a:ext cx="92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160"/>
              <p:cNvSpPr>
                <a:spLocks noChangeArrowheads="1"/>
              </p:cNvSpPr>
              <p:nvPr/>
            </p:nvSpPr>
            <p:spPr bwMode="auto">
              <a:xfrm>
                <a:off x="3747" y="1367"/>
                <a:ext cx="40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Rectangle 161"/>
              <p:cNvSpPr>
                <a:spLocks noChangeArrowheads="1"/>
              </p:cNvSpPr>
              <p:nvPr/>
            </p:nvSpPr>
            <p:spPr bwMode="auto">
              <a:xfrm>
                <a:off x="3299" y="1093"/>
                <a:ext cx="9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Sans"/>
                  </a:rPr>
                  <a:t>BL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85" name="Rectangle 162"/>
              <p:cNvSpPr>
                <a:spLocks noChangeArrowheads="1"/>
              </p:cNvSpPr>
              <p:nvPr/>
            </p:nvSpPr>
            <p:spPr bwMode="auto">
              <a:xfrm>
                <a:off x="3693" y="1082"/>
                <a:ext cx="9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Sans"/>
                  </a:rPr>
                  <a:t>BL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86" name="Line 163"/>
              <p:cNvSpPr>
                <a:spLocks noChangeShapeType="1"/>
              </p:cNvSpPr>
              <p:nvPr/>
            </p:nvSpPr>
            <p:spPr bwMode="auto">
              <a:xfrm>
                <a:off x="3246" y="976"/>
                <a:ext cx="113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164"/>
              <p:cNvSpPr>
                <a:spLocks noChangeShapeType="1"/>
              </p:cNvSpPr>
              <p:nvPr/>
            </p:nvSpPr>
            <p:spPr bwMode="auto">
              <a:xfrm>
                <a:off x="3248" y="1046"/>
                <a:ext cx="1" cy="1761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65"/>
              <p:cNvSpPr>
                <a:spLocks noChangeShapeType="1"/>
              </p:cNvSpPr>
              <p:nvPr/>
            </p:nvSpPr>
            <p:spPr bwMode="auto">
              <a:xfrm>
                <a:off x="3861" y="1053"/>
                <a:ext cx="1" cy="1766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Rectangle 166"/>
              <p:cNvSpPr>
                <a:spLocks noChangeArrowheads="1"/>
              </p:cNvSpPr>
              <p:nvPr/>
            </p:nvSpPr>
            <p:spPr bwMode="auto">
              <a:xfrm>
                <a:off x="3265" y="981"/>
                <a:ext cx="5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Sans"/>
                  </a:rPr>
                  <a:t>A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90" name="Rectangle 167"/>
              <p:cNvSpPr>
                <a:spLocks noChangeArrowheads="1"/>
              </p:cNvSpPr>
              <p:nvPr/>
            </p:nvSpPr>
            <p:spPr bwMode="auto">
              <a:xfrm>
                <a:off x="3873" y="985"/>
                <a:ext cx="5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latin typeface="Sans"/>
                  </a:rPr>
                  <a:t>A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91" name="Rectangle 168"/>
              <p:cNvSpPr>
                <a:spLocks noChangeArrowheads="1"/>
              </p:cNvSpPr>
              <p:nvPr/>
            </p:nvSpPr>
            <p:spPr bwMode="auto">
              <a:xfrm>
                <a:off x="3335" y="1031"/>
                <a:ext cx="2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000000"/>
                    </a:solidFill>
                    <a:latin typeface="Sans"/>
                  </a:rPr>
                  <a:t>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92" name="Rectangle 169"/>
              <p:cNvSpPr>
                <a:spLocks noChangeArrowheads="1"/>
              </p:cNvSpPr>
              <p:nvPr/>
            </p:nvSpPr>
            <p:spPr bwMode="auto">
              <a:xfrm>
                <a:off x="3934" y="1044"/>
                <a:ext cx="2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B0000"/>
                    </a:solidFill>
                    <a:latin typeface="Sans"/>
                  </a:rPr>
                  <a:t>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93" name="Line 170"/>
              <p:cNvSpPr>
                <a:spLocks noChangeShapeType="1"/>
              </p:cNvSpPr>
              <p:nvPr/>
            </p:nvSpPr>
            <p:spPr bwMode="auto">
              <a:xfrm>
                <a:off x="3686" y="1073"/>
                <a:ext cx="113" cy="0"/>
              </a:xfrm>
              <a:prstGeom prst="line">
                <a:avLst/>
              </a:prstGeom>
              <a:noFill/>
              <a:ln w="2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71"/>
              <p:cNvSpPr>
                <a:spLocks noChangeShapeType="1"/>
              </p:cNvSpPr>
              <p:nvPr/>
            </p:nvSpPr>
            <p:spPr bwMode="auto">
              <a:xfrm flipH="1">
                <a:off x="3682" y="1460"/>
                <a:ext cx="185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172"/>
              <p:cNvSpPr>
                <a:spLocks noChangeArrowheads="1"/>
              </p:cNvSpPr>
              <p:nvPr/>
            </p:nvSpPr>
            <p:spPr bwMode="auto">
              <a:xfrm>
                <a:off x="3836" y="1441"/>
                <a:ext cx="41" cy="33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173"/>
              <p:cNvSpPr>
                <a:spLocks noChangeShapeType="1"/>
              </p:cNvSpPr>
              <p:nvPr/>
            </p:nvSpPr>
            <p:spPr bwMode="auto">
              <a:xfrm>
                <a:off x="3247" y="1455"/>
                <a:ext cx="185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174"/>
              <p:cNvSpPr>
                <a:spLocks noChangeArrowheads="1"/>
              </p:cNvSpPr>
              <p:nvPr/>
            </p:nvSpPr>
            <p:spPr bwMode="auto">
              <a:xfrm>
                <a:off x="3232" y="1436"/>
                <a:ext cx="40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175"/>
              <p:cNvSpPr>
                <a:spLocks noChangeShapeType="1"/>
              </p:cNvSpPr>
              <p:nvPr/>
            </p:nvSpPr>
            <p:spPr bwMode="auto">
              <a:xfrm>
                <a:off x="3542" y="1784"/>
                <a:ext cx="0" cy="85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Rectangle 176"/>
              <p:cNvSpPr>
                <a:spLocks noChangeArrowheads="1"/>
              </p:cNvSpPr>
              <p:nvPr/>
            </p:nvSpPr>
            <p:spPr bwMode="auto">
              <a:xfrm>
                <a:off x="3418" y="1872"/>
                <a:ext cx="251" cy="155"/>
              </a:xfrm>
              <a:prstGeom prst="rect">
                <a:avLst/>
              </a:prstGeom>
              <a:solidFill>
                <a:srgbClr val="FFCCAA"/>
              </a:solidFill>
              <a:ln w="6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Rectangle 177"/>
              <p:cNvSpPr>
                <a:spLocks noChangeArrowheads="1"/>
              </p:cNvSpPr>
              <p:nvPr/>
            </p:nvSpPr>
            <p:spPr bwMode="auto">
              <a:xfrm>
                <a:off x="3468" y="1887"/>
                <a:ext cx="12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CAM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1" name="Rectangle 178"/>
              <p:cNvSpPr>
                <a:spLocks noChangeArrowheads="1"/>
              </p:cNvSpPr>
              <p:nvPr/>
            </p:nvSpPr>
            <p:spPr bwMode="auto">
              <a:xfrm>
                <a:off x="3490" y="1964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cell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2" name="Line 179"/>
              <p:cNvSpPr>
                <a:spLocks noChangeShapeType="1"/>
              </p:cNvSpPr>
              <p:nvPr/>
            </p:nvSpPr>
            <p:spPr bwMode="auto">
              <a:xfrm>
                <a:off x="3325" y="1913"/>
                <a:ext cx="92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180"/>
              <p:cNvSpPr>
                <a:spLocks noChangeArrowheads="1"/>
              </p:cNvSpPr>
              <p:nvPr/>
            </p:nvSpPr>
            <p:spPr bwMode="auto">
              <a:xfrm>
                <a:off x="3310" y="1895"/>
                <a:ext cx="40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181"/>
              <p:cNvSpPr>
                <a:spLocks noChangeShapeType="1"/>
              </p:cNvSpPr>
              <p:nvPr/>
            </p:nvSpPr>
            <p:spPr bwMode="auto">
              <a:xfrm flipH="1">
                <a:off x="3671" y="1912"/>
                <a:ext cx="91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182"/>
              <p:cNvSpPr>
                <a:spLocks noChangeArrowheads="1"/>
              </p:cNvSpPr>
              <p:nvPr/>
            </p:nvSpPr>
            <p:spPr bwMode="auto">
              <a:xfrm>
                <a:off x="3732" y="1893"/>
                <a:ext cx="40" cy="33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183"/>
              <p:cNvSpPr>
                <a:spLocks noChangeShapeType="1"/>
              </p:cNvSpPr>
              <p:nvPr/>
            </p:nvSpPr>
            <p:spPr bwMode="auto">
              <a:xfrm flipH="1">
                <a:off x="3667" y="1986"/>
                <a:ext cx="185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184"/>
              <p:cNvSpPr>
                <a:spLocks noChangeArrowheads="1"/>
              </p:cNvSpPr>
              <p:nvPr/>
            </p:nvSpPr>
            <p:spPr bwMode="auto">
              <a:xfrm>
                <a:off x="3821" y="1968"/>
                <a:ext cx="41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185"/>
              <p:cNvSpPr>
                <a:spLocks noChangeShapeType="1"/>
              </p:cNvSpPr>
              <p:nvPr/>
            </p:nvSpPr>
            <p:spPr bwMode="auto">
              <a:xfrm>
                <a:off x="3232" y="1980"/>
                <a:ext cx="185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186"/>
              <p:cNvSpPr>
                <a:spLocks noChangeArrowheads="1"/>
              </p:cNvSpPr>
              <p:nvPr/>
            </p:nvSpPr>
            <p:spPr bwMode="auto">
              <a:xfrm>
                <a:off x="3217" y="1962"/>
                <a:ext cx="41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187"/>
              <p:cNvSpPr>
                <a:spLocks noChangeShapeType="1"/>
              </p:cNvSpPr>
              <p:nvPr/>
            </p:nvSpPr>
            <p:spPr bwMode="auto">
              <a:xfrm>
                <a:off x="3557" y="2615"/>
                <a:ext cx="0" cy="84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Rectangle 188"/>
              <p:cNvSpPr>
                <a:spLocks noChangeArrowheads="1"/>
              </p:cNvSpPr>
              <p:nvPr/>
            </p:nvSpPr>
            <p:spPr bwMode="auto">
              <a:xfrm>
                <a:off x="3432" y="2702"/>
                <a:ext cx="251" cy="155"/>
              </a:xfrm>
              <a:prstGeom prst="rect">
                <a:avLst/>
              </a:prstGeom>
              <a:solidFill>
                <a:srgbClr val="FFCCAA"/>
              </a:solidFill>
              <a:ln w="6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Rectangle 189"/>
              <p:cNvSpPr>
                <a:spLocks noChangeArrowheads="1"/>
              </p:cNvSpPr>
              <p:nvPr/>
            </p:nvSpPr>
            <p:spPr bwMode="auto">
              <a:xfrm>
                <a:off x="3482" y="2717"/>
                <a:ext cx="12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CAM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13" name="Rectangle 190"/>
              <p:cNvSpPr>
                <a:spLocks noChangeArrowheads="1"/>
              </p:cNvSpPr>
              <p:nvPr/>
            </p:nvSpPr>
            <p:spPr bwMode="auto">
              <a:xfrm>
                <a:off x="3504" y="2794"/>
                <a:ext cx="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>
                    <a:solidFill>
                      <a:srgbClr val="000000"/>
                    </a:solidFill>
                    <a:latin typeface="Sans"/>
                  </a:rPr>
                  <a:t>cell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14" name="Line 191"/>
              <p:cNvSpPr>
                <a:spLocks noChangeShapeType="1"/>
              </p:cNvSpPr>
              <p:nvPr/>
            </p:nvSpPr>
            <p:spPr bwMode="auto">
              <a:xfrm>
                <a:off x="3339" y="2744"/>
                <a:ext cx="92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192"/>
              <p:cNvSpPr>
                <a:spLocks noChangeArrowheads="1"/>
              </p:cNvSpPr>
              <p:nvPr/>
            </p:nvSpPr>
            <p:spPr bwMode="auto">
              <a:xfrm>
                <a:off x="3324" y="2725"/>
                <a:ext cx="41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193"/>
              <p:cNvSpPr>
                <a:spLocks noChangeShapeType="1"/>
              </p:cNvSpPr>
              <p:nvPr/>
            </p:nvSpPr>
            <p:spPr bwMode="auto">
              <a:xfrm flipH="1">
                <a:off x="3685" y="2742"/>
                <a:ext cx="92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194"/>
              <p:cNvSpPr>
                <a:spLocks noChangeArrowheads="1"/>
              </p:cNvSpPr>
              <p:nvPr/>
            </p:nvSpPr>
            <p:spPr bwMode="auto">
              <a:xfrm>
                <a:off x="3746" y="2724"/>
                <a:ext cx="40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195"/>
              <p:cNvSpPr>
                <a:spLocks noChangeShapeType="1"/>
              </p:cNvSpPr>
              <p:nvPr/>
            </p:nvSpPr>
            <p:spPr bwMode="auto">
              <a:xfrm flipH="1">
                <a:off x="3681" y="2816"/>
                <a:ext cx="185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196"/>
              <p:cNvSpPr>
                <a:spLocks noChangeArrowheads="1"/>
              </p:cNvSpPr>
              <p:nvPr/>
            </p:nvSpPr>
            <p:spPr bwMode="auto">
              <a:xfrm>
                <a:off x="3835" y="2798"/>
                <a:ext cx="41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197"/>
              <p:cNvSpPr>
                <a:spLocks noChangeShapeType="1"/>
              </p:cNvSpPr>
              <p:nvPr/>
            </p:nvSpPr>
            <p:spPr bwMode="auto">
              <a:xfrm>
                <a:off x="3246" y="2811"/>
                <a:ext cx="185" cy="0"/>
              </a:xfrm>
              <a:prstGeom prst="line">
                <a:avLst/>
              </a:prstGeom>
              <a:noFill/>
              <a:ln w="4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198"/>
              <p:cNvSpPr>
                <a:spLocks noChangeArrowheads="1"/>
              </p:cNvSpPr>
              <p:nvPr/>
            </p:nvSpPr>
            <p:spPr bwMode="auto">
              <a:xfrm>
                <a:off x="3231" y="2792"/>
                <a:ext cx="41" cy="32"/>
              </a:xfrm>
              <a:prstGeom prst="ellipse">
                <a:avLst/>
              </a:prstGeom>
              <a:solidFill>
                <a:srgbClr val="008080"/>
              </a:solidFill>
              <a:ln w="11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199"/>
              <p:cNvSpPr>
                <a:spLocks noChangeArrowheads="1"/>
              </p:cNvSpPr>
              <p:nvPr/>
            </p:nvSpPr>
            <p:spPr bwMode="auto">
              <a:xfrm>
                <a:off x="2164" y="2277"/>
                <a:ext cx="34" cy="34"/>
              </a:xfrm>
              <a:prstGeom prst="ellipse">
                <a:avLst/>
              </a:prstGeom>
              <a:solidFill>
                <a:srgbClr val="2B0000"/>
              </a:solidFill>
              <a:ln w="7" cap="flat">
                <a:solidFill>
                  <a:srgbClr val="2718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Oval 200"/>
              <p:cNvSpPr>
                <a:spLocks noChangeArrowheads="1"/>
              </p:cNvSpPr>
              <p:nvPr/>
            </p:nvSpPr>
            <p:spPr bwMode="auto">
              <a:xfrm>
                <a:off x="2596" y="2277"/>
                <a:ext cx="35" cy="34"/>
              </a:xfrm>
              <a:prstGeom prst="ellipse">
                <a:avLst/>
              </a:prstGeom>
              <a:solidFill>
                <a:srgbClr val="2B0000"/>
              </a:solidFill>
              <a:ln w="7" cap="flat">
                <a:solidFill>
                  <a:srgbClr val="2718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201"/>
              <p:cNvSpPr>
                <a:spLocks noChangeArrowheads="1"/>
              </p:cNvSpPr>
              <p:nvPr/>
            </p:nvSpPr>
            <p:spPr bwMode="auto">
              <a:xfrm>
                <a:off x="3004" y="2277"/>
                <a:ext cx="35" cy="34"/>
              </a:xfrm>
              <a:prstGeom prst="ellipse">
                <a:avLst/>
              </a:prstGeom>
              <a:solidFill>
                <a:srgbClr val="2B0000"/>
              </a:solidFill>
              <a:ln w="7" cap="flat">
                <a:solidFill>
                  <a:srgbClr val="2718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202"/>
              <p:cNvSpPr>
                <a:spLocks noChangeArrowheads="1"/>
              </p:cNvSpPr>
              <p:nvPr/>
            </p:nvSpPr>
            <p:spPr bwMode="auto">
              <a:xfrm>
                <a:off x="3516" y="2277"/>
                <a:ext cx="34" cy="34"/>
              </a:xfrm>
              <a:prstGeom prst="ellipse">
                <a:avLst/>
              </a:prstGeom>
              <a:solidFill>
                <a:srgbClr val="2B0000"/>
              </a:solidFill>
              <a:ln w="7" cap="flat">
                <a:solidFill>
                  <a:srgbClr val="2718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Rectangle 203"/>
              <p:cNvSpPr>
                <a:spLocks noChangeArrowheads="1"/>
              </p:cNvSpPr>
              <p:nvPr/>
            </p:nvSpPr>
            <p:spPr bwMode="auto">
              <a:xfrm>
                <a:off x="3988" y="1223"/>
                <a:ext cx="95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  <a:latin typeface="Sans"/>
                  </a:rPr>
                  <a:t>WL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27" name="Rectangle 204"/>
              <p:cNvSpPr>
                <a:spLocks noChangeArrowheads="1"/>
              </p:cNvSpPr>
              <p:nvPr/>
            </p:nvSpPr>
            <p:spPr bwMode="auto">
              <a:xfrm>
                <a:off x="3988" y="1746"/>
                <a:ext cx="95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  <a:latin typeface="Sans"/>
                  </a:rPr>
                  <a:t>WL</a:t>
                </a:r>
                <a:endParaRPr lang="en-US">
                  <a:latin typeface="Arial" pitchFamily="34" charset="0"/>
                </a:endParaRPr>
              </a:p>
            </p:txBody>
          </p:sp>
        </p:grpSp>
        <p:sp>
          <p:nvSpPr>
            <p:cNvPr id="7" name="Rectangle 206"/>
            <p:cNvSpPr>
              <a:spLocks noChangeArrowheads="1"/>
            </p:cNvSpPr>
            <p:nvPr/>
          </p:nvSpPr>
          <p:spPr bwMode="auto">
            <a:xfrm>
              <a:off x="6330950" y="4081463"/>
              <a:ext cx="15068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WL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" name="Freeform 207"/>
            <p:cNvSpPr>
              <a:spLocks/>
            </p:cNvSpPr>
            <p:nvPr/>
          </p:nvSpPr>
          <p:spPr bwMode="auto">
            <a:xfrm>
              <a:off x="2781300" y="2393950"/>
              <a:ext cx="4375150" cy="144463"/>
            </a:xfrm>
            <a:custGeom>
              <a:avLst/>
              <a:gdLst>
                <a:gd name="T0" fmla="*/ 0 w 18971"/>
                <a:gd name="T1" fmla="*/ 0 h 622"/>
                <a:gd name="T2" fmla="*/ 0 w 18971"/>
                <a:gd name="T3" fmla="*/ 622 h 622"/>
                <a:gd name="T4" fmla="*/ 18699 w 18971"/>
                <a:gd name="T5" fmla="*/ 62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71" h="622">
                  <a:moveTo>
                    <a:pt x="0" y="0"/>
                  </a:moveTo>
                  <a:lnTo>
                    <a:pt x="0" y="622"/>
                  </a:lnTo>
                  <a:cubicBezTo>
                    <a:pt x="0" y="622"/>
                    <a:pt x="18971" y="603"/>
                    <a:pt x="18699" y="622"/>
                  </a:cubicBezTo>
                </a:path>
              </a:pathLst>
            </a:custGeom>
            <a:noFill/>
            <a:ln w="7" cap="flat">
              <a:solidFill>
                <a:srgbClr val="130B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08"/>
            <p:cNvSpPr>
              <a:spLocks noChangeShapeType="1"/>
            </p:cNvSpPr>
            <p:nvPr/>
          </p:nvSpPr>
          <p:spPr bwMode="auto">
            <a:xfrm>
              <a:off x="4149725" y="2386013"/>
              <a:ext cx="0" cy="147638"/>
            </a:xfrm>
            <a:prstGeom prst="line">
              <a:avLst/>
            </a:prstGeom>
            <a:noFill/>
            <a:ln w="7" cap="flat">
              <a:solidFill>
                <a:srgbClr val="130B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09"/>
            <p:cNvSpPr>
              <a:spLocks noChangeShapeType="1"/>
            </p:cNvSpPr>
            <p:nvPr/>
          </p:nvSpPr>
          <p:spPr bwMode="auto">
            <a:xfrm>
              <a:off x="5632450" y="2386013"/>
              <a:ext cx="0" cy="142875"/>
            </a:xfrm>
            <a:prstGeom prst="line">
              <a:avLst/>
            </a:prstGeom>
            <a:noFill/>
            <a:ln w="7" cap="flat">
              <a:solidFill>
                <a:srgbClr val="130B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0"/>
            <p:cNvSpPr>
              <a:spLocks/>
            </p:cNvSpPr>
            <p:nvPr/>
          </p:nvSpPr>
          <p:spPr bwMode="auto">
            <a:xfrm>
              <a:off x="2755900" y="3228975"/>
              <a:ext cx="4219575" cy="142875"/>
            </a:xfrm>
            <a:custGeom>
              <a:avLst/>
              <a:gdLst>
                <a:gd name="T0" fmla="*/ 0 w 18291"/>
                <a:gd name="T1" fmla="*/ 0 h 622"/>
                <a:gd name="T2" fmla="*/ 0 w 18291"/>
                <a:gd name="T3" fmla="*/ 622 h 622"/>
                <a:gd name="T4" fmla="*/ 18291 w 18291"/>
                <a:gd name="T5" fmla="*/ 62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91" h="622">
                  <a:moveTo>
                    <a:pt x="0" y="0"/>
                  </a:moveTo>
                  <a:lnTo>
                    <a:pt x="0" y="622"/>
                  </a:lnTo>
                  <a:lnTo>
                    <a:pt x="18291" y="622"/>
                  </a:lnTo>
                </a:path>
              </a:pathLst>
            </a:custGeom>
            <a:noFill/>
            <a:ln w="7" cap="flat">
              <a:solidFill>
                <a:srgbClr val="130B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11"/>
            <p:cNvSpPr>
              <a:spLocks noChangeShapeType="1"/>
            </p:cNvSpPr>
            <p:nvPr/>
          </p:nvSpPr>
          <p:spPr bwMode="auto">
            <a:xfrm>
              <a:off x="4122738" y="3219450"/>
              <a:ext cx="0" cy="147638"/>
            </a:xfrm>
            <a:prstGeom prst="line">
              <a:avLst/>
            </a:prstGeom>
            <a:noFill/>
            <a:ln w="7" cap="flat">
              <a:solidFill>
                <a:srgbClr val="130B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12"/>
            <p:cNvSpPr>
              <a:spLocks noChangeShapeType="1"/>
            </p:cNvSpPr>
            <p:nvPr/>
          </p:nvSpPr>
          <p:spPr bwMode="auto">
            <a:xfrm>
              <a:off x="5607050" y="3219450"/>
              <a:ext cx="0" cy="142875"/>
            </a:xfrm>
            <a:prstGeom prst="line">
              <a:avLst/>
            </a:prstGeom>
            <a:noFill/>
            <a:ln w="7" cap="flat">
              <a:solidFill>
                <a:srgbClr val="130B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3"/>
            <p:cNvSpPr>
              <a:spLocks/>
            </p:cNvSpPr>
            <p:nvPr/>
          </p:nvSpPr>
          <p:spPr bwMode="auto">
            <a:xfrm>
              <a:off x="2755900" y="4541838"/>
              <a:ext cx="3851275" cy="142875"/>
            </a:xfrm>
            <a:custGeom>
              <a:avLst/>
              <a:gdLst>
                <a:gd name="T0" fmla="*/ 0 w 16697"/>
                <a:gd name="T1" fmla="*/ 0 h 622"/>
                <a:gd name="T2" fmla="*/ 0 w 16697"/>
                <a:gd name="T3" fmla="*/ 622 h 622"/>
                <a:gd name="T4" fmla="*/ 16697 w 16697"/>
                <a:gd name="T5" fmla="*/ 62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97" h="622">
                  <a:moveTo>
                    <a:pt x="0" y="0"/>
                  </a:moveTo>
                  <a:lnTo>
                    <a:pt x="0" y="622"/>
                  </a:lnTo>
                  <a:lnTo>
                    <a:pt x="16697" y="622"/>
                  </a:lnTo>
                </a:path>
              </a:pathLst>
            </a:custGeom>
            <a:noFill/>
            <a:ln w="7" cap="flat">
              <a:solidFill>
                <a:srgbClr val="130B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14"/>
            <p:cNvSpPr>
              <a:spLocks noChangeShapeType="1"/>
            </p:cNvSpPr>
            <p:nvPr/>
          </p:nvSpPr>
          <p:spPr bwMode="auto">
            <a:xfrm>
              <a:off x="4122738" y="4532313"/>
              <a:ext cx="0" cy="149225"/>
            </a:xfrm>
            <a:prstGeom prst="line">
              <a:avLst/>
            </a:prstGeom>
            <a:noFill/>
            <a:ln w="7" cap="flat">
              <a:solidFill>
                <a:srgbClr val="130B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215"/>
            <p:cNvSpPr>
              <a:spLocks noChangeShapeType="1"/>
            </p:cNvSpPr>
            <p:nvPr/>
          </p:nvSpPr>
          <p:spPr bwMode="auto">
            <a:xfrm>
              <a:off x="5607050" y="4532313"/>
              <a:ext cx="0" cy="144463"/>
            </a:xfrm>
            <a:prstGeom prst="line">
              <a:avLst/>
            </a:prstGeom>
            <a:noFill/>
            <a:ln w="7" cap="flat">
              <a:solidFill>
                <a:srgbClr val="130B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216"/>
            <p:cNvSpPr>
              <a:spLocks noChangeShapeType="1"/>
            </p:cNvSpPr>
            <p:nvPr/>
          </p:nvSpPr>
          <p:spPr bwMode="auto">
            <a:xfrm>
              <a:off x="6610350" y="4684713"/>
              <a:ext cx="0" cy="596900"/>
            </a:xfrm>
            <a:prstGeom prst="line">
              <a:avLst/>
            </a:prstGeom>
            <a:noFill/>
            <a:ln w="8" cap="flat">
              <a:solidFill>
                <a:srgbClr val="1917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17"/>
            <p:cNvSpPr>
              <a:spLocks noChangeShapeType="1"/>
            </p:cNvSpPr>
            <p:nvPr/>
          </p:nvSpPr>
          <p:spPr bwMode="auto">
            <a:xfrm>
              <a:off x="6972300" y="3371850"/>
              <a:ext cx="0" cy="1909763"/>
            </a:xfrm>
            <a:prstGeom prst="line">
              <a:avLst/>
            </a:prstGeom>
            <a:noFill/>
            <a:ln w="8" cap="flat">
              <a:solidFill>
                <a:srgbClr val="1917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18"/>
            <p:cNvSpPr>
              <a:spLocks noChangeShapeType="1"/>
            </p:cNvSpPr>
            <p:nvPr/>
          </p:nvSpPr>
          <p:spPr bwMode="auto">
            <a:xfrm>
              <a:off x="7092950" y="2533650"/>
              <a:ext cx="0" cy="2757488"/>
            </a:xfrm>
            <a:prstGeom prst="line">
              <a:avLst/>
            </a:prstGeom>
            <a:noFill/>
            <a:ln w="8" cap="flat">
              <a:solidFill>
                <a:srgbClr val="1917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19"/>
            <p:cNvSpPr>
              <a:spLocks noChangeArrowheads="1"/>
            </p:cNvSpPr>
            <p:nvPr/>
          </p:nvSpPr>
          <p:spPr bwMode="auto">
            <a:xfrm>
              <a:off x="6591300" y="2379663"/>
              <a:ext cx="29495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match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Oval 220"/>
            <p:cNvSpPr>
              <a:spLocks noChangeArrowheads="1"/>
            </p:cNvSpPr>
            <p:nvPr/>
          </p:nvSpPr>
          <p:spPr bwMode="auto">
            <a:xfrm>
              <a:off x="6645275" y="5129213"/>
              <a:ext cx="55563" cy="53975"/>
            </a:xfrm>
            <a:prstGeom prst="ellipse">
              <a:avLst/>
            </a:prstGeom>
            <a:solidFill>
              <a:srgbClr val="2B0000"/>
            </a:solidFill>
            <a:ln w="7" cap="flat">
              <a:solidFill>
                <a:srgbClr val="2718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21"/>
            <p:cNvSpPr>
              <a:spLocks noChangeArrowheads="1"/>
            </p:cNvSpPr>
            <p:nvPr/>
          </p:nvSpPr>
          <p:spPr bwMode="auto">
            <a:xfrm>
              <a:off x="6756400" y="5129213"/>
              <a:ext cx="55563" cy="53975"/>
            </a:xfrm>
            <a:prstGeom prst="ellipse">
              <a:avLst/>
            </a:prstGeom>
            <a:solidFill>
              <a:srgbClr val="2B0000"/>
            </a:solidFill>
            <a:ln w="7" cap="flat">
              <a:solidFill>
                <a:srgbClr val="2718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22"/>
            <p:cNvSpPr>
              <a:spLocks noChangeArrowheads="1"/>
            </p:cNvSpPr>
            <p:nvPr/>
          </p:nvSpPr>
          <p:spPr bwMode="auto">
            <a:xfrm>
              <a:off x="6873875" y="5124450"/>
              <a:ext cx="55563" cy="55563"/>
            </a:xfrm>
            <a:prstGeom prst="ellipse">
              <a:avLst/>
            </a:prstGeom>
            <a:solidFill>
              <a:srgbClr val="2B0000"/>
            </a:solidFill>
            <a:ln w="7" cap="flat">
              <a:solidFill>
                <a:srgbClr val="2718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3"/>
            <p:cNvSpPr>
              <a:spLocks/>
            </p:cNvSpPr>
            <p:nvPr/>
          </p:nvSpPr>
          <p:spPr bwMode="auto">
            <a:xfrm>
              <a:off x="6496050" y="5238750"/>
              <a:ext cx="725488" cy="458788"/>
            </a:xfrm>
            <a:custGeom>
              <a:avLst/>
              <a:gdLst>
                <a:gd name="T0" fmla="*/ 3142 w 3142"/>
                <a:gd name="T1" fmla="*/ 0 h 1989"/>
                <a:gd name="T2" fmla="*/ 1571 w 3142"/>
                <a:gd name="T3" fmla="*/ 256 h 1989"/>
                <a:gd name="T4" fmla="*/ 0 w 3142"/>
                <a:gd name="T5" fmla="*/ 0 h 1989"/>
                <a:gd name="T6" fmla="*/ 1539 w 3142"/>
                <a:gd name="T7" fmla="*/ 1989 h 1989"/>
                <a:gd name="T8" fmla="*/ 3142 w 3142"/>
                <a:gd name="T9" fmla="*/ 0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2" h="1989">
                  <a:moveTo>
                    <a:pt x="3142" y="0"/>
                  </a:moveTo>
                  <a:cubicBezTo>
                    <a:pt x="2534" y="205"/>
                    <a:pt x="2074" y="256"/>
                    <a:pt x="1571" y="256"/>
                  </a:cubicBezTo>
                  <a:cubicBezTo>
                    <a:pt x="965" y="256"/>
                    <a:pt x="493" y="167"/>
                    <a:pt x="0" y="0"/>
                  </a:cubicBezTo>
                  <a:cubicBezTo>
                    <a:pt x="0" y="643"/>
                    <a:pt x="525" y="1629"/>
                    <a:pt x="1539" y="1989"/>
                  </a:cubicBezTo>
                  <a:cubicBezTo>
                    <a:pt x="2481" y="1625"/>
                    <a:pt x="3142" y="633"/>
                    <a:pt x="3142" y="0"/>
                  </a:cubicBezTo>
                  <a:close/>
                </a:path>
              </a:pathLst>
            </a:custGeom>
            <a:noFill/>
            <a:ln w="14" cap="flat">
              <a:solidFill>
                <a:srgbClr val="0000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4"/>
            <p:cNvSpPr>
              <a:spLocks noChangeShapeType="1"/>
            </p:cNvSpPr>
            <p:nvPr/>
          </p:nvSpPr>
          <p:spPr bwMode="auto">
            <a:xfrm>
              <a:off x="6851650" y="5705475"/>
              <a:ext cx="0" cy="16510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5"/>
            <p:cNvSpPr>
              <a:spLocks/>
            </p:cNvSpPr>
            <p:nvPr/>
          </p:nvSpPr>
          <p:spPr bwMode="auto">
            <a:xfrm>
              <a:off x="6826250" y="5780088"/>
              <a:ext cx="50800" cy="90488"/>
            </a:xfrm>
            <a:custGeom>
              <a:avLst/>
              <a:gdLst>
                <a:gd name="T0" fmla="*/ 16 w 32"/>
                <a:gd name="T1" fmla="*/ 16 h 57"/>
                <a:gd name="T2" fmla="*/ 0 w 32"/>
                <a:gd name="T3" fmla="*/ 0 h 57"/>
                <a:gd name="T4" fmla="*/ 16 w 32"/>
                <a:gd name="T5" fmla="*/ 57 h 57"/>
                <a:gd name="T6" fmla="*/ 32 w 32"/>
                <a:gd name="T7" fmla="*/ 0 h 57"/>
                <a:gd name="T8" fmla="*/ 16 w 32"/>
                <a:gd name="T9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7">
                  <a:moveTo>
                    <a:pt x="16" y="16"/>
                  </a:moveTo>
                  <a:lnTo>
                    <a:pt x="0" y="0"/>
                  </a:lnTo>
                  <a:lnTo>
                    <a:pt x="16" y="57"/>
                  </a:lnTo>
                  <a:lnTo>
                    <a:pt x="32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6"/>
            <p:cNvSpPr>
              <a:spLocks noChangeArrowheads="1"/>
            </p:cNvSpPr>
            <p:nvPr/>
          </p:nvSpPr>
          <p:spPr bwMode="auto">
            <a:xfrm>
              <a:off x="6629400" y="5897563"/>
              <a:ext cx="39106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match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228" name="Rounded Rectangle 227"/>
          <p:cNvSpPr/>
          <p:nvPr/>
        </p:nvSpPr>
        <p:spPr>
          <a:xfrm>
            <a:off x="8032756" y="1687514"/>
            <a:ext cx="2136774" cy="7032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Pre-charge all the match lines to 1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8032756" y="2682618"/>
            <a:ext cx="2524127" cy="8987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If there is a content match, one of the match lines will be  1</a:t>
            </a:r>
          </a:p>
        </p:txBody>
      </p:sp>
      <p:sp>
        <p:nvSpPr>
          <p:cNvPr id="230" name="Rounded Rectangle 229"/>
          <p:cNvSpPr/>
          <p:nvPr/>
        </p:nvSpPr>
        <p:spPr>
          <a:xfrm>
            <a:off x="7873211" y="3785940"/>
            <a:ext cx="2719392" cy="8987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OR gate will thus compute 1 (else 0 if none of the rows match)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108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49</a:t>
            </a:fld>
            <a:endParaRPr lang="en-US" sz="105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1" y="304801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Array</a:t>
            </a:r>
            <a:r>
              <a:rPr lang="fr-FR" sz="4400" dirty="0"/>
              <a:t> of CAM </a:t>
            </a:r>
            <a:r>
              <a:rPr lang="fr-FR" sz="4400" dirty="0" err="1"/>
              <a:t>Cells</a:t>
            </a:r>
            <a:r>
              <a:rPr lang="fr-FR" sz="4400" dirty="0"/>
              <a:t> - II</a:t>
            </a:r>
            <a:endParaRPr lang="en-US" sz="4400" dirty="0"/>
          </a:p>
        </p:txBody>
      </p:sp>
      <p:grpSp>
        <p:nvGrpSpPr>
          <p:cNvPr id="6" name="Group 205"/>
          <p:cNvGrpSpPr>
            <a:grpSpLocks/>
          </p:cNvGrpSpPr>
          <p:nvPr/>
        </p:nvGrpSpPr>
        <p:grpSpPr bwMode="auto">
          <a:xfrm>
            <a:off x="1636714" y="1600206"/>
            <a:ext cx="5548317" cy="4811719"/>
            <a:chOff x="588" y="976"/>
            <a:chExt cx="3495" cy="3031"/>
          </a:xfrm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1369" y="1218"/>
              <a:ext cx="2558" cy="1701"/>
            </a:xfrm>
            <a:prstGeom prst="rect">
              <a:avLst/>
            </a:prstGeom>
            <a:solidFill>
              <a:srgbClr val="D7E3F4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1120" y="1141"/>
              <a:ext cx="220" cy="1632"/>
            </a:xfrm>
            <a:custGeom>
              <a:avLst/>
              <a:gdLst>
                <a:gd name="T0" fmla="*/ 555 w 1511"/>
                <a:gd name="T1" fmla="*/ 0 h 11232"/>
                <a:gd name="T2" fmla="*/ 957 w 1511"/>
                <a:gd name="T3" fmla="*/ 0 h 11232"/>
                <a:gd name="T4" fmla="*/ 1511 w 1511"/>
                <a:gd name="T5" fmla="*/ 554 h 11232"/>
                <a:gd name="T6" fmla="*/ 1511 w 1511"/>
                <a:gd name="T7" fmla="*/ 10678 h 11232"/>
                <a:gd name="T8" fmla="*/ 957 w 1511"/>
                <a:gd name="T9" fmla="*/ 11232 h 11232"/>
                <a:gd name="T10" fmla="*/ 555 w 1511"/>
                <a:gd name="T11" fmla="*/ 11232 h 11232"/>
                <a:gd name="T12" fmla="*/ 0 w 1511"/>
                <a:gd name="T13" fmla="*/ 10678 h 11232"/>
                <a:gd name="T14" fmla="*/ 0 w 1511"/>
                <a:gd name="T15" fmla="*/ 554 h 11232"/>
                <a:gd name="T16" fmla="*/ 555 w 1511"/>
                <a:gd name="T17" fmla="*/ 0 h 1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1" h="11232">
                  <a:moveTo>
                    <a:pt x="555" y="0"/>
                  </a:moveTo>
                  <a:lnTo>
                    <a:pt x="957" y="0"/>
                  </a:lnTo>
                  <a:cubicBezTo>
                    <a:pt x="1264" y="0"/>
                    <a:pt x="1511" y="247"/>
                    <a:pt x="1511" y="554"/>
                  </a:cubicBezTo>
                  <a:lnTo>
                    <a:pt x="1511" y="10678"/>
                  </a:lnTo>
                  <a:cubicBezTo>
                    <a:pt x="1511" y="10985"/>
                    <a:pt x="1264" y="11232"/>
                    <a:pt x="957" y="11232"/>
                  </a:cubicBezTo>
                  <a:lnTo>
                    <a:pt x="555" y="11232"/>
                  </a:lnTo>
                  <a:cubicBezTo>
                    <a:pt x="248" y="11232"/>
                    <a:pt x="0" y="10985"/>
                    <a:pt x="0" y="10678"/>
                  </a:cubicBezTo>
                  <a:lnTo>
                    <a:pt x="0" y="554"/>
                  </a:lnTo>
                  <a:cubicBezTo>
                    <a:pt x="0" y="247"/>
                    <a:pt x="248" y="0"/>
                    <a:pt x="555" y="0"/>
                  </a:cubicBezTo>
                  <a:close/>
                </a:path>
              </a:pathLst>
            </a:custGeom>
            <a:solidFill>
              <a:srgbClr val="94B3B3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 rot="5400000">
              <a:off x="960" y="1830"/>
              <a:ext cx="5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Decoder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595" y="1899"/>
              <a:ext cx="508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1017" y="1874"/>
              <a:ext cx="86" cy="49"/>
            </a:xfrm>
            <a:custGeom>
              <a:avLst/>
              <a:gdLst>
                <a:gd name="T0" fmla="*/ 25 w 86"/>
                <a:gd name="T1" fmla="*/ 25 h 49"/>
                <a:gd name="T2" fmla="*/ 0 w 86"/>
                <a:gd name="T3" fmla="*/ 49 h 49"/>
                <a:gd name="T4" fmla="*/ 86 w 86"/>
                <a:gd name="T5" fmla="*/ 25 h 49"/>
                <a:gd name="T6" fmla="*/ 0 w 86"/>
                <a:gd name="T7" fmla="*/ 0 h 49"/>
                <a:gd name="T8" fmla="*/ 25 w 86"/>
                <a:gd name="T9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49">
                  <a:moveTo>
                    <a:pt x="25" y="25"/>
                  </a:moveTo>
                  <a:lnTo>
                    <a:pt x="0" y="49"/>
                  </a:lnTo>
                  <a:lnTo>
                    <a:pt x="86" y="25"/>
                  </a:lnTo>
                  <a:lnTo>
                    <a:pt x="0" y="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1343" y="1256"/>
              <a:ext cx="2618" cy="3"/>
            </a:xfrm>
            <a:custGeom>
              <a:avLst/>
              <a:gdLst>
                <a:gd name="T0" fmla="*/ 0 w 18019"/>
                <a:gd name="T1" fmla="*/ 0 h 20"/>
                <a:gd name="T2" fmla="*/ 13431 w 18019"/>
                <a:gd name="T3" fmla="*/ 20 h 20"/>
                <a:gd name="T4" fmla="*/ 18019 w 18019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9" h="20">
                  <a:moveTo>
                    <a:pt x="0" y="0"/>
                  </a:moveTo>
                  <a:lnTo>
                    <a:pt x="13431" y="20"/>
                  </a:lnTo>
                  <a:lnTo>
                    <a:pt x="18019" y="0"/>
                  </a:lnTo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1770" y="1261"/>
              <a:ext cx="0" cy="85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1645" y="1349"/>
              <a:ext cx="252" cy="155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1695" y="1364"/>
              <a:ext cx="12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1718" y="1441"/>
              <a:ext cx="9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1335" y="1788"/>
              <a:ext cx="2649" cy="2"/>
            </a:xfrm>
            <a:custGeom>
              <a:avLst/>
              <a:gdLst>
                <a:gd name="T0" fmla="*/ 0 w 18232"/>
                <a:gd name="T1" fmla="*/ 0 h 19"/>
                <a:gd name="T2" fmla="*/ 13431 w 18232"/>
                <a:gd name="T3" fmla="*/ 19 h 19"/>
                <a:gd name="T4" fmla="*/ 18232 w 18232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32" h="19">
                  <a:moveTo>
                    <a:pt x="0" y="0"/>
                  </a:moveTo>
                  <a:lnTo>
                    <a:pt x="13431" y="19"/>
                  </a:lnTo>
                  <a:lnTo>
                    <a:pt x="18232" y="0"/>
                  </a:lnTo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1339" y="2614"/>
              <a:ext cx="2660" cy="3"/>
            </a:xfrm>
            <a:custGeom>
              <a:avLst/>
              <a:gdLst>
                <a:gd name="T0" fmla="*/ 0 w 18311"/>
                <a:gd name="T1" fmla="*/ 0 h 19"/>
                <a:gd name="T2" fmla="*/ 13432 w 18311"/>
                <a:gd name="T3" fmla="*/ 19 h 19"/>
                <a:gd name="T4" fmla="*/ 18311 w 18311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11" h="19">
                  <a:moveTo>
                    <a:pt x="0" y="0"/>
                  </a:moveTo>
                  <a:lnTo>
                    <a:pt x="13432" y="19"/>
                  </a:lnTo>
                  <a:lnTo>
                    <a:pt x="18311" y="0"/>
                  </a:lnTo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1549" y="1186"/>
              <a:ext cx="2" cy="192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1552" y="1391"/>
              <a:ext cx="92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19"/>
            <p:cNvSpPr>
              <a:spLocks noChangeArrowheads="1"/>
            </p:cNvSpPr>
            <p:nvPr/>
          </p:nvSpPr>
          <p:spPr bwMode="auto">
            <a:xfrm>
              <a:off x="1537" y="1372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 flipH="1">
              <a:off x="1985" y="1185"/>
              <a:ext cx="2" cy="1916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 flipH="1">
              <a:off x="1898" y="1389"/>
              <a:ext cx="92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22"/>
            <p:cNvSpPr>
              <a:spLocks noChangeArrowheads="1"/>
            </p:cNvSpPr>
            <p:nvPr/>
          </p:nvSpPr>
          <p:spPr bwMode="auto">
            <a:xfrm>
              <a:off x="1959" y="1371"/>
              <a:ext cx="40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588" y="1784"/>
              <a:ext cx="3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Address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1512" y="1096"/>
              <a:ext cx="9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1905" y="1085"/>
              <a:ext cx="9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1459" y="979"/>
              <a:ext cx="113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2031" y="3251"/>
              <a:ext cx="3" cy="390"/>
            </a:xfrm>
            <a:custGeom>
              <a:avLst/>
              <a:gdLst>
                <a:gd name="T0" fmla="*/ 0 w 19"/>
                <a:gd name="T1" fmla="*/ 0 h 2683"/>
                <a:gd name="T2" fmla="*/ 0 w 19"/>
                <a:gd name="T3" fmla="*/ 2683 h 2683"/>
                <a:gd name="T4" fmla="*/ 19 w 19"/>
                <a:gd name="T5" fmla="*/ 2683 h 2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683">
                  <a:moveTo>
                    <a:pt x="0" y="0"/>
                  </a:moveTo>
                  <a:lnTo>
                    <a:pt x="0" y="2683"/>
                  </a:lnTo>
                  <a:lnTo>
                    <a:pt x="19" y="2683"/>
                  </a:lnTo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2461" y="3251"/>
              <a:ext cx="0" cy="389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 flipH="1">
              <a:off x="2373" y="3378"/>
              <a:ext cx="84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30"/>
            <p:cNvSpPr>
              <a:spLocks noChangeArrowheads="1"/>
            </p:cNvSpPr>
            <p:nvPr/>
          </p:nvSpPr>
          <p:spPr bwMode="auto">
            <a:xfrm>
              <a:off x="2118" y="3292"/>
              <a:ext cx="252" cy="155"/>
            </a:xfrm>
            <a:prstGeom prst="rect">
              <a:avLst/>
            </a:prstGeom>
            <a:solidFill>
              <a:srgbClr val="D7F4E3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2166" y="3299"/>
              <a:ext cx="14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Write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5" name="Rectangle 32"/>
            <p:cNvSpPr>
              <a:spLocks noChangeArrowheads="1"/>
            </p:cNvSpPr>
            <p:nvPr/>
          </p:nvSpPr>
          <p:spPr bwMode="auto">
            <a:xfrm>
              <a:off x="2160" y="3376"/>
              <a:ext cx="15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driver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>
              <a:off x="2035" y="3378"/>
              <a:ext cx="84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rrowheads="1"/>
            </p:cNvSpPr>
            <p:nvPr/>
          </p:nvSpPr>
          <p:spPr bwMode="auto">
            <a:xfrm>
              <a:off x="2012" y="3356"/>
              <a:ext cx="40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auto">
            <a:xfrm>
              <a:off x="2440" y="3359"/>
              <a:ext cx="41" cy="33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6"/>
            <p:cNvSpPr>
              <a:spLocks/>
            </p:cNvSpPr>
            <p:nvPr/>
          </p:nvSpPr>
          <p:spPr bwMode="auto">
            <a:xfrm>
              <a:off x="2589" y="3245"/>
              <a:ext cx="3" cy="390"/>
            </a:xfrm>
            <a:custGeom>
              <a:avLst/>
              <a:gdLst>
                <a:gd name="T0" fmla="*/ 0 w 19"/>
                <a:gd name="T1" fmla="*/ 0 h 2683"/>
                <a:gd name="T2" fmla="*/ 0 w 19"/>
                <a:gd name="T3" fmla="*/ 2683 h 2683"/>
                <a:gd name="T4" fmla="*/ 19 w 19"/>
                <a:gd name="T5" fmla="*/ 2683 h 2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683">
                  <a:moveTo>
                    <a:pt x="0" y="0"/>
                  </a:moveTo>
                  <a:lnTo>
                    <a:pt x="0" y="2683"/>
                  </a:lnTo>
                  <a:lnTo>
                    <a:pt x="19" y="2683"/>
                  </a:lnTo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37"/>
            <p:cNvSpPr>
              <a:spLocks noChangeShapeType="1"/>
            </p:cNvSpPr>
            <p:nvPr/>
          </p:nvSpPr>
          <p:spPr bwMode="auto">
            <a:xfrm>
              <a:off x="3014" y="3248"/>
              <a:ext cx="0" cy="39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38"/>
            <p:cNvSpPr>
              <a:spLocks noChangeShapeType="1"/>
            </p:cNvSpPr>
            <p:nvPr/>
          </p:nvSpPr>
          <p:spPr bwMode="auto">
            <a:xfrm flipH="1">
              <a:off x="2926" y="3376"/>
              <a:ext cx="84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39"/>
            <p:cNvSpPr>
              <a:spLocks noChangeArrowheads="1"/>
            </p:cNvSpPr>
            <p:nvPr/>
          </p:nvSpPr>
          <p:spPr bwMode="auto">
            <a:xfrm>
              <a:off x="2672" y="3290"/>
              <a:ext cx="251" cy="156"/>
            </a:xfrm>
            <a:prstGeom prst="rect">
              <a:avLst/>
            </a:prstGeom>
            <a:solidFill>
              <a:srgbClr val="D7F4E3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719" y="3297"/>
              <a:ext cx="14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Write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714" y="3374"/>
              <a:ext cx="15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driver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5" name="Line 42"/>
            <p:cNvSpPr>
              <a:spLocks noChangeShapeType="1"/>
            </p:cNvSpPr>
            <p:nvPr/>
          </p:nvSpPr>
          <p:spPr bwMode="auto">
            <a:xfrm>
              <a:off x="2588" y="3376"/>
              <a:ext cx="84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43"/>
            <p:cNvSpPr>
              <a:spLocks noChangeArrowheads="1"/>
            </p:cNvSpPr>
            <p:nvPr/>
          </p:nvSpPr>
          <p:spPr bwMode="auto">
            <a:xfrm>
              <a:off x="2565" y="3354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44"/>
            <p:cNvSpPr>
              <a:spLocks noChangeArrowheads="1"/>
            </p:cNvSpPr>
            <p:nvPr/>
          </p:nvSpPr>
          <p:spPr bwMode="auto">
            <a:xfrm>
              <a:off x="2994" y="3358"/>
              <a:ext cx="40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45"/>
            <p:cNvSpPr>
              <a:spLocks noChangeArrowheads="1"/>
            </p:cNvSpPr>
            <p:nvPr/>
          </p:nvSpPr>
          <p:spPr bwMode="auto">
            <a:xfrm>
              <a:off x="2109" y="3529"/>
              <a:ext cx="25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Data in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9" name="Line 46"/>
            <p:cNvSpPr>
              <a:spLocks noChangeShapeType="1"/>
            </p:cNvSpPr>
            <p:nvPr/>
          </p:nvSpPr>
          <p:spPr bwMode="auto">
            <a:xfrm flipV="1">
              <a:off x="2247" y="3454"/>
              <a:ext cx="0" cy="75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2233" y="3454"/>
              <a:ext cx="27" cy="48"/>
            </a:xfrm>
            <a:custGeom>
              <a:avLst/>
              <a:gdLst>
                <a:gd name="T0" fmla="*/ 14 w 27"/>
                <a:gd name="T1" fmla="*/ 34 h 48"/>
                <a:gd name="T2" fmla="*/ 27 w 27"/>
                <a:gd name="T3" fmla="*/ 48 h 48"/>
                <a:gd name="T4" fmla="*/ 14 w 27"/>
                <a:gd name="T5" fmla="*/ 0 h 48"/>
                <a:gd name="T6" fmla="*/ 0 w 27"/>
                <a:gd name="T7" fmla="*/ 48 h 48"/>
                <a:gd name="T8" fmla="*/ 14 w 27"/>
                <a:gd name="T9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8">
                  <a:moveTo>
                    <a:pt x="14" y="34"/>
                  </a:moveTo>
                  <a:lnTo>
                    <a:pt x="27" y="48"/>
                  </a:lnTo>
                  <a:lnTo>
                    <a:pt x="14" y="0"/>
                  </a:lnTo>
                  <a:lnTo>
                    <a:pt x="0" y="48"/>
                  </a:lnTo>
                  <a:lnTo>
                    <a:pt x="14" y="34"/>
                  </a:lnTo>
                  <a:close/>
                </a:path>
              </a:pathLst>
            </a:custGeom>
            <a:solidFill>
              <a:srgbClr val="00000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8"/>
            <p:cNvSpPr>
              <a:spLocks noChangeArrowheads="1"/>
            </p:cNvSpPr>
            <p:nvPr/>
          </p:nvSpPr>
          <p:spPr bwMode="auto">
            <a:xfrm>
              <a:off x="1987" y="3648"/>
              <a:ext cx="510" cy="141"/>
            </a:xfrm>
            <a:prstGeom prst="rect">
              <a:avLst/>
            </a:prstGeom>
            <a:solidFill>
              <a:srgbClr val="D7E3F4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49"/>
            <p:cNvSpPr>
              <a:spLocks noChangeArrowheads="1"/>
            </p:cNvSpPr>
            <p:nvPr/>
          </p:nvSpPr>
          <p:spPr bwMode="auto">
            <a:xfrm>
              <a:off x="1995" y="3671"/>
              <a:ext cx="45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000000"/>
                  </a:solidFill>
                  <a:latin typeface="Sans"/>
                </a:rPr>
                <a:t>Sense amplifier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3" name="Rectangle 50"/>
            <p:cNvSpPr>
              <a:spLocks noChangeArrowheads="1"/>
            </p:cNvSpPr>
            <p:nvPr/>
          </p:nvSpPr>
          <p:spPr bwMode="auto">
            <a:xfrm>
              <a:off x="2545" y="3657"/>
              <a:ext cx="585" cy="123"/>
            </a:xfrm>
            <a:prstGeom prst="rect">
              <a:avLst/>
            </a:prstGeom>
            <a:solidFill>
              <a:srgbClr val="D7E3F4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1"/>
            <p:cNvSpPr>
              <a:spLocks noChangeArrowheads="1"/>
            </p:cNvSpPr>
            <p:nvPr/>
          </p:nvSpPr>
          <p:spPr bwMode="auto">
            <a:xfrm>
              <a:off x="2565" y="3666"/>
              <a:ext cx="50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Sense amplifier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5" name="Line 52"/>
            <p:cNvSpPr>
              <a:spLocks noChangeShapeType="1"/>
            </p:cNvSpPr>
            <p:nvPr/>
          </p:nvSpPr>
          <p:spPr bwMode="auto">
            <a:xfrm>
              <a:off x="2235" y="3787"/>
              <a:ext cx="0" cy="103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2218" y="3833"/>
              <a:ext cx="33" cy="57"/>
            </a:xfrm>
            <a:custGeom>
              <a:avLst/>
              <a:gdLst>
                <a:gd name="T0" fmla="*/ 17 w 33"/>
                <a:gd name="T1" fmla="*/ 16 h 57"/>
                <a:gd name="T2" fmla="*/ 0 w 33"/>
                <a:gd name="T3" fmla="*/ 0 h 57"/>
                <a:gd name="T4" fmla="*/ 17 w 33"/>
                <a:gd name="T5" fmla="*/ 57 h 57"/>
                <a:gd name="T6" fmla="*/ 33 w 33"/>
                <a:gd name="T7" fmla="*/ 0 h 57"/>
                <a:gd name="T8" fmla="*/ 17 w 33"/>
                <a:gd name="T9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7">
                  <a:moveTo>
                    <a:pt x="17" y="16"/>
                  </a:moveTo>
                  <a:lnTo>
                    <a:pt x="0" y="0"/>
                  </a:lnTo>
                  <a:lnTo>
                    <a:pt x="17" y="57"/>
                  </a:lnTo>
                  <a:lnTo>
                    <a:pt x="33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54"/>
            <p:cNvSpPr>
              <a:spLocks noChangeShapeType="1"/>
            </p:cNvSpPr>
            <p:nvPr/>
          </p:nvSpPr>
          <p:spPr bwMode="auto">
            <a:xfrm>
              <a:off x="2814" y="3784"/>
              <a:ext cx="0" cy="104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2798" y="3830"/>
              <a:ext cx="32" cy="58"/>
            </a:xfrm>
            <a:custGeom>
              <a:avLst/>
              <a:gdLst>
                <a:gd name="T0" fmla="*/ 16 w 32"/>
                <a:gd name="T1" fmla="*/ 17 h 58"/>
                <a:gd name="T2" fmla="*/ 0 w 32"/>
                <a:gd name="T3" fmla="*/ 0 h 58"/>
                <a:gd name="T4" fmla="*/ 16 w 32"/>
                <a:gd name="T5" fmla="*/ 58 h 58"/>
                <a:gd name="T6" fmla="*/ 32 w 32"/>
                <a:gd name="T7" fmla="*/ 0 h 58"/>
                <a:gd name="T8" fmla="*/ 16 w 32"/>
                <a:gd name="T9" fmla="*/ 1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8">
                  <a:moveTo>
                    <a:pt x="16" y="17"/>
                  </a:moveTo>
                  <a:lnTo>
                    <a:pt x="0" y="0"/>
                  </a:lnTo>
                  <a:lnTo>
                    <a:pt x="16" y="58"/>
                  </a:lnTo>
                  <a:lnTo>
                    <a:pt x="32" y="0"/>
                  </a:lnTo>
                  <a:lnTo>
                    <a:pt x="16" y="17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56"/>
            <p:cNvSpPr>
              <a:spLocks noChangeArrowheads="1"/>
            </p:cNvSpPr>
            <p:nvPr/>
          </p:nvSpPr>
          <p:spPr bwMode="auto">
            <a:xfrm>
              <a:off x="2305" y="3871"/>
              <a:ext cx="39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Data out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1436" y="3110"/>
              <a:ext cx="2444" cy="135"/>
            </a:xfrm>
            <a:custGeom>
              <a:avLst/>
              <a:gdLst>
                <a:gd name="T0" fmla="*/ 467 w 16818"/>
                <a:gd name="T1" fmla="*/ 0 h 933"/>
                <a:gd name="T2" fmla="*/ 16352 w 16818"/>
                <a:gd name="T3" fmla="*/ 0 h 933"/>
                <a:gd name="T4" fmla="*/ 16818 w 16818"/>
                <a:gd name="T5" fmla="*/ 467 h 933"/>
                <a:gd name="T6" fmla="*/ 16352 w 16818"/>
                <a:gd name="T7" fmla="*/ 933 h 933"/>
                <a:gd name="T8" fmla="*/ 467 w 16818"/>
                <a:gd name="T9" fmla="*/ 933 h 933"/>
                <a:gd name="T10" fmla="*/ 0 w 16818"/>
                <a:gd name="T11" fmla="*/ 467 h 933"/>
                <a:gd name="T12" fmla="*/ 467 w 16818"/>
                <a:gd name="T13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18" h="933">
                  <a:moveTo>
                    <a:pt x="467" y="0"/>
                  </a:moveTo>
                  <a:lnTo>
                    <a:pt x="16352" y="0"/>
                  </a:lnTo>
                  <a:cubicBezTo>
                    <a:pt x="16610" y="0"/>
                    <a:pt x="16818" y="208"/>
                    <a:pt x="16818" y="467"/>
                  </a:cubicBezTo>
                  <a:cubicBezTo>
                    <a:pt x="16818" y="725"/>
                    <a:pt x="16610" y="933"/>
                    <a:pt x="16352" y="933"/>
                  </a:cubicBezTo>
                  <a:lnTo>
                    <a:pt x="467" y="933"/>
                  </a:lnTo>
                  <a:cubicBezTo>
                    <a:pt x="208" y="933"/>
                    <a:pt x="0" y="725"/>
                    <a:pt x="0" y="467"/>
                  </a:cubicBezTo>
                  <a:cubicBezTo>
                    <a:pt x="0" y="208"/>
                    <a:pt x="208" y="0"/>
                    <a:pt x="467" y="0"/>
                  </a:cubicBezTo>
                  <a:close/>
                </a:path>
              </a:pathLst>
            </a:custGeom>
            <a:solidFill>
              <a:srgbClr val="FFD5D5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58"/>
            <p:cNvSpPr>
              <a:spLocks noChangeArrowheads="1"/>
            </p:cNvSpPr>
            <p:nvPr/>
          </p:nvSpPr>
          <p:spPr bwMode="auto">
            <a:xfrm>
              <a:off x="2661" y="3517"/>
              <a:ext cx="25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Data in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2" name="Line 59"/>
            <p:cNvSpPr>
              <a:spLocks noChangeShapeType="1"/>
            </p:cNvSpPr>
            <p:nvPr/>
          </p:nvSpPr>
          <p:spPr bwMode="auto">
            <a:xfrm flipV="1">
              <a:off x="2799" y="3442"/>
              <a:ext cx="0" cy="76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2785" y="3442"/>
              <a:ext cx="27" cy="48"/>
            </a:xfrm>
            <a:custGeom>
              <a:avLst/>
              <a:gdLst>
                <a:gd name="T0" fmla="*/ 14 w 27"/>
                <a:gd name="T1" fmla="*/ 34 h 48"/>
                <a:gd name="T2" fmla="*/ 27 w 27"/>
                <a:gd name="T3" fmla="*/ 48 h 48"/>
                <a:gd name="T4" fmla="*/ 14 w 27"/>
                <a:gd name="T5" fmla="*/ 0 h 48"/>
                <a:gd name="T6" fmla="*/ 0 w 27"/>
                <a:gd name="T7" fmla="*/ 48 h 48"/>
                <a:gd name="T8" fmla="*/ 14 w 27"/>
                <a:gd name="T9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8">
                  <a:moveTo>
                    <a:pt x="14" y="34"/>
                  </a:moveTo>
                  <a:lnTo>
                    <a:pt x="27" y="48"/>
                  </a:lnTo>
                  <a:lnTo>
                    <a:pt x="14" y="0"/>
                  </a:lnTo>
                  <a:lnTo>
                    <a:pt x="0" y="48"/>
                  </a:lnTo>
                  <a:lnTo>
                    <a:pt x="14" y="34"/>
                  </a:lnTo>
                  <a:close/>
                </a:path>
              </a:pathLst>
            </a:custGeom>
            <a:solidFill>
              <a:srgbClr val="00000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61"/>
            <p:cNvSpPr>
              <a:spLocks noChangeArrowheads="1"/>
            </p:cNvSpPr>
            <p:nvPr/>
          </p:nvSpPr>
          <p:spPr bwMode="auto">
            <a:xfrm>
              <a:off x="2014" y="3122"/>
              <a:ext cx="87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Column mux/demux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5" name="Line 62"/>
            <p:cNvSpPr>
              <a:spLocks noChangeShapeType="1"/>
            </p:cNvSpPr>
            <p:nvPr/>
          </p:nvSpPr>
          <p:spPr bwMode="auto">
            <a:xfrm>
              <a:off x="928" y="3181"/>
              <a:ext cx="508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1350" y="3156"/>
              <a:ext cx="86" cy="49"/>
            </a:xfrm>
            <a:custGeom>
              <a:avLst/>
              <a:gdLst>
                <a:gd name="T0" fmla="*/ 25 w 86"/>
                <a:gd name="T1" fmla="*/ 25 h 49"/>
                <a:gd name="T2" fmla="*/ 0 w 86"/>
                <a:gd name="T3" fmla="*/ 49 h 49"/>
                <a:gd name="T4" fmla="*/ 86 w 86"/>
                <a:gd name="T5" fmla="*/ 25 h 49"/>
                <a:gd name="T6" fmla="*/ 0 w 86"/>
                <a:gd name="T7" fmla="*/ 0 h 49"/>
                <a:gd name="T8" fmla="*/ 25 w 86"/>
                <a:gd name="T9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49">
                  <a:moveTo>
                    <a:pt x="25" y="25"/>
                  </a:moveTo>
                  <a:lnTo>
                    <a:pt x="0" y="49"/>
                  </a:lnTo>
                  <a:lnTo>
                    <a:pt x="86" y="25"/>
                  </a:lnTo>
                  <a:lnTo>
                    <a:pt x="0" y="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64"/>
            <p:cNvSpPr>
              <a:spLocks noChangeArrowheads="1"/>
            </p:cNvSpPr>
            <p:nvPr/>
          </p:nvSpPr>
          <p:spPr bwMode="auto">
            <a:xfrm>
              <a:off x="918" y="3020"/>
              <a:ext cx="41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Address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8" name="Line 65"/>
            <p:cNvSpPr>
              <a:spLocks noChangeShapeType="1"/>
            </p:cNvSpPr>
            <p:nvPr/>
          </p:nvSpPr>
          <p:spPr bwMode="auto">
            <a:xfrm>
              <a:off x="1460" y="1049"/>
              <a:ext cx="1" cy="1769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66"/>
            <p:cNvSpPr>
              <a:spLocks noChangeShapeType="1"/>
            </p:cNvSpPr>
            <p:nvPr/>
          </p:nvSpPr>
          <p:spPr bwMode="auto">
            <a:xfrm>
              <a:off x="2073" y="1056"/>
              <a:ext cx="1" cy="1766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67"/>
            <p:cNvSpPr>
              <a:spLocks noChangeArrowheads="1"/>
            </p:cNvSpPr>
            <p:nvPr/>
          </p:nvSpPr>
          <p:spPr bwMode="auto">
            <a:xfrm>
              <a:off x="1478" y="984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1" name="Rectangle 68"/>
            <p:cNvSpPr>
              <a:spLocks noChangeArrowheads="1"/>
            </p:cNvSpPr>
            <p:nvPr/>
          </p:nvSpPr>
          <p:spPr bwMode="auto">
            <a:xfrm>
              <a:off x="2085" y="989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" name="Rectangle 69"/>
            <p:cNvSpPr>
              <a:spLocks noChangeArrowheads="1"/>
            </p:cNvSpPr>
            <p:nvPr/>
          </p:nvSpPr>
          <p:spPr bwMode="auto">
            <a:xfrm>
              <a:off x="1548" y="1034"/>
              <a:ext cx="2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3" name="Rectangle 70"/>
            <p:cNvSpPr>
              <a:spLocks noChangeArrowheads="1"/>
            </p:cNvSpPr>
            <p:nvPr/>
          </p:nvSpPr>
          <p:spPr bwMode="auto">
            <a:xfrm>
              <a:off x="2146" y="1047"/>
              <a:ext cx="2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4" name="Line 71"/>
            <p:cNvSpPr>
              <a:spLocks noChangeShapeType="1"/>
            </p:cNvSpPr>
            <p:nvPr/>
          </p:nvSpPr>
          <p:spPr bwMode="auto">
            <a:xfrm>
              <a:off x="1899" y="1076"/>
              <a:ext cx="113" cy="0"/>
            </a:xfrm>
            <a:prstGeom prst="line">
              <a:avLst/>
            </a:prstGeom>
            <a:noFill/>
            <a:ln w="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72"/>
            <p:cNvSpPr>
              <a:spLocks noChangeShapeType="1"/>
            </p:cNvSpPr>
            <p:nvPr/>
          </p:nvSpPr>
          <p:spPr bwMode="auto">
            <a:xfrm flipH="1">
              <a:off x="1894" y="1463"/>
              <a:ext cx="186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73"/>
            <p:cNvSpPr>
              <a:spLocks noChangeArrowheads="1"/>
            </p:cNvSpPr>
            <p:nvPr/>
          </p:nvSpPr>
          <p:spPr bwMode="auto">
            <a:xfrm>
              <a:off x="2049" y="1445"/>
              <a:ext cx="40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74"/>
            <p:cNvSpPr>
              <a:spLocks noChangeShapeType="1"/>
            </p:cNvSpPr>
            <p:nvPr/>
          </p:nvSpPr>
          <p:spPr bwMode="auto">
            <a:xfrm>
              <a:off x="1459" y="1458"/>
              <a:ext cx="1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75"/>
            <p:cNvSpPr>
              <a:spLocks noChangeArrowheads="1"/>
            </p:cNvSpPr>
            <p:nvPr/>
          </p:nvSpPr>
          <p:spPr bwMode="auto">
            <a:xfrm>
              <a:off x="1444" y="1439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76"/>
            <p:cNvSpPr>
              <a:spLocks noChangeShapeType="1"/>
            </p:cNvSpPr>
            <p:nvPr/>
          </p:nvSpPr>
          <p:spPr bwMode="auto">
            <a:xfrm>
              <a:off x="1755" y="1788"/>
              <a:ext cx="0" cy="84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7"/>
            <p:cNvSpPr>
              <a:spLocks noChangeArrowheads="1"/>
            </p:cNvSpPr>
            <p:nvPr/>
          </p:nvSpPr>
          <p:spPr bwMode="auto">
            <a:xfrm>
              <a:off x="1631" y="1875"/>
              <a:ext cx="251" cy="155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78"/>
            <p:cNvSpPr>
              <a:spLocks noChangeArrowheads="1"/>
            </p:cNvSpPr>
            <p:nvPr/>
          </p:nvSpPr>
          <p:spPr bwMode="auto">
            <a:xfrm>
              <a:off x="1680" y="1890"/>
              <a:ext cx="12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" name="Rectangle 79"/>
            <p:cNvSpPr>
              <a:spLocks noChangeArrowheads="1"/>
            </p:cNvSpPr>
            <p:nvPr/>
          </p:nvSpPr>
          <p:spPr bwMode="auto">
            <a:xfrm>
              <a:off x="1703" y="1967"/>
              <a:ext cx="9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" name="Line 80"/>
            <p:cNvSpPr>
              <a:spLocks noChangeShapeType="1"/>
            </p:cNvSpPr>
            <p:nvPr/>
          </p:nvSpPr>
          <p:spPr bwMode="auto">
            <a:xfrm>
              <a:off x="1537" y="1917"/>
              <a:ext cx="92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81"/>
            <p:cNvSpPr>
              <a:spLocks noChangeArrowheads="1"/>
            </p:cNvSpPr>
            <p:nvPr/>
          </p:nvSpPr>
          <p:spPr bwMode="auto">
            <a:xfrm>
              <a:off x="1523" y="1898"/>
              <a:ext cx="40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82"/>
            <p:cNvSpPr>
              <a:spLocks noChangeShapeType="1"/>
            </p:cNvSpPr>
            <p:nvPr/>
          </p:nvSpPr>
          <p:spPr bwMode="auto">
            <a:xfrm flipH="1">
              <a:off x="1883" y="1915"/>
              <a:ext cx="92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83"/>
            <p:cNvSpPr>
              <a:spLocks noChangeArrowheads="1"/>
            </p:cNvSpPr>
            <p:nvPr/>
          </p:nvSpPr>
          <p:spPr bwMode="auto">
            <a:xfrm>
              <a:off x="1944" y="1897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84"/>
            <p:cNvSpPr>
              <a:spLocks noChangeShapeType="1"/>
            </p:cNvSpPr>
            <p:nvPr/>
          </p:nvSpPr>
          <p:spPr bwMode="auto">
            <a:xfrm flipH="1">
              <a:off x="1880" y="1989"/>
              <a:ext cx="1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85"/>
            <p:cNvSpPr>
              <a:spLocks noChangeArrowheads="1"/>
            </p:cNvSpPr>
            <p:nvPr/>
          </p:nvSpPr>
          <p:spPr bwMode="auto">
            <a:xfrm>
              <a:off x="2034" y="1970"/>
              <a:ext cx="40" cy="33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86"/>
            <p:cNvSpPr>
              <a:spLocks noChangeShapeType="1"/>
            </p:cNvSpPr>
            <p:nvPr/>
          </p:nvSpPr>
          <p:spPr bwMode="auto">
            <a:xfrm>
              <a:off x="1444" y="1984"/>
              <a:ext cx="1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87"/>
            <p:cNvSpPr>
              <a:spLocks noChangeArrowheads="1"/>
            </p:cNvSpPr>
            <p:nvPr/>
          </p:nvSpPr>
          <p:spPr bwMode="auto">
            <a:xfrm>
              <a:off x="1430" y="1965"/>
              <a:ext cx="40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88"/>
            <p:cNvSpPr>
              <a:spLocks noChangeShapeType="1"/>
            </p:cNvSpPr>
            <p:nvPr/>
          </p:nvSpPr>
          <p:spPr bwMode="auto">
            <a:xfrm>
              <a:off x="1769" y="2618"/>
              <a:ext cx="0" cy="84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89"/>
            <p:cNvSpPr>
              <a:spLocks noChangeArrowheads="1"/>
            </p:cNvSpPr>
            <p:nvPr/>
          </p:nvSpPr>
          <p:spPr bwMode="auto">
            <a:xfrm>
              <a:off x="1645" y="2705"/>
              <a:ext cx="251" cy="156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90"/>
            <p:cNvSpPr>
              <a:spLocks noChangeArrowheads="1"/>
            </p:cNvSpPr>
            <p:nvPr/>
          </p:nvSpPr>
          <p:spPr bwMode="auto">
            <a:xfrm>
              <a:off x="1694" y="2720"/>
              <a:ext cx="12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4" name="Rectangle 91"/>
            <p:cNvSpPr>
              <a:spLocks noChangeArrowheads="1"/>
            </p:cNvSpPr>
            <p:nvPr/>
          </p:nvSpPr>
          <p:spPr bwMode="auto">
            <a:xfrm>
              <a:off x="1717" y="2798"/>
              <a:ext cx="9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5" name="Line 92"/>
            <p:cNvSpPr>
              <a:spLocks noChangeShapeType="1"/>
            </p:cNvSpPr>
            <p:nvPr/>
          </p:nvSpPr>
          <p:spPr bwMode="auto">
            <a:xfrm>
              <a:off x="1551" y="2747"/>
              <a:ext cx="92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93"/>
            <p:cNvSpPr>
              <a:spLocks noChangeArrowheads="1"/>
            </p:cNvSpPr>
            <p:nvPr/>
          </p:nvSpPr>
          <p:spPr bwMode="auto">
            <a:xfrm>
              <a:off x="1537" y="2728"/>
              <a:ext cx="40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94"/>
            <p:cNvSpPr>
              <a:spLocks noChangeShapeType="1"/>
            </p:cNvSpPr>
            <p:nvPr/>
          </p:nvSpPr>
          <p:spPr bwMode="auto">
            <a:xfrm flipH="1">
              <a:off x="1897" y="2745"/>
              <a:ext cx="92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95"/>
            <p:cNvSpPr>
              <a:spLocks noChangeArrowheads="1"/>
            </p:cNvSpPr>
            <p:nvPr/>
          </p:nvSpPr>
          <p:spPr bwMode="auto">
            <a:xfrm>
              <a:off x="1958" y="2727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96"/>
            <p:cNvSpPr>
              <a:spLocks noChangeShapeType="1"/>
            </p:cNvSpPr>
            <p:nvPr/>
          </p:nvSpPr>
          <p:spPr bwMode="auto">
            <a:xfrm flipH="1">
              <a:off x="1894" y="2819"/>
              <a:ext cx="1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97"/>
            <p:cNvSpPr>
              <a:spLocks noChangeArrowheads="1"/>
            </p:cNvSpPr>
            <p:nvPr/>
          </p:nvSpPr>
          <p:spPr bwMode="auto">
            <a:xfrm>
              <a:off x="2048" y="2801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98"/>
            <p:cNvSpPr>
              <a:spLocks noChangeShapeType="1"/>
            </p:cNvSpPr>
            <p:nvPr/>
          </p:nvSpPr>
          <p:spPr bwMode="auto">
            <a:xfrm>
              <a:off x="1459" y="2814"/>
              <a:ext cx="1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99"/>
            <p:cNvSpPr>
              <a:spLocks noChangeArrowheads="1"/>
            </p:cNvSpPr>
            <p:nvPr/>
          </p:nvSpPr>
          <p:spPr bwMode="auto">
            <a:xfrm>
              <a:off x="1444" y="2795"/>
              <a:ext cx="40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0"/>
            <p:cNvSpPr>
              <a:spLocks/>
            </p:cNvSpPr>
            <p:nvPr/>
          </p:nvSpPr>
          <p:spPr bwMode="auto">
            <a:xfrm>
              <a:off x="780" y="1065"/>
              <a:ext cx="446" cy="65"/>
            </a:xfrm>
            <a:custGeom>
              <a:avLst/>
              <a:gdLst>
                <a:gd name="T0" fmla="*/ 0 w 3071"/>
                <a:gd name="T1" fmla="*/ 0 h 447"/>
                <a:gd name="T2" fmla="*/ 3071 w 3071"/>
                <a:gd name="T3" fmla="*/ 0 h 447"/>
                <a:gd name="T4" fmla="*/ 3071 w 3071"/>
                <a:gd name="T5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71" h="447">
                  <a:moveTo>
                    <a:pt x="0" y="0"/>
                  </a:moveTo>
                  <a:lnTo>
                    <a:pt x="3071" y="0"/>
                  </a:lnTo>
                  <a:lnTo>
                    <a:pt x="3071" y="447"/>
                  </a:lnTo>
                </a:path>
              </a:pathLst>
            </a:custGeom>
            <a:noFill/>
            <a:ln w="7" cap="flat">
              <a:solidFill>
                <a:srgbClr val="2718F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1"/>
            <p:cNvSpPr>
              <a:spLocks/>
            </p:cNvSpPr>
            <p:nvPr/>
          </p:nvSpPr>
          <p:spPr bwMode="auto">
            <a:xfrm>
              <a:off x="1212" y="1088"/>
              <a:ext cx="28" cy="49"/>
            </a:xfrm>
            <a:custGeom>
              <a:avLst/>
              <a:gdLst>
                <a:gd name="T0" fmla="*/ 14 w 28"/>
                <a:gd name="T1" fmla="*/ 14 h 49"/>
                <a:gd name="T2" fmla="*/ 0 w 28"/>
                <a:gd name="T3" fmla="*/ 0 h 49"/>
                <a:gd name="T4" fmla="*/ 14 w 28"/>
                <a:gd name="T5" fmla="*/ 49 h 49"/>
                <a:gd name="T6" fmla="*/ 28 w 28"/>
                <a:gd name="T7" fmla="*/ 0 h 49"/>
                <a:gd name="T8" fmla="*/ 14 w 28"/>
                <a:gd name="T9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14" y="14"/>
                  </a:moveTo>
                  <a:lnTo>
                    <a:pt x="0" y="0"/>
                  </a:lnTo>
                  <a:lnTo>
                    <a:pt x="14" y="49"/>
                  </a:lnTo>
                  <a:lnTo>
                    <a:pt x="28" y="0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02"/>
            <p:cNvSpPr>
              <a:spLocks noChangeArrowheads="1"/>
            </p:cNvSpPr>
            <p:nvPr/>
          </p:nvSpPr>
          <p:spPr bwMode="auto">
            <a:xfrm>
              <a:off x="735" y="1076"/>
              <a:ext cx="33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CAM mode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6" name="Line 103"/>
            <p:cNvSpPr>
              <a:spLocks noChangeShapeType="1"/>
            </p:cNvSpPr>
            <p:nvPr/>
          </p:nvSpPr>
          <p:spPr bwMode="auto">
            <a:xfrm>
              <a:off x="2619" y="1261"/>
              <a:ext cx="0" cy="85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04"/>
            <p:cNvSpPr>
              <a:spLocks noChangeArrowheads="1"/>
            </p:cNvSpPr>
            <p:nvPr/>
          </p:nvSpPr>
          <p:spPr bwMode="auto">
            <a:xfrm>
              <a:off x="2495" y="1349"/>
              <a:ext cx="251" cy="155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05"/>
            <p:cNvSpPr>
              <a:spLocks noChangeArrowheads="1"/>
            </p:cNvSpPr>
            <p:nvPr/>
          </p:nvSpPr>
          <p:spPr bwMode="auto">
            <a:xfrm>
              <a:off x="2545" y="1364"/>
              <a:ext cx="12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9" name="Rectangle 106"/>
            <p:cNvSpPr>
              <a:spLocks noChangeArrowheads="1"/>
            </p:cNvSpPr>
            <p:nvPr/>
          </p:nvSpPr>
          <p:spPr bwMode="auto">
            <a:xfrm>
              <a:off x="2567" y="1441"/>
              <a:ext cx="9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0" name="Line 107"/>
            <p:cNvSpPr>
              <a:spLocks noChangeShapeType="1"/>
            </p:cNvSpPr>
            <p:nvPr/>
          </p:nvSpPr>
          <p:spPr bwMode="auto">
            <a:xfrm>
              <a:off x="2399" y="1186"/>
              <a:ext cx="1" cy="1919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08"/>
            <p:cNvSpPr>
              <a:spLocks noChangeShapeType="1"/>
            </p:cNvSpPr>
            <p:nvPr/>
          </p:nvSpPr>
          <p:spPr bwMode="auto">
            <a:xfrm>
              <a:off x="2402" y="1390"/>
              <a:ext cx="92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09"/>
            <p:cNvSpPr>
              <a:spLocks noChangeArrowheads="1"/>
            </p:cNvSpPr>
            <p:nvPr/>
          </p:nvSpPr>
          <p:spPr bwMode="auto">
            <a:xfrm>
              <a:off x="2387" y="1372"/>
              <a:ext cx="40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10"/>
            <p:cNvSpPr>
              <a:spLocks noChangeShapeType="1"/>
            </p:cNvSpPr>
            <p:nvPr/>
          </p:nvSpPr>
          <p:spPr bwMode="auto">
            <a:xfrm flipH="1">
              <a:off x="2835" y="1185"/>
              <a:ext cx="2" cy="1918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11"/>
            <p:cNvSpPr>
              <a:spLocks noChangeShapeType="1"/>
            </p:cNvSpPr>
            <p:nvPr/>
          </p:nvSpPr>
          <p:spPr bwMode="auto">
            <a:xfrm flipH="1">
              <a:off x="2748" y="1389"/>
              <a:ext cx="92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12"/>
            <p:cNvSpPr>
              <a:spLocks noChangeArrowheads="1"/>
            </p:cNvSpPr>
            <p:nvPr/>
          </p:nvSpPr>
          <p:spPr bwMode="auto">
            <a:xfrm>
              <a:off x="2809" y="1370"/>
              <a:ext cx="40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13"/>
            <p:cNvSpPr>
              <a:spLocks noChangeArrowheads="1"/>
            </p:cNvSpPr>
            <p:nvPr/>
          </p:nvSpPr>
          <p:spPr bwMode="auto">
            <a:xfrm>
              <a:off x="2362" y="1096"/>
              <a:ext cx="9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7" name="Rectangle 114"/>
            <p:cNvSpPr>
              <a:spLocks noChangeArrowheads="1"/>
            </p:cNvSpPr>
            <p:nvPr/>
          </p:nvSpPr>
          <p:spPr bwMode="auto">
            <a:xfrm>
              <a:off x="2755" y="1085"/>
              <a:ext cx="9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8" name="Line 115"/>
            <p:cNvSpPr>
              <a:spLocks noChangeShapeType="1"/>
            </p:cNvSpPr>
            <p:nvPr/>
          </p:nvSpPr>
          <p:spPr bwMode="auto">
            <a:xfrm>
              <a:off x="2309" y="979"/>
              <a:ext cx="113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16"/>
            <p:cNvSpPr>
              <a:spLocks noChangeShapeType="1"/>
            </p:cNvSpPr>
            <p:nvPr/>
          </p:nvSpPr>
          <p:spPr bwMode="auto">
            <a:xfrm>
              <a:off x="2310" y="1048"/>
              <a:ext cx="1" cy="177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17"/>
            <p:cNvSpPr>
              <a:spLocks noChangeShapeType="1"/>
            </p:cNvSpPr>
            <p:nvPr/>
          </p:nvSpPr>
          <p:spPr bwMode="auto">
            <a:xfrm>
              <a:off x="2923" y="1055"/>
              <a:ext cx="1" cy="1767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18"/>
            <p:cNvSpPr>
              <a:spLocks noChangeArrowheads="1"/>
            </p:cNvSpPr>
            <p:nvPr/>
          </p:nvSpPr>
          <p:spPr bwMode="auto">
            <a:xfrm>
              <a:off x="2327" y="984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2" name="Rectangle 119"/>
            <p:cNvSpPr>
              <a:spLocks noChangeArrowheads="1"/>
            </p:cNvSpPr>
            <p:nvPr/>
          </p:nvSpPr>
          <p:spPr bwMode="auto">
            <a:xfrm>
              <a:off x="2935" y="988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3" name="Rectangle 120"/>
            <p:cNvSpPr>
              <a:spLocks noChangeArrowheads="1"/>
            </p:cNvSpPr>
            <p:nvPr/>
          </p:nvSpPr>
          <p:spPr bwMode="auto">
            <a:xfrm>
              <a:off x="2397" y="1034"/>
              <a:ext cx="2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4" name="Rectangle 121"/>
            <p:cNvSpPr>
              <a:spLocks noChangeArrowheads="1"/>
            </p:cNvSpPr>
            <p:nvPr/>
          </p:nvSpPr>
          <p:spPr bwMode="auto">
            <a:xfrm>
              <a:off x="2996" y="1047"/>
              <a:ext cx="2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5" name="Line 122"/>
            <p:cNvSpPr>
              <a:spLocks noChangeShapeType="1"/>
            </p:cNvSpPr>
            <p:nvPr/>
          </p:nvSpPr>
          <p:spPr bwMode="auto">
            <a:xfrm>
              <a:off x="2748" y="1076"/>
              <a:ext cx="113" cy="0"/>
            </a:xfrm>
            <a:prstGeom prst="line">
              <a:avLst/>
            </a:prstGeom>
            <a:noFill/>
            <a:ln w="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123"/>
            <p:cNvSpPr>
              <a:spLocks noChangeShapeType="1"/>
            </p:cNvSpPr>
            <p:nvPr/>
          </p:nvSpPr>
          <p:spPr bwMode="auto">
            <a:xfrm flipH="1">
              <a:off x="2744" y="1463"/>
              <a:ext cx="1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24"/>
            <p:cNvSpPr>
              <a:spLocks noChangeArrowheads="1"/>
            </p:cNvSpPr>
            <p:nvPr/>
          </p:nvSpPr>
          <p:spPr bwMode="auto">
            <a:xfrm>
              <a:off x="2898" y="1444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125"/>
            <p:cNvSpPr>
              <a:spLocks noChangeShapeType="1"/>
            </p:cNvSpPr>
            <p:nvPr/>
          </p:nvSpPr>
          <p:spPr bwMode="auto">
            <a:xfrm>
              <a:off x="2309" y="1457"/>
              <a:ext cx="1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26"/>
            <p:cNvSpPr>
              <a:spLocks noChangeArrowheads="1"/>
            </p:cNvSpPr>
            <p:nvPr/>
          </p:nvSpPr>
          <p:spPr bwMode="auto">
            <a:xfrm>
              <a:off x="2294" y="1439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127"/>
            <p:cNvSpPr>
              <a:spLocks noChangeShapeType="1"/>
            </p:cNvSpPr>
            <p:nvPr/>
          </p:nvSpPr>
          <p:spPr bwMode="auto">
            <a:xfrm>
              <a:off x="2605" y="1787"/>
              <a:ext cx="0" cy="85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28"/>
            <p:cNvSpPr>
              <a:spLocks noChangeArrowheads="1"/>
            </p:cNvSpPr>
            <p:nvPr/>
          </p:nvSpPr>
          <p:spPr bwMode="auto">
            <a:xfrm>
              <a:off x="2480" y="1875"/>
              <a:ext cx="252" cy="155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129"/>
            <p:cNvSpPr>
              <a:spLocks noChangeArrowheads="1"/>
            </p:cNvSpPr>
            <p:nvPr/>
          </p:nvSpPr>
          <p:spPr bwMode="auto">
            <a:xfrm>
              <a:off x="2530" y="1890"/>
              <a:ext cx="12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3" name="Rectangle 130"/>
            <p:cNvSpPr>
              <a:spLocks noChangeArrowheads="1"/>
            </p:cNvSpPr>
            <p:nvPr/>
          </p:nvSpPr>
          <p:spPr bwMode="auto">
            <a:xfrm>
              <a:off x="2553" y="1967"/>
              <a:ext cx="9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4" name="Line 131"/>
            <p:cNvSpPr>
              <a:spLocks noChangeShapeType="1"/>
            </p:cNvSpPr>
            <p:nvPr/>
          </p:nvSpPr>
          <p:spPr bwMode="auto">
            <a:xfrm>
              <a:off x="2387" y="1916"/>
              <a:ext cx="92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32"/>
            <p:cNvSpPr>
              <a:spLocks noChangeArrowheads="1"/>
            </p:cNvSpPr>
            <p:nvPr/>
          </p:nvSpPr>
          <p:spPr bwMode="auto">
            <a:xfrm>
              <a:off x="2372" y="1898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133"/>
            <p:cNvSpPr>
              <a:spLocks noChangeShapeType="1"/>
            </p:cNvSpPr>
            <p:nvPr/>
          </p:nvSpPr>
          <p:spPr bwMode="auto">
            <a:xfrm flipH="1">
              <a:off x="2733" y="1915"/>
              <a:ext cx="92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34"/>
            <p:cNvSpPr>
              <a:spLocks noChangeArrowheads="1"/>
            </p:cNvSpPr>
            <p:nvPr/>
          </p:nvSpPr>
          <p:spPr bwMode="auto">
            <a:xfrm>
              <a:off x="2794" y="1896"/>
              <a:ext cx="40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35"/>
            <p:cNvSpPr>
              <a:spLocks noChangeShapeType="1"/>
            </p:cNvSpPr>
            <p:nvPr/>
          </p:nvSpPr>
          <p:spPr bwMode="auto">
            <a:xfrm flipH="1">
              <a:off x="2729" y="1989"/>
              <a:ext cx="1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36"/>
            <p:cNvSpPr>
              <a:spLocks noChangeArrowheads="1"/>
            </p:cNvSpPr>
            <p:nvPr/>
          </p:nvSpPr>
          <p:spPr bwMode="auto">
            <a:xfrm>
              <a:off x="2884" y="1970"/>
              <a:ext cx="40" cy="33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37"/>
            <p:cNvSpPr>
              <a:spLocks noChangeShapeType="1"/>
            </p:cNvSpPr>
            <p:nvPr/>
          </p:nvSpPr>
          <p:spPr bwMode="auto">
            <a:xfrm>
              <a:off x="2294" y="1983"/>
              <a:ext cx="1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38"/>
            <p:cNvSpPr>
              <a:spLocks noChangeArrowheads="1"/>
            </p:cNvSpPr>
            <p:nvPr/>
          </p:nvSpPr>
          <p:spPr bwMode="auto">
            <a:xfrm>
              <a:off x="2279" y="1965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39"/>
            <p:cNvSpPr>
              <a:spLocks noChangeShapeType="1"/>
            </p:cNvSpPr>
            <p:nvPr/>
          </p:nvSpPr>
          <p:spPr bwMode="auto">
            <a:xfrm>
              <a:off x="2619" y="2617"/>
              <a:ext cx="0" cy="85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140"/>
            <p:cNvSpPr>
              <a:spLocks noChangeArrowheads="1"/>
            </p:cNvSpPr>
            <p:nvPr/>
          </p:nvSpPr>
          <p:spPr bwMode="auto">
            <a:xfrm>
              <a:off x="2494" y="2705"/>
              <a:ext cx="252" cy="155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141"/>
            <p:cNvSpPr>
              <a:spLocks noChangeArrowheads="1"/>
            </p:cNvSpPr>
            <p:nvPr/>
          </p:nvSpPr>
          <p:spPr bwMode="auto">
            <a:xfrm>
              <a:off x="2544" y="2720"/>
              <a:ext cx="12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" name="Rectangle 142"/>
            <p:cNvSpPr>
              <a:spLocks noChangeArrowheads="1"/>
            </p:cNvSpPr>
            <p:nvPr/>
          </p:nvSpPr>
          <p:spPr bwMode="auto">
            <a:xfrm>
              <a:off x="2567" y="2797"/>
              <a:ext cx="9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6" name="Line 143"/>
            <p:cNvSpPr>
              <a:spLocks noChangeShapeType="1"/>
            </p:cNvSpPr>
            <p:nvPr/>
          </p:nvSpPr>
          <p:spPr bwMode="auto">
            <a:xfrm>
              <a:off x="2401" y="2747"/>
              <a:ext cx="92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44"/>
            <p:cNvSpPr>
              <a:spLocks noChangeArrowheads="1"/>
            </p:cNvSpPr>
            <p:nvPr/>
          </p:nvSpPr>
          <p:spPr bwMode="auto">
            <a:xfrm>
              <a:off x="2387" y="2728"/>
              <a:ext cx="40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145"/>
            <p:cNvSpPr>
              <a:spLocks noChangeShapeType="1"/>
            </p:cNvSpPr>
            <p:nvPr/>
          </p:nvSpPr>
          <p:spPr bwMode="auto">
            <a:xfrm flipH="1">
              <a:off x="2747" y="2745"/>
              <a:ext cx="92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46"/>
            <p:cNvSpPr>
              <a:spLocks noChangeArrowheads="1"/>
            </p:cNvSpPr>
            <p:nvPr/>
          </p:nvSpPr>
          <p:spPr bwMode="auto">
            <a:xfrm>
              <a:off x="2808" y="2727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147"/>
            <p:cNvSpPr>
              <a:spLocks noChangeShapeType="1"/>
            </p:cNvSpPr>
            <p:nvPr/>
          </p:nvSpPr>
          <p:spPr bwMode="auto">
            <a:xfrm flipH="1">
              <a:off x="2743" y="2819"/>
              <a:ext cx="1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48"/>
            <p:cNvSpPr>
              <a:spLocks noChangeArrowheads="1"/>
            </p:cNvSpPr>
            <p:nvPr/>
          </p:nvSpPr>
          <p:spPr bwMode="auto">
            <a:xfrm>
              <a:off x="2898" y="2801"/>
              <a:ext cx="40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149"/>
            <p:cNvSpPr>
              <a:spLocks noChangeShapeType="1"/>
            </p:cNvSpPr>
            <p:nvPr/>
          </p:nvSpPr>
          <p:spPr bwMode="auto">
            <a:xfrm>
              <a:off x="2308" y="2814"/>
              <a:ext cx="1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50"/>
            <p:cNvSpPr>
              <a:spLocks noChangeArrowheads="1"/>
            </p:cNvSpPr>
            <p:nvPr/>
          </p:nvSpPr>
          <p:spPr bwMode="auto">
            <a:xfrm>
              <a:off x="2293" y="2795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151"/>
            <p:cNvSpPr>
              <a:spLocks noChangeShapeType="1"/>
            </p:cNvSpPr>
            <p:nvPr/>
          </p:nvSpPr>
          <p:spPr bwMode="auto">
            <a:xfrm>
              <a:off x="3557" y="1258"/>
              <a:ext cx="0" cy="85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152"/>
            <p:cNvSpPr>
              <a:spLocks noChangeArrowheads="1"/>
            </p:cNvSpPr>
            <p:nvPr/>
          </p:nvSpPr>
          <p:spPr bwMode="auto">
            <a:xfrm>
              <a:off x="3433" y="1346"/>
              <a:ext cx="251" cy="155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53"/>
            <p:cNvSpPr>
              <a:spLocks noChangeArrowheads="1"/>
            </p:cNvSpPr>
            <p:nvPr/>
          </p:nvSpPr>
          <p:spPr bwMode="auto">
            <a:xfrm>
              <a:off x="3482" y="1361"/>
              <a:ext cx="12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7" name="Rectangle 154"/>
            <p:cNvSpPr>
              <a:spLocks noChangeArrowheads="1"/>
            </p:cNvSpPr>
            <p:nvPr/>
          </p:nvSpPr>
          <p:spPr bwMode="auto">
            <a:xfrm>
              <a:off x="3505" y="1438"/>
              <a:ext cx="9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8" name="Line 155"/>
            <p:cNvSpPr>
              <a:spLocks noChangeShapeType="1"/>
            </p:cNvSpPr>
            <p:nvPr/>
          </p:nvSpPr>
          <p:spPr bwMode="auto">
            <a:xfrm>
              <a:off x="3337" y="1183"/>
              <a:ext cx="1" cy="192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156"/>
            <p:cNvSpPr>
              <a:spLocks noChangeShapeType="1"/>
            </p:cNvSpPr>
            <p:nvPr/>
          </p:nvSpPr>
          <p:spPr bwMode="auto">
            <a:xfrm>
              <a:off x="3340" y="1387"/>
              <a:ext cx="92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57"/>
            <p:cNvSpPr>
              <a:spLocks noChangeArrowheads="1"/>
            </p:cNvSpPr>
            <p:nvPr/>
          </p:nvSpPr>
          <p:spPr bwMode="auto">
            <a:xfrm>
              <a:off x="3325" y="1369"/>
              <a:ext cx="40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58"/>
            <p:cNvSpPr>
              <a:spLocks noChangeShapeType="1"/>
            </p:cNvSpPr>
            <p:nvPr/>
          </p:nvSpPr>
          <p:spPr bwMode="auto">
            <a:xfrm>
              <a:off x="3774" y="1182"/>
              <a:ext cx="2" cy="1929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159"/>
            <p:cNvSpPr>
              <a:spLocks noChangeShapeType="1"/>
            </p:cNvSpPr>
            <p:nvPr/>
          </p:nvSpPr>
          <p:spPr bwMode="auto">
            <a:xfrm flipH="1">
              <a:off x="3685" y="1386"/>
              <a:ext cx="92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160"/>
            <p:cNvSpPr>
              <a:spLocks noChangeArrowheads="1"/>
            </p:cNvSpPr>
            <p:nvPr/>
          </p:nvSpPr>
          <p:spPr bwMode="auto">
            <a:xfrm>
              <a:off x="3747" y="1367"/>
              <a:ext cx="40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161"/>
            <p:cNvSpPr>
              <a:spLocks noChangeArrowheads="1"/>
            </p:cNvSpPr>
            <p:nvPr/>
          </p:nvSpPr>
          <p:spPr bwMode="auto">
            <a:xfrm>
              <a:off x="3299" y="1093"/>
              <a:ext cx="9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5" name="Rectangle 162"/>
            <p:cNvSpPr>
              <a:spLocks noChangeArrowheads="1"/>
            </p:cNvSpPr>
            <p:nvPr/>
          </p:nvSpPr>
          <p:spPr bwMode="auto">
            <a:xfrm>
              <a:off x="3693" y="1082"/>
              <a:ext cx="9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6" name="Line 163"/>
            <p:cNvSpPr>
              <a:spLocks noChangeShapeType="1"/>
            </p:cNvSpPr>
            <p:nvPr/>
          </p:nvSpPr>
          <p:spPr bwMode="auto">
            <a:xfrm>
              <a:off x="3246" y="976"/>
              <a:ext cx="113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64"/>
            <p:cNvSpPr>
              <a:spLocks noChangeShapeType="1"/>
            </p:cNvSpPr>
            <p:nvPr/>
          </p:nvSpPr>
          <p:spPr bwMode="auto">
            <a:xfrm>
              <a:off x="3248" y="1046"/>
              <a:ext cx="1" cy="1761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165"/>
            <p:cNvSpPr>
              <a:spLocks noChangeShapeType="1"/>
            </p:cNvSpPr>
            <p:nvPr/>
          </p:nvSpPr>
          <p:spPr bwMode="auto">
            <a:xfrm>
              <a:off x="3861" y="1053"/>
              <a:ext cx="1" cy="1766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166"/>
            <p:cNvSpPr>
              <a:spLocks noChangeArrowheads="1"/>
            </p:cNvSpPr>
            <p:nvPr/>
          </p:nvSpPr>
          <p:spPr bwMode="auto">
            <a:xfrm>
              <a:off x="3265" y="981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0" name="Rectangle 167"/>
            <p:cNvSpPr>
              <a:spLocks noChangeArrowheads="1"/>
            </p:cNvSpPr>
            <p:nvPr/>
          </p:nvSpPr>
          <p:spPr bwMode="auto">
            <a:xfrm>
              <a:off x="3873" y="985"/>
              <a:ext cx="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1" name="Rectangle 168"/>
            <p:cNvSpPr>
              <a:spLocks noChangeArrowheads="1"/>
            </p:cNvSpPr>
            <p:nvPr/>
          </p:nvSpPr>
          <p:spPr bwMode="auto">
            <a:xfrm>
              <a:off x="3335" y="1031"/>
              <a:ext cx="2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00"/>
                  </a:solidFill>
                  <a:latin typeface="Sans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2" name="Rectangle 169"/>
            <p:cNvSpPr>
              <a:spLocks noChangeArrowheads="1"/>
            </p:cNvSpPr>
            <p:nvPr/>
          </p:nvSpPr>
          <p:spPr bwMode="auto">
            <a:xfrm>
              <a:off x="3934" y="1044"/>
              <a:ext cx="2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B0000"/>
                  </a:solidFill>
                  <a:latin typeface="Sans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3" name="Line 170"/>
            <p:cNvSpPr>
              <a:spLocks noChangeShapeType="1"/>
            </p:cNvSpPr>
            <p:nvPr/>
          </p:nvSpPr>
          <p:spPr bwMode="auto">
            <a:xfrm>
              <a:off x="3686" y="1073"/>
              <a:ext cx="113" cy="0"/>
            </a:xfrm>
            <a:prstGeom prst="line">
              <a:avLst/>
            </a:prstGeom>
            <a:noFill/>
            <a:ln w="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171"/>
            <p:cNvSpPr>
              <a:spLocks noChangeShapeType="1"/>
            </p:cNvSpPr>
            <p:nvPr/>
          </p:nvSpPr>
          <p:spPr bwMode="auto">
            <a:xfrm flipH="1">
              <a:off x="3682" y="1460"/>
              <a:ext cx="1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172"/>
            <p:cNvSpPr>
              <a:spLocks noChangeArrowheads="1"/>
            </p:cNvSpPr>
            <p:nvPr/>
          </p:nvSpPr>
          <p:spPr bwMode="auto">
            <a:xfrm>
              <a:off x="3836" y="1441"/>
              <a:ext cx="41" cy="33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73"/>
            <p:cNvSpPr>
              <a:spLocks noChangeShapeType="1"/>
            </p:cNvSpPr>
            <p:nvPr/>
          </p:nvSpPr>
          <p:spPr bwMode="auto">
            <a:xfrm>
              <a:off x="3247" y="1455"/>
              <a:ext cx="1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174"/>
            <p:cNvSpPr>
              <a:spLocks noChangeArrowheads="1"/>
            </p:cNvSpPr>
            <p:nvPr/>
          </p:nvSpPr>
          <p:spPr bwMode="auto">
            <a:xfrm>
              <a:off x="3232" y="1436"/>
              <a:ext cx="40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Line 175"/>
            <p:cNvSpPr>
              <a:spLocks noChangeShapeType="1"/>
            </p:cNvSpPr>
            <p:nvPr/>
          </p:nvSpPr>
          <p:spPr bwMode="auto">
            <a:xfrm>
              <a:off x="3542" y="1784"/>
              <a:ext cx="0" cy="85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176"/>
            <p:cNvSpPr>
              <a:spLocks noChangeArrowheads="1"/>
            </p:cNvSpPr>
            <p:nvPr/>
          </p:nvSpPr>
          <p:spPr bwMode="auto">
            <a:xfrm>
              <a:off x="3418" y="1872"/>
              <a:ext cx="251" cy="155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77"/>
            <p:cNvSpPr>
              <a:spLocks noChangeArrowheads="1"/>
            </p:cNvSpPr>
            <p:nvPr/>
          </p:nvSpPr>
          <p:spPr bwMode="auto">
            <a:xfrm>
              <a:off x="3468" y="1887"/>
              <a:ext cx="12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1" name="Rectangle 178"/>
            <p:cNvSpPr>
              <a:spLocks noChangeArrowheads="1"/>
            </p:cNvSpPr>
            <p:nvPr/>
          </p:nvSpPr>
          <p:spPr bwMode="auto">
            <a:xfrm>
              <a:off x="3490" y="1964"/>
              <a:ext cx="9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2" name="Line 179"/>
            <p:cNvSpPr>
              <a:spLocks noChangeShapeType="1"/>
            </p:cNvSpPr>
            <p:nvPr/>
          </p:nvSpPr>
          <p:spPr bwMode="auto">
            <a:xfrm>
              <a:off x="3325" y="1913"/>
              <a:ext cx="92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180"/>
            <p:cNvSpPr>
              <a:spLocks noChangeArrowheads="1"/>
            </p:cNvSpPr>
            <p:nvPr/>
          </p:nvSpPr>
          <p:spPr bwMode="auto">
            <a:xfrm>
              <a:off x="3310" y="1895"/>
              <a:ext cx="40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Line 181"/>
            <p:cNvSpPr>
              <a:spLocks noChangeShapeType="1"/>
            </p:cNvSpPr>
            <p:nvPr/>
          </p:nvSpPr>
          <p:spPr bwMode="auto">
            <a:xfrm flipH="1">
              <a:off x="3671" y="1912"/>
              <a:ext cx="91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182"/>
            <p:cNvSpPr>
              <a:spLocks noChangeArrowheads="1"/>
            </p:cNvSpPr>
            <p:nvPr/>
          </p:nvSpPr>
          <p:spPr bwMode="auto">
            <a:xfrm>
              <a:off x="3732" y="1893"/>
              <a:ext cx="40" cy="33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183"/>
            <p:cNvSpPr>
              <a:spLocks noChangeShapeType="1"/>
            </p:cNvSpPr>
            <p:nvPr/>
          </p:nvSpPr>
          <p:spPr bwMode="auto">
            <a:xfrm flipH="1">
              <a:off x="3667" y="1986"/>
              <a:ext cx="1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184"/>
            <p:cNvSpPr>
              <a:spLocks noChangeArrowheads="1"/>
            </p:cNvSpPr>
            <p:nvPr/>
          </p:nvSpPr>
          <p:spPr bwMode="auto">
            <a:xfrm>
              <a:off x="3821" y="1968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185"/>
            <p:cNvSpPr>
              <a:spLocks noChangeShapeType="1"/>
            </p:cNvSpPr>
            <p:nvPr/>
          </p:nvSpPr>
          <p:spPr bwMode="auto">
            <a:xfrm>
              <a:off x="3232" y="1980"/>
              <a:ext cx="1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186"/>
            <p:cNvSpPr>
              <a:spLocks noChangeArrowheads="1"/>
            </p:cNvSpPr>
            <p:nvPr/>
          </p:nvSpPr>
          <p:spPr bwMode="auto">
            <a:xfrm>
              <a:off x="3217" y="1962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Line 187"/>
            <p:cNvSpPr>
              <a:spLocks noChangeShapeType="1"/>
            </p:cNvSpPr>
            <p:nvPr/>
          </p:nvSpPr>
          <p:spPr bwMode="auto">
            <a:xfrm>
              <a:off x="3557" y="2615"/>
              <a:ext cx="0" cy="84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88"/>
            <p:cNvSpPr>
              <a:spLocks noChangeArrowheads="1"/>
            </p:cNvSpPr>
            <p:nvPr/>
          </p:nvSpPr>
          <p:spPr bwMode="auto">
            <a:xfrm>
              <a:off x="3432" y="2702"/>
              <a:ext cx="251" cy="155"/>
            </a:xfrm>
            <a:prstGeom prst="rect">
              <a:avLst/>
            </a:prstGeom>
            <a:solidFill>
              <a:srgbClr val="FFCC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189"/>
            <p:cNvSpPr>
              <a:spLocks noChangeArrowheads="1"/>
            </p:cNvSpPr>
            <p:nvPr/>
          </p:nvSpPr>
          <p:spPr bwMode="auto">
            <a:xfrm>
              <a:off x="3482" y="2717"/>
              <a:ext cx="12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3" name="Rectangle 190"/>
            <p:cNvSpPr>
              <a:spLocks noChangeArrowheads="1"/>
            </p:cNvSpPr>
            <p:nvPr/>
          </p:nvSpPr>
          <p:spPr bwMode="auto">
            <a:xfrm>
              <a:off x="3504" y="2794"/>
              <a:ext cx="9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cell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4" name="Line 191"/>
            <p:cNvSpPr>
              <a:spLocks noChangeShapeType="1"/>
            </p:cNvSpPr>
            <p:nvPr/>
          </p:nvSpPr>
          <p:spPr bwMode="auto">
            <a:xfrm>
              <a:off x="3339" y="2744"/>
              <a:ext cx="92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192"/>
            <p:cNvSpPr>
              <a:spLocks noChangeArrowheads="1"/>
            </p:cNvSpPr>
            <p:nvPr/>
          </p:nvSpPr>
          <p:spPr bwMode="auto">
            <a:xfrm>
              <a:off x="3324" y="2725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Line 193"/>
            <p:cNvSpPr>
              <a:spLocks noChangeShapeType="1"/>
            </p:cNvSpPr>
            <p:nvPr/>
          </p:nvSpPr>
          <p:spPr bwMode="auto">
            <a:xfrm flipH="1">
              <a:off x="3685" y="2742"/>
              <a:ext cx="92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194"/>
            <p:cNvSpPr>
              <a:spLocks noChangeArrowheads="1"/>
            </p:cNvSpPr>
            <p:nvPr/>
          </p:nvSpPr>
          <p:spPr bwMode="auto">
            <a:xfrm>
              <a:off x="3746" y="2724"/>
              <a:ext cx="40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195"/>
            <p:cNvSpPr>
              <a:spLocks noChangeShapeType="1"/>
            </p:cNvSpPr>
            <p:nvPr/>
          </p:nvSpPr>
          <p:spPr bwMode="auto">
            <a:xfrm flipH="1">
              <a:off x="3681" y="2816"/>
              <a:ext cx="1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196"/>
            <p:cNvSpPr>
              <a:spLocks noChangeArrowheads="1"/>
            </p:cNvSpPr>
            <p:nvPr/>
          </p:nvSpPr>
          <p:spPr bwMode="auto">
            <a:xfrm>
              <a:off x="3835" y="2798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197"/>
            <p:cNvSpPr>
              <a:spLocks noChangeShapeType="1"/>
            </p:cNvSpPr>
            <p:nvPr/>
          </p:nvSpPr>
          <p:spPr bwMode="auto">
            <a:xfrm>
              <a:off x="3246" y="2811"/>
              <a:ext cx="185" cy="0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198"/>
            <p:cNvSpPr>
              <a:spLocks noChangeArrowheads="1"/>
            </p:cNvSpPr>
            <p:nvPr/>
          </p:nvSpPr>
          <p:spPr bwMode="auto">
            <a:xfrm>
              <a:off x="3231" y="2792"/>
              <a:ext cx="41" cy="32"/>
            </a:xfrm>
            <a:prstGeom prst="ellipse">
              <a:avLst/>
            </a:prstGeom>
            <a:solidFill>
              <a:srgbClr val="00808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199"/>
            <p:cNvSpPr>
              <a:spLocks noChangeArrowheads="1"/>
            </p:cNvSpPr>
            <p:nvPr/>
          </p:nvSpPr>
          <p:spPr bwMode="auto">
            <a:xfrm>
              <a:off x="2164" y="2277"/>
              <a:ext cx="34" cy="34"/>
            </a:xfrm>
            <a:prstGeom prst="ellipse">
              <a:avLst/>
            </a:prstGeom>
            <a:solidFill>
              <a:srgbClr val="2B0000"/>
            </a:solidFill>
            <a:ln w="7" cap="flat">
              <a:solidFill>
                <a:srgbClr val="2718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00"/>
            <p:cNvSpPr>
              <a:spLocks noChangeArrowheads="1"/>
            </p:cNvSpPr>
            <p:nvPr/>
          </p:nvSpPr>
          <p:spPr bwMode="auto">
            <a:xfrm>
              <a:off x="2596" y="2277"/>
              <a:ext cx="35" cy="34"/>
            </a:xfrm>
            <a:prstGeom prst="ellipse">
              <a:avLst/>
            </a:prstGeom>
            <a:solidFill>
              <a:srgbClr val="2B0000"/>
            </a:solidFill>
            <a:ln w="7" cap="flat">
              <a:solidFill>
                <a:srgbClr val="2718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01"/>
            <p:cNvSpPr>
              <a:spLocks noChangeArrowheads="1"/>
            </p:cNvSpPr>
            <p:nvPr/>
          </p:nvSpPr>
          <p:spPr bwMode="auto">
            <a:xfrm>
              <a:off x="3004" y="2277"/>
              <a:ext cx="35" cy="34"/>
            </a:xfrm>
            <a:prstGeom prst="ellipse">
              <a:avLst/>
            </a:prstGeom>
            <a:solidFill>
              <a:srgbClr val="2B0000"/>
            </a:solidFill>
            <a:ln w="7" cap="flat">
              <a:solidFill>
                <a:srgbClr val="2718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02"/>
            <p:cNvSpPr>
              <a:spLocks noChangeArrowheads="1"/>
            </p:cNvSpPr>
            <p:nvPr/>
          </p:nvSpPr>
          <p:spPr bwMode="auto">
            <a:xfrm>
              <a:off x="3516" y="2277"/>
              <a:ext cx="34" cy="34"/>
            </a:xfrm>
            <a:prstGeom prst="ellipse">
              <a:avLst/>
            </a:prstGeom>
            <a:solidFill>
              <a:srgbClr val="2B0000"/>
            </a:solidFill>
            <a:ln w="7" cap="flat">
              <a:solidFill>
                <a:srgbClr val="2718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203"/>
            <p:cNvSpPr>
              <a:spLocks noChangeArrowheads="1"/>
            </p:cNvSpPr>
            <p:nvPr/>
          </p:nvSpPr>
          <p:spPr bwMode="auto">
            <a:xfrm>
              <a:off x="3988" y="1223"/>
              <a:ext cx="9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WL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7" name="Rectangle 204"/>
            <p:cNvSpPr>
              <a:spLocks noChangeArrowheads="1"/>
            </p:cNvSpPr>
            <p:nvPr/>
          </p:nvSpPr>
          <p:spPr bwMode="auto">
            <a:xfrm>
              <a:off x="3988" y="1746"/>
              <a:ext cx="9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WL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7" name="Rectangle 206"/>
          <p:cNvSpPr>
            <a:spLocks noChangeArrowheads="1"/>
          </p:cNvSpPr>
          <p:nvPr/>
        </p:nvSpPr>
        <p:spPr bwMode="auto">
          <a:xfrm>
            <a:off x="7034212" y="4132264"/>
            <a:ext cx="15068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WL</a:t>
            </a:r>
            <a:endParaRPr lang="en-US">
              <a:latin typeface="Arial" pitchFamily="34" charset="0"/>
            </a:endParaRPr>
          </a:p>
        </p:txBody>
      </p:sp>
      <p:sp>
        <p:nvSpPr>
          <p:cNvPr id="8" name="Freeform 207"/>
          <p:cNvSpPr>
            <a:spLocks/>
          </p:cNvSpPr>
          <p:nvPr/>
        </p:nvSpPr>
        <p:spPr bwMode="auto">
          <a:xfrm>
            <a:off x="3484562" y="2444751"/>
            <a:ext cx="4375150" cy="144463"/>
          </a:xfrm>
          <a:custGeom>
            <a:avLst/>
            <a:gdLst>
              <a:gd name="T0" fmla="*/ 0 w 18971"/>
              <a:gd name="T1" fmla="*/ 0 h 622"/>
              <a:gd name="T2" fmla="*/ 0 w 18971"/>
              <a:gd name="T3" fmla="*/ 622 h 622"/>
              <a:gd name="T4" fmla="*/ 18699 w 18971"/>
              <a:gd name="T5" fmla="*/ 622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71" h="622">
                <a:moveTo>
                  <a:pt x="0" y="0"/>
                </a:moveTo>
                <a:lnTo>
                  <a:pt x="0" y="622"/>
                </a:lnTo>
                <a:cubicBezTo>
                  <a:pt x="0" y="622"/>
                  <a:pt x="18971" y="603"/>
                  <a:pt x="18699" y="622"/>
                </a:cubicBezTo>
              </a:path>
            </a:pathLst>
          </a:custGeom>
          <a:noFill/>
          <a:ln w="7" cap="flat">
            <a:solidFill>
              <a:srgbClr val="130B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208"/>
          <p:cNvSpPr>
            <a:spLocks noChangeShapeType="1"/>
          </p:cNvSpPr>
          <p:nvPr/>
        </p:nvSpPr>
        <p:spPr bwMode="auto">
          <a:xfrm>
            <a:off x="4852987" y="2436813"/>
            <a:ext cx="0" cy="147638"/>
          </a:xfrm>
          <a:prstGeom prst="line">
            <a:avLst/>
          </a:prstGeom>
          <a:noFill/>
          <a:ln w="7" cap="flat">
            <a:solidFill>
              <a:srgbClr val="130B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209"/>
          <p:cNvSpPr>
            <a:spLocks noChangeShapeType="1"/>
          </p:cNvSpPr>
          <p:nvPr/>
        </p:nvSpPr>
        <p:spPr bwMode="auto">
          <a:xfrm>
            <a:off x="6335712" y="2436814"/>
            <a:ext cx="0" cy="142875"/>
          </a:xfrm>
          <a:prstGeom prst="line">
            <a:avLst/>
          </a:prstGeom>
          <a:noFill/>
          <a:ln w="7" cap="flat">
            <a:solidFill>
              <a:srgbClr val="130B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10"/>
          <p:cNvSpPr>
            <a:spLocks/>
          </p:cNvSpPr>
          <p:nvPr/>
        </p:nvSpPr>
        <p:spPr bwMode="auto">
          <a:xfrm>
            <a:off x="3459163" y="3279776"/>
            <a:ext cx="4219575" cy="142875"/>
          </a:xfrm>
          <a:custGeom>
            <a:avLst/>
            <a:gdLst>
              <a:gd name="T0" fmla="*/ 0 w 18291"/>
              <a:gd name="T1" fmla="*/ 0 h 622"/>
              <a:gd name="T2" fmla="*/ 0 w 18291"/>
              <a:gd name="T3" fmla="*/ 622 h 622"/>
              <a:gd name="T4" fmla="*/ 18291 w 18291"/>
              <a:gd name="T5" fmla="*/ 622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91" h="622">
                <a:moveTo>
                  <a:pt x="0" y="0"/>
                </a:moveTo>
                <a:lnTo>
                  <a:pt x="0" y="622"/>
                </a:lnTo>
                <a:lnTo>
                  <a:pt x="18291" y="622"/>
                </a:lnTo>
              </a:path>
            </a:pathLst>
          </a:custGeom>
          <a:noFill/>
          <a:ln w="7" cap="flat">
            <a:solidFill>
              <a:srgbClr val="130B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211"/>
          <p:cNvSpPr>
            <a:spLocks noChangeShapeType="1"/>
          </p:cNvSpPr>
          <p:nvPr/>
        </p:nvSpPr>
        <p:spPr bwMode="auto">
          <a:xfrm>
            <a:off x="4826000" y="3270250"/>
            <a:ext cx="0" cy="147638"/>
          </a:xfrm>
          <a:prstGeom prst="line">
            <a:avLst/>
          </a:prstGeom>
          <a:noFill/>
          <a:ln w="7" cap="flat">
            <a:solidFill>
              <a:srgbClr val="130B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212"/>
          <p:cNvSpPr>
            <a:spLocks noChangeShapeType="1"/>
          </p:cNvSpPr>
          <p:nvPr/>
        </p:nvSpPr>
        <p:spPr bwMode="auto">
          <a:xfrm>
            <a:off x="6310312" y="3270251"/>
            <a:ext cx="0" cy="142875"/>
          </a:xfrm>
          <a:prstGeom prst="line">
            <a:avLst/>
          </a:prstGeom>
          <a:noFill/>
          <a:ln w="7" cap="flat">
            <a:solidFill>
              <a:srgbClr val="130B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3"/>
          <p:cNvSpPr>
            <a:spLocks/>
          </p:cNvSpPr>
          <p:nvPr/>
        </p:nvSpPr>
        <p:spPr bwMode="auto">
          <a:xfrm>
            <a:off x="3459163" y="4592639"/>
            <a:ext cx="3851275" cy="142875"/>
          </a:xfrm>
          <a:custGeom>
            <a:avLst/>
            <a:gdLst>
              <a:gd name="T0" fmla="*/ 0 w 16697"/>
              <a:gd name="T1" fmla="*/ 0 h 622"/>
              <a:gd name="T2" fmla="*/ 0 w 16697"/>
              <a:gd name="T3" fmla="*/ 622 h 622"/>
              <a:gd name="T4" fmla="*/ 16697 w 16697"/>
              <a:gd name="T5" fmla="*/ 622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97" h="622">
                <a:moveTo>
                  <a:pt x="0" y="0"/>
                </a:moveTo>
                <a:lnTo>
                  <a:pt x="0" y="622"/>
                </a:lnTo>
                <a:lnTo>
                  <a:pt x="16697" y="622"/>
                </a:lnTo>
              </a:path>
            </a:pathLst>
          </a:custGeom>
          <a:noFill/>
          <a:ln w="7" cap="flat">
            <a:solidFill>
              <a:srgbClr val="130B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14"/>
          <p:cNvSpPr>
            <a:spLocks noChangeShapeType="1"/>
          </p:cNvSpPr>
          <p:nvPr/>
        </p:nvSpPr>
        <p:spPr bwMode="auto">
          <a:xfrm>
            <a:off x="4826000" y="4583114"/>
            <a:ext cx="0" cy="149225"/>
          </a:xfrm>
          <a:prstGeom prst="line">
            <a:avLst/>
          </a:prstGeom>
          <a:noFill/>
          <a:ln w="7" cap="flat">
            <a:solidFill>
              <a:srgbClr val="130B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215"/>
          <p:cNvSpPr>
            <a:spLocks noChangeShapeType="1"/>
          </p:cNvSpPr>
          <p:nvPr/>
        </p:nvSpPr>
        <p:spPr bwMode="auto">
          <a:xfrm>
            <a:off x="6310312" y="4583114"/>
            <a:ext cx="0" cy="144463"/>
          </a:xfrm>
          <a:prstGeom prst="line">
            <a:avLst/>
          </a:prstGeom>
          <a:noFill/>
          <a:ln w="7" cap="flat">
            <a:solidFill>
              <a:srgbClr val="130B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216"/>
          <p:cNvSpPr>
            <a:spLocks noChangeShapeType="1"/>
          </p:cNvSpPr>
          <p:nvPr/>
        </p:nvSpPr>
        <p:spPr bwMode="auto">
          <a:xfrm>
            <a:off x="7313612" y="4735513"/>
            <a:ext cx="0" cy="596900"/>
          </a:xfrm>
          <a:prstGeom prst="line">
            <a:avLst/>
          </a:prstGeom>
          <a:noFill/>
          <a:ln w="8" cap="flat">
            <a:solidFill>
              <a:srgbClr val="1917F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217"/>
          <p:cNvSpPr>
            <a:spLocks noChangeShapeType="1"/>
          </p:cNvSpPr>
          <p:nvPr/>
        </p:nvSpPr>
        <p:spPr bwMode="auto">
          <a:xfrm>
            <a:off x="7675562" y="3422651"/>
            <a:ext cx="0" cy="1909763"/>
          </a:xfrm>
          <a:prstGeom prst="line">
            <a:avLst/>
          </a:prstGeom>
          <a:noFill/>
          <a:ln w="8" cap="flat">
            <a:solidFill>
              <a:srgbClr val="1917F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218"/>
          <p:cNvSpPr>
            <a:spLocks noChangeShapeType="1"/>
          </p:cNvSpPr>
          <p:nvPr/>
        </p:nvSpPr>
        <p:spPr bwMode="auto">
          <a:xfrm>
            <a:off x="7796212" y="2584450"/>
            <a:ext cx="0" cy="2757488"/>
          </a:xfrm>
          <a:prstGeom prst="line">
            <a:avLst/>
          </a:prstGeom>
          <a:noFill/>
          <a:ln w="8" cap="flat">
            <a:solidFill>
              <a:srgbClr val="1917F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19"/>
          <p:cNvSpPr>
            <a:spLocks noChangeArrowheads="1"/>
          </p:cNvSpPr>
          <p:nvPr/>
        </p:nvSpPr>
        <p:spPr bwMode="auto">
          <a:xfrm>
            <a:off x="7294563" y="2430464"/>
            <a:ext cx="29495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match</a:t>
            </a:r>
            <a:endParaRPr lang="en-US">
              <a:latin typeface="Arial" pitchFamily="34" charset="0"/>
            </a:endParaRPr>
          </a:p>
        </p:txBody>
      </p:sp>
      <p:sp>
        <p:nvSpPr>
          <p:cNvPr id="21" name="Oval 220"/>
          <p:cNvSpPr>
            <a:spLocks noChangeArrowheads="1"/>
          </p:cNvSpPr>
          <p:nvPr/>
        </p:nvSpPr>
        <p:spPr bwMode="auto">
          <a:xfrm>
            <a:off x="7348538" y="5180014"/>
            <a:ext cx="55563" cy="53975"/>
          </a:xfrm>
          <a:prstGeom prst="ellipse">
            <a:avLst/>
          </a:prstGeom>
          <a:solidFill>
            <a:srgbClr val="2B0000"/>
          </a:solidFill>
          <a:ln w="7" cap="flat">
            <a:solidFill>
              <a:srgbClr val="2718F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21"/>
          <p:cNvSpPr>
            <a:spLocks noChangeArrowheads="1"/>
          </p:cNvSpPr>
          <p:nvPr/>
        </p:nvSpPr>
        <p:spPr bwMode="auto">
          <a:xfrm>
            <a:off x="7459663" y="5180014"/>
            <a:ext cx="55563" cy="53975"/>
          </a:xfrm>
          <a:prstGeom prst="ellipse">
            <a:avLst/>
          </a:prstGeom>
          <a:solidFill>
            <a:srgbClr val="2B0000"/>
          </a:solidFill>
          <a:ln w="7" cap="flat">
            <a:solidFill>
              <a:srgbClr val="2718F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2"/>
          <p:cNvSpPr>
            <a:spLocks noChangeArrowheads="1"/>
          </p:cNvSpPr>
          <p:nvPr/>
        </p:nvSpPr>
        <p:spPr bwMode="auto">
          <a:xfrm>
            <a:off x="7577138" y="5175251"/>
            <a:ext cx="55563" cy="55563"/>
          </a:xfrm>
          <a:prstGeom prst="ellipse">
            <a:avLst/>
          </a:prstGeom>
          <a:solidFill>
            <a:srgbClr val="2B0000"/>
          </a:solidFill>
          <a:ln w="7" cap="flat">
            <a:solidFill>
              <a:srgbClr val="2718F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24"/>
          <p:cNvSpPr>
            <a:spLocks noChangeShapeType="1"/>
          </p:cNvSpPr>
          <p:nvPr/>
        </p:nvSpPr>
        <p:spPr bwMode="auto">
          <a:xfrm>
            <a:off x="7554912" y="5756275"/>
            <a:ext cx="0" cy="165100"/>
          </a:xfrm>
          <a:prstGeom prst="line">
            <a:avLst/>
          </a:prstGeom>
          <a:noFill/>
          <a:ln w="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5"/>
          <p:cNvSpPr>
            <a:spLocks/>
          </p:cNvSpPr>
          <p:nvPr/>
        </p:nvSpPr>
        <p:spPr bwMode="auto">
          <a:xfrm>
            <a:off x="7529512" y="5830888"/>
            <a:ext cx="50800" cy="90488"/>
          </a:xfrm>
          <a:custGeom>
            <a:avLst/>
            <a:gdLst>
              <a:gd name="T0" fmla="*/ 16 w 32"/>
              <a:gd name="T1" fmla="*/ 16 h 57"/>
              <a:gd name="T2" fmla="*/ 0 w 32"/>
              <a:gd name="T3" fmla="*/ 0 h 57"/>
              <a:gd name="T4" fmla="*/ 16 w 32"/>
              <a:gd name="T5" fmla="*/ 57 h 57"/>
              <a:gd name="T6" fmla="*/ 32 w 32"/>
              <a:gd name="T7" fmla="*/ 0 h 57"/>
              <a:gd name="T8" fmla="*/ 16 w 32"/>
              <a:gd name="T9" fmla="*/ 1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57">
                <a:moveTo>
                  <a:pt x="16" y="16"/>
                </a:moveTo>
                <a:lnTo>
                  <a:pt x="0" y="0"/>
                </a:lnTo>
                <a:lnTo>
                  <a:pt x="16" y="57"/>
                </a:lnTo>
                <a:lnTo>
                  <a:pt x="32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6"/>
          <p:cNvSpPr>
            <a:spLocks noChangeArrowheads="1"/>
          </p:cNvSpPr>
          <p:nvPr/>
        </p:nvSpPr>
        <p:spPr bwMode="auto">
          <a:xfrm>
            <a:off x="6999294" y="5890156"/>
            <a:ext cx="11195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Sans"/>
              </a:rPr>
              <a:t>Id of the row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Sans"/>
              </a:rPr>
              <a:t>that matched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7873211" y="3785940"/>
            <a:ext cx="2719392" cy="8987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Use an encoder to find the id of the row that matched.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6858006" y="5332413"/>
            <a:ext cx="1523994" cy="42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94258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9851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err="1"/>
              <a:t>Atoms</a:t>
            </a:r>
            <a:r>
              <a:rPr lang="fr-FR" sz="4400" dirty="0"/>
              <a:t> and </a:t>
            </a:r>
            <a:r>
              <a:rPr lang="fr-FR" sz="4400" dirty="0" err="1"/>
              <a:t>Molecules</a:t>
            </a:r>
            <a:r>
              <a:rPr lang="fr-FR" sz="4400" dirty="0"/>
              <a:t> of Circuits</a:t>
            </a:r>
            <a:endParaRPr lang="en-US" sz="4400" dirty="0"/>
          </a:p>
        </p:txBody>
      </p:sp>
      <p:sp>
        <p:nvSpPr>
          <p:cNvPr id="4" name="Rounded Rectangle 3"/>
          <p:cNvSpPr/>
          <p:nvPr/>
        </p:nvSpPr>
        <p:spPr>
          <a:xfrm>
            <a:off x="4419600" y="1676400"/>
            <a:ext cx="32766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Transistor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590800"/>
            <a:ext cx="4763282" cy="6966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4201" y="3725110"/>
            <a:ext cx="64235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just a </a:t>
            </a:r>
            <a:r>
              <a:rPr lang="en-US" sz="2800" b="1" dirty="0">
                <a:solidFill>
                  <a:srgbClr val="00B050"/>
                </a:solidFill>
              </a:rPr>
              <a:t>switch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either switched </a:t>
            </a:r>
            <a:r>
              <a:rPr lang="en-US" sz="2800" dirty="0">
                <a:solidFill>
                  <a:srgbClr val="00B050"/>
                </a:solidFill>
              </a:rPr>
              <a:t>on</a:t>
            </a:r>
            <a:r>
              <a:rPr lang="en-US" sz="2800" dirty="0"/>
              <a:t> (current can</a:t>
            </a:r>
            <a:br>
              <a:rPr lang="en-US" sz="2800" dirty="0"/>
            </a:br>
            <a:r>
              <a:rPr lang="en-US" sz="2800" dirty="0"/>
              <a:t>flow), or switched </a:t>
            </a:r>
            <a:r>
              <a:rPr lang="en-US" sz="2800" dirty="0">
                <a:solidFill>
                  <a:srgbClr val="FF0000"/>
                </a:solidFill>
              </a:rPr>
              <a:t>off</a:t>
            </a:r>
            <a:r>
              <a:rPr lang="en-US" sz="2800" dirty="0"/>
              <a:t> (no current flow)</a:t>
            </a:r>
          </a:p>
        </p:txBody>
      </p:sp>
    </p:spTree>
    <p:extLst>
      <p:ext uri="{BB962C8B-B14F-4D97-AF65-F5344CB8AC3E}">
        <p14:creationId xmlns:p14="http://schemas.microsoft.com/office/powerpoint/2010/main" val="1234672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10800" y="6400800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fld id="{C7ECFE0B-7F5F-4898-975F-840EFF1947DD}" type="slidenum">
              <a:rPr lang="en-US" sz="1050">
                <a:latin typeface="Calibri" panose="020F0502020204030204" pitchFamily="34" charset="0"/>
              </a:rPr>
              <a:pPr>
                <a:defRPr/>
              </a:pPr>
              <a:t>50</a:t>
            </a:fld>
            <a:endParaRPr lang="en-US" sz="1050" dirty="0">
              <a:latin typeface="Calibri" panose="020F0502020204030204" pitchFamily="34" charset="0"/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 bwMode="auto">
          <a:xfrm>
            <a:off x="2971800" y="1828801"/>
            <a:ext cx="60960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ctr" rtl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1pPr>
            <a:lvl2pPr marL="864000" marR="0" lvl="1" indent="-324000" algn="ctr" rtl="0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2pPr>
            <a:lvl3pPr marL="1295999" marR="0" lvl="2" indent="-288000" algn="ctr" rtl="0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3pPr>
            <a:lvl4pPr marL="1728000" marR="0" lvl="3" indent="-216000" algn="ctr" rtl="0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4pPr>
            <a:lvl5pPr marL="2160000" marR="0" lvl="4" indent="-216000" algn="ctr" rtl="0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5pPr>
            <a:lvl6pPr marL="2514600" marR="0" lvl="5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6pPr>
            <a:lvl7pPr marL="2971800" marR="0" lvl="6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7pPr>
            <a:lvl8pPr marL="3429000" marR="0" lvl="7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8pPr>
            <a:lvl9pPr marL="3886200" marR="0" lvl="8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9pPr>
          </a:lstStyle>
          <a:p>
            <a:pPr marL="0" indent="0" hangingPunct="0">
              <a:spcBef>
                <a:spcPct val="0"/>
              </a:spcBef>
              <a:spcAft>
                <a:spcPts val="1413"/>
              </a:spcAft>
              <a:buNone/>
            </a:pPr>
            <a:r>
              <a:rPr lang="en-IN" sz="9600" dirty="0"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THE 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9851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How </a:t>
            </a:r>
            <a:r>
              <a:rPr lang="fr-FR" sz="4400" dirty="0" err="1"/>
              <a:t>is</a:t>
            </a:r>
            <a:r>
              <a:rPr lang="fr-FR" sz="4400" dirty="0"/>
              <a:t> a Transistor Made?</a:t>
            </a:r>
            <a:endParaRPr lang="en-US" sz="4400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209800" y="1447800"/>
            <a:ext cx="7969250" cy="472440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is made of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Silicon</a:t>
            </a:r>
            <a:endParaRPr lang="en-US" dirty="0">
              <a:latin typeface="Calibri" panose="020F0502020204030204" pitchFamily="34" charset="0"/>
            </a:endParaRP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Silicon is a semi-conductor.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 can change its properties: 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Add a little bit of impurities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doping</a:t>
            </a:r>
          </a:p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Dope it with Group III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elements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Boron, Aluminum and Gallium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It is called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p-type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semiconductor</a:t>
            </a:r>
          </a:p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Or, dope it with Group V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elements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Phosphorus or Arsenic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It is called a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n-type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semiconductor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>
              <a:buSzPct val="100000"/>
              <a:buFont typeface="Symbol" panose="05050102010706020507" pitchFamily="18" charset="2"/>
              <a:buChar char="*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>
              <a:buSzPct val="100000"/>
              <a:buFont typeface="Symbol" panose="05050102010706020507" pitchFamily="18" charset="2"/>
              <a:buChar char="*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05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9851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Silicon Lattice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091279" y="5257800"/>
            <a:ext cx="7969250" cy="76200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This is a typical silicon lattice. Each Si atom is connected to 4 other atoms.</a:t>
            </a:r>
          </a:p>
        </p:txBody>
      </p:sp>
      <p:sp>
        <p:nvSpPr>
          <p:cNvPr id="4" name="Oval 3"/>
          <p:cNvSpPr/>
          <p:nvPr/>
        </p:nvSpPr>
        <p:spPr>
          <a:xfrm>
            <a:off x="4114800" y="1828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6" name="Oval 5"/>
          <p:cNvSpPr/>
          <p:nvPr/>
        </p:nvSpPr>
        <p:spPr>
          <a:xfrm>
            <a:off x="5550971" y="1828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7" name="Oval 6"/>
          <p:cNvSpPr/>
          <p:nvPr/>
        </p:nvSpPr>
        <p:spPr>
          <a:xfrm>
            <a:off x="6970208" y="1828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cxnSp>
        <p:nvCxnSpPr>
          <p:cNvPr id="9" name="Straight Connector 8"/>
          <p:cNvCxnSpPr>
            <a:stCxn id="4" idx="6"/>
            <a:endCxn id="6" idx="2"/>
          </p:cNvCxnSpPr>
          <p:nvPr/>
        </p:nvCxnSpPr>
        <p:spPr>
          <a:xfrm>
            <a:off x="4648201" y="2095500"/>
            <a:ext cx="902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75905" y="2095500"/>
            <a:ext cx="902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14800" y="2819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12" name="Oval 11"/>
          <p:cNvSpPr/>
          <p:nvPr/>
        </p:nvSpPr>
        <p:spPr>
          <a:xfrm>
            <a:off x="5550971" y="2819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13" name="Oval 12"/>
          <p:cNvSpPr/>
          <p:nvPr/>
        </p:nvSpPr>
        <p:spPr>
          <a:xfrm>
            <a:off x="6970208" y="2819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cxnSp>
        <p:nvCxnSpPr>
          <p:cNvPr id="14" name="Straight Connector 13"/>
          <p:cNvCxnSpPr>
            <a:stCxn id="11" idx="6"/>
            <a:endCxn id="12" idx="2"/>
          </p:cNvCxnSpPr>
          <p:nvPr/>
        </p:nvCxnSpPr>
        <p:spPr>
          <a:xfrm>
            <a:off x="4648201" y="3086100"/>
            <a:ext cx="902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75905" y="3086100"/>
            <a:ext cx="902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145504" y="380999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17" name="Oval 16"/>
          <p:cNvSpPr/>
          <p:nvPr/>
        </p:nvSpPr>
        <p:spPr>
          <a:xfrm>
            <a:off x="5581675" y="380999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18" name="Oval 17"/>
          <p:cNvSpPr/>
          <p:nvPr/>
        </p:nvSpPr>
        <p:spPr>
          <a:xfrm>
            <a:off x="7000912" y="380999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cxnSp>
        <p:nvCxnSpPr>
          <p:cNvPr id="19" name="Straight Connector 18"/>
          <p:cNvCxnSpPr>
            <a:stCxn id="16" idx="6"/>
            <a:endCxn id="17" idx="2"/>
          </p:cNvCxnSpPr>
          <p:nvPr/>
        </p:nvCxnSpPr>
        <p:spPr>
          <a:xfrm>
            <a:off x="4678905" y="4076699"/>
            <a:ext cx="902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06609" y="4076699"/>
            <a:ext cx="902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  <a:endCxn id="11" idx="0"/>
          </p:cNvCxnSpPr>
          <p:nvPr/>
        </p:nvCxnSpPr>
        <p:spPr>
          <a:xfrm>
            <a:off x="4381500" y="2362200"/>
            <a:ext cx="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91200" y="2362200"/>
            <a:ext cx="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39000" y="2362200"/>
            <a:ext cx="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81500" y="3352799"/>
            <a:ext cx="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91200" y="3352799"/>
            <a:ext cx="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352799"/>
            <a:ext cx="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97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9851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P-Type Doping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885976" y="4561303"/>
            <a:ext cx="8458199" cy="2084583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If there is a Boron atom in the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lattice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. It will create bonds with the rest of the atoms.</a:t>
            </a:r>
          </a:p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There will be one less electron (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hole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Holes can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flow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. They are associated with +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ve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charge. (see the animation)</a:t>
            </a:r>
          </a:p>
        </p:txBody>
      </p:sp>
      <p:sp>
        <p:nvSpPr>
          <p:cNvPr id="4" name="Oval 3"/>
          <p:cNvSpPr/>
          <p:nvPr/>
        </p:nvSpPr>
        <p:spPr>
          <a:xfrm>
            <a:off x="4114800" y="1828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6" name="Oval 5"/>
          <p:cNvSpPr/>
          <p:nvPr/>
        </p:nvSpPr>
        <p:spPr>
          <a:xfrm>
            <a:off x="5550971" y="1828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7" name="Oval 6"/>
          <p:cNvSpPr/>
          <p:nvPr/>
        </p:nvSpPr>
        <p:spPr>
          <a:xfrm>
            <a:off x="6970208" y="1828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cxnSp>
        <p:nvCxnSpPr>
          <p:cNvPr id="9" name="Straight Connector 8"/>
          <p:cNvCxnSpPr>
            <a:stCxn id="4" idx="6"/>
            <a:endCxn id="6" idx="2"/>
          </p:cNvCxnSpPr>
          <p:nvPr/>
        </p:nvCxnSpPr>
        <p:spPr>
          <a:xfrm>
            <a:off x="4648201" y="2095500"/>
            <a:ext cx="902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75905" y="2095500"/>
            <a:ext cx="902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14800" y="2819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12" name="Oval 11"/>
          <p:cNvSpPr/>
          <p:nvPr/>
        </p:nvSpPr>
        <p:spPr>
          <a:xfrm>
            <a:off x="5550971" y="28194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6970208" y="2819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cxnSp>
        <p:nvCxnSpPr>
          <p:cNvPr id="14" name="Straight Connector 13"/>
          <p:cNvCxnSpPr>
            <a:stCxn id="11" idx="6"/>
            <a:endCxn id="12" idx="2"/>
          </p:cNvCxnSpPr>
          <p:nvPr/>
        </p:nvCxnSpPr>
        <p:spPr>
          <a:xfrm>
            <a:off x="4648201" y="3086100"/>
            <a:ext cx="902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75905" y="3086100"/>
            <a:ext cx="902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145504" y="380999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17" name="Oval 16"/>
          <p:cNvSpPr/>
          <p:nvPr/>
        </p:nvSpPr>
        <p:spPr>
          <a:xfrm>
            <a:off x="5581675" y="380999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18" name="Oval 17"/>
          <p:cNvSpPr/>
          <p:nvPr/>
        </p:nvSpPr>
        <p:spPr>
          <a:xfrm>
            <a:off x="7000912" y="380999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cxnSp>
        <p:nvCxnSpPr>
          <p:cNvPr id="19" name="Straight Connector 18"/>
          <p:cNvCxnSpPr>
            <a:stCxn id="16" idx="6"/>
            <a:endCxn id="17" idx="2"/>
          </p:cNvCxnSpPr>
          <p:nvPr/>
        </p:nvCxnSpPr>
        <p:spPr>
          <a:xfrm>
            <a:off x="4678905" y="4076699"/>
            <a:ext cx="902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06609" y="4076699"/>
            <a:ext cx="902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  <a:endCxn id="11" idx="0"/>
          </p:cNvCxnSpPr>
          <p:nvPr/>
        </p:nvCxnSpPr>
        <p:spPr>
          <a:xfrm>
            <a:off x="4381500" y="2362200"/>
            <a:ext cx="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91200" y="2362200"/>
            <a:ext cx="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39000" y="2362200"/>
            <a:ext cx="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81500" y="3352799"/>
            <a:ext cx="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91200" y="3352799"/>
            <a:ext cx="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352799"/>
            <a:ext cx="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954208" y="2550583"/>
            <a:ext cx="304800" cy="353708"/>
            <a:chOff x="6781800" y="2438400"/>
            <a:chExt cx="457200" cy="381000"/>
          </a:xfrm>
        </p:grpSpPr>
        <p:sp>
          <p:nvSpPr>
            <p:cNvPr id="3" name="Oval 2"/>
            <p:cNvSpPr/>
            <p:nvPr/>
          </p:nvSpPr>
          <p:spPr>
            <a:xfrm>
              <a:off x="6781800" y="2438400"/>
              <a:ext cx="457200" cy="381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03497" y="2590800"/>
              <a:ext cx="228600" cy="42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017797" y="2514600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812653" y="2628901"/>
            <a:ext cx="381000" cy="296109"/>
            <a:chOff x="838200" y="2904291"/>
            <a:chExt cx="381000" cy="296109"/>
          </a:xfrm>
        </p:grpSpPr>
        <p:sp>
          <p:nvSpPr>
            <p:cNvPr id="38" name="Oval 37"/>
            <p:cNvSpPr/>
            <p:nvPr/>
          </p:nvSpPr>
          <p:spPr>
            <a:xfrm>
              <a:off x="838200" y="2904291"/>
              <a:ext cx="381000" cy="29610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14400" y="3048112"/>
              <a:ext cx="228600" cy="42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862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0.23003 -0.007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5" y="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-0.18039 -0.00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8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9851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N-Type Doping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885976" y="4561303"/>
            <a:ext cx="8458199" cy="2084583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If there is a Phosphorus atom in the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lattice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. It will create bonds with the rest of the atoms.</a:t>
            </a:r>
          </a:p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There will be one more electron (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electron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Electrons can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flow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. They are associated with -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ve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charge. (see the animation)</a:t>
            </a:r>
          </a:p>
        </p:txBody>
      </p:sp>
      <p:sp>
        <p:nvSpPr>
          <p:cNvPr id="4" name="Oval 3"/>
          <p:cNvSpPr/>
          <p:nvPr/>
        </p:nvSpPr>
        <p:spPr>
          <a:xfrm>
            <a:off x="4114800" y="1828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6" name="Oval 5"/>
          <p:cNvSpPr/>
          <p:nvPr/>
        </p:nvSpPr>
        <p:spPr>
          <a:xfrm>
            <a:off x="5550971" y="1828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7" name="Oval 6"/>
          <p:cNvSpPr/>
          <p:nvPr/>
        </p:nvSpPr>
        <p:spPr>
          <a:xfrm>
            <a:off x="6970208" y="1828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cxnSp>
        <p:nvCxnSpPr>
          <p:cNvPr id="9" name="Straight Connector 8"/>
          <p:cNvCxnSpPr>
            <a:stCxn id="4" idx="6"/>
            <a:endCxn id="6" idx="2"/>
          </p:cNvCxnSpPr>
          <p:nvPr/>
        </p:nvCxnSpPr>
        <p:spPr>
          <a:xfrm>
            <a:off x="4648201" y="2095500"/>
            <a:ext cx="902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75905" y="2095500"/>
            <a:ext cx="902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14800" y="2819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12" name="Oval 11"/>
          <p:cNvSpPr/>
          <p:nvPr/>
        </p:nvSpPr>
        <p:spPr>
          <a:xfrm>
            <a:off x="5550971" y="2819400"/>
            <a:ext cx="533400" cy="533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3" name="Oval 12"/>
          <p:cNvSpPr/>
          <p:nvPr/>
        </p:nvSpPr>
        <p:spPr>
          <a:xfrm>
            <a:off x="6970208" y="2819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cxnSp>
        <p:nvCxnSpPr>
          <p:cNvPr id="14" name="Straight Connector 13"/>
          <p:cNvCxnSpPr>
            <a:stCxn id="11" idx="6"/>
            <a:endCxn id="12" idx="2"/>
          </p:cNvCxnSpPr>
          <p:nvPr/>
        </p:nvCxnSpPr>
        <p:spPr>
          <a:xfrm>
            <a:off x="4648201" y="3086100"/>
            <a:ext cx="902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75905" y="3086100"/>
            <a:ext cx="902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145504" y="380999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17" name="Oval 16"/>
          <p:cNvSpPr/>
          <p:nvPr/>
        </p:nvSpPr>
        <p:spPr>
          <a:xfrm>
            <a:off x="5581675" y="380999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18" name="Oval 17"/>
          <p:cNvSpPr/>
          <p:nvPr/>
        </p:nvSpPr>
        <p:spPr>
          <a:xfrm>
            <a:off x="7000912" y="380999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cxnSp>
        <p:nvCxnSpPr>
          <p:cNvPr id="19" name="Straight Connector 18"/>
          <p:cNvCxnSpPr>
            <a:stCxn id="16" idx="6"/>
            <a:endCxn id="17" idx="2"/>
          </p:cNvCxnSpPr>
          <p:nvPr/>
        </p:nvCxnSpPr>
        <p:spPr>
          <a:xfrm>
            <a:off x="4678905" y="4076699"/>
            <a:ext cx="902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06609" y="4076699"/>
            <a:ext cx="9027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  <a:endCxn id="11" idx="0"/>
          </p:cNvCxnSpPr>
          <p:nvPr/>
        </p:nvCxnSpPr>
        <p:spPr>
          <a:xfrm>
            <a:off x="4381500" y="2362200"/>
            <a:ext cx="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91200" y="2362200"/>
            <a:ext cx="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39000" y="2362200"/>
            <a:ext cx="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81500" y="3352799"/>
            <a:ext cx="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91200" y="3352799"/>
            <a:ext cx="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000" y="3352799"/>
            <a:ext cx="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835675" y="2523291"/>
            <a:ext cx="381000" cy="296109"/>
            <a:chOff x="838200" y="2904291"/>
            <a:chExt cx="381000" cy="296109"/>
          </a:xfrm>
        </p:grpSpPr>
        <p:sp>
          <p:nvSpPr>
            <p:cNvPr id="38" name="Oval 37"/>
            <p:cNvSpPr/>
            <p:nvPr/>
          </p:nvSpPr>
          <p:spPr>
            <a:xfrm>
              <a:off x="838200" y="2904291"/>
              <a:ext cx="381000" cy="29610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14400" y="3048112"/>
              <a:ext cx="228600" cy="42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61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19236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 pp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ppt</Template>
  <TotalTime>622</TotalTime>
  <Words>3110</Words>
  <Application>Microsoft Office PowerPoint</Application>
  <PresentationFormat>Widescreen</PresentationFormat>
  <Paragraphs>1013</Paragraphs>
  <Slides>50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Arial</vt:lpstr>
      <vt:lpstr>Bitstream Vera Sans</vt:lpstr>
      <vt:lpstr>Calibri</vt:lpstr>
      <vt:lpstr>Calibri Light</vt:lpstr>
      <vt:lpstr>Cambria Math</vt:lpstr>
      <vt:lpstr>Candara</vt:lpstr>
      <vt:lpstr>Comic Sans MS</vt:lpstr>
      <vt:lpstr>Sans</vt:lpstr>
      <vt:lpstr>Symbol</vt:lpstr>
      <vt:lpstr>Times New Roman</vt:lpstr>
      <vt:lpstr>Wingdings</vt:lpstr>
      <vt:lpstr>Theme ppt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sanu</dc:creator>
  <cp:lastModifiedBy>Smruti Ranjan Sarangi</cp:lastModifiedBy>
  <cp:revision>167</cp:revision>
  <dcterms:created xsi:type="dcterms:W3CDTF">2006-08-16T00:00:00Z</dcterms:created>
  <dcterms:modified xsi:type="dcterms:W3CDTF">2024-07-15T11:47:44Z</dcterms:modified>
</cp:coreProperties>
</file>