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61"/>
  </p:notesMasterIdLst>
  <p:handoutMasterIdLst>
    <p:handoutMasterId r:id="rId62"/>
  </p:handoutMasterIdLst>
  <p:sldIdLst>
    <p:sldId id="256" r:id="rId3"/>
    <p:sldId id="31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94" autoAdjust="0"/>
    <p:restoredTop sz="90818" autoAdjust="0"/>
  </p:normalViewPr>
  <p:slideViewPr>
    <p:cSldViewPr>
      <p:cViewPr varScale="1">
        <p:scale>
          <a:sx n="106" d="100"/>
          <a:sy n="106" d="100"/>
        </p:scale>
        <p:origin x="78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FF05873B-CF2E-42AE-8A31-33C29EFFBCAD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82584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A2366F1B-855C-4618-AB1B-F1FE152725DB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3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61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702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34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717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17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399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567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32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79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76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43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9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63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506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593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369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060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36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58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90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763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51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812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2869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1000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095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07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223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7906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3022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4213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731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68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7528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0022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60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652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5220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0479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187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8557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375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402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7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284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30398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6613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36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9467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9436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958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2347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4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3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129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81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8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73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16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33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32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06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26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1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71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7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 userDrawn="1"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1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ree-pn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s.wikipedia.org/wiki/Sumatra_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tnovo.net/2018/08/in-arrivo-swipe-laterali-su-youtube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0176" y="4344889"/>
            <a:ext cx="8686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1" i="0" u="none" strike="noStrike" kern="1200" spc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Helvetica" pitchFamily="2"/>
                <a:cs typeface="Helvetic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 8:  Computer Arithmetic (Part II) 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036176" y="2992657"/>
            <a:ext cx="44220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Prof. Smruti Ranjan Sarangi IIT Delhi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189945"/>
            <a:ext cx="6553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962900" y="530165"/>
            <a:ext cx="24003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cs typeface="Arial" panose="020B0604020202020204" pitchFamily="34" charset="0"/>
              </a:rPr>
              <a:t>PowerPoint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Restoring</a:t>
            </a:r>
            <a:r>
              <a:rPr lang="fr-FR" dirty="0">
                <a:solidFill>
                  <a:schemeClr val="tx1"/>
                </a:solidFill>
              </a:rPr>
              <a:t> Division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33600" y="1371600"/>
            <a:ext cx="7950200" cy="48006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Consider each bit of the </a:t>
            </a:r>
            <a:r>
              <a:rPr lang="en-US" sz="3600" dirty="0">
                <a:solidFill>
                  <a:srgbClr val="00AE00"/>
                </a:solidFill>
                <a:latin typeface="Calibri" panose="020F0502020204030204" pitchFamily="34" charset="0"/>
              </a:rPr>
              <a:t>dividend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Try to subtract the divisor from the U register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subtraction</a:t>
            </a:r>
            <a:r>
              <a:rPr lang="en-US" sz="2800" dirty="0">
                <a:latin typeface="Calibri" panose="020F0502020204030204" pitchFamily="34" charset="0"/>
              </a:rPr>
              <a:t> is successful, set the relevant quotient bit to 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Else, set the relevant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quotient</a:t>
            </a:r>
            <a:r>
              <a:rPr lang="en-US" sz="2800" dirty="0">
                <a:latin typeface="Calibri" panose="020F0502020204030204" pitchFamily="34" charset="0"/>
              </a:rPr>
              <a:t> bit to 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FF3333"/>
                </a:solidFill>
                <a:latin typeface="Calibri" panose="020F0502020204030204" pitchFamily="34" charset="0"/>
              </a:rPr>
              <a:t>Left shift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447800"/>
            <a:ext cx="7874000" cy="5105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consider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value</a:t>
            </a:r>
            <a:r>
              <a:rPr lang="en-US" dirty="0">
                <a:latin typeface="Calibri" panose="020F0502020204030204" pitchFamily="34" charset="0"/>
              </a:rPr>
              <a:t> stored in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UV</a:t>
            </a:r>
            <a:r>
              <a:rPr lang="en-US" dirty="0">
                <a:latin typeface="Calibri" panose="020F0502020204030204" pitchFamily="34" charset="0"/>
              </a:rPr>
              <a:t> (ignoring quotient bits)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After the shift (first iteration)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800000"/>
                </a:solidFill>
                <a:latin typeface="Calibri" panose="020F0502020204030204" pitchFamily="34" charset="0"/>
              </a:rPr>
              <a:t>UV = 2N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After line 5, UV contains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2323DC"/>
                </a:solidFill>
                <a:latin typeface="Calibri" panose="020F0502020204030204" pitchFamily="34" charset="0"/>
              </a:rPr>
              <a:t>UV – 2</a:t>
            </a:r>
            <a:r>
              <a:rPr lang="en-US" b="1" baseline="33000" dirty="0">
                <a:solidFill>
                  <a:srgbClr val="2323DC"/>
                </a:solidFill>
                <a:latin typeface="Calibri" panose="020F0502020204030204" pitchFamily="34" charset="0"/>
              </a:rPr>
              <a:t>n</a:t>
            </a:r>
            <a:r>
              <a:rPr lang="en-US" b="1" dirty="0">
                <a:solidFill>
                  <a:srgbClr val="2323DC"/>
                </a:solidFill>
                <a:latin typeface="Calibri" panose="020F0502020204030204" pitchFamily="34" charset="0"/>
              </a:rPr>
              <a:t>D = 2N – 2</a:t>
            </a:r>
            <a:r>
              <a:rPr lang="en-US" b="1" baseline="33000" dirty="0">
                <a:solidFill>
                  <a:srgbClr val="2323DC"/>
                </a:solidFill>
                <a:latin typeface="Calibri" panose="020F0502020204030204" pitchFamily="34" charset="0"/>
              </a:rPr>
              <a:t>n</a:t>
            </a:r>
            <a:r>
              <a:rPr lang="en-US" b="1" dirty="0">
                <a:solidFill>
                  <a:srgbClr val="2323DC"/>
                </a:solidFill>
                <a:latin typeface="Calibri" panose="020F0502020204030204" pitchFamily="34" charset="0"/>
              </a:rPr>
              <a:t>D = 2 * (N – 2</a:t>
            </a:r>
            <a:r>
              <a:rPr lang="en-US" b="1" baseline="33000" dirty="0">
                <a:solidFill>
                  <a:srgbClr val="2323DC"/>
                </a:solidFill>
                <a:latin typeface="Calibri" panose="020F0502020204030204" pitchFamily="34" charset="0"/>
              </a:rPr>
              <a:t>n-1</a:t>
            </a:r>
            <a:r>
              <a:rPr lang="en-US" b="1" dirty="0">
                <a:solidFill>
                  <a:srgbClr val="2323DC"/>
                </a:solidFill>
                <a:latin typeface="Calibri" panose="020F0502020204030204" pitchFamily="34" charset="0"/>
              </a:rPr>
              <a:t> D)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(U – D) &gt;=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B80047"/>
                </a:solidFill>
                <a:latin typeface="Calibri" panose="020F0502020204030204" pitchFamily="34" charset="0"/>
              </a:rPr>
              <a:t>N' = N – 2</a:t>
            </a:r>
            <a:r>
              <a:rPr lang="en-US" b="1" baseline="33000" dirty="0">
                <a:solidFill>
                  <a:srgbClr val="B80047"/>
                </a:solidFill>
                <a:latin typeface="Calibri" panose="020F0502020204030204" pitchFamily="34" charset="0"/>
              </a:rPr>
              <a:t>n-1</a:t>
            </a:r>
            <a:r>
              <a:rPr lang="en-US" b="1" dirty="0">
                <a:solidFill>
                  <a:srgbClr val="B80047"/>
                </a:solidFill>
                <a:latin typeface="Calibri" panose="020F0502020204030204" pitchFamily="34" charset="0"/>
              </a:rPr>
              <a:t>D.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Thus, UV contains </a:t>
            </a:r>
            <a:r>
              <a:rPr lang="en-US" b="1" dirty="0">
                <a:solidFill>
                  <a:srgbClr val="663300"/>
                </a:solidFill>
                <a:latin typeface="Calibri" panose="020F0502020204030204" pitchFamily="34" charset="0"/>
              </a:rPr>
              <a:t>2N'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Proof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295400"/>
            <a:ext cx="7416800" cy="4876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If (U – D) &lt;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know that (N = N')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Add D to U → Add 2</a:t>
            </a:r>
            <a:r>
              <a:rPr lang="en-US" sz="2800" baseline="33000" dirty="0">
                <a:latin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</a:rPr>
              <a:t>D to UV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partial dividend = 2N = 2N'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In both cases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partial dividend = 2N'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After 32 iterations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V will contain the entire quotient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Proof - III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76400"/>
            <a:ext cx="7416800" cy="3276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At the end, UV = 2</a:t>
            </a:r>
            <a:r>
              <a:rPr lang="en-US" baseline="33000" dirty="0">
                <a:latin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</a:rPr>
              <a:t> * N</a:t>
            </a:r>
            <a:r>
              <a:rPr lang="en-US" baseline="33000" dirty="0">
                <a:latin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</a:rPr>
              <a:t> (N</a:t>
            </a:r>
            <a:r>
              <a:rPr lang="en-US" baseline="33000" dirty="0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 is the partial dividend after the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iteration)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</a:t>
            </a:r>
            <a:r>
              <a:rPr lang="en-US" baseline="33000" dirty="0">
                <a:latin typeface="Calibri" panose="020F0502020204030204" pitchFamily="34" charset="0"/>
              </a:rPr>
              <a:t>31</a:t>
            </a:r>
            <a:r>
              <a:rPr lang="en-US" dirty="0">
                <a:latin typeface="Calibri" panose="020F0502020204030204" pitchFamily="34" charset="0"/>
              </a:rPr>
              <a:t> = DQ</a:t>
            </a:r>
            <a:r>
              <a:rPr lang="en-US" baseline="-33000" dirty="0">
                <a:latin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</a:rPr>
              <a:t> + 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N</a:t>
            </a:r>
            <a:r>
              <a:rPr lang="en-US" sz="2800" baseline="33000" dirty="0">
                <a:latin typeface="Calibri" panose="020F0502020204030204" pitchFamily="34" charset="0"/>
              </a:rPr>
              <a:t>31</a:t>
            </a:r>
            <a:r>
              <a:rPr lang="en-US" sz="2800" dirty="0">
                <a:latin typeface="Calibri" panose="020F0502020204030204" pitchFamily="34" charset="0"/>
              </a:rPr>
              <a:t> – DQ</a:t>
            </a:r>
            <a:r>
              <a:rPr lang="en-US" sz="2800" baseline="-33000" dirty="0">
                <a:latin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</a:rPr>
              <a:t> = N</a:t>
            </a:r>
            <a:r>
              <a:rPr lang="en-US" sz="2800" baseline="33000" dirty="0">
                <a:latin typeface="Calibri" panose="020F0502020204030204" pitchFamily="34" charset="0"/>
              </a:rPr>
              <a:t>32</a:t>
            </a:r>
            <a:r>
              <a:rPr lang="en-US" sz="2800" dirty="0">
                <a:latin typeface="Calibri" panose="020F0502020204030204" pitchFamily="34" charset="0"/>
              </a:rPr>
              <a:t> = 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Thus, U contains the remainder (R)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828800"/>
            <a:ext cx="7416800" cy="2438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4000" dirty="0">
                <a:latin typeface="Calibri" panose="020F0502020204030204" pitchFamily="34" charset="0"/>
              </a:rPr>
              <a:t>n iterations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3200" dirty="0">
                <a:latin typeface="Calibri" panose="020F0502020204030204" pitchFamily="34" charset="0"/>
              </a:rPr>
              <a:t>Each iteration takes log(n) time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3200" dirty="0">
                <a:latin typeface="Calibri" panose="020F0502020204030204" pitchFamily="34" charset="0"/>
              </a:rPr>
              <a:t>Total time : n log(n)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1200" y="228601"/>
            <a:ext cx="80772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Restoring</a:t>
            </a:r>
            <a:r>
              <a:rPr lang="fr-FR" dirty="0">
                <a:solidFill>
                  <a:schemeClr val="tx1"/>
                </a:solidFill>
              </a:rPr>
              <a:t> vs Non-</a:t>
            </a:r>
            <a:r>
              <a:rPr lang="fr-FR" dirty="0" err="1">
                <a:solidFill>
                  <a:schemeClr val="tx1"/>
                </a:solidFill>
              </a:rPr>
              <a:t>Restoring</a:t>
            </a:r>
            <a:r>
              <a:rPr lang="fr-FR" dirty="0">
                <a:solidFill>
                  <a:schemeClr val="tx1"/>
                </a:solidFill>
              </a:rPr>
              <a:t> Division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981200" y="1981200"/>
            <a:ext cx="8382000" cy="3505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We need to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restore</a:t>
            </a:r>
            <a:r>
              <a:rPr lang="en-US" sz="3600" dirty="0">
                <a:latin typeface="Calibri" panose="020F0502020204030204" pitchFamily="34" charset="0"/>
              </a:rPr>
              <a:t> the value of register U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Requires an extra addition or a register move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Can we do without this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Non Restoring Division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6200" y="1371601"/>
            <a:ext cx="7239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Algorithm 4: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Non-restoring algorithm to divide two 32 bit numbers</a:t>
            </a:r>
          </a:p>
          <a:p>
            <a:r>
              <a:rPr lang="it-IT" sz="14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: Divisor in </a:t>
            </a:r>
            <a:r>
              <a:rPr lang="it-IT" sz="14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, Dividend in </a:t>
            </a:r>
            <a:r>
              <a:rPr lang="it-IT" sz="1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1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it-IT" sz="1400" dirty="0">
                <a:latin typeface="Times New Roman" pitchFamily="18" charset="0"/>
                <a:cs typeface="Times New Roman" pitchFamily="18" charset="0"/>
              </a:rPr>
              <a:t> = 0</a:t>
            </a:r>
            <a:endParaRPr lang="it-IT" sz="14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contains the remainder (lower 32 bits), and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contains the quotient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200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← 0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32 do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i ← i + 1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/* Left shift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by 1 position	*/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&lt;&lt; 1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≥ 0 then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−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D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D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≥ 0 then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← 1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← 0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/* Set the quotient bit	*/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lsb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of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&lt;0 then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i="1" dirty="0">
                <a:latin typeface="Courier New" pitchFamily="49" charset="0"/>
                <a:cs typeface="Courier New" pitchFamily="49" charset="0"/>
              </a:rPr>
              <a:t>D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90800" y="1371601"/>
            <a:ext cx="7391400" cy="4888209"/>
            <a:chOff x="1295400" y="1588791"/>
            <a:chExt cx="7391400" cy="4888209"/>
          </a:xfrm>
        </p:grpSpPr>
        <p:sp>
          <p:nvSpPr>
            <p:cNvPr id="9" name="Rectangle 8"/>
            <p:cNvSpPr/>
            <p:nvPr/>
          </p:nvSpPr>
          <p:spPr>
            <a:xfrm>
              <a:off x="1295400" y="1588791"/>
              <a:ext cx="7391400" cy="488820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295400" y="1828800"/>
              <a:ext cx="7391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4962526" y="1565276"/>
            <a:ext cx="2428875" cy="4835525"/>
            <a:chOff x="2592" y="896"/>
            <a:chExt cx="1530" cy="3046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92" y="896"/>
              <a:ext cx="1530" cy="3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3343" y="1383"/>
              <a:ext cx="299" cy="78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643" y="1676"/>
              <a:ext cx="1368" cy="356"/>
            </a:xfrm>
            <a:prstGeom prst="rect">
              <a:avLst/>
            </a:prstGeom>
            <a:noFill/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699" y="1688"/>
              <a:ext cx="287" cy="105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321" y="1686"/>
              <a:ext cx="356" cy="106"/>
            </a:xfrm>
            <a:prstGeom prst="rect">
              <a:avLst/>
            </a:pr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326" y="1690"/>
              <a:ext cx="2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710" y="1695"/>
              <a:ext cx="1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111X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30" y="1704"/>
              <a:ext cx="3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45" y="1854"/>
              <a:ext cx="2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end of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845" y="1952"/>
              <a:ext cx="3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iteration: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700" y="1854"/>
              <a:ext cx="287" cy="105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320" y="1851"/>
              <a:ext cx="358" cy="106"/>
            </a:xfrm>
            <a:prstGeom prst="rect">
              <a:avLst/>
            </a:pr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319" y="1854"/>
              <a:ext cx="2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11101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711" y="1860"/>
              <a:ext cx="19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800" y="1823"/>
              <a:ext cx="1210" cy="2"/>
            </a:xfrm>
            <a:custGeom>
              <a:avLst/>
              <a:gdLst>
                <a:gd name="T0" fmla="*/ 0 w 5318"/>
                <a:gd name="T1" fmla="*/ 0 h 10"/>
                <a:gd name="T2" fmla="*/ 5318 w 5318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18" h="10">
                  <a:moveTo>
                    <a:pt x="0" y="0"/>
                  </a:moveTo>
                  <a:cubicBezTo>
                    <a:pt x="42" y="10"/>
                    <a:pt x="5318" y="0"/>
                    <a:pt x="5318" y="0"/>
                  </a:cubicBez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803" y="1678"/>
              <a:ext cx="0" cy="355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2667" y="1788"/>
              <a:ext cx="114" cy="116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692" y="1802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633" y="1367"/>
              <a:ext cx="1375" cy="238"/>
            </a:xfrm>
            <a:prstGeom prst="rect">
              <a:avLst/>
            </a:prstGeom>
            <a:noFill/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693" y="1481"/>
              <a:ext cx="287" cy="106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312" y="1479"/>
              <a:ext cx="359" cy="106"/>
            </a:xfrm>
            <a:prstGeom prst="rect">
              <a:avLst/>
            </a:pr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327" y="1487"/>
              <a:ext cx="2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704" y="1488"/>
              <a:ext cx="19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0111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670" y="1493"/>
              <a:ext cx="3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beginning: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456" y="1378"/>
              <a:ext cx="6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3697" y="1380"/>
              <a:ext cx="300" cy="79"/>
            </a:xfrm>
            <a:custGeom>
              <a:avLst/>
              <a:gdLst>
                <a:gd name="T0" fmla="*/ 173 w 1317"/>
                <a:gd name="T1" fmla="*/ 0 h 347"/>
                <a:gd name="T2" fmla="*/ 1144 w 1317"/>
                <a:gd name="T3" fmla="*/ 0 h 347"/>
                <a:gd name="T4" fmla="*/ 1317 w 1317"/>
                <a:gd name="T5" fmla="*/ 173 h 347"/>
                <a:gd name="T6" fmla="*/ 1144 w 1317"/>
                <a:gd name="T7" fmla="*/ 347 h 347"/>
                <a:gd name="T8" fmla="*/ 173 w 1317"/>
                <a:gd name="T9" fmla="*/ 347 h 347"/>
                <a:gd name="T10" fmla="*/ 0 w 1317"/>
                <a:gd name="T11" fmla="*/ 173 h 347"/>
                <a:gd name="T12" fmla="*/ 173 w 1317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7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7"/>
                    <a:pt x="1144" y="347"/>
                  </a:cubicBezTo>
                  <a:lnTo>
                    <a:pt x="173" y="347"/>
                  </a:lnTo>
                  <a:cubicBezTo>
                    <a:pt x="77" y="347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811" y="1375"/>
              <a:ext cx="5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644" y="2068"/>
              <a:ext cx="1364" cy="356"/>
            </a:xfrm>
            <a:prstGeom prst="rect">
              <a:avLst/>
            </a:prstGeom>
            <a:noFill/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700" y="2080"/>
              <a:ext cx="287" cy="105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3319" y="2078"/>
              <a:ext cx="359" cy="106"/>
            </a:xfrm>
            <a:prstGeom prst="rect">
              <a:avLst/>
            </a:pr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331" y="2086"/>
              <a:ext cx="2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11011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3711" y="2086"/>
              <a:ext cx="1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110X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831" y="2096"/>
              <a:ext cx="3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846" y="2246"/>
              <a:ext cx="2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end of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846" y="2343"/>
              <a:ext cx="3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iteration: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3701" y="2245"/>
              <a:ext cx="287" cy="105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317" y="2243"/>
              <a:ext cx="362" cy="106"/>
            </a:xfrm>
            <a:prstGeom prst="rect">
              <a:avLst/>
            </a:pr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330" y="2251"/>
              <a:ext cx="2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712" y="2252"/>
              <a:ext cx="19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2801" y="2214"/>
              <a:ext cx="1202" cy="2"/>
            </a:xfrm>
            <a:custGeom>
              <a:avLst/>
              <a:gdLst>
                <a:gd name="T0" fmla="*/ 0 w 5284"/>
                <a:gd name="T1" fmla="*/ 0 h 10"/>
                <a:gd name="T2" fmla="*/ 5284 w 5284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84" h="10">
                  <a:moveTo>
                    <a:pt x="0" y="0"/>
                  </a:moveTo>
                  <a:cubicBezTo>
                    <a:pt x="42" y="10"/>
                    <a:pt x="5284" y="0"/>
                    <a:pt x="5284" y="0"/>
                  </a:cubicBez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2804" y="2070"/>
              <a:ext cx="0" cy="355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45"/>
            <p:cNvSpPr>
              <a:spLocks noChangeArrowheads="1"/>
            </p:cNvSpPr>
            <p:nvPr/>
          </p:nvSpPr>
          <p:spPr bwMode="auto">
            <a:xfrm>
              <a:off x="2668" y="2180"/>
              <a:ext cx="113" cy="115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2693" y="2194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2642" y="2443"/>
              <a:ext cx="1365" cy="356"/>
            </a:xfrm>
            <a:prstGeom prst="rect">
              <a:avLst/>
            </a:prstGeom>
            <a:noFill/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3697" y="2455"/>
              <a:ext cx="287" cy="106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3321" y="2453"/>
              <a:ext cx="354" cy="106"/>
            </a:xfrm>
            <a:prstGeom prst="rect">
              <a:avLst/>
            </a:pr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3333" y="2459"/>
              <a:ext cx="2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11101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3708" y="2462"/>
              <a:ext cx="1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100X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828" y="2472"/>
              <a:ext cx="3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2843" y="2621"/>
              <a:ext cx="2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end of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2843" y="2719"/>
              <a:ext cx="3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iteration: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698" y="2621"/>
              <a:ext cx="288" cy="105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3322" y="2618"/>
              <a:ext cx="354" cy="107"/>
            </a:xfrm>
            <a:prstGeom prst="rect">
              <a:avLst/>
            </a:pr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3327" y="2622"/>
              <a:ext cx="2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3709" y="2627"/>
              <a:ext cx="19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2799" y="2590"/>
              <a:ext cx="1203" cy="2"/>
            </a:xfrm>
            <a:custGeom>
              <a:avLst/>
              <a:gdLst>
                <a:gd name="T0" fmla="*/ 0 w 5289"/>
                <a:gd name="T1" fmla="*/ 0 h 10"/>
                <a:gd name="T2" fmla="*/ 5289 w 5289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89" h="10">
                  <a:moveTo>
                    <a:pt x="0" y="0"/>
                  </a:moveTo>
                  <a:cubicBezTo>
                    <a:pt x="42" y="10"/>
                    <a:pt x="5289" y="0"/>
                    <a:pt x="5289" y="0"/>
                  </a:cubicBez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>
              <a:off x="2801" y="2445"/>
              <a:ext cx="0" cy="355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2665" y="2556"/>
              <a:ext cx="114" cy="115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2690" y="2569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2642" y="2835"/>
              <a:ext cx="1366" cy="356"/>
            </a:xfrm>
            <a:prstGeom prst="rect">
              <a:avLst/>
            </a:prstGeom>
            <a:noFill/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3698" y="2847"/>
              <a:ext cx="287" cy="105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3326" y="2845"/>
              <a:ext cx="350" cy="106"/>
            </a:xfrm>
            <a:prstGeom prst="rect">
              <a:avLst/>
            </a:pr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3341" y="2851"/>
              <a:ext cx="2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3709" y="2854"/>
              <a:ext cx="1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001X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2829" y="2863"/>
              <a:ext cx="3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2844" y="3013"/>
              <a:ext cx="2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end of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2844" y="3111"/>
              <a:ext cx="3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iteration: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3699" y="3012"/>
              <a:ext cx="287" cy="106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3330" y="3010"/>
              <a:ext cx="347" cy="106"/>
            </a:xfrm>
            <a:prstGeom prst="rect">
              <a:avLst/>
            </a:pr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3333" y="3016"/>
              <a:ext cx="24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710" y="3019"/>
              <a:ext cx="19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2799" y="2981"/>
              <a:ext cx="1208" cy="3"/>
            </a:xfrm>
            <a:custGeom>
              <a:avLst/>
              <a:gdLst>
                <a:gd name="T0" fmla="*/ 0 w 5310"/>
                <a:gd name="T1" fmla="*/ 0 h 10"/>
                <a:gd name="T2" fmla="*/ 5310 w 5310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10" h="10">
                  <a:moveTo>
                    <a:pt x="0" y="0"/>
                  </a:moveTo>
                  <a:cubicBezTo>
                    <a:pt x="42" y="10"/>
                    <a:pt x="5310" y="0"/>
                    <a:pt x="5310" y="0"/>
                  </a:cubicBez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6"/>
            <p:cNvSpPr>
              <a:spLocks noChangeShapeType="1"/>
            </p:cNvSpPr>
            <p:nvPr/>
          </p:nvSpPr>
          <p:spPr bwMode="auto">
            <a:xfrm>
              <a:off x="2802" y="2837"/>
              <a:ext cx="0" cy="355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77"/>
            <p:cNvSpPr>
              <a:spLocks noChangeArrowheads="1"/>
            </p:cNvSpPr>
            <p:nvPr/>
          </p:nvSpPr>
          <p:spPr bwMode="auto">
            <a:xfrm>
              <a:off x="2667" y="2947"/>
              <a:ext cx="113" cy="115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691" y="2961"/>
              <a:ext cx="5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2700" y="1151"/>
              <a:ext cx="755" cy="179"/>
            </a:xfrm>
            <a:custGeom>
              <a:avLst/>
              <a:gdLst>
                <a:gd name="T0" fmla="*/ 94 w 3319"/>
                <a:gd name="T1" fmla="*/ 0 h 784"/>
                <a:gd name="T2" fmla="*/ 3224 w 3319"/>
                <a:gd name="T3" fmla="*/ 0 h 784"/>
                <a:gd name="T4" fmla="*/ 3319 w 3319"/>
                <a:gd name="T5" fmla="*/ 94 h 784"/>
                <a:gd name="T6" fmla="*/ 3319 w 3319"/>
                <a:gd name="T7" fmla="*/ 690 h 784"/>
                <a:gd name="T8" fmla="*/ 3224 w 3319"/>
                <a:gd name="T9" fmla="*/ 784 h 784"/>
                <a:gd name="T10" fmla="*/ 94 w 3319"/>
                <a:gd name="T11" fmla="*/ 784 h 784"/>
                <a:gd name="T12" fmla="*/ 0 w 3319"/>
                <a:gd name="T13" fmla="*/ 690 h 784"/>
                <a:gd name="T14" fmla="*/ 0 w 3319"/>
                <a:gd name="T15" fmla="*/ 94 h 784"/>
                <a:gd name="T16" fmla="*/ 94 w 3319"/>
                <a:gd name="T1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9" h="784">
                  <a:moveTo>
                    <a:pt x="94" y="0"/>
                  </a:moveTo>
                  <a:lnTo>
                    <a:pt x="3224" y="0"/>
                  </a:lnTo>
                  <a:cubicBezTo>
                    <a:pt x="3277" y="0"/>
                    <a:pt x="3319" y="42"/>
                    <a:pt x="3319" y="94"/>
                  </a:cubicBezTo>
                  <a:lnTo>
                    <a:pt x="3319" y="690"/>
                  </a:lnTo>
                  <a:cubicBezTo>
                    <a:pt x="3319" y="742"/>
                    <a:pt x="3277" y="784"/>
                    <a:pt x="3224" y="784"/>
                  </a:cubicBezTo>
                  <a:lnTo>
                    <a:pt x="94" y="784"/>
                  </a:lnTo>
                  <a:cubicBezTo>
                    <a:pt x="42" y="784"/>
                    <a:pt x="0" y="742"/>
                    <a:pt x="0" y="690"/>
                  </a:cubicBezTo>
                  <a:lnTo>
                    <a:pt x="0" y="94"/>
                  </a:lnTo>
                  <a:cubicBezTo>
                    <a:pt x="0" y="42"/>
                    <a:pt x="42" y="0"/>
                    <a:pt x="94" y="0"/>
                  </a:cubicBezTo>
                  <a:close/>
                </a:path>
              </a:pathLst>
            </a:custGeom>
            <a:solidFill>
              <a:srgbClr val="CCFF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2712" y="1172"/>
              <a:ext cx="58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Divisor (D)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3508" y="1153"/>
              <a:ext cx="347" cy="175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5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5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CCFF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3542" y="1198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2659" y="909"/>
              <a:ext cx="890" cy="187"/>
            </a:xfrm>
            <a:custGeom>
              <a:avLst/>
              <a:gdLst>
                <a:gd name="T0" fmla="*/ 99 w 3916"/>
                <a:gd name="T1" fmla="*/ 0 h 823"/>
                <a:gd name="T2" fmla="*/ 3817 w 3916"/>
                <a:gd name="T3" fmla="*/ 0 h 823"/>
                <a:gd name="T4" fmla="*/ 3916 w 3916"/>
                <a:gd name="T5" fmla="*/ 99 h 823"/>
                <a:gd name="T6" fmla="*/ 3916 w 3916"/>
                <a:gd name="T7" fmla="*/ 724 h 823"/>
                <a:gd name="T8" fmla="*/ 3817 w 3916"/>
                <a:gd name="T9" fmla="*/ 823 h 823"/>
                <a:gd name="T10" fmla="*/ 99 w 3916"/>
                <a:gd name="T11" fmla="*/ 823 h 823"/>
                <a:gd name="T12" fmla="*/ 0 w 3916"/>
                <a:gd name="T13" fmla="*/ 724 h 823"/>
                <a:gd name="T14" fmla="*/ 0 w 3916"/>
                <a:gd name="T15" fmla="*/ 99 h 823"/>
                <a:gd name="T16" fmla="*/ 99 w 3916"/>
                <a:gd name="T17" fmla="*/ 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6" h="823">
                  <a:moveTo>
                    <a:pt x="99" y="0"/>
                  </a:moveTo>
                  <a:lnTo>
                    <a:pt x="3817" y="0"/>
                  </a:lnTo>
                  <a:cubicBezTo>
                    <a:pt x="3872" y="0"/>
                    <a:pt x="3916" y="44"/>
                    <a:pt x="3916" y="99"/>
                  </a:cubicBezTo>
                  <a:lnTo>
                    <a:pt x="3916" y="724"/>
                  </a:lnTo>
                  <a:cubicBezTo>
                    <a:pt x="3916" y="779"/>
                    <a:pt x="3872" y="823"/>
                    <a:pt x="3817" y="823"/>
                  </a:cubicBezTo>
                  <a:lnTo>
                    <a:pt x="99" y="823"/>
                  </a:lnTo>
                  <a:cubicBezTo>
                    <a:pt x="44" y="823"/>
                    <a:pt x="0" y="779"/>
                    <a:pt x="0" y="724"/>
                  </a:cubicBezTo>
                  <a:lnTo>
                    <a:pt x="0" y="99"/>
                  </a:lnTo>
                  <a:cubicBezTo>
                    <a:pt x="0" y="44"/>
                    <a:pt x="44" y="0"/>
                    <a:pt x="99" y="0"/>
                  </a:cubicBezTo>
                  <a:close/>
                </a:path>
              </a:pathLst>
            </a:custGeom>
            <a:solidFill>
              <a:srgbClr val="FFCC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2684" y="912"/>
              <a:ext cx="69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Dividend (N)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3602" y="920"/>
              <a:ext cx="357" cy="174"/>
            </a:xfrm>
            <a:custGeom>
              <a:avLst/>
              <a:gdLst>
                <a:gd name="T0" fmla="*/ 92 w 1567"/>
                <a:gd name="T1" fmla="*/ 0 h 767"/>
                <a:gd name="T2" fmla="*/ 1474 w 1567"/>
                <a:gd name="T3" fmla="*/ 0 h 767"/>
                <a:gd name="T4" fmla="*/ 1567 w 1567"/>
                <a:gd name="T5" fmla="*/ 92 h 767"/>
                <a:gd name="T6" fmla="*/ 1567 w 1567"/>
                <a:gd name="T7" fmla="*/ 674 h 767"/>
                <a:gd name="T8" fmla="*/ 1474 w 1567"/>
                <a:gd name="T9" fmla="*/ 767 h 767"/>
                <a:gd name="T10" fmla="*/ 92 w 1567"/>
                <a:gd name="T11" fmla="*/ 767 h 767"/>
                <a:gd name="T12" fmla="*/ 0 w 1567"/>
                <a:gd name="T13" fmla="*/ 674 h 767"/>
                <a:gd name="T14" fmla="*/ 0 w 1567"/>
                <a:gd name="T15" fmla="*/ 92 h 767"/>
                <a:gd name="T16" fmla="*/ 92 w 1567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7" h="767">
                  <a:moveTo>
                    <a:pt x="92" y="0"/>
                  </a:moveTo>
                  <a:lnTo>
                    <a:pt x="1474" y="0"/>
                  </a:lnTo>
                  <a:cubicBezTo>
                    <a:pt x="1526" y="0"/>
                    <a:pt x="1567" y="41"/>
                    <a:pt x="1567" y="92"/>
                  </a:cubicBezTo>
                  <a:lnTo>
                    <a:pt x="1567" y="674"/>
                  </a:lnTo>
                  <a:cubicBezTo>
                    <a:pt x="1567" y="726"/>
                    <a:pt x="1526" y="767"/>
                    <a:pt x="1474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CC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609" y="920"/>
              <a:ext cx="35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00111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2641" y="3725"/>
              <a:ext cx="951" cy="175"/>
            </a:xfrm>
            <a:custGeom>
              <a:avLst/>
              <a:gdLst>
                <a:gd name="T0" fmla="*/ 92 w 4179"/>
                <a:gd name="T1" fmla="*/ 0 h 770"/>
                <a:gd name="T2" fmla="*/ 4086 w 4179"/>
                <a:gd name="T3" fmla="*/ 0 h 770"/>
                <a:gd name="T4" fmla="*/ 4179 w 4179"/>
                <a:gd name="T5" fmla="*/ 93 h 770"/>
                <a:gd name="T6" fmla="*/ 4179 w 4179"/>
                <a:gd name="T7" fmla="*/ 677 h 770"/>
                <a:gd name="T8" fmla="*/ 4086 w 4179"/>
                <a:gd name="T9" fmla="*/ 770 h 770"/>
                <a:gd name="T10" fmla="*/ 92 w 4179"/>
                <a:gd name="T11" fmla="*/ 770 h 770"/>
                <a:gd name="T12" fmla="*/ 0 w 4179"/>
                <a:gd name="T13" fmla="*/ 677 h 770"/>
                <a:gd name="T14" fmla="*/ 0 w 4179"/>
                <a:gd name="T15" fmla="*/ 93 h 770"/>
                <a:gd name="T16" fmla="*/ 92 w 4179"/>
                <a:gd name="T17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9" h="770">
                  <a:moveTo>
                    <a:pt x="92" y="0"/>
                  </a:moveTo>
                  <a:lnTo>
                    <a:pt x="4086" y="0"/>
                  </a:lnTo>
                  <a:cubicBezTo>
                    <a:pt x="4137" y="0"/>
                    <a:pt x="4179" y="42"/>
                    <a:pt x="4179" y="93"/>
                  </a:cubicBezTo>
                  <a:lnTo>
                    <a:pt x="4179" y="677"/>
                  </a:lnTo>
                  <a:cubicBezTo>
                    <a:pt x="4179" y="729"/>
                    <a:pt x="4137" y="770"/>
                    <a:pt x="4086" y="770"/>
                  </a:cubicBezTo>
                  <a:lnTo>
                    <a:pt x="92" y="770"/>
                  </a:lnTo>
                  <a:cubicBezTo>
                    <a:pt x="41" y="770"/>
                    <a:pt x="0" y="729"/>
                    <a:pt x="0" y="677"/>
                  </a:cubicBezTo>
                  <a:lnTo>
                    <a:pt x="0" y="93"/>
                  </a:lnTo>
                  <a:cubicBezTo>
                    <a:pt x="0" y="42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AA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2653" y="3745"/>
              <a:ext cx="76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Remainder(R)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3612" y="3720"/>
              <a:ext cx="347" cy="175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5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5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AA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647" y="3764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2655" y="3495"/>
              <a:ext cx="891" cy="187"/>
            </a:xfrm>
            <a:custGeom>
              <a:avLst/>
              <a:gdLst>
                <a:gd name="T0" fmla="*/ 99 w 3917"/>
                <a:gd name="T1" fmla="*/ 0 h 823"/>
                <a:gd name="T2" fmla="*/ 3817 w 3917"/>
                <a:gd name="T3" fmla="*/ 0 h 823"/>
                <a:gd name="T4" fmla="*/ 3917 w 3917"/>
                <a:gd name="T5" fmla="*/ 99 h 823"/>
                <a:gd name="T6" fmla="*/ 3917 w 3917"/>
                <a:gd name="T7" fmla="*/ 724 h 823"/>
                <a:gd name="T8" fmla="*/ 3817 w 3917"/>
                <a:gd name="T9" fmla="*/ 823 h 823"/>
                <a:gd name="T10" fmla="*/ 99 w 3917"/>
                <a:gd name="T11" fmla="*/ 823 h 823"/>
                <a:gd name="T12" fmla="*/ 0 w 3917"/>
                <a:gd name="T13" fmla="*/ 724 h 823"/>
                <a:gd name="T14" fmla="*/ 0 w 3917"/>
                <a:gd name="T15" fmla="*/ 99 h 823"/>
                <a:gd name="T16" fmla="*/ 99 w 3917"/>
                <a:gd name="T17" fmla="*/ 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3">
                  <a:moveTo>
                    <a:pt x="99" y="0"/>
                  </a:moveTo>
                  <a:lnTo>
                    <a:pt x="3817" y="0"/>
                  </a:lnTo>
                  <a:cubicBezTo>
                    <a:pt x="3872" y="0"/>
                    <a:pt x="3917" y="44"/>
                    <a:pt x="3917" y="99"/>
                  </a:cubicBezTo>
                  <a:lnTo>
                    <a:pt x="3917" y="724"/>
                  </a:lnTo>
                  <a:cubicBezTo>
                    <a:pt x="3917" y="779"/>
                    <a:pt x="3872" y="823"/>
                    <a:pt x="3817" y="823"/>
                  </a:cubicBezTo>
                  <a:lnTo>
                    <a:pt x="99" y="823"/>
                  </a:lnTo>
                  <a:cubicBezTo>
                    <a:pt x="44" y="823"/>
                    <a:pt x="0" y="779"/>
                    <a:pt x="0" y="724"/>
                  </a:cubicBezTo>
                  <a:lnTo>
                    <a:pt x="0" y="99"/>
                  </a:lnTo>
                  <a:cubicBezTo>
                    <a:pt x="0" y="44"/>
                    <a:pt x="44" y="0"/>
                    <a:pt x="99" y="0"/>
                  </a:cubicBezTo>
                  <a:close/>
                </a:path>
              </a:pathLst>
            </a:custGeom>
            <a:solidFill>
              <a:srgbClr val="AFC6E9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2680" y="3533"/>
              <a:ext cx="6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Quotient(Q)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3599" y="3506"/>
              <a:ext cx="347" cy="174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AFC6E9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3633" y="3550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3308" y="3246"/>
              <a:ext cx="299" cy="78"/>
            </a:xfrm>
            <a:custGeom>
              <a:avLst/>
              <a:gdLst>
                <a:gd name="T0" fmla="*/ 173 w 1317"/>
                <a:gd name="T1" fmla="*/ 0 h 347"/>
                <a:gd name="T2" fmla="*/ 1143 w 1317"/>
                <a:gd name="T3" fmla="*/ 0 h 347"/>
                <a:gd name="T4" fmla="*/ 1317 w 1317"/>
                <a:gd name="T5" fmla="*/ 173 h 347"/>
                <a:gd name="T6" fmla="*/ 1143 w 1317"/>
                <a:gd name="T7" fmla="*/ 347 h 347"/>
                <a:gd name="T8" fmla="*/ 173 w 1317"/>
                <a:gd name="T9" fmla="*/ 347 h 347"/>
                <a:gd name="T10" fmla="*/ 0 w 1317"/>
                <a:gd name="T11" fmla="*/ 173 h 347"/>
                <a:gd name="T12" fmla="*/ 173 w 1317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7">
                  <a:moveTo>
                    <a:pt x="173" y="0"/>
                  </a:moveTo>
                  <a:lnTo>
                    <a:pt x="1143" y="0"/>
                  </a:lnTo>
                  <a:cubicBezTo>
                    <a:pt x="1239" y="0"/>
                    <a:pt x="1317" y="78"/>
                    <a:pt x="1317" y="173"/>
                  </a:cubicBezTo>
                  <a:cubicBezTo>
                    <a:pt x="1317" y="269"/>
                    <a:pt x="1239" y="347"/>
                    <a:pt x="1143" y="347"/>
                  </a:cubicBezTo>
                  <a:lnTo>
                    <a:pt x="173" y="347"/>
                  </a:lnTo>
                  <a:cubicBezTo>
                    <a:pt x="77" y="347"/>
                    <a:pt x="0" y="269"/>
                    <a:pt x="0" y="173"/>
                  </a:cubicBezTo>
                  <a:cubicBezTo>
                    <a:pt x="0" y="78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2648" y="3232"/>
              <a:ext cx="1309" cy="238"/>
            </a:xfrm>
            <a:prstGeom prst="rect">
              <a:avLst/>
            </a:prstGeom>
            <a:noFill/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3631" y="3346"/>
              <a:ext cx="287" cy="106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3312" y="3344"/>
              <a:ext cx="296" cy="106"/>
            </a:xfrm>
            <a:prstGeom prst="rect">
              <a:avLst/>
            </a:pr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3319" y="3348"/>
              <a:ext cx="19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3642" y="3353"/>
              <a:ext cx="19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2684" y="3358"/>
              <a:ext cx="44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end (U=U+D):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3421" y="3241"/>
              <a:ext cx="6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3635" y="3245"/>
              <a:ext cx="299" cy="79"/>
            </a:xfrm>
            <a:custGeom>
              <a:avLst/>
              <a:gdLst>
                <a:gd name="T0" fmla="*/ 174 w 1317"/>
                <a:gd name="T1" fmla="*/ 0 h 347"/>
                <a:gd name="T2" fmla="*/ 1144 w 1317"/>
                <a:gd name="T3" fmla="*/ 0 h 347"/>
                <a:gd name="T4" fmla="*/ 1317 w 1317"/>
                <a:gd name="T5" fmla="*/ 174 h 347"/>
                <a:gd name="T6" fmla="*/ 1144 w 1317"/>
                <a:gd name="T7" fmla="*/ 347 h 347"/>
                <a:gd name="T8" fmla="*/ 174 w 1317"/>
                <a:gd name="T9" fmla="*/ 347 h 347"/>
                <a:gd name="T10" fmla="*/ 0 w 1317"/>
                <a:gd name="T11" fmla="*/ 174 h 347"/>
                <a:gd name="T12" fmla="*/ 174 w 1317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7">
                  <a:moveTo>
                    <a:pt x="174" y="0"/>
                  </a:moveTo>
                  <a:lnTo>
                    <a:pt x="1144" y="0"/>
                  </a:lnTo>
                  <a:cubicBezTo>
                    <a:pt x="1240" y="0"/>
                    <a:pt x="1317" y="78"/>
                    <a:pt x="1317" y="174"/>
                  </a:cubicBezTo>
                  <a:cubicBezTo>
                    <a:pt x="1317" y="270"/>
                    <a:pt x="1240" y="347"/>
                    <a:pt x="1144" y="347"/>
                  </a:cubicBezTo>
                  <a:lnTo>
                    <a:pt x="174" y="347"/>
                  </a:lnTo>
                  <a:cubicBezTo>
                    <a:pt x="78" y="347"/>
                    <a:pt x="0" y="270"/>
                    <a:pt x="0" y="174"/>
                  </a:cubicBezTo>
                  <a:cubicBezTo>
                    <a:pt x="0" y="78"/>
                    <a:pt x="78" y="0"/>
                    <a:pt x="174" y="0"/>
                  </a:cubicBezTo>
                  <a:close/>
                </a:path>
              </a:pathLst>
            </a:cu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3748" y="3241"/>
              <a:ext cx="5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Idea</a:t>
            </a:r>
            <a:r>
              <a:rPr lang="fr-FR" dirty="0">
                <a:solidFill>
                  <a:schemeClr val="tx1"/>
                </a:solidFill>
              </a:rPr>
              <a:t> of the Proof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531938"/>
            <a:ext cx="7848600" cy="47926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Start from the beginning : If (U – D) &gt;=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Both the algorithms (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restoring and non-restoring</a:t>
            </a:r>
            <a:r>
              <a:rPr lang="en-US" dirty="0">
                <a:latin typeface="Calibri" panose="020F0502020204030204" pitchFamily="34" charset="0"/>
              </a:rPr>
              <a:t>) produce the same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result</a:t>
            </a:r>
            <a:r>
              <a:rPr lang="en-US" dirty="0">
                <a:latin typeface="Calibri" panose="020F0502020204030204" pitchFamily="34" charset="0"/>
              </a:rPr>
              <a:t>, and have the same </a:t>
            </a:r>
            <a:r>
              <a:rPr lang="en-US" dirty="0">
                <a:solidFill>
                  <a:srgbClr val="660066"/>
                </a:solidFill>
                <a:latin typeface="Calibri" panose="020F0502020204030204" pitchFamily="34" charset="0"/>
              </a:rPr>
              <a:t>state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(U – D) &lt;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have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divergence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the restoring algorithm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value(UV) = 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In the non-restoring algorithm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value(UV) = A - 2</a:t>
            </a:r>
            <a:r>
              <a:rPr lang="en-US" sz="2200" baseline="33000" dirty="0">
                <a:latin typeface="Calibri" panose="020F0502020204030204" pitchFamily="34" charset="0"/>
              </a:rPr>
              <a:t>n</a:t>
            </a:r>
            <a:r>
              <a:rPr lang="en-US" sz="2200" dirty="0">
                <a:latin typeface="Calibri" panose="020F0502020204030204" pitchFamily="34" charset="0"/>
              </a:rPr>
              <a:t>D</a:t>
            </a:r>
          </a:p>
          <a:p>
            <a:pPr lvl="1">
              <a:buFont typeface="Symbol" panose="05050102010706020507" pitchFamily="18" charset="2"/>
              <a:buChar char="*"/>
            </a:pPr>
            <a:endParaRPr lang="en-US"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Proof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7750" y="1457326"/>
            <a:ext cx="7588250" cy="50958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In the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 next iteration</a:t>
            </a:r>
            <a:r>
              <a:rPr lang="en-US" sz="2800" dirty="0">
                <a:latin typeface="Calibri" panose="020F0502020204030204" pitchFamily="34" charset="0"/>
              </a:rPr>
              <a:t> (just after the shift)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Restoring : value(UV) =</a:t>
            </a:r>
            <a:r>
              <a:rPr lang="en-US" sz="2200" dirty="0">
                <a:solidFill>
                  <a:srgbClr val="99284C"/>
                </a:solidFill>
                <a:latin typeface="Calibri" panose="020F0502020204030204" pitchFamily="34" charset="0"/>
              </a:rPr>
              <a:t> 2A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Non - Restoring : 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value(UV) = 2A - 2</a:t>
            </a:r>
            <a:r>
              <a:rPr lang="en-US" sz="2200" baseline="33000" dirty="0">
                <a:solidFill>
                  <a:srgbClr val="2300DC"/>
                </a:solidFill>
                <a:latin typeface="Calibri" panose="020F0502020204030204" pitchFamily="34" charset="0"/>
              </a:rPr>
              <a:t>n+1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the quotient bit is 1 (end of iteration)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Restoring 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Subtract 2</a:t>
            </a:r>
            <a:r>
              <a:rPr lang="en-US" sz="2200" baseline="33000" dirty="0">
                <a:latin typeface="Calibri" panose="020F0502020204030204" pitchFamily="34" charset="0"/>
              </a:rPr>
              <a:t>n</a:t>
            </a:r>
            <a:r>
              <a:rPr lang="en-US" sz="2200" dirty="0">
                <a:latin typeface="Calibri" panose="020F0502020204030204" pitchFamily="34" charset="0"/>
              </a:rPr>
              <a:t>D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value(UV)  = </a:t>
            </a:r>
            <a:r>
              <a:rPr lang="en-US" sz="2200" dirty="0">
                <a:solidFill>
                  <a:srgbClr val="99284C"/>
                </a:solidFill>
                <a:latin typeface="Calibri" panose="020F0502020204030204" pitchFamily="34" charset="0"/>
              </a:rPr>
              <a:t>2A - 2</a:t>
            </a:r>
            <a:r>
              <a:rPr lang="en-US" sz="2200" baseline="33000" dirty="0">
                <a:solidFill>
                  <a:srgbClr val="99284C"/>
                </a:solidFill>
                <a:latin typeface="Calibri" panose="020F0502020204030204" pitchFamily="34" charset="0"/>
              </a:rPr>
              <a:t>n</a:t>
            </a:r>
            <a:r>
              <a:rPr lang="en-US" sz="2200" dirty="0">
                <a:solidFill>
                  <a:srgbClr val="99284C"/>
                </a:solidFill>
                <a:latin typeface="Calibri" panose="020F0502020204030204" pitchFamily="34" charset="0"/>
              </a:rPr>
              <a:t>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Non Restoring 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Add 2</a:t>
            </a:r>
            <a:r>
              <a:rPr lang="en-US" sz="2200" baseline="33000" dirty="0">
                <a:latin typeface="Calibri" panose="020F0502020204030204" pitchFamily="34" charset="0"/>
              </a:rPr>
              <a:t>n</a:t>
            </a:r>
            <a:r>
              <a:rPr lang="en-US" sz="2200" dirty="0">
                <a:latin typeface="Calibri" panose="020F0502020204030204" pitchFamily="34" charset="0"/>
              </a:rPr>
              <a:t>D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value(UV) = 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2A – 2</a:t>
            </a:r>
            <a:r>
              <a:rPr lang="en-US" sz="2200" baseline="33000" dirty="0">
                <a:solidFill>
                  <a:srgbClr val="2300DC"/>
                </a:solidFill>
                <a:latin typeface="Calibri" panose="020F0502020204030204" pitchFamily="34" charset="0"/>
              </a:rPr>
              <a:t>n+1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D + 2</a:t>
            </a:r>
            <a:r>
              <a:rPr lang="en-US" sz="2200" baseline="33000" dirty="0">
                <a:solidFill>
                  <a:srgbClr val="2300DC"/>
                </a:solidFill>
                <a:latin typeface="Calibri" panose="020F0502020204030204" pitchFamily="34" charset="0"/>
              </a:rPr>
              <a:t>n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D = 2A - 2</a:t>
            </a:r>
            <a:r>
              <a:rPr lang="en-US" sz="2200" baseline="33000" dirty="0">
                <a:solidFill>
                  <a:srgbClr val="2300DC"/>
                </a:solidFill>
                <a:latin typeface="Calibri" panose="020F0502020204030204" pitchFamily="34" charset="0"/>
              </a:rPr>
              <a:t>n</a:t>
            </a:r>
            <a:r>
              <a:rPr lang="en-US" sz="2200" dirty="0">
                <a:solidFill>
                  <a:srgbClr val="2300DC"/>
                </a:solidFill>
                <a:latin typeface="Calibri" panose="020F0502020204030204" pitchFamily="34" charset="0"/>
              </a:rPr>
              <a:t>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80D30-FE51-CD9D-5CC3-1E6451E2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1" b="1"/>
          <a:stretch/>
        </p:blipFill>
        <p:spPr>
          <a:xfrm>
            <a:off x="6907095" y="498930"/>
            <a:ext cx="3622400" cy="37680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7652BF1-810B-0F49-5E7D-8DF8BD966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9910" y="2739012"/>
            <a:ext cx="1637340" cy="81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C0B8-FD78-D965-9CAE-3E77ECCDE920}"/>
              </a:ext>
            </a:extLst>
          </p:cNvPr>
          <p:cNvSpPr txBox="1"/>
          <p:nvPr/>
        </p:nvSpPr>
        <p:spPr>
          <a:xfrm>
            <a:off x="2295020" y="2215144"/>
            <a:ext cx="34714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srgbClr val="0070C0"/>
                </a:solidFill>
                <a:latin typeface="Calibri" panose="020F0502020204030204"/>
              </a:rPr>
              <a:t>Download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the pdf of the 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8C334-AE33-9514-448B-30A8A4380861}"/>
              </a:ext>
            </a:extLst>
          </p:cNvPr>
          <p:cNvSpPr/>
          <p:nvPr/>
        </p:nvSpPr>
        <p:spPr>
          <a:xfrm>
            <a:off x="1728055" y="1446230"/>
            <a:ext cx="4594860" cy="57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www.basiccomparch.com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B651-07D4-8AE2-89BB-936AAFD257E5}"/>
              </a:ext>
            </a:extLst>
          </p:cNvPr>
          <p:cNvSpPr txBox="1"/>
          <p:nvPr/>
        </p:nvSpPr>
        <p:spPr>
          <a:xfrm>
            <a:off x="3507550" y="2952139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5B37-F1CA-D7C6-E537-4D9E12A3CF35}"/>
              </a:ext>
            </a:extLst>
          </p:cNvPr>
          <p:cNvSpPr txBox="1"/>
          <p:nvPr/>
        </p:nvSpPr>
        <p:spPr>
          <a:xfrm>
            <a:off x="2305074" y="3594402"/>
            <a:ext cx="3799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Slides, software, solution 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EE2A-0F5B-DB3C-D4B1-01393362F879}"/>
              </a:ext>
            </a:extLst>
          </p:cNvPr>
          <p:cNvSpPr txBox="1"/>
          <p:nvPr/>
        </p:nvSpPr>
        <p:spPr>
          <a:xfrm>
            <a:off x="6774322" y="4386020"/>
            <a:ext cx="405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Print version 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(Publisher: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WhiteFalcon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2021)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Available on e-commerce sites.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BBD54-7F85-9C2B-385C-5768D374462E}"/>
              </a:ext>
            </a:extLst>
          </p:cNvPr>
          <p:cNvCxnSpPr/>
          <p:nvPr/>
        </p:nvCxnSpPr>
        <p:spPr>
          <a:xfrm>
            <a:off x="2020850" y="2023693"/>
            <a:ext cx="0" cy="1814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230681-F47C-F5C4-0813-C21451E430E6}"/>
              </a:ext>
            </a:extLst>
          </p:cNvPr>
          <p:cNvCxnSpPr>
            <a:cxnSpLocks/>
          </p:cNvCxnSpPr>
          <p:nvPr/>
        </p:nvCxnSpPr>
        <p:spPr>
          <a:xfrm>
            <a:off x="2020851" y="383795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609A5-9DF2-9D3F-F66B-FA3EF8152271}"/>
              </a:ext>
            </a:extLst>
          </p:cNvPr>
          <p:cNvCxnSpPr>
            <a:cxnSpLocks/>
          </p:cNvCxnSpPr>
          <p:nvPr/>
        </p:nvCxnSpPr>
        <p:spPr>
          <a:xfrm>
            <a:off x="2020851" y="318263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6D426-8775-4EFE-C20F-5152967572B9}"/>
              </a:ext>
            </a:extLst>
          </p:cNvPr>
          <p:cNvCxnSpPr>
            <a:cxnSpLocks/>
          </p:cNvCxnSpPr>
          <p:nvPr/>
        </p:nvCxnSpPr>
        <p:spPr>
          <a:xfrm>
            <a:off x="2020851" y="243587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4857DA3-B110-A850-C1C1-D25D97519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1305" y="2149115"/>
            <a:ext cx="718457" cy="52447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26CF05F-AADE-4F4C-0236-232B4EA6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6599" y="556879"/>
            <a:ext cx="2108309" cy="98557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731E0F-3139-A4AA-EC70-3A5651C80459}"/>
              </a:ext>
            </a:extLst>
          </p:cNvPr>
          <p:cNvSpPr/>
          <p:nvPr/>
        </p:nvSpPr>
        <p:spPr>
          <a:xfrm>
            <a:off x="1523999" y="4386020"/>
            <a:ext cx="5250322" cy="1915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pdf version of the book and all the learning resources can be freely downloaded from the website: www.basiccomparch.com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48367-88AB-7E64-C122-FDE9AADCA5EA}"/>
              </a:ext>
            </a:extLst>
          </p:cNvPr>
          <p:cNvSpPr/>
          <p:nvPr/>
        </p:nvSpPr>
        <p:spPr>
          <a:xfrm>
            <a:off x="1534160" y="74828"/>
            <a:ext cx="1805486" cy="44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35650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Proof - III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295400"/>
            <a:ext cx="7416800" cy="5029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If the quotient bit is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Restoring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partial dividend = 2A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Non restoring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partial dividend = 2A – 2</a:t>
            </a:r>
            <a:r>
              <a:rPr lang="en-US" sz="2400" baseline="33000" dirty="0">
                <a:latin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</a:rPr>
              <a:t>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Next iteration (if quotient bit = 1) (after shift)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Restoring : partial dividend :  4A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Non restoring : partial dividend : 4A – 2</a:t>
            </a:r>
            <a:r>
              <a:rPr lang="en-US" sz="2400" baseline="33000" dirty="0">
                <a:latin typeface="Calibri" panose="020F0502020204030204" pitchFamily="34" charset="0"/>
              </a:rPr>
              <a:t>n+1</a:t>
            </a:r>
            <a:r>
              <a:rPr lang="en-US" sz="2400" dirty="0">
                <a:latin typeface="Calibri" panose="020F0502020204030204" pitchFamily="34" charset="0"/>
              </a:rPr>
              <a:t>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Keep applying the same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logic</a:t>
            </a:r>
            <a:r>
              <a:rPr lang="en-US" sz="3600" dirty="0">
                <a:latin typeface="Calibri" panose="020F0502020204030204" pitchFamily="34" charset="0"/>
              </a:rPr>
              <a:t> ….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412333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08238" y="1622426"/>
            <a:ext cx="7345362" cy="43973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0388" indent="-3937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Addition</a:t>
            </a:r>
          </a:p>
          <a:p>
            <a:pPr marL="560388" indent="-3937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Multiplication</a:t>
            </a:r>
          </a:p>
          <a:p>
            <a:pPr marL="560388" indent="-3937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Division</a:t>
            </a:r>
          </a:p>
          <a:p>
            <a:pPr marL="560388" indent="-3937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Floating Point Addition</a:t>
            </a:r>
          </a:p>
          <a:p>
            <a:pPr marL="560388" indent="-3937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Floating Point Multiplication</a:t>
            </a:r>
          </a:p>
          <a:p>
            <a:pPr marL="560388" indent="-3937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Floating Point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382001" y="366684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Adding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Two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r>
              <a:rPr lang="fr-FR" dirty="0">
                <a:solidFill>
                  <a:schemeClr val="tx1"/>
                </a:solidFill>
              </a:rPr>
              <a:t> (</a:t>
            </a:r>
            <a:r>
              <a:rPr lang="fr-FR" dirty="0" err="1">
                <a:solidFill>
                  <a:schemeClr val="tx1"/>
                </a:solidFill>
              </a:rPr>
              <a:t>same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sign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5257800"/>
            <a:ext cx="7740650" cy="9207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Recap : Floating Point Number System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241550" y="1624012"/>
            <a:ext cx="7773988" cy="3481388"/>
            <a:chOff x="836" y="1058"/>
            <a:chExt cx="4897" cy="219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836" y="1058"/>
              <a:ext cx="4897" cy="2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854" y="1076"/>
              <a:ext cx="4859" cy="465"/>
            </a:xfrm>
            <a:custGeom>
              <a:avLst/>
              <a:gdLst>
                <a:gd name="T0" fmla="*/ 0 w 543"/>
                <a:gd name="T1" fmla="*/ 0 h 52"/>
                <a:gd name="T2" fmla="*/ 543 w 543"/>
                <a:gd name="T3" fmla="*/ 0 h 52"/>
                <a:gd name="T4" fmla="*/ 0 w 543"/>
                <a:gd name="T5" fmla="*/ 4 h 52"/>
                <a:gd name="T6" fmla="*/ 543 w 543"/>
                <a:gd name="T7" fmla="*/ 4 h 52"/>
                <a:gd name="T8" fmla="*/ 0 w 543"/>
                <a:gd name="T9" fmla="*/ 52 h 52"/>
                <a:gd name="T10" fmla="*/ 0 w 543"/>
                <a:gd name="T11" fmla="*/ 4 h 52"/>
                <a:gd name="T12" fmla="*/ 4 w 543"/>
                <a:gd name="T13" fmla="*/ 52 h 52"/>
                <a:gd name="T14" fmla="*/ 4 w 543"/>
                <a:gd name="T15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3" h="52">
                  <a:moveTo>
                    <a:pt x="0" y="0"/>
                  </a:moveTo>
                  <a:lnTo>
                    <a:pt x="543" y="0"/>
                  </a:lnTo>
                  <a:moveTo>
                    <a:pt x="0" y="4"/>
                  </a:moveTo>
                  <a:lnTo>
                    <a:pt x="543" y="4"/>
                  </a:lnTo>
                  <a:moveTo>
                    <a:pt x="0" y="52"/>
                  </a:moveTo>
                  <a:lnTo>
                    <a:pt x="0" y="4"/>
                  </a:lnTo>
                  <a:moveTo>
                    <a:pt x="4" y="52"/>
                  </a:moveTo>
                  <a:lnTo>
                    <a:pt x="4" y="4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970" y="1094"/>
              <a:ext cx="330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Normalised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 form of a 32 bit (normal) floating point number.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854" y="1112"/>
              <a:ext cx="4859" cy="894"/>
            </a:xfrm>
            <a:custGeom>
              <a:avLst/>
              <a:gdLst>
                <a:gd name="T0" fmla="*/ 539 w 543"/>
                <a:gd name="T1" fmla="*/ 48 h 100"/>
                <a:gd name="T2" fmla="*/ 539 w 543"/>
                <a:gd name="T3" fmla="*/ 0 h 100"/>
                <a:gd name="T4" fmla="*/ 543 w 543"/>
                <a:gd name="T5" fmla="*/ 48 h 100"/>
                <a:gd name="T6" fmla="*/ 543 w 543"/>
                <a:gd name="T7" fmla="*/ 0 h 100"/>
                <a:gd name="T8" fmla="*/ 0 w 543"/>
                <a:gd name="T9" fmla="*/ 48 h 100"/>
                <a:gd name="T10" fmla="*/ 543 w 543"/>
                <a:gd name="T11" fmla="*/ 48 h 100"/>
                <a:gd name="T12" fmla="*/ 0 w 543"/>
                <a:gd name="T13" fmla="*/ 52 h 100"/>
                <a:gd name="T14" fmla="*/ 543 w 543"/>
                <a:gd name="T15" fmla="*/ 52 h 100"/>
                <a:gd name="T16" fmla="*/ 0 w 543"/>
                <a:gd name="T17" fmla="*/ 100 h 100"/>
                <a:gd name="T18" fmla="*/ 0 w 543"/>
                <a:gd name="T19" fmla="*/ 52 h 100"/>
                <a:gd name="T20" fmla="*/ 4 w 543"/>
                <a:gd name="T21" fmla="*/ 100 h 100"/>
                <a:gd name="T22" fmla="*/ 4 w 543"/>
                <a:gd name="T23" fmla="*/ 5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3" h="100">
                  <a:moveTo>
                    <a:pt x="539" y="48"/>
                  </a:moveTo>
                  <a:lnTo>
                    <a:pt x="539" y="0"/>
                  </a:lnTo>
                  <a:moveTo>
                    <a:pt x="543" y="48"/>
                  </a:moveTo>
                  <a:lnTo>
                    <a:pt x="543" y="0"/>
                  </a:lnTo>
                  <a:moveTo>
                    <a:pt x="0" y="48"/>
                  </a:moveTo>
                  <a:lnTo>
                    <a:pt x="543" y="48"/>
                  </a:lnTo>
                  <a:moveTo>
                    <a:pt x="0" y="52"/>
                  </a:moveTo>
                  <a:lnTo>
                    <a:pt x="543" y="52"/>
                  </a:lnTo>
                  <a:moveTo>
                    <a:pt x="0" y="100"/>
                  </a:moveTo>
                  <a:lnTo>
                    <a:pt x="0" y="52"/>
                  </a:lnTo>
                  <a:moveTo>
                    <a:pt x="4" y="100"/>
                  </a:moveTo>
                  <a:lnTo>
                    <a:pt x="4" y="52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970" y="1568"/>
              <a:ext cx="34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Normalised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 form of a 32 bit (</a:t>
              </a: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denormal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) floating point number.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682" y="1841"/>
              <a:ext cx="393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tabLst>
                  <a:tab pos="5664200" algn="l"/>
                </a:tabLst>
              </a:pPr>
              <a:r>
                <a:rPr lang="pt-BR" sz="1700" i="1" dirty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pt-BR" sz="1700" dirty="0">
                  <a:latin typeface="Times New Roman" pitchFamily="18" charset="0"/>
                  <a:cs typeface="Times New Roman" pitchFamily="18" charset="0"/>
                </a:rPr>
                <a:t>= (</a:t>
              </a:r>
              <a:r>
                <a:rPr lang="pt-BR" sz="1700" i="1" dirty="0">
                  <a:latin typeface="Times New Roman" pitchFamily="18" charset="0"/>
                  <a:cs typeface="Times New Roman" pitchFamily="18" charset="0"/>
                </a:rPr>
                <a:t>−</a:t>
              </a:r>
              <a:r>
                <a:rPr lang="pt-BR" sz="1700" dirty="0">
                  <a:latin typeface="Times New Roman" pitchFamily="18" charset="0"/>
                  <a:cs typeface="Times New Roman" pitchFamily="18" charset="0"/>
                </a:rPr>
                <a:t>1)</a:t>
              </a:r>
              <a:r>
                <a:rPr lang="pt-BR" sz="1700" i="1" baseline="30000" dirty="0">
                  <a:latin typeface="Times New Roman" pitchFamily="18" charset="0"/>
                  <a:cs typeface="Times New Roman" pitchFamily="18" charset="0"/>
                </a:rPr>
                <a:t>S </a:t>
              </a:r>
              <a:r>
                <a:rPr lang="pt-BR" sz="1700" i="1" dirty="0">
                  <a:latin typeface="Times New Roman" pitchFamily="18" charset="0"/>
                  <a:cs typeface="Times New Roman" pitchFamily="18" charset="0"/>
                </a:rPr>
                <a:t>× P × </a:t>
              </a:r>
              <a:r>
                <a:rPr lang="pt-BR" sz="17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pt-BR" sz="1700" i="1" baseline="30000" dirty="0">
                  <a:latin typeface="Times New Roman" pitchFamily="18" charset="0"/>
                  <a:cs typeface="Times New Roman" pitchFamily="18" charset="0"/>
                </a:rPr>
                <a:t>−</a:t>
              </a:r>
              <a:r>
                <a:rPr lang="pt-BR" sz="1700" baseline="30000" dirty="0">
                  <a:latin typeface="Times New Roman" pitchFamily="18" charset="0"/>
                  <a:cs typeface="Times New Roman" pitchFamily="18" charset="0"/>
                </a:rPr>
                <a:t>126</a:t>
              </a:r>
              <a:r>
                <a:rPr lang="pt-BR" sz="1700" i="1" dirty="0">
                  <a:latin typeface="Times New Roman" pitchFamily="18" charset="0"/>
                  <a:cs typeface="Times New Roman" pitchFamily="18" charset="0"/>
                </a:rPr>
                <a:t>,   </a:t>
              </a:r>
              <a:r>
                <a:rPr lang="pt-BR" sz="1700" dirty="0">
                  <a:latin typeface="Times New Roman" pitchFamily="18" charset="0"/>
                  <a:cs typeface="Times New Roman" pitchFamily="18" charset="0"/>
                </a:rPr>
                <a:t>(0 </a:t>
              </a:r>
              <a:r>
                <a:rPr lang="pt-BR" sz="1700" i="1" dirty="0">
                  <a:latin typeface="Times New Roman" pitchFamily="18" charset="0"/>
                  <a:cs typeface="Times New Roman" pitchFamily="18" charset="0"/>
                </a:rPr>
                <a:t>≤ P &lt; </a:t>
              </a:r>
              <a:r>
                <a:rPr lang="pt-BR" sz="1700" dirty="0">
                  <a:latin typeface="Times New Roman" pitchFamily="18" charset="0"/>
                  <a:cs typeface="Times New Roman" pitchFamily="18" charset="0"/>
                </a:rPr>
                <a:t>1)	(7.23)</a:t>
              </a: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854" y="1577"/>
              <a:ext cx="4859" cy="1618"/>
            </a:xfrm>
            <a:custGeom>
              <a:avLst/>
              <a:gdLst>
                <a:gd name="T0" fmla="*/ 539 w 543"/>
                <a:gd name="T1" fmla="*/ 48 h 181"/>
                <a:gd name="T2" fmla="*/ 539 w 543"/>
                <a:gd name="T3" fmla="*/ 0 h 181"/>
                <a:gd name="T4" fmla="*/ 543 w 543"/>
                <a:gd name="T5" fmla="*/ 48 h 181"/>
                <a:gd name="T6" fmla="*/ 543 w 543"/>
                <a:gd name="T7" fmla="*/ 0 h 181"/>
                <a:gd name="T8" fmla="*/ 0 w 543"/>
                <a:gd name="T9" fmla="*/ 49 h 181"/>
                <a:gd name="T10" fmla="*/ 543 w 543"/>
                <a:gd name="T11" fmla="*/ 49 h 181"/>
                <a:gd name="T12" fmla="*/ 0 w 543"/>
                <a:gd name="T13" fmla="*/ 52 h 181"/>
                <a:gd name="T14" fmla="*/ 543 w 543"/>
                <a:gd name="T15" fmla="*/ 52 h 181"/>
                <a:gd name="T16" fmla="*/ 0 w 543"/>
                <a:gd name="T17" fmla="*/ 181 h 181"/>
                <a:gd name="T18" fmla="*/ 0 w 543"/>
                <a:gd name="T19" fmla="*/ 53 h 181"/>
                <a:gd name="T20" fmla="*/ 4 w 543"/>
                <a:gd name="T21" fmla="*/ 181 h 181"/>
                <a:gd name="T22" fmla="*/ 4 w 543"/>
                <a:gd name="T23" fmla="*/ 53 h 181"/>
                <a:gd name="T24" fmla="*/ 13 w 543"/>
                <a:gd name="T25" fmla="*/ 62 h 181"/>
                <a:gd name="T26" fmla="*/ 460 w 543"/>
                <a:gd name="T27" fmla="*/ 62 h 181"/>
                <a:gd name="T28" fmla="*/ 13 w 543"/>
                <a:gd name="T29" fmla="*/ 65 h 181"/>
                <a:gd name="T30" fmla="*/ 460 w 543"/>
                <a:gd name="T31" fmla="*/ 65 h 181"/>
                <a:gd name="T32" fmla="*/ 13 w 543"/>
                <a:gd name="T33" fmla="*/ 84 h 181"/>
                <a:gd name="T34" fmla="*/ 13 w 543"/>
                <a:gd name="T35" fmla="*/ 65 h 181"/>
                <a:gd name="T36" fmla="*/ 17 w 543"/>
                <a:gd name="T37" fmla="*/ 84 h 181"/>
                <a:gd name="T38" fmla="*/ 17 w 543"/>
                <a:gd name="T39" fmla="*/ 6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3" h="181">
                  <a:moveTo>
                    <a:pt x="539" y="48"/>
                  </a:moveTo>
                  <a:lnTo>
                    <a:pt x="539" y="0"/>
                  </a:lnTo>
                  <a:moveTo>
                    <a:pt x="543" y="48"/>
                  </a:moveTo>
                  <a:lnTo>
                    <a:pt x="543" y="0"/>
                  </a:lnTo>
                  <a:moveTo>
                    <a:pt x="0" y="49"/>
                  </a:moveTo>
                  <a:lnTo>
                    <a:pt x="543" y="49"/>
                  </a:lnTo>
                  <a:moveTo>
                    <a:pt x="0" y="52"/>
                  </a:moveTo>
                  <a:lnTo>
                    <a:pt x="543" y="52"/>
                  </a:lnTo>
                  <a:moveTo>
                    <a:pt x="0" y="181"/>
                  </a:moveTo>
                  <a:lnTo>
                    <a:pt x="0" y="53"/>
                  </a:lnTo>
                  <a:moveTo>
                    <a:pt x="4" y="181"/>
                  </a:moveTo>
                  <a:lnTo>
                    <a:pt x="4" y="53"/>
                  </a:lnTo>
                  <a:moveTo>
                    <a:pt x="13" y="62"/>
                  </a:moveTo>
                  <a:lnTo>
                    <a:pt x="460" y="62"/>
                  </a:lnTo>
                  <a:moveTo>
                    <a:pt x="13" y="65"/>
                  </a:moveTo>
                  <a:lnTo>
                    <a:pt x="460" y="65"/>
                  </a:lnTo>
                  <a:moveTo>
                    <a:pt x="13" y="84"/>
                  </a:moveTo>
                  <a:lnTo>
                    <a:pt x="13" y="65"/>
                  </a:lnTo>
                  <a:moveTo>
                    <a:pt x="17" y="84"/>
                  </a:moveTo>
                  <a:lnTo>
                    <a:pt x="17" y="65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087" y="2158"/>
              <a:ext cx="42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Symbol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1606" y="2158"/>
              <a:ext cx="0" cy="17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686" y="2158"/>
              <a:ext cx="48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Meaning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970" y="2158"/>
              <a:ext cx="4000" cy="331"/>
            </a:xfrm>
            <a:custGeom>
              <a:avLst/>
              <a:gdLst>
                <a:gd name="T0" fmla="*/ 443 w 447"/>
                <a:gd name="T1" fmla="*/ 19 h 37"/>
                <a:gd name="T2" fmla="*/ 443 w 447"/>
                <a:gd name="T3" fmla="*/ 0 h 37"/>
                <a:gd name="T4" fmla="*/ 447 w 447"/>
                <a:gd name="T5" fmla="*/ 19 h 37"/>
                <a:gd name="T6" fmla="*/ 447 w 447"/>
                <a:gd name="T7" fmla="*/ 0 h 37"/>
                <a:gd name="T8" fmla="*/ 0 w 447"/>
                <a:gd name="T9" fmla="*/ 19 h 37"/>
                <a:gd name="T10" fmla="*/ 447 w 447"/>
                <a:gd name="T11" fmla="*/ 19 h 37"/>
                <a:gd name="T12" fmla="*/ 0 w 447"/>
                <a:gd name="T13" fmla="*/ 37 h 37"/>
                <a:gd name="T14" fmla="*/ 0 w 447"/>
                <a:gd name="T15" fmla="*/ 19 h 37"/>
                <a:gd name="T16" fmla="*/ 4 w 447"/>
                <a:gd name="T17" fmla="*/ 37 h 37"/>
                <a:gd name="T18" fmla="*/ 4 w 44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9"/>
                  </a:moveTo>
                  <a:lnTo>
                    <a:pt x="443" y="0"/>
                  </a:lnTo>
                  <a:moveTo>
                    <a:pt x="447" y="19"/>
                  </a:moveTo>
                  <a:lnTo>
                    <a:pt x="447" y="0"/>
                  </a:lnTo>
                  <a:moveTo>
                    <a:pt x="0" y="19"/>
                  </a:moveTo>
                  <a:lnTo>
                    <a:pt x="447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087" y="2328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 dirty="0">
                  <a:solidFill>
                    <a:srgbClr val="1A1B1C"/>
                  </a:solidFill>
                  <a:latin typeface="Times New Roman" pitchFamily="18" charset="0"/>
                </a:rPr>
                <a:t>S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1606" y="2328"/>
              <a:ext cx="0" cy="161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686" y="2328"/>
              <a:ext cx="132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ES" sz="1700" dirty="0" err="1">
                  <a:solidFill>
                    <a:srgbClr val="1A1B1C"/>
                  </a:solidFill>
                  <a:latin typeface="Times New Roman" pitchFamily="18" charset="0"/>
                </a:rPr>
                <a:t>Sign</a:t>
              </a:r>
              <a:r>
                <a:rPr lang="es-ES" sz="1700" dirty="0">
                  <a:solidFill>
                    <a:srgbClr val="1A1B1C"/>
                  </a:solidFill>
                  <a:latin typeface="Times New Roman" pitchFamily="18" charset="0"/>
                </a:rPr>
                <a:t> bit (0(+ve), 1(-ve))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970" y="2328"/>
              <a:ext cx="4000" cy="331"/>
            </a:xfrm>
            <a:custGeom>
              <a:avLst/>
              <a:gdLst>
                <a:gd name="T0" fmla="*/ 443 w 447"/>
                <a:gd name="T1" fmla="*/ 18 h 37"/>
                <a:gd name="T2" fmla="*/ 443 w 447"/>
                <a:gd name="T3" fmla="*/ 0 h 37"/>
                <a:gd name="T4" fmla="*/ 447 w 447"/>
                <a:gd name="T5" fmla="*/ 18 h 37"/>
                <a:gd name="T6" fmla="*/ 447 w 447"/>
                <a:gd name="T7" fmla="*/ 0 h 37"/>
                <a:gd name="T8" fmla="*/ 0 w 447"/>
                <a:gd name="T9" fmla="*/ 19 h 37"/>
                <a:gd name="T10" fmla="*/ 447 w 447"/>
                <a:gd name="T11" fmla="*/ 19 h 37"/>
                <a:gd name="T12" fmla="*/ 0 w 447"/>
                <a:gd name="T13" fmla="*/ 37 h 37"/>
                <a:gd name="T14" fmla="*/ 0 w 447"/>
                <a:gd name="T15" fmla="*/ 19 h 37"/>
                <a:gd name="T16" fmla="*/ 4 w 447"/>
                <a:gd name="T17" fmla="*/ 37 h 37"/>
                <a:gd name="T18" fmla="*/ 4 w 44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9"/>
                  </a:moveTo>
                  <a:lnTo>
                    <a:pt x="447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087" y="2489"/>
              <a:ext cx="8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>
                  <a:solidFill>
                    <a:srgbClr val="1A1B1C"/>
                  </a:solidFill>
                  <a:latin typeface="Times New Roman" pitchFamily="18" charset="0"/>
                </a:rPr>
                <a:t>P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1606" y="2498"/>
              <a:ext cx="0" cy="161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686" y="2489"/>
              <a:ext cx="298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Significand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 (form: 1.xxx(normal) or 0.xxx(</a:t>
              </a: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denormal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))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970" y="2498"/>
              <a:ext cx="4000" cy="331"/>
            </a:xfrm>
            <a:custGeom>
              <a:avLst/>
              <a:gdLst>
                <a:gd name="T0" fmla="*/ 443 w 447"/>
                <a:gd name="T1" fmla="*/ 18 h 37"/>
                <a:gd name="T2" fmla="*/ 443 w 447"/>
                <a:gd name="T3" fmla="*/ 0 h 37"/>
                <a:gd name="T4" fmla="*/ 447 w 447"/>
                <a:gd name="T5" fmla="*/ 18 h 37"/>
                <a:gd name="T6" fmla="*/ 447 w 447"/>
                <a:gd name="T7" fmla="*/ 0 h 37"/>
                <a:gd name="T8" fmla="*/ 0 w 447"/>
                <a:gd name="T9" fmla="*/ 18 h 37"/>
                <a:gd name="T10" fmla="*/ 447 w 447"/>
                <a:gd name="T11" fmla="*/ 18 h 37"/>
                <a:gd name="T12" fmla="*/ 0 w 447"/>
                <a:gd name="T13" fmla="*/ 37 h 37"/>
                <a:gd name="T14" fmla="*/ 0 w 447"/>
                <a:gd name="T15" fmla="*/ 19 h 37"/>
                <a:gd name="T16" fmla="*/ 4 w 447"/>
                <a:gd name="T17" fmla="*/ 37 h 37"/>
                <a:gd name="T18" fmla="*/ 4 w 44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8"/>
                  </a:moveTo>
                  <a:lnTo>
                    <a:pt x="447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087" y="2659"/>
              <a:ext cx="1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>
                  <a:solidFill>
                    <a:srgbClr val="1A1B1C"/>
                  </a:solidFill>
                  <a:latin typeface="Times New Roman" pitchFamily="18" charset="0"/>
                </a:rPr>
                <a:t>M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1606" y="2668"/>
              <a:ext cx="0" cy="161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686" y="2659"/>
              <a:ext cx="218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Mantissa (fractional part of </a:t>
              </a:r>
              <a:r>
                <a:rPr lang="en-US" sz="1700" dirty="0" err="1">
                  <a:solidFill>
                    <a:srgbClr val="1A1B1C"/>
                  </a:solidFill>
                  <a:latin typeface="Times New Roman" pitchFamily="18" charset="0"/>
                </a:rPr>
                <a:t>significand</a:t>
              </a: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8"/>
            <p:cNvSpPr>
              <a:spLocks noEditPoints="1"/>
            </p:cNvSpPr>
            <p:nvPr/>
          </p:nvSpPr>
          <p:spPr bwMode="auto">
            <a:xfrm>
              <a:off x="970" y="2668"/>
              <a:ext cx="4000" cy="321"/>
            </a:xfrm>
            <a:custGeom>
              <a:avLst/>
              <a:gdLst>
                <a:gd name="T0" fmla="*/ 443 w 447"/>
                <a:gd name="T1" fmla="*/ 18 h 36"/>
                <a:gd name="T2" fmla="*/ 443 w 447"/>
                <a:gd name="T3" fmla="*/ 0 h 36"/>
                <a:gd name="T4" fmla="*/ 447 w 447"/>
                <a:gd name="T5" fmla="*/ 18 h 36"/>
                <a:gd name="T6" fmla="*/ 447 w 447"/>
                <a:gd name="T7" fmla="*/ 0 h 36"/>
                <a:gd name="T8" fmla="*/ 0 w 447"/>
                <a:gd name="T9" fmla="*/ 18 h 36"/>
                <a:gd name="T10" fmla="*/ 447 w 447"/>
                <a:gd name="T11" fmla="*/ 18 h 36"/>
                <a:gd name="T12" fmla="*/ 0 w 447"/>
                <a:gd name="T13" fmla="*/ 36 h 36"/>
                <a:gd name="T14" fmla="*/ 0 w 447"/>
                <a:gd name="T15" fmla="*/ 18 h 36"/>
                <a:gd name="T16" fmla="*/ 4 w 447"/>
                <a:gd name="T17" fmla="*/ 36 h 36"/>
                <a:gd name="T18" fmla="*/ 4 w 447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6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8"/>
                  </a:moveTo>
                  <a:lnTo>
                    <a:pt x="447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6" name="Rectangle 29"/>
            <p:cNvSpPr>
              <a:spLocks noChangeArrowheads="1"/>
            </p:cNvSpPr>
            <p:nvPr/>
          </p:nvSpPr>
          <p:spPr bwMode="auto">
            <a:xfrm>
              <a:off x="1087" y="2829"/>
              <a:ext cx="8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>
                  <a:solidFill>
                    <a:srgbClr val="1A1B1C"/>
                  </a:solidFill>
                  <a:latin typeface="Times New Roman" pitchFamily="18" charset="0"/>
                </a:rPr>
                <a:t>E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4097" name="Line 30"/>
            <p:cNvSpPr>
              <a:spLocks noChangeShapeType="1"/>
            </p:cNvSpPr>
            <p:nvPr/>
          </p:nvSpPr>
          <p:spPr bwMode="auto">
            <a:xfrm flipV="1">
              <a:off x="1606" y="2829"/>
              <a:ext cx="0" cy="16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9" name="Rectangle 31"/>
            <p:cNvSpPr>
              <a:spLocks noChangeArrowheads="1"/>
            </p:cNvSpPr>
            <p:nvPr/>
          </p:nvSpPr>
          <p:spPr bwMode="auto">
            <a:xfrm>
              <a:off x="1686" y="2829"/>
              <a:ext cx="125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(exponent + 127(bias))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00" name="Freeform 32"/>
            <p:cNvSpPr>
              <a:spLocks noEditPoints="1"/>
            </p:cNvSpPr>
            <p:nvPr/>
          </p:nvSpPr>
          <p:spPr bwMode="auto">
            <a:xfrm>
              <a:off x="970" y="2829"/>
              <a:ext cx="4000" cy="330"/>
            </a:xfrm>
            <a:custGeom>
              <a:avLst/>
              <a:gdLst>
                <a:gd name="T0" fmla="*/ 443 w 447"/>
                <a:gd name="T1" fmla="*/ 18 h 37"/>
                <a:gd name="T2" fmla="*/ 443 w 447"/>
                <a:gd name="T3" fmla="*/ 0 h 37"/>
                <a:gd name="T4" fmla="*/ 447 w 447"/>
                <a:gd name="T5" fmla="*/ 18 h 37"/>
                <a:gd name="T6" fmla="*/ 447 w 447"/>
                <a:gd name="T7" fmla="*/ 0 h 37"/>
                <a:gd name="T8" fmla="*/ 0 w 447"/>
                <a:gd name="T9" fmla="*/ 19 h 37"/>
                <a:gd name="T10" fmla="*/ 447 w 447"/>
                <a:gd name="T11" fmla="*/ 19 h 37"/>
                <a:gd name="T12" fmla="*/ 0 w 447"/>
                <a:gd name="T13" fmla="*/ 37 h 37"/>
                <a:gd name="T14" fmla="*/ 0 w 447"/>
                <a:gd name="T15" fmla="*/ 19 h 37"/>
                <a:gd name="T16" fmla="*/ 4 w 447"/>
                <a:gd name="T17" fmla="*/ 37 h 37"/>
                <a:gd name="T18" fmla="*/ 4 w 447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7" h="37">
                  <a:moveTo>
                    <a:pt x="443" y="18"/>
                  </a:moveTo>
                  <a:lnTo>
                    <a:pt x="443" y="0"/>
                  </a:lnTo>
                  <a:moveTo>
                    <a:pt x="447" y="18"/>
                  </a:moveTo>
                  <a:lnTo>
                    <a:pt x="447" y="0"/>
                  </a:lnTo>
                  <a:moveTo>
                    <a:pt x="0" y="19"/>
                  </a:moveTo>
                  <a:lnTo>
                    <a:pt x="447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1" name="Rectangle 33"/>
            <p:cNvSpPr>
              <a:spLocks noChangeArrowheads="1"/>
            </p:cNvSpPr>
            <p:nvPr/>
          </p:nvSpPr>
          <p:spPr bwMode="auto">
            <a:xfrm>
              <a:off x="1087" y="2999"/>
              <a:ext cx="9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b="1" dirty="0">
                  <a:solidFill>
                    <a:srgbClr val="1A1B1C"/>
                  </a:solidFill>
                  <a:latin typeface="Times New Roman" pitchFamily="18" charset="0"/>
                </a:rPr>
                <a:t>Z</a:t>
              </a:r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4102" name="Line 34"/>
            <p:cNvSpPr>
              <a:spLocks noChangeShapeType="1"/>
            </p:cNvSpPr>
            <p:nvPr/>
          </p:nvSpPr>
          <p:spPr bwMode="auto">
            <a:xfrm flipV="1">
              <a:off x="1606" y="2998"/>
              <a:ext cx="0" cy="161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3" name="Rectangle 35"/>
            <p:cNvSpPr>
              <a:spLocks noChangeArrowheads="1"/>
            </p:cNvSpPr>
            <p:nvPr/>
          </p:nvSpPr>
          <p:spPr bwMode="auto">
            <a:xfrm>
              <a:off x="1686" y="2999"/>
              <a:ext cx="7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Set of integers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04" name="Freeform 36"/>
            <p:cNvSpPr>
              <a:spLocks noEditPoints="1"/>
            </p:cNvSpPr>
            <p:nvPr/>
          </p:nvSpPr>
          <p:spPr bwMode="auto">
            <a:xfrm>
              <a:off x="854" y="2051"/>
              <a:ext cx="4859" cy="1180"/>
            </a:xfrm>
            <a:custGeom>
              <a:avLst/>
              <a:gdLst>
                <a:gd name="T0" fmla="*/ 456 w 543"/>
                <a:gd name="T1" fmla="*/ 124 h 132"/>
                <a:gd name="T2" fmla="*/ 456 w 543"/>
                <a:gd name="T3" fmla="*/ 106 h 132"/>
                <a:gd name="T4" fmla="*/ 460 w 543"/>
                <a:gd name="T5" fmla="*/ 124 h 132"/>
                <a:gd name="T6" fmla="*/ 460 w 543"/>
                <a:gd name="T7" fmla="*/ 106 h 132"/>
                <a:gd name="T8" fmla="*/ 13 w 543"/>
                <a:gd name="T9" fmla="*/ 124 h 132"/>
                <a:gd name="T10" fmla="*/ 460 w 543"/>
                <a:gd name="T11" fmla="*/ 124 h 132"/>
                <a:gd name="T12" fmla="*/ 13 w 543"/>
                <a:gd name="T13" fmla="*/ 128 h 132"/>
                <a:gd name="T14" fmla="*/ 460 w 543"/>
                <a:gd name="T15" fmla="*/ 128 h 132"/>
                <a:gd name="T16" fmla="*/ 539 w 543"/>
                <a:gd name="T17" fmla="*/ 128 h 132"/>
                <a:gd name="T18" fmla="*/ 539 w 543"/>
                <a:gd name="T19" fmla="*/ 0 h 132"/>
                <a:gd name="T20" fmla="*/ 543 w 543"/>
                <a:gd name="T21" fmla="*/ 128 h 132"/>
                <a:gd name="T22" fmla="*/ 543 w 543"/>
                <a:gd name="T23" fmla="*/ 0 h 132"/>
                <a:gd name="T24" fmla="*/ 0 w 543"/>
                <a:gd name="T25" fmla="*/ 128 h 132"/>
                <a:gd name="T26" fmla="*/ 543 w 543"/>
                <a:gd name="T27" fmla="*/ 128 h 132"/>
                <a:gd name="T28" fmla="*/ 0 w 543"/>
                <a:gd name="T29" fmla="*/ 132 h 132"/>
                <a:gd name="T30" fmla="*/ 543 w 543"/>
                <a:gd name="T3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3" h="132">
                  <a:moveTo>
                    <a:pt x="456" y="124"/>
                  </a:moveTo>
                  <a:lnTo>
                    <a:pt x="456" y="106"/>
                  </a:lnTo>
                  <a:moveTo>
                    <a:pt x="460" y="124"/>
                  </a:moveTo>
                  <a:lnTo>
                    <a:pt x="460" y="106"/>
                  </a:lnTo>
                  <a:moveTo>
                    <a:pt x="13" y="124"/>
                  </a:moveTo>
                  <a:lnTo>
                    <a:pt x="460" y="124"/>
                  </a:lnTo>
                  <a:moveTo>
                    <a:pt x="13" y="128"/>
                  </a:moveTo>
                  <a:lnTo>
                    <a:pt x="460" y="128"/>
                  </a:lnTo>
                  <a:moveTo>
                    <a:pt x="539" y="128"/>
                  </a:moveTo>
                  <a:lnTo>
                    <a:pt x="539" y="0"/>
                  </a:lnTo>
                  <a:moveTo>
                    <a:pt x="543" y="128"/>
                  </a:moveTo>
                  <a:lnTo>
                    <a:pt x="543" y="0"/>
                  </a:lnTo>
                  <a:moveTo>
                    <a:pt x="0" y="128"/>
                  </a:moveTo>
                  <a:lnTo>
                    <a:pt x="543" y="128"/>
                  </a:lnTo>
                  <a:moveTo>
                    <a:pt x="0" y="132"/>
                  </a:moveTo>
                  <a:lnTo>
                    <a:pt x="543" y="132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05" name="Rectangle 4104"/>
          <p:cNvSpPr/>
          <p:nvPr/>
        </p:nvSpPr>
        <p:spPr>
          <a:xfrm>
            <a:off x="3503566" y="2021444"/>
            <a:ext cx="708823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664200" algn="l"/>
              </a:tabLst>
            </a:pPr>
            <a:r>
              <a:rPr lang="pt-BR" sz="17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pt-BR" sz="1700" i="1" dirty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pt-BR" sz="1700" i="1" baseline="30000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pt-BR" sz="1700" i="1" dirty="0">
                <a:latin typeface="Times New Roman" pitchFamily="18" charset="0"/>
                <a:cs typeface="Times New Roman" pitchFamily="18" charset="0"/>
              </a:rPr>
              <a:t>× P ×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700" i="1" baseline="30000" dirty="0">
                <a:latin typeface="Times New Roman" pitchFamily="18" charset="0"/>
                <a:cs typeface="Times New Roman" pitchFamily="18" charset="0"/>
              </a:rPr>
              <a:t>E−bias</a:t>
            </a:r>
            <a:r>
              <a:rPr lang="pt-BR" sz="1700" i="1" dirty="0"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(1 </a:t>
            </a:r>
            <a:r>
              <a:rPr lang="pt-BR" sz="1700" i="1" dirty="0">
                <a:latin typeface="Times New Roman" pitchFamily="18" charset="0"/>
                <a:cs typeface="Times New Roman" pitchFamily="18" charset="0"/>
              </a:rPr>
              <a:t>≤ P &lt;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700" i="1" dirty="0">
                <a:latin typeface="Times New Roman" pitchFamily="18" charset="0"/>
                <a:cs typeface="Times New Roman" pitchFamily="18" charset="0"/>
              </a:rPr>
              <a:t>, E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pt-BR" sz="17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1700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pt-BR" sz="17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pt-BR" sz="1700" i="1" dirty="0">
                <a:latin typeface="Times New Roman" pitchFamily="18" charset="0"/>
                <a:cs typeface="Times New Roman" pitchFamily="18" charset="0"/>
              </a:rPr>
              <a:t>≤ E ≤ </a:t>
            </a:r>
            <a:r>
              <a:rPr lang="pt-BR" sz="1700" dirty="0">
                <a:latin typeface="Times New Roman" pitchFamily="18" charset="0"/>
                <a:cs typeface="Times New Roman" pitchFamily="18" charset="0"/>
              </a:rPr>
              <a:t>254)	(7.22)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Addition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4478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Add : A + B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Unpack</a:t>
            </a:r>
            <a:r>
              <a:rPr lang="en-US" sz="2800" dirty="0">
                <a:latin typeface="Calibri" panose="020F0502020204030204" pitchFamily="34" charset="0"/>
              </a:rPr>
              <a:t> the E fields → E</a:t>
            </a:r>
            <a:r>
              <a:rPr lang="en-US" sz="2800" baseline="-33000" dirty="0">
                <a:latin typeface="Calibri" panose="020F0502020204030204" pitchFamily="34" charset="0"/>
              </a:rPr>
              <a:t>A</a:t>
            </a:r>
            <a:r>
              <a:rPr lang="en-US" sz="2800" dirty="0">
                <a:latin typeface="Calibri" panose="020F0502020204030204" pitchFamily="34" charset="0"/>
              </a:rPr>
              <a:t> , E</a:t>
            </a:r>
            <a:r>
              <a:rPr lang="en-US" sz="2800" baseline="-33000" dirty="0">
                <a:latin typeface="Calibri" panose="020F0502020204030204" pitchFamily="34" charset="0"/>
              </a:rPr>
              <a:t>B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the E field of the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result</a:t>
            </a:r>
            <a:r>
              <a:rPr lang="en-US" sz="2800" dirty="0">
                <a:latin typeface="Calibri" panose="020F0502020204030204" pitchFamily="34" charset="0"/>
              </a:rPr>
              <a:t> be → E</a:t>
            </a:r>
            <a:r>
              <a:rPr lang="en-US" sz="2800" baseline="-33000" dirty="0">
                <a:latin typeface="Calibri" panose="020F0502020204030204" pitchFamily="34" charset="0"/>
              </a:rPr>
              <a:t>C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Unpack</a:t>
            </a:r>
            <a:r>
              <a:rPr lang="en-US" dirty="0">
                <a:latin typeface="Calibri" panose="020F0502020204030204" pitchFamily="34" charset="0"/>
              </a:rPr>
              <a:t> the </a:t>
            </a:r>
            <a:r>
              <a:rPr lang="en-US" dirty="0" err="1">
                <a:solidFill>
                  <a:srgbClr val="004586"/>
                </a:solidFill>
                <a:latin typeface="Calibri" panose="020F0502020204030204" pitchFamily="34" charset="0"/>
              </a:rPr>
              <a:t>significand</a:t>
            </a:r>
            <a:r>
              <a:rPr lang="en-US" dirty="0">
                <a:latin typeface="Calibri" panose="020F0502020204030204" pitchFamily="34" charset="0"/>
              </a:rPr>
              <a:t> (P)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 contains → 1 bit before the decimal point, 23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mantissa</a:t>
            </a:r>
            <a:r>
              <a:rPr lang="en-US" sz="2800" dirty="0">
                <a:latin typeface="Calibri" panose="020F0502020204030204" pitchFamily="34" charset="0"/>
              </a:rPr>
              <a:t> bits (24 bits)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Unpack</a:t>
            </a:r>
            <a:r>
              <a:rPr lang="en-US" sz="2800" dirty="0">
                <a:latin typeface="Calibri" panose="020F0502020204030204" pitchFamily="34" charset="0"/>
              </a:rPr>
              <a:t> to a 25 bit number (unsigned)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W → Add a leading 0 bit, 24 bits of the </a:t>
            </a:r>
            <a:r>
              <a:rPr lang="en-US" sz="2400" dirty="0">
                <a:solidFill>
                  <a:srgbClr val="7E0021"/>
                </a:solidFill>
                <a:latin typeface="Calibri" panose="020F0502020204030204" pitchFamily="34" charset="0"/>
              </a:rPr>
              <a:t>signficand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Addition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4478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With no loss of generality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Assume E</a:t>
            </a:r>
            <a:r>
              <a:rPr lang="en-US" sz="2000" baseline="-33000" dirty="0">
                <a:latin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</a:rPr>
              <a:t> &gt;= E</a:t>
            </a:r>
            <a:r>
              <a:rPr lang="en-US" sz="2000" baseline="-33000" dirty="0">
                <a:latin typeface="Calibri" panose="020F0502020204030204" pitchFamily="34" charset="0"/>
              </a:rPr>
              <a:t>B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Let </a:t>
            </a:r>
            <a:r>
              <a:rPr lang="en-US" sz="2600" dirty="0" err="1">
                <a:latin typeface="Calibri" panose="020F0502020204030204" pitchFamily="34" charset="0"/>
              </a:rPr>
              <a:t>significands</a:t>
            </a:r>
            <a:r>
              <a:rPr lang="en-US" sz="2600" dirty="0">
                <a:latin typeface="Calibri" panose="020F0502020204030204" pitchFamily="34" charset="0"/>
              </a:rPr>
              <a:t> of A and B be P</a:t>
            </a:r>
            <a:r>
              <a:rPr lang="en-US" sz="2600" baseline="-33000" dirty="0">
                <a:latin typeface="Calibri" panose="020F0502020204030204" pitchFamily="34" charset="0"/>
              </a:rPr>
              <a:t>A</a:t>
            </a:r>
            <a:r>
              <a:rPr lang="en-US" sz="2600" dirty="0">
                <a:latin typeface="Calibri" panose="020F0502020204030204" pitchFamily="34" charset="0"/>
              </a:rPr>
              <a:t> and P</a:t>
            </a:r>
            <a:r>
              <a:rPr lang="en-US" sz="2600" baseline="-33000" dirty="0">
                <a:latin typeface="Calibri" panose="020F0502020204030204" pitchFamily="34" charset="0"/>
              </a:rPr>
              <a:t>B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Let us initially set W ← unpack (P</a:t>
            </a:r>
            <a:r>
              <a:rPr lang="en-US" sz="2600" baseline="-33000" dirty="0">
                <a:latin typeface="Calibri" panose="020F0502020204030204" pitchFamily="34" charset="0"/>
              </a:rPr>
              <a:t>B</a:t>
            </a:r>
            <a:r>
              <a:rPr lang="en-US" sz="2600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We make their exponents equal	and shift W to the right by (E</a:t>
            </a:r>
            <a:r>
              <a:rPr lang="en-US" sz="2600" baseline="-33000" dirty="0">
                <a:latin typeface="Calibri" panose="020F0502020204030204" pitchFamily="34" charset="0"/>
              </a:rPr>
              <a:t>A</a:t>
            </a:r>
            <a:r>
              <a:rPr lang="en-US" sz="2600" dirty="0">
                <a:latin typeface="Calibri" panose="020F0502020204030204" pitchFamily="34" charset="0"/>
              </a:rPr>
              <a:t> – E</a:t>
            </a:r>
            <a:r>
              <a:rPr lang="en-US" sz="2600" baseline="-33000" dirty="0">
                <a:latin typeface="Calibri" panose="020F0502020204030204" pitchFamily="34" charset="0"/>
              </a:rPr>
              <a:t>B</a:t>
            </a:r>
            <a:r>
              <a:rPr lang="en-US" sz="2600" dirty="0">
                <a:latin typeface="Calibri" panose="020F0502020204030204" pitchFamily="34" charset="0"/>
              </a:rPr>
              <a:t>) positions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43401" y="4988879"/>
                <a:ext cx="4022833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≫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4988879"/>
                <a:ext cx="4022833" cy="984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Renormalisation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447800"/>
            <a:ext cx="7416800" cy="4876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the </a:t>
            </a:r>
            <a:r>
              <a:rPr lang="en-US" sz="2800" dirty="0" err="1">
                <a:solidFill>
                  <a:srgbClr val="33CC66"/>
                </a:solidFill>
                <a:latin typeface="Calibri" panose="020F0502020204030204" pitchFamily="34" charset="0"/>
              </a:rPr>
              <a:t>significand</a:t>
            </a:r>
            <a:r>
              <a:rPr lang="en-US" sz="2800" dirty="0">
                <a:latin typeface="Calibri" panose="020F0502020204030204" pitchFamily="34" charset="0"/>
              </a:rPr>
              <a:t> represented by register, W, be P</a:t>
            </a:r>
            <a:r>
              <a:rPr lang="en-US" sz="2800" baseline="-33000" dirty="0">
                <a:latin typeface="Calibri" panose="020F0502020204030204" pitchFamily="34" charset="0"/>
              </a:rPr>
              <a:t>W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There is a possibility that P</a:t>
            </a:r>
            <a:r>
              <a:rPr lang="en-US" sz="2800" baseline="-33000" dirty="0">
                <a:latin typeface="Calibri" panose="020F0502020204030204" pitchFamily="34" charset="0"/>
              </a:rPr>
              <a:t>W</a:t>
            </a:r>
            <a:r>
              <a:rPr lang="en-US" sz="2800" dirty="0">
                <a:latin typeface="Calibri" panose="020F0502020204030204" pitchFamily="34" charset="0"/>
              </a:rPr>
              <a:t> &gt;= 2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In this case, we need to </a:t>
            </a:r>
            <a:r>
              <a:rPr lang="en-US" sz="2800" dirty="0" err="1">
                <a:solidFill>
                  <a:srgbClr val="0084D1"/>
                </a:solidFill>
                <a:latin typeface="Calibri" panose="020F0502020204030204" pitchFamily="34" charset="0"/>
              </a:rPr>
              <a:t>renormalise</a:t>
            </a:r>
            <a:endParaRPr lang="en-US" sz="2800" dirty="0">
              <a:solidFill>
                <a:srgbClr val="0084D1"/>
              </a:solidFill>
              <a:latin typeface="Calibri" panose="020F0502020204030204" pitchFamily="34" charset="0"/>
            </a:endParaRP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W ← W &gt;&gt; 1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E</a:t>
            </a:r>
            <a:r>
              <a:rPr lang="en-US" sz="2400" baseline="-33000" dirty="0">
                <a:latin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</a:rPr>
              <a:t> ← E</a:t>
            </a:r>
            <a:r>
              <a:rPr lang="en-US" sz="2400" baseline="-33000" dirty="0">
                <a:latin typeface="Calibri" panose="020F0502020204030204" pitchFamily="34" charset="0"/>
              </a:rPr>
              <a:t>A</a:t>
            </a:r>
            <a:r>
              <a:rPr lang="en-US" sz="2400" dirty="0">
                <a:latin typeface="Calibri" panose="020F0502020204030204" pitchFamily="34" charset="0"/>
              </a:rPr>
              <a:t> + 1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final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result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Sign bit (same as sign of A or B)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latin typeface="Calibri" panose="020F0502020204030204" pitchFamily="34" charset="0"/>
              </a:rPr>
              <a:t>Significand</a:t>
            </a:r>
            <a:r>
              <a:rPr lang="en-US" sz="2800" dirty="0">
                <a:latin typeface="Calibri" panose="020F0502020204030204" pitchFamily="34" charset="0"/>
              </a:rPr>
              <a:t> (P</a:t>
            </a:r>
            <a:r>
              <a:rPr lang="en-US" sz="2800" baseline="-33000" dirty="0">
                <a:latin typeface="Calibri" panose="020F0502020204030204" pitchFamily="34" charset="0"/>
              </a:rPr>
              <a:t>W</a:t>
            </a:r>
            <a:r>
              <a:rPr lang="en-US" sz="2800" dirty="0">
                <a:latin typeface="Calibri" panose="020F0502020204030204" pitchFamily="34" charset="0"/>
              </a:rPr>
              <a:t>), exponent field (E</a:t>
            </a:r>
            <a:r>
              <a:rPr lang="en-US" sz="2800" baseline="-33000" dirty="0">
                <a:latin typeface="Calibri" panose="020F0502020204030204" pitchFamily="34" charset="0"/>
              </a:rPr>
              <a:t>A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1828801"/>
            <a:ext cx="7467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 Add the numbers: 1.01</a:t>
            </a:r>
            <a:r>
              <a:rPr lang="en-US" sz="2400" baseline="-25000" dirty="0"/>
              <a:t>2 </a:t>
            </a:r>
            <a:r>
              <a:rPr lang="en-US" sz="2400" dirty="0"/>
              <a:t>* 2</a:t>
            </a:r>
            <a:r>
              <a:rPr lang="en-US" sz="2400" baseline="30000" dirty="0"/>
              <a:t>3</a:t>
            </a:r>
            <a:r>
              <a:rPr lang="en-US" sz="2400" dirty="0"/>
              <a:t> + 1.11</a:t>
            </a:r>
            <a:r>
              <a:rPr lang="en-US" sz="2400" baseline="-25000" dirty="0"/>
              <a:t>2</a:t>
            </a:r>
            <a:r>
              <a:rPr lang="en-US" sz="2400" dirty="0"/>
              <a:t> * 2</a:t>
            </a:r>
            <a:r>
              <a:rPr lang="en-US" sz="2400" baseline="30000" dirty="0"/>
              <a:t>1</a:t>
            </a:r>
          </a:p>
          <a:p>
            <a:endParaRPr lang="en-US" sz="2400" baseline="30000" dirty="0"/>
          </a:p>
          <a:p>
            <a:r>
              <a:rPr lang="en-US" sz="2400" b="1" dirty="0"/>
              <a:t>Answer: </a:t>
            </a:r>
          </a:p>
          <a:p>
            <a:r>
              <a:rPr lang="en-US" sz="2400" dirty="0"/>
              <a:t>The decimal point in </a:t>
            </a:r>
            <a:r>
              <a:rPr lang="en-US" sz="2400" i="1" dirty="0"/>
              <a:t>W </a:t>
            </a:r>
            <a:r>
              <a:rPr lang="en-US" sz="2400" dirty="0"/>
              <a:t>is shown for enhancing readability. For simplicity, biased notation not used.</a:t>
            </a:r>
          </a:p>
          <a:p>
            <a:pPr marL="342900" indent="-342900">
              <a:buAutoNum type="arabicPeriod"/>
            </a:pPr>
            <a:r>
              <a:rPr lang="en-US" sz="2400" i="1" dirty="0"/>
              <a:t>A = 1.01 * 2</a:t>
            </a:r>
            <a:r>
              <a:rPr lang="en-US" sz="2400" i="1" baseline="30000" dirty="0"/>
              <a:t>3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B = 1.11 * 2</a:t>
            </a:r>
            <a:r>
              <a:rPr lang="en-US" sz="2400" i="1" baseline="30000" dirty="0"/>
              <a:t>1</a:t>
            </a:r>
          </a:p>
          <a:p>
            <a:pPr marL="342900" indent="-342900">
              <a:buAutoNum type="arabicPeriod"/>
            </a:pPr>
            <a:r>
              <a:rPr lang="en-US" sz="2400" i="1" dirty="0"/>
              <a:t>W = 01.11 (</a:t>
            </a:r>
            <a:r>
              <a:rPr lang="en-US" sz="2400" i="1" dirty="0" err="1">
                <a:solidFill>
                  <a:srgbClr val="00B050"/>
                </a:solidFill>
              </a:rPr>
              <a:t>significand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/>
              <a:t>of B)</a:t>
            </a:r>
          </a:p>
          <a:p>
            <a:pPr marL="342900" indent="-342900">
              <a:buAutoNum type="arabicPeriod"/>
            </a:pPr>
            <a:r>
              <a:rPr lang="en-US" sz="2400" i="1" dirty="0"/>
              <a:t>E = 3</a:t>
            </a:r>
          </a:p>
          <a:p>
            <a:pPr marL="342900" indent="-342900">
              <a:buAutoNum type="arabicPeriod"/>
            </a:pPr>
            <a:r>
              <a:rPr lang="en-US" sz="2400" dirty="0"/>
              <a:t>W = 01.11 &gt;&gt; (3-1) = 00.0111</a:t>
            </a:r>
          </a:p>
          <a:p>
            <a:pPr marL="342900" indent="-342900">
              <a:buAutoNum type="arabicPeriod"/>
            </a:pPr>
            <a:r>
              <a:rPr lang="en-US" sz="2400" dirty="0"/>
              <a:t>W + P</a:t>
            </a:r>
            <a:r>
              <a:rPr lang="en-US" sz="2400" baseline="-25000" dirty="0"/>
              <a:t>A</a:t>
            </a:r>
            <a:r>
              <a:rPr lang="en-US" sz="2400" dirty="0"/>
              <a:t> = 00.0111 + 01.0100 = 01.1011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Result</a:t>
            </a:r>
            <a:r>
              <a:rPr lang="en-US" sz="2400" dirty="0"/>
              <a:t>: C = 1.011 * 2</a:t>
            </a:r>
            <a:r>
              <a:rPr lang="en-US" sz="2400" baseline="30000" dirty="0"/>
              <a:t>3</a:t>
            </a:r>
            <a:r>
              <a:rPr lang="en-US" sz="2400" dirty="0"/>
              <a:t> 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1524001"/>
            <a:ext cx="74676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 Add : 1.01</a:t>
            </a:r>
            <a:r>
              <a:rPr lang="en-US" sz="2400" baseline="-25000" dirty="0"/>
              <a:t>2 </a:t>
            </a:r>
            <a:r>
              <a:rPr lang="en-US" sz="2400" dirty="0"/>
              <a:t>* 2</a:t>
            </a:r>
            <a:r>
              <a:rPr lang="en-US" sz="2400" baseline="30000" dirty="0"/>
              <a:t>3</a:t>
            </a:r>
            <a:r>
              <a:rPr lang="en-US" sz="2400" dirty="0"/>
              <a:t> + 1.11</a:t>
            </a:r>
            <a:r>
              <a:rPr lang="en-US" sz="2400" baseline="-25000" dirty="0"/>
              <a:t>2</a:t>
            </a:r>
            <a:r>
              <a:rPr lang="en-US" sz="2400" dirty="0"/>
              <a:t> * 2</a:t>
            </a:r>
            <a:r>
              <a:rPr lang="en-US" sz="2400" baseline="30000" dirty="0"/>
              <a:t>2</a:t>
            </a:r>
          </a:p>
          <a:p>
            <a:endParaRPr lang="en-US" sz="2400" baseline="30000" dirty="0"/>
          </a:p>
          <a:p>
            <a:r>
              <a:rPr lang="en-US" sz="2400" b="1" dirty="0"/>
              <a:t>Answer: </a:t>
            </a:r>
          </a:p>
          <a:p>
            <a:r>
              <a:rPr lang="en-US" sz="2400" dirty="0"/>
              <a:t>The decimal point in </a:t>
            </a:r>
            <a:r>
              <a:rPr lang="en-US" sz="2400" i="1" dirty="0"/>
              <a:t>W </a:t>
            </a:r>
            <a:r>
              <a:rPr lang="en-US" sz="2400" dirty="0"/>
              <a:t>is shown for enhancing readability. For simplicity, biased notation not used.</a:t>
            </a:r>
          </a:p>
          <a:p>
            <a:endParaRPr lang="en-US" sz="2400" dirty="0"/>
          </a:p>
          <a:p>
            <a:pPr marL="342900" indent="-342900">
              <a:buAutoNum type="arabicPeriod"/>
            </a:pPr>
            <a:r>
              <a:rPr lang="en-US" sz="2400" i="1" dirty="0"/>
              <a:t>A = 1.01 * 2</a:t>
            </a:r>
            <a:r>
              <a:rPr lang="en-US" sz="2400" i="1" baseline="30000" dirty="0"/>
              <a:t>3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B = 1.11 * 2</a:t>
            </a:r>
            <a:r>
              <a:rPr lang="en-US" sz="2400" i="1" baseline="30000" dirty="0"/>
              <a:t>2</a:t>
            </a:r>
          </a:p>
          <a:p>
            <a:pPr marL="342900" indent="-342900">
              <a:buAutoNum type="arabicPeriod"/>
            </a:pPr>
            <a:r>
              <a:rPr lang="en-US" sz="2400" i="1" dirty="0"/>
              <a:t>W = 01.11 (</a:t>
            </a:r>
            <a:r>
              <a:rPr lang="en-US" sz="2400" i="1" dirty="0" err="1">
                <a:solidFill>
                  <a:srgbClr val="00B050"/>
                </a:solidFill>
              </a:rPr>
              <a:t>significand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/>
              <a:t>of B)</a:t>
            </a:r>
          </a:p>
          <a:p>
            <a:pPr marL="342900" indent="-342900">
              <a:buAutoNum type="arabicPeriod"/>
            </a:pPr>
            <a:r>
              <a:rPr lang="en-US" sz="2400" i="1" dirty="0"/>
              <a:t>E = 3</a:t>
            </a:r>
          </a:p>
          <a:p>
            <a:pPr marL="342900" indent="-342900">
              <a:buAutoNum type="arabicPeriod"/>
            </a:pPr>
            <a:r>
              <a:rPr lang="en-US" sz="2400" dirty="0"/>
              <a:t>W = 01.11 &gt;&gt; (3-2) = 00.111</a:t>
            </a:r>
          </a:p>
          <a:p>
            <a:pPr marL="342900" indent="-342900">
              <a:buAutoNum type="arabicPeriod"/>
            </a:pPr>
            <a:r>
              <a:rPr lang="en-US" sz="2400" dirty="0"/>
              <a:t>W + P</a:t>
            </a:r>
            <a:r>
              <a:rPr lang="en-US" sz="2400" baseline="-25000" dirty="0"/>
              <a:t>A</a:t>
            </a:r>
            <a:r>
              <a:rPr lang="en-US" sz="2400" dirty="0"/>
              <a:t> = 00.111 + 01.0100 = 10.001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Normalisation</a:t>
            </a:r>
            <a:r>
              <a:rPr lang="en-US" sz="2400" dirty="0"/>
              <a:t>: W = 10.001 &gt;&gt; 1 = 1.0001, E = 4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Result</a:t>
            </a:r>
            <a:r>
              <a:rPr lang="en-US" sz="2400" dirty="0"/>
              <a:t>: C = 1.0001 * 2</a:t>
            </a:r>
            <a:r>
              <a:rPr lang="en-US" sz="2400" baseline="30000" dirty="0"/>
              <a:t>4</a:t>
            </a:r>
            <a:r>
              <a:rPr lang="en-US" sz="2400" dirty="0"/>
              <a:t> 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Rounding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Assume that we were allowed only two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mantissa</a:t>
            </a:r>
            <a:r>
              <a:rPr lang="en-US" dirty="0">
                <a:latin typeface="Calibri" panose="020F0502020204030204" pitchFamily="34" charset="0"/>
              </a:rPr>
              <a:t> bits in the previous example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need to perform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rounding	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Terminology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Consider the sum(W) of the </a:t>
            </a:r>
            <a:r>
              <a:rPr lang="en-US" sz="2600" dirty="0" err="1">
                <a:latin typeface="Calibri" panose="020F0502020204030204" pitchFamily="34" charset="0"/>
              </a:rPr>
              <a:t>significands</a:t>
            </a:r>
            <a:r>
              <a:rPr lang="en-US" sz="2600" dirty="0">
                <a:latin typeface="Calibri" panose="020F0502020204030204" pitchFamily="34" charset="0"/>
              </a:rPr>
              <a:t> after we have </a:t>
            </a:r>
            <a:r>
              <a:rPr lang="en-US" sz="2600" dirty="0" err="1">
                <a:solidFill>
                  <a:srgbClr val="2323DC"/>
                </a:solidFill>
                <a:latin typeface="Calibri" panose="020F0502020204030204" pitchFamily="34" charset="0"/>
              </a:rPr>
              <a:t>normalised</a:t>
            </a:r>
            <a:r>
              <a:rPr lang="en-US" sz="2600" dirty="0">
                <a:latin typeface="Calibri" panose="020F0502020204030204" pitchFamily="34" charset="0"/>
              </a:rPr>
              <a:t> the result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 ← (P + R) * 2</a:t>
            </a:r>
            <a:r>
              <a:rPr lang="en-US" sz="2600" baseline="33000" dirty="0">
                <a:latin typeface="Calibri" panose="020F0502020204030204" pitchFamily="34" charset="0"/>
              </a:rPr>
              <a:t>-23 </a:t>
            </a:r>
            <a:r>
              <a:rPr lang="en-US" sz="2600" dirty="0">
                <a:latin typeface="Calibri" panose="020F0502020204030204" pitchFamily="34" charset="0"/>
              </a:rPr>
              <a:t>(R &lt; 1)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Rounding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828800"/>
            <a:ext cx="7416800" cy="4191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 represents the </a:t>
            </a:r>
            <a:r>
              <a:rPr lang="en-US" sz="2800" dirty="0" err="1">
                <a:latin typeface="Calibri" panose="020F0502020204030204" pitchFamily="34" charset="0"/>
              </a:rPr>
              <a:t>significand</a:t>
            </a:r>
            <a:r>
              <a:rPr lang="en-US" sz="2800" dirty="0">
                <a:latin typeface="Calibri" panose="020F0502020204030204" pitchFamily="34" charset="0"/>
              </a:rPr>
              <a:t> of the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temporary result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 (is a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residue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Aim </a:t>
            </a:r>
            <a:r>
              <a:rPr lang="en-US" sz="2800" dirty="0">
                <a:latin typeface="Calibri" panose="020F0502020204030204" pitchFamily="34" charset="0"/>
              </a:rPr>
              <a:t>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Modify</a:t>
            </a:r>
            <a:r>
              <a:rPr lang="en-US" sz="2800" dirty="0">
                <a:latin typeface="Calibri" panose="020F0502020204030204" pitchFamily="34" charset="0"/>
              </a:rPr>
              <a:t> P to take into account the value of 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Then, </a:t>
            </a:r>
            <a:r>
              <a:rPr lang="en-US" sz="2800" dirty="0">
                <a:solidFill>
                  <a:srgbClr val="006B6B"/>
                </a:solidFill>
                <a:latin typeface="Calibri" panose="020F0502020204030204" pitchFamily="34" charset="0"/>
              </a:rPr>
              <a:t>discard</a:t>
            </a:r>
            <a:r>
              <a:rPr lang="en-US" sz="2800" dirty="0">
                <a:latin typeface="Calibri" panose="020F0502020204030204" pitchFamily="34" charset="0"/>
              </a:rPr>
              <a:t> 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Process of rounding : P → P'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622426"/>
            <a:ext cx="7345362" cy="43211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0388" indent="-4445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Addition</a:t>
            </a:r>
          </a:p>
          <a:p>
            <a:pPr marL="560388" indent="-4445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Multiplication</a:t>
            </a:r>
          </a:p>
          <a:p>
            <a:pPr marL="560388" indent="-4445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Division</a:t>
            </a:r>
          </a:p>
          <a:p>
            <a:pPr marL="560388" indent="-4445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Floating Point Addition</a:t>
            </a:r>
          </a:p>
          <a:p>
            <a:pPr marL="560388" indent="-4445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Floating Point Multiplication</a:t>
            </a:r>
          </a:p>
          <a:p>
            <a:pPr marL="560388" indent="-4445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Floating Point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204040" y="293832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IEEE 754 </a:t>
            </a:r>
            <a:r>
              <a:rPr lang="fr-FR" dirty="0" err="1">
                <a:solidFill>
                  <a:schemeClr val="tx1"/>
                </a:solidFill>
              </a:rPr>
              <a:t>Rounding</a:t>
            </a:r>
            <a:r>
              <a:rPr lang="fr-FR" dirty="0">
                <a:solidFill>
                  <a:schemeClr val="tx1"/>
                </a:solidFill>
              </a:rPr>
              <a:t> Modes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00201"/>
            <a:ext cx="7416800" cy="3429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FF3366"/>
                </a:solidFill>
                <a:latin typeface="Calibri" panose="020F0502020204030204" pitchFamily="34" charset="0"/>
              </a:rPr>
              <a:t>Truncation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P' = P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Example in decimal : 9.5 → 9, 9.6 → 9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Round</a:t>
            </a:r>
            <a:r>
              <a:rPr lang="en-US" dirty="0">
                <a:latin typeface="Calibri" panose="020F0502020204030204" pitchFamily="34" charset="0"/>
              </a:rPr>
              <a:t> to +∞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P' = ⎡P +R⎤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Example in decimal : 9.5 → 10, -3.2 → -3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IEEE 754 Rounding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4478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Round to -∞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P' = ⌊P+R⌋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Example in decimal : 9.5 → 9, -3.2 → -4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Round to nearest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P' = [P + R]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Example in decimal 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9.4 → 9 , 9.5 → 10 (even)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9.6 → 10 , -2.3 → -2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-3.5 → -4 (even)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5" name="Group 5124"/>
          <p:cNvGrpSpPr/>
          <p:nvPr/>
        </p:nvGrpSpPr>
        <p:grpSpPr>
          <a:xfrm>
            <a:off x="2024856" y="2286000"/>
            <a:ext cx="8490744" cy="1912618"/>
            <a:chOff x="1320800" y="3359473"/>
            <a:chExt cx="8490744" cy="1912618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2115344" y="3359473"/>
              <a:ext cx="7696200" cy="1803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320800" y="3530603"/>
              <a:ext cx="7642225" cy="254000"/>
            </a:xfrm>
            <a:custGeom>
              <a:avLst/>
              <a:gdLst>
                <a:gd name="T0" fmla="*/ 0 w 601"/>
                <a:gd name="T1" fmla="*/ 0 h 20"/>
                <a:gd name="T2" fmla="*/ 601 w 601"/>
                <a:gd name="T3" fmla="*/ 0 h 20"/>
                <a:gd name="T4" fmla="*/ 0 w 601"/>
                <a:gd name="T5" fmla="*/ 4 h 20"/>
                <a:gd name="T6" fmla="*/ 601 w 601"/>
                <a:gd name="T7" fmla="*/ 4 h 20"/>
                <a:gd name="T8" fmla="*/ 0 w 601"/>
                <a:gd name="T9" fmla="*/ 20 h 20"/>
                <a:gd name="T10" fmla="*/ 0 w 601"/>
                <a:gd name="T11" fmla="*/ 4 h 20"/>
                <a:gd name="T12" fmla="*/ 4 w 601"/>
                <a:gd name="T13" fmla="*/ 20 h 20"/>
                <a:gd name="T14" fmla="*/ 4 w 601"/>
                <a:gd name="T15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20">
                  <a:moveTo>
                    <a:pt x="0" y="0"/>
                  </a:moveTo>
                  <a:lnTo>
                    <a:pt x="601" y="0"/>
                  </a:lnTo>
                  <a:moveTo>
                    <a:pt x="0" y="4"/>
                  </a:moveTo>
                  <a:lnTo>
                    <a:pt x="601" y="4"/>
                  </a:lnTo>
                  <a:moveTo>
                    <a:pt x="0" y="20"/>
                  </a:moveTo>
                  <a:lnTo>
                    <a:pt x="0" y="4"/>
                  </a:lnTo>
                  <a:moveTo>
                    <a:pt x="4" y="20"/>
                  </a:moveTo>
                  <a:lnTo>
                    <a:pt x="4" y="4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485900" y="3568703"/>
              <a:ext cx="10874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1A1B1C"/>
                  </a:solidFill>
                  <a:latin typeface="Times New Roman" pitchFamily="18" charset="0"/>
                </a:rPr>
                <a:t>Rounding Mode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2973388" y="3581403"/>
              <a:ext cx="12700" cy="203200"/>
            </a:xfrm>
            <a:custGeom>
              <a:avLst/>
              <a:gdLst>
                <a:gd name="T0" fmla="*/ 0 w 1"/>
                <a:gd name="T1" fmla="*/ 16 h 16"/>
                <a:gd name="T2" fmla="*/ 0 w 1"/>
                <a:gd name="T3" fmla="*/ 0 h 16"/>
                <a:gd name="T4" fmla="*/ 1 w 1"/>
                <a:gd name="T5" fmla="*/ 16 h 16"/>
                <a:gd name="T6" fmla="*/ 1 w 1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6">
                  <a:moveTo>
                    <a:pt x="0" y="16"/>
                  </a:moveTo>
                  <a:lnTo>
                    <a:pt x="0" y="0"/>
                  </a:lnTo>
                  <a:moveTo>
                    <a:pt x="1" y="16"/>
                  </a:moveTo>
                  <a:lnTo>
                    <a:pt x="1" y="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321175" y="3568703"/>
              <a:ext cx="28527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1A1B1C"/>
                  </a:solidFill>
                  <a:latin typeface="Times New Roman" pitchFamily="18" charset="0"/>
                </a:rPr>
                <a:t>Condition for incrementing the </a:t>
              </a:r>
              <a:r>
                <a:rPr lang="en-US" sz="1300" dirty="0" err="1">
                  <a:solidFill>
                    <a:srgbClr val="1A1B1C"/>
                  </a:solidFill>
                  <a:latin typeface="Times New Roman" pitchFamily="18" charset="0"/>
                </a:rPr>
                <a:t>significand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1320800" y="3581403"/>
              <a:ext cx="7642225" cy="419100"/>
            </a:xfrm>
            <a:custGeom>
              <a:avLst/>
              <a:gdLst>
                <a:gd name="T0" fmla="*/ 597 w 601"/>
                <a:gd name="T1" fmla="*/ 16 h 33"/>
                <a:gd name="T2" fmla="*/ 597 w 601"/>
                <a:gd name="T3" fmla="*/ 0 h 33"/>
                <a:gd name="T4" fmla="*/ 601 w 601"/>
                <a:gd name="T5" fmla="*/ 16 h 33"/>
                <a:gd name="T6" fmla="*/ 601 w 601"/>
                <a:gd name="T7" fmla="*/ 0 h 33"/>
                <a:gd name="T8" fmla="*/ 0 w 601"/>
                <a:gd name="T9" fmla="*/ 17 h 33"/>
                <a:gd name="T10" fmla="*/ 601 w 601"/>
                <a:gd name="T11" fmla="*/ 17 h 33"/>
                <a:gd name="T12" fmla="*/ 0 w 601"/>
                <a:gd name="T13" fmla="*/ 33 h 33"/>
                <a:gd name="T14" fmla="*/ 0 w 601"/>
                <a:gd name="T15" fmla="*/ 17 h 33"/>
                <a:gd name="T16" fmla="*/ 4 w 601"/>
                <a:gd name="T17" fmla="*/ 33 h 33"/>
                <a:gd name="T18" fmla="*/ 4 w 601"/>
                <a:gd name="T19" fmla="*/ 17 h 33"/>
                <a:gd name="T20" fmla="*/ 130 w 601"/>
                <a:gd name="T21" fmla="*/ 33 h 33"/>
                <a:gd name="T22" fmla="*/ 130 w 601"/>
                <a:gd name="T2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1" h="33">
                  <a:moveTo>
                    <a:pt x="597" y="16"/>
                  </a:moveTo>
                  <a:lnTo>
                    <a:pt x="597" y="0"/>
                  </a:lnTo>
                  <a:moveTo>
                    <a:pt x="601" y="16"/>
                  </a:moveTo>
                  <a:lnTo>
                    <a:pt x="601" y="0"/>
                  </a:lnTo>
                  <a:moveTo>
                    <a:pt x="0" y="17"/>
                  </a:moveTo>
                  <a:lnTo>
                    <a:pt x="601" y="17"/>
                  </a:lnTo>
                  <a:moveTo>
                    <a:pt x="0" y="33"/>
                  </a:moveTo>
                  <a:lnTo>
                    <a:pt x="0" y="17"/>
                  </a:lnTo>
                  <a:moveTo>
                    <a:pt x="4" y="33"/>
                  </a:moveTo>
                  <a:lnTo>
                    <a:pt x="4" y="17"/>
                  </a:lnTo>
                  <a:moveTo>
                    <a:pt x="130" y="33"/>
                  </a:moveTo>
                  <a:lnTo>
                    <a:pt x="130" y="17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3592513" y="3784603"/>
              <a:ext cx="1665288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Sign of 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the result (+</a:t>
              </a: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ve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5949950" y="3797303"/>
              <a:ext cx="0" cy="203200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6559550" y="3784603"/>
              <a:ext cx="1624013" cy="215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Sign of the result (-</a:t>
              </a:r>
              <a:r>
                <a:rPr lang="en-US" sz="1400" dirty="0" err="1">
                  <a:solidFill>
                    <a:srgbClr val="1A1B1C"/>
                  </a:solidFill>
                  <a:latin typeface="Times New Roman" pitchFamily="18" charset="0"/>
                </a:rPr>
                <a:t>ve</a:t>
              </a: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1320800" y="3797303"/>
              <a:ext cx="7642225" cy="469900"/>
            </a:xfrm>
            <a:custGeom>
              <a:avLst/>
              <a:gdLst>
                <a:gd name="T0" fmla="*/ 597 w 601"/>
                <a:gd name="T1" fmla="*/ 16 h 37"/>
                <a:gd name="T2" fmla="*/ 597 w 601"/>
                <a:gd name="T3" fmla="*/ 0 h 37"/>
                <a:gd name="T4" fmla="*/ 601 w 601"/>
                <a:gd name="T5" fmla="*/ 16 h 37"/>
                <a:gd name="T6" fmla="*/ 601 w 601"/>
                <a:gd name="T7" fmla="*/ 0 h 37"/>
                <a:gd name="T8" fmla="*/ 0 w 601"/>
                <a:gd name="T9" fmla="*/ 17 h 37"/>
                <a:gd name="T10" fmla="*/ 601 w 601"/>
                <a:gd name="T11" fmla="*/ 17 h 37"/>
                <a:gd name="T12" fmla="*/ 0 w 601"/>
                <a:gd name="T13" fmla="*/ 20 h 37"/>
                <a:gd name="T14" fmla="*/ 601 w 601"/>
                <a:gd name="T15" fmla="*/ 20 h 37"/>
                <a:gd name="T16" fmla="*/ 0 w 601"/>
                <a:gd name="T17" fmla="*/ 37 h 37"/>
                <a:gd name="T18" fmla="*/ 0 w 601"/>
                <a:gd name="T19" fmla="*/ 21 h 37"/>
                <a:gd name="T20" fmla="*/ 4 w 601"/>
                <a:gd name="T21" fmla="*/ 37 h 37"/>
                <a:gd name="T22" fmla="*/ 4 w 601"/>
                <a:gd name="T23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1" h="37">
                  <a:moveTo>
                    <a:pt x="597" y="16"/>
                  </a:moveTo>
                  <a:lnTo>
                    <a:pt x="597" y="0"/>
                  </a:lnTo>
                  <a:moveTo>
                    <a:pt x="601" y="16"/>
                  </a:moveTo>
                  <a:lnTo>
                    <a:pt x="601" y="0"/>
                  </a:lnTo>
                  <a:moveTo>
                    <a:pt x="0" y="17"/>
                  </a:moveTo>
                  <a:lnTo>
                    <a:pt x="601" y="17"/>
                  </a:lnTo>
                  <a:moveTo>
                    <a:pt x="0" y="20"/>
                  </a:moveTo>
                  <a:lnTo>
                    <a:pt x="601" y="20"/>
                  </a:lnTo>
                  <a:moveTo>
                    <a:pt x="0" y="37"/>
                  </a:moveTo>
                  <a:lnTo>
                    <a:pt x="0" y="21"/>
                  </a:lnTo>
                  <a:moveTo>
                    <a:pt x="4" y="37"/>
                  </a:moveTo>
                  <a:lnTo>
                    <a:pt x="4" y="21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485900" y="4079878"/>
              <a:ext cx="1258888" cy="8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Truncation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Round to +∞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Round to −∞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Round to Nearest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1320800" y="4064003"/>
              <a:ext cx="7642225" cy="419100"/>
            </a:xfrm>
            <a:custGeom>
              <a:avLst/>
              <a:gdLst>
                <a:gd name="T0" fmla="*/ 130 w 601"/>
                <a:gd name="T1" fmla="*/ 16 h 33"/>
                <a:gd name="T2" fmla="*/ 130 w 601"/>
                <a:gd name="T3" fmla="*/ 0 h 33"/>
                <a:gd name="T4" fmla="*/ 364 w 601"/>
                <a:gd name="T5" fmla="*/ 16 h 33"/>
                <a:gd name="T6" fmla="*/ 364 w 601"/>
                <a:gd name="T7" fmla="*/ 0 h 33"/>
                <a:gd name="T8" fmla="*/ 597 w 601"/>
                <a:gd name="T9" fmla="*/ 16 h 33"/>
                <a:gd name="T10" fmla="*/ 597 w 601"/>
                <a:gd name="T11" fmla="*/ 0 h 33"/>
                <a:gd name="T12" fmla="*/ 601 w 601"/>
                <a:gd name="T13" fmla="*/ 16 h 33"/>
                <a:gd name="T14" fmla="*/ 601 w 601"/>
                <a:gd name="T15" fmla="*/ 0 h 33"/>
                <a:gd name="T16" fmla="*/ 0 w 601"/>
                <a:gd name="T17" fmla="*/ 16 h 33"/>
                <a:gd name="T18" fmla="*/ 601 w 601"/>
                <a:gd name="T19" fmla="*/ 16 h 33"/>
                <a:gd name="T20" fmla="*/ 0 w 601"/>
                <a:gd name="T21" fmla="*/ 33 h 33"/>
                <a:gd name="T22" fmla="*/ 0 w 601"/>
                <a:gd name="T23" fmla="*/ 17 h 33"/>
                <a:gd name="T24" fmla="*/ 4 w 601"/>
                <a:gd name="T25" fmla="*/ 33 h 33"/>
                <a:gd name="T26" fmla="*/ 4 w 601"/>
                <a:gd name="T27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1" h="33">
                  <a:moveTo>
                    <a:pt x="130" y="16"/>
                  </a:moveTo>
                  <a:lnTo>
                    <a:pt x="130" y="0"/>
                  </a:lnTo>
                  <a:moveTo>
                    <a:pt x="364" y="16"/>
                  </a:moveTo>
                  <a:lnTo>
                    <a:pt x="364" y="0"/>
                  </a:lnTo>
                  <a:moveTo>
                    <a:pt x="597" y="16"/>
                  </a:moveTo>
                  <a:lnTo>
                    <a:pt x="597" y="0"/>
                  </a:lnTo>
                  <a:moveTo>
                    <a:pt x="601" y="16"/>
                  </a:moveTo>
                  <a:lnTo>
                    <a:pt x="601" y="0"/>
                  </a:lnTo>
                  <a:moveTo>
                    <a:pt x="0" y="16"/>
                  </a:moveTo>
                  <a:lnTo>
                    <a:pt x="601" y="16"/>
                  </a:lnTo>
                  <a:moveTo>
                    <a:pt x="0" y="33"/>
                  </a:moveTo>
                  <a:lnTo>
                    <a:pt x="0" y="17"/>
                  </a:lnTo>
                  <a:moveTo>
                    <a:pt x="4" y="33"/>
                  </a:moveTo>
                  <a:lnTo>
                    <a:pt x="4" y="17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2973388" y="4279903"/>
              <a:ext cx="0" cy="203200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1320800" y="4279903"/>
              <a:ext cx="7642225" cy="420688"/>
            </a:xfrm>
            <a:custGeom>
              <a:avLst/>
              <a:gdLst>
                <a:gd name="T0" fmla="*/ 364 w 601"/>
                <a:gd name="T1" fmla="*/ 16 h 33"/>
                <a:gd name="T2" fmla="*/ 364 w 601"/>
                <a:gd name="T3" fmla="*/ 0 h 33"/>
                <a:gd name="T4" fmla="*/ 597 w 601"/>
                <a:gd name="T5" fmla="*/ 16 h 33"/>
                <a:gd name="T6" fmla="*/ 597 w 601"/>
                <a:gd name="T7" fmla="*/ 0 h 33"/>
                <a:gd name="T8" fmla="*/ 601 w 601"/>
                <a:gd name="T9" fmla="*/ 16 h 33"/>
                <a:gd name="T10" fmla="*/ 601 w 601"/>
                <a:gd name="T11" fmla="*/ 0 h 33"/>
                <a:gd name="T12" fmla="*/ 0 w 601"/>
                <a:gd name="T13" fmla="*/ 16 h 33"/>
                <a:gd name="T14" fmla="*/ 601 w 601"/>
                <a:gd name="T15" fmla="*/ 16 h 33"/>
                <a:gd name="T16" fmla="*/ 0 w 601"/>
                <a:gd name="T17" fmla="*/ 33 h 33"/>
                <a:gd name="T18" fmla="*/ 0 w 601"/>
                <a:gd name="T19" fmla="*/ 17 h 33"/>
                <a:gd name="T20" fmla="*/ 4 w 601"/>
                <a:gd name="T21" fmla="*/ 33 h 33"/>
                <a:gd name="T22" fmla="*/ 4 w 601"/>
                <a:gd name="T2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1" h="33">
                  <a:moveTo>
                    <a:pt x="364" y="16"/>
                  </a:moveTo>
                  <a:lnTo>
                    <a:pt x="364" y="0"/>
                  </a:lnTo>
                  <a:moveTo>
                    <a:pt x="597" y="16"/>
                  </a:moveTo>
                  <a:lnTo>
                    <a:pt x="597" y="0"/>
                  </a:lnTo>
                  <a:moveTo>
                    <a:pt x="601" y="16"/>
                  </a:moveTo>
                  <a:lnTo>
                    <a:pt x="601" y="0"/>
                  </a:lnTo>
                  <a:moveTo>
                    <a:pt x="0" y="16"/>
                  </a:moveTo>
                  <a:lnTo>
                    <a:pt x="601" y="16"/>
                  </a:lnTo>
                  <a:moveTo>
                    <a:pt x="0" y="33"/>
                  </a:moveTo>
                  <a:lnTo>
                    <a:pt x="0" y="17"/>
                  </a:lnTo>
                  <a:moveTo>
                    <a:pt x="4" y="33"/>
                  </a:moveTo>
                  <a:lnTo>
                    <a:pt x="4" y="17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2973388" y="4495804"/>
              <a:ext cx="2976563" cy="204788"/>
            </a:xfrm>
            <a:custGeom>
              <a:avLst/>
              <a:gdLst>
                <a:gd name="T0" fmla="*/ 0 w 234"/>
                <a:gd name="T1" fmla="*/ 16 h 16"/>
                <a:gd name="T2" fmla="*/ 0 w 234"/>
                <a:gd name="T3" fmla="*/ 0 h 16"/>
                <a:gd name="T4" fmla="*/ 234 w 234"/>
                <a:gd name="T5" fmla="*/ 16 h 16"/>
                <a:gd name="T6" fmla="*/ 234 w 234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4" h="16">
                  <a:moveTo>
                    <a:pt x="0" y="16"/>
                  </a:moveTo>
                  <a:lnTo>
                    <a:pt x="0" y="0"/>
                  </a:lnTo>
                  <a:moveTo>
                    <a:pt x="234" y="16"/>
                  </a:moveTo>
                  <a:lnTo>
                    <a:pt x="234" y="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1320800" y="4495804"/>
              <a:ext cx="7642225" cy="446088"/>
            </a:xfrm>
            <a:custGeom>
              <a:avLst/>
              <a:gdLst>
                <a:gd name="T0" fmla="*/ 597 w 601"/>
                <a:gd name="T1" fmla="*/ 16 h 35"/>
                <a:gd name="T2" fmla="*/ 597 w 601"/>
                <a:gd name="T3" fmla="*/ 0 h 35"/>
                <a:gd name="T4" fmla="*/ 601 w 601"/>
                <a:gd name="T5" fmla="*/ 16 h 35"/>
                <a:gd name="T6" fmla="*/ 601 w 601"/>
                <a:gd name="T7" fmla="*/ 0 h 35"/>
                <a:gd name="T8" fmla="*/ 0 w 601"/>
                <a:gd name="T9" fmla="*/ 17 h 35"/>
                <a:gd name="T10" fmla="*/ 601 w 601"/>
                <a:gd name="T11" fmla="*/ 17 h 35"/>
                <a:gd name="T12" fmla="*/ 0 w 601"/>
                <a:gd name="T13" fmla="*/ 35 h 35"/>
                <a:gd name="T14" fmla="*/ 0 w 601"/>
                <a:gd name="T15" fmla="*/ 17 h 35"/>
                <a:gd name="T16" fmla="*/ 4 w 601"/>
                <a:gd name="T17" fmla="*/ 35 h 35"/>
                <a:gd name="T18" fmla="*/ 4 w 601"/>
                <a:gd name="T19" fmla="*/ 1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1" h="35">
                  <a:moveTo>
                    <a:pt x="597" y="16"/>
                  </a:moveTo>
                  <a:lnTo>
                    <a:pt x="597" y="0"/>
                  </a:lnTo>
                  <a:moveTo>
                    <a:pt x="601" y="16"/>
                  </a:moveTo>
                  <a:lnTo>
                    <a:pt x="601" y="0"/>
                  </a:lnTo>
                  <a:moveTo>
                    <a:pt x="0" y="17"/>
                  </a:moveTo>
                  <a:lnTo>
                    <a:pt x="601" y="17"/>
                  </a:lnTo>
                  <a:moveTo>
                    <a:pt x="0" y="35"/>
                  </a:moveTo>
                  <a:lnTo>
                    <a:pt x="0" y="17"/>
                  </a:lnTo>
                  <a:moveTo>
                    <a:pt x="4" y="35"/>
                  </a:moveTo>
                  <a:lnTo>
                    <a:pt x="4" y="17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2973388" y="4713291"/>
              <a:ext cx="0" cy="228600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5949950" y="4713291"/>
              <a:ext cx="0" cy="228600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1320800" y="4713291"/>
              <a:ext cx="7642225" cy="508000"/>
            </a:xfrm>
            <a:custGeom>
              <a:avLst/>
              <a:gdLst>
                <a:gd name="T0" fmla="*/ 597 w 601"/>
                <a:gd name="T1" fmla="*/ 18 h 40"/>
                <a:gd name="T2" fmla="*/ 597 w 601"/>
                <a:gd name="T3" fmla="*/ 0 h 40"/>
                <a:gd name="T4" fmla="*/ 601 w 601"/>
                <a:gd name="T5" fmla="*/ 18 h 40"/>
                <a:gd name="T6" fmla="*/ 601 w 601"/>
                <a:gd name="T7" fmla="*/ 0 h 40"/>
                <a:gd name="T8" fmla="*/ 0 w 601"/>
                <a:gd name="T9" fmla="*/ 18 h 40"/>
                <a:gd name="T10" fmla="*/ 601 w 601"/>
                <a:gd name="T11" fmla="*/ 18 h 40"/>
                <a:gd name="T12" fmla="*/ 0 w 601"/>
                <a:gd name="T13" fmla="*/ 22 h 40"/>
                <a:gd name="T14" fmla="*/ 601 w 601"/>
                <a:gd name="T15" fmla="*/ 22 h 40"/>
                <a:gd name="T16" fmla="*/ 0 w 601"/>
                <a:gd name="T17" fmla="*/ 40 h 40"/>
                <a:gd name="T18" fmla="*/ 0 w 601"/>
                <a:gd name="T19" fmla="*/ 22 h 40"/>
                <a:gd name="T20" fmla="*/ 4 w 601"/>
                <a:gd name="T21" fmla="*/ 40 h 40"/>
                <a:gd name="T22" fmla="*/ 4 w 601"/>
                <a:gd name="T23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1" h="40">
                  <a:moveTo>
                    <a:pt x="597" y="18"/>
                  </a:moveTo>
                  <a:lnTo>
                    <a:pt x="597" y="0"/>
                  </a:lnTo>
                  <a:moveTo>
                    <a:pt x="601" y="18"/>
                  </a:moveTo>
                  <a:lnTo>
                    <a:pt x="601" y="0"/>
                  </a:lnTo>
                  <a:moveTo>
                    <a:pt x="0" y="18"/>
                  </a:moveTo>
                  <a:lnTo>
                    <a:pt x="601" y="18"/>
                  </a:lnTo>
                  <a:moveTo>
                    <a:pt x="0" y="22"/>
                  </a:moveTo>
                  <a:lnTo>
                    <a:pt x="601" y="22"/>
                  </a:lnTo>
                  <a:moveTo>
                    <a:pt x="0" y="40"/>
                  </a:moveTo>
                  <a:lnTo>
                    <a:pt x="0" y="22"/>
                  </a:lnTo>
                  <a:moveTo>
                    <a:pt x="4" y="40"/>
                  </a:moveTo>
                  <a:lnTo>
                    <a:pt x="4" y="22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0" name="Rectangle 30"/>
            <p:cNvSpPr>
              <a:spLocks noChangeArrowheads="1"/>
            </p:cNvSpPr>
            <p:nvPr/>
          </p:nvSpPr>
          <p:spPr bwMode="auto">
            <a:xfrm>
              <a:off x="1803400" y="4967291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Symbol" pitchFamily="18" charset="2"/>
              </a:endParaRPr>
            </a:p>
          </p:txBody>
        </p:sp>
        <p:sp>
          <p:nvSpPr>
            <p:cNvPr id="5123" name="Freeform 32"/>
            <p:cNvSpPr>
              <a:spLocks noEditPoints="1"/>
            </p:cNvSpPr>
            <p:nvPr/>
          </p:nvSpPr>
          <p:spPr bwMode="auto">
            <a:xfrm>
              <a:off x="1320800" y="4992691"/>
              <a:ext cx="7642225" cy="279400"/>
            </a:xfrm>
            <a:custGeom>
              <a:avLst/>
              <a:gdLst>
                <a:gd name="T0" fmla="*/ 597 w 601"/>
                <a:gd name="T1" fmla="*/ 18 h 22"/>
                <a:gd name="T2" fmla="*/ 597 w 601"/>
                <a:gd name="T3" fmla="*/ 0 h 22"/>
                <a:gd name="T4" fmla="*/ 601 w 601"/>
                <a:gd name="T5" fmla="*/ 18 h 22"/>
                <a:gd name="T6" fmla="*/ 601 w 601"/>
                <a:gd name="T7" fmla="*/ 0 h 22"/>
                <a:gd name="T8" fmla="*/ 0 w 601"/>
                <a:gd name="T9" fmla="*/ 18 h 22"/>
                <a:gd name="T10" fmla="*/ 601 w 601"/>
                <a:gd name="T11" fmla="*/ 18 h 22"/>
                <a:gd name="T12" fmla="*/ 0 w 601"/>
                <a:gd name="T13" fmla="*/ 22 h 22"/>
                <a:gd name="T14" fmla="*/ 601 w 601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1" h="22">
                  <a:moveTo>
                    <a:pt x="597" y="18"/>
                  </a:moveTo>
                  <a:lnTo>
                    <a:pt x="597" y="0"/>
                  </a:lnTo>
                  <a:moveTo>
                    <a:pt x="601" y="18"/>
                  </a:moveTo>
                  <a:lnTo>
                    <a:pt x="601" y="0"/>
                  </a:lnTo>
                  <a:moveTo>
                    <a:pt x="0" y="18"/>
                  </a:moveTo>
                  <a:lnTo>
                    <a:pt x="601" y="18"/>
                  </a:lnTo>
                  <a:moveTo>
                    <a:pt x="0" y="22"/>
                  </a:moveTo>
                  <a:lnTo>
                    <a:pt x="601" y="22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Rounding</a:t>
            </a:r>
            <a:r>
              <a:rPr lang="fr-FR" dirty="0">
                <a:solidFill>
                  <a:schemeClr val="tx1"/>
                </a:solidFill>
              </a:rPr>
              <a:t> Modes – </a:t>
            </a:r>
            <a:r>
              <a:rPr lang="fr-FR" dirty="0" err="1">
                <a:solidFill>
                  <a:schemeClr val="tx1"/>
                </a:solidFill>
              </a:rPr>
              <a:t>Summary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124" name="Rectangle 5123"/>
          <p:cNvSpPr/>
          <p:nvPr/>
        </p:nvSpPr>
        <p:spPr>
          <a:xfrm>
            <a:off x="3821112" y="3170084"/>
            <a:ext cx="26892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R &gt;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R &gt;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5 ∧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 lsb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= 1)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800056" y="3392992"/>
            <a:ext cx="26892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R &gt;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algn="ctr"/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R &gt;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5)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5 ∧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 lsb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= 1)</a:t>
            </a:r>
          </a:p>
        </p:txBody>
      </p:sp>
      <p:grpSp>
        <p:nvGrpSpPr>
          <p:cNvPr id="5127" name="Group 5126"/>
          <p:cNvGrpSpPr/>
          <p:nvPr/>
        </p:nvGrpSpPr>
        <p:grpSpPr>
          <a:xfrm>
            <a:off x="2119314" y="3879527"/>
            <a:ext cx="7195343" cy="333686"/>
            <a:chOff x="1415257" y="4938405"/>
            <a:chExt cx="7195343" cy="333686"/>
          </a:xfrm>
        </p:grpSpPr>
        <p:sp>
          <p:nvSpPr>
            <p:cNvPr id="5121" name="Rectangle 31"/>
            <p:cNvSpPr>
              <a:spLocks noChangeArrowheads="1"/>
            </p:cNvSpPr>
            <p:nvPr/>
          </p:nvSpPr>
          <p:spPr bwMode="auto">
            <a:xfrm>
              <a:off x="1524000" y="4938405"/>
              <a:ext cx="76200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5126" name="Rectangle 5125"/>
            <p:cNvSpPr/>
            <p:nvPr/>
          </p:nvSpPr>
          <p:spPr>
            <a:xfrm>
              <a:off x="1415257" y="4964314"/>
              <a:ext cx="719534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∧ (logical AND), </a:t>
              </a:r>
              <a:r>
                <a:rPr lang="en-US" sz="1400" i="1" dirty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sz="1400" dirty="0">
                  <a:latin typeface="Times New Roman" pitchFamily="18" charset="0"/>
                  <a:cs typeface="Times New Roman" pitchFamily="18" charset="0"/>
                </a:rPr>
                <a:t>(residue)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Implementing Rounding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524000"/>
            <a:ext cx="7416800" cy="2362200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need three bits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lsb</a:t>
            </a:r>
            <a:r>
              <a:rPr lang="en-US" dirty="0">
                <a:latin typeface="Calibri" panose="020F0502020204030204" pitchFamily="34" charset="0"/>
              </a:rPr>
              <a:t>(P)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msb</a:t>
            </a:r>
            <a:r>
              <a:rPr lang="en-US" dirty="0">
                <a:latin typeface="Calibri" panose="020F0502020204030204" pitchFamily="34" charset="0"/>
              </a:rPr>
              <a:t> of the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residue</a:t>
            </a:r>
            <a:r>
              <a:rPr lang="en-US" dirty="0">
                <a:latin typeface="Calibri" panose="020F0502020204030204" pitchFamily="34" charset="0"/>
              </a:rPr>
              <a:t> (R) → r (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round bit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OR of the rest of the bits of the </a:t>
            </a: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residue</a:t>
            </a:r>
            <a:r>
              <a:rPr lang="en-US" dirty="0">
                <a:latin typeface="Calibri" panose="020F0502020204030204" pitchFamily="34" charset="0"/>
              </a:rPr>
              <a:t> (R) → s (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sticky</a:t>
            </a:r>
            <a:r>
              <a:rPr lang="en-US" dirty="0">
                <a:latin typeface="Calibri" panose="020F0502020204030204" pitchFamily="34" charset="0"/>
              </a:rPr>
              <a:t> bit)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3505201" y="4171950"/>
            <a:ext cx="5224463" cy="1924050"/>
            <a:chOff x="1398" y="2640"/>
            <a:chExt cx="3291" cy="1212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98" y="2640"/>
              <a:ext cx="3291" cy="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420" y="2662"/>
              <a:ext cx="3240" cy="247"/>
            </a:xfrm>
            <a:custGeom>
              <a:avLst/>
              <a:gdLst>
                <a:gd name="T0" fmla="*/ 0 w 289"/>
                <a:gd name="T1" fmla="*/ 0 h 22"/>
                <a:gd name="T2" fmla="*/ 289 w 289"/>
                <a:gd name="T3" fmla="*/ 0 h 22"/>
                <a:gd name="T4" fmla="*/ 0 w 289"/>
                <a:gd name="T5" fmla="*/ 4 h 22"/>
                <a:gd name="T6" fmla="*/ 289 w 289"/>
                <a:gd name="T7" fmla="*/ 4 h 22"/>
                <a:gd name="T8" fmla="*/ 0 w 289"/>
                <a:gd name="T9" fmla="*/ 22 h 22"/>
                <a:gd name="T10" fmla="*/ 0 w 289"/>
                <a:gd name="T11" fmla="*/ 4 h 22"/>
                <a:gd name="T12" fmla="*/ 4 w 289"/>
                <a:gd name="T13" fmla="*/ 22 h 22"/>
                <a:gd name="T14" fmla="*/ 4 w 289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22">
                  <a:moveTo>
                    <a:pt x="0" y="0"/>
                  </a:moveTo>
                  <a:lnTo>
                    <a:pt x="289" y="0"/>
                  </a:lnTo>
                  <a:moveTo>
                    <a:pt x="0" y="4"/>
                  </a:moveTo>
                  <a:lnTo>
                    <a:pt x="289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566" y="2696"/>
              <a:ext cx="148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Condition on Residue</a:t>
              </a:r>
              <a:endParaRPr lang="en-US" sz="21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259" y="2707"/>
              <a:ext cx="0" cy="202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360" y="2696"/>
              <a:ext cx="107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Implementation</a:t>
              </a:r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420" y="2707"/>
              <a:ext cx="3240" cy="415"/>
            </a:xfrm>
            <a:custGeom>
              <a:avLst/>
              <a:gdLst>
                <a:gd name="T0" fmla="*/ 285 w 289"/>
                <a:gd name="T1" fmla="*/ 18 h 37"/>
                <a:gd name="T2" fmla="*/ 285 w 289"/>
                <a:gd name="T3" fmla="*/ 0 h 37"/>
                <a:gd name="T4" fmla="*/ 289 w 289"/>
                <a:gd name="T5" fmla="*/ 18 h 37"/>
                <a:gd name="T6" fmla="*/ 289 w 289"/>
                <a:gd name="T7" fmla="*/ 0 h 37"/>
                <a:gd name="T8" fmla="*/ 0 w 289"/>
                <a:gd name="T9" fmla="*/ 18 h 37"/>
                <a:gd name="T10" fmla="*/ 289 w 289"/>
                <a:gd name="T11" fmla="*/ 18 h 37"/>
                <a:gd name="T12" fmla="*/ 0 w 289"/>
                <a:gd name="T13" fmla="*/ 37 h 37"/>
                <a:gd name="T14" fmla="*/ 0 w 289"/>
                <a:gd name="T15" fmla="*/ 19 h 37"/>
                <a:gd name="T16" fmla="*/ 4 w 289"/>
                <a:gd name="T17" fmla="*/ 37 h 37"/>
                <a:gd name="T18" fmla="*/ 4 w 28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37">
                  <a:moveTo>
                    <a:pt x="285" y="18"/>
                  </a:moveTo>
                  <a:lnTo>
                    <a:pt x="285" y="0"/>
                  </a:lnTo>
                  <a:moveTo>
                    <a:pt x="289" y="18"/>
                  </a:moveTo>
                  <a:lnTo>
                    <a:pt x="289" y="0"/>
                  </a:lnTo>
                  <a:moveTo>
                    <a:pt x="0" y="18"/>
                  </a:moveTo>
                  <a:lnTo>
                    <a:pt x="289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138" y="2908"/>
              <a:ext cx="515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100" i="1" dirty="0">
                  <a:latin typeface="Times New Roman" pitchFamily="18" charset="0"/>
                  <a:cs typeface="Times New Roman" pitchFamily="18" charset="0"/>
                </a:rPr>
                <a:t>R &gt; </a:t>
              </a: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r>
                <a:rPr lang="en-US" sz="2100" i="1" dirty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= 0</a:t>
              </a:r>
              <a:r>
                <a:rPr lang="en-US" sz="2100" i="1" dirty="0"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r>
                <a:rPr lang="en-US" sz="2100" i="1" dirty="0">
                  <a:latin typeface="Times New Roman" pitchFamily="18" charset="0"/>
                  <a:cs typeface="Times New Roman" pitchFamily="18" charset="0"/>
                </a:rPr>
                <a:t>R &gt; </a:t>
              </a: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100" i="1" dirty="0"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3259" y="2920"/>
              <a:ext cx="0" cy="202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606" y="2908"/>
              <a:ext cx="582" cy="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100" i="1" dirty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∨</a:t>
              </a:r>
              <a:r>
                <a:rPr lang="en-US" sz="2100" i="1" dirty="0">
                  <a:latin typeface="Times New Roman" pitchFamily="18" charset="0"/>
                  <a:cs typeface="Times New Roman" pitchFamily="18" charset="0"/>
                </a:rPr>
                <a:t> s </a:t>
              </a: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= 1</a:t>
              </a:r>
            </a:p>
            <a:p>
              <a:r>
                <a:rPr lang="en-US" sz="2100" i="1" dirty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100" i="1" dirty="0">
                  <a:latin typeface="Times New Roman" pitchFamily="18" charset="0"/>
                  <a:cs typeface="Times New Roman" pitchFamily="18" charset="0"/>
                </a:rPr>
                <a:t> s </a:t>
              </a: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= 1</a:t>
              </a:r>
            </a:p>
            <a:p>
              <a:r>
                <a:rPr lang="en-US" sz="2100" i="1" dirty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∧</a:t>
              </a:r>
              <a:r>
                <a:rPr lang="en-US" sz="2100" i="1" dirty="0">
                  <a:latin typeface="Times New Roman" pitchFamily="18" charset="0"/>
                  <a:cs typeface="Times New Roman" pitchFamily="18" charset="0"/>
                </a:rPr>
                <a:t> s </a:t>
              </a: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= 1</a:t>
              </a: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420" y="2920"/>
              <a:ext cx="3240" cy="403"/>
            </a:xfrm>
            <a:custGeom>
              <a:avLst/>
              <a:gdLst>
                <a:gd name="T0" fmla="*/ 285 w 289"/>
                <a:gd name="T1" fmla="*/ 18 h 36"/>
                <a:gd name="T2" fmla="*/ 285 w 289"/>
                <a:gd name="T3" fmla="*/ 0 h 36"/>
                <a:gd name="T4" fmla="*/ 289 w 289"/>
                <a:gd name="T5" fmla="*/ 18 h 36"/>
                <a:gd name="T6" fmla="*/ 289 w 289"/>
                <a:gd name="T7" fmla="*/ 0 h 36"/>
                <a:gd name="T8" fmla="*/ 0 w 289"/>
                <a:gd name="T9" fmla="*/ 18 h 36"/>
                <a:gd name="T10" fmla="*/ 289 w 289"/>
                <a:gd name="T11" fmla="*/ 18 h 36"/>
                <a:gd name="T12" fmla="*/ 0 w 289"/>
                <a:gd name="T13" fmla="*/ 36 h 36"/>
                <a:gd name="T14" fmla="*/ 0 w 289"/>
                <a:gd name="T15" fmla="*/ 18 h 36"/>
                <a:gd name="T16" fmla="*/ 4 w 289"/>
                <a:gd name="T17" fmla="*/ 36 h 36"/>
                <a:gd name="T18" fmla="*/ 4 w 289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36">
                  <a:moveTo>
                    <a:pt x="285" y="18"/>
                  </a:moveTo>
                  <a:lnTo>
                    <a:pt x="285" y="0"/>
                  </a:lnTo>
                  <a:moveTo>
                    <a:pt x="289" y="18"/>
                  </a:moveTo>
                  <a:lnTo>
                    <a:pt x="289" y="0"/>
                  </a:lnTo>
                  <a:moveTo>
                    <a:pt x="0" y="18"/>
                  </a:moveTo>
                  <a:lnTo>
                    <a:pt x="289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3259" y="3122"/>
              <a:ext cx="0" cy="201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1420" y="3122"/>
              <a:ext cx="3240" cy="414"/>
            </a:xfrm>
            <a:custGeom>
              <a:avLst/>
              <a:gdLst>
                <a:gd name="T0" fmla="*/ 285 w 289"/>
                <a:gd name="T1" fmla="*/ 18 h 37"/>
                <a:gd name="T2" fmla="*/ 285 w 289"/>
                <a:gd name="T3" fmla="*/ 0 h 37"/>
                <a:gd name="T4" fmla="*/ 289 w 289"/>
                <a:gd name="T5" fmla="*/ 18 h 37"/>
                <a:gd name="T6" fmla="*/ 289 w 289"/>
                <a:gd name="T7" fmla="*/ 0 h 37"/>
                <a:gd name="T8" fmla="*/ 0 w 289"/>
                <a:gd name="T9" fmla="*/ 19 h 37"/>
                <a:gd name="T10" fmla="*/ 289 w 289"/>
                <a:gd name="T11" fmla="*/ 19 h 37"/>
                <a:gd name="T12" fmla="*/ 0 w 289"/>
                <a:gd name="T13" fmla="*/ 37 h 37"/>
                <a:gd name="T14" fmla="*/ 0 w 289"/>
                <a:gd name="T15" fmla="*/ 19 h 37"/>
                <a:gd name="T16" fmla="*/ 4 w 289"/>
                <a:gd name="T17" fmla="*/ 37 h 37"/>
                <a:gd name="T18" fmla="*/ 4 w 28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37">
                  <a:moveTo>
                    <a:pt x="285" y="18"/>
                  </a:moveTo>
                  <a:lnTo>
                    <a:pt x="285" y="0"/>
                  </a:lnTo>
                  <a:moveTo>
                    <a:pt x="289" y="18"/>
                  </a:moveTo>
                  <a:lnTo>
                    <a:pt x="289" y="0"/>
                  </a:lnTo>
                  <a:moveTo>
                    <a:pt x="0" y="19"/>
                  </a:moveTo>
                  <a:lnTo>
                    <a:pt x="289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3259" y="3334"/>
              <a:ext cx="0" cy="202"/>
            </a:xfrm>
            <a:prstGeom prst="line">
              <a:avLst/>
            </a:pr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1420" y="3334"/>
              <a:ext cx="3240" cy="448"/>
            </a:xfrm>
            <a:custGeom>
              <a:avLst/>
              <a:gdLst>
                <a:gd name="T0" fmla="*/ 285 w 289"/>
                <a:gd name="T1" fmla="*/ 18 h 40"/>
                <a:gd name="T2" fmla="*/ 285 w 289"/>
                <a:gd name="T3" fmla="*/ 0 h 40"/>
                <a:gd name="T4" fmla="*/ 289 w 289"/>
                <a:gd name="T5" fmla="*/ 18 h 40"/>
                <a:gd name="T6" fmla="*/ 289 w 289"/>
                <a:gd name="T7" fmla="*/ 0 h 40"/>
                <a:gd name="T8" fmla="*/ 0 w 289"/>
                <a:gd name="T9" fmla="*/ 18 h 40"/>
                <a:gd name="T10" fmla="*/ 289 w 289"/>
                <a:gd name="T11" fmla="*/ 18 h 40"/>
                <a:gd name="T12" fmla="*/ 0 w 289"/>
                <a:gd name="T13" fmla="*/ 22 h 40"/>
                <a:gd name="T14" fmla="*/ 289 w 289"/>
                <a:gd name="T15" fmla="*/ 22 h 40"/>
                <a:gd name="T16" fmla="*/ 0 w 289"/>
                <a:gd name="T17" fmla="*/ 40 h 40"/>
                <a:gd name="T18" fmla="*/ 0 w 289"/>
                <a:gd name="T19" fmla="*/ 22 h 40"/>
                <a:gd name="T20" fmla="*/ 4 w 289"/>
                <a:gd name="T21" fmla="*/ 40 h 40"/>
                <a:gd name="T22" fmla="*/ 4 w 289"/>
                <a:gd name="T23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9" h="40">
                  <a:moveTo>
                    <a:pt x="285" y="18"/>
                  </a:moveTo>
                  <a:lnTo>
                    <a:pt x="285" y="0"/>
                  </a:lnTo>
                  <a:moveTo>
                    <a:pt x="289" y="18"/>
                  </a:moveTo>
                  <a:lnTo>
                    <a:pt x="289" y="0"/>
                  </a:lnTo>
                  <a:moveTo>
                    <a:pt x="0" y="18"/>
                  </a:moveTo>
                  <a:lnTo>
                    <a:pt x="289" y="18"/>
                  </a:lnTo>
                  <a:moveTo>
                    <a:pt x="0" y="22"/>
                  </a:moveTo>
                  <a:lnTo>
                    <a:pt x="289" y="22"/>
                  </a:lnTo>
                  <a:moveTo>
                    <a:pt x="0" y="40"/>
                  </a:moveTo>
                  <a:lnTo>
                    <a:pt x="0" y="22"/>
                  </a:lnTo>
                  <a:moveTo>
                    <a:pt x="4" y="40"/>
                  </a:moveTo>
                  <a:lnTo>
                    <a:pt x="4" y="22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059" y="3580"/>
              <a:ext cx="173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100" i="1" dirty="0">
                  <a:latin typeface="Times New Roman" pitchFamily="18" charset="0"/>
                  <a:cs typeface="Times New Roman" pitchFamily="18" charset="0"/>
                </a:rPr>
                <a:t>r </a:t>
              </a: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(round bit), </a:t>
              </a:r>
              <a:r>
                <a:rPr lang="en-US" sz="2100" i="1" dirty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100" dirty="0">
                  <a:latin typeface="Times New Roman" pitchFamily="18" charset="0"/>
                  <a:cs typeface="Times New Roman" pitchFamily="18" charset="0"/>
                </a:rPr>
                <a:t>(sticky bit)</a:t>
              </a:r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1420" y="3581"/>
              <a:ext cx="3240" cy="246"/>
            </a:xfrm>
            <a:custGeom>
              <a:avLst/>
              <a:gdLst>
                <a:gd name="T0" fmla="*/ 285 w 289"/>
                <a:gd name="T1" fmla="*/ 18 h 22"/>
                <a:gd name="T2" fmla="*/ 285 w 289"/>
                <a:gd name="T3" fmla="*/ 0 h 22"/>
                <a:gd name="T4" fmla="*/ 289 w 289"/>
                <a:gd name="T5" fmla="*/ 18 h 22"/>
                <a:gd name="T6" fmla="*/ 289 w 289"/>
                <a:gd name="T7" fmla="*/ 0 h 22"/>
                <a:gd name="T8" fmla="*/ 0 w 289"/>
                <a:gd name="T9" fmla="*/ 18 h 22"/>
                <a:gd name="T10" fmla="*/ 289 w 289"/>
                <a:gd name="T11" fmla="*/ 18 h 22"/>
                <a:gd name="T12" fmla="*/ 0 w 289"/>
                <a:gd name="T13" fmla="*/ 22 h 22"/>
                <a:gd name="T14" fmla="*/ 289 w 289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22">
                  <a:moveTo>
                    <a:pt x="285" y="18"/>
                  </a:moveTo>
                  <a:lnTo>
                    <a:pt x="285" y="0"/>
                  </a:lnTo>
                  <a:moveTo>
                    <a:pt x="289" y="18"/>
                  </a:moveTo>
                  <a:lnTo>
                    <a:pt x="289" y="0"/>
                  </a:lnTo>
                  <a:moveTo>
                    <a:pt x="0" y="18"/>
                  </a:moveTo>
                  <a:lnTo>
                    <a:pt x="289" y="18"/>
                  </a:lnTo>
                  <a:moveTo>
                    <a:pt x="0" y="22"/>
                  </a:moveTo>
                  <a:lnTo>
                    <a:pt x="289" y="22"/>
                  </a:lnTo>
                </a:path>
              </a:pathLst>
            </a:custGeom>
            <a:noFill/>
            <a:ln w="11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1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6" name="Straight Connector 25"/>
          <p:cNvCxnSpPr/>
          <p:nvPr/>
        </p:nvCxnSpPr>
        <p:spPr>
          <a:xfrm>
            <a:off x="7381875" y="5010150"/>
            <a:ext cx="152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Renormalisation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after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Rounding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752600"/>
            <a:ext cx="7416800" cy="3276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In rounding : we might </a:t>
            </a:r>
            <a:r>
              <a:rPr lang="en-US" sz="3600" dirty="0">
                <a:solidFill>
                  <a:srgbClr val="2323DC"/>
                </a:solidFill>
                <a:latin typeface="Calibri" panose="020F0502020204030204" pitchFamily="34" charset="0"/>
              </a:rPr>
              <a:t>increment</a:t>
            </a:r>
            <a:r>
              <a:rPr lang="en-US" sz="3600" dirty="0">
                <a:latin typeface="Calibri" panose="020F0502020204030204" pitchFamily="34" charset="0"/>
              </a:rPr>
              <a:t> the </a:t>
            </a:r>
            <a:r>
              <a:rPr lang="en-US" sz="3600" dirty="0" err="1">
                <a:latin typeface="Calibri" panose="020F0502020204030204" pitchFamily="34" charset="0"/>
              </a:rPr>
              <a:t>significand</a:t>
            </a:r>
            <a:endParaRPr lang="en-US" sz="36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might need to </a:t>
            </a:r>
            <a:r>
              <a:rPr lang="en-US" sz="2800" dirty="0" err="1">
                <a:solidFill>
                  <a:srgbClr val="C5000B"/>
                </a:solidFill>
                <a:latin typeface="Calibri" panose="020F0502020204030204" pitchFamily="34" charset="0"/>
              </a:rPr>
              <a:t>renormalise</a:t>
            </a:r>
            <a:endParaRPr lang="en-US" sz="2800" dirty="0">
              <a:solidFill>
                <a:srgbClr val="C5000B"/>
              </a:solidFill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After </a:t>
            </a:r>
            <a:r>
              <a:rPr lang="en-US" sz="2800" dirty="0" err="1">
                <a:latin typeface="Calibri" panose="020F0502020204030204" pitchFamily="34" charset="0"/>
              </a:rPr>
              <a:t>renormalisation</a:t>
            </a:r>
            <a:endParaRPr lang="en-US" sz="2800" dirty="0">
              <a:latin typeface="Calibri" panose="020F0502020204030204" pitchFamily="34" charset="0"/>
            </a:endParaRP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Possible that E becomes equal to 255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In this, case declare an</a:t>
            </a:r>
            <a:r>
              <a:rPr lang="en-US" sz="2400" dirty="0">
                <a:solidFill>
                  <a:srgbClr val="C5000B"/>
                </a:solidFill>
                <a:latin typeface="Calibri" panose="020F0502020204030204" pitchFamily="34" charset="0"/>
              </a:rPr>
              <a:t> overflow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28800" y="206376"/>
            <a:ext cx="86106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Addition of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r>
              <a:rPr lang="fr-FR" dirty="0">
                <a:solidFill>
                  <a:schemeClr val="tx1"/>
                </a:solidFill>
              </a:rPr>
              <a:t> (Opposite </a:t>
            </a:r>
            <a:r>
              <a:rPr lang="fr-FR" dirty="0" err="1">
                <a:solidFill>
                  <a:schemeClr val="tx1"/>
                </a:solidFill>
              </a:rPr>
              <a:t>Signs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89188" y="1371601"/>
            <a:ext cx="7669212" cy="4525963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 = A + B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Same assumption E</a:t>
            </a:r>
            <a:r>
              <a:rPr lang="en-US" baseline="-33000" dirty="0">
                <a:latin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 &gt;= E</a:t>
            </a:r>
            <a:r>
              <a:rPr lang="en-US" baseline="-33000" dirty="0">
                <a:latin typeface="Calibri" panose="020F0502020204030204" pitchFamily="34" charset="0"/>
              </a:rPr>
              <a:t>B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Steps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Load</a:t>
            </a:r>
            <a:r>
              <a:rPr lang="en-US" dirty="0">
                <a:latin typeface="Calibri" panose="020F0502020204030204" pitchFamily="34" charset="0"/>
              </a:rPr>
              <a:t> W with the </a:t>
            </a:r>
            <a:r>
              <a:rPr lang="en-US" dirty="0" err="1">
                <a:latin typeface="Calibri" panose="020F0502020204030204" pitchFamily="34" charset="0"/>
              </a:rPr>
              <a:t>significand</a:t>
            </a:r>
            <a:r>
              <a:rPr lang="en-US" dirty="0">
                <a:latin typeface="Calibri" panose="020F0502020204030204" pitchFamily="34" charset="0"/>
              </a:rPr>
              <a:t> of B (P</a:t>
            </a:r>
            <a:r>
              <a:rPr lang="en-US" baseline="-33000" dirty="0">
                <a:latin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Take the 2's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complement</a:t>
            </a:r>
            <a:r>
              <a:rPr lang="en-US" dirty="0">
                <a:latin typeface="Calibri" panose="020F0502020204030204" pitchFamily="34" charset="0"/>
              </a:rPr>
              <a:t> of W (W = -B)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 ← W &gt;&gt; (E</a:t>
            </a:r>
            <a:r>
              <a:rPr lang="en-US" baseline="-33000" dirty="0">
                <a:latin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 – E</a:t>
            </a:r>
            <a:r>
              <a:rPr lang="en-US" baseline="-33000" dirty="0">
                <a:latin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 ← W + P</a:t>
            </a:r>
            <a:r>
              <a:rPr lang="en-US" baseline="-33000" dirty="0">
                <a:latin typeface="Calibri" panose="020F0502020204030204" pitchFamily="34" charset="0"/>
              </a:rPr>
              <a:t>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(W &lt; 0)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replace</a:t>
            </a:r>
            <a:r>
              <a:rPr lang="en-US" dirty="0">
                <a:latin typeface="Calibri" panose="020F0502020204030204" pitchFamily="34" charset="0"/>
              </a:rPr>
              <a:t> it with its 2's complement. Flip the sign of the result.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76400" y="152400"/>
            <a:ext cx="89154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Addition of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r>
              <a:rPr lang="fr-FR" dirty="0">
                <a:solidFill>
                  <a:schemeClr val="tx1"/>
                </a:solidFill>
              </a:rPr>
              <a:t> (Opposite </a:t>
            </a:r>
            <a:r>
              <a:rPr lang="fr-FR" dirty="0" err="1">
                <a:solidFill>
                  <a:schemeClr val="tx1"/>
                </a:solidFill>
              </a:rPr>
              <a:t>Signs</a:t>
            </a:r>
            <a:r>
              <a:rPr lang="fr-FR" dirty="0">
                <a:solidFill>
                  <a:schemeClr val="tx1"/>
                </a:solidFill>
              </a:rPr>
              <a:t>)-II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752600"/>
            <a:ext cx="7416800" cy="2895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solidFill>
                  <a:srgbClr val="2323DC"/>
                </a:solidFill>
                <a:latin typeface="Calibri" panose="020F0502020204030204" pitchFamily="34" charset="0"/>
              </a:rPr>
              <a:t>Normalise</a:t>
            </a:r>
            <a:r>
              <a:rPr lang="en-US" dirty="0">
                <a:latin typeface="Calibri" panose="020F0502020204030204" pitchFamily="34" charset="0"/>
              </a:rPr>
              <a:t> the result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Possible</a:t>
            </a:r>
            <a:r>
              <a:rPr lang="en-US" dirty="0">
                <a:latin typeface="Calibri" panose="020F0502020204030204" pitchFamily="34" charset="0"/>
              </a:rPr>
              <a:t> that W &lt; 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this case,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 keep shifting</a:t>
            </a:r>
            <a:r>
              <a:rPr lang="en-US" dirty="0">
                <a:latin typeface="Calibri" panose="020F0502020204030204" pitchFamily="34" charset="0"/>
              </a:rPr>
              <a:t> W to the left till it is in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normal</a:t>
            </a:r>
            <a:r>
              <a:rPr lang="en-US" dirty="0">
                <a:latin typeface="Calibri" panose="020F0502020204030204" pitchFamily="34" charset="0"/>
              </a:rPr>
              <a:t> form. (simultaneously decrement E</a:t>
            </a:r>
            <a:r>
              <a:rPr lang="en-US" baseline="-33000" dirty="0">
                <a:latin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Round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2323DC"/>
                </a:solidFill>
                <a:latin typeface="Calibri" panose="020F0502020204030204" pitchFamily="34" charset="0"/>
              </a:rPr>
              <a:t>Renormalise</a:t>
            </a:r>
            <a:endParaRPr lang="en-US" dirty="0">
              <a:solidFill>
                <a:srgbClr val="2323DC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2971800" y="1066800"/>
            <a:ext cx="7112000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300413" y="2917825"/>
            <a:ext cx="1163638" cy="382588"/>
          </a:xfrm>
          <a:prstGeom prst="rect">
            <a:avLst/>
          </a:prstGeom>
          <a:solidFill>
            <a:srgbClr val="A2D0D9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141788" y="1865314"/>
            <a:ext cx="146050" cy="144463"/>
          </a:xfrm>
          <a:custGeom>
            <a:avLst/>
            <a:gdLst>
              <a:gd name="T0" fmla="*/ 220 w 443"/>
              <a:gd name="T1" fmla="*/ 0 h 439"/>
              <a:gd name="T2" fmla="*/ 224 w 443"/>
              <a:gd name="T3" fmla="*/ 0 h 439"/>
              <a:gd name="T4" fmla="*/ 443 w 443"/>
              <a:gd name="T5" fmla="*/ 220 h 439"/>
              <a:gd name="T6" fmla="*/ 224 w 443"/>
              <a:gd name="T7" fmla="*/ 439 h 439"/>
              <a:gd name="T8" fmla="*/ 220 w 443"/>
              <a:gd name="T9" fmla="*/ 439 h 439"/>
              <a:gd name="T10" fmla="*/ 0 w 443"/>
              <a:gd name="T11" fmla="*/ 220 h 439"/>
              <a:gd name="T12" fmla="*/ 220 w 443"/>
              <a:gd name="T1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439">
                <a:moveTo>
                  <a:pt x="220" y="0"/>
                </a:moveTo>
                <a:lnTo>
                  <a:pt x="224" y="0"/>
                </a:lnTo>
                <a:cubicBezTo>
                  <a:pt x="346" y="0"/>
                  <a:pt x="443" y="98"/>
                  <a:pt x="443" y="220"/>
                </a:cubicBezTo>
                <a:cubicBezTo>
                  <a:pt x="443" y="341"/>
                  <a:pt x="346" y="439"/>
                  <a:pt x="224" y="439"/>
                </a:cubicBezTo>
                <a:lnTo>
                  <a:pt x="220" y="439"/>
                </a:lnTo>
                <a:cubicBezTo>
                  <a:pt x="98" y="439"/>
                  <a:pt x="0" y="341"/>
                  <a:pt x="0" y="220"/>
                </a:cubicBez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1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838575" y="1550989"/>
            <a:ext cx="0" cy="282575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3811588" y="1743075"/>
            <a:ext cx="52388" cy="90488"/>
          </a:xfrm>
          <a:custGeom>
            <a:avLst/>
            <a:gdLst>
              <a:gd name="T0" fmla="*/ 17 w 33"/>
              <a:gd name="T1" fmla="*/ 16 h 57"/>
              <a:gd name="T2" fmla="*/ 0 w 33"/>
              <a:gd name="T3" fmla="*/ 0 h 57"/>
              <a:gd name="T4" fmla="*/ 17 w 33"/>
              <a:gd name="T5" fmla="*/ 57 h 57"/>
              <a:gd name="T6" fmla="*/ 33 w 33"/>
              <a:gd name="T7" fmla="*/ 0 h 57"/>
              <a:gd name="T8" fmla="*/ 17 w 33"/>
              <a:gd name="T9" fmla="*/ 1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7">
                <a:moveTo>
                  <a:pt x="17" y="16"/>
                </a:moveTo>
                <a:lnTo>
                  <a:pt x="0" y="0"/>
                </a:lnTo>
                <a:lnTo>
                  <a:pt x="17" y="57"/>
                </a:lnTo>
                <a:lnTo>
                  <a:pt x="33" y="0"/>
                </a:lnTo>
                <a:lnTo>
                  <a:pt x="17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3581400" y="1839913"/>
            <a:ext cx="260350" cy="357188"/>
          </a:xfrm>
          <a:custGeom>
            <a:avLst/>
            <a:gdLst>
              <a:gd name="T0" fmla="*/ 786 w 786"/>
              <a:gd name="T1" fmla="*/ 0 h 1079"/>
              <a:gd name="T2" fmla="*/ 0 w 786"/>
              <a:gd name="T3" fmla="*/ 585 h 1079"/>
              <a:gd name="T4" fmla="*/ 766 w 786"/>
              <a:gd name="T5" fmla="*/ 1079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6" h="1079">
                <a:moveTo>
                  <a:pt x="786" y="0"/>
                </a:moveTo>
                <a:lnTo>
                  <a:pt x="0" y="585"/>
                </a:lnTo>
                <a:lnTo>
                  <a:pt x="766" y="1079"/>
                </a:lnTo>
              </a:path>
            </a:pathLst>
          </a:custGeom>
          <a:solidFill>
            <a:srgbClr val="D5F6FF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3830638" y="1841501"/>
            <a:ext cx="266700" cy="354013"/>
          </a:xfrm>
          <a:custGeom>
            <a:avLst/>
            <a:gdLst>
              <a:gd name="T0" fmla="*/ 20 w 807"/>
              <a:gd name="T1" fmla="*/ 0 h 1069"/>
              <a:gd name="T2" fmla="*/ 807 w 807"/>
              <a:gd name="T3" fmla="*/ 585 h 1069"/>
              <a:gd name="T4" fmla="*/ 0 w 807"/>
              <a:gd name="T5" fmla="*/ 1069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7" h="1069">
                <a:moveTo>
                  <a:pt x="20" y="0"/>
                </a:moveTo>
                <a:lnTo>
                  <a:pt x="807" y="585"/>
                </a:lnTo>
                <a:lnTo>
                  <a:pt x="0" y="1069"/>
                </a:lnTo>
              </a:path>
            </a:pathLst>
          </a:custGeom>
          <a:solidFill>
            <a:srgbClr val="D5F6FF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654425" y="1962150"/>
            <a:ext cx="26289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A=0?</a:t>
            </a:r>
            <a:endParaRPr lang="en-US">
              <a:latin typeface="Arial" pitchFamily="34" charset="0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4098926" y="2036763"/>
            <a:ext cx="282575" cy="158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4291013" y="2011363"/>
            <a:ext cx="90488" cy="52388"/>
          </a:xfrm>
          <a:custGeom>
            <a:avLst/>
            <a:gdLst>
              <a:gd name="T0" fmla="*/ 16 w 57"/>
              <a:gd name="T1" fmla="*/ 16 h 33"/>
              <a:gd name="T2" fmla="*/ 0 w 57"/>
              <a:gd name="T3" fmla="*/ 33 h 33"/>
              <a:gd name="T4" fmla="*/ 57 w 57"/>
              <a:gd name="T5" fmla="*/ 16 h 33"/>
              <a:gd name="T6" fmla="*/ 0 w 57"/>
              <a:gd name="T7" fmla="*/ 0 h 33"/>
              <a:gd name="T8" fmla="*/ 16 w 57"/>
              <a:gd name="T9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" h="33">
                <a:moveTo>
                  <a:pt x="16" y="16"/>
                </a:moveTo>
                <a:lnTo>
                  <a:pt x="0" y="33"/>
                </a:lnTo>
                <a:lnTo>
                  <a:pt x="57" y="16"/>
                </a:lnTo>
                <a:lnTo>
                  <a:pt x="0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400550" y="1963739"/>
            <a:ext cx="331788" cy="169863"/>
          </a:xfrm>
          <a:prstGeom prst="rect">
            <a:avLst/>
          </a:prstGeom>
          <a:solidFill>
            <a:srgbClr val="FFE6D5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4421188" y="1992313"/>
            <a:ext cx="2035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C=B</a:t>
            </a:r>
            <a:endParaRPr lang="en-US">
              <a:latin typeface="Arial" pitchFamily="34" charset="0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3832225" y="2193925"/>
            <a:ext cx="0" cy="18573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3806825" y="2289175"/>
            <a:ext cx="52388" cy="90488"/>
          </a:xfrm>
          <a:custGeom>
            <a:avLst/>
            <a:gdLst>
              <a:gd name="T0" fmla="*/ 16 w 33"/>
              <a:gd name="T1" fmla="*/ 16 h 57"/>
              <a:gd name="T2" fmla="*/ 0 w 33"/>
              <a:gd name="T3" fmla="*/ 0 h 57"/>
              <a:gd name="T4" fmla="*/ 16 w 33"/>
              <a:gd name="T5" fmla="*/ 57 h 57"/>
              <a:gd name="T6" fmla="*/ 33 w 33"/>
              <a:gd name="T7" fmla="*/ 0 h 57"/>
              <a:gd name="T8" fmla="*/ 16 w 33"/>
              <a:gd name="T9" fmla="*/ 1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7">
                <a:moveTo>
                  <a:pt x="16" y="16"/>
                </a:moveTo>
                <a:lnTo>
                  <a:pt x="0" y="0"/>
                </a:lnTo>
                <a:lnTo>
                  <a:pt x="16" y="57"/>
                </a:lnTo>
                <a:lnTo>
                  <a:pt x="33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3576639" y="2379663"/>
            <a:ext cx="258763" cy="357188"/>
          </a:xfrm>
          <a:custGeom>
            <a:avLst/>
            <a:gdLst>
              <a:gd name="T0" fmla="*/ 786 w 786"/>
              <a:gd name="T1" fmla="*/ 0 h 1079"/>
              <a:gd name="T2" fmla="*/ 0 w 786"/>
              <a:gd name="T3" fmla="*/ 585 h 1079"/>
              <a:gd name="T4" fmla="*/ 766 w 786"/>
              <a:gd name="T5" fmla="*/ 1079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6" h="1079">
                <a:moveTo>
                  <a:pt x="786" y="0"/>
                </a:moveTo>
                <a:lnTo>
                  <a:pt x="0" y="585"/>
                </a:lnTo>
                <a:lnTo>
                  <a:pt x="766" y="1079"/>
                </a:lnTo>
              </a:path>
            </a:pathLst>
          </a:custGeom>
          <a:solidFill>
            <a:srgbClr val="D5F6FF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3825875" y="2381251"/>
            <a:ext cx="266700" cy="354013"/>
          </a:xfrm>
          <a:custGeom>
            <a:avLst/>
            <a:gdLst>
              <a:gd name="T0" fmla="*/ 20 w 806"/>
              <a:gd name="T1" fmla="*/ 0 h 1069"/>
              <a:gd name="T2" fmla="*/ 806 w 806"/>
              <a:gd name="T3" fmla="*/ 585 h 1069"/>
              <a:gd name="T4" fmla="*/ 0 w 806"/>
              <a:gd name="T5" fmla="*/ 1069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6" h="1069">
                <a:moveTo>
                  <a:pt x="20" y="0"/>
                </a:moveTo>
                <a:lnTo>
                  <a:pt x="806" y="585"/>
                </a:lnTo>
                <a:lnTo>
                  <a:pt x="0" y="1069"/>
                </a:lnTo>
              </a:path>
            </a:pathLst>
          </a:custGeom>
          <a:solidFill>
            <a:srgbClr val="D5F6FF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3649663" y="2501900"/>
            <a:ext cx="2596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B=0?</a:t>
            </a:r>
            <a:endParaRPr lang="en-US">
              <a:latin typeface="Arial" pitchFamily="34" charset="0"/>
            </a:endParaRPr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 flipV="1">
            <a:off x="4094164" y="2571750"/>
            <a:ext cx="282575" cy="158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"/>
          <p:cNvSpPr>
            <a:spLocks/>
          </p:cNvSpPr>
          <p:nvPr/>
        </p:nvSpPr>
        <p:spPr bwMode="auto">
          <a:xfrm>
            <a:off x="4284664" y="2546350"/>
            <a:ext cx="92075" cy="52388"/>
          </a:xfrm>
          <a:custGeom>
            <a:avLst/>
            <a:gdLst>
              <a:gd name="T0" fmla="*/ 17 w 58"/>
              <a:gd name="T1" fmla="*/ 16 h 33"/>
              <a:gd name="T2" fmla="*/ 0 w 58"/>
              <a:gd name="T3" fmla="*/ 33 h 33"/>
              <a:gd name="T4" fmla="*/ 58 w 58"/>
              <a:gd name="T5" fmla="*/ 16 h 33"/>
              <a:gd name="T6" fmla="*/ 0 w 58"/>
              <a:gd name="T7" fmla="*/ 0 h 33"/>
              <a:gd name="T8" fmla="*/ 17 w 58"/>
              <a:gd name="T9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33">
                <a:moveTo>
                  <a:pt x="17" y="16"/>
                </a:moveTo>
                <a:lnTo>
                  <a:pt x="0" y="33"/>
                </a:lnTo>
                <a:lnTo>
                  <a:pt x="58" y="16"/>
                </a:lnTo>
                <a:lnTo>
                  <a:pt x="0" y="0"/>
                </a:lnTo>
                <a:lnTo>
                  <a:pt x="17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4395788" y="2500314"/>
            <a:ext cx="331788" cy="168275"/>
          </a:xfrm>
          <a:prstGeom prst="rect">
            <a:avLst/>
          </a:prstGeom>
          <a:solidFill>
            <a:srgbClr val="FFE6D5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4414838" y="2527300"/>
            <a:ext cx="20678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C=A</a:t>
            </a:r>
            <a:endParaRPr lang="en-US">
              <a:latin typeface="Arial" pitchFamily="34" charset="0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173538" y="1879600"/>
            <a:ext cx="6251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Y</a:t>
            </a:r>
            <a:endParaRPr lang="en-US">
              <a:latin typeface="Arial" pitchFamily="34" charset="0"/>
            </a:endParaRPr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4124325" y="2405064"/>
            <a:ext cx="146050" cy="144463"/>
          </a:xfrm>
          <a:custGeom>
            <a:avLst/>
            <a:gdLst>
              <a:gd name="T0" fmla="*/ 220 w 444"/>
              <a:gd name="T1" fmla="*/ 0 h 439"/>
              <a:gd name="T2" fmla="*/ 224 w 444"/>
              <a:gd name="T3" fmla="*/ 0 h 439"/>
              <a:gd name="T4" fmla="*/ 444 w 444"/>
              <a:gd name="T5" fmla="*/ 220 h 439"/>
              <a:gd name="T6" fmla="*/ 224 w 444"/>
              <a:gd name="T7" fmla="*/ 439 h 439"/>
              <a:gd name="T8" fmla="*/ 220 w 444"/>
              <a:gd name="T9" fmla="*/ 439 h 439"/>
              <a:gd name="T10" fmla="*/ 0 w 444"/>
              <a:gd name="T11" fmla="*/ 220 h 439"/>
              <a:gd name="T12" fmla="*/ 220 w 444"/>
              <a:gd name="T1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439">
                <a:moveTo>
                  <a:pt x="220" y="0"/>
                </a:moveTo>
                <a:lnTo>
                  <a:pt x="224" y="0"/>
                </a:lnTo>
                <a:cubicBezTo>
                  <a:pt x="346" y="0"/>
                  <a:pt x="444" y="98"/>
                  <a:pt x="444" y="220"/>
                </a:cubicBezTo>
                <a:cubicBezTo>
                  <a:pt x="444" y="341"/>
                  <a:pt x="346" y="439"/>
                  <a:pt x="224" y="439"/>
                </a:cubicBezTo>
                <a:lnTo>
                  <a:pt x="220" y="439"/>
                </a:lnTo>
                <a:cubicBezTo>
                  <a:pt x="98" y="439"/>
                  <a:pt x="0" y="341"/>
                  <a:pt x="0" y="220"/>
                </a:cubicBez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1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157663" y="2419350"/>
            <a:ext cx="6251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Y</a:t>
            </a:r>
            <a:endParaRPr lang="en-US">
              <a:latin typeface="Arial" pitchFamily="34" charset="0"/>
            </a:endParaRPr>
          </a:p>
        </p:txBody>
      </p:sp>
      <p:sp>
        <p:nvSpPr>
          <p:cNvPr id="33" name="Freeform 28"/>
          <p:cNvSpPr>
            <a:spLocks/>
          </p:cNvSpPr>
          <p:nvPr/>
        </p:nvSpPr>
        <p:spPr bwMode="auto">
          <a:xfrm>
            <a:off x="3627438" y="2187575"/>
            <a:ext cx="147638" cy="146050"/>
          </a:xfrm>
          <a:custGeom>
            <a:avLst/>
            <a:gdLst>
              <a:gd name="T0" fmla="*/ 220 w 444"/>
              <a:gd name="T1" fmla="*/ 0 h 439"/>
              <a:gd name="T2" fmla="*/ 224 w 444"/>
              <a:gd name="T3" fmla="*/ 0 h 439"/>
              <a:gd name="T4" fmla="*/ 444 w 444"/>
              <a:gd name="T5" fmla="*/ 219 h 439"/>
              <a:gd name="T6" fmla="*/ 224 w 444"/>
              <a:gd name="T7" fmla="*/ 439 h 439"/>
              <a:gd name="T8" fmla="*/ 220 w 444"/>
              <a:gd name="T9" fmla="*/ 439 h 439"/>
              <a:gd name="T10" fmla="*/ 0 w 444"/>
              <a:gd name="T11" fmla="*/ 219 h 439"/>
              <a:gd name="T12" fmla="*/ 220 w 444"/>
              <a:gd name="T1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439">
                <a:moveTo>
                  <a:pt x="220" y="0"/>
                </a:moveTo>
                <a:lnTo>
                  <a:pt x="224" y="0"/>
                </a:lnTo>
                <a:cubicBezTo>
                  <a:pt x="346" y="0"/>
                  <a:pt x="444" y="98"/>
                  <a:pt x="444" y="219"/>
                </a:cubicBezTo>
                <a:cubicBezTo>
                  <a:pt x="444" y="341"/>
                  <a:pt x="346" y="439"/>
                  <a:pt x="224" y="439"/>
                </a:cubicBezTo>
                <a:lnTo>
                  <a:pt x="220" y="439"/>
                </a:lnTo>
                <a:cubicBezTo>
                  <a:pt x="98" y="439"/>
                  <a:pt x="0" y="341"/>
                  <a:pt x="0" y="219"/>
                </a:cubicBez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1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3654425" y="2201863"/>
            <a:ext cx="8335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3121025" y="4198938"/>
            <a:ext cx="725488" cy="444500"/>
          </a:xfrm>
          <a:custGeom>
            <a:avLst/>
            <a:gdLst>
              <a:gd name="T0" fmla="*/ 2195 w 2195"/>
              <a:gd name="T1" fmla="*/ 0 h 1346"/>
              <a:gd name="T2" fmla="*/ 0 w 2195"/>
              <a:gd name="T3" fmla="*/ 730 h 1346"/>
              <a:gd name="T4" fmla="*/ 2138 w 2195"/>
              <a:gd name="T5" fmla="*/ 1346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95" h="1346">
                <a:moveTo>
                  <a:pt x="2195" y="0"/>
                </a:moveTo>
                <a:lnTo>
                  <a:pt x="0" y="730"/>
                </a:lnTo>
                <a:lnTo>
                  <a:pt x="2138" y="1346"/>
                </a:lnTo>
              </a:path>
            </a:pathLst>
          </a:custGeom>
          <a:solidFill>
            <a:srgbClr val="D5F6FF"/>
          </a:solidFill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/>
          <p:cNvSpPr>
            <a:spLocks/>
          </p:cNvSpPr>
          <p:nvPr/>
        </p:nvSpPr>
        <p:spPr bwMode="auto">
          <a:xfrm>
            <a:off x="3817938" y="4200526"/>
            <a:ext cx="744538" cy="441325"/>
          </a:xfrm>
          <a:custGeom>
            <a:avLst/>
            <a:gdLst>
              <a:gd name="T0" fmla="*/ 56 w 2251"/>
              <a:gd name="T1" fmla="*/ 0 h 1334"/>
              <a:gd name="T2" fmla="*/ 2251 w 2251"/>
              <a:gd name="T3" fmla="*/ 730 h 1334"/>
              <a:gd name="T4" fmla="*/ 0 w 2251"/>
              <a:gd name="T5" fmla="*/ 1334 h 1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1" h="1334">
                <a:moveTo>
                  <a:pt x="56" y="0"/>
                </a:moveTo>
                <a:lnTo>
                  <a:pt x="2251" y="730"/>
                </a:lnTo>
                <a:lnTo>
                  <a:pt x="0" y="1334"/>
                </a:lnTo>
              </a:path>
            </a:pathLst>
          </a:custGeom>
          <a:solidFill>
            <a:srgbClr val="D5F6FF"/>
          </a:solidFill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3338514" y="4379914"/>
            <a:ext cx="80791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sign(A) = sign(B)?</a:t>
            </a:r>
            <a:endParaRPr lang="en-US">
              <a:latin typeface="Arial" pitchFamily="34" charset="0"/>
            </a:endParaRP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3367089" y="2943225"/>
            <a:ext cx="70532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Swap A and B</a:t>
            </a:r>
            <a:endParaRPr lang="en-US">
              <a:latin typeface="Arial" pitchFamily="34" charset="0"/>
            </a:endParaRP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3367089" y="3106738"/>
            <a:ext cx="82234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such that E &lt;= 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4280695" y="3155951"/>
            <a:ext cx="737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3979863" y="3173414"/>
            <a:ext cx="6251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Sans"/>
              </a:rPr>
              <a:t>B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3825875" y="2724150"/>
            <a:ext cx="0" cy="18573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39"/>
          <p:cNvSpPr>
            <a:spLocks/>
          </p:cNvSpPr>
          <p:nvPr/>
        </p:nvSpPr>
        <p:spPr bwMode="auto">
          <a:xfrm>
            <a:off x="3798888" y="2817814"/>
            <a:ext cx="52388" cy="92075"/>
          </a:xfrm>
          <a:custGeom>
            <a:avLst/>
            <a:gdLst>
              <a:gd name="T0" fmla="*/ 17 w 33"/>
              <a:gd name="T1" fmla="*/ 17 h 58"/>
              <a:gd name="T2" fmla="*/ 0 w 33"/>
              <a:gd name="T3" fmla="*/ 0 h 58"/>
              <a:gd name="T4" fmla="*/ 17 w 33"/>
              <a:gd name="T5" fmla="*/ 58 h 58"/>
              <a:gd name="T6" fmla="*/ 33 w 33"/>
              <a:gd name="T7" fmla="*/ 0 h 58"/>
              <a:gd name="T8" fmla="*/ 17 w 33"/>
              <a:gd name="T9" fmla="*/ 1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8">
                <a:moveTo>
                  <a:pt x="17" y="17"/>
                </a:moveTo>
                <a:lnTo>
                  <a:pt x="0" y="0"/>
                </a:lnTo>
                <a:lnTo>
                  <a:pt x="17" y="58"/>
                </a:lnTo>
                <a:lnTo>
                  <a:pt x="33" y="0"/>
                </a:lnTo>
                <a:lnTo>
                  <a:pt x="17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3219450" y="3468689"/>
            <a:ext cx="1582738" cy="487363"/>
          </a:xfrm>
          <a:prstGeom prst="rect">
            <a:avLst/>
          </a:prstGeom>
          <a:solidFill>
            <a:srgbClr val="A2D0D9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3232150" y="3517900"/>
            <a:ext cx="1138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W</a:t>
            </a:r>
            <a:endParaRPr lang="en-US">
              <a:latin typeface="Arial" pitchFamily="34" charset="0"/>
            </a:endParaRPr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3641726" y="3517900"/>
            <a:ext cx="72936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P   &gt;&gt; (E</a:t>
            </a:r>
            <a:r>
              <a:rPr lang="en-US" sz="1000" baseline="-25000" dirty="0">
                <a:solidFill>
                  <a:srgbClr val="000000"/>
                </a:solidFill>
                <a:latin typeface="Sans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Sans"/>
              </a:rPr>
              <a:t> – E</a:t>
            </a:r>
            <a:r>
              <a:rPr lang="en-US" sz="1000" baseline="-25000" dirty="0">
                <a:solidFill>
                  <a:srgbClr val="000000"/>
                </a:solidFill>
                <a:latin typeface="Sans"/>
              </a:rPr>
              <a:t>B</a:t>
            </a:r>
            <a:r>
              <a:rPr lang="en-US" sz="1000" dirty="0">
                <a:solidFill>
                  <a:srgbClr val="000000"/>
                </a:solidFill>
                <a:latin typeface="Sans"/>
              </a:rPr>
              <a:t>)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H="1">
            <a:off x="3402013" y="3579813"/>
            <a:ext cx="196850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44"/>
          <p:cNvSpPr>
            <a:spLocks/>
          </p:cNvSpPr>
          <p:nvPr/>
        </p:nvSpPr>
        <p:spPr bwMode="auto">
          <a:xfrm>
            <a:off x="3392488" y="3562351"/>
            <a:ext cx="65088" cy="36513"/>
          </a:xfrm>
          <a:custGeom>
            <a:avLst/>
            <a:gdLst>
              <a:gd name="T0" fmla="*/ 29 w 41"/>
              <a:gd name="T1" fmla="*/ 11 h 23"/>
              <a:gd name="T2" fmla="*/ 41 w 41"/>
              <a:gd name="T3" fmla="*/ 0 h 23"/>
              <a:gd name="T4" fmla="*/ 0 w 41"/>
              <a:gd name="T5" fmla="*/ 11 h 23"/>
              <a:gd name="T6" fmla="*/ 41 w 41"/>
              <a:gd name="T7" fmla="*/ 23 h 23"/>
              <a:gd name="T8" fmla="*/ 29 w 41"/>
              <a:gd name="T9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23">
                <a:moveTo>
                  <a:pt x="29" y="11"/>
                </a:moveTo>
                <a:lnTo>
                  <a:pt x="41" y="0"/>
                </a:lnTo>
                <a:lnTo>
                  <a:pt x="0" y="11"/>
                </a:lnTo>
                <a:lnTo>
                  <a:pt x="41" y="23"/>
                </a:lnTo>
                <a:lnTo>
                  <a:pt x="29" y="11"/>
                </a:lnTo>
                <a:close/>
              </a:path>
            </a:pathLst>
          </a:custGeom>
          <a:solidFill>
            <a:srgbClr val="000000"/>
          </a:solidFill>
          <a:ln w="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>
            <a:off x="3835400" y="3289300"/>
            <a:ext cx="0" cy="18573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8"/>
          <p:cNvSpPr>
            <a:spLocks/>
          </p:cNvSpPr>
          <p:nvPr/>
        </p:nvSpPr>
        <p:spPr bwMode="auto">
          <a:xfrm>
            <a:off x="3808413" y="3384550"/>
            <a:ext cx="52388" cy="90488"/>
          </a:xfrm>
          <a:custGeom>
            <a:avLst/>
            <a:gdLst>
              <a:gd name="T0" fmla="*/ 17 w 33"/>
              <a:gd name="T1" fmla="*/ 16 h 57"/>
              <a:gd name="T2" fmla="*/ 0 w 33"/>
              <a:gd name="T3" fmla="*/ 0 h 57"/>
              <a:gd name="T4" fmla="*/ 17 w 33"/>
              <a:gd name="T5" fmla="*/ 57 h 57"/>
              <a:gd name="T6" fmla="*/ 33 w 33"/>
              <a:gd name="T7" fmla="*/ 0 h 57"/>
              <a:gd name="T8" fmla="*/ 17 w 33"/>
              <a:gd name="T9" fmla="*/ 1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7">
                <a:moveTo>
                  <a:pt x="17" y="16"/>
                </a:moveTo>
                <a:lnTo>
                  <a:pt x="0" y="0"/>
                </a:lnTo>
                <a:lnTo>
                  <a:pt x="17" y="57"/>
                </a:lnTo>
                <a:lnTo>
                  <a:pt x="33" y="0"/>
                </a:lnTo>
                <a:lnTo>
                  <a:pt x="17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3857625" y="3957638"/>
            <a:ext cx="0" cy="26193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50"/>
          <p:cNvSpPr>
            <a:spLocks/>
          </p:cNvSpPr>
          <p:nvPr/>
        </p:nvSpPr>
        <p:spPr bwMode="auto">
          <a:xfrm>
            <a:off x="3832225" y="4129088"/>
            <a:ext cx="52388" cy="90488"/>
          </a:xfrm>
          <a:custGeom>
            <a:avLst/>
            <a:gdLst>
              <a:gd name="T0" fmla="*/ 16 w 33"/>
              <a:gd name="T1" fmla="*/ 16 h 57"/>
              <a:gd name="T2" fmla="*/ 0 w 33"/>
              <a:gd name="T3" fmla="*/ 0 h 57"/>
              <a:gd name="T4" fmla="*/ 16 w 33"/>
              <a:gd name="T5" fmla="*/ 57 h 57"/>
              <a:gd name="T6" fmla="*/ 33 w 33"/>
              <a:gd name="T7" fmla="*/ 0 h 57"/>
              <a:gd name="T8" fmla="*/ 16 w 33"/>
              <a:gd name="T9" fmla="*/ 1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7">
                <a:moveTo>
                  <a:pt x="16" y="16"/>
                </a:moveTo>
                <a:lnTo>
                  <a:pt x="0" y="0"/>
                </a:lnTo>
                <a:lnTo>
                  <a:pt x="16" y="57"/>
                </a:lnTo>
                <a:lnTo>
                  <a:pt x="33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1"/>
          <p:cNvSpPr>
            <a:spLocks/>
          </p:cNvSpPr>
          <p:nvPr/>
        </p:nvSpPr>
        <p:spPr bwMode="auto">
          <a:xfrm>
            <a:off x="4576763" y="4248150"/>
            <a:ext cx="146050" cy="146050"/>
          </a:xfrm>
          <a:custGeom>
            <a:avLst/>
            <a:gdLst>
              <a:gd name="T0" fmla="*/ 220 w 444"/>
              <a:gd name="T1" fmla="*/ 0 h 440"/>
              <a:gd name="T2" fmla="*/ 224 w 444"/>
              <a:gd name="T3" fmla="*/ 0 h 440"/>
              <a:gd name="T4" fmla="*/ 444 w 444"/>
              <a:gd name="T5" fmla="*/ 220 h 440"/>
              <a:gd name="T6" fmla="*/ 224 w 444"/>
              <a:gd name="T7" fmla="*/ 440 h 440"/>
              <a:gd name="T8" fmla="*/ 220 w 444"/>
              <a:gd name="T9" fmla="*/ 440 h 440"/>
              <a:gd name="T10" fmla="*/ 0 w 444"/>
              <a:gd name="T11" fmla="*/ 220 h 440"/>
              <a:gd name="T12" fmla="*/ 220 w 444"/>
              <a:gd name="T13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440">
                <a:moveTo>
                  <a:pt x="220" y="0"/>
                </a:moveTo>
                <a:lnTo>
                  <a:pt x="224" y="0"/>
                </a:lnTo>
                <a:cubicBezTo>
                  <a:pt x="346" y="0"/>
                  <a:pt x="444" y="98"/>
                  <a:pt x="444" y="220"/>
                </a:cubicBezTo>
                <a:cubicBezTo>
                  <a:pt x="444" y="342"/>
                  <a:pt x="346" y="440"/>
                  <a:pt x="224" y="440"/>
                </a:cubicBezTo>
                <a:lnTo>
                  <a:pt x="220" y="440"/>
                </a:lnTo>
                <a:cubicBezTo>
                  <a:pt x="98" y="440"/>
                  <a:pt x="0" y="342"/>
                  <a:pt x="0" y="220"/>
                </a:cubicBez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1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4608513" y="4262438"/>
            <a:ext cx="6251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Y</a:t>
            </a:r>
            <a:endParaRPr lang="en-US">
              <a:latin typeface="Arial" pitchFamily="34" charset="0"/>
            </a:endParaRPr>
          </a:p>
        </p:txBody>
      </p:sp>
      <p:sp>
        <p:nvSpPr>
          <p:cNvPr id="58" name="Freeform 53"/>
          <p:cNvSpPr>
            <a:spLocks/>
          </p:cNvSpPr>
          <p:nvPr/>
        </p:nvSpPr>
        <p:spPr bwMode="auto">
          <a:xfrm>
            <a:off x="3616325" y="4651376"/>
            <a:ext cx="146050" cy="144463"/>
          </a:xfrm>
          <a:custGeom>
            <a:avLst/>
            <a:gdLst>
              <a:gd name="T0" fmla="*/ 220 w 444"/>
              <a:gd name="T1" fmla="*/ 0 h 440"/>
              <a:gd name="T2" fmla="*/ 224 w 444"/>
              <a:gd name="T3" fmla="*/ 0 h 440"/>
              <a:gd name="T4" fmla="*/ 444 w 444"/>
              <a:gd name="T5" fmla="*/ 220 h 440"/>
              <a:gd name="T6" fmla="*/ 224 w 444"/>
              <a:gd name="T7" fmla="*/ 440 h 440"/>
              <a:gd name="T8" fmla="*/ 220 w 444"/>
              <a:gd name="T9" fmla="*/ 440 h 440"/>
              <a:gd name="T10" fmla="*/ 0 w 444"/>
              <a:gd name="T11" fmla="*/ 220 h 440"/>
              <a:gd name="T12" fmla="*/ 220 w 444"/>
              <a:gd name="T13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440">
                <a:moveTo>
                  <a:pt x="220" y="0"/>
                </a:moveTo>
                <a:lnTo>
                  <a:pt x="224" y="0"/>
                </a:lnTo>
                <a:cubicBezTo>
                  <a:pt x="346" y="0"/>
                  <a:pt x="444" y="98"/>
                  <a:pt x="444" y="220"/>
                </a:cubicBezTo>
                <a:cubicBezTo>
                  <a:pt x="444" y="342"/>
                  <a:pt x="346" y="440"/>
                  <a:pt x="224" y="440"/>
                </a:cubicBezTo>
                <a:lnTo>
                  <a:pt x="220" y="440"/>
                </a:lnTo>
                <a:cubicBezTo>
                  <a:pt x="98" y="440"/>
                  <a:pt x="0" y="342"/>
                  <a:pt x="0" y="220"/>
                </a:cubicBez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1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3641725" y="4665663"/>
            <a:ext cx="8335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3430588" y="5326063"/>
            <a:ext cx="915988" cy="242888"/>
          </a:xfrm>
          <a:prstGeom prst="rect">
            <a:avLst/>
          </a:prstGeom>
          <a:solidFill>
            <a:srgbClr val="A2D0D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3443288" y="5375275"/>
            <a:ext cx="1138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W</a:t>
            </a:r>
            <a:endParaRPr lang="en-US">
              <a:latin typeface="Arial" pitchFamily="34" charset="0"/>
            </a:endParaRPr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3852864" y="5375275"/>
            <a:ext cx="3013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W + P</a:t>
            </a:r>
            <a:endParaRPr lang="en-US">
              <a:latin typeface="Arial" pitchFamily="34" charset="0"/>
            </a:endParaRPr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 flipH="1">
            <a:off x="3613150" y="5437188"/>
            <a:ext cx="198438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59"/>
          <p:cNvSpPr>
            <a:spLocks/>
          </p:cNvSpPr>
          <p:nvPr/>
        </p:nvSpPr>
        <p:spPr bwMode="auto">
          <a:xfrm>
            <a:off x="3603625" y="5419726"/>
            <a:ext cx="65088" cy="36513"/>
          </a:xfrm>
          <a:custGeom>
            <a:avLst/>
            <a:gdLst>
              <a:gd name="T0" fmla="*/ 30 w 41"/>
              <a:gd name="T1" fmla="*/ 11 h 23"/>
              <a:gd name="T2" fmla="*/ 41 w 41"/>
              <a:gd name="T3" fmla="*/ 0 h 23"/>
              <a:gd name="T4" fmla="*/ 0 w 41"/>
              <a:gd name="T5" fmla="*/ 11 h 23"/>
              <a:gd name="T6" fmla="*/ 41 w 41"/>
              <a:gd name="T7" fmla="*/ 23 h 23"/>
              <a:gd name="T8" fmla="*/ 30 w 41"/>
              <a:gd name="T9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23">
                <a:moveTo>
                  <a:pt x="30" y="11"/>
                </a:moveTo>
                <a:lnTo>
                  <a:pt x="41" y="0"/>
                </a:lnTo>
                <a:lnTo>
                  <a:pt x="0" y="11"/>
                </a:lnTo>
                <a:lnTo>
                  <a:pt x="41" y="23"/>
                </a:lnTo>
                <a:lnTo>
                  <a:pt x="30" y="11"/>
                </a:lnTo>
                <a:close/>
              </a:path>
            </a:pathLst>
          </a:custGeom>
          <a:solidFill>
            <a:srgbClr val="000000"/>
          </a:solidFill>
          <a:ln w="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3052764" y="4873626"/>
            <a:ext cx="1808163" cy="220663"/>
          </a:xfrm>
          <a:prstGeom prst="rect">
            <a:avLst/>
          </a:prstGeom>
          <a:solidFill>
            <a:srgbClr val="A2D0D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3065463" y="4922838"/>
            <a:ext cx="1138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W</a:t>
            </a:r>
            <a:endParaRPr lang="en-US">
              <a:latin typeface="Arial" pitchFamily="34" charset="0"/>
            </a:endParaRPr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3475038" y="4922838"/>
            <a:ext cx="112210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- W (2's complement)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H="1">
            <a:off x="3235325" y="4984750"/>
            <a:ext cx="196850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4"/>
          <p:cNvSpPr>
            <a:spLocks/>
          </p:cNvSpPr>
          <p:nvPr/>
        </p:nvSpPr>
        <p:spPr bwMode="auto">
          <a:xfrm>
            <a:off x="3225800" y="4965700"/>
            <a:ext cx="65088" cy="38100"/>
          </a:xfrm>
          <a:custGeom>
            <a:avLst/>
            <a:gdLst>
              <a:gd name="T0" fmla="*/ 29 w 41"/>
              <a:gd name="T1" fmla="*/ 12 h 24"/>
              <a:gd name="T2" fmla="*/ 41 w 41"/>
              <a:gd name="T3" fmla="*/ 0 h 24"/>
              <a:gd name="T4" fmla="*/ 0 w 41"/>
              <a:gd name="T5" fmla="*/ 12 h 24"/>
              <a:gd name="T6" fmla="*/ 41 w 41"/>
              <a:gd name="T7" fmla="*/ 24 h 24"/>
              <a:gd name="T8" fmla="*/ 29 w 41"/>
              <a:gd name="T9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24">
                <a:moveTo>
                  <a:pt x="29" y="12"/>
                </a:moveTo>
                <a:lnTo>
                  <a:pt x="41" y="0"/>
                </a:lnTo>
                <a:lnTo>
                  <a:pt x="0" y="12"/>
                </a:lnTo>
                <a:lnTo>
                  <a:pt x="41" y="24"/>
                </a:lnTo>
                <a:lnTo>
                  <a:pt x="29" y="12"/>
                </a:lnTo>
                <a:close/>
              </a:path>
            </a:pathLst>
          </a:custGeom>
          <a:solidFill>
            <a:srgbClr val="000000"/>
          </a:solidFill>
          <a:ln w="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65"/>
          <p:cNvSpPr>
            <a:spLocks noChangeShapeType="1"/>
          </p:cNvSpPr>
          <p:nvPr/>
        </p:nvSpPr>
        <p:spPr bwMode="auto">
          <a:xfrm>
            <a:off x="3843338" y="4648201"/>
            <a:ext cx="0" cy="219075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6"/>
          <p:cNvSpPr>
            <a:spLocks/>
          </p:cNvSpPr>
          <p:nvPr/>
        </p:nvSpPr>
        <p:spPr bwMode="auto">
          <a:xfrm>
            <a:off x="3817938" y="4776788"/>
            <a:ext cx="52388" cy="90488"/>
          </a:xfrm>
          <a:custGeom>
            <a:avLst/>
            <a:gdLst>
              <a:gd name="T0" fmla="*/ 16 w 33"/>
              <a:gd name="T1" fmla="*/ 16 h 57"/>
              <a:gd name="T2" fmla="*/ 0 w 33"/>
              <a:gd name="T3" fmla="*/ 0 h 57"/>
              <a:gd name="T4" fmla="*/ 16 w 33"/>
              <a:gd name="T5" fmla="*/ 57 h 57"/>
              <a:gd name="T6" fmla="*/ 33 w 33"/>
              <a:gd name="T7" fmla="*/ 0 h 57"/>
              <a:gd name="T8" fmla="*/ 16 w 33"/>
              <a:gd name="T9" fmla="*/ 1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7">
                <a:moveTo>
                  <a:pt x="16" y="16"/>
                </a:moveTo>
                <a:lnTo>
                  <a:pt x="0" y="0"/>
                </a:lnTo>
                <a:lnTo>
                  <a:pt x="16" y="57"/>
                </a:lnTo>
                <a:lnTo>
                  <a:pt x="33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Line 67"/>
          <p:cNvSpPr>
            <a:spLocks noChangeShapeType="1"/>
          </p:cNvSpPr>
          <p:nvPr/>
        </p:nvSpPr>
        <p:spPr bwMode="auto">
          <a:xfrm>
            <a:off x="3851275" y="5103814"/>
            <a:ext cx="0" cy="220663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8"/>
          <p:cNvSpPr>
            <a:spLocks/>
          </p:cNvSpPr>
          <p:nvPr/>
        </p:nvSpPr>
        <p:spPr bwMode="auto">
          <a:xfrm>
            <a:off x="3824288" y="5232401"/>
            <a:ext cx="52388" cy="92075"/>
          </a:xfrm>
          <a:custGeom>
            <a:avLst/>
            <a:gdLst>
              <a:gd name="T0" fmla="*/ 17 w 33"/>
              <a:gd name="T1" fmla="*/ 16 h 58"/>
              <a:gd name="T2" fmla="*/ 0 w 33"/>
              <a:gd name="T3" fmla="*/ 0 h 58"/>
              <a:gd name="T4" fmla="*/ 17 w 33"/>
              <a:gd name="T5" fmla="*/ 58 h 58"/>
              <a:gd name="T6" fmla="*/ 33 w 33"/>
              <a:gd name="T7" fmla="*/ 0 h 58"/>
              <a:gd name="T8" fmla="*/ 17 w 33"/>
              <a:gd name="T9" fmla="*/ 1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8">
                <a:moveTo>
                  <a:pt x="17" y="16"/>
                </a:moveTo>
                <a:lnTo>
                  <a:pt x="0" y="0"/>
                </a:lnTo>
                <a:lnTo>
                  <a:pt x="17" y="58"/>
                </a:lnTo>
                <a:lnTo>
                  <a:pt x="33" y="0"/>
                </a:lnTo>
                <a:lnTo>
                  <a:pt x="17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69"/>
          <p:cNvSpPr>
            <a:spLocks/>
          </p:cNvSpPr>
          <p:nvPr/>
        </p:nvSpPr>
        <p:spPr bwMode="auto">
          <a:xfrm>
            <a:off x="4356100" y="4448175"/>
            <a:ext cx="706438" cy="979488"/>
          </a:xfrm>
          <a:custGeom>
            <a:avLst/>
            <a:gdLst>
              <a:gd name="T0" fmla="*/ 597 w 2137"/>
              <a:gd name="T1" fmla="*/ 0 h 2964"/>
              <a:gd name="T2" fmla="*/ 2137 w 2137"/>
              <a:gd name="T3" fmla="*/ 0 h 2964"/>
              <a:gd name="T4" fmla="*/ 2137 w 2137"/>
              <a:gd name="T5" fmla="*/ 2964 h 2964"/>
              <a:gd name="T6" fmla="*/ 0 w 2137"/>
              <a:gd name="T7" fmla="*/ 2964 h 2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7" h="2964">
                <a:moveTo>
                  <a:pt x="597" y="0"/>
                </a:moveTo>
                <a:lnTo>
                  <a:pt x="2137" y="0"/>
                </a:lnTo>
                <a:lnTo>
                  <a:pt x="2137" y="2964"/>
                </a:lnTo>
                <a:lnTo>
                  <a:pt x="0" y="2964"/>
                </a:lnTo>
              </a:path>
            </a:pathLst>
          </a:custGeom>
          <a:noFill/>
          <a:ln w="4" cap="flat">
            <a:solidFill>
              <a:srgbClr val="1812E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0"/>
          <p:cNvSpPr>
            <a:spLocks/>
          </p:cNvSpPr>
          <p:nvPr/>
        </p:nvSpPr>
        <p:spPr bwMode="auto">
          <a:xfrm>
            <a:off x="4356101" y="5400675"/>
            <a:ext cx="92075" cy="52388"/>
          </a:xfrm>
          <a:custGeom>
            <a:avLst/>
            <a:gdLst>
              <a:gd name="T0" fmla="*/ 42 w 58"/>
              <a:gd name="T1" fmla="*/ 17 h 33"/>
              <a:gd name="T2" fmla="*/ 58 w 58"/>
              <a:gd name="T3" fmla="*/ 0 h 33"/>
              <a:gd name="T4" fmla="*/ 0 w 58"/>
              <a:gd name="T5" fmla="*/ 17 h 33"/>
              <a:gd name="T6" fmla="*/ 58 w 58"/>
              <a:gd name="T7" fmla="*/ 33 h 33"/>
              <a:gd name="T8" fmla="*/ 42 w 58"/>
              <a:gd name="T9" fmla="*/ 17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33">
                <a:moveTo>
                  <a:pt x="42" y="17"/>
                </a:moveTo>
                <a:lnTo>
                  <a:pt x="58" y="0"/>
                </a:lnTo>
                <a:lnTo>
                  <a:pt x="0" y="17"/>
                </a:lnTo>
                <a:lnTo>
                  <a:pt x="58" y="33"/>
                </a:lnTo>
                <a:lnTo>
                  <a:pt x="42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71"/>
          <p:cNvSpPr>
            <a:spLocks noChangeArrowheads="1"/>
          </p:cNvSpPr>
          <p:nvPr/>
        </p:nvSpPr>
        <p:spPr bwMode="auto">
          <a:xfrm>
            <a:off x="5467351" y="3611563"/>
            <a:ext cx="1230313" cy="349250"/>
          </a:xfrm>
          <a:prstGeom prst="rect">
            <a:avLst/>
          </a:prstGeom>
          <a:solidFill>
            <a:srgbClr val="A2D0D9"/>
          </a:solidFill>
          <a:ln w="6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2"/>
          <p:cNvSpPr>
            <a:spLocks noChangeArrowheads="1"/>
          </p:cNvSpPr>
          <p:nvPr/>
        </p:nvSpPr>
        <p:spPr bwMode="auto">
          <a:xfrm>
            <a:off x="5538789" y="3629025"/>
            <a:ext cx="92813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Normalize W and </a:t>
            </a:r>
            <a:endParaRPr lang="en-US">
              <a:latin typeface="Arial" pitchFamily="34" charset="0"/>
            </a:endParaRPr>
          </a:p>
        </p:txBody>
      </p:sp>
      <p:sp>
        <p:nvSpPr>
          <p:cNvPr id="78" name="Rectangle 73"/>
          <p:cNvSpPr>
            <a:spLocks noChangeArrowheads="1"/>
          </p:cNvSpPr>
          <p:nvPr/>
        </p:nvSpPr>
        <p:spPr bwMode="auto">
          <a:xfrm>
            <a:off x="5538789" y="3792538"/>
            <a:ext cx="5482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   update E</a:t>
            </a:r>
            <a:endParaRPr lang="en-US">
              <a:latin typeface="Arial" pitchFamily="34" charset="0"/>
            </a:endParaRPr>
          </a:p>
        </p:txBody>
      </p:sp>
      <p:sp>
        <p:nvSpPr>
          <p:cNvPr id="79" name="Line 74"/>
          <p:cNvSpPr>
            <a:spLocks noChangeShapeType="1"/>
          </p:cNvSpPr>
          <p:nvPr/>
        </p:nvSpPr>
        <p:spPr bwMode="auto">
          <a:xfrm>
            <a:off x="6054725" y="3956051"/>
            <a:ext cx="0" cy="219075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75"/>
          <p:cNvSpPr>
            <a:spLocks/>
          </p:cNvSpPr>
          <p:nvPr/>
        </p:nvSpPr>
        <p:spPr bwMode="auto">
          <a:xfrm>
            <a:off x="6027738" y="4084638"/>
            <a:ext cx="52388" cy="90488"/>
          </a:xfrm>
          <a:custGeom>
            <a:avLst/>
            <a:gdLst>
              <a:gd name="T0" fmla="*/ 17 w 33"/>
              <a:gd name="T1" fmla="*/ 16 h 57"/>
              <a:gd name="T2" fmla="*/ 0 w 33"/>
              <a:gd name="T3" fmla="*/ 0 h 57"/>
              <a:gd name="T4" fmla="*/ 17 w 33"/>
              <a:gd name="T5" fmla="*/ 57 h 57"/>
              <a:gd name="T6" fmla="*/ 33 w 33"/>
              <a:gd name="T7" fmla="*/ 0 h 57"/>
              <a:gd name="T8" fmla="*/ 17 w 33"/>
              <a:gd name="T9" fmla="*/ 1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7">
                <a:moveTo>
                  <a:pt x="17" y="16"/>
                </a:moveTo>
                <a:lnTo>
                  <a:pt x="0" y="0"/>
                </a:lnTo>
                <a:lnTo>
                  <a:pt x="17" y="57"/>
                </a:lnTo>
                <a:lnTo>
                  <a:pt x="33" y="0"/>
                </a:lnTo>
                <a:lnTo>
                  <a:pt x="17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76"/>
          <p:cNvSpPr>
            <a:spLocks noChangeArrowheads="1"/>
          </p:cNvSpPr>
          <p:nvPr/>
        </p:nvSpPr>
        <p:spPr bwMode="auto">
          <a:xfrm>
            <a:off x="5565775" y="4972050"/>
            <a:ext cx="915988" cy="242888"/>
          </a:xfrm>
          <a:prstGeom prst="rect">
            <a:avLst/>
          </a:prstGeom>
          <a:solidFill>
            <a:srgbClr val="A2D0D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7"/>
          <p:cNvSpPr>
            <a:spLocks noChangeArrowheads="1"/>
          </p:cNvSpPr>
          <p:nvPr/>
        </p:nvSpPr>
        <p:spPr bwMode="auto">
          <a:xfrm>
            <a:off x="5757864" y="5035550"/>
            <a:ext cx="48090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Round W</a:t>
            </a:r>
            <a:endParaRPr lang="en-US">
              <a:latin typeface="Arial" pitchFamily="34" charset="0"/>
            </a:endParaRPr>
          </a:p>
        </p:txBody>
      </p:sp>
      <p:sp>
        <p:nvSpPr>
          <p:cNvPr id="83" name="Rectangle 78"/>
          <p:cNvSpPr>
            <a:spLocks noChangeArrowheads="1"/>
          </p:cNvSpPr>
          <p:nvPr/>
        </p:nvSpPr>
        <p:spPr bwMode="auto">
          <a:xfrm>
            <a:off x="3701257" y="3594102"/>
            <a:ext cx="6251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000000"/>
                </a:solidFill>
                <a:latin typeface="Sans"/>
              </a:rPr>
              <a:t>B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84" name="Rectangle 79"/>
          <p:cNvSpPr>
            <a:spLocks noChangeArrowheads="1"/>
          </p:cNvSpPr>
          <p:nvPr/>
        </p:nvSpPr>
        <p:spPr bwMode="auto">
          <a:xfrm>
            <a:off x="4170362" y="5437188"/>
            <a:ext cx="737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85" name="Line 80"/>
          <p:cNvSpPr>
            <a:spLocks noChangeShapeType="1"/>
          </p:cNvSpPr>
          <p:nvPr/>
        </p:nvSpPr>
        <p:spPr bwMode="auto">
          <a:xfrm>
            <a:off x="6016625" y="5210176"/>
            <a:ext cx="0" cy="220663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1"/>
          <p:cNvSpPr>
            <a:spLocks/>
          </p:cNvSpPr>
          <p:nvPr/>
        </p:nvSpPr>
        <p:spPr bwMode="auto">
          <a:xfrm>
            <a:off x="5991225" y="5338764"/>
            <a:ext cx="52388" cy="92075"/>
          </a:xfrm>
          <a:custGeom>
            <a:avLst/>
            <a:gdLst>
              <a:gd name="T0" fmla="*/ 16 w 33"/>
              <a:gd name="T1" fmla="*/ 16 h 58"/>
              <a:gd name="T2" fmla="*/ 0 w 33"/>
              <a:gd name="T3" fmla="*/ 0 h 58"/>
              <a:gd name="T4" fmla="*/ 16 w 33"/>
              <a:gd name="T5" fmla="*/ 58 h 58"/>
              <a:gd name="T6" fmla="*/ 33 w 33"/>
              <a:gd name="T7" fmla="*/ 0 h 58"/>
              <a:gd name="T8" fmla="*/ 16 w 33"/>
              <a:gd name="T9" fmla="*/ 1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8">
                <a:moveTo>
                  <a:pt x="16" y="16"/>
                </a:moveTo>
                <a:lnTo>
                  <a:pt x="0" y="0"/>
                </a:lnTo>
                <a:lnTo>
                  <a:pt x="16" y="58"/>
                </a:lnTo>
                <a:lnTo>
                  <a:pt x="33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2"/>
          <p:cNvSpPr>
            <a:spLocks/>
          </p:cNvSpPr>
          <p:nvPr/>
        </p:nvSpPr>
        <p:spPr bwMode="auto">
          <a:xfrm>
            <a:off x="3830639" y="1643064"/>
            <a:ext cx="2303463" cy="4137025"/>
          </a:xfrm>
          <a:custGeom>
            <a:avLst/>
            <a:gdLst>
              <a:gd name="T0" fmla="*/ 0 w 6975"/>
              <a:gd name="T1" fmla="*/ 11887 h 12512"/>
              <a:gd name="T2" fmla="*/ 0 w 6975"/>
              <a:gd name="T3" fmla="*/ 12512 h 12512"/>
              <a:gd name="T4" fmla="*/ 4274 w 6975"/>
              <a:gd name="T5" fmla="*/ 12512 h 12512"/>
              <a:gd name="T6" fmla="*/ 4314 w 6975"/>
              <a:gd name="T7" fmla="*/ 4932 h 12512"/>
              <a:gd name="T8" fmla="*/ 4314 w 6975"/>
              <a:gd name="T9" fmla="*/ 28 h 12512"/>
              <a:gd name="T10" fmla="*/ 6975 w 6975"/>
              <a:gd name="T11" fmla="*/ 0 h 12512"/>
              <a:gd name="T12" fmla="*/ 6975 w 6975"/>
              <a:gd name="T13" fmla="*/ 1370 h 12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75" h="12512">
                <a:moveTo>
                  <a:pt x="0" y="11887"/>
                </a:moveTo>
                <a:lnTo>
                  <a:pt x="0" y="12512"/>
                </a:lnTo>
                <a:lnTo>
                  <a:pt x="4274" y="12512"/>
                </a:lnTo>
                <a:lnTo>
                  <a:pt x="4314" y="4932"/>
                </a:lnTo>
                <a:lnTo>
                  <a:pt x="4314" y="28"/>
                </a:lnTo>
                <a:lnTo>
                  <a:pt x="6975" y="0"/>
                </a:lnTo>
                <a:lnTo>
                  <a:pt x="6975" y="1370"/>
                </a:lnTo>
              </a:path>
            </a:pathLst>
          </a:custGeom>
          <a:noFill/>
          <a:ln w="4" cap="flat">
            <a:solidFill>
              <a:srgbClr val="060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3"/>
          <p:cNvSpPr>
            <a:spLocks/>
          </p:cNvSpPr>
          <p:nvPr/>
        </p:nvSpPr>
        <p:spPr bwMode="auto">
          <a:xfrm>
            <a:off x="6108700" y="2005014"/>
            <a:ext cx="52388" cy="92075"/>
          </a:xfrm>
          <a:custGeom>
            <a:avLst/>
            <a:gdLst>
              <a:gd name="T0" fmla="*/ 16 w 33"/>
              <a:gd name="T1" fmla="*/ 16 h 58"/>
              <a:gd name="T2" fmla="*/ 0 w 33"/>
              <a:gd name="T3" fmla="*/ 0 h 58"/>
              <a:gd name="T4" fmla="*/ 16 w 33"/>
              <a:gd name="T5" fmla="*/ 58 h 58"/>
              <a:gd name="T6" fmla="*/ 33 w 33"/>
              <a:gd name="T7" fmla="*/ 0 h 58"/>
              <a:gd name="T8" fmla="*/ 16 w 33"/>
              <a:gd name="T9" fmla="*/ 1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8">
                <a:moveTo>
                  <a:pt x="16" y="16"/>
                </a:moveTo>
                <a:lnTo>
                  <a:pt x="0" y="0"/>
                </a:lnTo>
                <a:lnTo>
                  <a:pt x="16" y="58"/>
                </a:lnTo>
                <a:lnTo>
                  <a:pt x="33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84"/>
          <p:cNvSpPr>
            <a:spLocks noChangeArrowheads="1"/>
          </p:cNvSpPr>
          <p:nvPr/>
        </p:nvSpPr>
        <p:spPr bwMode="auto">
          <a:xfrm>
            <a:off x="3236913" y="3757613"/>
            <a:ext cx="6251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E</a:t>
            </a:r>
            <a:endParaRPr lang="en-US">
              <a:latin typeface="Arial" pitchFamily="34" charset="0"/>
            </a:endParaRPr>
          </a:p>
        </p:txBody>
      </p:sp>
      <p:sp>
        <p:nvSpPr>
          <p:cNvPr id="90" name="Line 85"/>
          <p:cNvSpPr>
            <a:spLocks noChangeShapeType="1"/>
          </p:cNvSpPr>
          <p:nvPr/>
        </p:nvSpPr>
        <p:spPr bwMode="auto">
          <a:xfrm flipH="1">
            <a:off x="3395663" y="3825875"/>
            <a:ext cx="198438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86"/>
          <p:cNvSpPr>
            <a:spLocks/>
          </p:cNvSpPr>
          <p:nvPr/>
        </p:nvSpPr>
        <p:spPr bwMode="auto">
          <a:xfrm>
            <a:off x="3386138" y="3806826"/>
            <a:ext cx="65088" cy="36513"/>
          </a:xfrm>
          <a:custGeom>
            <a:avLst/>
            <a:gdLst>
              <a:gd name="T0" fmla="*/ 29 w 41"/>
              <a:gd name="T1" fmla="*/ 12 h 23"/>
              <a:gd name="T2" fmla="*/ 41 w 41"/>
              <a:gd name="T3" fmla="*/ 0 h 23"/>
              <a:gd name="T4" fmla="*/ 0 w 41"/>
              <a:gd name="T5" fmla="*/ 12 h 23"/>
              <a:gd name="T6" fmla="*/ 41 w 41"/>
              <a:gd name="T7" fmla="*/ 23 h 23"/>
              <a:gd name="T8" fmla="*/ 29 w 41"/>
              <a:gd name="T9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23">
                <a:moveTo>
                  <a:pt x="29" y="12"/>
                </a:moveTo>
                <a:lnTo>
                  <a:pt x="41" y="0"/>
                </a:lnTo>
                <a:lnTo>
                  <a:pt x="0" y="12"/>
                </a:lnTo>
                <a:lnTo>
                  <a:pt x="41" y="23"/>
                </a:lnTo>
                <a:lnTo>
                  <a:pt x="29" y="12"/>
                </a:lnTo>
                <a:close/>
              </a:path>
            </a:pathLst>
          </a:custGeom>
          <a:solidFill>
            <a:srgbClr val="000000"/>
          </a:solidFill>
          <a:ln w="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87"/>
          <p:cNvSpPr>
            <a:spLocks noChangeArrowheads="1"/>
          </p:cNvSpPr>
          <p:nvPr/>
        </p:nvSpPr>
        <p:spPr bwMode="auto">
          <a:xfrm>
            <a:off x="3644900" y="3759200"/>
            <a:ext cx="6251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E</a:t>
            </a:r>
            <a:endParaRPr lang="en-US">
              <a:latin typeface="Arial" pitchFamily="34" charset="0"/>
            </a:endParaRPr>
          </a:p>
        </p:txBody>
      </p:sp>
      <p:sp>
        <p:nvSpPr>
          <p:cNvPr id="93" name="Rectangle 88"/>
          <p:cNvSpPr>
            <a:spLocks noChangeArrowheads="1"/>
          </p:cNvSpPr>
          <p:nvPr/>
        </p:nvSpPr>
        <p:spPr bwMode="auto">
          <a:xfrm>
            <a:off x="3725863" y="3805238"/>
            <a:ext cx="7373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94" name="Rectangle 89"/>
          <p:cNvSpPr>
            <a:spLocks noChangeArrowheads="1"/>
          </p:cNvSpPr>
          <p:nvPr/>
        </p:nvSpPr>
        <p:spPr bwMode="auto">
          <a:xfrm>
            <a:off x="3848100" y="3767138"/>
            <a:ext cx="12022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, S</a:t>
            </a:r>
            <a:endParaRPr lang="en-US">
              <a:latin typeface="Arial" pitchFamily="34" charset="0"/>
            </a:endParaRPr>
          </a:p>
        </p:txBody>
      </p:sp>
      <p:sp>
        <p:nvSpPr>
          <p:cNvPr id="97" name="Rectangle 92"/>
          <p:cNvSpPr>
            <a:spLocks noChangeArrowheads="1"/>
          </p:cNvSpPr>
          <p:nvPr/>
        </p:nvSpPr>
        <p:spPr bwMode="auto">
          <a:xfrm>
            <a:off x="4310063" y="3757613"/>
            <a:ext cx="3574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sign(A)</a:t>
            </a:r>
            <a:endParaRPr lang="en-US">
              <a:latin typeface="Arial" pitchFamily="34" charset="0"/>
            </a:endParaRPr>
          </a:p>
        </p:txBody>
      </p:sp>
      <p:sp>
        <p:nvSpPr>
          <p:cNvPr id="98" name="Rectangle 93"/>
          <p:cNvSpPr>
            <a:spLocks noChangeArrowheads="1"/>
          </p:cNvSpPr>
          <p:nvPr/>
        </p:nvSpPr>
        <p:spPr bwMode="auto">
          <a:xfrm>
            <a:off x="5783264" y="3138488"/>
            <a:ext cx="638175" cy="255588"/>
          </a:xfrm>
          <a:prstGeom prst="rect">
            <a:avLst/>
          </a:prstGeom>
          <a:solidFill>
            <a:srgbClr val="A2D0D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4"/>
          <p:cNvSpPr>
            <a:spLocks/>
          </p:cNvSpPr>
          <p:nvPr/>
        </p:nvSpPr>
        <p:spPr bwMode="auto">
          <a:xfrm>
            <a:off x="3605213" y="2706689"/>
            <a:ext cx="147638" cy="144463"/>
          </a:xfrm>
          <a:custGeom>
            <a:avLst/>
            <a:gdLst>
              <a:gd name="T0" fmla="*/ 220 w 444"/>
              <a:gd name="T1" fmla="*/ 0 h 439"/>
              <a:gd name="T2" fmla="*/ 224 w 444"/>
              <a:gd name="T3" fmla="*/ 0 h 439"/>
              <a:gd name="T4" fmla="*/ 444 w 444"/>
              <a:gd name="T5" fmla="*/ 220 h 439"/>
              <a:gd name="T6" fmla="*/ 224 w 444"/>
              <a:gd name="T7" fmla="*/ 439 h 439"/>
              <a:gd name="T8" fmla="*/ 220 w 444"/>
              <a:gd name="T9" fmla="*/ 439 h 439"/>
              <a:gd name="T10" fmla="*/ 0 w 444"/>
              <a:gd name="T11" fmla="*/ 220 h 439"/>
              <a:gd name="T12" fmla="*/ 220 w 444"/>
              <a:gd name="T1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439">
                <a:moveTo>
                  <a:pt x="220" y="0"/>
                </a:moveTo>
                <a:lnTo>
                  <a:pt x="224" y="0"/>
                </a:lnTo>
                <a:cubicBezTo>
                  <a:pt x="346" y="0"/>
                  <a:pt x="444" y="98"/>
                  <a:pt x="444" y="220"/>
                </a:cubicBezTo>
                <a:cubicBezTo>
                  <a:pt x="444" y="341"/>
                  <a:pt x="346" y="439"/>
                  <a:pt x="224" y="439"/>
                </a:cubicBezTo>
                <a:lnTo>
                  <a:pt x="220" y="439"/>
                </a:lnTo>
                <a:cubicBezTo>
                  <a:pt x="98" y="439"/>
                  <a:pt x="0" y="341"/>
                  <a:pt x="0" y="220"/>
                </a:cubicBez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1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5"/>
          <p:cNvSpPr>
            <a:spLocks noChangeArrowheads="1"/>
          </p:cNvSpPr>
          <p:nvPr/>
        </p:nvSpPr>
        <p:spPr bwMode="auto">
          <a:xfrm>
            <a:off x="3632200" y="2720975"/>
            <a:ext cx="8335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101" name="Freeform 96"/>
          <p:cNvSpPr>
            <a:spLocks/>
          </p:cNvSpPr>
          <p:nvPr/>
        </p:nvSpPr>
        <p:spPr bwMode="auto">
          <a:xfrm>
            <a:off x="5556251" y="2093913"/>
            <a:ext cx="588963" cy="446088"/>
          </a:xfrm>
          <a:custGeom>
            <a:avLst/>
            <a:gdLst>
              <a:gd name="T0" fmla="*/ 1781 w 1781"/>
              <a:gd name="T1" fmla="*/ 0 h 1346"/>
              <a:gd name="T2" fmla="*/ 0 w 1781"/>
              <a:gd name="T3" fmla="*/ 729 h 1346"/>
              <a:gd name="T4" fmla="*/ 1736 w 1781"/>
              <a:gd name="T5" fmla="*/ 1346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81" h="1346">
                <a:moveTo>
                  <a:pt x="1781" y="0"/>
                </a:moveTo>
                <a:lnTo>
                  <a:pt x="0" y="729"/>
                </a:lnTo>
                <a:lnTo>
                  <a:pt x="1736" y="1346"/>
                </a:lnTo>
              </a:path>
            </a:pathLst>
          </a:custGeom>
          <a:solidFill>
            <a:srgbClr val="D5F6FF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97"/>
          <p:cNvSpPr>
            <a:spLocks/>
          </p:cNvSpPr>
          <p:nvPr/>
        </p:nvSpPr>
        <p:spPr bwMode="auto">
          <a:xfrm>
            <a:off x="6121400" y="2097088"/>
            <a:ext cx="604838" cy="439738"/>
          </a:xfrm>
          <a:custGeom>
            <a:avLst/>
            <a:gdLst>
              <a:gd name="T0" fmla="*/ 45 w 1827"/>
              <a:gd name="T1" fmla="*/ 0 h 1333"/>
              <a:gd name="T2" fmla="*/ 1827 w 1827"/>
              <a:gd name="T3" fmla="*/ 730 h 1333"/>
              <a:gd name="T4" fmla="*/ 0 w 1827"/>
              <a:gd name="T5" fmla="*/ 1333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7" h="1333">
                <a:moveTo>
                  <a:pt x="45" y="0"/>
                </a:moveTo>
                <a:lnTo>
                  <a:pt x="1827" y="730"/>
                </a:lnTo>
                <a:lnTo>
                  <a:pt x="0" y="1333"/>
                </a:lnTo>
              </a:path>
            </a:pathLst>
          </a:custGeom>
          <a:solidFill>
            <a:srgbClr val="D5F6FF"/>
          </a:solidFill>
          <a:ln w="11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98"/>
          <p:cNvSpPr>
            <a:spLocks noChangeArrowheads="1"/>
          </p:cNvSpPr>
          <p:nvPr/>
        </p:nvSpPr>
        <p:spPr bwMode="auto">
          <a:xfrm>
            <a:off x="5911850" y="2278063"/>
            <a:ext cx="36067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W &lt; 0?</a:t>
            </a:r>
            <a:endParaRPr lang="en-US">
              <a:latin typeface="Arial" pitchFamily="34" charset="0"/>
            </a:endParaRPr>
          </a:p>
        </p:txBody>
      </p:sp>
      <p:sp>
        <p:nvSpPr>
          <p:cNvPr id="104" name="Rectangle 99"/>
          <p:cNvSpPr>
            <a:spLocks noChangeArrowheads="1"/>
          </p:cNvSpPr>
          <p:nvPr/>
        </p:nvSpPr>
        <p:spPr bwMode="auto">
          <a:xfrm>
            <a:off x="5318126" y="2724150"/>
            <a:ext cx="1808163" cy="222250"/>
          </a:xfrm>
          <a:prstGeom prst="rect">
            <a:avLst/>
          </a:prstGeom>
          <a:solidFill>
            <a:srgbClr val="A2D0D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0"/>
          <p:cNvSpPr>
            <a:spLocks noChangeArrowheads="1"/>
          </p:cNvSpPr>
          <p:nvPr/>
        </p:nvSpPr>
        <p:spPr bwMode="auto">
          <a:xfrm>
            <a:off x="5330825" y="2773363"/>
            <a:ext cx="1138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W</a:t>
            </a:r>
            <a:endParaRPr lang="en-US">
              <a:latin typeface="Arial" pitchFamily="34" charset="0"/>
            </a:endParaRPr>
          </a:p>
        </p:txBody>
      </p:sp>
      <p:sp>
        <p:nvSpPr>
          <p:cNvPr id="106" name="Rectangle 101"/>
          <p:cNvSpPr>
            <a:spLocks noChangeArrowheads="1"/>
          </p:cNvSpPr>
          <p:nvPr/>
        </p:nvSpPr>
        <p:spPr bwMode="auto">
          <a:xfrm>
            <a:off x="5740400" y="2773363"/>
            <a:ext cx="112210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000000"/>
                </a:solidFill>
                <a:latin typeface="Sans"/>
              </a:rPr>
              <a:t>- W (2's complement)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07" name="Line 102"/>
          <p:cNvSpPr>
            <a:spLocks noChangeShapeType="1"/>
          </p:cNvSpPr>
          <p:nvPr/>
        </p:nvSpPr>
        <p:spPr bwMode="auto">
          <a:xfrm flipH="1">
            <a:off x="5499100" y="2836863"/>
            <a:ext cx="198438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03"/>
          <p:cNvSpPr>
            <a:spLocks/>
          </p:cNvSpPr>
          <p:nvPr/>
        </p:nvSpPr>
        <p:spPr bwMode="auto">
          <a:xfrm>
            <a:off x="5489576" y="2817814"/>
            <a:ext cx="66675" cy="36513"/>
          </a:xfrm>
          <a:custGeom>
            <a:avLst/>
            <a:gdLst>
              <a:gd name="T0" fmla="*/ 30 w 42"/>
              <a:gd name="T1" fmla="*/ 12 h 23"/>
              <a:gd name="T2" fmla="*/ 42 w 42"/>
              <a:gd name="T3" fmla="*/ 0 h 23"/>
              <a:gd name="T4" fmla="*/ 0 w 42"/>
              <a:gd name="T5" fmla="*/ 12 h 23"/>
              <a:gd name="T6" fmla="*/ 42 w 42"/>
              <a:gd name="T7" fmla="*/ 23 h 23"/>
              <a:gd name="T8" fmla="*/ 30 w 42"/>
              <a:gd name="T9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23">
                <a:moveTo>
                  <a:pt x="30" y="12"/>
                </a:moveTo>
                <a:lnTo>
                  <a:pt x="42" y="0"/>
                </a:lnTo>
                <a:lnTo>
                  <a:pt x="0" y="12"/>
                </a:lnTo>
                <a:lnTo>
                  <a:pt x="42" y="23"/>
                </a:lnTo>
                <a:lnTo>
                  <a:pt x="30" y="12"/>
                </a:lnTo>
                <a:close/>
              </a:path>
            </a:pathLst>
          </a:custGeom>
          <a:solidFill>
            <a:srgbClr val="000000"/>
          </a:solidFill>
          <a:ln w="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104"/>
          <p:cNvSpPr>
            <a:spLocks noChangeShapeType="1"/>
          </p:cNvSpPr>
          <p:nvPr/>
        </p:nvSpPr>
        <p:spPr bwMode="auto">
          <a:xfrm>
            <a:off x="6108700" y="2544763"/>
            <a:ext cx="0" cy="18573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05"/>
          <p:cNvSpPr>
            <a:spLocks/>
          </p:cNvSpPr>
          <p:nvPr/>
        </p:nvSpPr>
        <p:spPr bwMode="auto">
          <a:xfrm>
            <a:off x="6083300" y="2640013"/>
            <a:ext cx="50800" cy="90488"/>
          </a:xfrm>
          <a:custGeom>
            <a:avLst/>
            <a:gdLst>
              <a:gd name="T0" fmla="*/ 16 w 32"/>
              <a:gd name="T1" fmla="*/ 16 h 57"/>
              <a:gd name="T2" fmla="*/ 0 w 32"/>
              <a:gd name="T3" fmla="*/ 0 h 57"/>
              <a:gd name="T4" fmla="*/ 16 w 32"/>
              <a:gd name="T5" fmla="*/ 57 h 57"/>
              <a:gd name="T6" fmla="*/ 32 w 32"/>
              <a:gd name="T7" fmla="*/ 0 h 57"/>
              <a:gd name="T8" fmla="*/ 16 w 32"/>
              <a:gd name="T9" fmla="*/ 1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7">
                <a:moveTo>
                  <a:pt x="16" y="16"/>
                </a:moveTo>
                <a:lnTo>
                  <a:pt x="0" y="0"/>
                </a:lnTo>
                <a:lnTo>
                  <a:pt x="16" y="57"/>
                </a:lnTo>
                <a:lnTo>
                  <a:pt x="32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106"/>
          <p:cNvSpPr>
            <a:spLocks noChangeShapeType="1"/>
          </p:cNvSpPr>
          <p:nvPr/>
        </p:nvSpPr>
        <p:spPr bwMode="auto">
          <a:xfrm>
            <a:off x="6108700" y="2949575"/>
            <a:ext cx="0" cy="18573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7"/>
          <p:cNvSpPr>
            <a:spLocks/>
          </p:cNvSpPr>
          <p:nvPr/>
        </p:nvSpPr>
        <p:spPr bwMode="auto">
          <a:xfrm>
            <a:off x="6083300" y="3044825"/>
            <a:ext cx="50800" cy="90488"/>
          </a:xfrm>
          <a:custGeom>
            <a:avLst/>
            <a:gdLst>
              <a:gd name="T0" fmla="*/ 16 w 32"/>
              <a:gd name="T1" fmla="*/ 16 h 57"/>
              <a:gd name="T2" fmla="*/ 0 w 32"/>
              <a:gd name="T3" fmla="*/ 0 h 57"/>
              <a:gd name="T4" fmla="*/ 16 w 32"/>
              <a:gd name="T5" fmla="*/ 57 h 57"/>
              <a:gd name="T6" fmla="*/ 32 w 32"/>
              <a:gd name="T7" fmla="*/ 0 h 57"/>
              <a:gd name="T8" fmla="*/ 16 w 32"/>
              <a:gd name="T9" fmla="*/ 1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57">
                <a:moveTo>
                  <a:pt x="16" y="16"/>
                </a:moveTo>
                <a:lnTo>
                  <a:pt x="0" y="0"/>
                </a:lnTo>
                <a:lnTo>
                  <a:pt x="16" y="57"/>
                </a:lnTo>
                <a:lnTo>
                  <a:pt x="32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08"/>
          <p:cNvSpPr>
            <a:spLocks noChangeArrowheads="1"/>
          </p:cNvSpPr>
          <p:nvPr/>
        </p:nvSpPr>
        <p:spPr bwMode="auto">
          <a:xfrm>
            <a:off x="5902325" y="3225800"/>
            <a:ext cx="24045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S = S</a:t>
            </a:r>
            <a:endParaRPr lang="en-US">
              <a:latin typeface="Arial" pitchFamily="34" charset="0"/>
            </a:endParaRPr>
          </a:p>
        </p:txBody>
      </p:sp>
      <p:sp>
        <p:nvSpPr>
          <p:cNvPr id="114" name="Line 109"/>
          <p:cNvSpPr>
            <a:spLocks noChangeShapeType="1"/>
          </p:cNvSpPr>
          <p:nvPr/>
        </p:nvSpPr>
        <p:spPr bwMode="auto">
          <a:xfrm>
            <a:off x="6090444" y="3227528"/>
            <a:ext cx="160338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10"/>
          <p:cNvSpPr>
            <a:spLocks/>
          </p:cNvSpPr>
          <p:nvPr/>
        </p:nvSpPr>
        <p:spPr bwMode="auto">
          <a:xfrm>
            <a:off x="5889625" y="2527301"/>
            <a:ext cx="146050" cy="144463"/>
          </a:xfrm>
          <a:custGeom>
            <a:avLst/>
            <a:gdLst>
              <a:gd name="T0" fmla="*/ 219 w 443"/>
              <a:gd name="T1" fmla="*/ 0 h 440"/>
              <a:gd name="T2" fmla="*/ 224 w 443"/>
              <a:gd name="T3" fmla="*/ 0 h 440"/>
              <a:gd name="T4" fmla="*/ 443 w 443"/>
              <a:gd name="T5" fmla="*/ 220 h 440"/>
              <a:gd name="T6" fmla="*/ 224 w 443"/>
              <a:gd name="T7" fmla="*/ 440 h 440"/>
              <a:gd name="T8" fmla="*/ 219 w 443"/>
              <a:gd name="T9" fmla="*/ 440 h 440"/>
              <a:gd name="T10" fmla="*/ 0 w 443"/>
              <a:gd name="T11" fmla="*/ 220 h 440"/>
              <a:gd name="T12" fmla="*/ 219 w 443"/>
              <a:gd name="T13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440">
                <a:moveTo>
                  <a:pt x="219" y="0"/>
                </a:moveTo>
                <a:lnTo>
                  <a:pt x="224" y="0"/>
                </a:lnTo>
                <a:cubicBezTo>
                  <a:pt x="345" y="0"/>
                  <a:pt x="443" y="98"/>
                  <a:pt x="443" y="220"/>
                </a:cubicBezTo>
                <a:cubicBezTo>
                  <a:pt x="443" y="342"/>
                  <a:pt x="345" y="440"/>
                  <a:pt x="224" y="440"/>
                </a:cubicBezTo>
                <a:lnTo>
                  <a:pt x="219" y="440"/>
                </a:lnTo>
                <a:cubicBezTo>
                  <a:pt x="98" y="440"/>
                  <a:pt x="0" y="342"/>
                  <a:pt x="0" y="220"/>
                </a:cubicBezTo>
                <a:cubicBezTo>
                  <a:pt x="0" y="98"/>
                  <a:pt x="98" y="0"/>
                  <a:pt x="219" y="0"/>
                </a:cubicBezTo>
                <a:close/>
              </a:path>
            </a:pathLst>
          </a:custGeom>
          <a:solidFill>
            <a:srgbClr val="F4D7E3"/>
          </a:solidFill>
          <a:ln w="1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111"/>
          <p:cNvSpPr>
            <a:spLocks noChangeArrowheads="1"/>
          </p:cNvSpPr>
          <p:nvPr/>
        </p:nvSpPr>
        <p:spPr bwMode="auto">
          <a:xfrm>
            <a:off x="5921375" y="2541588"/>
            <a:ext cx="6251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Y</a:t>
            </a:r>
            <a:endParaRPr lang="en-US">
              <a:latin typeface="Arial" pitchFamily="34" charset="0"/>
            </a:endParaRPr>
          </a:p>
        </p:txBody>
      </p:sp>
      <p:sp>
        <p:nvSpPr>
          <p:cNvPr id="117" name="Freeform 112"/>
          <p:cNvSpPr>
            <a:spLocks/>
          </p:cNvSpPr>
          <p:nvPr/>
        </p:nvSpPr>
        <p:spPr bwMode="auto">
          <a:xfrm>
            <a:off x="6097589" y="2338388"/>
            <a:ext cx="1217613" cy="1131888"/>
          </a:xfrm>
          <a:custGeom>
            <a:avLst/>
            <a:gdLst>
              <a:gd name="T0" fmla="*/ 1895 w 3689"/>
              <a:gd name="T1" fmla="*/ 0 h 3420"/>
              <a:gd name="T2" fmla="*/ 3689 w 3689"/>
              <a:gd name="T3" fmla="*/ 0 h 3420"/>
              <a:gd name="T4" fmla="*/ 3689 w 3689"/>
              <a:gd name="T5" fmla="*/ 3420 h 3420"/>
              <a:gd name="T6" fmla="*/ 0 w 3689"/>
              <a:gd name="T7" fmla="*/ 3420 h 3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89" h="3420">
                <a:moveTo>
                  <a:pt x="1895" y="0"/>
                </a:moveTo>
                <a:lnTo>
                  <a:pt x="3689" y="0"/>
                </a:lnTo>
                <a:lnTo>
                  <a:pt x="3689" y="3420"/>
                </a:lnTo>
                <a:lnTo>
                  <a:pt x="0" y="3420"/>
                </a:lnTo>
              </a:path>
            </a:pathLst>
          </a:custGeom>
          <a:noFill/>
          <a:ln w="4" cap="flat">
            <a:solidFill>
              <a:srgbClr val="0D07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113"/>
          <p:cNvSpPr>
            <a:spLocks noChangeShapeType="1"/>
          </p:cNvSpPr>
          <p:nvPr/>
        </p:nvSpPr>
        <p:spPr bwMode="auto">
          <a:xfrm>
            <a:off x="6094413" y="3400425"/>
            <a:ext cx="0" cy="217488"/>
          </a:xfrm>
          <a:prstGeom prst="line">
            <a:avLst/>
          </a:prstGeom>
          <a:noFill/>
          <a:ln w="3" cap="flat">
            <a:solidFill>
              <a:srgbClr val="0D07F7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14"/>
          <p:cNvSpPr>
            <a:spLocks/>
          </p:cNvSpPr>
          <p:nvPr/>
        </p:nvSpPr>
        <p:spPr bwMode="auto">
          <a:xfrm>
            <a:off x="6072188" y="3540125"/>
            <a:ext cx="44450" cy="77788"/>
          </a:xfrm>
          <a:custGeom>
            <a:avLst/>
            <a:gdLst>
              <a:gd name="T0" fmla="*/ 14 w 28"/>
              <a:gd name="T1" fmla="*/ 14 h 49"/>
              <a:gd name="T2" fmla="*/ 0 w 28"/>
              <a:gd name="T3" fmla="*/ 0 h 49"/>
              <a:gd name="T4" fmla="*/ 14 w 28"/>
              <a:gd name="T5" fmla="*/ 49 h 49"/>
              <a:gd name="T6" fmla="*/ 28 w 28"/>
              <a:gd name="T7" fmla="*/ 0 h 49"/>
              <a:gd name="T8" fmla="*/ 14 w 28"/>
              <a:gd name="T9" fmla="*/ 14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9">
                <a:moveTo>
                  <a:pt x="14" y="14"/>
                </a:moveTo>
                <a:lnTo>
                  <a:pt x="0" y="0"/>
                </a:lnTo>
                <a:lnTo>
                  <a:pt x="14" y="49"/>
                </a:lnTo>
                <a:lnTo>
                  <a:pt x="28" y="0"/>
                </a:lnTo>
                <a:lnTo>
                  <a:pt x="14" y="14"/>
                </a:lnTo>
                <a:close/>
              </a:path>
            </a:pathLst>
          </a:custGeom>
          <a:solidFill>
            <a:srgbClr val="000000"/>
          </a:solidFill>
          <a:ln w="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115"/>
          <p:cNvSpPr>
            <a:spLocks/>
          </p:cNvSpPr>
          <p:nvPr/>
        </p:nvSpPr>
        <p:spPr bwMode="auto">
          <a:xfrm>
            <a:off x="6756400" y="2159000"/>
            <a:ext cx="146050" cy="146050"/>
          </a:xfrm>
          <a:custGeom>
            <a:avLst/>
            <a:gdLst>
              <a:gd name="T0" fmla="*/ 219 w 443"/>
              <a:gd name="T1" fmla="*/ 0 h 439"/>
              <a:gd name="T2" fmla="*/ 223 w 443"/>
              <a:gd name="T3" fmla="*/ 0 h 439"/>
              <a:gd name="T4" fmla="*/ 443 w 443"/>
              <a:gd name="T5" fmla="*/ 219 h 439"/>
              <a:gd name="T6" fmla="*/ 223 w 443"/>
              <a:gd name="T7" fmla="*/ 439 h 439"/>
              <a:gd name="T8" fmla="*/ 219 w 443"/>
              <a:gd name="T9" fmla="*/ 439 h 439"/>
              <a:gd name="T10" fmla="*/ 0 w 443"/>
              <a:gd name="T11" fmla="*/ 219 h 439"/>
              <a:gd name="T12" fmla="*/ 219 w 443"/>
              <a:gd name="T1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439">
                <a:moveTo>
                  <a:pt x="219" y="0"/>
                </a:moveTo>
                <a:lnTo>
                  <a:pt x="223" y="0"/>
                </a:lnTo>
                <a:cubicBezTo>
                  <a:pt x="345" y="0"/>
                  <a:pt x="443" y="98"/>
                  <a:pt x="443" y="219"/>
                </a:cubicBezTo>
                <a:cubicBezTo>
                  <a:pt x="443" y="341"/>
                  <a:pt x="345" y="439"/>
                  <a:pt x="223" y="439"/>
                </a:cubicBezTo>
                <a:lnTo>
                  <a:pt x="219" y="439"/>
                </a:lnTo>
                <a:cubicBezTo>
                  <a:pt x="98" y="439"/>
                  <a:pt x="0" y="341"/>
                  <a:pt x="0" y="219"/>
                </a:cubicBezTo>
                <a:cubicBezTo>
                  <a:pt x="0" y="98"/>
                  <a:pt x="98" y="0"/>
                  <a:pt x="219" y="0"/>
                </a:cubicBezTo>
                <a:close/>
              </a:path>
            </a:pathLst>
          </a:custGeom>
          <a:solidFill>
            <a:srgbClr val="F4D7E3"/>
          </a:solidFill>
          <a:ln w="1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Rectangle 116"/>
          <p:cNvSpPr>
            <a:spLocks noChangeArrowheads="1"/>
          </p:cNvSpPr>
          <p:nvPr/>
        </p:nvSpPr>
        <p:spPr bwMode="auto">
          <a:xfrm>
            <a:off x="6781800" y="2173288"/>
            <a:ext cx="8335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122" name="Rectangle 117"/>
          <p:cNvSpPr>
            <a:spLocks noChangeArrowheads="1"/>
          </p:cNvSpPr>
          <p:nvPr/>
        </p:nvSpPr>
        <p:spPr bwMode="auto">
          <a:xfrm>
            <a:off x="5451475" y="5432425"/>
            <a:ext cx="1239838" cy="349250"/>
          </a:xfrm>
          <a:prstGeom prst="rect">
            <a:avLst/>
          </a:prstGeom>
          <a:solidFill>
            <a:srgbClr val="A2D0D9"/>
          </a:solidFill>
          <a:ln w="6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18"/>
          <p:cNvSpPr>
            <a:spLocks noChangeArrowheads="1"/>
          </p:cNvSpPr>
          <p:nvPr/>
        </p:nvSpPr>
        <p:spPr bwMode="auto">
          <a:xfrm>
            <a:off x="5522914" y="5448300"/>
            <a:ext cx="92813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Normalize W and </a:t>
            </a:r>
            <a:endParaRPr lang="en-US">
              <a:latin typeface="Arial" pitchFamily="34" charset="0"/>
            </a:endParaRPr>
          </a:p>
        </p:txBody>
      </p:sp>
      <p:sp>
        <p:nvSpPr>
          <p:cNvPr id="124" name="Rectangle 119"/>
          <p:cNvSpPr>
            <a:spLocks noChangeArrowheads="1"/>
          </p:cNvSpPr>
          <p:nvPr/>
        </p:nvSpPr>
        <p:spPr bwMode="auto">
          <a:xfrm>
            <a:off x="5522914" y="5611813"/>
            <a:ext cx="54822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   update E</a:t>
            </a:r>
            <a:endParaRPr lang="en-US">
              <a:latin typeface="Arial" pitchFamily="34" charset="0"/>
            </a:endParaRPr>
          </a:p>
        </p:txBody>
      </p:sp>
      <p:sp>
        <p:nvSpPr>
          <p:cNvPr id="125" name="Freeform 120"/>
          <p:cNvSpPr>
            <a:spLocks/>
          </p:cNvSpPr>
          <p:nvPr/>
        </p:nvSpPr>
        <p:spPr bwMode="auto">
          <a:xfrm>
            <a:off x="5356226" y="4178301"/>
            <a:ext cx="695325" cy="601663"/>
          </a:xfrm>
          <a:custGeom>
            <a:avLst/>
            <a:gdLst>
              <a:gd name="T0" fmla="*/ 2109 w 2109"/>
              <a:gd name="T1" fmla="*/ 0 h 1822"/>
              <a:gd name="T2" fmla="*/ 0 w 2109"/>
              <a:gd name="T3" fmla="*/ 988 h 1822"/>
              <a:gd name="T4" fmla="*/ 2055 w 2109"/>
              <a:gd name="T5" fmla="*/ 1822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9" h="1822">
                <a:moveTo>
                  <a:pt x="2109" y="0"/>
                </a:moveTo>
                <a:lnTo>
                  <a:pt x="0" y="988"/>
                </a:lnTo>
                <a:lnTo>
                  <a:pt x="2055" y="1822"/>
                </a:lnTo>
              </a:path>
            </a:pathLst>
          </a:custGeom>
          <a:solidFill>
            <a:srgbClr val="D5F6FF"/>
          </a:solidFill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21"/>
          <p:cNvSpPr>
            <a:spLocks/>
          </p:cNvSpPr>
          <p:nvPr/>
        </p:nvSpPr>
        <p:spPr bwMode="auto">
          <a:xfrm>
            <a:off x="6026151" y="4179888"/>
            <a:ext cx="714375" cy="596900"/>
          </a:xfrm>
          <a:custGeom>
            <a:avLst/>
            <a:gdLst>
              <a:gd name="T0" fmla="*/ 54 w 2163"/>
              <a:gd name="T1" fmla="*/ 0 h 1805"/>
              <a:gd name="T2" fmla="*/ 2163 w 2163"/>
              <a:gd name="T3" fmla="*/ 987 h 1805"/>
              <a:gd name="T4" fmla="*/ 0 w 2163"/>
              <a:gd name="T5" fmla="*/ 1805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3" h="1805">
                <a:moveTo>
                  <a:pt x="54" y="0"/>
                </a:moveTo>
                <a:lnTo>
                  <a:pt x="2163" y="987"/>
                </a:lnTo>
                <a:lnTo>
                  <a:pt x="0" y="1805"/>
                </a:lnTo>
              </a:path>
            </a:pathLst>
          </a:custGeom>
          <a:solidFill>
            <a:srgbClr val="D5F6FF"/>
          </a:solidFill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Rectangle 122"/>
          <p:cNvSpPr>
            <a:spLocks noChangeArrowheads="1"/>
          </p:cNvSpPr>
          <p:nvPr/>
        </p:nvSpPr>
        <p:spPr bwMode="auto">
          <a:xfrm>
            <a:off x="5675314" y="4332288"/>
            <a:ext cx="64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Overflow or </a:t>
            </a:r>
            <a:endParaRPr lang="en-US">
              <a:latin typeface="Arial" pitchFamily="34" charset="0"/>
            </a:endParaRPr>
          </a:p>
        </p:txBody>
      </p:sp>
      <p:sp>
        <p:nvSpPr>
          <p:cNvPr id="128" name="Rectangle 123"/>
          <p:cNvSpPr>
            <a:spLocks noChangeArrowheads="1"/>
          </p:cNvSpPr>
          <p:nvPr/>
        </p:nvSpPr>
        <p:spPr bwMode="auto">
          <a:xfrm>
            <a:off x="5675314" y="4495800"/>
            <a:ext cx="62517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underflow? </a:t>
            </a:r>
            <a:endParaRPr lang="en-US">
              <a:latin typeface="Arial" pitchFamily="34" charset="0"/>
            </a:endParaRPr>
          </a:p>
        </p:txBody>
      </p:sp>
      <p:sp>
        <p:nvSpPr>
          <p:cNvPr id="129" name="Line 124"/>
          <p:cNvSpPr>
            <a:spLocks noChangeShapeType="1"/>
          </p:cNvSpPr>
          <p:nvPr/>
        </p:nvSpPr>
        <p:spPr bwMode="auto">
          <a:xfrm>
            <a:off x="6024563" y="4779964"/>
            <a:ext cx="0" cy="220663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25"/>
          <p:cNvSpPr>
            <a:spLocks/>
          </p:cNvSpPr>
          <p:nvPr/>
        </p:nvSpPr>
        <p:spPr bwMode="auto">
          <a:xfrm>
            <a:off x="5997575" y="4908551"/>
            <a:ext cx="52388" cy="92075"/>
          </a:xfrm>
          <a:custGeom>
            <a:avLst/>
            <a:gdLst>
              <a:gd name="T0" fmla="*/ 17 w 33"/>
              <a:gd name="T1" fmla="*/ 17 h 58"/>
              <a:gd name="T2" fmla="*/ 0 w 33"/>
              <a:gd name="T3" fmla="*/ 0 h 58"/>
              <a:gd name="T4" fmla="*/ 17 w 33"/>
              <a:gd name="T5" fmla="*/ 58 h 58"/>
              <a:gd name="T6" fmla="*/ 33 w 33"/>
              <a:gd name="T7" fmla="*/ 0 h 58"/>
              <a:gd name="T8" fmla="*/ 17 w 33"/>
              <a:gd name="T9" fmla="*/ 1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8">
                <a:moveTo>
                  <a:pt x="17" y="17"/>
                </a:moveTo>
                <a:lnTo>
                  <a:pt x="0" y="0"/>
                </a:lnTo>
                <a:lnTo>
                  <a:pt x="17" y="58"/>
                </a:lnTo>
                <a:lnTo>
                  <a:pt x="33" y="0"/>
                </a:lnTo>
                <a:lnTo>
                  <a:pt x="17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26"/>
          <p:cNvSpPr>
            <a:spLocks/>
          </p:cNvSpPr>
          <p:nvPr/>
        </p:nvSpPr>
        <p:spPr bwMode="auto">
          <a:xfrm>
            <a:off x="7677151" y="3514726"/>
            <a:ext cx="695325" cy="601663"/>
          </a:xfrm>
          <a:custGeom>
            <a:avLst/>
            <a:gdLst>
              <a:gd name="T0" fmla="*/ 2109 w 2109"/>
              <a:gd name="T1" fmla="*/ 0 h 1822"/>
              <a:gd name="T2" fmla="*/ 0 w 2109"/>
              <a:gd name="T3" fmla="*/ 987 h 1822"/>
              <a:gd name="T4" fmla="*/ 2055 w 2109"/>
              <a:gd name="T5" fmla="*/ 1822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9" h="1822">
                <a:moveTo>
                  <a:pt x="2109" y="0"/>
                </a:moveTo>
                <a:lnTo>
                  <a:pt x="0" y="987"/>
                </a:lnTo>
                <a:lnTo>
                  <a:pt x="2055" y="1822"/>
                </a:lnTo>
              </a:path>
            </a:pathLst>
          </a:custGeom>
          <a:solidFill>
            <a:srgbClr val="D5F6FF"/>
          </a:solidFill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27"/>
          <p:cNvSpPr>
            <a:spLocks/>
          </p:cNvSpPr>
          <p:nvPr/>
        </p:nvSpPr>
        <p:spPr bwMode="auto">
          <a:xfrm>
            <a:off x="8347076" y="3517900"/>
            <a:ext cx="714375" cy="596900"/>
          </a:xfrm>
          <a:custGeom>
            <a:avLst/>
            <a:gdLst>
              <a:gd name="T0" fmla="*/ 54 w 2163"/>
              <a:gd name="T1" fmla="*/ 0 h 1805"/>
              <a:gd name="T2" fmla="*/ 2163 w 2163"/>
              <a:gd name="T3" fmla="*/ 988 h 1805"/>
              <a:gd name="T4" fmla="*/ 0 w 2163"/>
              <a:gd name="T5" fmla="*/ 1805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3" h="1805">
                <a:moveTo>
                  <a:pt x="54" y="0"/>
                </a:moveTo>
                <a:lnTo>
                  <a:pt x="2163" y="988"/>
                </a:lnTo>
                <a:lnTo>
                  <a:pt x="0" y="1805"/>
                </a:lnTo>
              </a:path>
            </a:pathLst>
          </a:custGeom>
          <a:solidFill>
            <a:srgbClr val="D5F6FF"/>
          </a:solidFill>
          <a:ln w="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Rectangle 128"/>
          <p:cNvSpPr>
            <a:spLocks noChangeArrowheads="1"/>
          </p:cNvSpPr>
          <p:nvPr/>
        </p:nvSpPr>
        <p:spPr bwMode="auto">
          <a:xfrm>
            <a:off x="7996239" y="3670300"/>
            <a:ext cx="64761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Overflow or </a:t>
            </a:r>
            <a:endParaRPr lang="en-US">
              <a:latin typeface="Arial" pitchFamily="34" charset="0"/>
            </a:endParaRPr>
          </a:p>
        </p:txBody>
      </p:sp>
      <p:sp>
        <p:nvSpPr>
          <p:cNvPr id="134" name="Rectangle 129"/>
          <p:cNvSpPr>
            <a:spLocks noChangeArrowheads="1"/>
          </p:cNvSpPr>
          <p:nvPr/>
        </p:nvSpPr>
        <p:spPr bwMode="auto">
          <a:xfrm>
            <a:off x="7996239" y="3833813"/>
            <a:ext cx="62517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underflow? </a:t>
            </a:r>
            <a:endParaRPr lang="en-US">
              <a:latin typeface="Arial" pitchFamily="34" charset="0"/>
            </a:endParaRPr>
          </a:p>
        </p:txBody>
      </p:sp>
      <p:sp>
        <p:nvSpPr>
          <p:cNvPr id="135" name="Line 130"/>
          <p:cNvSpPr>
            <a:spLocks noChangeShapeType="1"/>
          </p:cNvSpPr>
          <p:nvPr/>
        </p:nvSpPr>
        <p:spPr bwMode="auto">
          <a:xfrm>
            <a:off x="8350250" y="4102101"/>
            <a:ext cx="0" cy="219075"/>
          </a:xfrm>
          <a:prstGeom prst="line">
            <a:avLst/>
          </a:prstGeom>
          <a:noFill/>
          <a:ln w="5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31"/>
          <p:cNvSpPr>
            <a:spLocks/>
          </p:cNvSpPr>
          <p:nvPr/>
        </p:nvSpPr>
        <p:spPr bwMode="auto">
          <a:xfrm>
            <a:off x="8320089" y="4217988"/>
            <a:ext cx="60325" cy="103188"/>
          </a:xfrm>
          <a:custGeom>
            <a:avLst/>
            <a:gdLst>
              <a:gd name="T0" fmla="*/ 19 w 38"/>
              <a:gd name="T1" fmla="*/ 18 h 65"/>
              <a:gd name="T2" fmla="*/ 0 w 38"/>
              <a:gd name="T3" fmla="*/ 0 h 65"/>
              <a:gd name="T4" fmla="*/ 19 w 38"/>
              <a:gd name="T5" fmla="*/ 65 h 65"/>
              <a:gd name="T6" fmla="*/ 38 w 38"/>
              <a:gd name="T7" fmla="*/ 0 h 65"/>
              <a:gd name="T8" fmla="*/ 19 w 38"/>
              <a:gd name="T9" fmla="*/ 18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65">
                <a:moveTo>
                  <a:pt x="19" y="18"/>
                </a:moveTo>
                <a:lnTo>
                  <a:pt x="0" y="0"/>
                </a:lnTo>
                <a:lnTo>
                  <a:pt x="19" y="65"/>
                </a:lnTo>
                <a:lnTo>
                  <a:pt x="38" y="0"/>
                </a:lnTo>
                <a:lnTo>
                  <a:pt x="19" y="18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2"/>
          <p:cNvSpPr>
            <a:spLocks/>
          </p:cNvSpPr>
          <p:nvPr/>
        </p:nvSpPr>
        <p:spPr bwMode="auto">
          <a:xfrm>
            <a:off x="6138863" y="4770438"/>
            <a:ext cx="146050" cy="146050"/>
          </a:xfrm>
          <a:custGeom>
            <a:avLst/>
            <a:gdLst>
              <a:gd name="T0" fmla="*/ 220 w 444"/>
              <a:gd name="T1" fmla="*/ 0 h 439"/>
              <a:gd name="T2" fmla="*/ 224 w 444"/>
              <a:gd name="T3" fmla="*/ 0 h 439"/>
              <a:gd name="T4" fmla="*/ 444 w 444"/>
              <a:gd name="T5" fmla="*/ 219 h 439"/>
              <a:gd name="T6" fmla="*/ 224 w 444"/>
              <a:gd name="T7" fmla="*/ 439 h 439"/>
              <a:gd name="T8" fmla="*/ 220 w 444"/>
              <a:gd name="T9" fmla="*/ 439 h 439"/>
              <a:gd name="T10" fmla="*/ 0 w 444"/>
              <a:gd name="T11" fmla="*/ 219 h 439"/>
              <a:gd name="T12" fmla="*/ 220 w 444"/>
              <a:gd name="T1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439">
                <a:moveTo>
                  <a:pt x="220" y="0"/>
                </a:moveTo>
                <a:lnTo>
                  <a:pt x="224" y="0"/>
                </a:lnTo>
                <a:cubicBezTo>
                  <a:pt x="346" y="0"/>
                  <a:pt x="444" y="97"/>
                  <a:pt x="444" y="219"/>
                </a:cubicBezTo>
                <a:cubicBezTo>
                  <a:pt x="444" y="341"/>
                  <a:pt x="346" y="439"/>
                  <a:pt x="224" y="439"/>
                </a:cubicBezTo>
                <a:lnTo>
                  <a:pt x="220" y="439"/>
                </a:lnTo>
                <a:cubicBezTo>
                  <a:pt x="98" y="439"/>
                  <a:pt x="0" y="341"/>
                  <a:pt x="0" y="219"/>
                </a:cubicBezTo>
                <a:cubicBezTo>
                  <a:pt x="0" y="97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1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Rectangle 133"/>
          <p:cNvSpPr>
            <a:spLocks noChangeArrowheads="1"/>
          </p:cNvSpPr>
          <p:nvPr/>
        </p:nvSpPr>
        <p:spPr bwMode="auto">
          <a:xfrm>
            <a:off x="6165850" y="4784725"/>
            <a:ext cx="8335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139" name="Freeform 134"/>
          <p:cNvSpPr>
            <a:spLocks/>
          </p:cNvSpPr>
          <p:nvPr/>
        </p:nvSpPr>
        <p:spPr bwMode="auto">
          <a:xfrm>
            <a:off x="8455025" y="4119563"/>
            <a:ext cx="147638" cy="146050"/>
          </a:xfrm>
          <a:custGeom>
            <a:avLst/>
            <a:gdLst>
              <a:gd name="T0" fmla="*/ 220 w 444"/>
              <a:gd name="T1" fmla="*/ 0 h 440"/>
              <a:gd name="T2" fmla="*/ 224 w 444"/>
              <a:gd name="T3" fmla="*/ 0 h 440"/>
              <a:gd name="T4" fmla="*/ 444 w 444"/>
              <a:gd name="T5" fmla="*/ 220 h 440"/>
              <a:gd name="T6" fmla="*/ 224 w 444"/>
              <a:gd name="T7" fmla="*/ 440 h 440"/>
              <a:gd name="T8" fmla="*/ 220 w 444"/>
              <a:gd name="T9" fmla="*/ 440 h 440"/>
              <a:gd name="T10" fmla="*/ 0 w 444"/>
              <a:gd name="T11" fmla="*/ 220 h 440"/>
              <a:gd name="T12" fmla="*/ 220 w 444"/>
              <a:gd name="T13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440">
                <a:moveTo>
                  <a:pt x="220" y="0"/>
                </a:moveTo>
                <a:lnTo>
                  <a:pt x="224" y="0"/>
                </a:lnTo>
                <a:cubicBezTo>
                  <a:pt x="346" y="0"/>
                  <a:pt x="444" y="98"/>
                  <a:pt x="444" y="220"/>
                </a:cubicBezTo>
                <a:cubicBezTo>
                  <a:pt x="444" y="342"/>
                  <a:pt x="346" y="440"/>
                  <a:pt x="224" y="440"/>
                </a:cubicBezTo>
                <a:lnTo>
                  <a:pt x="220" y="440"/>
                </a:lnTo>
                <a:cubicBezTo>
                  <a:pt x="98" y="440"/>
                  <a:pt x="0" y="342"/>
                  <a:pt x="0" y="220"/>
                </a:cubicBez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1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Rectangle 135"/>
          <p:cNvSpPr>
            <a:spLocks noChangeArrowheads="1"/>
          </p:cNvSpPr>
          <p:nvPr/>
        </p:nvSpPr>
        <p:spPr bwMode="auto">
          <a:xfrm>
            <a:off x="8482013" y="4135438"/>
            <a:ext cx="8335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141" name="Freeform 136"/>
          <p:cNvSpPr>
            <a:spLocks/>
          </p:cNvSpPr>
          <p:nvPr/>
        </p:nvSpPr>
        <p:spPr bwMode="auto">
          <a:xfrm>
            <a:off x="5986463" y="3222625"/>
            <a:ext cx="2382838" cy="2743200"/>
          </a:xfrm>
          <a:custGeom>
            <a:avLst/>
            <a:gdLst>
              <a:gd name="T0" fmla="*/ 0 w 7213"/>
              <a:gd name="T1" fmla="*/ 7726 h 8296"/>
              <a:gd name="T2" fmla="*/ 0 w 7213"/>
              <a:gd name="T3" fmla="*/ 8296 h 8296"/>
              <a:gd name="T4" fmla="*/ 4419 w 7213"/>
              <a:gd name="T5" fmla="*/ 8296 h 8296"/>
              <a:gd name="T6" fmla="*/ 4419 w 7213"/>
              <a:gd name="T7" fmla="*/ 0 h 8296"/>
              <a:gd name="T8" fmla="*/ 7213 w 7213"/>
              <a:gd name="T9" fmla="*/ 0 h 8296"/>
              <a:gd name="T10" fmla="*/ 7213 w 7213"/>
              <a:gd name="T11" fmla="*/ 912 h 8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13" h="8296">
                <a:moveTo>
                  <a:pt x="0" y="7726"/>
                </a:moveTo>
                <a:lnTo>
                  <a:pt x="0" y="8296"/>
                </a:lnTo>
                <a:lnTo>
                  <a:pt x="4419" y="8296"/>
                </a:lnTo>
                <a:lnTo>
                  <a:pt x="4419" y="0"/>
                </a:lnTo>
                <a:lnTo>
                  <a:pt x="7213" y="0"/>
                </a:lnTo>
                <a:lnTo>
                  <a:pt x="7213" y="912"/>
                </a:lnTo>
              </a:path>
            </a:pathLst>
          </a:custGeom>
          <a:noFill/>
          <a:ln w="5" cap="flat">
            <a:solidFill>
              <a:srgbClr val="0202E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137"/>
          <p:cNvSpPr>
            <a:spLocks/>
          </p:cNvSpPr>
          <p:nvPr/>
        </p:nvSpPr>
        <p:spPr bwMode="auto">
          <a:xfrm>
            <a:off x="8339138" y="3419476"/>
            <a:ext cx="58738" cy="104775"/>
          </a:xfrm>
          <a:custGeom>
            <a:avLst/>
            <a:gdLst>
              <a:gd name="T0" fmla="*/ 19 w 37"/>
              <a:gd name="T1" fmla="*/ 18 h 66"/>
              <a:gd name="T2" fmla="*/ 0 w 37"/>
              <a:gd name="T3" fmla="*/ 0 h 66"/>
              <a:gd name="T4" fmla="*/ 19 w 37"/>
              <a:gd name="T5" fmla="*/ 66 h 66"/>
              <a:gd name="T6" fmla="*/ 37 w 37"/>
              <a:gd name="T7" fmla="*/ 0 h 66"/>
              <a:gd name="T8" fmla="*/ 19 w 37"/>
              <a:gd name="T9" fmla="*/ 1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66">
                <a:moveTo>
                  <a:pt x="19" y="18"/>
                </a:moveTo>
                <a:lnTo>
                  <a:pt x="0" y="0"/>
                </a:lnTo>
                <a:lnTo>
                  <a:pt x="19" y="66"/>
                </a:lnTo>
                <a:lnTo>
                  <a:pt x="37" y="0"/>
                </a:lnTo>
                <a:lnTo>
                  <a:pt x="19" y="18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38"/>
          <p:cNvSpPr>
            <a:spLocks/>
          </p:cNvSpPr>
          <p:nvPr/>
        </p:nvSpPr>
        <p:spPr bwMode="auto">
          <a:xfrm>
            <a:off x="6608763" y="4649788"/>
            <a:ext cx="687388" cy="311150"/>
          </a:xfrm>
          <a:custGeom>
            <a:avLst/>
            <a:gdLst>
              <a:gd name="T0" fmla="*/ 219 w 2081"/>
              <a:gd name="T1" fmla="*/ 0 h 940"/>
              <a:gd name="T2" fmla="*/ 1861 w 2081"/>
              <a:gd name="T3" fmla="*/ 0 h 940"/>
              <a:gd name="T4" fmla="*/ 2081 w 2081"/>
              <a:gd name="T5" fmla="*/ 219 h 940"/>
              <a:gd name="T6" fmla="*/ 2081 w 2081"/>
              <a:gd name="T7" fmla="*/ 721 h 940"/>
              <a:gd name="T8" fmla="*/ 1861 w 2081"/>
              <a:gd name="T9" fmla="*/ 940 h 940"/>
              <a:gd name="T10" fmla="*/ 219 w 2081"/>
              <a:gd name="T11" fmla="*/ 940 h 940"/>
              <a:gd name="T12" fmla="*/ 0 w 2081"/>
              <a:gd name="T13" fmla="*/ 721 h 940"/>
              <a:gd name="T14" fmla="*/ 0 w 2081"/>
              <a:gd name="T15" fmla="*/ 219 h 940"/>
              <a:gd name="T16" fmla="*/ 219 w 2081"/>
              <a:gd name="T17" fmla="*/ 0 h 9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1" h="940">
                <a:moveTo>
                  <a:pt x="219" y="0"/>
                </a:moveTo>
                <a:lnTo>
                  <a:pt x="1861" y="0"/>
                </a:lnTo>
                <a:cubicBezTo>
                  <a:pt x="1983" y="0"/>
                  <a:pt x="2081" y="97"/>
                  <a:pt x="2081" y="219"/>
                </a:cubicBezTo>
                <a:lnTo>
                  <a:pt x="2081" y="721"/>
                </a:lnTo>
                <a:cubicBezTo>
                  <a:pt x="2081" y="842"/>
                  <a:pt x="1983" y="940"/>
                  <a:pt x="1861" y="940"/>
                </a:cubicBezTo>
                <a:lnTo>
                  <a:pt x="219" y="940"/>
                </a:lnTo>
                <a:cubicBezTo>
                  <a:pt x="98" y="940"/>
                  <a:pt x="0" y="842"/>
                  <a:pt x="0" y="721"/>
                </a:cubicBezTo>
                <a:lnTo>
                  <a:pt x="0" y="219"/>
                </a:lnTo>
                <a:cubicBezTo>
                  <a:pt x="0" y="97"/>
                  <a:pt x="98" y="0"/>
                  <a:pt x="219" y="0"/>
                </a:cubicBezTo>
                <a:close/>
              </a:path>
            </a:pathLst>
          </a:custGeom>
          <a:solidFill>
            <a:srgbClr val="FFAAAA"/>
          </a:solidFill>
          <a:ln w="5" cap="flat">
            <a:solidFill>
              <a:srgbClr val="0303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139"/>
          <p:cNvSpPr>
            <a:spLocks noChangeArrowheads="1"/>
          </p:cNvSpPr>
          <p:nvPr/>
        </p:nvSpPr>
        <p:spPr bwMode="auto">
          <a:xfrm>
            <a:off x="6689725" y="4725988"/>
            <a:ext cx="4969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Report</a:t>
            </a:r>
            <a:endParaRPr lang="en-US">
              <a:latin typeface="Arial" pitchFamily="34" charset="0"/>
            </a:endParaRPr>
          </a:p>
        </p:txBody>
      </p:sp>
      <p:sp>
        <p:nvSpPr>
          <p:cNvPr id="145" name="Freeform 140"/>
          <p:cNvSpPr>
            <a:spLocks/>
          </p:cNvSpPr>
          <p:nvPr/>
        </p:nvSpPr>
        <p:spPr bwMode="auto">
          <a:xfrm>
            <a:off x="6704013" y="4279900"/>
            <a:ext cx="146050" cy="146050"/>
          </a:xfrm>
          <a:custGeom>
            <a:avLst/>
            <a:gdLst>
              <a:gd name="T0" fmla="*/ 219 w 443"/>
              <a:gd name="T1" fmla="*/ 0 h 439"/>
              <a:gd name="T2" fmla="*/ 224 w 443"/>
              <a:gd name="T3" fmla="*/ 0 h 439"/>
              <a:gd name="T4" fmla="*/ 443 w 443"/>
              <a:gd name="T5" fmla="*/ 220 h 439"/>
              <a:gd name="T6" fmla="*/ 224 w 443"/>
              <a:gd name="T7" fmla="*/ 439 h 439"/>
              <a:gd name="T8" fmla="*/ 219 w 443"/>
              <a:gd name="T9" fmla="*/ 439 h 439"/>
              <a:gd name="T10" fmla="*/ 0 w 443"/>
              <a:gd name="T11" fmla="*/ 220 h 439"/>
              <a:gd name="T12" fmla="*/ 219 w 443"/>
              <a:gd name="T1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439">
                <a:moveTo>
                  <a:pt x="219" y="0"/>
                </a:moveTo>
                <a:lnTo>
                  <a:pt x="224" y="0"/>
                </a:lnTo>
                <a:cubicBezTo>
                  <a:pt x="345" y="0"/>
                  <a:pt x="443" y="98"/>
                  <a:pt x="443" y="220"/>
                </a:cubicBezTo>
                <a:cubicBezTo>
                  <a:pt x="443" y="341"/>
                  <a:pt x="345" y="439"/>
                  <a:pt x="224" y="439"/>
                </a:cubicBezTo>
                <a:lnTo>
                  <a:pt x="219" y="439"/>
                </a:lnTo>
                <a:cubicBezTo>
                  <a:pt x="98" y="439"/>
                  <a:pt x="0" y="341"/>
                  <a:pt x="0" y="220"/>
                </a:cubicBezTo>
                <a:cubicBezTo>
                  <a:pt x="0" y="98"/>
                  <a:pt x="98" y="0"/>
                  <a:pt x="219" y="0"/>
                </a:cubicBezTo>
                <a:close/>
              </a:path>
            </a:pathLst>
          </a:custGeom>
          <a:solidFill>
            <a:srgbClr val="F4D7E3"/>
          </a:solidFill>
          <a:ln w="1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141"/>
          <p:cNvSpPr>
            <a:spLocks noChangeArrowheads="1"/>
          </p:cNvSpPr>
          <p:nvPr/>
        </p:nvSpPr>
        <p:spPr bwMode="auto">
          <a:xfrm>
            <a:off x="6735763" y="4295775"/>
            <a:ext cx="6251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Y</a:t>
            </a:r>
            <a:endParaRPr lang="en-US">
              <a:latin typeface="Arial" pitchFamily="34" charset="0"/>
            </a:endParaRPr>
          </a:p>
        </p:txBody>
      </p:sp>
      <p:sp>
        <p:nvSpPr>
          <p:cNvPr id="147" name="Freeform 142"/>
          <p:cNvSpPr>
            <a:spLocks/>
          </p:cNvSpPr>
          <p:nvPr/>
        </p:nvSpPr>
        <p:spPr bwMode="auto">
          <a:xfrm>
            <a:off x="9307513" y="3690938"/>
            <a:ext cx="687388" cy="311150"/>
          </a:xfrm>
          <a:custGeom>
            <a:avLst/>
            <a:gdLst>
              <a:gd name="T0" fmla="*/ 219 w 2081"/>
              <a:gd name="T1" fmla="*/ 0 h 941"/>
              <a:gd name="T2" fmla="*/ 1861 w 2081"/>
              <a:gd name="T3" fmla="*/ 0 h 941"/>
              <a:gd name="T4" fmla="*/ 2081 w 2081"/>
              <a:gd name="T5" fmla="*/ 220 h 941"/>
              <a:gd name="T6" fmla="*/ 2081 w 2081"/>
              <a:gd name="T7" fmla="*/ 721 h 941"/>
              <a:gd name="T8" fmla="*/ 1861 w 2081"/>
              <a:gd name="T9" fmla="*/ 941 h 941"/>
              <a:gd name="T10" fmla="*/ 219 w 2081"/>
              <a:gd name="T11" fmla="*/ 941 h 941"/>
              <a:gd name="T12" fmla="*/ 0 w 2081"/>
              <a:gd name="T13" fmla="*/ 721 h 941"/>
              <a:gd name="T14" fmla="*/ 0 w 2081"/>
              <a:gd name="T15" fmla="*/ 220 h 941"/>
              <a:gd name="T16" fmla="*/ 219 w 2081"/>
              <a:gd name="T17" fmla="*/ 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1" h="941">
                <a:moveTo>
                  <a:pt x="219" y="0"/>
                </a:moveTo>
                <a:lnTo>
                  <a:pt x="1861" y="0"/>
                </a:lnTo>
                <a:cubicBezTo>
                  <a:pt x="1983" y="0"/>
                  <a:pt x="2081" y="98"/>
                  <a:pt x="2081" y="220"/>
                </a:cubicBezTo>
                <a:lnTo>
                  <a:pt x="2081" y="721"/>
                </a:lnTo>
                <a:cubicBezTo>
                  <a:pt x="2081" y="843"/>
                  <a:pt x="1983" y="941"/>
                  <a:pt x="1861" y="941"/>
                </a:cubicBezTo>
                <a:lnTo>
                  <a:pt x="219" y="941"/>
                </a:lnTo>
                <a:cubicBezTo>
                  <a:pt x="98" y="941"/>
                  <a:pt x="0" y="843"/>
                  <a:pt x="0" y="721"/>
                </a:cubicBezTo>
                <a:lnTo>
                  <a:pt x="0" y="220"/>
                </a:lnTo>
                <a:cubicBezTo>
                  <a:pt x="0" y="98"/>
                  <a:pt x="98" y="0"/>
                  <a:pt x="219" y="0"/>
                </a:cubicBezTo>
                <a:close/>
              </a:path>
            </a:pathLst>
          </a:custGeom>
          <a:solidFill>
            <a:srgbClr val="FFAAAA"/>
          </a:solidFill>
          <a:ln w="5" cap="flat">
            <a:solidFill>
              <a:srgbClr val="0303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143"/>
          <p:cNvSpPr>
            <a:spLocks noChangeArrowheads="1"/>
          </p:cNvSpPr>
          <p:nvPr/>
        </p:nvSpPr>
        <p:spPr bwMode="auto">
          <a:xfrm>
            <a:off x="9388475" y="3765550"/>
            <a:ext cx="49699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Report</a:t>
            </a:r>
            <a:endParaRPr lang="en-US">
              <a:latin typeface="Arial" pitchFamily="34" charset="0"/>
            </a:endParaRPr>
          </a:p>
        </p:txBody>
      </p:sp>
      <p:sp>
        <p:nvSpPr>
          <p:cNvPr id="149" name="Line 144"/>
          <p:cNvSpPr>
            <a:spLocks noChangeShapeType="1"/>
          </p:cNvSpPr>
          <p:nvPr/>
        </p:nvSpPr>
        <p:spPr bwMode="auto">
          <a:xfrm>
            <a:off x="9082088" y="3841750"/>
            <a:ext cx="215900" cy="0"/>
          </a:xfrm>
          <a:prstGeom prst="line">
            <a:avLst/>
          </a:prstGeom>
          <a:noFill/>
          <a:ln w="5" cap="flat">
            <a:solidFill>
              <a:srgbClr val="050C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45"/>
          <p:cNvSpPr>
            <a:spLocks/>
          </p:cNvSpPr>
          <p:nvPr/>
        </p:nvSpPr>
        <p:spPr bwMode="auto">
          <a:xfrm>
            <a:off x="9180514" y="3808414"/>
            <a:ext cx="117475" cy="66675"/>
          </a:xfrm>
          <a:custGeom>
            <a:avLst/>
            <a:gdLst>
              <a:gd name="T0" fmla="*/ 22 w 74"/>
              <a:gd name="T1" fmla="*/ 21 h 42"/>
              <a:gd name="T2" fmla="*/ 0 w 74"/>
              <a:gd name="T3" fmla="*/ 42 h 42"/>
              <a:gd name="T4" fmla="*/ 74 w 74"/>
              <a:gd name="T5" fmla="*/ 21 h 42"/>
              <a:gd name="T6" fmla="*/ 0 w 74"/>
              <a:gd name="T7" fmla="*/ 0 h 42"/>
              <a:gd name="T8" fmla="*/ 22 w 74"/>
              <a:gd name="T9" fmla="*/ 2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42">
                <a:moveTo>
                  <a:pt x="22" y="21"/>
                </a:moveTo>
                <a:lnTo>
                  <a:pt x="0" y="42"/>
                </a:lnTo>
                <a:lnTo>
                  <a:pt x="74" y="21"/>
                </a:lnTo>
                <a:lnTo>
                  <a:pt x="0" y="0"/>
                </a:lnTo>
                <a:lnTo>
                  <a:pt x="22" y="21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46"/>
          <p:cNvSpPr>
            <a:spLocks/>
          </p:cNvSpPr>
          <p:nvPr/>
        </p:nvSpPr>
        <p:spPr bwMode="auto">
          <a:xfrm>
            <a:off x="9037638" y="3627439"/>
            <a:ext cx="146050" cy="144463"/>
          </a:xfrm>
          <a:custGeom>
            <a:avLst/>
            <a:gdLst>
              <a:gd name="T0" fmla="*/ 220 w 444"/>
              <a:gd name="T1" fmla="*/ 0 h 439"/>
              <a:gd name="T2" fmla="*/ 224 w 444"/>
              <a:gd name="T3" fmla="*/ 0 h 439"/>
              <a:gd name="T4" fmla="*/ 444 w 444"/>
              <a:gd name="T5" fmla="*/ 220 h 439"/>
              <a:gd name="T6" fmla="*/ 224 w 444"/>
              <a:gd name="T7" fmla="*/ 439 h 439"/>
              <a:gd name="T8" fmla="*/ 220 w 444"/>
              <a:gd name="T9" fmla="*/ 439 h 439"/>
              <a:gd name="T10" fmla="*/ 0 w 444"/>
              <a:gd name="T11" fmla="*/ 220 h 439"/>
              <a:gd name="T12" fmla="*/ 220 w 444"/>
              <a:gd name="T1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439">
                <a:moveTo>
                  <a:pt x="220" y="0"/>
                </a:moveTo>
                <a:lnTo>
                  <a:pt x="224" y="0"/>
                </a:lnTo>
                <a:cubicBezTo>
                  <a:pt x="346" y="0"/>
                  <a:pt x="444" y="98"/>
                  <a:pt x="444" y="220"/>
                </a:cubicBezTo>
                <a:cubicBezTo>
                  <a:pt x="444" y="341"/>
                  <a:pt x="346" y="439"/>
                  <a:pt x="224" y="439"/>
                </a:cubicBezTo>
                <a:lnTo>
                  <a:pt x="220" y="439"/>
                </a:lnTo>
                <a:cubicBezTo>
                  <a:pt x="98" y="439"/>
                  <a:pt x="0" y="341"/>
                  <a:pt x="0" y="220"/>
                </a:cubicBez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1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Rectangle 147"/>
          <p:cNvSpPr>
            <a:spLocks noChangeArrowheads="1"/>
          </p:cNvSpPr>
          <p:nvPr/>
        </p:nvSpPr>
        <p:spPr bwMode="auto">
          <a:xfrm>
            <a:off x="9069388" y="3641725"/>
            <a:ext cx="6251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Y</a:t>
            </a:r>
            <a:endParaRPr lang="en-US">
              <a:latin typeface="Arial" pitchFamily="34" charset="0"/>
            </a:endParaRPr>
          </a:p>
        </p:txBody>
      </p:sp>
      <p:sp>
        <p:nvSpPr>
          <p:cNvPr id="153" name="Rectangle 148"/>
          <p:cNvSpPr>
            <a:spLocks noChangeArrowheads="1"/>
          </p:cNvSpPr>
          <p:nvPr/>
        </p:nvSpPr>
        <p:spPr bwMode="auto">
          <a:xfrm>
            <a:off x="7740651" y="4325939"/>
            <a:ext cx="1255713" cy="449263"/>
          </a:xfrm>
          <a:prstGeom prst="rect">
            <a:avLst/>
          </a:prstGeom>
          <a:solidFill>
            <a:srgbClr val="A2D0D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Rectangle 149"/>
          <p:cNvSpPr>
            <a:spLocks noChangeArrowheads="1"/>
          </p:cNvSpPr>
          <p:nvPr/>
        </p:nvSpPr>
        <p:spPr bwMode="auto">
          <a:xfrm>
            <a:off x="7907339" y="4379913"/>
            <a:ext cx="81111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Construct C out</a:t>
            </a:r>
            <a:endParaRPr lang="en-US">
              <a:latin typeface="Arial" pitchFamily="34" charset="0"/>
            </a:endParaRPr>
          </a:p>
        </p:txBody>
      </p:sp>
      <p:sp>
        <p:nvSpPr>
          <p:cNvPr id="155" name="Rectangle 150"/>
          <p:cNvSpPr>
            <a:spLocks noChangeArrowheads="1"/>
          </p:cNvSpPr>
          <p:nvPr/>
        </p:nvSpPr>
        <p:spPr bwMode="auto">
          <a:xfrm>
            <a:off x="7907339" y="4543425"/>
            <a:ext cx="71654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of W, E, and S</a:t>
            </a:r>
            <a:endParaRPr lang="en-US">
              <a:latin typeface="Arial" pitchFamily="34" charset="0"/>
            </a:endParaRPr>
          </a:p>
        </p:txBody>
      </p:sp>
      <p:sp>
        <p:nvSpPr>
          <p:cNvPr id="156" name="Line 151"/>
          <p:cNvSpPr>
            <a:spLocks noChangeShapeType="1"/>
          </p:cNvSpPr>
          <p:nvPr/>
        </p:nvSpPr>
        <p:spPr bwMode="auto">
          <a:xfrm>
            <a:off x="8350250" y="4789489"/>
            <a:ext cx="0" cy="220663"/>
          </a:xfrm>
          <a:prstGeom prst="line">
            <a:avLst/>
          </a:prstGeom>
          <a:noFill/>
          <a:ln w="5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52"/>
          <p:cNvSpPr>
            <a:spLocks/>
          </p:cNvSpPr>
          <p:nvPr/>
        </p:nvSpPr>
        <p:spPr bwMode="auto">
          <a:xfrm>
            <a:off x="8320089" y="4905376"/>
            <a:ext cx="60325" cy="104775"/>
          </a:xfrm>
          <a:custGeom>
            <a:avLst/>
            <a:gdLst>
              <a:gd name="T0" fmla="*/ 19 w 38"/>
              <a:gd name="T1" fmla="*/ 19 h 66"/>
              <a:gd name="T2" fmla="*/ 0 w 38"/>
              <a:gd name="T3" fmla="*/ 0 h 66"/>
              <a:gd name="T4" fmla="*/ 19 w 38"/>
              <a:gd name="T5" fmla="*/ 66 h 66"/>
              <a:gd name="T6" fmla="*/ 38 w 38"/>
              <a:gd name="T7" fmla="*/ 0 h 66"/>
              <a:gd name="T8" fmla="*/ 19 w 38"/>
              <a:gd name="T9" fmla="*/ 19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66">
                <a:moveTo>
                  <a:pt x="19" y="19"/>
                </a:moveTo>
                <a:lnTo>
                  <a:pt x="0" y="0"/>
                </a:lnTo>
                <a:lnTo>
                  <a:pt x="19" y="66"/>
                </a:lnTo>
                <a:lnTo>
                  <a:pt x="38" y="0"/>
                </a:lnTo>
                <a:lnTo>
                  <a:pt x="19" y="19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153"/>
          <p:cNvSpPr>
            <a:spLocks noChangeArrowheads="1"/>
          </p:cNvSpPr>
          <p:nvPr/>
        </p:nvSpPr>
        <p:spPr bwMode="auto">
          <a:xfrm>
            <a:off x="8048625" y="4994275"/>
            <a:ext cx="571500" cy="469900"/>
          </a:xfrm>
          <a:prstGeom prst="ellipse">
            <a:avLst/>
          </a:prstGeom>
          <a:solidFill>
            <a:srgbClr val="FFE6D5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154"/>
          <p:cNvSpPr>
            <a:spLocks noChangeArrowheads="1"/>
          </p:cNvSpPr>
          <p:nvPr/>
        </p:nvSpPr>
        <p:spPr bwMode="auto">
          <a:xfrm>
            <a:off x="8194675" y="5075239"/>
            <a:ext cx="1907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Sans"/>
              </a:rPr>
              <a:t>C</a:t>
            </a:r>
            <a:endParaRPr lang="en-US">
              <a:latin typeface="Arial" pitchFamily="34" charset="0"/>
            </a:endParaRPr>
          </a:p>
        </p:txBody>
      </p:sp>
      <p:sp>
        <p:nvSpPr>
          <p:cNvPr id="160" name="Freeform 155"/>
          <p:cNvSpPr>
            <a:spLocks/>
          </p:cNvSpPr>
          <p:nvPr/>
        </p:nvSpPr>
        <p:spPr bwMode="auto">
          <a:xfrm>
            <a:off x="5973763" y="1149351"/>
            <a:ext cx="2133600" cy="396875"/>
          </a:xfrm>
          <a:custGeom>
            <a:avLst/>
            <a:gdLst>
              <a:gd name="T0" fmla="*/ 599 w 6460"/>
              <a:gd name="T1" fmla="*/ 0 h 1198"/>
              <a:gd name="T2" fmla="*/ 5861 w 6460"/>
              <a:gd name="T3" fmla="*/ 0 h 1198"/>
              <a:gd name="T4" fmla="*/ 6460 w 6460"/>
              <a:gd name="T5" fmla="*/ 599 h 1198"/>
              <a:gd name="T6" fmla="*/ 5861 w 6460"/>
              <a:gd name="T7" fmla="*/ 1198 h 1198"/>
              <a:gd name="T8" fmla="*/ 599 w 6460"/>
              <a:gd name="T9" fmla="*/ 1198 h 1198"/>
              <a:gd name="T10" fmla="*/ 0 w 6460"/>
              <a:gd name="T11" fmla="*/ 599 h 1198"/>
              <a:gd name="T12" fmla="*/ 599 w 6460"/>
              <a:gd name="T13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60" h="1198">
                <a:moveTo>
                  <a:pt x="599" y="0"/>
                </a:moveTo>
                <a:lnTo>
                  <a:pt x="5861" y="0"/>
                </a:lnTo>
                <a:cubicBezTo>
                  <a:pt x="6193" y="0"/>
                  <a:pt x="6460" y="267"/>
                  <a:pt x="6460" y="599"/>
                </a:cubicBezTo>
                <a:cubicBezTo>
                  <a:pt x="6460" y="931"/>
                  <a:pt x="6193" y="1198"/>
                  <a:pt x="5861" y="1198"/>
                </a:cubicBezTo>
                <a:lnTo>
                  <a:pt x="599" y="1198"/>
                </a:lnTo>
                <a:cubicBezTo>
                  <a:pt x="267" y="1198"/>
                  <a:pt x="0" y="931"/>
                  <a:pt x="0" y="599"/>
                </a:cubicBezTo>
                <a:cubicBezTo>
                  <a:pt x="0" y="267"/>
                  <a:pt x="267" y="0"/>
                  <a:pt x="599" y="0"/>
                </a:cubicBezTo>
                <a:close/>
              </a:path>
            </a:pathLst>
          </a:custGeom>
          <a:solidFill>
            <a:srgbClr val="AFC6E9"/>
          </a:solidFill>
          <a:ln w="7" cap="flat">
            <a:solidFill>
              <a:srgbClr val="050CF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Rectangle 156"/>
          <p:cNvSpPr>
            <a:spLocks noChangeArrowheads="1"/>
          </p:cNvSpPr>
          <p:nvPr/>
        </p:nvSpPr>
        <p:spPr bwMode="auto">
          <a:xfrm>
            <a:off x="6170613" y="1184275"/>
            <a:ext cx="10916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Sans"/>
              </a:rPr>
              <a:t>C = A + B</a:t>
            </a:r>
            <a:endParaRPr lang="en-US">
              <a:latin typeface="Arial" pitchFamily="34" charset="0"/>
            </a:endParaRPr>
          </a:p>
        </p:txBody>
      </p:sp>
      <p:sp>
        <p:nvSpPr>
          <p:cNvPr id="162" name="Freeform 157"/>
          <p:cNvSpPr>
            <a:spLocks/>
          </p:cNvSpPr>
          <p:nvPr/>
        </p:nvSpPr>
        <p:spPr bwMode="auto">
          <a:xfrm>
            <a:off x="6740525" y="4506913"/>
            <a:ext cx="319088" cy="141288"/>
          </a:xfrm>
          <a:custGeom>
            <a:avLst/>
            <a:gdLst>
              <a:gd name="T0" fmla="*/ 0 w 967"/>
              <a:gd name="T1" fmla="*/ 0 h 423"/>
              <a:gd name="T2" fmla="*/ 947 w 967"/>
              <a:gd name="T3" fmla="*/ 20 h 423"/>
              <a:gd name="T4" fmla="*/ 967 w 967"/>
              <a:gd name="T5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7" h="423">
                <a:moveTo>
                  <a:pt x="0" y="0"/>
                </a:moveTo>
                <a:cubicBezTo>
                  <a:pt x="947" y="0"/>
                  <a:pt x="947" y="20"/>
                  <a:pt x="947" y="20"/>
                </a:cubicBezTo>
                <a:lnTo>
                  <a:pt x="967" y="423"/>
                </a:lnTo>
              </a:path>
            </a:pathLst>
          </a:custGeom>
          <a:noFill/>
          <a:ln w="6" cap="flat">
            <a:solidFill>
              <a:srgbClr val="050EF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58"/>
          <p:cNvSpPr>
            <a:spLocks/>
          </p:cNvSpPr>
          <p:nvPr/>
        </p:nvSpPr>
        <p:spPr bwMode="auto">
          <a:xfrm>
            <a:off x="7038976" y="4591050"/>
            <a:ext cx="36513" cy="65088"/>
          </a:xfrm>
          <a:custGeom>
            <a:avLst/>
            <a:gdLst>
              <a:gd name="T0" fmla="*/ 12 w 23"/>
              <a:gd name="T1" fmla="*/ 12 h 41"/>
              <a:gd name="T2" fmla="*/ 0 w 23"/>
              <a:gd name="T3" fmla="*/ 1 h 41"/>
              <a:gd name="T4" fmla="*/ 14 w 23"/>
              <a:gd name="T5" fmla="*/ 41 h 41"/>
              <a:gd name="T6" fmla="*/ 23 w 23"/>
              <a:gd name="T7" fmla="*/ 0 h 41"/>
              <a:gd name="T8" fmla="*/ 12 w 23"/>
              <a:gd name="T9" fmla="*/ 12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41">
                <a:moveTo>
                  <a:pt x="12" y="12"/>
                </a:moveTo>
                <a:lnTo>
                  <a:pt x="0" y="1"/>
                </a:lnTo>
                <a:lnTo>
                  <a:pt x="14" y="41"/>
                </a:lnTo>
                <a:lnTo>
                  <a:pt x="23" y="0"/>
                </a:lnTo>
                <a:lnTo>
                  <a:pt x="12" y="12"/>
                </a:lnTo>
                <a:close/>
              </a:path>
            </a:pathLst>
          </a:custGeom>
          <a:solidFill>
            <a:srgbClr val="000000"/>
          </a:solidFill>
          <a:ln w="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4013203" y="3838579"/>
            <a:ext cx="258760" cy="7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412333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622426"/>
            <a:ext cx="7345362" cy="3743325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25475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Addition</a:t>
            </a:r>
          </a:p>
          <a:p>
            <a:pPr marL="625475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Multiplication</a:t>
            </a:r>
          </a:p>
          <a:p>
            <a:pPr marL="625475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Division</a:t>
            </a:r>
          </a:p>
          <a:p>
            <a:pPr marL="625475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Addition</a:t>
            </a:r>
          </a:p>
          <a:p>
            <a:pPr marL="625475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Multiplication</a:t>
            </a:r>
          </a:p>
          <a:p>
            <a:pPr marL="625475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077200" y="388620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Multiplication of FP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76400"/>
            <a:ext cx="7416800" cy="3810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FF3333"/>
                </a:solidFill>
                <a:latin typeface="Calibri" panose="020F0502020204030204" pitchFamily="34" charset="0"/>
              </a:rPr>
              <a:t>Steps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 ← E</a:t>
            </a:r>
            <a:r>
              <a:rPr lang="en-US" sz="2800" baseline="-33000" dirty="0">
                <a:latin typeface="Calibri" panose="020F0502020204030204" pitchFamily="34" charset="0"/>
              </a:rPr>
              <a:t>A</a:t>
            </a:r>
            <a:r>
              <a:rPr lang="en-US" sz="2800" dirty="0">
                <a:latin typeface="Calibri" panose="020F0502020204030204" pitchFamily="34" charset="0"/>
              </a:rPr>
              <a:t> + E</a:t>
            </a:r>
            <a:r>
              <a:rPr lang="en-US" sz="2800" baseline="-33000" dirty="0">
                <a:latin typeface="Calibri" panose="020F0502020204030204" pitchFamily="34" charset="0"/>
              </a:rPr>
              <a:t>B</a:t>
            </a:r>
            <a:r>
              <a:rPr lang="en-US" sz="2800" dirty="0">
                <a:latin typeface="Calibri" panose="020F0502020204030204" pitchFamily="34" charset="0"/>
              </a:rPr>
              <a:t> - bias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 ← P</a:t>
            </a:r>
            <a:r>
              <a:rPr lang="en-US" sz="2800" baseline="-33000" dirty="0">
                <a:latin typeface="Calibri" panose="020F0502020204030204" pitchFamily="34" charset="0"/>
              </a:rPr>
              <a:t>A</a:t>
            </a:r>
            <a:r>
              <a:rPr lang="en-US" sz="2800" dirty="0">
                <a:latin typeface="Calibri" panose="020F0502020204030204" pitchFamily="34" charset="0"/>
              </a:rPr>
              <a:t> * P</a:t>
            </a:r>
            <a:r>
              <a:rPr lang="en-US" sz="2800" baseline="-33000" dirty="0">
                <a:latin typeface="Calibri" panose="020F0502020204030204" pitchFamily="34" charset="0"/>
              </a:rPr>
              <a:t>B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solidFill>
                  <a:srgbClr val="2323DC"/>
                </a:solidFill>
                <a:latin typeface="Calibri" panose="020F0502020204030204" pitchFamily="34" charset="0"/>
              </a:rPr>
              <a:t>Normalise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 (shift left or shift right)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Round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solidFill>
                  <a:srgbClr val="579D1C"/>
                </a:solidFill>
                <a:latin typeface="Calibri" panose="020F0502020204030204" pitchFamily="34" charset="0"/>
              </a:rPr>
              <a:t>Renormalise</a:t>
            </a:r>
            <a:endParaRPr lang="en-US" sz="2800" dirty="0">
              <a:solidFill>
                <a:srgbClr val="579D1C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Integer</a:t>
            </a:r>
            <a:r>
              <a:rPr lang="fr-FR" dirty="0">
                <a:solidFill>
                  <a:schemeClr val="tx1"/>
                </a:solidFill>
              </a:rPr>
              <a:t> Division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525588"/>
            <a:ext cx="7416800" cy="510381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only consider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positive numbers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4700B8"/>
                </a:solidFill>
                <a:latin typeface="Calibri" panose="020F0502020204030204" pitchFamily="34" charset="0"/>
              </a:rPr>
              <a:t>N = DQ  + R</a:t>
            </a:r>
            <a:r>
              <a:rPr lang="en-US" dirty="0">
                <a:latin typeface="Calibri" panose="020F0502020204030204" pitchFamily="34" charset="0"/>
              </a:rPr>
              <a:t>  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 → Dividend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 → Divisor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Q → Quotient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 → Remainder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Properties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[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Property 1</a:t>
            </a:r>
            <a:r>
              <a:rPr lang="en-US" dirty="0">
                <a:latin typeface="Calibri" panose="020F0502020204030204" pitchFamily="34" charset="0"/>
              </a:rPr>
              <a:t>:] R &lt; D, R &gt;=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Property 2:</a:t>
            </a:r>
            <a:r>
              <a:rPr lang="en-US" dirty="0">
                <a:latin typeface="Calibri" panose="020F0502020204030204" pitchFamily="34" charset="0"/>
              </a:rPr>
              <a:t>] Q is the largest positive integer satisfying the equation (N = DQ +R) </a:t>
            </a:r>
            <a:r>
              <a:rPr lang="en-US">
                <a:latin typeface="Calibri" panose="020F0502020204030204" pitchFamily="34" charset="0"/>
              </a:rPr>
              <a:t>and Property 1</a:t>
            </a: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2698750" y="1401762"/>
            <a:ext cx="6673850" cy="538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3975100" y="2271712"/>
            <a:ext cx="158750" cy="158750"/>
          </a:xfrm>
          <a:custGeom>
            <a:avLst/>
            <a:gdLst>
              <a:gd name="T0" fmla="*/ 220 w 443"/>
              <a:gd name="T1" fmla="*/ 0 h 439"/>
              <a:gd name="T2" fmla="*/ 224 w 443"/>
              <a:gd name="T3" fmla="*/ 0 h 439"/>
              <a:gd name="T4" fmla="*/ 443 w 443"/>
              <a:gd name="T5" fmla="*/ 220 h 439"/>
              <a:gd name="T6" fmla="*/ 224 w 443"/>
              <a:gd name="T7" fmla="*/ 439 h 439"/>
              <a:gd name="T8" fmla="*/ 220 w 443"/>
              <a:gd name="T9" fmla="*/ 439 h 439"/>
              <a:gd name="T10" fmla="*/ 0 w 443"/>
              <a:gd name="T11" fmla="*/ 220 h 439"/>
              <a:gd name="T12" fmla="*/ 220 w 443"/>
              <a:gd name="T1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439">
                <a:moveTo>
                  <a:pt x="220" y="0"/>
                </a:moveTo>
                <a:lnTo>
                  <a:pt x="224" y="0"/>
                </a:lnTo>
                <a:cubicBezTo>
                  <a:pt x="346" y="0"/>
                  <a:pt x="443" y="98"/>
                  <a:pt x="443" y="220"/>
                </a:cubicBezTo>
                <a:cubicBezTo>
                  <a:pt x="443" y="341"/>
                  <a:pt x="346" y="439"/>
                  <a:pt x="224" y="439"/>
                </a:cubicBezTo>
                <a:lnTo>
                  <a:pt x="220" y="439"/>
                </a:lnTo>
                <a:cubicBezTo>
                  <a:pt x="98" y="439"/>
                  <a:pt x="0" y="341"/>
                  <a:pt x="0" y="220"/>
                </a:cubicBez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3643313" y="1928813"/>
            <a:ext cx="0" cy="309563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3614738" y="2138363"/>
            <a:ext cx="57150" cy="100013"/>
          </a:xfrm>
          <a:custGeom>
            <a:avLst/>
            <a:gdLst>
              <a:gd name="T0" fmla="*/ 18 w 36"/>
              <a:gd name="T1" fmla="*/ 18 h 63"/>
              <a:gd name="T2" fmla="*/ 0 w 36"/>
              <a:gd name="T3" fmla="*/ 0 h 63"/>
              <a:gd name="T4" fmla="*/ 18 w 36"/>
              <a:gd name="T5" fmla="*/ 63 h 63"/>
              <a:gd name="T6" fmla="*/ 36 w 36"/>
              <a:gd name="T7" fmla="*/ 0 h 63"/>
              <a:gd name="T8" fmla="*/ 18 w 36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6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3363914" y="2244725"/>
            <a:ext cx="282575" cy="388938"/>
          </a:xfrm>
          <a:custGeom>
            <a:avLst/>
            <a:gdLst>
              <a:gd name="T0" fmla="*/ 786 w 786"/>
              <a:gd name="T1" fmla="*/ 0 h 1079"/>
              <a:gd name="T2" fmla="*/ 0 w 786"/>
              <a:gd name="T3" fmla="*/ 585 h 1079"/>
              <a:gd name="T4" fmla="*/ 766 w 786"/>
              <a:gd name="T5" fmla="*/ 1079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6" h="1079">
                <a:moveTo>
                  <a:pt x="786" y="0"/>
                </a:moveTo>
                <a:lnTo>
                  <a:pt x="0" y="585"/>
                </a:lnTo>
                <a:lnTo>
                  <a:pt x="766" y="1079"/>
                </a:lnTo>
              </a:path>
            </a:pathLst>
          </a:custGeom>
          <a:solidFill>
            <a:srgbClr val="D5F6FF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3635376" y="2246313"/>
            <a:ext cx="290513" cy="385763"/>
          </a:xfrm>
          <a:custGeom>
            <a:avLst/>
            <a:gdLst>
              <a:gd name="T0" fmla="*/ 20 w 807"/>
              <a:gd name="T1" fmla="*/ 0 h 1069"/>
              <a:gd name="T2" fmla="*/ 807 w 807"/>
              <a:gd name="T3" fmla="*/ 585 h 1069"/>
              <a:gd name="T4" fmla="*/ 0 w 807"/>
              <a:gd name="T5" fmla="*/ 1069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7" h="1069">
                <a:moveTo>
                  <a:pt x="20" y="0"/>
                </a:moveTo>
                <a:lnTo>
                  <a:pt x="807" y="585"/>
                </a:lnTo>
                <a:lnTo>
                  <a:pt x="0" y="1069"/>
                </a:lnTo>
              </a:path>
            </a:pathLst>
          </a:custGeom>
          <a:solidFill>
            <a:srgbClr val="D5F6FF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443288" y="2378076"/>
            <a:ext cx="29014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A=0?</a:t>
            </a:r>
            <a:endParaRPr lang="en-US">
              <a:latin typeface="Arial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3927476" y="2459037"/>
            <a:ext cx="309563" cy="158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4137026" y="2430462"/>
            <a:ext cx="100013" cy="57150"/>
          </a:xfrm>
          <a:custGeom>
            <a:avLst/>
            <a:gdLst>
              <a:gd name="T0" fmla="*/ 18 w 63"/>
              <a:gd name="T1" fmla="*/ 18 h 36"/>
              <a:gd name="T2" fmla="*/ 0 w 63"/>
              <a:gd name="T3" fmla="*/ 36 h 36"/>
              <a:gd name="T4" fmla="*/ 63 w 63"/>
              <a:gd name="T5" fmla="*/ 18 h 36"/>
              <a:gd name="T6" fmla="*/ 0 w 63"/>
              <a:gd name="T7" fmla="*/ 0 h 36"/>
              <a:gd name="T8" fmla="*/ 18 w 63"/>
              <a:gd name="T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36">
                <a:moveTo>
                  <a:pt x="18" y="18"/>
                </a:moveTo>
                <a:lnTo>
                  <a:pt x="0" y="36"/>
                </a:lnTo>
                <a:lnTo>
                  <a:pt x="63" y="18"/>
                </a:lnTo>
                <a:lnTo>
                  <a:pt x="0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257675" y="2379662"/>
            <a:ext cx="361950" cy="184150"/>
          </a:xfrm>
          <a:prstGeom prst="rect">
            <a:avLst/>
          </a:prstGeom>
          <a:solidFill>
            <a:srgbClr val="FFE6D5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278313" y="2411413"/>
            <a:ext cx="2180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C=0</a:t>
            </a:r>
            <a:endParaRPr lang="en-US">
              <a:latin typeface="Arial" pitchFamily="34" charset="0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3636963" y="2630487"/>
            <a:ext cx="0" cy="203200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>
            <a:off x="3608388" y="2733676"/>
            <a:ext cx="57150" cy="100013"/>
          </a:xfrm>
          <a:custGeom>
            <a:avLst/>
            <a:gdLst>
              <a:gd name="T0" fmla="*/ 18 w 36"/>
              <a:gd name="T1" fmla="*/ 18 h 63"/>
              <a:gd name="T2" fmla="*/ 0 w 36"/>
              <a:gd name="T3" fmla="*/ 0 h 63"/>
              <a:gd name="T4" fmla="*/ 18 w 36"/>
              <a:gd name="T5" fmla="*/ 63 h 63"/>
              <a:gd name="T6" fmla="*/ 36 w 36"/>
              <a:gd name="T7" fmla="*/ 0 h 63"/>
              <a:gd name="T8" fmla="*/ 18 w 36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6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3357564" y="2833687"/>
            <a:ext cx="284163" cy="388938"/>
          </a:xfrm>
          <a:custGeom>
            <a:avLst/>
            <a:gdLst>
              <a:gd name="T0" fmla="*/ 786 w 786"/>
              <a:gd name="T1" fmla="*/ 0 h 1079"/>
              <a:gd name="T2" fmla="*/ 0 w 786"/>
              <a:gd name="T3" fmla="*/ 585 h 1079"/>
              <a:gd name="T4" fmla="*/ 766 w 786"/>
              <a:gd name="T5" fmla="*/ 1079 h 1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6" h="1079">
                <a:moveTo>
                  <a:pt x="786" y="0"/>
                </a:moveTo>
                <a:lnTo>
                  <a:pt x="0" y="585"/>
                </a:lnTo>
                <a:lnTo>
                  <a:pt x="766" y="1079"/>
                </a:lnTo>
              </a:path>
            </a:pathLst>
          </a:custGeom>
          <a:solidFill>
            <a:srgbClr val="D5F6FF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3630614" y="2835276"/>
            <a:ext cx="290513" cy="384175"/>
          </a:xfrm>
          <a:custGeom>
            <a:avLst/>
            <a:gdLst>
              <a:gd name="T0" fmla="*/ 20 w 806"/>
              <a:gd name="T1" fmla="*/ 0 h 1069"/>
              <a:gd name="T2" fmla="*/ 806 w 806"/>
              <a:gd name="T3" fmla="*/ 585 h 1069"/>
              <a:gd name="T4" fmla="*/ 0 w 806"/>
              <a:gd name="T5" fmla="*/ 1069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06" h="1069">
                <a:moveTo>
                  <a:pt x="20" y="0"/>
                </a:moveTo>
                <a:lnTo>
                  <a:pt x="806" y="585"/>
                </a:lnTo>
                <a:lnTo>
                  <a:pt x="0" y="1069"/>
                </a:lnTo>
              </a:path>
            </a:pathLst>
          </a:custGeom>
          <a:solidFill>
            <a:srgbClr val="D5F6FF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3438526" y="2965451"/>
            <a:ext cx="28533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B=0?</a:t>
            </a:r>
            <a:endParaRPr lang="en-US">
              <a:latin typeface="Arial" pitchFamily="34" charset="0"/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V="1">
            <a:off x="3921126" y="3041650"/>
            <a:ext cx="309563" cy="158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4130676" y="3014663"/>
            <a:ext cx="100013" cy="55563"/>
          </a:xfrm>
          <a:custGeom>
            <a:avLst/>
            <a:gdLst>
              <a:gd name="T0" fmla="*/ 18 w 63"/>
              <a:gd name="T1" fmla="*/ 17 h 35"/>
              <a:gd name="T2" fmla="*/ 0 w 63"/>
              <a:gd name="T3" fmla="*/ 35 h 35"/>
              <a:gd name="T4" fmla="*/ 63 w 63"/>
              <a:gd name="T5" fmla="*/ 17 h 35"/>
              <a:gd name="T6" fmla="*/ 0 w 63"/>
              <a:gd name="T7" fmla="*/ 0 h 35"/>
              <a:gd name="T8" fmla="*/ 18 w 63"/>
              <a:gd name="T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35">
                <a:moveTo>
                  <a:pt x="18" y="17"/>
                </a:moveTo>
                <a:lnTo>
                  <a:pt x="0" y="35"/>
                </a:lnTo>
                <a:lnTo>
                  <a:pt x="63" y="17"/>
                </a:lnTo>
                <a:lnTo>
                  <a:pt x="0" y="0"/>
                </a:lnTo>
                <a:lnTo>
                  <a:pt x="18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251325" y="2963862"/>
            <a:ext cx="361950" cy="184150"/>
          </a:xfrm>
          <a:prstGeom prst="rect">
            <a:avLst/>
          </a:prstGeom>
          <a:solidFill>
            <a:srgbClr val="FFE6D5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4271963" y="2994026"/>
            <a:ext cx="2180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C=0</a:t>
            </a:r>
            <a:endParaRPr lang="en-US">
              <a:latin typeface="Arial" pitchFamily="34" charset="0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4010025" y="2287588"/>
            <a:ext cx="6893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Y</a:t>
            </a:r>
            <a:endParaRPr lang="en-US">
              <a:latin typeface="Arial" pitchFamily="34" charset="0"/>
            </a:endParaRPr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3954463" y="2860676"/>
            <a:ext cx="160338" cy="157163"/>
          </a:xfrm>
          <a:custGeom>
            <a:avLst/>
            <a:gdLst>
              <a:gd name="T0" fmla="*/ 220 w 444"/>
              <a:gd name="T1" fmla="*/ 0 h 439"/>
              <a:gd name="T2" fmla="*/ 224 w 444"/>
              <a:gd name="T3" fmla="*/ 0 h 439"/>
              <a:gd name="T4" fmla="*/ 444 w 444"/>
              <a:gd name="T5" fmla="*/ 220 h 439"/>
              <a:gd name="T6" fmla="*/ 224 w 444"/>
              <a:gd name="T7" fmla="*/ 439 h 439"/>
              <a:gd name="T8" fmla="*/ 220 w 444"/>
              <a:gd name="T9" fmla="*/ 439 h 439"/>
              <a:gd name="T10" fmla="*/ 0 w 444"/>
              <a:gd name="T11" fmla="*/ 220 h 439"/>
              <a:gd name="T12" fmla="*/ 220 w 444"/>
              <a:gd name="T1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439">
                <a:moveTo>
                  <a:pt x="220" y="0"/>
                </a:moveTo>
                <a:lnTo>
                  <a:pt x="224" y="0"/>
                </a:lnTo>
                <a:cubicBezTo>
                  <a:pt x="346" y="0"/>
                  <a:pt x="444" y="98"/>
                  <a:pt x="444" y="220"/>
                </a:cubicBezTo>
                <a:cubicBezTo>
                  <a:pt x="444" y="341"/>
                  <a:pt x="346" y="439"/>
                  <a:pt x="224" y="439"/>
                </a:cubicBezTo>
                <a:lnTo>
                  <a:pt x="220" y="439"/>
                </a:lnTo>
                <a:cubicBezTo>
                  <a:pt x="98" y="439"/>
                  <a:pt x="0" y="341"/>
                  <a:pt x="0" y="220"/>
                </a:cubicBez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990975" y="2876551"/>
            <a:ext cx="6893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Y</a:t>
            </a:r>
            <a:endParaRPr lang="en-US">
              <a:latin typeface="Arial" pitchFamily="34" charset="0"/>
            </a:endParaRPr>
          </a:p>
        </p:txBody>
      </p:sp>
      <p:sp>
        <p:nvSpPr>
          <p:cNvPr id="32" name="Freeform 27"/>
          <p:cNvSpPr>
            <a:spLocks/>
          </p:cNvSpPr>
          <p:nvPr/>
        </p:nvSpPr>
        <p:spPr bwMode="auto">
          <a:xfrm>
            <a:off x="3414713" y="2624137"/>
            <a:ext cx="158750" cy="158750"/>
          </a:xfrm>
          <a:custGeom>
            <a:avLst/>
            <a:gdLst>
              <a:gd name="T0" fmla="*/ 220 w 444"/>
              <a:gd name="T1" fmla="*/ 0 h 439"/>
              <a:gd name="T2" fmla="*/ 224 w 444"/>
              <a:gd name="T3" fmla="*/ 0 h 439"/>
              <a:gd name="T4" fmla="*/ 444 w 444"/>
              <a:gd name="T5" fmla="*/ 219 h 439"/>
              <a:gd name="T6" fmla="*/ 224 w 444"/>
              <a:gd name="T7" fmla="*/ 439 h 439"/>
              <a:gd name="T8" fmla="*/ 220 w 444"/>
              <a:gd name="T9" fmla="*/ 439 h 439"/>
              <a:gd name="T10" fmla="*/ 0 w 444"/>
              <a:gd name="T11" fmla="*/ 219 h 439"/>
              <a:gd name="T12" fmla="*/ 220 w 444"/>
              <a:gd name="T1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439">
                <a:moveTo>
                  <a:pt x="220" y="0"/>
                </a:moveTo>
                <a:lnTo>
                  <a:pt x="224" y="0"/>
                </a:lnTo>
                <a:cubicBezTo>
                  <a:pt x="346" y="0"/>
                  <a:pt x="444" y="98"/>
                  <a:pt x="444" y="219"/>
                </a:cubicBezTo>
                <a:cubicBezTo>
                  <a:pt x="444" y="341"/>
                  <a:pt x="346" y="439"/>
                  <a:pt x="224" y="439"/>
                </a:cubicBezTo>
                <a:lnTo>
                  <a:pt x="220" y="439"/>
                </a:lnTo>
                <a:cubicBezTo>
                  <a:pt x="98" y="439"/>
                  <a:pt x="0" y="341"/>
                  <a:pt x="0" y="219"/>
                </a:cubicBez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443288" y="2640013"/>
            <a:ext cx="913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3629025" y="3206750"/>
            <a:ext cx="0" cy="20478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3600450" y="3311526"/>
            <a:ext cx="57150" cy="100013"/>
          </a:xfrm>
          <a:custGeom>
            <a:avLst/>
            <a:gdLst>
              <a:gd name="T0" fmla="*/ 18 w 36"/>
              <a:gd name="T1" fmla="*/ 18 h 63"/>
              <a:gd name="T2" fmla="*/ 0 w 36"/>
              <a:gd name="T3" fmla="*/ 0 h 63"/>
              <a:gd name="T4" fmla="*/ 18 w 36"/>
              <a:gd name="T5" fmla="*/ 63 h 63"/>
              <a:gd name="T6" fmla="*/ 36 w 36"/>
              <a:gd name="T7" fmla="*/ 0 h 63"/>
              <a:gd name="T8" fmla="*/ 18 w 36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6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925764" y="3416301"/>
            <a:ext cx="1871663" cy="893763"/>
          </a:xfrm>
          <a:prstGeom prst="rect">
            <a:avLst/>
          </a:prstGeom>
          <a:solidFill>
            <a:srgbClr val="A2D0D9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2982914" y="350678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3429001" y="350678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3671888" y="4313237"/>
            <a:ext cx="0" cy="285750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7"/>
          <p:cNvSpPr>
            <a:spLocks/>
          </p:cNvSpPr>
          <p:nvPr/>
        </p:nvSpPr>
        <p:spPr bwMode="auto">
          <a:xfrm>
            <a:off x="3643313" y="4498976"/>
            <a:ext cx="57150" cy="100013"/>
          </a:xfrm>
          <a:custGeom>
            <a:avLst/>
            <a:gdLst>
              <a:gd name="T0" fmla="*/ 18 w 36"/>
              <a:gd name="T1" fmla="*/ 18 h 63"/>
              <a:gd name="T2" fmla="*/ 0 w 36"/>
              <a:gd name="T3" fmla="*/ 0 h 63"/>
              <a:gd name="T4" fmla="*/ 18 w 36"/>
              <a:gd name="T5" fmla="*/ 63 h 63"/>
              <a:gd name="T6" fmla="*/ 36 w 36"/>
              <a:gd name="T7" fmla="*/ 0 h 63"/>
              <a:gd name="T8" fmla="*/ 18 w 36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6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5527675" y="2541588"/>
            <a:ext cx="1341438" cy="384175"/>
          </a:xfrm>
          <a:prstGeom prst="rect">
            <a:avLst/>
          </a:prstGeom>
          <a:solidFill>
            <a:srgbClr val="A2D0D9"/>
          </a:solidFill>
          <a:ln w="6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5605464" y="2560638"/>
            <a:ext cx="10211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Normalize W and </a:t>
            </a:r>
            <a:endParaRPr lang="en-US">
              <a:latin typeface="Arial" pitchFamily="34" charset="0"/>
            </a:endParaRPr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5605464" y="2741613"/>
            <a:ext cx="60272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   update E</a:t>
            </a:r>
            <a:endParaRPr lang="en-US">
              <a:latin typeface="Arial" pitchFamily="34" charset="0"/>
            </a:endParaRPr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167438" y="2919412"/>
            <a:ext cx="0" cy="24288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42"/>
          <p:cNvSpPr>
            <a:spLocks/>
          </p:cNvSpPr>
          <p:nvPr/>
        </p:nvSpPr>
        <p:spPr bwMode="auto">
          <a:xfrm>
            <a:off x="6138863" y="3062288"/>
            <a:ext cx="57150" cy="100013"/>
          </a:xfrm>
          <a:custGeom>
            <a:avLst/>
            <a:gdLst>
              <a:gd name="T0" fmla="*/ 18 w 36"/>
              <a:gd name="T1" fmla="*/ 18 h 63"/>
              <a:gd name="T2" fmla="*/ 0 w 36"/>
              <a:gd name="T3" fmla="*/ 0 h 63"/>
              <a:gd name="T4" fmla="*/ 18 w 36"/>
              <a:gd name="T5" fmla="*/ 63 h 63"/>
              <a:gd name="T6" fmla="*/ 36 w 36"/>
              <a:gd name="T7" fmla="*/ 0 h 63"/>
              <a:gd name="T8" fmla="*/ 18 w 36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6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5634038" y="4040188"/>
            <a:ext cx="998538" cy="265113"/>
          </a:xfrm>
          <a:prstGeom prst="rect">
            <a:avLst/>
          </a:prstGeom>
          <a:solidFill>
            <a:srgbClr val="A2D0D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5843589" y="4110038"/>
            <a:ext cx="52899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Round W</a:t>
            </a:r>
            <a:endParaRPr lang="en-US">
              <a:latin typeface="Arial" pitchFamily="34" charset="0"/>
            </a:endParaRPr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3460751" y="3590926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>
            <a:off x="6126163" y="4300537"/>
            <a:ext cx="0" cy="24288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7"/>
          <p:cNvSpPr>
            <a:spLocks/>
          </p:cNvSpPr>
          <p:nvPr/>
        </p:nvSpPr>
        <p:spPr bwMode="auto">
          <a:xfrm>
            <a:off x="6097588" y="4443413"/>
            <a:ext cx="57150" cy="100013"/>
          </a:xfrm>
          <a:custGeom>
            <a:avLst/>
            <a:gdLst>
              <a:gd name="T0" fmla="*/ 18 w 36"/>
              <a:gd name="T1" fmla="*/ 18 h 63"/>
              <a:gd name="T2" fmla="*/ 0 w 36"/>
              <a:gd name="T3" fmla="*/ 0 h 63"/>
              <a:gd name="T4" fmla="*/ 18 w 36"/>
              <a:gd name="T5" fmla="*/ 63 h 63"/>
              <a:gd name="T6" fmla="*/ 36 w 36"/>
              <a:gd name="T7" fmla="*/ 0 h 63"/>
              <a:gd name="T8" fmla="*/ 18 w 36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6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8"/>
          <p:cNvSpPr>
            <a:spLocks/>
          </p:cNvSpPr>
          <p:nvPr/>
        </p:nvSpPr>
        <p:spPr bwMode="auto">
          <a:xfrm>
            <a:off x="3627439" y="2030413"/>
            <a:ext cx="2519363" cy="4117975"/>
          </a:xfrm>
          <a:custGeom>
            <a:avLst/>
            <a:gdLst>
              <a:gd name="T0" fmla="*/ 0 w 6995"/>
              <a:gd name="T1" fmla="*/ 10839 h 11423"/>
              <a:gd name="T2" fmla="*/ 20 w 6995"/>
              <a:gd name="T3" fmla="*/ 11423 h 11423"/>
              <a:gd name="T4" fmla="*/ 4314 w 6995"/>
              <a:gd name="T5" fmla="*/ 11403 h 11423"/>
              <a:gd name="T6" fmla="*/ 4334 w 6995"/>
              <a:gd name="T7" fmla="*/ 4932 h 11423"/>
              <a:gd name="T8" fmla="*/ 4334 w 6995"/>
              <a:gd name="T9" fmla="*/ 28 h 11423"/>
              <a:gd name="T10" fmla="*/ 6995 w 6995"/>
              <a:gd name="T11" fmla="*/ 0 h 11423"/>
              <a:gd name="T12" fmla="*/ 6995 w 6995"/>
              <a:gd name="T13" fmla="*/ 1370 h 1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995" h="11423">
                <a:moveTo>
                  <a:pt x="0" y="10839"/>
                </a:moveTo>
                <a:lnTo>
                  <a:pt x="20" y="11423"/>
                </a:lnTo>
                <a:lnTo>
                  <a:pt x="4314" y="11403"/>
                </a:lnTo>
                <a:lnTo>
                  <a:pt x="4334" y="4932"/>
                </a:lnTo>
                <a:lnTo>
                  <a:pt x="4334" y="28"/>
                </a:lnTo>
                <a:lnTo>
                  <a:pt x="6995" y="0"/>
                </a:lnTo>
                <a:lnTo>
                  <a:pt x="6995" y="1370"/>
                </a:lnTo>
              </a:path>
            </a:pathLst>
          </a:custGeom>
          <a:noFill/>
          <a:ln w="4" cap="flat">
            <a:solidFill>
              <a:srgbClr val="060CE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9"/>
          <p:cNvSpPr>
            <a:spLocks/>
          </p:cNvSpPr>
          <p:nvPr/>
        </p:nvSpPr>
        <p:spPr bwMode="auto">
          <a:xfrm>
            <a:off x="6118225" y="2424113"/>
            <a:ext cx="57150" cy="100013"/>
          </a:xfrm>
          <a:custGeom>
            <a:avLst/>
            <a:gdLst>
              <a:gd name="T0" fmla="*/ 18 w 36"/>
              <a:gd name="T1" fmla="*/ 18 h 63"/>
              <a:gd name="T2" fmla="*/ 0 w 36"/>
              <a:gd name="T3" fmla="*/ 0 h 63"/>
              <a:gd name="T4" fmla="*/ 18 w 36"/>
              <a:gd name="T5" fmla="*/ 63 h 63"/>
              <a:gd name="T6" fmla="*/ 36 w 36"/>
              <a:gd name="T7" fmla="*/ 0 h 63"/>
              <a:gd name="T8" fmla="*/ 18 w 36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6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3038476" y="3890964"/>
            <a:ext cx="6893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E</a:t>
            </a:r>
            <a:endParaRPr lang="en-US">
              <a:latin typeface="Arial" pitchFamily="34" charset="0"/>
            </a:endParaRPr>
          </a:p>
        </p:txBody>
      </p:sp>
      <p:sp>
        <p:nvSpPr>
          <p:cNvPr id="56" name="Line 51"/>
          <p:cNvSpPr>
            <a:spLocks noChangeShapeType="1"/>
          </p:cNvSpPr>
          <p:nvPr/>
        </p:nvSpPr>
        <p:spPr bwMode="auto">
          <a:xfrm flipH="1">
            <a:off x="3213102" y="3963988"/>
            <a:ext cx="214313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52"/>
          <p:cNvSpPr>
            <a:spLocks/>
          </p:cNvSpPr>
          <p:nvPr/>
        </p:nvSpPr>
        <p:spPr bwMode="auto">
          <a:xfrm>
            <a:off x="3201988" y="3943351"/>
            <a:ext cx="71438" cy="41275"/>
          </a:xfrm>
          <a:custGeom>
            <a:avLst/>
            <a:gdLst>
              <a:gd name="T0" fmla="*/ 32 w 45"/>
              <a:gd name="T1" fmla="*/ 13 h 26"/>
              <a:gd name="T2" fmla="*/ 45 w 45"/>
              <a:gd name="T3" fmla="*/ 0 h 26"/>
              <a:gd name="T4" fmla="*/ 0 w 45"/>
              <a:gd name="T5" fmla="*/ 13 h 26"/>
              <a:gd name="T6" fmla="*/ 45 w 45"/>
              <a:gd name="T7" fmla="*/ 26 h 26"/>
              <a:gd name="T8" fmla="*/ 32 w 45"/>
              <a:gd name="T9" fmla="*/ 1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6">
                <a:moveTo>
                  <a:pt x="32" y="13"/>
                </a:moveTo>
                <a:lnTo>
                  <a:pt x="45" y="0"/>
                </a:lnTo>
                <a:lnTo>
                  <a:pt x="0" y="13"/>
                </a:lnTo>
                <a:lnTo>
                  <a:pt x="45" y="26"/>
                </a:lnTo>
                <a:lnTo>
                  <a:pt x="32" y="13"/>
                </a:lnTo>
                <a:close/>
              </a:path>
            </a:pathLst>
          </a:custGeom>
          <a:solidFill>
            <a:srgbClr val="000000"/>
          </a:solidFill>
          <a:ln w="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3484564" y="3890964"/>
            <a:ext cx="8319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Sans"/>
              </a:rPr>
              <a:t>E    +  E    - bias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3573463" y="3941764"/>
            <a:ext cx="817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3505201" y="3614739"/>
            <a:ext cx="110447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Sans"/>
              </a:rPr>
              <a:t>sign(A)          sign(B)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1" name="Freeform 56"/>
          <p:cNvSpPr>
            <a:spLocks/>
          </p:cNvSpPr>
          <p:nvPr/>
        </p:nvSpPr>
        <p:spPr bwMode="auto">
          <a:xfrm>
            <a:off x="3390900" y="3189288"/>
            <a:ext cx="158750" cy="157163"/>
          </a:xfrm>
          <a:custGeom>
            <a:avLst/>
            <a:gdLst>
              <a:gd name="T0" fmla="*/ 220 w 444"/>
              <a:gd name="T1" fmla="*/ 0 h 439"/>
              <a:gd name="T2" fmla="*/ 224 w 444"/>
              <a:gd name="T3" fmla="*/ 0 h 439"/>
              <a:gd name="T4" fmla="*/ 444 w 444"/>
              <a:gd name="T5" fmla="*/ 220 h 439"/>
              <a:gd name="T6" fmla="*/ 224 w 444"/>
              <a:gd name="T7" fmla="*/ 439 h 439"/>
              <a:gd name="T8" fmla="*/ 220 w 444"/>
              <a:gd name="T9" fmla="*/ 439 h 439"/>
              <a:gd name="T10" fmla="*/ 0 w 444"/>
              <a:gd name="T11" fmla="*/ 220 h 439"/>
              <a:gd name="T12" fmla="*/ 220 w 444"/>
              <a:gd name="T1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4" h="439">
                <a:moveTo>
                  <a:pt x="220" y="0"/>
                </a:moveTo>
                <a:lnTo>
                  <a:pt x="224" y="0"/>
                </a:lnTo>
                <a:cubicBezTo>
                  <a:pt x="346" y="0"/>
                  <a:pt x="444" y="98"/>
                  <a:pt x="444" y="220"/>
                </a:cubicBezTo>
                <a:cubicBezTo>
                  <a:pt x="444" y="341"/>
                  <a:pt x="346" y="439"/>
                  <a:pt x="224" y="439"/>
                </a:cubicBezTo>
                <a:lnTo>
                  <a:pt x="220" y="439"/>
                </a:lnTo>
                <a:cubicBezTo>
                  <a:pt x="98" y="439"/>
                  <a:pt x="0" y="341"/>
                  <a:pt x="0" y="220"/>
                </a:cubicBez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3417888" y="3205163"/>
            <a:ext cx="913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5510214" y="4545013"/>
            <a:ext cx="1350963" cy="385763"/>
          </a:xfrm>
          <a:prstGeom prst="rect">
            <a:avLst/>
          </a:prstGeom>
          <a:solidFill>
            <a:srgbClr val="A2D0D9"/>
          </a:solidFill>
          <a:ln w="6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5588001" y="4565651"/>
            <a:ext cx="102111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Normalize W and </a:t>
            </a:r>
            <a:endParaRPr lang="en-US">
              <a:latin typeface="Arial" pitchFamily="34" charset="0"/>
            </a:endParaRPr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5588001" y="4745038"/>
            <a:ext cx="60272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   update E</a:t>
            </a:r>
            <a:endParaRPr lang="en-US">
              <a:latin typeface="Arial" pitchFamily="34" charset="0"/>
            </a:endParaRPr>
          </a:p>
        </p:txBody>
      </p:sp>
      <p:sp>
        <p:nvSpPr>
          <p:cNvPr id="66" name="Freeform 61"/>
          <p:cNvSpPr>
            <a:spLocks/>
          </p:cNvSpPr>
          <p:nvPr/>
        </p:nvSpPr>
        <p:spPr bwMode="auto">
          <a:xfrm>
            <a:off x="5405439" y="3163888"/>
            <a:ext cx="758825" cy="663575"/>
          </a:xfrm>
          <a:custGeom>
            <a:avLst/>
            <a:gdLst>
              <a:gd name="T0" fmla="*/ 2110 w 2110"/>
              <a:gd name="T1" fmla="*/ 0 h 1839"/>
              <a:gd name="T2" fmla="*/ 0 w 2110"/>
              <a:gd name="T3" fmla="*/ 997 h 1839"/>
              <a:gd name="T4" fmla="*/ 2056 w 2110"/>
              <a:gd name="T5" fmla="*/ 1839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0" h="1839">
                <a:moveTo>
                  <a:pt x="2110" y="0"/>
                </a:moveTo>
                <a:lnTo>
                  <a:pt x="0" y="997"/>
                </a:lnTo>
                <a:lnTo>
                  <a:pt x="2056" y="1839"/>
                </a:lnTo>
              </a:path>
            </a:pathLst>
          </a:custGeom>
          <a:solidFill>
            <a:srgbClr val="D5F6FF"/>
          </a:solidFill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62"/>
          <p:cNvSpPr>
            <a:spLocks/>
          </p:cNvSpPr>
          <p:nvPr/>
        </p:nvSpPr>
        <p:spPr bwMode="auto">
          <a:xfrm>
            <a:off x="6135689" y="3167063"/>
            <a:ext cx="779463" cy="657225"/>
          </a:xfrm>
          <a:custGeom>
            <a:avLst/>
            <a:gdLst>
              <a:gd name="T0" fmla="*/ 54 w 2163"/>
              <a:gd name="T1" fmla="*/ 0 h 1823"/>
              <a:gd name="T2" fmla="*/ 2163 w 2163"/>
              <a:gd name="T3" fmla="*/ 998 h 1823"/>
              <a:gd name="T4" fmla="*/ 0 w 2163"/>
              <a:gd name="T5" fmla="*/ 1823 h 1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3" h="1823">
                <a:moveTo>
                  <a:pt x="54" y="0"/>
                </a:moveTo>
                <a:lnTo>
                  <a:pt x="2163" y="998"/>
                </a:lnTo>
                <a:lnTo>
                  <a:pt x="0" y="1823"/>
                </a:lnTo>
              </a:path>
            </a:pathLst>
          </a:custGeom>
          <a:solidFill>
            <a:srgbClr val="D5F6FF"/>
          </a:solidFill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5754689" y="3336926"/>
            <a:ext cx="71493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Overflow or </a:t>
            </a:r>
            <a:endParaRPr lang="en-US">
              <a:latin typeface="Arial" pitchFamily="34" charset="0"/>
            </a:endParaRPr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5754689" y="3516313"/>
            <a:ext cx="68929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underflow? </a:t>
            </a:r>
            <a:endParaRPr lang="en-US">
              <a:latin typeface="Arial" pitchFamily="34" charset="0"/>
            </a:endParaRPr>
          </a:p>
        </p:txBody>
      </p:sp>
      <p:sp>
        <p:nvSpPr>
          <p:cNvPr id="70" name="Line 65"/>
          <p:cNvSpPr>
            <a:spLocks noChangeShapeType="1"/>
          </p:cNvSpPr>
          <p:nvPr/>
        </p:nvSpPr>
        <p:spPr bwMode="auto">
          <a:xfrm>
            <a:off x="6134100" y="3827462"/>
            <a:ext cx="0" cy="24288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66"/>
          <p:cNvSpPr>
            <a:spLocks/>
          </p:cNvSpPr>
          <p:nvPr/>
        </p:nvSpPr>
        <p:spPr bwMode="auto">
          <a:xfrm>
            <a:off x="6105525" y="3970338"/>
            <a:ext cx="57150" cy="100013"/>
          </a:xfrm>
          <a:custGeom>
            <a:avLst/>
            <a:gdLst>
              <a:gd name="T0" fmla="*/ 18 w 36"/>
              <a:gd name="T1" fmla="*/ 18 h 63"/>
              <a:gd name="T2" fmla="*/ 0 w 36"/>
              <a:gd name="T3" fmla="*/ 0 h 63"/>
              <a:gd name="T4" fmla="*/ 18 w 36"/>
              <a:gd name="T5" fmla="*/ 63 h 63"/>
              <a:gd name="T6" fmla="*/ 36 w 36"/>
              <a:gd name="T7" fmla="*/ 0 h 63"/>
              <a:gd name="T8" fmla="*/ 18 w 36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6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7"/>
          <p:cNvSpPr>
            <a:spLocks/>
          </p:cNvSpPr>
          <p:nvPr/>
        </p:nvSpPr>
        <p:spPr bwMode="auto">
          <a:xfrm>
            <a:off x="5354639" y="5180013"/>
            <a:ext cx="758825" cy="657225"/>
          </a:xfrm>
          <a:custGeom>
            <a:avLst/>
            <a:gdLst>
              <a:gd name="T0" fmla="*/ 2109 w 2109"/>
              <a:gd name="T1" fmla="*/ 0 h 1822"/>
              <a:gd name="T2" fmla="*/ 0 w 2109"/>
              <a:gd name="T3" fmla="*/ 987 h 1822"/>
              <a:gd name="T4" fmla="*/ 2055 w 2109"/>
              <a:gd name="T5" fmla="*/ 1822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9" h="1822">
                <a:moveTo>
                  <a:pt x="2109" y="0"/>
                </a:moveTo>
                <a:lnTo>
                  <a:pt x="0" y="987"/>
                </a:lnTo>
                <a:lnTo>
                  <a:pt x="2055" y="1822"/>
                </a:lnTo>
              </a:path>
            </a:pathLst>
          </a:custGeom>
          <a:solidFill>
            <a:srgbClr val="D5F6FF"/>
          </a:solidFill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8"/>
          <p:cNvSpPr>
            <a:spLocks/>
          </p:cNvSpPr>
          <p:nvPr/>
        </p:nvSpPr>
        <p:spPr bwMode="auto">
          <a:xfrm>
            <a:off x="6084889" y="5183188"/>
            <a:ext cx="779463" cy="650875"/>
          </a:xfrm>
          <a:custGeom>
            <a:avLst/>
            <a:gdLst>
              <a:gd name="T0" fmla="*/ 54 w 2164"/>
              <a:gd name="T1" fmla="*/ 0 h 1805"/>
              <a:gd name="T2" fmla="*/ 2164 w 2164"/>
              <a:gd name="T3" fmla="*/ 988 h 1805"/>
              <a:gd name="T4" fmla="*/ 0 w 2164"/>
              <a:gd name="T5" fmla="*/ 1805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4" h="1805">
                <a:moveTo>
                  <a:pt x="54" y="0"/>
                </a:moveTo>
                <a:lnTo>
                  <a:pt x="2164" y="988"/>
                </a:lnTo>
                <a:lnTo>
                  <a:pt x="0" y="1805"/>
                </a:lnTo>
              </a:path>
            </a:pathLst>
          </a:custGeom>
          <a:solidFill>
            <a:srgbClr val="D5F6FF"/>
          </a:solidFill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5703889" y="5349876"/>
            <a:ext cx="71493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Overflow or </a:t>
            </a:r>
            <a:endParaRPr lang="en-US">
              <a:latin typeface="Arial" pitchFamily="34" charset="0"/>
            </a:endParaRPr>
          </a:p>
        </p:txBody>
      </p:sp>
      <p:sp>
        <p:nvSpPr>
          <p:cNvPr id="75" name="Rectangle 70"/>
          <p:cNvSpPr>
            <a:spLocks noChangeArrowheads="1"/>
          </p:cNvSpPr>
          <p:nvPr/>
        </p:nvSpPr>
        <p:spPr bwMode="auto">
          <a:xfrm>
            <a:off x="5703889" y="5527676"/>
            <a:ext cx="68929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underflow? </a:t>
            </a:r>
            <a:endParaRPr lang="en-US">
              <a:latin typeface="Arial" pitchFamily="34" charset="0"/>
            </a:endParaRPr>
          </a:p>
        </p:txBody>
      </p:sp>
      <p:sp>
        <p:nvSpPr>
          <p:cNvPr id="76" name="Oval 71"/>
          <p:cNvSpPr>
            <a:spLocks noChangeArrowheads="1"/>
          </p:cNvSpPr>
          <p:nvPr/>
        </p:nvSpPr>
        <p:spPr bwMode="auto">
          <a:xfrm>
            <a:off x="6259513" y="3817937"/>
            <a:ext cx="160338" cy="158750"/>
          </a:xfrm>
          <a:prstGeom prst="ellipse">
            <a:avLst/>
          </a:prstGeom>
          <a:solidFill>
            <a:srgbClr val="F4D7E3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72"/>
          <p:cNvSpPr>
            <a:spLocks noChangeArrowheads="1"/>
          </p:cNvSpPr>
          <p:nvPr/>
        </p:nvSpPr>
        <p:spPr bwMode="auto">
          <a:xfrm>
            <a:off x="6288088" y="3833813"/>
            <a:ext cx="913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78" name="Freeform 73"/>
          <p:cNvSpPr>
            <a:spLocks/>
          </p:cNvSpPr>
          <p:nvPr/>
        </p:nvSpPr>
        <p:spPr bwMode="auto">
          <a:xfrm>
            <a:off x="6203950" y="5840412"/>
            <a:ext cx="158750" cy="158750"/>
          </a:xfrm>
          <a:custGeom>
            <a:avLst/>
            <a:gdLst>
              <a:gd name="T0" fmla="*/ 220 w 443"/>
              <a:gd name="T1" fmla="*/ 0 h 440"/>
              <a:gd name="T2" fmla="*/ 224 w 443"/>
              <a:gd name="T3" fmla="*/ 0 h 440"/>
              <a:gd name="T4" fmla="*/ 443 w 443"/>
              <a:gd name="T5" fmla="*/ 220 h 440"/>
              <a:gd name="T6" fmla="*/ 224 w 443"/>
              <a:gd name="T7" fmla="*/ 440 h 440"/>
              <a:gd name="T8" fmla="*/ 220 w 443"/>
              <a:gd name="T9" fmla="*/ 440 h 440"/>
              <a:gd name="T10" fmla="*/ 0 w 443"/>
              <a:gd name="T11" fmla="*/ 220 h 440"/>
              <a:gd name="T12" fmla="*/ 220 w 443"/>
              <a:gd name="T13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440">
                <a:moveTo>
                  <a:pt x="220" y="0"/>
                </a:moveTo>
                <a:lnTo>
                  <a:pt x="224" y="0"/>
                </a:lnTo>
                <a:cubicBezTo>
                  <a:pt x="345" y="0"/>
                  <a:pt x="443" y="98"/>
                  <a:pt x="443" y="220"/>
                </a:cubicBezTo>
                <a:cubicBezTo>
                  <a:pt x="443" y="342"/>
                  <a:pt x="345" y="440"/>
                  <a:pt x="224" y="440"/>
                </a:cubicBezTo>
                <a:lnTo>
                  <a:pt x="220" y="440"/>
                </a:lnTo>
                <a:cubicBezTo>
                  <a:pt x="98" y="440"/>
                  <a:pt x="0" y="342"/>
                  <a:pt x="0" y="220"/>
                </a:cubicBez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4D7E3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4"/>
          <p:cNvSpPr>
            <a:spLocks noChangeArrowheads="1"/>
          </p:cNvSpPr>
          <p:nvPr/>
        </p:nvSpPr>
        <p:spPr bwMode="auto">
          <a:xfrm>
            <a:off x="6230938" y="5846763"/>
            <a:ext cx="913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Sans"/>
              </a:rPr>
              <a:t>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80" name="Freeform 75"/>
          <p:cNvSpPr>
            <a:spLocks/>
          </p:cNvSpPr>
          <p:nvPr/>
        </p:nvSpPr>
        <p:spPr bwMode="auto">
          <a:xfrm>
            <a:off x="6083301" y="3751263"/>
            <a:ext cx="2500313" cy="2403475"/>
          </a:xfrm>
          <a:custGeom>
            <a:avLst/>
            <a:gdLst>
              <a:gd name="T0" fmla="*/ 14 w 6942"/>
              <a:gd name="T1" fmla="*/ 5787 h 6671"/>
              <a:gd name="T2" fmla="*/ 0 w 6942"/>
              <a:gd name="T3" fmla="*/ 6656 h 6671"/>
              <a:gd name="T4" fmla="*/ 4148 w 6942"/>
              <a:gd name="T5" fmla="*/ 6671 h 6671"/>
              <a:gd name="T6" fmla="*/ 4148 w 6942"/>
              <a:gd name="T7" fmla="*/ 0 h 6671"/>
              <a:gd name="T8" fmla="*/ 6942 w 6942"/>
              <a:gd name="T9" fmla="*/ 0 h 6671"/>
              <a:gd name="T10" fmla="*/ 6942 w 6942"/>
              <a:gd name="T11" fmla="*/ 912 h 6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42" h="6671">
                <a:moveTo>
                  <a:pt x="14" y="5787"/>
                </a:moveTo>
                <a:lnTo>
                  <a:pt x="0" y="6656"/>
                </a:lnTo>
                <a:lnTo>
                  <a:pt x="4148" y="6671"/>
                </a:lnTo>
                <a:lnTo>
                  <a:pt x="4148" y="0"/>
                </a:lnTo>
                <a:lnTo>
                  <a:pt x="6942" y="0"/>
                </a:lnTo>
                <a:lnTo>
                  <a:pt x="6942" y="912"/>
                </a:lnTo>
              </a:path>
            </a:pathLst>
          </a:custGeom>
          <a:noFill/>
          <a:ln w="5" cap="flat">
            <a:solidFill>
              <a:srgbClr val="0202EE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76"/>
          <p:cNvSpPr>
            <a:spLocks/>
          </p:cNvSpPr>
          <p:nvPr/>
        </p:nvSpPr>
        <p:spPr bwMode="auto">
          <a:xfrm>
            <a:off x="8550275" y="3965575"/>
            <a:ext cx="65088" cy="114300"/>
          </a:xfrm>
          <a:custGeom>
            <a:avLst/>
            <a:gdLst>
              <a:gd name="T0" fmla="*/ 21 w 41"/>
              <a:gd name="T1" fmla="*/ 21 h 72"/>
              <a:gd name="T2" fmla="*/ 0 w 41"/>
              <a:gd name="T3" fmla="*/ 0 h 72"/>
              <a:gd name="T4" fmla="*/ 21 w 41"/>
              <a:gd name="T5" fmla="*/ 72 h 72"/>
              <a:gd name="T6" fmla="*/ 41 w 41"/>
              <a:gd name="T7" fmla="*/ 0 h 72"/>
              <a:gd name="T8" fmla="*/ 21 w 41"/>
              <a:gd name="T9" fmla="*/ 2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72">
                <a:moveTo>
                  <a:pt x="21" y="21"/>
                </a:moveTo>
                <a:lnTo>
                  <a:pt x="0" y="0"/>
                </a:lnTo>
                <a:lnTo>
                  <a:pt x="21" y="72"/>
                </a:lnTo>
                <a:lnTo>
                  <a:pt x="41" y="0"/>
                </a:lnTo>
                <a:lnTo>
                  <a:pt x="21" y="21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77"/>
          <p:cNvSpPr>
            <a:spLocks/>
          </p:cNvSpPr>
          <p:nvPr/>
        </p:nvSpPr>
        <p:spPr bwMode="auto">
          <a:xfrm>
            <a:off x="6772275" y="3684587"/>
            <a:ext cx="749300" cy="342900"/>
          </a:xfrm>
          <a:custGeom>
            <a:avLst/>
            <a:gdLst>
              <a:gd name="T0" fmla="*/ 222 w 2082"/>
              <a:gd name="T1" fmla="*/ 0 h 950"/>
              <a:gd name="T2" fmla="*/ 1860 w 2082"/>
              <a:gd name="T3" fmla="*/ 0 h 950"/>
              <a:gd name="T4" fmla="*/ 2082 w 2082"/>
              <a:gd name="T5" fmla="*/ 222 h 950"/>
              <a:gd name="T6" fmla="*/ 2082 w 2082"/>
              <a:gd name="T7" fmla="*/ 728 h 950"/>
              <a:gd name="T8" fmla="*/ 1860 w 2082"/>
              <a:gd name="T9" fmla="*/ 950 h 950"/>
              <a:gd name="T10" fmla="*/ 222 w 2082"/>
              <a:gd name="T11" fmla="*/ 950 h 950"/>
              <a:gd name="T12" fmla="*/ 0 w 2082"/>
              <a:gd name="T13" fmla="*/ 728 h 950"/>
              <a:gd name="T14" fmla="*/ 0 w 2082"/>
              <a:gd name="T15" fmla="*/ 222 h 950"/>
              <a:gd name="T16" fmla="*/ 222 w 2082"/>
              <a:gd name="T17" fmla="*/ 0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2" h="950">
                <a:moveTo>
                  <a:pt x="222" y="0"/>
                </a:moveTo>
                <a:lnTo>
                  <a:pt x="1860" y="0"/>
                </a:lnTo>
                <a:cubicBezTo>
                  <a:pt x="1983" y="0"/>
                  <a:pt x="2082" y="99"/>
                  <a:pt x="2082" y="222"/>
                </a:cubicBezTo>
                <a:lnTo>
                  <a:pt x="2082" y="728"/>
                </a:lnTo>
                <a:cubicBezTo>
                  <a:pt x="2082" y="851"/>
                  <a:pt x="1983" y="950"/>
                  <a:pt x="1860" y="950"/>
                </a:cubicBezTo>
                <a:lnTo>
                  <a:pt x="222" y="950"/>
                </a:lnTo>
                <a:cubicBezTo>
                  <a:pt x="99" y="950"/>
                  <a:pt x="0" y="851"/>
                  <a:pt x="0" y="728"/>
                </a:cubicBezTo>
                <a:lnTo>
                  <a:pt x="0" y="222"/>
                </a:lnTo>
                <a:cubicBezTo>
                  <a:pt x="0" y="99"/>
                  <a:pt x="99" y="0"/>
                  <a:pt x="222" y="0"/>
                </a:cubicBezTo>
                <a:close/>
              </a:path>
            </a:pathLst>
          </a:custGeom>
          <a:solidFill>
            <a:srgbClr val="FFAAAA"/>
          </a:solidFill>
          <a:ln w="5" cap="flat">
            <a:solidFill>
              <a:srgbClr val="0303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78"/>
          <p:cNvSpPr>
            <a:spLocks noChangeArrowheads="1"/>
          </p:cNvSpPr>
          <p:nvPr/>
        </p:nvSpPr>
        <p:spPr bwMode="auto">
          <a:xfrm>
            <a:off x="6859588" y="3765551"/>
            <a:ext cx="5686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Report</a:t>
            </a:r>
            <a:endParaRPr lang="en-US">
              <a:latin typeface="Arial" pitchFamily="34" charset="0"/>
            </a:endParaRPr>
          </a:p>
        </p:txBody>
      </p:sp>
      <p:sp>
        <p:nvSpPr>
          <p:cNvPr id="84" name="Oval 79"/>
          <p:cNvSpPr>
            <a:spLocks noChangeArrowheads="1"/>
          </p:cNvSpPr>
          <p:nvPr/>
        </p:nvSpPr>
        <p:spPr bwMode="auto">
          <a:xfrm>
            <a:off x="6875463" y="3278187"/>
            <a:ext cx="160338" cy="158750"/>
          </a:xfrm>
          <a:prstGeom prst="ellipse">
            <a:avLst/>
          </a:prstGeom>
          <a:solidFill>
            <a:srgbClr val="F4D7E3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80"/>
          <p:cNvSpPr>
            <a:spLocks noChangeArrowheads="1"/>
          </p:cNvSpPr>
          <p:nvPr/>
        </p:nvSpPr>
        <p:spPr bwMode="auto">
          <a:xfrm>
            <a:off x="6911975" y="3294063"/>
            <a:ext cx="6893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Y</a:t>
            </a:r>
            <a:endParaRPr lang="en-US">
              <a:latin typeface="Arial" pitchFamily="34" charset="0"/>
            </a:endParaRPr>
          </a:p>
        </p:txBody>
      </p:sp>
      <p:sp>
        <p:nvSpPr>
          <p:cNvPr id="86" name="Rectangle 81"/>
          <p:cNvSpPr>
            <a:spLocks noChangeArrowheads="1"/>
          </p:cNvSpPr>
          <p:nvPr/>
        </p:nvSpPr>
        <p:spPr bwMode="auto">
          <a:xfrm>
            <a:off x="7940675" y="4086225"/>
            <a:ext cx="1366838" cy="490538"/>
          </a:xfrm>
          <a:prstGeom prst="rect">
            <a:avLst/>
          </a:prstGeom>
          <a:solidFill>
            <a:srgbClr val="A2D0D9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2"/>
          <p:cNvSpPr>
            <a:spLocks noChangeArrowheads="1"/>
          </p:cNvSpPr>
          <p:nvPr/>
        </p:nvSpPr>
        <p:spPr bwMode="auto">
          <a:xfrm>
            <a:off x="8121651" y="4144963"/>
            <a:ext cx="88646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Construct C out</a:t>
            </a:r>
            <a:endParaRPr lang="en-US">
              <a:latin typeface="Arial" pitchFamily="34" charset="0"/>
            </a:endParaRPr>
          </a:p>
        </p:txBody>
      </p:sp>
      <p:sp>
        <p:nvSpPr>
          <p:cNvPr id="88" name="Rectangle 83"/>
          <p:cNvSpPr>
            <a:spLocks noChangeArrowheads="1"/>
          </p:cNvSpPr>
          <p:nvPr/>
        </p:nvSpPr>
        <p:spPr bwMode="auto">
          <a:xfrm>
            <a:off x="8121651" y="4322763"/>
            <a:ext cx="78867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of W, E, and S</a:t>
            </a:r>
            <a:endParaRPr lang="en-US">
              <a:latin typeface="Arial" pitchFamily="34" charset="0"/>
            </a:endParaRPr>
          </a:p>
        </p:txBody>
      </p:sp>
      <p:sp>
        <p:nvSpPr>
          <p:cNvPr id="89" name="Line 84"/>
          <p:cNvSpPr>
            <a:spLocks noChangeShapeType="1"/>
          </p:cNvSpPr>
          <p:nvPr/>
        </p:nvSpPr>
        <p:spPr bwMode="auto">
          <a:xfrm>
            <a:off x="8604250" y="4592638"/>
            <a:ext cx="0" cy="239713"/>
          </a:xfrm>
          <a:prstGeom prst="line">
            <a:avLst/>
          </a:prstGeom>
          <a:noFill/>
          <a:ln w="5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85"/>
          <p:cNvSpPr>
            <a:spLocks/>
          </p:cNvSpPr>
          <p:nvPr/>
        </p:nvSpPr>
        <p:spPr bwMode="auto">
          <a:xfrm>
            <a:off x="8570913" y="4718050"/>
            <a:ext cx="65088" cy="114300"/>
          </a:xfrm>
          <a:custGeom>
            <a:avLst/>
            <a:gdLst>
              <a:gd name="T0" fmla="*/ 21 w 41"/>
              <a:gd name="T1" fmla="*/ 20 h 72"/>
              <a:gd name="T2" fmla="*/ 0 w 41"/>
              <a:gd name="T3" fmla="*/ 0 h 72"/>
              <a:gd name="T4" fmla="*/ 21 w 41"/>
              <a:gd name="T5" fmla="*/ 72 h 72"/>
              <a:gd name="T6" fmla="*/ 41 w 41"/>
              <a:gd name="T7" fmla="*/ 0 h 72"/>
              <a:gd name="T8" fmla="*/ 21 w 41"/>
              <a:gd name="T9" fmla="*/ 2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72">
                <a:moveTo>
                  <a:pt x="21" y="20"/>
                </a:moveTo>
                <a:lnTo>
                  <a:pt x="0" y="0"/>
                </a:lnTo>
                <a:lnTo>
                  <a:pt x="21" y="72"/>
                </a:lnTo>
                <a:lnTo>
                  <a:pt x="41" y="0"/>
                </a:lnTo>
                <a:lnTo>
                  <a:pt x="21" y="20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86"/>
          <p:cNvSpPr>
            <a:spLocks noChangeArrowheads="1"/>
          </p:cNvSpPr>
          <p:nvPr/>
        </p:nvSpPr>
        <p:spPr bwMode="auto">
          <a:xfrm>
            <a:off x="8275638" y="4814888"/>
            <a:ext cx="623888" cy="511175"/>
          </a:xfrm>
          <a:prstGeom prst="ellipse">
            <a:avLst/>
          </a:prstGeom>
          <a:solidFill>
            <a:srgbClr val="FFE6D5"/>
          </a:solidFill>
          <a:ln w="6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87"/>
          <p:cNvSpPr>
            <a:spLocks noChangeArrowheads="1"/>
          </p:cNvSpPr>
          <p:nvPr/>
        </p:nvSpPr>
        <p:spPr bwMode="auto">
          <a:xfrm>
            <a:off x="8462963" y="4846638"/>
            <a:ext cx="306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000000"/>
                </a:solidFill>
                <a:latin typeface="Sans"/>
              </a:rPr>
              <a:t>C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93" name="Freeform 88"/>
          <p:cNvSpPr>
            <a:spLocks/>
          </p:cNvSpPr>
          <p:nvPr/>
        </p:nvSpPr>
        <p:spPr bwMode="auto">
          <a:xfrm>
            <a:off x="5970589" y="1492250"/>
            <a:ext cx="2327275" cy="431800"/>
          </a:xfrm>
          <a:custGeom>
            <a:avLst/>
            <a:gdLst>
              <a:gd name="T0" fmla="*/ 599 w 6460"/>
              <a:gd name="T1" fmla="*/ 0 h 1198"/>
              <a:gd name="T2" fmla="*/ 5861 w 6460"/>
              <a:gd name="T3" fmla="*/ 0 h 1198"/>
              <a:gd name="T4" fmla="*/ 6460 w 6460"/>
              <a:gd name="T5" fmla="*/ 599 h 1198"/>
              <a:gd name="T6" fmla="*/ 5861 w 6460"/>
              <a:gd name="T7" fmla="*/ 1198 h 1198"/>
              <a:gd name="T8" fmla="*/ 599 w 6460"/>
              <a:gd name="T9" fmla="*/ 1198 h 1198"/>
              <a:gd name="T10" fmla="*/ 0 w 6460"/>
              <a:gd name="T11" fmla="*/ 599 h 1198"/>
              <a:gd name="T12" fmla="*/ 599 w 6460"/>
              <a:gd name="T13" fmla="*/ 0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60" h="1198">
                <a:moveTo>
                  <a:pt x="599" y="0"/>
                </a:moveTo>
                <a:lnTo>
                  <a:pt x="5861" y="0"/>
                </a:lnTo>
                <a:cubicBezTo>
                  <a:pt x="6193" y="0"/>
                  <a:pt x="6460" y="267"/>
                  <a:pt x="6460" y="599"/>
                </a:cubicBezTo>
                <a:cubicBezTo>
                  <a:pt x="6460" y="931"/>
                  <a:pt x="6193" y="1198"/>
                  <a:pt x="5861" y="1198"/>
                </a:cubicBezTo>
                <a:lnTo>
                  <a:pt x="599" y="1198"/>
                </a:lnTo>
                <a:cubicBezTo>
                  <a:pt x="267" y="1198"/>
                  <a:pt x="0" y="931"/>
                  <a:pt x="0" y="599"/>
                </a:cubicBezTo>
                <a:cubicBezTo>
                  <a:pt x="0" y="267"/>
                  <a:pt x="267" y="0"/>
                  <a:pt x="599" y="0"/>
                </a:cubicBezTo>
                <a:close/>
              </a:path>
            </a:pathLst>
          </a:custGeom>
          <a:solidFill>
            <a:srgbClr val="AFC6E9"/>
          </a:solidFill>
          <a:ln w="8" cap="flat">
            <a:solidFill>
              <a:srgbClr val="050CF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89"/>
          <p:cNvSpPr>
            <a:spLocks noChangeArrowheads="1"/>
          </p:cNvSpPr>
          <p:nvPr/>
        </p:nvSpPr>
        <p:spPr bwMode="auto">
          <a:xfrm>
            <a:off x="6186488" y="1530350"/>
            <a:ext cx="123271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700" dirty="0">
                <a:solidFill>
                  <a:srgbClr val="000000"/>
                </a:solidFill>
                <a:latin typeface="Sans"/>
              </a:rPr>
              <a:t>C = A * B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95" name="Freeform 90"/>
          <p:cNvSpPr>
            <a:spLocks/>
          </p:cNvSpPr>
          <p:nvPr/>
        </p:nvSpPr>
        <p:spPr bwMode="auto">
          <a:xfrm>
            <a:off x="6915150" y="3527425"/>
            <a:ext cx="349250" cy="153988"/>
          </a:xfrm>
          <a:custGeom>
            <a:avLst/>
            <a:gdLst>
              <a:gd name="T0" fmla="*/ 0 w 967"/>
              <a:gd name="T1" fmla="*/ 0 h 427"/>
              <a:gd name="T2" fmla="*/ 947 w 967"/>
              <a:gd name="T3" fmla="*/ 20 h 427"/>
              <a:gd name="T4" fmla="*/ 967 w 967"/>
              <a:gd name="T5" fmla="*/ 427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7" h="427">
                <a:moveTo>
                  <a:pt x="0" y="0"/>
                </a:moveTo>
                <a:cubicBezTo>
                  <a:pt x="947" y="0"/>
                  <a:pt x="947" y="20"/>
                  <a:pt x="947" y="20"/>
                </a:cubicBezTo>
                <a:lnTo>
                  <a:pt x="967" y="427"/>
                </a:lnTo>
              </a:path>
            </a:pathLst>
          </a:custGeom>
          <a:noFill/>
          <a:ln w="6" cap="flat">
            <a:solidFill>
              <a:srgbClr val="050EF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1"/>
          <p:cNvSpPr>
            <a:spLocks/>
          </p:cNvSpPr>
          <p:nvPr/>
        </p:nvSpPr>
        <p:spPr bwMode="auto">
          <a:xfrm>
            <a:off x="7240589" y="3619501"/>
            <a:ext cx="41275" cy="73025"/>
          </a:xfrm>
          <a:custGeom>
            <a:avLst/>
            <a:gdLst>
              <a:gd name="T0" fmla="*/ 13 w 26"/>
              <a:gd name="T1" fmla="*/ 13 h 46"/>
              <a:gd name="T2" fmla="*/ 0 w 26"/>
              <a:gd name="T3" fmla="*/ 1 h 46"/>
              <a:gd name="T4" fmla="*/ 15 w 26"/>
              <a:gd name="T5" fmla="*/ 46 h 46"/>
              <a:gd name="T6" fmla="*/ 26 w 26"/>
              <a:gd name="T7" fmla="*/ 0 h 46"/>
              <a:gd name="T8" fmla="*/ 13 w 26"/>
              <a:gd name="T9" fmla="*/ 1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46">
                <a:moveTo>
                  <a:pt x="13" y="13"/>
                </a:moveTo>
                <a:lnTo>
                  <a:pt x="0" y="1"/>
                </a:lnTo>
                <a:lnTo>
                  <a:pt x="15" y="46"/>
                </a:lnTo>
                <a:lnTo>
                  <a:pt x="26" y="0"/>
                </a:lnTo>
                <a:lnTo>
                  <a:pt x="13" y="13"/>
                </a:lnTo>
                <a:close/>
              </a:path>
            </a:pathLst>
          </a:custGeom>
          <a:solidFill>
            <a:srgbClr val="000000"/>
          </a:solidFill>
          <a:ln w="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92"/>
          <p:cNvSpPr>
            <a:spLocks noChangeArrowheads="1"/>
          </p:cNvSpPr>
          <p:nvPr/>
        </p:nvSpPr>
        <p:spPr bwMode="auto">
          <a:xfrm>
            <a:off x="3048001" y="3641726"/>
            <a:ext cx="6412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98" name="Line 93"/>
          <p:cNvSpPr>
            <a:spLocks noChangeShapeType="1"/>
          </p:cNvSpPr>
          <p:nvPr/>
        </p:nvSpPr>
        <p:spPr bwMode="auto">
          <a:xfrm flipH="1">
            <a:off x="3219451" y="3690938"/>
            <a:ext cx="215900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94"/>
          <p:cNvSpPr>
            <a:spLocks/>
          </p:cNvSpPr>
          <p:nvPr/>
        </p:nvSpPr>
        <p:spPr bwMode="auto">
          <a:xfrm>
            <a:off x="3209926" y="3670300"/>
            <a:ext cx="71438" cy="39688"/>
          </a:xfrm>
          <a:custGeom>
            <a:avLst/>
            <a:gdLst>
              <a:gd name="T0" fmla="*/ 32 w 45"/>
              <a:gd name="T1" fmla="*/ 13 h 25"/>
              <a:gd name="T2" fmla="*/ 45 w 45"/>
              <a:gd name="T3" fmla="*/ 0 h 25"/>
              <a:gd name="T4" fmla="*/ 0 w 45"/>
              <a:gd name="T5" fmla="*/ 13 h 25"/>
              <a:gd name="T6" fmla="*/ 45 w 45"/>
              <a:gd name="T7" fmla="*/ 25 h 25"/>
              <a:gd name="T8" fmla="*/ 32 w 45"/>
              <a:gd name="T9" fmla="*/ 13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5">
                <a:moveTo>
                  <a:pt x="32" y="13"/>
                </a:moveTo>
                <a:lnTo>
                  <a:pt x="45" y="0"/>
                </a:lnTo>
                <a:lnTo>
                  <a:pt x="0" y="13"/>
                </a:lnTo>
                <a:lnTo>
                  <a:pt x="45" y="25"/>
                </a:lnTo>
                <a:lnTo>
                  <a:pt x="32" y="13"/>
                </a:lnTo>
                <a:close/>
              </a:path>
            </a:pathLst>
          </a:custGeom>
          <a:solidFill>
            <a:srgbClr val="000000"/>
          </a:solidFill>
          <a:ln w="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Oval 95"/>
          <p:cNvSpPr>
            <a:spLocks noChangeArrowheads="1"/>
          </p:cNvSpPr>
          <p:nvPr/>
        </p:nvSpPr>
        <p:spPr bwMode="auto">
          <a:xfrm>
            <a:off x="3976688" y="3609976"/>
            <a:ext cx="192088" cy="161925"/>
          </a:xfrm>
          <a:prstGeom prst="ellipse">
            <a:avLst/>
          </a:prstGeom>
          <a:noFill/>
          <a:ln w="5" cap="flat">
            <a:solidFill>
              <a:srgbClr val="050EF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96"/>
          <p:cNvSpPr>
            <a:spLocks noChangeShapeType="1"/>
          </p:cNvSpPr>
          <p:nvPr/>
        </p:nvSpPr>
        <p:spPr bwMode="auto">
          <a:xfrm>
            <a:off x="4076701" y="3609976"/>
            <a:ext cx="0" cy="168275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97"/>
          <p:cNvSpPr>
            <a:spLocks noChangeShapeType="1"/>
          </p:cNvSpPr>
          <p:nvPr/>
        </p:nvSpPr>
        <p:spPr bwMode="auto">
          <a:xfrm flipH="1">
            <a:off x="3984626" y="3700463"/>
            <a:ext cx="204788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Rectangle 98"/>
          <p:cNvSpPr>
            <a:spLocks noChangeArrowheads="1"/>
          </p:cNvSpPr>
          <p:nvPr/>
        </p:nvSpPr>
        <p:spPr bwMode="auto">
          <a:xfrm>
            <a:off x="3976688" y="3957639"/>
            <a:ext cx="7694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Sans"/>
              </a:rPr>
              <a:t>B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04" name="Freeform 99"/>
          <p:cNvSpPr>
            <a:spLocks/>
          </p:cNvSpPr>
          <p:nvPr/>
        </p:nvSpPr>
        <p:spPr bwMode="auto">
          <a:xfrm>
            <a:off x="2916239" y="4598988"/>
            <a:ext cx="760413" cy="657225"/>
          </a:xfrm>
          <a:custGeom>
            <a:avLst/>
            <a:gdLst>
              <a:gd name="T0" fmla="*/ 2109 w 2109"/>
              <a:gd name="T1" fmla="*/ 0 h 1822"/>
              <a:gd name="T2" fmla="*/ 0 w 2109"/>
              <a:gd name="T3" fmla="*/ 987 h 1822"/>
              <a:gd name="T4" fmla="*/ 2055 w 2109"/>
              <a:gd name="T5" fmla="*/ 1822 h 1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09" h="1822">
                <a:moveTo>
                  <a:pt x="2109" y="0"/>
                </a:moveTo>
                <a:lnTo>
                  <a:pt x="0" y="987"/>
                </a:lnTo>
                <a:lnTo>
                  <a:pt x="2055" y="1822"/>
                </a:lnTo>
              </a:path>
            </a:pathLst>
          </a:custGeom>
          <a:solidFill>
            <a:srgbClr val="D5F6FF"/>
          </a:solidFill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00"/>
          <p:cNvSpPr>
            <a:spLocks/>
          </p:cNvSpPr>
          <p:nvPr/>
        </p:nvSpPr>
        <p:spPr bwMode="auto">
          <a:xfrm>
            <a:off x="3648076" y="4602163"/>
            <a:ext cx="777875" cy="650875"/>
          </a:xfrm>
          <a:custGeom>
            <a:avLst/>
            <a:gdLst>
              <a:gd name="T0" fmla="*/ 54 w 2163"/>
              <a:gd name="T1" fmla="*/ 0 h 1805"/>
              <a:gd name="T2" fmla="*/ 2163 w 2163"/>
              <a:gd name="T3" fmla="*/ 988 h 1805"/>
              <a:gd name="T4" fmla="*/ 0 w 2163"/>
              <a:gd name="T5" fmla="*/ 1805 h 1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3" h="1805">
                <a:moveTo>
                  <a:pt x="54" y="0"/>
                </a:moveTo>
                <a:lnTo>
                  <a:pt x="2163" y="988"/>
                </a:lnTo>
                <a:lnTo>
                  <a:pt x="0" y="1805"/>
                </a:lnTo>
              </a:path>
            </a:pathLst>
          </a:custGeom>
          <a:solidFill>
            <a:srgbClr val="D5F6FF"/>
          </a:solidFill>
          <a:ln w="1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101"/>
          <p:cNvSpPr>
            <a:spLocks noChangeArrowheads="1"/>
          </p:cNvSpPr>
          <p:nvPr/>
        </p:nvSpPr>
        <p:spPr bwMode="auto">
          <a:xfrm>
            <a:off x="3265489" y="4768851"/>
            <a:ext cx="71493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Overflow or </a:t>
            </a:r>
            <a:endParaRPr lang="en-US">
              <a:latin typeface="Arial" pitchFamily="34" charset="0"/>
            </a:endParaRPr>
          </a:p>
        </p:txBody>
      </p:sp>
      <p:sp>
        <p:nvSpPr>
          <p:cNvPr id="107" name="Rectangle 102"/>
          <p:cNvSpPr>
            <a:spLocks noChangeArrowheads="1"/>
          </p:cNvSpPr>
          <p:nvPr/>
        </p:nvSpPr>
        <p:spPr bwMode="auto">
          <a:xfrm>
            <a:off x="3265489" y="4946651"/>
            <a:ext cx="68929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underflow? </a:t>
            </a:r>
            <a:endParaRPr lang="en-US">
              <a:latin typeface="Arial" pitchFamily="34" charset="0"/>
            </a:endParaRPr>
          </a:p>
        </p:txBody>
      </p:sp>
      <p:sp>
        <p:nvSpPr>
          <p:cNvPr id="108" name="Freeform 103"/>
          <p:cNvSpPr>
            <a:spLocks/>
          </p:cNvSpPr>
          <p:nvPr/>
        </p:nvSpPr>
        <p:spPr bwMode="auto">
          <a:xfrm>
            <a:off x="4291013" y="5118100"/>
            <a:ext cx="749300" cy="338138"/>
          </a:xfrm>
          <a:custGeom>
            <a:avLst/>
            <a:gdLst>
              <a:gd name="T0" fmla="*/ 220 w 2082"/>
              <a:gd name="T1" fmla="*/ 0 h 941"/>
              <a:gd name="T2" fmla="*/ 1862 w 2082"/>
              <a:gd name="T3" fmla="*/ 0 h 941"/>
              <a:gd name="T4" fmla="*/ 2082 w 2082"/>
              <a:gd name="T5" fmla="*/ 220 h 941"/>
              <a:gd name="T6" fmla="*/ 2082 w 2082"/>
              <a:gd name="T7" fmla="*/ 721 h 941"/>
              <a:gd name="T8" fmla="*/ 1862 w 2082"/>
              <a:gd name="T9" fmla="*/ 941 h 941"/>
              <a:gd name="T10" fmla="*/ 220 w 2082"/>
              <a:gd name="T11" fmla="*/ 941 h 941"/>
              <a:gd name="T12" fmla="*/ 0 w 2082"/>
              <a:gd name="T13" fmla="*/ 721 h 941"/>
              <a:gd name="T14" fmla="*/ 0 w 2082"/>
              <a:gd name="T15" fmla="*/ 220 h 941"/>
              <a:gd name="T16" fmla="*/ 220 w 2082"/>
              <a:gd name="T17" fmla="*/ 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2" h="941">
                <a:moveTo>
                  <a:pt x="220" y="0"/>
                </a:moveTo>
                <a:lnTo>
                  <a:pt x="1862" y="0"/>
                </a:lnTo>
                <a:cubicBezTo>
                  <a:pt x="1984" y="0"/>
                  <a:pt x="2082" y="98"/>
                  <a:pt x="2082" y="220"/>
                </a:cubicBezTo>
                <a:lnTo>
                  <a:pt x="2082" y="721"/>
                </a:lnTo>
                <a:cubicBezTo>
                  <a:pt x="2082" y="843"/>
                  <a:pt x="1984" y="941"/>
                  <a:pt x="1862" y="941"/>
                </a:cubicBezTo>
                <a:lnTo>
                  <a:pt x="220" y="941"/>
                </a:lnTo>
                <a:cubicBezTo>
                  <a:pt x="98" y="941"/>
                  <a:pt x="0" y="843"/>
                  <a:pt x="0" y="721"/>
                </a:cubicBezTo>
                <a:lnTo>
                  <a:pt x="0" y="220"/>
                </a:lnTo>
                <a:cubicBezTo>
                  <a:pt x="0" y="98"/>
                  <a:pt x="98" y="0"/>
                  <a:pt x="220" y="0"/>
                </a:cubicBezTo>
                <a:close/>
              </a:path>
            </a:pathLst>
          </a:custGeom>
          <a:solidFill>
            <a:srgbClr val="FFAAAA"/>
          </a:solidFill>
          <a:ln w="5" cap="flat">
            <a:solidFill>
              <a:srgbClr val="0303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Rectangle 104"/>
          <p:cNvSpPr>
            <a:spLocks noChangeArrowheads="1"/>
          </p:cNvSpPr>
          <p:nvPr/>
        </p:nvSpPr>
        <p:spPr bwMode="auto">
          <a:xfrm>
            <a:off x="4379913" y="5200651"/>
            <a:ext cx="5686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Report</a:t>
            </a:r>
            <a:endParaRPr lang="en-US">
              <a:latin typeface="Arial" pitchFamily="34" charset="0"/>
            </a:endParaRPr>
          </a:p>
        </p:txBody>
      </p:sp>
      <p:sp>
        <p:nvSpPr>
          <p:cNvPr id="110" name="Freeform 105"/>
          <p:cNvSpPr>
            <a:spLocks/>
          </p:cNvSpPr>
          <p:nvPr/>
        </p:nvSpPr>
        <p:spPr bwMode="auto">
          <a:xfrm>
            <a:off x="4395788" y="4714876"/>
            <a:ext cx="158750" cy="157163"/>
          </a:xfrm>
          <a:custGeom>
            <a:avLst/>
            <a:gdLst>
              <a:gd name="T0" fmla="*/ 219 w 443"/>
              <a:gd name="T1" fmla="*/ 0 h 439"/>
              <a:gd name="T2" fmla="*/ 224 w 443"/>
              <a:gd name="T3" fmla="*/ 0 h 439"/>
              <a:gd name="T4" fmla="*/ 443 w 443"/>
              <a:gd name="T5" fmla="*/ 220 h 439"/>
              <a:gd name="T6" fmla="*/ 224 w 443"/>
              <a:gd name="T7" fmla="*/ 439 h 439"/>
              <a:gd name="T8" fmla="*/ 219 w 443"/>
              <a:gd name="T9" fmla="*/ 439 h 439"/>
              <a:gd name="T10" fmla="*/ 0 w 443"/>
              <a:gd name="T11" fmla="*/ 220 h 439"/>
              <a:gd name="T12" fmla="*/ 219 w 443"/>
              <a:gd name="T13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3" h="439">
                <a:moveTo>
                  <a:pt x="219" y="0"/>
                </a:moveTo>
                <a:lnTo>
                  <a:pt x="224" y="0"/>
                </a:lnTo>
                <a:cubicBezTo>
                  <a:pt x="345" y="0"/>
                  <a:pt x="443" y="98"/>
                  <a:pt x="443" y="220"/>
                </a:cubicBezTo>
                <a:cubicBezTo>
                  <a:pt x="443" y="341"/>
                  <a:pt x="345" y="439"/>
                  <a:pt x="224" y="439"/>
                </a:cubicBezTo>
                <a:lnTo>
                  <a:pt x="219" y="439"/>
                </a:lnTo>
                <a:cubicBezTo>
                  <a:pt x="98" y="439"/>
                  <a:pt x="0" y="341"/>
                  <a:pt x="0" y="220"/>
                </a:cubicBezTo>
                <a:cubicBezTo>
                  <a:pt x="0" y="98"/>
                  <a:pt x="98" y="0"/>
                  <a:pt x="219" y="0"/>
                </a:cubicBezTo>
                <a:close/>
              </a:path>
            </a:pathLst>
          </a:custGeom>
          <a:solidFill>
            <a:srgbClr val="F4D7E3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106"/>
          <p:cNvSpPr>
            <a:spLocks noChangeArrowheads="1"/>
          </p:cNvSpPr>
          <p:nvPr/>
        </p:nvSpPr>
        <p:spPr bwMode="auto">
          <a:xfrm>
            <a:off x="4430713" y="4730751"/>
            <a:ext cx="6893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Y</a:t>
            </a:r>
            <a:endParaRPr lang="en-US">
              <a:latin typeface="Arial" pitchFamily="34" charset="0"/>
            </a:endParaRPr>
          </a:p>
        </p:txBody>
      </p:sp>
      <p:sp>
        <p:nvSpPr>
          <p:cNvPr id="112" name="Freeform 107"/>
          <p:cNvSpPr>
            <a:spLocks/>
          </p:cNvSpPr>
          <p:nvPr/>
        </p:nvSpPr>
        <p:spPr bwMode="auto">
          <a:xfrm>
            <a:off x="4435476" y="4962525"/>
            <a:ext cx="347663" cy="152400"/>
          </a:xfrm>
          <a:custGeom>
            <a:avLst/>
            <a:gdLst>
              <a:gd name="T0" fmla="*/ 0 w 967"/>
              <a:gd name="T1" fmla="*/ 0 h 424"/>
              <a:gd name="T2" fmla="*/ 947 w 967"/>
              <a:gd name="T3" fmla="*/ 21 h 424"/>
              <a:gd name="T4" fmla="*/ 967 w 967"/>
              <a:gd name="T5" fmla="*/ 424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7" h="424">
                <a:moveTo>
                  <a:pt x="0" y="0"/>
                </a:moveTo>
                <a:cubicBezTo>
                  <a:pt x="947" y="0"/>
                  <a:pt x="947" y="21"/>
                  <a:pt x="947" y="21"/>
                </a:cubicBezTo>
                <a:lnTo>
                  <a:pt x="967" y="424"/>
                </a:lnTo>
              </a:path>
            </a:pathLst>
          </a:custGeom>
          <a:noFill/>
          <a:ln w="6" cap="flat">
            <a:solidFill>
              <a:srgbClr val="050EF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108"/>
          <p:cNvSpPr>
            <a:spLocks/>
          </p:cNvSpPr>
          <p:nvPr/>
        </p:nvSpPr>
        <p:spPr bwMode="auto">
          <a:xfrm>
            <a:off x="4760913" y="5053012"/>
            <a:ext cx="39688" cy="71438"/>
          </a:xfrm>
          <a:custGeom>
            <a:avLst/>
            <a:gdLst>
              <a:gd name="T0" fmla="*/ 13 w 25"/>
              <a:gd name="T1" fmla="*/ 13 h 45"/>
              <a:gd name="T2" fmla="*/ 0 w 25"/>
              <a:gd name="T3" fmla="*/ 1 h 45"/>
              <a:gd name="T4" fmla="*/ 14 w 25"/>
              <a:gd name="T5" fmla="*/ 45 h 45"/>
              <a:gd name="T6" fmla="*/ 25 w 25"/>
              <a:gd name="T7" fmla="*/ 0 h 45"/>
              <a:gd name="T8" fmla="*/ 13 w 25"/>
              <a:gd name="T9" fmla="*/ 1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45">
                <a:moveTo>
                  <a:pt x="13" y="13"/>
                </a:moveTo>
                <a:lnTo>
                  <a:pt x="0" y="1"/>
                </a:lnTo>
                <a:lnTo>
                  <a:pt x="14" y="45"/>
                </a:lnTo>
                <a:lnTo>
                  <a:pt x="25" y="0"/>
                </a:lnTo>
                <a:lnTo>
                  <a:pt x="13" y="13"/>
                </a:lnTo>
                <a:close/>
              </a:path>
            </a:pathLst>
          </a:custGeom>
          <a:solidFill>
            <a:srgbClr val="000000"/>
          </a:solidFill>
          <a:ln w="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09"/>
          <p:cNvSpPr>
            <a:spLocks noChangeArrowheads="1"/>
          </p:cNvSpPr>
          <p:nvPr/>
        </p:nvSpPr>
        <p:spPr bwMode="auto">
          <a:xfrm>
            <a:off x="2895601" y="5562600"/>
            <a:ext cx="1349375" cy="363538"/>
          </a:xfrm>
          <a:prstGeom prst="rect">
            <a:avLst/>
          </a:prstGeom>
          <a:solidFill>
            <a:srgbClr val="A2D0D9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Rectangle 110"/>
          <p:cNvSpPr>
            <a:spLocks noChangeArrowheads="1"/>
          </p:cNvSpPr>
          <p:nvPr/>
        </p:nvSpPr>
        <p:spPr bwMode="auto">
          <a:xfrm>
            <a:off x="3446463" y="5656263"/>
            <a:ext cx="13625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P  </a:t>
            </a:r>
            <a:endParaRPr lang="en-US">
              <a:latin typeface="Arial" pitchFamily="34" charset="0"/>
            </a:endParaRPr>
          </a:p>
        </p:txBody>
      </p:sp>
      <p:sp>
        <p:nvSpPr>
          <p:cNvPr id="116" name="Rectangle 111"/>
          <p:cNvSpPr>
            <a:spLocks noChangeArrowheads="1"/>
          </p:cNvSpPr>
          <p:nvPr/>
        </p:nvSpPr>
        <p:spPr bwMode="auto">
          <a:xfrm>
            <a:off x="3519488" y="5738813"/>
            <a:ext cx="817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117" name="Line 112"/>
          <p:cNvSpPr>
            <a:spLocks noChangeShapeType="1"/>
          </p:cNvSpPr>
          <p:nvPr/>
        </p:nvSpPr>
        <p:spPr bwMode="auto">
          <a:xfrm flipH="1">
            <a:off x="3168651" y="5748337"/>
            <a:ext cx="214313" cy="0"/>
          </a:xfrm>
          <a:prstGeom prst="line">
            <a:avLst/>
          </a:prstGeom>
          <a:noFill/>
          <a:ln w="6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3"/>
          <p:cNvSpPr>
            <a:spLocks/>
          </p:cNvSpPr>
          <p:nvPr/>
        </p:nvSpPr>
        <p:spPr bwMode="auto">
          <a:xfrm>
            <a:off x="3157538" y="5727701"/>
            <a:ext cx="71438" cy="41275"/>
          </a:xfrm>
          <a:custGeom>
            <a:avLst/>
            <a:gdLst>
              <a:gd name="T0" fmla="*/ 32 w 45"/>
              <a:gd name="T1" fmla="*/ 13 h 26"/>
              <a:gd name="T2" fmla="*/ 45 w 45"/>
              <a:gd name="T3" fmla="*/ 0 h 26"/>
              <a:gd name="T4" fmla="*/ 0 w 45"/>
              <a:gd name="T5" fmla="*/ 13 h 26"/>
              <a:gd name="T6" fmla="*/ 45 w 45"/>
              <a:gd name="T7" fmla="*/ 26 h 26"/>
              <a:gd name="T8" fmla="*/ 32 w 45"/>
              <a:gd name="T9" fmla="*/ 13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6">
                <a:moveTo>
                  <a:pt x="32" y="13"/>
                </a:moveTo>
                <a:lnTo>
                  <a:pt x="45" y="0"/>
                </a:lnTo>
                <a:lnTo>
                  <a:pt x="0" y="13"/>
                </a:lnTo>
                <a:lnTo>
                  <a:pt x="45" y="26"/>
                </a:lnTo>
                <a:lnTo>
                  <a:pt x="32" y="13"/>
                </a:lnTo>
                <a:close/>
              </a:path>
            </a:pathLst>
          </a:custGeom>
          <a:solidFill>
            <a:srgbClr val="000000"/>
          </a:solidFill>
          <a:ln w="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14"/>
          <p:cNvSpPr>
            <a:spLocks noChangeArrowheads="1"/>
          </p:cNvSpPr>
          <p:nvPr/>
        </p:nvSpPr>
        <p:spPr bwMode="auto">
          <a:xfrm>
            <a:off x="2970213" y="5664201"/>
            <a:ext cx="12503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W</a:t>
            </a:r>
            <a:endParaRPr lang="en-US">
              <a:latin typeface="Arial" pitchFamily="34" charset="0"/>
            </a:endParaRPr>
          </a:p>
        </p:txBody>
      </p:sp>
      <p:sp>
        <p:nvSpPr>
          <p:cNvPr id="120" name="Rectangle 115"/>
          <p:cNvSpPr>
            <a:spLocks noChangeArrowheads="1"/>
          </p:cNvSpPr>
          <p:nvPr/>
        </p:nvSpPr>
        <p:spPr bwMode="auto">
          <a:xfrm>
            <a:off x="3863975" y="5657851"/>
            <a:ext cx="13625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P  </a:t>
            </a:r>
            <a:endParaRPr lang="en-US">
              <a:latin typeface="Arial" pitchFamily="34" charset="0"/>
            </a:endParaRPr>
          </a:p>
        </p:txBody>
      </p:sp>
      <p:sp>
        <p:nvSpPr>
          <p:cNvPr id="121" name="Rectangle 116"/>
          <p:cNvSpPr>
            <a:spLocks noChangeArrowheads="1"/>
          </p:cNvSpPr>
          <p:nvPr/>
        </p:nvSpPr>
        <p:spPr bwMode="auto">
          <a:xfrm>
            <a:off x="3935413" y="5741988"/>
            <a:ext cx="7694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B</a:t>
            </a:r>
            <a:endParaRPr lang="en-US">
              <a:latin typeface="Arial" pitchFamily="34" charset="0"/>
            </a:endParaRPr>
          </a:p>
        </p:txBody>
      </p:sp>
      <p:sp>
        <p:nvSpPr>
          <p:cNvPr id="122" name="Rectangle 117"/>
          <p:cNvSpPr>
            <a:spLocks noChangeArrowheads="1"/>
          </p:cNvSpPr>
          <p:nvPr/>
        </p:nvSpPr>
        <p:spPr bwMode="auto">
          <a:xfrm>
            <a:off x="3694113" y="5676901"/>
            <a:ext cx="7053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*</a:t>
            </a:r>
            <a:endParaRPr lang="en-US">
              <a:latin typeface="Arial" pitchFamily="34" charset="0"/>
            </a:endParaRPr>
          </a:p>
        </p:txBody>
      </p:sp>
      <p:sp>
        <p:nvSpPr>
          <p:cNvPr id="123" name="Line 118"/>
          <p:cNvSpPr>
            <a:spLocks noChangeShapeType="1"/>
          </p:cNvSpPr>
          <p:nvPr/>
        </p:nvSpPr>
        <p:spPr bwMode="auto">
          <a:xfrm>
            <a:off x="3649663" y="5249862"/>
            <a:ext cx="0" cy="30003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19"/>
          <p:cNvSpPr>
            <a:spLocks/>
          </p:cNvSpPr>
          <p:nvPr/>
        </p:nvSpPr>
        <p:spPr bwMode="auto">
          <a:xfrm>
            <a:off x="3621088" y="5449888"/>
            <a:ext cx="57150" cy="100013"/>
          </a:xfrm>
          <a:custGeom>
            <a:avLst/>
            <a:gdLst>
              <a:gd name="T0" fmla="*/ 18 w 36"/>
              <a:gd name="T1" fmla="*/ 18 h 63"/>
              <a:gd name="T2" fmla="*/ 0 w 36"/>
              <a:gd name="T3" fmla="*/ 0 h 63"/>
              <a:gd name="T4" fmla="*/ 18 w 36"/>
              <a:gd name="T5" fmla="*/ 63 h 63"/>
              <a:gd name="T6" fmla="*/ 36 w 36"/>
              <a:gd name="T7" fmla="*/ 0 h 63"/>
              <a:gd name="T8" fmla="*/ 18 w 36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6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120"/>
          <p:cNvSpPr>
            <a:spLocks noChangeShapeType="1"/>
          </p:cNvSpPr>
          <p:nvPr/>
        </p:nvSpPr>
        <p:spPr bwMode="auto">
          <a:xfrm>
            <a:off x="6113463" y="4949825"/>
            <a:ext cx="0" cy="242888"/>
          </a:xfrm>
          <a:prstGeom prst="line">
            <a:avLst/>
          </a:prstGeom>
          <a:noFill/>
          <a:ln w="4" cap="flat">
            <a:solidFill>
              <a:srgbClr val="0F17E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121"/>
          <p:cNvSpPr>
            <a:spLocks/>
          </p:cNvSpPr>
          <p:nvPr/>
        </p:nvSpPr>
        <p:spPr bwMode="auto">
          <a:xfrm>
            <a:off x="6084888" y="5091112"/>
            <a:ext cx="57150" cy="101600"/>
          </a:xfrm>
          <a:custGeom>
            <a:avLst/>
            <a:gdLst>
              <a:gd name="T0" fmla="*/ 18 w 36"/>
              <a:gd name="T1" fmla="*/ 19 h 64"/>
              <a:gd name="T2" fmla="*/ 0 w 36"/>
              <a:gd name="T3" fmla="*/ 0 h 64"/>
              <a:gd name="T4" fmla="*/ 18 w 36"/>
              <a:gd name="T5" fmla="*/ 64 h 64"/>
              <a:gd name="T6" fmla="*/ 36 w 36"/>
              <a:gd name="T7" fmla="*/ 0 h 64"/>
              <a:gd name="T8" fmla="*/ 18 w 36"/>
              <a:gd name="T9" fmla="*/ 1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4">
                <a:moveTo>
                  <a:pt x="18" y="19"/>
                </a:moveTo>
                <a:lnTo>
                  <a:pt x="0" y="0"/>
                </a:lnTo>
                <a:lnTo>
                  <a:pt x="18" y="64"/>
                </a:lnTo>
                <a:lnTo>
                  <a:pt x="36" y="0"/>
                </a:lnTo>
                <a:lnTo>
                  <a:pt x="18" y="19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22"/>
          <p:cNvSpPr>
            <a:spLocks noChangeArrowheads="1"/>
          </p:cNvSpPr>
          <p:nvPr/>
        </p:nvSpPr>
        <p:spPr bwMode="auto">
          <a:xfrm>
            <a:off x="6208713" y="4970462"/>
            <a:ext cx="158750" cy="160338"/>
          </a:xfrm>
          <a:prstGeom prst="ellipse">
            <a:avLst/>
          </a:prstGeom>
          <a:solidFill>
            <a:srgbClr val="F4D7E3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Rectangle 123"/>
          <p:cNvSpPr>
            <a:spLocks noChangeArrowheads="1"/>
          </p:cNvSpPr>
          <p:nvPr/>
        </p:nvSpPr>
        <p:spPr bwMode="auto">
          <a:xfrm>
            <a:off x="6235700" y="4978401"/>
            <a:ext cx="913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Sans"/>
              </a:rPr>
              <a:t>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29" name="Freeform 124"/>
          <p:cNvSpPr>
            <a:spLocks/>
          </p:cNvSpPr>
          <p:nvPr/>
        </p:nvSpPr>
        <p:spPr bwMode="auto">
          <a:xfrm>
            <a:off x="6729413" y="5699125"/>
            <a:ext cx="749300" cy="342900"/>
          </a:xfrm>
          <a:custGeom>
            <a:avLst/>
            <a:gdLst>
              <a:gd name="T0" fmla="*/ 221 w 2081"/>
              <a:gd name="T1" fmla="*/ 0 h 950"/>
              <a:gd name="T2" fmla="*/ 1859 w 2081"/>
              <a:gd name="T3" fmla="*/ 0 h 950"/>
              <a:gd name="T4" fmla="*/ 2081 w 2081"/>
              <a:gd name="T5" fmla="*/ 222 h 950"/>
              <a:gd name="T6" fmla="*/ 2081 w 2081"/>
              <a:gd name="T7" fmla="*/ 728 h 950"/>
              <a:gd name="T8" fmla="*/ 1859 w 2081"/>
              <a:gd name="T9" fmla="*/ 950 h 950"/>
              <a:gd name="T10" fmla="*/ 221 w 2081"/>
              <a:gd name="T11" fmla="*/ 950 h 950"/>
              <a:gd name="T12" fmla="*/ 0 w 2081"/>
              <a:gd name="T13" fmla="*/ 728 h 950"/>
              <a:gd name="T14" fmla="*/ 0 w 2081"/>
              <a:gd name="T15" fmla="*/ 222 h 950"/>
              <a:gd name="T16" fmla="*/ 221 w 2081"/>
              <a:gd name="T17" fmla="*/ 0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1" h="950">
                <a:moveTo>
                  <a:pt x="221" y="0"/>
                </a:moveTo>
                <a:lnTo>
                  <a:pt x="1859" y="0"/>
                </a:lnTo>
                <a:cubicBezTo>
                  <a:pt x="1982" y="0"/>
                  <a:pt x="2081" y="99"/>
                  <a:pt x="2081" y="222"/>
                </a:cubicBezTo>
                <a:lnTo>
                  <a:pt x="2081" y="728"/>
                </a:lnTo>
                <a:cubicBezTo>
                  <a:pt x="2081" y="851"/>
                  <a:pt x="1982" y="950"/>
                  <a:pt x="1859" y="950"/>
                </a:cubicBezTo>
                <a:lnTo>
                  <a:pt x="221" y="950"/>
                </a:lnTo>
                <a:cubicBezTo>
                  <a:pt x="99" y="950"/>
                  <a:pt x="0" y="851"/>
                  <a:pt x="0" y="728"/>
                </a:cubicBezTo>
                <a:lnTo>
                  <a:pt x="0" y="222"/>
                </a:lnTo>
                <a:cubicBezTo>
                  <a:pt x="0" y="99"/>
                  <a:pt x="99" y="0"/>
                  <a:pt x="221" y="0"/>
                </a:cubicBezTo>
                <a:close/>
              </a:path>
            </a:pathLst>
          </a:custGeom>
          <a:solidFill>
            <a:srgbClr val="FFAAAA"/>
          </a:solidFill>
          <a:ln w="5" cap="flat">
            <a:solidFill>
              <a:srgbClr val="03030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ectangle 125"/>
          <p:cNvSpPr>
            <a:spLocks noChangeArrowheads="1"/>
          </p:cNvSpPr>
          <p:nvPr/>
        </p:nvSpPr>
        <p:spPr bwMode="auto">
          <a:xfrm>
            <a:off x="6816725" y="5780088"/>
            <a:ext cx="5686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Report</a:t>
            </a:r>
            <a:endParaRPr lang="en-US">
              <a:latin typeface="Arial" pitchFamily="34" charset="0"/>
            </a:endParaRPr>
          </a:p>
        </p:txBody>
      </p:sp>
      <p:sp>
        <p:nvSpPr>
          <p:cNvPr id="131" name="Oval 126"/>
          <p:cNvSpPr>
            <a:spLocks noChangeArrowheads="1"/>
          </p:cNvSpPr>
          <p:nvPr/>
        </p:nvSpPr>
        <p:spPr bwMode="auto">
          <a:xfrm>
            <a:off x="6832600" y="5291137"/>
            <a:ext cx="158750" cy="160338"/>
          </a:xfrm>
          <a:prstGeom prst="ellipse">
            <a:avLst/>
          </a:prstGeom>
          <a:solidFill>
            <a:srgbClr val="F4D7E3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127"/>
          <p:cNvSpPr>
            <a:spLocks noChangeArrowheads="1"/>
          </p:cNvSpPr>
          <p:nvPr/>
        </p:nvSpPr>
        <p:spPr bwMode="auto">
          <a:xfrm>
            <a:off x="6867525" y="5308601"/>
            <a:ext cx="6893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Y</a:t>
            </a:r>
            <a:endParaRPr lang="en-US">
              <a:latin typeface="Arial" pitchFamily="34" charset="0"/>
            </a:endParaRPr>
          </a:p>
        </p:txBody>
      </p:sp>
      <p:sp>
        <p:nvSpPr>
          <p:cNvPr id="133" name="Freeform 128"/>
          <p:cNvSpPr>
            <a:spLocks/>
          </p:cNvSpPr>
          <p:nvPr/>
        </p:nvSpPr>
        <p:spPr bwMode="auto">
          <a:xfrm>
            <a:off x="6872289" y="5541962"/>
            <a:ext cx="347663" cy="153988"/>
          </a:xfrm>
          <a:custGeom>
            <a:avLst/>
            <a:gdLst>
              <a:gd name="T0" fmla="*/ 0 w 968"/>
              <a:gd name="T1" fmla="*/ 0 h 428"/>
              <a:gd name="T2" fmla="*/ 947 w 968"/>
              <a:gd name="T3" fmla="*/ 20 h 428"/>
              <a:gd name="T4" fmla="*/ 968 w 968"/>
              <a:gd name="T5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8" h="428">
                <a:moveTo>
                  <a:pt x="0" y="0"/>
                </a:moveTo>
                <a:cubicBezTo>
                  <a:pt x="947" y="0"/>
                  <a:pt x="947" y="20"/>
                  <a:pt x="947" y="20"/>
                </a:cubicBezTo>
                <a:lnTo>
                  <a:pt x="968" y="428"/>
                </a:lnTo>
              </a:path>
            </a:pathLst>
          </a:custGeom>
          <a:noFill/>
          <a:ln w="6" cap="flat">
            <a:solidFill>
              <a:srgbClr val="050EF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129"/>
          <p:cNvSpPr>
            <a:spLocks/>
          </p:cNvSpPr>
          <p:nvPr/>
        </p:nvSpPr>
        <p:spPr bwMode="auto">
          <a:xfrm>
            <a:off x="7197725" y="5634037"/>
            <a:ext cx="39688" cy="71438"/>
          </a:xfrm>
          <a:custGeom>
            <a:avLst/>
            <a:gdLst>
              <a:gd name="T0" fmla="*/ 13 w 25"/>
              <a:gd name="T1" fmla="*/ 13 h 45"/>
              <a:gd name="T2" fmla="*/ 0 w 25"/>
              <a:gd name="T3" fmla="*/ 1 h 45"/>
              <a:gd name="T4" fmla="*/ 15 w 25"/>
              <a:gd name="T5" fmla="*/ 45 h 45"/>
              <a:gd name="T6" fmla="*/ 25 w 25"/>
              <a:gd name="T7" fmla="*/ 0 h 45"/>
              <a:gd name="T8" fmla="*/ 13 w 25"/>
              <a:gd name="T9" fmla="*/ 1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45">
                <a:moveTo>
                  <a:pt x="13" y="13"/>
                </a:moveTo>
                <a:lnTo>
                  <a:pt x="0" y="1"/>
                </a:lnTo>
                <a:lnTo>
                  <a:pt x="15" y="45"/>
                </a:lnTo>
                <a:lnTo>
                  <a:pt x="25" y="0"/>
                </a:lnTo>
                <a:lnTo>
                  <a:pt x="13" y="13"/>
                </a:lnTo>
                <a:close/>
              </a:path>
            </a:pathLst>
          </a:custGeom>
          <a:solidFill>
            <a:srgbClr val="000000"/>
          </a:solidFill>
          <a:ln w="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336133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4438" y="1666876"/>
            <a:ext cx="7345362" cy="3743325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76275" indent="-444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Addition</a:t>
            </a:r>
          </a:p>
          <a:p>
            <a:pPr marL="676275" indent="-444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Multiplication</a:t>
            </a:r>
          </a:p>
          <a:p>
            <a:pPr marL="676275" indent="-444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Division</a:t>
            </a:r>
          </a:p>
          <a:p>
            <a:pPr marL="676275" indent="-444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Addition</a:t>
            </a:r>
          </a:p>
          <a:p>
            <a:pPr marL="676275" indent="-444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Multiplication</a:t>
            </a:r>
          </a:p>
          <a:p>
            <a:pPr marL="676275" indent="-4445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686800" y="449580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Simple Division </a:t>
            </a:r>
            <a:r>
              <a:rPr lang="fr-FR" dirty="0" err="1">
                <a:solidFill>
                  <a:schemeClr val="tx1"/>
                </a:solidFill>
              </a:rPr>
              <a:t>Algorithm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1371600"/>
            <a:ext cx="7924800" cy="48006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0000FF"/>
                </a:solidFill>
                <a:latin typeface="Calibri" panose="020F0502020204030204" pitchFamily="34" charset="0"/>
              </a:rPr>
              <a:t>Divide</a:t>
            </a:r>
            <a:r>
              <a:rPr lang="en-US" sz="3600" dirty="0">
                <a:latin typeface="Calibri" panose="020F0502020204030204" pitchFamily="34" charset="0"/>
              </a:rPr>
              <a:t> A/B to produce C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There is no </a:t>
            </a:r>
            <a:r>
              <a:rPr lang="en-US" sz="2800" dirty="0">
                <a:solidFill>
                  <a:srgbClr val="6B0094"/>
                </a:solidFill>
                <a:latin typeface="Calibri" panose="020F0502020204030204" pitchFamily="34" charset="0"/>
              </a:rPr>
              <a:t>notion</a:t>
            </a:r>
            <a:r>
              <a:rPr lang="en-US" sz="2800" dirty="0">
                <a:latin typeface="Calibri" panose="020F0502020204030204" pitchFamily="34" charset="0"/>
              </a:rPr>
              <a:t> of a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remainder</a:t>
            </a:r>
            <a:r>
              <a:rPr lang="en-US" sz="2800" dirty="0">
                <a:latin typeface="Calibri" panose="020F0502020204030204" pitchFamily="34" charset="0"/>
              </a:rPr>
              <a:t> in FP division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</a:rPr>
              <a:t>Algorithm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 ← E</a:t>
            </a:r>
            <a:r>
              <a:rPr lang="en-US" sz="2800" baseline="-33000" dirty="0">
                <a:latin typeface="Calibri" panose="020F0502020204030204" pitchFamily="34" charset="0"/>
              </a:rPr>
              <a:t>A</a:t>
            </a:r>
            <a:r>
              <a:rPr lang="en-US" sz="2800" dirty="0">
                <a:latin typeface="Calibri" panose="020F0502020204030204" pitchFamily="34" charset="0"/>
              </a:rPr>
              <a:t> – E</a:t>
            </a:r>
            <a:r>
              <a:rPr lang="en-US" sz="2800" baseline="-33000" dirty="0">
                <a:latin typeface="Calibri" panose="020F0502020204030204" pitchFamily="34" charset="0"/>
              </a:rPr>
              <a:t>B</a:t>
            </a:r>
            <a:r>
              <a:rPr lang="en-US" sz="2800" dirty="0">
                <a:latin typeface="Calibri" panose="020F0502020204030204" pitchFamily="34" charset="0"/>
              </a:rPr>
              <a:t> + bias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 ← P</a:t>
            </a:r>
            <a:r>
              <a:rPr lang="en-US" sz="2800" baseline="-33000" dirty="0">
                <a:latin typeface="Calibri" panose="020F0502020204030204" pitchFamily="34" charset="0"/>
              </a:rPr>
              <a:t>A</a:t>
            </a:r>
            <a:r>
              <a:rPr lang="en-US" sz="2800" dirty="0">
                <a:latin typeface="Calibri" panose="020F0502020204030204" pitchFamily="34" charset="0"/>
              </a:rPr>
              <a:t> / P</a:t>
            </a:r>
            <a:r>
              <a:rPr lang="en-US" sz="2800" baseline="-33000" dirty="0">
                <a:latin typeface="Calibri" panose="020F0502020204030204" pitchFamily="34" charset="0"/>
              </a:rPr>
              <a:t>B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latin typeface="Calibri" panose="020F0502020204030204" pitchFamily="34" charset="0"/>
              </a:rPr>
              <a:t>normalise</a:t>
            </a:r>
            <a:r>
              <a:rPr lang="en-US" sz="2800" dirty="0">
                <a:latin typeface="Calibri" panose="020F0502020204030204" pitchFamily="34" charset="0"/>
              </a:rPr>
              <a:t>, round, </a:t>
            </a:r>
            <a:r>
              <a:rPr lang="en-US" sz="2800" dirty="0" err="1">
                <a:latin typeface="Calibri" panose="020F0502020204030204" pitchFamily="34" charset="0"/>
              </a:rPr>
              <a:t>renormalise</a:t>
            </a:r>
            <a:endParaRPr lang="en-US" sz="28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Complexity : O(n log(n))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Goldschmidt Division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371600"/>
            <a:ext cx="8274050" cy="5410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Let us compute the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reciprocal</a:t>
            </a:r>
            <a:r>
              <a:rPr lang="en-US" sz="3600" dirty="0">
                <a:latin typeface="Calibri" panose="020F0502020204030204" pitchFamily="34" charset="0"/>
              </a:rPr>
              <a:t> of B (1/B)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Then, we can use the </a:t>
            </a:r>
            <a:r>
              <a:rPr lang="en-US" sz="2800" dirty="0">
                <a:solidFill>
                  <a:srgbClr val="314004"/>
                </a:solidFill>
                <a:latin typeface="Calibri" panose="020F0502020204030204" pitchFamily="34" charset="0"/>
              </a:rPr>
              <a:t>standard floating point multiplication</a:t>
            </a:r>
            <a:r>
              <a:rPr lang="en-US" sz="2800" dirty="0">
                <a:latin typeface="Calibri" panose="020F0502020204030204" pitchFamily="34" charset="0"/>
              </a:rPr>
              <a:t> algorithm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Ignoring the </a:t>
            </a: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exponent 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us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compute</a:t>
            </a:r>
            <a:r>
              <a:rPr lang="en-US" sz="2800" dirty="0">
                <a:latin typeface="Calibri" panose="020F0502020204030204" pitchFamily="34" charset="0"/>
              </a:rPr>
              <a:t> (1/P</a:t>
            </a:r>
            <a:r>
              <a:rPr lang="en-US" sz="2800" baseline="-33000" dirty="0">
                <a:latin typeface="Calibri" panose="020F0502020204030204" pitchFamily="34" charset="0"/>
              </a:rPr>
              <a:t>B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If B is a </a:t>
            </a:r>
            <a:r>
              <a:rPr lang="en-US" sz="3600" dirty="0">
                <a:solidFill>
                  <a:srgbClr val="0000FF"/>
                </a:solidFill>
                <a:latin typeface="Calibri" panose="020F0502020204030204" pitchFamily="34" charset="0"/>
              </a:rPr>
              <a:t>normal </a:t>
            </a:r>
            <a:r>
              <a:rPr lang="en-US" sz="3600" dirty="0">
                <a:latin typeface="Calibri" panose="020F0502020204030204" pitchFamily="34" charset="0"/>
              </a:rPr>
              <a:t>floating point number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1 &lt;= P</a:t>
            </a:r>
            <a:r>
              <a:rPr lang="en-US" sz="2800" baseline="-33000" dirty="0">
                <a:latin typeface="Calibri" panose="020F0502020204030204" pitchFamily="34" charset="0"/>
              </a:rPr>
              <a:t>B</a:t>
            </a:r>
            <a:r>
              <a:rPr lang="en-US" sz="2800" dirty="0">
                <a:latin typeface="Calibri" panose="020F0502020204030204" pitchFamily="34" charset="0"/>
              </a:rPr>
              <a:t> &lt; 2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</a:t>
            </a:r>
            <a:r>
              <a:rPr lang="en-US" sz="2800" baseline="-33000" dirty="0">
                <a:latin typeface="Calibri" panose="020F0502020204030204" pitchFamily="34" charset="0"/>
              </a:rPr>
              <a:t>B</a:t>
            </a:r>
            <a:r>
              <a:rPr lang="en-US" sz="2800" dirty="0">
                <a:latin typeface="Calibri" panose="020F0502020204030204" pitchFamily="34" charset="0"/>
              </a:rPr>
              <a:t> = 1 + X (X &lt; 1)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Goldschmidt Division -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00400" y="1752601"/>
                <a:ext cx="5212196" cy="4218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0&lt;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1+1 −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752601"/>
                <a:ext cx="5212196" cy="4218847"/>
              </a:xfrm>
              <a:prstGeom prst="rect">
                <a:avLst/>
              </a:prstGeom>
              <a:blipFill>
                <a:blip r:embed="rId3"/>
                <a:stretch>
                  <a:fillRect l="-1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4747514"/>
            <a:ext cx="7416800" cy="1601787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No </a:t>
            </a:r>
            <a:r>
              <a:rPr lang="en-US" sz="3600" dirty="0">
                <a:solidFill>
                  <a:srgbClr val="0000FF"/>
                </a:solidFill>
                <a:latin typeface="Calibri" panose="020F0502020204030204" pitchFamily="34" charset="0"/>
              </a:rPr>
              <a:t>point</a:t>
            </a:r>
            <a:r>
              <a:rPr lang="en-US" sz="3600" dirty="0">
                <a:latin typeface="Calibri" panose="020F0502020204030204" pitchFamily="34" charset="0"/>
              </a:rPr>
              <a:t> considering Y</a:t>
            </a:r>
            <a:r>
              <a:rPr lang="en-US" sz="3600" baseline="33000" dirty="0">
                <a:latin typeface="Calibri" panose="020F0502020204030204" pitchFamily="34" charset="0"/>
              </a:rPr>
              <a:t>32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Cannot </a:t>
            </a:r>
            <a:r>
              <a:rPr lang="en-US" sz="3600" dirty="0">
                <a:latin typeface="Calibri" panose="020F0502020204030204" pitchFamily="34" charset="0"/>
              </a:rPr>
              <a:t>be represented in our </a:t>
            </a:r>
            <a:r>
              <a:rPr lang="en-US" sz="3600" dirty="0">
                <a:solidFill>
                  <a:srgbClr val="7E0021"/>
                </a:solidFill>
                <a:latin typeface="Calibri" panose="020F0502020204030204" pitchFamily="34" charset="0"/>
              </a:rPr>
              <a:t>format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05201" y="1295401"/>
                <a:ext cx="5360827" cy="3277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(1+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=  …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=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…  (1+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…  (1+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                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1295401"/>
                <a:ext cx="5360827" cy="3277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Generating</a:t>
            </a:r>
            <a:r>
              <a:rPr lang="fr-FR" dirty="0">
                <a:solidFill>
                  <a:schemeClr val="tx1"/>
                </a:solidFill>
              </a:rPr>
              <a:t> the 1/(1-Y)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2286000"/>
            <a:ext cx="8153400" cy="3962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We can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compute</a:t>
            </a:r>
            <a:r>
              <a:rPr lang="en-US" sz="3600" dirty="0">
                <a:latin typeface="Calibri" panose="020F0502020204030204" pitchFamily="34" charset="0"/>
              </a:rPr>
              <a:t> Y</a:t>
            </a:r>
            <a:r>
              <a:rPr lang="en-US" sz="3600" baseline="33000" dirty="0">
                <a:latin typeface="Calibri" panose="020F0502020204030204" pitchFamily="34" charset="0"/>
              </a:rPr>
              <a:t>2</a:t>
            </a:r>
            <a:r>
              <a:rPr lang="en-US" sz="3600" dirty="0">
                <a:latin typeface="Calibri" panose="020F0502020204030204" pitchFamily="34" charset="0"/>
              </a:rPr>
              <a:t> using a FP multiplier.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Again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square</a:t>
            </a:r>
            <a:r>
              <a:rPr lang="en-US" sz="2800" dirty="0">
                <a:latin typeface="Calibri" panose="020F0502020204030204" pitchFamily="34" charset="0"/>
              </a:rPr>
              <a:t> it to obtain Y</a:t>
            </a:r>
            <a:r>
              <a:rPr lang="en-US" sz="2800" baseline="33000" dirty="0">
                <a:latin typeface="Calibri" panose="020F0502020204030204" pitchFamily="34" charset="0"/>
              </a:rPr>
              <a:t>4</a:t>
            </a:r>
            <a:r>
              <a:rPr lang="en-US" sz="2800" dirty="0">
                <a:latin typeface="Calibri" panose="020F0502020204030204" pitchFamily="34" charset="0"/>
              </a:rPr>
              <a:t>, Y</a:t>
            </a:r>
            <a:r>
              <a:rPr lang="en-US" sz="2800" baseline="33000" dirty="0">
                <a:latin typeface="Calibri" panose="020F0502020204030204" pitchFamily="34" charset="0"/>
              </a:rPr>
              <a:t>8</a:t>
            </a:r>
            <a:r>
              <a:rPr lang="en-US" sz="2800" dirty="0">
                <a:latin typeface="Calibri" panose="020F0502020204030204" pitchFamily="34" charset="0"/>
              </a:rPr>
              <a:t>, and Y</a:t>
            </a:r>
            <a:r>
              <a:rPr lang="en-US" sz="2800" baseline="33000" dirty="0">
                <a:latin typeface="Calibri" panose="020F0502020204030204" pitchFamily="34" charset="0"/>
              </a:rPr>
              <a:t>16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Takes 4 multiplications, and 5 additions, to generate all the terms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Need 4 more multiplications to generate the final result (1/1-Y)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Compute 1/P</a:t>
            </a:r>
            <a:r>
              <a:rPr lang="en-US" sz="3600" baseline="-33000" dirty="0">
                <a:latin typeface="Calibri" panose="020F0502020204030204" pitchFamily="34" charset="0"/>
              </a:rPr>
              <a:t>B</a:t>
            </a:r>
            <a:r>
              <a:rPr lang="en-US" sz="3600" dirty="0">
                <a:latin typeface="Calibri" panose="020F0502020204030204" pitchFamily="34" charset="0"/>
              </a:rPr>
              <a:t> by a single right 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48201" y="1752601"/>
                <a:ext cx="4162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…  (1+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752601"/>
                <a:ext cx="4162037" cy="461665"/>
              </a:xfrm>
              <a:prstGeom prst="rect">
                <a:avLst/>
              </a:prstGeom>
              <a:blipFill>
                <a:blip r:embed="rId3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GoldSchmidt</a:t>
            </a:r>
            <a:r>
              <a:rPr lang="fr-FR" dirty="0">
                <a:solidFill>
                  <a:schemeClr val="tx1"/>
                </a:solidFill>
              </a:rPr>
              <a:t> Division </a:t>
            </a:r>
            <a:r>
              <a:rPr lang="fr-FR" dirty="0" err="1">
                <a:solidFill>
                  <a:schemeClr val="tx1"/>
                </a:solidFill>
              </a:rPr>
              <a:t>Summary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600200"/>
            <a:ext cx="8001000" cy="4267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Time complexity</a:t>
            </a:r>
            <a:r>
              <a:rPr lang="en-US" sz="3600" dirty="0">
                <a:latin typeface="Calibri" panose="020F0502020204030204" pitchFamily="34" charset="0"/>
              </a:rPr>
              <a:t> of finding the </a:t>
            </a:r>
            <a:r>
              <a:rPr lang="en-US" sz="3600" dirty="0">
                <a:solidFill>
                  <a:srgbClr val="280099"/>
                </a:solidFill>
                <a:latin typeface="Calibri" panose="020F0502020204030204" pitchFamily="34" charset="0"/>
              </a:rPr>
              <a:t>reciprocal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(log(n))</a:t>
            </a:r>
            <a:r>
              <a:rPr lang="en-US" sz="2800" baseline="30000" dirty="0">
                <a:latin typeface="Calibri" panose="020F0502020204030204" pitchFamily="34" charset="0"/>
              </a:rPr>
              <a:t>2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Time required</a:t>
            </a:r>
            <a:r>
              <a:rPr lang="en-US" sz="3600" dirty="0">
                <a:latin typeface="Calibri" panose="020F0502020204030204" pitchFamily="34" charset="0"/>
              </a:rPr>
              <a:t> for all the </a:t>
            </a:r>
            <a:r>
              <a:rPr lang="en-US" sz="3600" dirty="0">
                <a:solidFill>
                  <a:srgbClr val="579D1C"/>
                </a:solidFill>
                <a:latin typeface="Calibri" panose="020F0502020204030204" pitchFamily="34" charset="0"/>
              </a:rPr>
              <a:t>multiplications and additions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(log(n))</a:t>
            </a:r>
            <a:r>
              <a:rPr lang="en-US" sz="2800" baseline="30000" dirty="0">
                <a:latin typeface="Calibri" panose="020F0502020204030204" pitchFamily="34" charset="0"/>
              </a:rPr>
              <a:t>2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Total Time : (log(n))</a:t>
            </a:r>
            <a:r>
              <a:rPr lang="en-US" sz="3600" baseline="30000" dirty="0">
                <a:latin typeface="Calibri" panose="020F050202020403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47650"/>
            <a:ext cx="74168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Division </a:t>
            </a:r>
            <a:r>
              <a:rPr lang="fr-FR" dirty="0" err="1">
                <a:solidFill>
                  <a:schemeClr val="tx1"/>
                </a:solidFill>
              </a:rPr>
              <a:t>using</a:t>
            </a:r>
            <a:r>
              <a:rPr lang="fr-FR" dirty="0">
                <a:solidFill>
                  <a:schemeClr val="tx1"/>
                </a:solidFill>
              </a:rPr>
              <a:t> the Newton </a:t>
            </a:r>
            <a:r>
              <a:rPr lang="fr-FR" dirty="0" err="1">
                <a:solidFill>
                  <a:schemeClr val="tx1"/>
                </a:solidFill>
              </a:rPr>
              <a:t>Raphson</a:t>
            </a:r>
            <a:r>
              <a:rPr lang="fr-FR" dirty="0">
                <a:solidFill>
                  <a:schemeClr val="tx1"/>
                </a:solidFill>
              </a:rPr>
              <a:t> Method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585914"/>
            <a:ext cx="7416800" cy="4891087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focus on just finding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reciprocal</a:t>
            </a:r>
            <a:r>
              <a:rPr lang="en-US" dirty="0">
                <a:latin typeface="Calibri" panose="020F0502020204030204" pitchFamily="34" charset="0"/>
              </a:rPr>
              <a:t> of a number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designate </a:t>
            </a: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P</a:t>
            </a:r>
            <a:r>
              <a:rPr lang="en-US" baseline="-33000" dirty="0">
                <a:solidFill>
                  <a:srgbClr val="B80047"/>
                </a:solidFill>
                <a:latin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</a:rPr>
              <a:t> as </a:t>
            </a:r>
            <a:r>
              <a:rPr lang="en-US" dirty="0">
                <a:solidFill>
                  <a:srgbClr val="000080"/>
                </a:solidFill>
                <a:latin typeface="Calibri" panose="020F0502020204030204" pitchFamily="34" charset="0"/>
              </a:rPr>
              <a:t>b</a:t>
            </a:r>
            <a:r>
              <a:rPr lang="en-US" dirty="0">
                <a:latin typeface="Calibri" panose="020F0502020204030204" pitchFamily="34" charset="0"/>
              </a:rPr>
              <a:t> (1 &lt;= b &lt; 2)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Aim is to </a:t>
            </a:r>
            <a:r>
              <a:rPr lang="en-US" dirty="0">
                <a:solidFill>
                  <a:srgbClr val="000080"/>
                </a:solidFill>
                <a:latin typeface="Calibri" panose="020F0502020204030204" pitchFamily="34" charset="0"/>
              </a:rPr>
              <a:t>compute</a:t>
            </a:r>
            <a:r>
              <a:rPr lang="en-US" dirty="0">
                <a:latin typeface="Calibri" panose="020F0502020204030204" pitchFamily="34" charset="0"/>
              </a:rPr>
              <a:t> 1/b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create a </a:t>
            </a:r>
            <a:r>
              <a:rPr lang="en-US" dirty="0">
                <a:solidFill>
                  <a:srgbClr val="004A4A"/>
                </a:solidFill>
                <a:latin typeface="Calibri" panose="020F0502020204030204" pitchFamily="34" charset="0"/>
              </a:rPr>
              <a:t>function </a:t>
            </a:r>
            <a:r>
              <a:rPr lang="en-US" dirty="0">
                <a:latin typeface="Calibri" panose="020F0502020204030204" pitchFamily="34" charset="0"/>
              </a:rPr>
              <a:t>f(x) = 1/x – b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f(x) = 0, 	when x = 1/b	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Problem of computing the reciprocal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same as computing the root of f(x)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Idea</a:t>
            </a:r>
            <a:r>
              <a:rPr lang="fr-FR" dirty="0">
                <a:solidFill>
                  <a:schemeClr val="tx1"/>
                </a:solidFill>
              </a:rPr>
              <a:t> of the Method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600200"/>
            <a:ext cx="7416800" cy="4114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Start with an </a:t>
            </a:r>
            <a:r>
              <a:rPr lang="en-US" sz="3600" dirty="0">
                <a:solidFill>
                  <a:srgbClr val="2323DC"/>
                </a:solidFill>
                <a:latin typeface="Calibri" panose="020F0502020204030204" pitchFamily="34" charset="0"/>
              </a:rPr>
              <a:t>arbitrary</a:t>
            </a:r>
            <a:r>
              <a:rPr lang="en-US" sz="3600" dirty="0">
                <a:latin typeface="Calibri" panose="020F0502020204030204" pitchFamily="34" charset="0"/>
              </a:rPr>
              <a:t> value of x → x</a:t>
            </a:r>
            <a:r>
              <a:rPr lang="en-US" sz="3600" baseline="-33000" dirty="0">
                <a:latin typeface="Calibri" panose="020F0502020204030204" pitchFamily="34" charset="0"/>
              </a:rPr>
              <a:t>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Locate</a:t>
            </a:r>
            <a:r>
              <a:rPr lang="en-US" sz="2800" dirty="0">
                <a:latin typeface="Calibri" panose="020F0502020204030204" pitchFamily="34" charset="0"/>
              </a:rPr>
              <a:t> x</a:t>
            </a:r>
            <a:r>
              <a:rPr lang="en-US" sz="2800" baseline="-33000" dirty="0">
                <a:latin typeface="Calibri" panose="020F0502020204030204" pitchFamily="34" charset="0"/>
              </a:rPr>
              <a:t>0</a:t>
            </a:r>
            <a:r>
              <a:rPr lang="en-US" sz="2800" dirty="0">
                <a:latin typeface="Calibri" panose="020F0502020204030204" pitchFamily="34" charset="0"/>
              </a:rPr>
              <a:t> on the graph of f(x)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Draw a tangent</a:t>
            </a:r>
            <a:r>
              <a:rPr lang="en-US" sz="2800" dirty="0">
                <a:latin typeface="Calibri" panose="020F0502020204030204" pitchFamily="34" charset="0"/>
              </a:rPr>
              <a:t> to f(x) at (x</a:t>
            </a:r>
            <a:r>
              <a:rPr lang="en-US" sz="2800" baseline="-33000" dirty="0">
                <a:latin typeface="Calibri" panose="020F0502020204030204" pitchFamily="34" charset="0"/>
              </a:rPr>
              <a:t>0 </a:t>
            </a:r>
            <a:r>
              <a:rPr lang="en-US" sz="2800" dirty="0">
                <a:latin typeface="Calibri" panose="020F0502020204030204" pitchFamily="34" charset="0"/>
              </a:rPr>
              <a:t>, f(x</a:t>
            </a:r>
            <a:r>
              <a:rPr lang="en-US" sz="2800" baseline="-33000" dirty="0">
                <a:latin typeface="Calibri" panose="020F0502020204030204" pitchFamily="34" charset="0"/>
              </a:rPr>
              <a:t>0</a:t>
            </a:r>
            <a:r>
              <a:rPr lang="en-US" sz="2800" dirty="0">
                <a:latin typeface="Calibri" panose="020F0502020204030204" pitchFamily="34" charset="0"/>
              </a:rPr>
              <a:t>))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the tangent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intersect</a:t>
            </a:r>
            <a:r>
              <a:rPr lang="en-US" sz="2800" dirty="0">
                <a:latin typeface="Calibri" panose="020F0502020204030204" pitchFamily="34" charset="0"/>
              </a:rPr>
              <a:t> the x axis at x</a:t>
            </a:r>
            <a:r>
              <a:rPr lang="en-US" sz="2800" baseline="-33000" dirty="0">
                <a:latin typeface="Calibri" panose="020F0502020204030204" pitchFamily="34" charset="0"/>
              </a:rPr>
              <a:t>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Draw </a:t>
            </a:r>
            <a:r>
              <a:rPr lang="en-US" sz="2800" dirty="0">
                <a:solidFill>
                  <a:srgbClr val="4C1900"/>
                </a:solidFill>
                <a:latin typeface="Calibri" panose="020F0502020204030204" pitchFamily="34" charset="0"/>
              </a:rPr>
              <a:t>another tangent</a:t>
            </a:r>
            <a:r>
              <a:rPr lang="en-US" sz="2800" dirty="0">
                <a:latin typeface="Calibri" panose="020F0502020204030204" pitchFamily="34" charset="0"/>
              </a:rPr>
              <a:t> at (x</a:t>
            </a:r>
            <a:r>
              <a:rPr lang="en-US" sz="2800" baseline="-33000" dirty="0">
                <a:latin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</a:rPr>
              <a:t>, f(x</a:t>
            </a:r>
            <a:r>
              <a:rPr lang="en-US" sz="2800" baseline="-33000" dirty="0">
                <a:latin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</a:rPr>
              <a:t>))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Keep </a:t>
            </a:r>
            <a:r>
              <a:rPr lang="en-US" sz="3600" dirty="0">
                <a:solidFill>
                  <a:srgbClr val="004A4A"/>
                </a:solidFill>
                <a:latin typeface="Calibri" panose="020F0502020204030204" pitchFamily="34" charset="0"/>
              </a:rPr>
              <a:t>repeating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Ultimately, we will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converge </a:t>
            </a:r>
            <a:r>
              <a:rPr lang="en-US" sz="2800" dirty="0">
                <a:latin typeface="Calibri" panose="020F0502020204030204" pitchFamily="34" charset="0"/>
              </a:rPr>
              <a:t>to the root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Reduction</a:t>
            </a:r>
            <a:r>
              <a:rPr lang="fr-FR" dirty="0">
                <a:solidFill>
                  <a:schemeClr val="tx1"/>
                </a:solidFill>
              </a:rPr>
              <a:t> of the </a:t>
            </a:r>
            <a:r>
              <a:rPr lang="fr-FR" dirty="0" err="1">
                <a:solidFill>
                  <a:schemeClr val="tx1"/>
                </a:solidFill>
              </a:rPr>
              <a:t>Divison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Problem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206200" y="4912200"/>
            <a:ext cx="7776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4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We have reduced the original problem to a smaller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85611" y="1953762"/>
                <a:ext cx="414927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𝐷𝑄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611" y="1953762"/>
                <a:ext cx="4149276" cy="738664"/>
              </a:xfrm>
              <a:prstGeom prst="rect">
                <a:avLst/>
              </a:prstGeom>
              <a:blipFill>
                <a:blip r:embed="rId3"/>
                <a:stretch>
                  <a:fillRect l="-1324" r="-1176"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94078" y="3200400"/>
                <a:ext cx="4200574" cy="107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lim>
                      </m:limLow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lim>
                      </m:limLow>
                      <m:r>
                        <a:rPr lang="en-US" sz="2400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078" y="3200400"/>
                <a:ext cx="4200574" cy="1077218"/>
              </a:xfrm>
              <a:prstGeom prst="rect">
                <a:avLst/>
              </a:prstGeom>
              <a:blipFill>
                <a:blip r:embed="rId4"/>
                <a:stretch>
                  <a:fillRect l="-1161" r="-1161" b="-90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Newton </a:t>
            </a:r>
            <a:r>
              <a:rPr lang="fr-FR" dirty="0" err="1">
                <a:solidFill>
                  <a:schemeClr val="tx1"/>
                </a:solidFill>
              </a:rPr>
              <a:t>Raphson</a:t>
            </a:r>
            <a:r>
              <a:rPr lang="fr-FR" dirty="0">
                <a:solidFill>
                  <a:schemeClr val="tx1"/>
                </a:solidFill>
              </a:rPr>
              <a:t> Method</a:t>
            </a:r>
          </a:p>
        </p:txBody>
      </p:sp>
      <p:grpSp>
        <p:nvGrpSpPr>
          <p:cNvPr id="8" name="Group 123"/>
          <p:cNvGrpSpPr>
            <a:grpSpLocks noChangeAspect="1"/>
          </p:cNvGrpSpPr>
          <p:nvPr/>
        </p:nvGrpSpPr>
        <p:grpSpPr bwMode="auto">
          <a:xfrm>
            <a:off x="4132125" y="1969175"/>
            <a:ext cx="4250616" cy="3171657"/>
            <a:chOff x="2301" y="1314"/>
            <a:chExt cx="1824" cy="1361"/>
          </a:xfrm>
        </p:grpSpPr>
        <p:sp>
          <p:nvSpPr>
            <p:cNvPr id="10" name="Rectangle 124"/>
            <p:cNvSpPr>
              <a:spLocks noChangeArrowheads="1"/>
            </p:cNvSpPr>
            <p:nvPr/>
          </p:nvSpPr>
          <p:spPr bwMode="auto">
            <a:xfrm>
              <a:off x="3129" y="2538"/>
              <a:ext cx="366" cy="120"/>
            </a:xfrm>
            <a:prstGeom prst="rect">
              <a:avLst/>
            </a:prstGeom>
            <a:solidFill>
              <a:srgbClr val="82C1CE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5"/>
            <p:cNvSpPr>
              <a:spLocks/>
            </p:cNvSpPr>
            <p:nvPr/>
          </p:nvSpPr>
          <p:spPr bwMode="auto">
            <a:xfrm>
              <a:off x="3321" y="1632"/>
              <a:ext cx="342" cy="138"/>
            </a:xfrm>
            <a:custGeom>
              <a:avLst/>
              <a:gdLst>
                <a:gd name="T0" fmla="*/ 11 w 57"/>
                <a:gd name="T1" fmla="*/ 0 h 23"/>
                <a:gd name="T2" fmla="*/ 45 w 57"/>
                <a:gd name="T3" fmla="*/ 0 h 23"/>
                <a:gd name="T4" fmla="*/ 57 w 57"/>
                <a:gd name="T5" fmla="*/ 11 h 23"/>
                <a:gd name="T6" fmla="*/ 45 w 57"/>
                <a:gd name="T7" fmla="*/ 23 h 23"/>
                <a:gd name="T8" fmla="*/ 11 w 57"/>
                <a:gd name="T9" fmla="*/ 23 h 23"/>
                <a:gd name="T10" fmla="*/ 0 w 57"/>
                <a:gd name="T11" fmla="*/ 11 h 23"/>
                <a:gd name="T12" fmla="*/ 11 w 5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3">
                  <a:moveTo>
                    <a:pt x="11" y="0"/>
                  </a:moveTo>
                  <a:lnTo>
                    <a:pt x="45" y="0"/>
                  </a:lnTo>
                  <a:cubicBezTo>
                    <a:pt x="52" y="0"/>
                    <a:pt x="57" y="5"/>
                    <a:pt x="57" y="11"/>
                  </a:cubicBezTo>
                  <a:cubicBezTo>
                    <a:pt x="57" y="17"/>
                    <a:pt x="52" y="23"/>
                    <a:pt x="45" y="23"/>
                  </a:cubicBezTo>
                  <a:lnTo>
                    <a:pt x="11" y="23"/>
                  </a:lnTo>
                  <a:cubicBezTo>
                    <a:pt x="5" y="23"/>
                    <a:pt x="0" y="17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F0D8C2"/>
            </a:solidFill>
            <a:ln w="0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6"/>
            <p:cNvSpPr>
              <a:spLocks noChangeShapeType="1"/>
            </p:cNvSpPr>
            <p:nvPr/>
          </p:nvSpPr>
          <p:spPr bwMode="auto">
            <a:xfrm>
              <a:off x="2487" y="2400"/>
              <a:ext cx="1638" cy="0"/>
            </a:xfrm>
            <a:prstGeom prst="line">
              <a:avLst/>
            </a:pr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7"/>
            <p:cNvSpPr>
              <a:spLocks/>
            </p:cNvSpPr>
            <p:nvPr/>
          </p:nvSpPr>
          <p:spPr bwMode="auto">
            <a:xfrm>
              <a:off x="4041" y="2376"/>
              <a:ext cx="84" cy="48"/>
            </a:xfrm>
            <a:custGeom>
              <a:avLst/>
              <a:gdLst>
                <a:gd name="T0" fmla="*/ 4 w 14"/>
                <a:gd name="T1" fmla="*/ 4 h 8"/>
                <a:gd name="T2" fmla="*/ 0 w 14"/>
                <a:gd name="T3" fmla="*/ 8 h 8"/>
                <a:gd name="T4" fmla="*/ 14 w 14"/>
                <a:gd name="T5" fmla="*/ 4 h 8"/>
                <a:gd name="T6" fmla="*/ 0 w 14"/>
                <a:gd name="T7" fmla="*/ 0 h 8"/>
                <a:gd name="T8" fmla="*/ 4 w 1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4" y="4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24282B"/>
            </a:solidFill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8"/>
            <p:cNvSpPr>
              <a:spLocks noChangeShapeType="1"/>
            </p:cNvSpPr>
            <p:nvPr/>
          </p:nvSpPr>
          <p:spPr bwMode="auto">
            <a:xfrm flipV="1">
              <a:off x="2565" y="1314"/>
              <a:ext cx="0" cy="1176"/>
            </a:xfrm>
            <a:prstGeom prst="line">
              <a:avLst/>
            </a:pr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9"/>
            <p:cNvSpPr>
              <a:spLocks/>
            </p:cNvSpPr>
            <p:nvPr/>
          </p:nvSpPr>
          <p:spPr bwMode="auto">
            <a:xfrm>
              <a:off x="2541" y="1314"/>
              <a:ext cx="48" cy="84"/>
            </a:xfrm>
            <a:custGeom>
              <a:avLst/>
              <a:gdLst>
                <a:gd name="T0" fmla="*/ 4 w 8"/>
                <a:gd name="T1" fmla="*/ 10 h 14"/>
                <a:gd name="T2" fmla="*/ 8 w 8"/>
                <a:gd name="T3" fmla="*/ 14 h 14"/>
                <a:gd name="T4" fmla="*/ 4 w 8"/>
                <a:gd name="T5" fmla="*/ 0 h 14"/>
                <a:gd name="T6" fmla="*/ 0 w 8"/>
                <a:gd name="T7" fmla="*/ 14 h 14"/>
                <a:gd name="T8" fmla="*/ 4 w 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4" y="10"/>
                  </a:moveTo>
                  <a:lnTo>
                    <a:pt x="8" y="14"/>
                  </a:lnTo>
                  <a:lnTo>
                    <a:pt x="4" y="0"/>
                  </a:lnTo>
                  <a:lnTo>
                    <a:pt x="0" y="14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24282B"/>
            </a:solidFill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0"/>
            <p:cNvSpPr>
              <a:spLocks/>
            </p:cNvSpPr>
            <p:nvPr/>
          </p:nvSpPr>
          <p:spPr bwMode="auto">
            <a:xfrm>
              <a:off x="2631" y="1506"/>
              <a:ext cx="1158" cy="1008"/>
            </a:xfrm>
            <a:custGeom>
              <a:avLst/>
              <a:gdLst>
                <a:gd name="T0" fmla="*/ 193 w 193"/>
                <a:gd name="T1" fmla="*/ 0 h 168"/>
                <a:gd name="T2" fmla="*/ 0 w 193"/>
                <a:gd name="T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3" h="168">
                  <a:moveTo>
                    <a:pt x="193" y="0"/>
                  </a:moveTo>
                  <a:cubicBezTo>
                    <a:pt x="172" y="93"/>
                    <a:pt x="0" y="168"/>
                    <a:pt x="0" y="168"/>
                  </a:cubicBezTo>
                </a:path>
              </a:pathLst>
            </a:custGeom>
            <a:noFill/>
            <a:ln w="6" cap="flat">
              <a:solidFill>
                <a:srgbClr val="E542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1"/>
            <p:cNvSpPr>
              <a:spLocks noChangeShapeType="1"/>
            </p:cNvSpPr>
            <p:nvPr/>
          </p:nvSpPr>
          <p:spPr bwMode="auto">
            <a:xfrm flipH="1">
              <a:off x="3255" y="1518"/>
              <a:ext cx="576" cy="888"/>
            </a:xfrm>
            <a:prstGeom prst="line">
              <a:avLst/>
            </a:pr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2"/>
            <p:cNvSpPr>
              <a:spLocks noChangeShapeType="1"/>
            </p:cNvSpPr>
            <p:nvPr/>
          </p:nvSpPr>
          <p:spPr bwMode="auto">
            <a:xfrm>
              <a:off x="3693" y="1722"/>
              <a:ext cx="0" cy="24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33"/>
            <p:cNvSpPr>
              <a:spLocks noChangeShapeType="1"/>
            </p:cNvSpPr>
            <p:nvPr/>
          </p:nvSpPr>
          <p:spPr bwMode="auto">
            <a:xfrm>
              <a:off x="3693" y="1764"/>
              <a:ext cx="0" cy="24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34"/>
            <p:cNvSpPr>
              <a:spLocks noChangeShapeType="1"/>
            </p:cNvSpPr>
            <p:nvPr/>
          </p:nvSpPr>
          <p:spPr bwMode="auto">
            <a:xfrm>
              <a:off x="3693" y="1812"/>
              <a:ext cx="0" cy="18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35"/>
            <p:cNvSpPr>
              <a:spLocks noChangeShapeType="1"/>
            </p:cNvSpPr>
            <p:nvPr/>
          </p:nvSpPr>
          <p:spPr bwMode="auto">
            <a:xfrm>
              <a:off x="3693" y="1854"/>
              <a:ext cx="0" cy="18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36"/>
            <p:cNvSpPr>
              <a:spLocks noChangeShapeType="1"/>
            </p:cNvSpPr>
            <p:nvPr/>
          </p:nvSpPr>
          <p:spPr bwMode="auto">
            <a:xfrm>
              <a:off x="3693" y="1896"/>
              <a:ext cx="0" cy="24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37"/>
            <p:cNvSpPr>
              <a:spLocks noChangeShapeType="1"/>
            </p:cNvSpPr>
            <p:nvPr/>
          </p:nvSpPr>
          <p:spPr bwMode="auto">
            <a:xfrm>
              <a:off x="3693" y="1938"/>
              <a:ext cx="0" cy="24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38"/>
            <p:cNvSpPr>
              <a:spLocks noChangeShapeType="1"/>
            </p:cNvSpPr>
            <p:nvPr/>
          </p:nvSpPr>
          <p:spPr bwMode="auto">
            <a:xfrm>
              <a:off x="3693" y="1986"/>
              <a:ext cx="0" cy="18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39"/>
            <p:cNvSpPr>
              <a:spLocks noChangeShapeType="1"/>
            </p:cNvSpPr>
            <p:nvPr/>
          </p:nvSpPr>
          <p:spPr bwMode="auto">
            <a:xfrm>
              <a:off x="3693" y="2028"/>
              <a:ext cx="0" cy="18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40"/>
            <p:cNvSpPr>
              <a:spLocks noChangeShapeType="1"/>
            </p:cNvSpPr>
            <p:nvPr/>
          </p:nvSpPr>
          <p:spPr bwMode="auto">
            <a:xfrm>
              <a:off x="3693" y="2070"/>
              <a:ext cx="0" cy="24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141"/>
            <p:cNvSpPr>
              <a:spLocks noChangeShapeType="1"/>
            </p:cNvSpPr>
            <p:nvPr/>
          </p:nvSpPr>
          <p:spPr bwMode="auto">
            <a:xfrm>
              <a:off x="3693" y="2112"/>
              <a:ext cx="0" cy="24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42"/>
            <p:cNvSpPr>
              <a:spLocks noChangeShapeType="1"/>
            </p:cNvSpPr>
            <p:nvPr/>
          </p:nvSpPr>
          <p:spPr bwMode="auto">
            <a:xfrm>
              <a:off x="3693" y="2160"/>
              <a:ext cx="0" cy="18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43"/>
            <p:cNvSpPr>
              <a:spLocks noChangeShapeType="1"/>
            </p:cNvSpPr>
            <p:nvPr/>
          </p:nvSpPr>
          <p:spPr bwMode="auto">
            <a:xfrm>
              <a:off x="3693" y="2202"/>
              <a:ext cx="0" cy="18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44"/>
            <p:cNvSpPr>
              <a:spLocks noChangeShapeType="1"/>
            </p:cNvSpPr>
            <p:nvPr/>
          </p:nvSpPr>
          <p:spPr bwMode="auto">
            <a:xfrm>
              <a:off x="3693" y="2244"/>
              <a:ext cx="0" cy="24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45"/>
            <p:cNvSpPr>
              <a:spLocks noChangeShapeType="1"/>
            </p:cNvSpPr>
            <p:nvPr/>
          </p:nvSpPr>
          <p:spPr bwMode="auto">
            <a:xfrm>
              <a:off x="3693" y="2286"/>
              <a:ext cx="0" cy="24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0" name="Line 146"/>
            <p:cNvSpPr>
              <a:spLocks noChangeShapeType="1"/>
            </p:cNvSpPr>
            <p:nvPr/>
          </p:nvSpPr>
          <p:spPr bwMode="auto">
            <a:xfrm>
              <a:off x="3693" y="2334"/>
              <a:ext cx="0" cy="18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1" name="Line 147"/>
            <p:cNvSpPr>
              <a:spLocks noChangeShapeType="1"/>
            </p:cNvSpPr>
            <p:nvPr/>
          </p:nvSpPr>
          <p:spPr bwMode="auto">
            <a:xfrm>
              <a:off x="3693" y="2376"/>
              <a:ext cx="0" cy="18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2" name="Oval 148"/>
            <p:cNvSpPr>
              <a:spLocks noChangeArrowheads="1"/>
            </p:cNvSpPr>
            <p:nvPr/>
          </p:nvSpPr>
          <p:spPr bwMode="auto">
            <a:xfrm>
              <a:off x="3669" y="1722"/>
              <a:ext cx="42" cy="30"/>
            </a:xfrm>
            <a:prstGeom prst="ellipse">
              <a:avLst/>
            </a:prstGeom>
            <a:noFill/>
            <a:ln w="6" cap="flat">
              <a:solidFill>
                <a:srgbClr val="2D313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83" name="Rectangle 149"/>
            <p:cNvSpPr>
              <a:spLocks noChangeArrowheads="1"/>
            </p:cNvSpPr>
            <p:nvPr/>
          </p:nvSpPr>
          <p:spPr bwMode="auto">
            <a:xfrm>
              <a:off x="3669" y="2394"/>
              <a:ext cx="83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Times New Roman" pitchFamily="18" charset="0"/>
                </a:rPr>
                <a:t>x</a:t>
              </a:r>
              <a:r>
                <a:rPr lang="en-US" baseline="-25000" dirty="0">
                  <a:solidFill>
                    <a:srgbClr val="24282B"/>
                  </a:solidFill>
                  <a:latin typeface="Times New Roman" pitchFamily="18" charset="0"/>
                </a:rPr>
                <a:t>0</a:t>
              </a:r>
              <a:endParaRPr lang="en-US" baseline="-25000" dirty="0">
                <a:latin typeface="Arial" pitchFamily="34" charset="0"/>
              </a:endParaRPr>
            </a:p>
          </p:txBody>
        </p:sp>
        <p:sp>
          <p:nvSpPr>
            <p:cNvPr id="9285" name="Rectangle 151"/>
            <p:cNvSpPr>
              <a:spLocks noChangeArrowheads="1"/>
            </p:cNvSpPr>
            <p:nvPr/>
          </p:nvSpPr>
          <p:spPr bwMode="auto">
            <a:xfrm>
              <a:off x="3361" y="1638"/>
              <a:ext cx="302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0</a:t>
              </a:r>
              <a:r>
                <a:rPr lang="en-US" dirty="0"/>
                <a:t>,f(x</a:t>
              </a:r>
              <a:r>
                <a:rPr lang="en-US" baseline="-25000" dirty="0"/>
                <a:t>0</a:t>
              </a:r>
              <a:r>
                <a:rPr lang="en-US" dirty="0"/>
                <a:t>)</a:t>
              </a:r>
            </a:p>
          </p:txBody>
        </p:sp>
        <p:sp>
          <p:nvSpPr>
            <p:cNvPr id="9289" name="Rectangle 155"/>
            <p:cNvSpPr>
              <a:spLocks noChangeArrowheads="1"/>
            </p:cNvSpPr>
            <p:nvPr/>
          </p:nvSpPr>
          <p:spPr bwMode="auto">
            <a:xfrm>
              <a:off x="3423" y="1656"/>
              <a:ext cx="0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9290" name="Rectangle 156"/>
            <p:cNvSpPr>
              <a:spLocks noChangeArrowheads="1"/>
            </p:cNvSpPr>
            <p:nvPr/>
          </p:nvSpPr>
          <p:spPr bwMode="auto">
            <a:xfrm>
              <a:off x="3242" y="2398"/>
              <a:ext cx="8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Times New Roman" pitchFamily="18" charset="0"/>
                </a:rPr>
                <a:t>x</a:t>
              </a:r>
              <a:r>
                <a:rPr lang="en-US" baseline="-25000" dirty="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 baseline="-25000" dirty="0">
                <a:latin typeface="Arial" pitchFamily="34" charset="0"/>
              </a:endParaRPr>
            </a:p>
          </p:txBody>
        </p:sp>
        <p:sp>
          <p:nvSpPr>
            <p:cNvPr id="9292" name="Line 158"/>
            <p:cNvSpPr>
              <a:spLocks noChangeShapeType="1"/>
            </p:cNvSpPr>
            <p:nvPr/>
          </p:nvSpPr>
          <p:spPr bwMode="auto">
            <a:xfrm>
              <a:off x="3255" y="2160"/>
              <a:ext cx="0" cy="18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3" name="Line 159"/>
            <p:cNvSpPr>
              <a:spLocks noChangeShapeType="1"/>
            </p:cNvSpPr>
            <p:nvPr/>
          </p:nvSpPr>
          <p:spPr bwMode="auto">
            <a:xfrm>
              <a:off x="3255" y="2202"/>
              <a:ext cx="0" cy="24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4" name="Line 160"/>
            <p:cNvSpPr>
              <a:spLocks noChangeShapeType="1"/>
            </p:cNvSpPr>
            <p:nvPr/>
          </p:nvSpPr>
          <p:spPr bwMode="auto">
            <a:xfrm>
              <a:off x="3255" y="2244"/>
              <a:ext cx="0" cy="24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5" name="Line 161"/>
            <p:cNvSpPr>
              <a:spLocks noChangeShapeType="1"/>
            </p:cNvSpPr>
            <p:nvPr/>
          </p:nvSpPr>
          <p:spPr bwMode="auto">
            <a:xfrm>
              <a:off x="3255" y="2292"/>
              <a:ext cx="0" cy="18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7" name="Line 162"/>
            <p:cNvSpPr>
              <a:spLocks noChangeShapeType="1"/>
            </p:cNvSpPr>
            <p:nvPr/>
          </p:nvSpPr>
          <p:spPr bwMode="auto">
            <a:xfrm>
              <a:off x="3255" y="2334"/>
              <a:ext cx="0" cy="24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8" name="Line 163"/>
            <p:cNvSpPr>
              <a:spLocks noChangeShapeType="1"/>
            </p:cNvSpPr>
            <p:nvPr/>
          </p:nvSpPr>
          <p:spPr bwMode="auto">
            <a:xfrm>
              <a:off x="3255" y="2376"/>
              <a:ext cx="0" cy="24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99" name="Freeform 164"/>
            <p:cNvSpPr>
              <a:spLocks/>
            </p:cNvSpPr>
            <p:nvPr/>
          </p:nvSpPr>
          <p:spPr bwMode="auto">
            <a:xfrm>
              <a:off x="2895" y="2004"/>
              <a:ext cx="342" cy="138"/>
            </a:xfrm>
            <a:custGeom>
              <a:avLst/>
              <a:gdLst>
                <a:gd name="T0" fmla="*/ 12 w 57"/>
                <a:gd name="T1" fmla="*/ 0 h 23"/>
                <a:gd name="T2" fmla="*/ 46 w 57"/>
                <a:gd name="T3" fmla="*/ 0 h 23"/>
                <a:gd name="T4" fmla="*/ 57 w 57"/>
                <a:gd name="T5" fmla="*/ 11 h 23"/>
                <a:gd name="T6" fmla="*/ 46 w 57"/>
                <a:gd name="T7" fmla="*/ 23 h 23"/>
                <a:gd name="T8" fmla="*/ 12 w 57"/>
                <a:gd name="T9" fmla="*/ 23 h 23"/>
                <a:gd name="T10" fmla="*/ 0 w 57"/>
                <a:gd name="T11" fmla="*/ 11 h 23"/>
                <a:gd name="T12" fmla="*/ 12 w 57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3">
                  <a:moveTo>
                    <a:pt x="12" y="0"/>
                  </a:moveTo>
                  <a:lnTo>
                    <a:pt x="46" y="0"/>
                  </a:lnTo>
                  <a:cubicBezTo>
                    <a:pt x="52" y="0"/>
                    <a:pt x="57" y="5"/>
                    <a:pt x="57" y="11"/>
                  </a:cubicBezTo>
                  <a:cubicBezTo>
                    <a:pt x="57" y="18"/>
                    <a:pt x="52" y="23"/>
                    <a:pt x="46" y="23"/>
                  </a:cubicBezTo>
                  <a:lnTo>
                    <a:pt x="12" y="23"/>
                  </a:lnTo>
                  <a:cubicBezTo>
                    <a:pt x="5" y="23"/>
                    <a:pt x="0" y="18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0D8C2"/>
            </a:solidFill>
            <a:ln w="0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5" name="Oval 170"/>
            <p:cNvSpPr>
              <a:spLocks noChangeArrowheads="1"/>
            </p:cNvSpPr>
            <p:nvPr/>
          </p:nvSpPr>
          <p:spPr bwMode="auto">
            <a:xfrm>
              <a:off x="3231" y="2142"/>
              <a:ext cx="36" cy="30"/>
            </a:xfrm>
            <a:prstGeom prst="ellipse">
              <a:avLst/>
            </a:prstGeom>
            <a:noFill/>
            <a:ln w="6" cap="flat">
              <a:solidFill>
                <a:srgbClr val="2D313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6" name="Line 171"/>
            <p:cNvSpPr>
              <a:spLocks noChangeShapeType="1"/>
            </p:cNvSpPr>
            <p:nvPr/>
          </p:nvSpPr>
          <p:spPr bwMode="auto">
            <a:xfrm flipH="1">
              <a:off x="2919" y="2064"/>
              <a:ext cx="468" cy="336"/>
            </a:xfrm>
            <a:prstGeom prst="line">
              <a:avLst/>
            </a:pr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07" name="Rectangle 172"/>
            <p:cNvSpPr>
              <a:spLocks noChangeArrowheads="1"/>
            </p:cNvSpPr>
            <p:nvPr/>
          </p:nvSpPr>
          <p:spPr bwMode="auto">
            <a:xfrm>
              <a:off x="2907" y="2394"/>
              <a:ext cx="83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Times New Roman" pitchFamily="18" charset="0"/>
                </a:rPr>
                <a:t>x</a:t>
              </a:r>
              <a:r>
                <a:rPr lang="en-US" baseline="-25000" dirty="0">
                  <a:solidFill>
                    <a:srgbClr val="24282B"/>
                  </a:solidFill>
                  <a:latin typeface="Times New Roman" pitchFamily="18" charset="0"/>
                </a:rPr>
                <a:t>2</a:t>
              </a:r>
              <a:endParaRPr lang="en-US" baseline="-25000" dirty="0">
                <a:latin typeface="Arial" pitchFamily="34" charset="0"/>
              </a:endParaRPr>
            </a:p>
          </p:txBody>
        </p:sp>
        <p:sp>
          <p:nvSpPr>
            <p:cNvPr id="9309" name="Line 174"/>
            <p:cNvSpPr>
              <a:spLocks noChangeShapeType="1"/>
            </p:cNvSpPr>
            <p:nvPr/>
          </p:nvSpPr>
          <p:spPr bwMode="auto">
            <a:xfrm>
              <a:off x="2919" y="2364"/>
              <a:ext cx="0" cy="24"/>
            </a:xfrm>
            <a:prstGeom prst="line">
              <a:avLst/>
            </a:prstGeom>
            <a:noFill/>
            <a:ln w="0">
              <a:solidFill>
                <a:srgbClr val="17458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0" name="Oval 175"/>
            <p:cNvSpPr>
              <a:spLocks noChangeArrowheads="1"/>
            </p:cNvSpPr>
            <p:nvPr/>
          </p:nvSpPr>
          <p:spPr bwMode="auto">
            <a:xfrm>
              <a:off x="2835" y="2388"/>
              <a:ext cx="36" cy="36"/>
            </a:xfrm>
            <a:prstGeom prst="ellipse">
              <a:avLst/>
            </a:prstGeom>
            <a:solidFill>
              <a:srgbClr val="5A3433"/>
            </a:solidFill>
            <a:ln w="6" cap="flat">
              <a:solidFill>
                <a:srgbClr val="2D313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1" name="Freeform 176"/>
            <p:cNvSpPr>
              <a:spLocks/>
            </p:cNvSpPr>
            <p:nvPr/>
          </p:nvSpPr>
          <p:spPr bwMode="auto">
            <a:xfrm>
              <a:off x="2589" y="2214"/>
              <a:ext cx="264" cy="114"/>
            </a:xfrm>
            <a:custGeom>
              <a:avLst/>
              <a:gdLst>
                <a:gd name="T0" fmla="*/ 9 w 44"/>
                <a:gd name="T1" fmla="*/ 0 h 19"/>
                <a:gd name="T2" fmla="*/ 35 w 44"/>
                <a:gd name="T3" fmla="*/ 0 h 19"/>
                <a:gd name="T4" fmla="*/ 44 w 44"/>
                <a:gd name="T5" fmla="*/ 9 h 19"/>
                <a:gd name="T6" fmla="*/ 35 w 44"/>
                <a:gd name="T7" fmla="*/ 19 h 19"/>
                <a:gd name="T8" fmla="*/ 9 w 44"/>
                <a:gd name="T9" fmla="*/ 19 h 19"/>
                <a:gd name="T10" fmla="*/ 0 w 44"/>
                <a:gd name="T11" fmla="*/ 9 h 19"/>
                <a:gd name="T12" fmla="*/ 9 w 44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9">
                  <a:moveTo>
                    <a:pt x="9" y="0"/>
                  </a:moveTo>
                  <a:lnTo>
                    <a:pt x="35" y="0"/>
                  </a:lnTo>
                  <a:cubicBezTo>
                    <a:pt x="40" y="0"/>
                    <a:pt x="44" y="4"/>
                    <a:pt x="44" y="9"/>
                  </a:cubicBezTo>
                  <a:cubicBezTo>
                    <a:pt x="44" y="14"/>
                    <a:pt x="40" y="19"/>
                    <a:pt x="35" y="19"/>
                  </a:cubicBezTo>
                  <a:lnTo>
                    <a:pt x="9" y="19"/>
                  </a:lnTo>
                  <a:cubicBezTo>
                    <a:pt x="4" y="19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9FC9D6"/>
            </a:solidFill>
            <a:ln w="0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2" name="Rectangle 177"/>
            <p:cNvSpPr>
              <a:spLocks noChangeArrowheads="1"/>
            </p:cNvSpPr>
            <p:nvPr/>
          </p:nvSpPr>
          <p:spPr bwMode="auto">
            <a:xfrm>
              <a:off x="2631" y="2213"/>
              <a:ext cx="160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Times New Roman" pitchFamily="18" charset="0"/>
                </a:rPr>
                <a:t>root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9313" name="Line 178"/>
            <p:cNvSpPr>
              <a:spLocks noChangeShapeType="1"/>
            </p:cNvSpPr>
            <p:nvPr/>
          </p:nvSpPr>
          <p:spPr bwMode="auto">
            <a:xfrm>
              <a:off x="2793" y="2340"/>
              <a:ext cx="54" cy="54"/>
            </a:xfrm>
            <a:prstGeom prst="lin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4" name="Freeform 179"/>
            <p:cNvSpPr>
              <a:spLocks/>
            </p:cNvSpPr>
            <p:nvPr/>
          </p:nvSpPr>
          <p:spPr bwMode="auto">
            <a:xfrm>
              <a:off x="2811" y="2352"/>
              <a:ext cx="36" cy="42"/>
            </a:xfrm>
            <a:custGeom>
              <a:avLst/>
              <a:gdLst>
                <a:gd name="T0" fmla="*/ 2 w 6"/>
                <a:gd name="T1" fmla="*/ 3 h 7"/>
                <a:gd name="T2" fmla="*/ 0 w 6"/>
                <a:gd name="T3" fmla="*/ 3 h 7"/>
                <a:gd name="T4" fmla="*/ 6 w 6"/>
                <a:gd name="T5" fmla="*/ 7 h 7"/>
                <a:gd name="T6" fmla="*/ 2 w 6"/>
                <a:gd name="T7" fmla="*/ 0 h 7"/>
                <a:gd name="T8" fmla="*/ 2 w 6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2" y="3"/>
                  </a:moveTo>
                  <a:lnTo>
                    <a:pt x="0" y="3"/>
                  </a:lnTo>
                  <a:lnTo>
                    <a:pt x="6" y="7"/>
                  </a:lnTo>
                  <a:lnTo>
                    <a:pt x="2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5" name="Rectangle 180"/>
            <p:cNvSpPr>
              <a:spLocks noChangeArrowheads="1"/>
            </p:cNvSpPr>
            <p:nvPr/>
          </p:nvSpPr>
          <p:spPr bwMode="auto">
            <a:xfrm>
              <a:off x="3255" y="2490"/>
              <a:ext cx="74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24282B"/>
                  </a:solidFill>
                  <a:latin typeface="Times New Roman" pitchFamily="18" charset="0"/>
                </a:rPr>
                <a:t>x</a:t>
              </a:r>
              <a:endParaRPr lang="en-US" sz="2800" dirty="0">
                <a:latin typeface="Arial" pitchFamily="34" charset="0"/>
              </a:endParaRPr>
            </a:p>
          </p:txBody>
        </p:sp>
        <p:sp>
          <p:nvSpPr>
            <p:cNvPr id="9316" name="Rectangle 181"/>
            <p:cNvSpPr>
              <a:spLocks noChangeArrowheads="1"/>
            </p:cNvSpPr>
            <p:nvPr/>
          </p:nvSpPr>
          <p:spPr bwMode="auto">
            <a:xfrm>
              <a:off x="2301" y="1758"/>
              <a:ext cx="246" cy="162"/>
            </a:xfrm>
            <a:prstGeom prst="rect">
              <a:avLst/>
            </a:prstGeom>
            <a:solidFill>
              <a:srgbClr val="82C1CE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17" name="Rectangle 182"/>
            <p:cNvSpPr>
              <a:spLocks noChangeArrowheads="1"/>
            </p:cNvSpPr>
            <p:nvPr/>
          </p:nvSpPr>
          <p:spPr bwMode="auto">
            <a:xfrm>
              <a:off x="2325" y="1763"/>
              <a:ext cx="19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24282B"/>
                  </a:solidFill>
                  <a:latin typeface="Times New Roman" pitchFamily="18" charset="0"/>
                </a:rPr>
                <a:t>f(x)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71" name="Rectangle 151"/>
            <p:cNvSpPr>
              <a:spLocks noChangeArrowheads="1"/>
            </p:cNvSpPr>
            <p:nvPr/>
          </p:nvSpPr>
          <p:spPr bwMode="auto">
            <a:xfrm>
              <a:off x="2937" y="2013"/>
              <a:ext cx="27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x</a:t>
              </a:r>
              <a:r>
                <a:rPr lang="en-US" baseline="-25000" dirty="0"/>
                <a:t>1</a:t>
              </a:r>
              <a:r>
                <a:rPr lang="en-US" dirty="0"/>
                <a:t>,f(x</a:t>
              </a:r>
              <a:r>
                <a:rPr lang="en-US" baseline="-25000" dirty="0"/>
                <a:t>1</a:t>
              </a:r>
              <a:r>
                <a:rPr lang="en-US" dirty="0"/>
                <a:t>)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Analysis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676400"/>
            <a:ext cx="7416800" cy="4267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f(x)  = 1/x – b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f’(x)= d f(x) / d(x) = -1 / x</a:t>
            </a:r>
            <a:r>
              <a:rPr lang="en-US" baseline="33000" dirty="0">
                <a:latin typeface="Calibri" panose="020F0502020204030204" pitchFamily="34" charset="0"/>
              </a:rPr>
              <a:t>2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f'(x</a:t>
            </a:r>
            <a:r>
              <a:rPr lang="en-US" baseline="-33000" dirty="0">
                <a:latin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</a:rPr>
              <a:t>) = -1/x</a:t>
            </a:r>
            <a:r>
              <a:rPr lang="en-US" baseline="-33000" dirty="0">
                <a:latin typeface="Calibri" panose="020F0502020204030204" pitchFamily="34" charset="0"/>
              </a:rPr>
              <a:t>0</a:t>
            </a:r>
            <a:r>
              <a:rPr lang="en-US" baseline="33000" dirty="0">
                <a:latin typeface="Calibri" panose="020F0502020204030204" pitchFamily="34" charset="0"/>
              </a:rPr>
              <a:t>2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Equation</a:t>
            </a:r>
            <a:r>
              <a:rPr lang="en-US" dirty="0">
                <a:latin typeface="Calibri" panose="020F0502020204030204" pitchFamily="34" charset="0"/>
              </a:rPr>
              <a:t> of the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tangent</a:t>
            </a:r>
            <a:r>
              <a:rPr lang="en-US" dirty="0">
                <a:latin typeface="Calibri" panose="020F0502020204030204" pitchFamily="34" charset="0"/>
              </a:rPr>
              <a:t> : y = mx + c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 = -1/x</a:t>
            </a:r>
            <a:r>
              <a:rPr lang="en-US" baseline="-33000" dirty="0">
                <a:latin typeface="Calibri" panose="020F0502020204030204" pitchFamily="34" charset="0"/>
              </a:rPr>
              <a:t>0</a:t>
            </a:r>
            <a:r>
              <a:rPr lang="en-US" baseline="33000" dirty="0">
                <a:latin typeface="Calibri" panose="020F0502020204030204" pitchFamily="34" charset="0"/>
              </a:rPr>
              <a:t>2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y = -x/x</a:t>
            </a:r>
            <a:r>
              <a:rPr lang="en-US" baseline="-33000" dirty="0">
                <a:latin typeface="Calibri" panose="020F0502020204030204" pitchFamily="34" charset="0"/>
              </a:rPr>
              <a:t>0</a:t>
            </a:r>
            <a:r>
              <a:rPr lang="en-US" baseline="330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 + c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At x</a:t>
            </a:r>
            <a:r>
              <a:rPr lang="en-US" baseline="-33000" dirty="0">
                <a:latin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</a:rPr>
              <a:t>, y = 1/x</a:t>
            </a:r>
            <a:r>
              <a:rPr lang="en-US" baseline="-33000" dirty="0">
                <a:latin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</a:rPr>
              <a:t> - b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336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Algebra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4041776"/>
            <a:ext cx="7416800" cy="20542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equation of the tangent is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y = -x/x</a:t>
            </a:r>
            <a:r>
              <a:rPr lang="en-US" baseline="-33000" dirty="0">
                <a:latin typeface="Calibri" panose="020F0502020204030204" pitchFamily="34" charset="0"/>
              </a:rPr>
              <a:t>0</a:t>
            </a:r>
            <a:r>
              <a:rPr lang="en-US" baseline="33000" dirty="0">
                <a:latin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</a:rPr>
              <a:t> + 2/x</a:t>
            </a:r>
            <a:r>
              <a:rPr lang="en-US" baseline="-33000" dirty="0">
                <a:latin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</a:rPr>
              <a:t> – b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this intersect the x axis at x</a:t>
            </a:r>
            <a:r>
              <a:rPr lang="en-US" baseline="-33000" dirty="0">
                <a:latin typeface="Calibri" panose="020F050202020403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3200" y="1371600"/>
                <a:ext cx="5257800" cy="2111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=−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371600"/>
                <a:ext cx="5257800" cy="2111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Intersection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the x-axis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3684588"/>
            <a:ext cx="7416800" cy="164941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Let us define : E(x) = </a:t>
            </a:r>
            <a:r>
              <a:rPr lang="en-US" sz="3600" dirty="0" err="1">
                <a:latin typeface="Calibri" panose="020F0502020204030204" pitchFamily="34" charset="0"/>
              </a:rPr>
              <a:t>bx</a:t>
            </a:r>
            <a:r>
              <a:rPr lang="en-US" sz="3600" dirty="0">
                <a:latin typeface="Calibri" panose="020F0502020204030204" pitchFamily="34" charset="0"/>
              </a:rPr>
              <a:t> – 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E(x) = 0, when x = 1/b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95801" y="1905000"/>
                <a:ext cx="2681311" cy="116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1" y="1905000"/>
                <a:ext cx="2681311" cy="1161536"/>
              </a:xfrm>
              <a:prstGeom prst="rect">
                <a:avLst/>
              </a:prstGeom>
              <a:blipFill>
                <a:blip r:embed="rId3"/>
                <a:stretch>
                  <a:fillRect l="-1595" r="-683" b="-4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Evolution of the </a:t>
            </a:r>
            <a:r>
              <a:rPr lang="fr-FR" dirty="0" err="1">
                <a:solidFill>
                  <a:schemeClr val="tx1"/>
                </a:solidFill>
              </a:rPr>
              <a:t>Error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53001" y="1905000"/>
                <a:ext cx="2322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1" y="1905000"/>
                <a:ext cx="2322431" cy="369332"/>
              </a:xfrm>
              <a:prstGeom prst="rect">
                <a:avLst/>
              </a:prstGeom>
              <a:blipFill>
                <a:blip r:embed="rId3"/>
                <a:stretch>
                  <a:fillRect l="-1579" r="-2895"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53001" y="2590800"/>
                <a:ext cx="3675943" cy="2969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=2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=−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=−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1" y="2590800"/>
                <a:ext cx="3675943" cy="2969274"/>
              </a:xfrm>
              <a:prstGeom prst="rect">
                <a:avLst/>
              </a:prstGeom>
              <a:blipFill>
                <a:blip r:embed="rId4"/>
                <a:stretch>
                  <a:fillRect l="-166" r="-8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Bounding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Error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752600"/>
            <a:ext cx="7416800" cy="3810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1 &lt;= b &lt; 2 (</a:t>
            </a:r>
            <a:r>
              <a:rPr lang="en-US" sz="3600" dirty="0" err="1">
                <a:latin typeface="Calibri" panose="020F0502020204030204" pitchFamily="34" charset="0"/>
              </a:rPr>
              <a:t>significand</a:t>
            </a:r>
            <a:r>
              <a:rPr lang="en-US" sz="3600" dirty="0">
                <a:latin typeface="Calibri" panose="020F0502020204030204" pitchFamily="34" charset="0"/>
              </a:rPr>
              <a:t> of a normal floating point number)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x</a:t>
            </a:r>
            <a:r>
              <a:rPr lang="en-US" sz="2800" baseline="-33000" dirty="0">
                <a:latin typeface="Calibri" panose="020F0502020204030204" pitchFamily="34" charset="0"/>
              </a:rPr>
              <a:t>0</a:t>
            </a:r>
            <a:r>
              <a:rPr lang="en-US" sz="2800" dirty="0">
                <a:latin typeface="Calibri" panose="020F0502020204030204" pitchFamily="34" charset="0"/>
              </a:rPr>
              <a:t> = ½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range of (bx</a:t>
            </a:r>
            <a:r>
              <a:rPr lang="en-US" sz="2800" baseline="-33000" dirty="0">
                <a:latin typeface="Calibri" panose="020F0502020204030204" pitchFamily="34" charset="0"/>
              </a:rPr>
              <a:t>0</a:t>
            </a:r>
            <a:r>
              <a:rPr lang="en-US" sz="2800" dirty="0">
                <a:latin typeface="Calibri" panose="020F0502020204030204" pitchFamily="34" charset="0"/>
              </a:rPr>
              <a:t> – 1) is  [-1/2, 0]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Hence, |E(x</a:t>
            </a:r>
            <a:r>
              <a:rPr lang="en-US" sz="2800" baseline="-33000" dirty="0">
                <a:latin typeface="Calibri" panose="020F0502020204030204" pitchFamily="34" charset="0"/>
              </a:rPr>
              <a:t>0</a:t>
            </a:r>
            <a:r>
              <a:rPr lang="en-US" sz="2800" dirty="0">
                <a:latin typeface="Calibri" panose="020F0502020204030204" pitchFamily="34" charset="0"/>
              </a:rPr>
              <a:t>)| &lt;= ½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error thus reduces by a power of 2 every iteration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Evolution of the </a:t>
            </a:r>
            <a:r>
              <a:rPr lang="fr-FR" dirty="0" err="1">
                <a:solidFill>
                  <a:schemeClr val="tx1"/>
                </a:solidFill>
              </a:rPr>
              <a:t>Error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4343400"/>
            <a:ext cx="7924800" cy="1828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E(x) = </a:t>
            </a:r>
            <a:r>
              <a:rPr lang="en-US" sz="2800" dirty="0" err="1">
                <a:latin typeface="Calibri" panose="020F0502020204030204" pitchFamily="34" charset="0"/>
              </a:rPr>
              <a:t>bx</a:t>
            </a:r>
            <a:r>
              <a:rPr lang="en-US" sz="2800" dirty="0">
                <a:latin typeface="Calibri" panose="020F0502020204030204" pitchFamily="34" charset="0"/>
              </a:rPr>
              <a:t> – 1 = b (x – 1/b) 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x – 1/b is the difference between the ideal value and the actual estimate (x). This is near 2</a:t>
            </a:r>
            <a:r>
              <a:rPr lang="en-US" sz="2000" baseline="30000" dirty="0">
                <a:latin typeface="Calibri" panose="020F0502020204030204" pitchFamily="34" charset="0"/>
              </a:rPr>
              <a:t>-32</a:t>
            </a:r>
            <a:r>
              <a:rPr lang="en-US" sz="2000" dirty="0">
                <a:latin typeface="Calibri" panose="020F0502020204030204" pitchFamily="34" charset="0"/>
              </a:rPr>
              <a:t>, which is too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</a:rPr>
              <a:t>small</a:t>
            </a:r>
            <a:r>
              <a:rPr lang="en-US" sz="2000" dirty="0">
                <a:latin typeface="Calibri" panose="020F0502020204030204" pitchFamily="34" charset="0"/>
              </a:rPr>
              <a:t> to be considered.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No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point</a:t>
            </a:r>
            <a:r>
              <a:rPr lang="en-US" sz="2800" dirty="0">
                <a:latin typeface="Calibri" panose="020F0502020204030204" pitchFamily="34" charset="0"/>
              </a:rPr>
              <a:t> considering beyond 5 iterations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Since, we are limited to 23 bit mantissas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4038601" y="1397000"/>
            <a:ext cx="3330575" cy="2717800"/>
            <a:chOff x="1406" y="1056"/>
            <a:chExt cx="2098" cy="1712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406" y="1056"/>
              <a:ext cx="2098" cy="1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430" y="1080"/>
              <a:ext cx="2044" cy="265"/>
            </a:xfrm>
            <a:custGeom>
              <a:avLst/>
              <a:gdLst>
                <a:gd name="T0" fmla="*/ 0 w 170"/>
                <a:gd name="T1" fmla="*/ 0 h 22"/>
                <a:gd name="T2" fmla="*/ 170 w 170"/>
                <a:gd name="T3" fmla="*/ 0 h 22"/>
                <a:gd name="T4" fmla="*/ 0 w 170"/>
                <a:gd name="T5" fmla="*/ 4 h 22"/>
                <a:gd name="T6" fmla="*/ 170 w 170"/>
                <a:gd name="T7" fmla="*/ 4 h 22"/>
                <a:gd name="T8" fmla="*/ 0 w 170"/>
                <a:gd name="T9" fmla="*/ 22 h 22"/>
                <a:gd name="T10" fmla="*/ 0 w 170"/>
                <a:gd name="T11" fmla="*/ 4 h 22"/>
                <a:gd name="T12" fmla="*/ 4 w 170"/>
                <a:gd name="T13" fmla="*/ 22 h 22"/>
                <a:gd name="T14" fmla="*/ 4 w 170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2">
                  <a:moveTo>
                    <a:pt x="0" y="0"/>
                  </a:moveTo>
                  <a:lnTo>
                    <a:pt x="170" y="0"/>
                  </a:lnTo>
                  <a:moveTo>
                    <a:pt x="0" y="4"/>
                  </a:moveTo>
                  <a:lnTo>
                    <a:pt x="170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586" y="1116"/>
              <a:ext cx="62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1A1B1C"/>
                  </a:solidFill>
                  <a:latin typeface="Times New Roman" pitchFamily="18" charset="0"/>
                </a:rPr>
                <a:t>Iteration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380" y="1128"/>
              <a:ext cx="0" cy="217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488" y="1116"/>
              <a:ext cx="7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max(</a:t>
              </a:r>
              <a:r>
                <a:rPr lang="en-US" sz="2400" i="1" dirty="0">
                  <a:latin typeface="Symbol" pitchFamily="18" charset="2"/>
                  <a:cs typeface="Times New Roman" pitchFamily="18" charset="0"/>
                </a:rPr>
                <a:t>e 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430" y="1128"/>
              <a:ext cx="2044" cy="445"/>
            </a:xfrm>
            <a:custGeom>
              <a:avLst/>
              <a:gdLst>
                <a:gd name="T0" fmla="*/ 166 w 170"/>
                <a:gd name="T1" fmla="*/ 18 h 37"/>
                <a:gd name="T2" fmla="*/ 166 w 170"/>
                <a:gd name="T3" fmla="*/ 0 h 37"/>
                <a:gd name="T4" fmla="*/ 170 w 170"/>
                <a:gd name="T5" fmla="*/ 18 h 37"/>
                <a:gd name="T6" fmla="*/ 170 w 170"/>
                <a:gd name="T7" fmla="*/ 0 h 37"/>
                <a:gd name="T8" fmla="*/ 0 w 170"/>
                <a:gd name="T9" fmla="*/ 18 h 37"/>
                <a:gd name="T10" fmla="*/ 170 w 170"/>
                <a:gd name="T11" fmla="*/ 18 h 37"/>
                <a:gd name="T12" fmla="*/ 0 w 170"/>
                <a:gd name="T13" fmla="*/ 37 h 37"/>
                <a:gd name="T14" fmla="*/ 0 w 170"/>
                <a:gd name="T15" fmla="*/ 18 h 37"/>
                <a:gd name="T16" fmla="*/ 4 w 170"/>
                <a:gd name="T17" fmla="*/ 37 h 37"/>
                <a:gd name="T18" fmla="*/ 4 w 170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37">
                  <a:moveTo>
                    <a:pt x="166" y="18"/>
                  </a:moveTo>
                  <a:lnTo>
                    <a:pt x="166" y="0"/>
                  </a:lnTo>
                  <a:moveTo>
                    <a:pt x="170" y="18"/>
                  </a:moveTo>
                  <a:lnTo>
                    <a:pt x="170" y="0"/>
                  </a:lnTo>
                  <a:moveTo>
                    <a:pt x="0" y="18"/>
                  </a:moveTo>
                  <a:lnTo>
                    <a:pt x="170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887" y="1345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2380" y="1345"/>
              <a:ext cx="0" cy="228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73" y="1321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2873" y="1453"/>
              <a:ext cx="72" cy="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873" y="1453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1430" y="1345"/>
              <a:ext cx="2044" cy="444"/>
            </a:xfrm>
            <a:custGeom>
              <a:avLst/>
              <a:gdLst>
                <a:gd name="T0" fmla="*/ 166 w 170"/>
                <a:gd name="T1" fmla="*/ 19 h 37"/>
                <a:gd name="T2" fmla="*/ 166 w 170"/>
                <a:gd name="T3" fmla="*/ 0 h 37"/>
                <a:gd name="T4" fmla="*/ 170 w 170"/>
                <a:gd name="T5" fmla="*/ 19 h 37"/>
                <a:gd name="T6" fmla="*/ 170 w 170"/>
                <a:gd name="T7" fmla="*/ 0 h 37"/>
                <a:gd name="T8" fmla="*/ 0 w 170"/>
                <a:gd name="T9" fmla="*/ 19 h 37"/>
                <a:gd name="T10" fmla="*/ 170 w 170"/>
                <a:gd name="T11" fmla="*/ 19 h 37"/>
                <a:gd name="T12" fmla="*/ 0 w 170"/>
                <a:gd name="T13" fmla="*/ 37 h 37"/>
                <a:gd name="T14" fmla="*/ 0 w 170"/>
                <a:gd name="T15" fmla="*/ 19 h 37"/>
                <a:gd name="T16" fmla="*/ 4 w 170"/>
                <a:gd name="T17" fmla="*/ 37 h 37"/>
                <a:gd name="T18" fmla="*/ 4 w 1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37">
                  <a:moveTo>
                    <a:pt x="166" y="19"/>
                  </a:moveTo>
                  <a:lnTo>
                    <a:pt x="166" y="0"/>
                  </a:lnTo>
                  <a:moveTo>
                    <a:pt x="170" y="19"/>
                  </a:moveTo>
                  <a:lnTo>
                    <a:pt x="170" y="0"/>
                  </a:lnTo>
                  <a:moveTo>
                    <a:pt x="0" y="19"/>
                  </a:moveTo>
                  <a:lnTo>
                    <a:pt x="17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887" y="1573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380" y="1573"/>
              <a:ext cx="0" cy="216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873" y="1549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837" y="1681"/>
              <a:ext cx="144" cy="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837" y="1681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2897" y="1669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 sz="1100" dirty="0">
                <a:latin typeface="Arial" pitchFamily="34" charset="0"/>
              </a:endParaRPr>
            </a:p>
          </p:txBody>
        </p:sp>
        <p:sp>
          <p:nvSpPr>
            <p:cNvPr id="27" name="Freeform 24"/>
            <p:cNvSpPr>
              <a:spLocks noEditPoints="1"/>
            </p:cNvSpPr>
            <p:nvPr/>
          </p:nvSpPr>
          <p:spPr bwMode="auto">
            <a:xfrm>
              <a:off x="1430" y="1573"/>
              <a:ext cx="2044" cy="445"/>
            </a:xfrm>
            <a:custGeom>
              <a:avLst/>
              <a:gdLst>
                <a:gd name="T0" fmla="*/ 166 w 170"/>
                <a:gd name="T1" fmla="*/ 18 h 37"/>
                <a:gd name="T2" fmla="*/ 166 w 170"/>
                <a:gd name="T3" fmla="*/ 0 h 37"/>
                <a:gd name="T4" fmla="*/ 170 w 170"/>
                <a:gd name="T5" fmla="*/ 18 h 37"/>
                <a:gd name="T6" fmla="*/ 170 w 170"/>
                <a:gd name="T7" fmla="*/ 0 h 37"/>
                <a:gd name="T8" fmla="*/ 0 w 170"/>
                <a:gd name="T9" fmla="*/ 19 h 37"/>
                <a:gd name="T10" fmla="*/ 170 w 170"/>
                <a:gd name="T11" fmla="*/ 19 h 37"/>
                <a:gd name="T12" fmla="*/ 0 w 170"/>
                <a:gd name="T13" fmla="*/ 37 h 37"/>
                <a:gd name="T14" fmla="*/ 0 w 170"/>
                <a:gd name="T15" fmla="*/ 19 h 37"/>
                <a:gd name="T16" fmla="*/ 4 w 170"/>
                <a:gd name="T17" fmla="*/ 37 h 37"/>
                <a:gd name="T18" fmla="*/ 4 w 1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37">
                  <a:moveTo>
                    <a:pt x="166" y="18"/>
                  </a:moveTo>
                  <a:lnTo>
                    <a:pt x="166" y="0"/>
                  </a:lnTo>
                  <a:moveTo>
                    <a:pt x="170" y="18"/>
                  </a:moveTo>
                  <a:lnTo>
                    <a:pt x="170" y="0"/>
                  </a:lnTo>
                  <a:moveTo>
                    <a:pt x="0" y="19"/>
                  </a:moveTo>
                  <a:lnTo>
                    <a:pt x="17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887" y="1802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2380" y="1801"/>
              <a:ext cx="0" cy="217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873" y="1778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2844" y="1894"/>
              <a:ext cx="144" cy="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0" name="Rectangle 29"/>
            <p:cNvSpPr>
              <a:spLocks noChangeArrowheads="1"/>
            </p:cNvSpPr>
            <p:nvPr/>
          </p:nvSpPr>
          <p:spPr bwMode="auto">
            <a:xfrm>
              <a:off x="2837" y="1896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10241" name="Rectangle 30"/>
            <p:cNvSpPr>
              <a:spLocks noChangeArrowheads="1"/>
            </p:cNvSpPr>
            <p:nvPr/>
          </p:nvSpPr>
          <p:spPr bwMode="auto">
            <a:xfrm>
              <a:off x="2897" y="1872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1A1B1C"/>
                  </a:solidFill>
                  <a:latin typeface="Times New Roman" pitchFamily="18" charset="0"/>
                </a:rPr>
                <a:t>4</a:t>
              </a:r>
              <a:endParaRPr lang="en-US" sz="1100" dirty="0">
                <a:latin typeface="Arial" pitchFamily="34" charset="0"/>
              </a:endParaRPr>
            </a:p>
          </p:txBody>
        </p:sp>
        <p:sp>
          <p:nvSpPr>
            <p:cNvPr id="10243" name="Freeform 31"/>
            <p:cNvSpPr>
              <a:spLocks noEditPoints="1"/>
            </p:cNvSpPr>
            <p:nvPr/>
          </p:nvSpPr>
          <p:spPr bwMode="auto">
            <a:xfrm>
              <a:off x="1430" y="1801"/>
              <a:ext cx="2044" cy="445"/>
            </a:xfrm>
            <a:custGeom>
              <a:avLst/>
              <a:gdLst>
                <a:gd name="T0" fmla="*/ 166 w 170"/>
                <a:gd name="T1" fmla="*/ 18 h 37"/>
                <a:gd name="T2" fmla="*/ 166 w 170"/>
                <a:gd name="T3" fmla="*/ 0 h 37"/>
                <a:gd name="T4" fmla="*/ 170 w 170"/>
                <a:gd name="T5" fmla="*/ 18 h 37"/>
                <a:gd name="T6" fmla="*/ 170 w 170"/>
                <a:gd name="T7" fmla="*/ 0 h 37"/>
                <a:gd name="T8" fmla="*/ 0 w 170"/>
                <a:gd name="T9" fmla="*/ 18 h 37"/>
                <a:gd name="T10" fmla="*/ 170 w 170"/>
                <a:gd name="T11" fmla="*/ 18 h 37"/>
                <a:gd name="T12" fmla="*/ 0 w 170"/>
                <a:gd name="T13" fmla="*/ 37 h 37"/>
                <a:gd name="T14" fmla="*/ 0 w 170"/>
                <a:gd name="T15" fmla="*/ 19 h 37"/>
                <a:gd name="T16" fmla="*/ 4 w 170"/>
                <a:gd name="T17" fmla="*/ 37 h 37"/>
                <a:gd name="T18" fmla="*/ 4 w 1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37">
                  <a:moveTo>
                    <a:pt x="166" y="18"/>
                  </a:moveTo>
                  <a:lnTo>
                    <a:pt x="166" y="0"/>
                  </a:lnTo>
                  <a:moveTo>
                    <a:pt x="170" y="18"/>
                  </a:moveTo>
                  <a:lnTo>
                    <a:pt x="170" y="0"/>
                  </a:lnTo>
                  <a:moveTo>
                    <a:pt x="0" y="18"/>
                  </a:moveTo>
                  <a:lnTo>
                    <a:pt x="170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4" name="Rectangle 32"/>
            <p:cNvSpPr>
              <a:spLocks noChangeArrowheads="1"/>
            </p:cNvSpPr>
            <p:nvPr/>
          </p:nvSpPr>
          <p:spPr bwMode="auto">
            <a:xfrm>
              <a:off x="1887" y="2018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1A1B1C"/>
                  </a:solidFill>
                  <a:latin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45" name="Line 33"/>
            <p:cNvSpPr>
              <a:spLocks noChangeShapeType="1"/>
            </p:cNvSpPr>
            <p:nvPr/>
          </p:nvSpPr>
          <p:spPr bwMode="auto">
            <a:xfrm flipV="1">
              <a:off x="2380" y="2030"/>
              <a:ext cx="0" cy="216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6" name="Rectangle 34"/>
            <p:cNvSpPr>
              <a:spLocks noChangeArrowheads="1"/>
            </p:cNvSpPr>
            <p:nvPr/>
          </p:nvSpPr>
          <p:spPr bwMode="auto">
            <a:xfrm>
              <a:off x="2873" y="1994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10247" name="Line 35"/>
            <p:cNvSpPr>
              <a:spLocks noChangeShapeType="1"/>
            </p:cNvSpPr>
            <p:nvPr/>
          </p:nvSpPr>
          <p:spPr bwMode="auto">
            <a:xfrm>
              <a:off x="2837" y="2112"/>
              <a:ext cx="144" cy="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8" name="Rectangle 36"/>
            <p:cNvSpPr>
              <a:spLocks noChangeArrowheads="1"/>
            </p:cNvSpPr>
            <p:nvPr/>
          </p:nvSpPr>
          <p:spPr bwMode="auto">
            <a:xfrm>
              <a:off x="2837" y="2131"/>
              <a:ext cx="5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10249" name="Rectangle 37"/>
            <p:cNvSpPr>
              <a:spLocks noChangeArrowheads="1"/>
            </p:cNvSpPr>
            <p:nvPr/>
          </p:nvSpPr>
          <p:spPr bwMode="auto">
            <a:xfrm>
              <a:off x="2897" y="2100"/>
              <a:ext cx="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1A1B1C"/>
                  </a:solidFill>
                  <a:latin typeface="Times New Roman" pitchFamily="18" charset="0"/>
                </a:rPr>
                <a:t>8</a:t>
              </a:r>
              <a:endParaRPr lang="en-US" sz="1100" dirty="0">
                <a:latin typeface="Arial" pitchFamily="34" charset="0"/>
              </a:endParaRPr>
            </a:p>
          </p:txBody>
        </p:sp>
        <p:sp>
          <p:nvSpPr>
            <p:cNvPr id="10250" name="Freeform 38"/>
            <p:cNvSpPr>
              <a:spLocks noEditPoints="1"/>
            </p:cNvSpPr>
            <p:nvPr/>
          </p:nvSpPr>
          <p:spPr bwMode="auto">
            <a:xfrm>
              <a:off x="1430" y="2030"/>
              <a:ext cx="2044" cy="433"/>
            </a:xfrm>
            <a:custGeom>
              <a:avLst/>
              <a:gdLst>
                <a:gd name="T0" fmla="*/ 166 w 170"/>
                <a:gd name="T1" fmla="*/ 18 h 36"/>
                <a:gd name="T2" fmla="*/ 166 w 170"/>
                <a:gd name="T3" fmla="*/ 0 h 36"/>
                <a:gd name="T4" fmla="*/ 170 w 170"/>
                <a:gd name="T5" fmla="*/ 18 h 36"/>
                <a:gd name="T6" fmla="*/ 170 w 170"/>
                <a:gd name="T7" fmla="*/ 0 h 36"/>
                <a:gd name="T8" fmla="*/ 0 w 170"/>
                <a:gd name="T9" fmla="*/ 18 h 36"/>
                <a:gd name="T10" fmla="*/ 170 w 170"/>
                <a:gd name="T11" fmla="*/ 18 h 36"/>
                <a:gd name="T12" fmla="*/ 0 w 170"/>
                <a:gd name="T13" fmla="*/ 36 h 36"/>
                <a:gd name="T14" fmla="*/ 0 w 170"/>
                <a:gd name="T15" fmla="*/ 18 h 36"/>
                <a:gd name="T16" fmla="*/ 4 w 170"/>
                <a:gd name="T17" fmla="*/ 36 h 36"/>
                <a:gd name="T18" fmla="*/ 4 w 17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36">
                  <a:moveTo>
                    <a:pt x="166" y="18"/>
                  </a:moveTo>
                  <a:lnTo>
                    <a:pt x="166" y="0"/>
                  </a:lnTo>
                  <a:moveTo>
                    <a:pt x="170" y="18"/>
                  </a:moveTo>
                  <a:lnTo>
                    <a:pt x="170" y="0"/>
                  </a:lnTo>
                  <a:moveTo>
                    <a:pt x="0" y="18"/>
                  </a:moveTo>
                  <a:lnTo>
                    <a:pt x="17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1" name="Rectangle 39"/>
            <p:cNvSpPr>
              <a:spLocks noChangeArrowheads="1"/>
            </p:cNvSpPr>
            <p:nvPr/>
          </p:nvSpPr>
          <p:spPr bwMode="auto">
            <a:xfrm>
              <a:off x="1887" y="2246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1A1B1C"/>
                  </a:solidFill>
                  <a:latin typeface="Times New Roman" pitchFamily="18" charset="0"/>
                </a:rPr>
                <a:t>4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52" name="Line 40"/>
            <p:cNvSpPr>
              <a:spLocks noChangeShapeType="1"/>
            </p:cNvSpPr>
            <p:nvPr/>
          </p:nvSpPr>
          <p:spPr bwMode="auto">
            <a:xfrm flipV="1">
              <a:off x="2380" y="2246"/>
              <a:ext cx="0" cy="217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3" name="Rectangle 41"/>
            <p:cNvSpPr>
              <a:spLocks noChangeArrowheads="1"/>
            </p:cNvSpPr>
            <p:nvPr/>
          </p:nvSpPr>
          <p:spPr bwMode="auto">
            <a:xfrm>
              <a:off x="2873" y="2222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10254" name="Line 42"/>
            <p:cNvSpPr>
              <a:spLocks noChangeShapeType="1"/>
            </p:cNvSpPr>
            <p:nvPr/>
          </p:nvSpPr>
          <p:spPr bwMode="auto">
            <a:xfrm>
              <a:off x="2801" y="2354"/>
              <a:ext cx="204" cy="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5" name="Rectangle 43"/>
            <p:cNvSpPr>
              <a:spLocks noChangeArrowheads="1"/>
            </p:cNvSpPr>
            <p:nvPr/>
          </p:nvSpPr>
          <p:spPr bwMode="auto">
            <a:xfrm>
              <a:off x="2823" y="2355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10256" name="Rectangle 44"/>
            <p:cNvSpPr>
              <a:spLocks noChangeArrowheads="1"/>
            </p:cNvSpPr>
            <p:nvPr/>
          </p:nvSpPr>
          <p:spPr bwMode="auto">
            <a:xfrm>
              <a:off x="2873" y="2343"/>
              <a:ext cx="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1A1B1C"/>
                  </a:solidFill>
                  <a:latin typeface="Times New Roman" pitchFamily="18" charset="0"/>
                </a:rPr>
                <a:t>16</a:t>
              </a:r>
              <a:endParaRPr lang="en-US" sz="1100" dirty="0">
                <a:latin typeface="Arial" pitchFamily="34" charset="0"/>
              </a:endParaRPr>
            </a:p>
          </p:txBody>
        </p:sp>
        <p:sp>
          <p:nvSpPr>
            <p:cNvPr id="10257" name="Freeform 45"/>
            <p:cNvSpPr>
              <a:spLocks noEditPoints="1"/>
            </p:cNvSpPr>
            <p:nvPr/>
          </p:nvSpPr>
          <p:spPr bwMode="auto">
            <a:xfrm>
              <a:off x="1430" y="2246"/>
              <a:ext cx="2044" cy="445"/>
            </a:xfrm>
            <a:custGeom>
              <a:avLst/>
              <a:gdLst>
                <a:gd name="T0" fmla="*/ 166 w 170"/>
                <a:gd name="T1" fmla="*/ 18 h 37"/>
                <a:gd name="T2" fmla="*/ 166 w 170"/>
                <a:gd name="T3" fmla="*/ 0 h 37"/>
                <a:gd name="T4" fmla="*/ 170 w 170"/>
                <a:gd name="T5" fmla="*/ 18 h 37"/>
                <a:gd name="T6" fmla="*/ 170 w 170"/>
                <a:gd name="T7" fmla="*/ 0 h 37"/>
                <a:gd name="T8" fmla="*/ 0 w 170"/>
                <a:gd name="T9" fmla="*/ 19 h 37"/>
                <a:gd name="T10" fmla="*/ 170 w 170"/>
                <a:gd name="T11" fmla="*/ 19 h 37"/>
                <a:gd name="T12" fmla="*/ 0 w 170"/>
                <a:gd name="T13" fmla="*/ 37 h 37"/>
                <a:gd name="T14" fmla="*/ 0 w 170"/>
                <a:gd name="T15" fmla="*/ 19 h 37"/>
                <a:gd name="T16" fmla="*/ 4 w 170"/>
                <a:gd name="T17" fmla="*/ 37 h 37"/>
                <a:gd name="T18" fmla="*/ 4 w 1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37">
                  <a:moveTo>
                    <a:pt x="166" y="18"/>
                  </a:moveTo>
                  <a:lnTo>
                    <a:pt x="166" y="0"/>
                  </a:lnTo>
                  <a:moveTo>
                    <a:pt x="170" y="18"/>
                  </a:moveTo>
                  <a:lnTo>
                    <a:pt x="170" y="0"/>
                  </a:lnTo>
                  <a:moveTo>
                    <a:pt x="0" y="19"/>
                  </a:moveTo>
                  <a:lnTo>
                    <a:pt x="17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8" name="Rectangle 46"/>
            <p:cNvSpPr>
              <a:spLocks noChangeArrowheads="1"/>
            </p:cNvSpPr>
            <p:nvPr/>
          </p:nvSpPr>
          <p:spPr bwMode="auto">
            <a:xfrm>
              <a:off x="1887" y="2475"/>
              <a:ext cx="9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1A1B1C"/>
                  </a:solidFill>
                  <a:latin typeface="Times New Roman" pitchFamily="18" charset="0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59" name="Line 47"/>
            <p:cNvSpPr>
              <a:spLocks noChangeShapeType="1"/>
            </p:cNvSpPr>
            <p:nvPr/>
          </p:nvSpPr>
          <p:spPr bwMode="auto">
            <a:xfrm flipV="1">
              <a:off x="2380" y="2475"/>
              <a:ext cx="0" cy="216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0" name="Rectangle 48"/>
            <p:cNvSpPr>
              <a:spLocks noChangeArrowheads="1"/>
            </p:cNvSpPr>
            <p:nvPr/>
          </p:nvSpPr>
          <p:spPr bwMode="auto">
            <a:xfrm>
              <a:off x="2873" y="2451"/>
              <a:ext cx="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10261" name="Line 49"/>
            <p:cNvSpPr>
              <a:spLocks noChangeShapeType="1"/>
            </p:cNvSpPr>
            <p:nvPr/>
          </p:nvSpPr>
          <p:spPr bwMode="auto">
            <a:xfrm>
              <a:off x="2800" y="2569"/>
              <a:ext cx="204" cy="0"/>
            </a:xfrm>
            <a:prstGeom prst="line">
              <a:avLst/>
            </a:pr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2" name="Rectangle 50"/>
            <p:cNvSpPr>
              <a:spLocks noChangeArrowheads="1"/>
            </p:cNvSpPr>
            <p:nvPr/>
          </p:nvSpPr>
          <p:spPr bwMode="auto">
            <a:xfrm>
              <a:off x="2816" y="2559"/>
              <a:ext cx="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10263" name="Rectangle 51"/>
            <p:cNvSpPr>
              <a:spLocks noChangeArrowheads="1"/>
            </p:cNvSpPr>
            <p:nvPr/>
          </p:nvSpPr>
          <p:spPr bwMode="auto">
            <a:xfrm>
              <a:off x="2873" y="2547"/>
              <a:ext cx="8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 sz="1100" dirty="0">
                <a:latin typeface="Arial" pitchFamily="34" charset="0"/>
              </a:endParaRPr>
            </a:p>
          </p:txBody>
        </p:sp>
        <p:sp>
          <p:nvSpPr>
            <p:cNvPr id="10264" name="Freeform 52"/>
            <p:cNvSpPr>
              <a:spLocks noEditPoints="1"/>
            </p:cNvSpPr>
            <p:nvPr/>
          </p:nvSpPr>
          <p:spPr bwMode="auto">
            <a:xfrm>
              <a:off x="1430" y="2475"/>
              <a:ext cx="2044" cy="264"/>
            </a:xfrm>
            <a:custGeom>
              <a:avLst/>
              <a:gdLst>
                <a:gd name="T0" fmla="*/ 166 w 170"/>
                <a:gd name="T1" fmla="*/ 18 h 22"/>
                <a:gd name="T2" fmla="*/ 166 w 170"/>
                <a:gd name="T3" fmla="*/ 0 h 22"/>
                <a:gd name="T4" fmla="*/ 170 w 170"/>
                <a:gd name="T5" fmla="*/ 18 h 22"/>
                <a:gd name="T6" fmla="*/ 170 w 170"/>
                <a:gd name="T7" fmla="*/ 0 h 22"/>
                <a:gd name="T8" fmla="*/ 0 w 170"/>
                <a:gd name="T9" fmla="*/ 18 h 22"/>
                <a:gd name="T10" fmla="*/ 170 w 170"/>
                <a:gd name="T11" fmla="*/ 18 h 22"/>
                <a:gd name="T12" fmla="*/ 0 w 170"/>
                <a:gd name="T13" fmla="*/ 22 h 22"/>
                <a:gd name="T14" fmla="*/ 170 w 170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22">
                  <a:moveTo>
                    <a:pt x="166" y="18"/>
                  </a:moveTo>
                  <a:lnTo>
                    <a:pt x="166" y="0"/>
                  </a:lnTo>
                  <a:moveTo>
                    <a:pt x="170" y="18"/>
                  </a:moveTo>
                  <a:lnTo>
                    <a:pt x="170" y="0"/>
                  </a:lnTo>
                  <a:moveTo>
                    <a:pt x="0" y="18"/>
                  </a:moveTo>
                  <a:lnTo>
                    <a:pt x="170" y="18"/>
                  </a:lnTo>
                  <a:moveTo>
                    <a:pt x="0" y="22"/>
                  </a:moveTo>
                  <a:lnTo>
                    <a:pt x="170" y="22"/>
                  </a:lnTo>
                </a:path>
              </a:pathLst>
            </a:custGeom>
            <a:noFill/>
            <a:ln w="12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1600200"/>
            <a:ext cx="7950200" cy="3429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In every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step</a:t>
            </a:r>
            <a:r>
              <a:rPr lang="en-US" sz="3600" dirty="0">
                <a:latin typeface="Calibri" panose="020F0502020204030204" pitchFamily="34" charset="0"/>
              </a:rPr>
              <a:t>, the </a:t>
            </a:r>
            <a:r>
              <a:rPr lang="en-US" sz="3600" dirty="0">
                <a:solidFill>
                  <a:srgbClr val="355E00"/>
                </a:solidFill>
                <a:latin typeface="Calibri" panose="020F0502020204030204" pitchFamily="34" charset="0"/>
              </a:rPr>
              <a:t>operation</a:t>
            </a:r>
            <a:r>
              <a:rPr lang="en-US" sz="3600" dirty="0">
                <a:latin typeface="Calibri" panose="020F0502020204030204" pitchFamily="34" charset="0"/>
              </a:rPr>
              <a:t> that we need to perform is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latin typeface="Calibri" panose="020F0502020204030204" pitchFamily="34" charset="0"/>
              </a:rPr>
              <a:t>x</a:t>
            </a:r>
            <a:r>
              <a:rPr lang="en-US" sz="2800" baseline="-33000" dirty="0" err="1">
                <a:latin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</a:rPr>
              <a:t> = 2x</a:t>
            </a:r>
            <a:r>
              <a:rPr lang="en-US" sz="2800" baseline="-33000" dirty="0">
                <a:latin typeface="Calibri" panose="020F0502020204030204" pitchFamily="34" charset="0"/>
              </a:rPr>
              <a:t>n-1</a:t>
            </a:r>
            <a:r>
              <a:rPr lang="en-US" sz="2800" dirty="0">
                <a:latin typeface="Calibri" panose="020F0502020204030204" pitchFamily="34" charset="0"/>
              </a:rPr>
              <a:t> – bx</a:t>
            </a:r>
            <a:r>
              <a:rPr lang="en-US" sz="2800" baseline="-33000" dirty="0">
                <a:latin typeface="Calibri" panose="020F0502020204030204" pitchFamily="34" charset="0"/>
              </a:rPr>
              <a:t>n-1</a:t>
            </a:r>
            <a:r>
              <a:rPr lang="en-US" sz="2800" baseline="33000" dirty="0">
                <a:latin typeface="Calibri" panose="020F0502020204030204" pitchFamily="34" charset="0"/>
              </a:rPr>
              <a:t>2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Requires a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shift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multiply</a:t>
            </a:r>
            <a:r>
              <a:rPr lang="en-US" sz="2800" dirty="0">
                <a:latin typeface="Calibri" panose="020F0502020204030204" pitchFamily="34" charset="0"/>
              </a:rPr>
              <a:t>, and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subtract</a:t>
            </a:r>
            <a:r>
              <a:rPr lang="en-US" sz="2800" dirty="0">
                <a:latin typeface="Calibri" panose="020F0502020204030204" pitchFamily="34" charset="0"/>
              </a:rPr>
              <a:t> operation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O(log(n)) time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Number of steps: O(log(n))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Total time  : O( log (n)</a:t>
            </a:r>
            <a:r>
              <a:rPr lang="en-US" sz="3600" baseline="30000" dirty="0">
                <a:latin typeface="Calibri" panose="020F0502020204030204" pitchFamily="34" charset="0"/>
              </a:rPr>
              <a:t>2</a:t>
            </a:r>
            <a:r>
              <a:rPr lang="en-US" sz="3600" dirty="0">
                <a:latin typeface="Calibri" panose="020F0502020204030204" pitchFamily="34" charset="0"/>
              </a:rPr>
              <a:t> 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 bwMode="auto">
          <a:xfrm>
            <a:off x="2971800" y="1828801"/>
            <a:ext cx="60960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ctr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4000" marR="0" lvl="1" indent="-324000" algn="ctr" rtl="0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999" marR="0" lvl="2" indent="-288000" algn="ctr" rtl="0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ctr" rtl="0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ctr" rtl="0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How to </a:t>
            </a:r>
            <a:r>
              <a:rPr lang="fr-FR" dirty="0" err="1">
                <a:solidFill>
                  <a:schemeClr val="tx1"/>
                </a:solidFill>
              </a:rPr>
              <a:t>Reduce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Problem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570038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need to find </a:t>
            </a:r>
            <a:r>
              <a:rPr lang="en-US" dirty="0" err="1">
                <a:latin typeface="Calibri" panose="020F0502020204030204" pitchFamily="34" charset="0"/>
              </a:rPr>
              <a:t>Q</a:t>
            </a:r>
            <a:r>
              <a:rPr lang="en-US" baseline="-33000" dirty="0" err="1"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can try both values – 0 and 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First try 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 : N – D2</a:t>
            </a:r>
            <a:r>
              <a:rPr lang="en-US" sz="2800" baseline="33000" dirty="0">
                <a:latin typeface="Calibri" panose="020F0502020204030204" pitchFamily="34" charset="0"/>
              </a:rPr>
              <a:t>n-1 </a:t>
            </a:r>
            <a:r>
              <a:rPr lang="en-US" sz="2800" dirty="0">
                <a:latin typeface="Calibri" panose="020F0502020204030204" pitchFamily="34" charset="0"/>
              </a:rPr>
              <a:t> &gt;= 0, </a:t>
            </a:r>
            <a:r>
              <a:rPr lang="en-US" sz="2800" dirty="0" err="1">
                <a:latin typeface="Calibri" panose="020F0502020204030204" pitchFamily="34" charset="0"/>
              </a:rPr>
              <a:t>Q</a:t>
            </a:r>
            <a:r>
              <a:rPr lang="en-US" sz="2800" baseline="-33000" dirty="0" err="1">
                <a:latin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</a:rPr>
              <a:t> = 1 (maximize the quotient)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Otherwise it is 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Once we have reduced the problem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can </a:t>
            </a:r>
            <a:r>
              <a:rPr lang="en-US" b="1" dirty="0">
                <a:solidFill>
                  <a:srgbClr val="FF3333"/>
                </a:solidFill>
                <a:latin typeface="Calibri" panose="020F0502020204030204" pitchFamily="34" charset="0"/>
              </a:rPr>
              <a:t>proceed recursively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Iterative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Divider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824802" y="4572000"/>
            <a:ext cx="6623999" cy="11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32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Initial: V holds the dividend (N), U = 0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542400" y="1524000"/>
            <a:ext cx="5092700" cy="2590800"/>
            <a:chOff x="1824" y="1104"/>
            <a:chExt cx="3208" cy="163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24" y="1104"/>
              <a:ext cx="3208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286" y="1140"/>
              <a:ext cx="1494" cy="289"/>
            </a:xfrm>
            <a:custGeom>
              <a:avLst/>
              <a:gdLst>
                <a:gd name="T0" fmla="*/ 249 w 2574"/>
                <a:gd name="T1" fmla="*/ 0 h 498"/>
                <a:gd name="T2" fmla="*/ 2325 w 2574"/>
                <a:gd name="T3" fmla="*/ 0 h 498"/>
                <a:gd name="T4" fmla="*/ 2574 w 2574"/>
                <a:gd name="T5" fmla="*/ 249 h 498"/>
                <a:gd name="T6" fmla="*/ 2325 w 2574"/>
                <a:gd name="T7" fmla="*/ 498 h 498"/>
                <a:gd name="T8" fmla="*/ 249 w 2574"/>
                <a:gd name="T9" fmla="*/ 498 h 498"/>
                <a:gd name="T10" fmla="*/ 0 w 2574"/>
                <a:gd name="T11" fmla="*/ 249 h 498"/>
                <a:gd name="T12" fmla="*/ 249 w 2574"/>
                <a:gd name="T13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4" h="498">
                  <a:moveTo>
                    <a:pt x="249" y="0"/>
                  </a:moveTo>
                  <a:lnTo>
                    <a:pt x="2325" y="0"/>
                  </a:lnTo>
                  <a:cubicBezTo>
                    <a:pt x="2463" y="0"/>
                    <a:pt x="2574" y="111"/>
                    <a:pt x="2574" y="249"/>
                  </a:cubicBezTo>
                  <a:cubicBezTo>
                    <a:pt x="2574" y="387"/>
                    <a:pt x="2463" y="498"/>
                    <a:pt x="2325" y="498"/>
                  </a:cubicBezTo>
                  <a:lnTo>
                    <a:pt x="249" y="498"/>
                  </a:lnTo>
                  <a:cubicBezTo>
                    <a:pt x="111" y="498"/>
                    <a:pt x="0" y="387"/>
                    <a:pt x="0" y="249"/>
                  </a:cubicBezTo>
                  <a:cubicBezTo>
                    <a:pt x="0" y="111"/>
                    <a:pt x="111" y="0"/>
                    <a:pt x="249" y="0"/>
                  </a:cubicBezTo>
                  <a:close/>
                </a:path>
              </a:pathLst>
            </a:custGeom>
            <a:solidFill>
              <a:srgbClr val="A2D0D9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244" y="2095"/>
              <a:ext cx="1354" cy="224"/>
            </a:xfrm>
            <a:prstGeom prst="rect">
              <a:avLst/>
            </a:prstGeom>
            <a:solidFill>
              <a:srgbClr val="D5F6FF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598" y="2095"/>
              <a:ext cx="1354" cy="224"/>
            </a:xfrm>
            <a:prstGeom prst="rect">
              <a:avLst/>
            </a:prstGeom>
            <a:solidFill>
              <a:srgbClr val="D5F6FF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815" y="2086"/>
              <a:ext cx="16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>
                  <a:solidFill>
                    <a:srgbClr val="000000"/>
                  </a:solidFill>
                  <a:latin typeface="Sans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176" y="2081"/>
              <a:ext cx="14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540" y="1170"/>
              <a:ext cx="84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>
                  <a:solidFill>
                    <a:srgbClr val="000000"/>
                  </a:solidFill>
                  <a:latin typeface="Sans"/>
                </a:rPr>
                <a:t>Divisor(D)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924" y="1442"/>
              <a:ext cx="0" cy="187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891" y="1514"/>
              <a:ext cx="65" cy="115"/>
            </a:xfrm>
            <a:custGeom>
              <a:avLst/>
              <a:gdLst>
                <a:gd name="T0" fmla="*/ 33 w 65"/>
                <a:gd name="T1" fmla="*/ 33 h 115"/>
                <a:gd name="T2" fmla="*/ 0 w 65"/>
                <a:gd name="T3" fmla="*/ 0 h 115"/>
                <a:gd name="T4" fmla="*/ 33 w 65"/>
                <a:gd name="T5" fmla="*/ 115 h 115"/>
                <a:gd name="T6" fmla="*/ 65 w 65"/>
                <a:gd name="T7" fmla="*/ 0 h 115"/>
                <a:gd name="T8" fmla="*/ 33 w 65"/>
                <a:gd name="T9" fmla="*/ 3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5">
                  <a:moveTo>
                    <a:pt x="33" y="33"/>
                  </a:moveTo>
                  <a:lnTo>
                    <a:pt x="0" y="0"/>
                  </a:lnTo>
                  <a:lnTo>
                    <a:pt x="33" y="115"/>
                  </a:lnTo>
                  <a:lnTo>
                    <a:pt x="65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2772" y="1618"/>
              <a:ext cx="259" cy="264"/>
            </a:xfrm>
            <a:prstGeom prst="ellipse">
              <a:avLst/>
            </a:prstGeom>
            <a:solidFill>
              <a:srgbClr val="F9F9F9"/>
            </a:solidFill>
            <a:ln w="8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807" y="1757"/>
              <a:ext cx="199" cy="0"/>
            </a:xfrm>
            <a:prstGeom prst="line">
              <a:avLst/>
            </a:prstGeom>
            <a:noFill/>
            <a:ln w="1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2916" y="1898"/>
              <a:ext cx="0" cy="186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883" y="1898"/>
              <a:ext cx="65" cy="114"/>
            </a:xfrm>
            <a:custGeom>
              <a:avLst/>
              <a:gdLst>
                <a:gd name="T0" fmla="*/ 33 w 65"/>
                <a:gd name="T1" fmla="*/ 81 h 114"/>
                <a:gd name="T2" fmla="*/ 65 w 65"/>
                <a:gd name="T3" fmla="*/ 114 h 114"/>
                <a:gd name="T4" fmla="*/ 33 w 65"/>
                <a:gd name="T5" fmla="*/ 0 h 114"/>
                <a:gd name="T6" fmla="*/ 0 w 65"/>
                <a:gd name="T7" fmla="*/ 114 h 114"/>
                <a:gd name="T8" fmla="*/ 33 w 65"/>
                <a:gd name="T9" fmla="*/ 81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4">
                  <a:moveTo>
                    <a:pt x="33" y="81"/>
                  </a:moveTo>
                  <a:lnTo>
                    <a:pt x="65" y="114"/>
                  </a:lnTo>
                  <a:lnTo>
                    <a:pt x="33" y="0"/>
                  </a:lnTo>
                  <a:lnTo>
                    <a:pt x="0" y="114"/>
                  </a:lnTo>
                  <a:lnTo>
                    <a:pt x="33" y="8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1853" y="1752"/>
              <a:ext cx="1048" cy="934"/>
            </a:xfrm>
            <a:custGeom>
              <a:avLst/>
              <a:gdLst>
                <a:gd name="T0" fmla="*/ 1563 w 1805"/>
                <a:gd name="T1" fmla="*/ 0 h 1612"/>
                <a:gd name="T2" fmla="*/ 0 w 1805"/>
                <a:gd name="T3" fmla="*/ 0 h 1612"/>
                <a:gd name="T4" fmla="*/ 0 w 1805"/>
                <a:gd name="T5" fmla="*/ 1612 h 1612"/>
                <a:gd name="T6" fmla="*/ 1805 w 1805"/>
                <a:gd name="T7" fmla="*/ 1612 h 1612"/>
                <a:gd name="T8" fmla="*/ 1805 w 1805"/>
                <a:gd name="T9" fmla="*/ 967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5" h="1612">
                  <a:moveTo>
                    <a:pt x="1563" y="0"/>
                  </a:moveTo>
                  <a:lnTo>
                    <a:pt x="0" y="0"/>
                  </a:lnTo>
                  <a:lnTo>
                    <a:pt x="0" y="1612"/>
                  </a:lnTo>
                  <a:lnTo>
                    <a:pt x="1805" y="1612"/>
                  </a:lnTo>
                  <a:lnTo>
                    <a:pt x="1805" y="967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868" y="2312"/>
              <a:ext cx="65" cy="115"/>
            </a:xfrm>
            <a:custGeom>
              <a:avLst/>
              <a:gdLst>
                <a:gd name="T0" fmla="*/ 33 w 65"/>
                <a:gd name="T1" fmla="*/ 82 h 115"/>
                <a:gd name="T2" fmla="*/ 65 w 65"/>
                <a:gd name="T3" fmla="*/ 115 h 115"/>
                <a:gd name="T4" fmla="*/ 33 w 65"/>
                <a:gd name="T5" fmla="*/ 0 h 115"/>
                <a:gd name="T6" fmla="*/ 0 w 65"/>
                <a:gd name="T7" fmla="*/ 115 h 115"/>
                <a:gd name="T8" fmla="*/ 33 w 65"/>
                <a:gd name="T9" fmla="*/ 8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5">
                  <a:moveTo>
                    <a:pt x="33" y="82"/>
                  </a:moveTo>
                  <a:lnTo>
                    <a:pt x="65" y="115"/>
                  </a:lnTo>
                  <a:lnTo>
                    <a:pt x="33" y="0"/>
                  </a:lnTo>
                  <a:lnTo>
                    <a:pt x="0" y="115"/>
                  </a:lnTo>
                  <a:lnTo>
                    <a:pt x="33" y="8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070" y="1639"/>
              <a:ext cx="3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(U-D)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Restoring</a:t>
            </a:r>
            <a:r>
              <a:rPr lang="fr-FR" dirty="0">
                <a:solidFill>
                  <a:schemeClr val="tx1"/>
                </a:solidFill>
              </a:rPr>
              <a:t> Division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1539282"/>
            <a:ext cx="7239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 3: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Restoring algorithm to divide two 32 bit numbers</a:t>
            </a:r>
          </a:p>
          <a:p>
            <a:r>
              <a:rPr lang="it-IT" sz="16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: Divisor in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, Dividend in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 = 0</a:t>
            </a:r>
            <a:endParaRPr lang="it-IT" sz="16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contains the remainder (lower 32 bits), and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contains the quotient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← 0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32 do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← i + 1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Left shift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 1 position	*/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1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D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≥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← 1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D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← 0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Set the quotient bit	*/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LSB of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>
              <a:tabLst>
                <a:tab pos="457200" algn="l"/>
                <a:tab pos="914400" algn="l"/>
                <a:tab pos="1371600" algn="l"/>
                <a:tab pos="66294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19400" y="1588792"/>
            <a:ext cx="7391400" cy="4659609"/>
            <a:chOff x="1295400" y="1588791"/>
            <a:chExt cx="7391400" cy="4659609"/>
          </a:xfrm>
        </p:grpSpPr>
        <p:sp>
          <p:nvSpPr>
            <p:cNvPr id="7" name="Rectangle 6"/>
            <p:cNvSpPr/>
            <p:nvPr/>
          </p:nvSpPr>
          <p:spPr>
            <a:xfrm>
              <a:off x="1295400" y="1588791"/>
              <a:ext cx="7391400" cy="465960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295400" y="1828800"/>
              <a:ext cx="7391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AutoShape 3"/>
          <p:cNvSpPr>
            <a:spLocks noChangeAspect="1" noChangeArrowheads="1" noTextEdit="1"/>
          </p:cNvSpPr>
          <p:nvPr/>
        </p:nvSpPr>
        <p:spPr bwMode="auto">
          <a:xfrm>
            <a:off x="4724400" y="1403350"/>
            <a:ext cx="25146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794251" y="1504950"/>
            <a:ext cx="2362201" cy="4801374"/>
            <a:chOff x="3270250" y="1504950"/>
            <a:chExt cx="2362201" cy="4801374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4375150" y="2330450"/>
              <a:ext cx="525463" cy="138113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39" y="0"/>
                    <a:pt x="1317" y="77"/>
                    <a:pt x="1317" y="173"/>
                  </a:cubicBezTo>
                  <a:cubicBezTo>
                    <a:pt x="1317" y="269"/>
                    <a:pt x="1239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297238" y="2849563"/>
              <a:ext cx="2335213" cy="623888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5086350" y="2878138"/>
              <a:ext cx="503238" cy="1841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438650" y="2874963"/>
              <a:ext cx="608013" cy="1857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437063" y="2884488"/>
              <a:ext cx="42479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105400" y="2889250"/>
              <a:ext cx="34144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111X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624263" y="2897188"/>
              <a:ext cx="59792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651250" y="3159125"/>
              <a:ext cx="3991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end of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651250" y="3330575"/>
              <a:ext cx="53059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iteration: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5087938" y="3168650"/>
              <a:ext cx="503238" cy="1841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445000" y="3163888"/>
              <a:ext cx="604838" cy="1857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443413" y="3168650"/>
              <a:ext cx="42479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106988" y="3178175"/>
              <a:ext cx="33983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3573463" y="3106738"/>
              <a:ext cx="2055813" cy="3175"/>
            </a:xfrm>
            <a:custGeom>
              <a:avLst/>
              <a:gdLst>
                <a:gd name="T0" fmla="*/ 0 w 5164"/>
                <a:gd name="T1" fmla="*/ 0 h 10"/>
                <a:gd name="T2" fmla="*/ 5164 w 5164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64" h="10">
                  <a:moveTo>
                    <a:pt x="0" y="0"/>
                  </a:moveTo>
                  <a:cubicBezTo>
                    <a:pt x="41" y="10"/>
                    <a:pt x="5164" y="0"/>
                    <a:pt x="5164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576638" y="2852738"/>
              <a:ext cx="0" cy="622300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3340100" y="3044825"/>
              <a:ext cx="198438" cy="204788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382963" y="3040063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279775" y="2308225"/>
              <a:ext cx="2292350" cy="415925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5000625" y="2508250"/>
              <a:ext cx="503238" cy="1841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344988" y="2503488"/>
              <a:ext cx="615950" cy="1857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351338" y="2516188"/>
              <a:ext cx="42479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5019675" y="2517775"/>
              <a:ext cx="33983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0111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343275" y="2525713"/>
              <a:ext cx="599523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beginning: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575175" y="2322513"/>
              <a:ext cx="107402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5008563" y="2330450"/>
              <a:ext cx="523875" cy="138113"/>
            </a:xfrm>
            <a:custGeom>
              <a:avLst/>
              <a:gdLst>
                <a:gd name="T0" fmla="*/ 173 w 1317"/>
                <a:gd name="T1" fmla="*/ 0 h 347"/>
                <a:gd name="T2" fmla="*/ 1144 w 1317"/>
                <a:gd name="T3" fmla="*/ 0 h 347"/>
                <a:gd name="T4" fmla="*/ 1317 w 1317"/>
                <a:gd name="T5" fmla="*/ 173 h 347"/>
                <a:gd name="T6" fmla="*/ 1144 w 1317"/>
                <a:gd name="T7" fmla="*/ 347 h 347"/>
                <a:gd name="T8" fmla="*/ 173 w 1317"/>
                <a:gd name="T9" fmla="*/ 347 h 347"/>
                <a:gd name="T10" fmla="*/ 0 w 1317"/>
                <a:gd name="T11" fmla="*/ 173 h 347"/>
                <a:gd name="T12" fmla="*/ 173 w 1317"/>
                <a:gd name="T13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7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7"/>
                    <a:pt x="1144" y="347"/>
                  </a:cubicBezTo>
                  <a:lnTo>
                    <a:pt x="173" y="347"/>
                  </a:lnTo>
                  <a:cubicBezTo>
                    <a:pt x="77" y="347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5207000" y="2322513"/>
              <a:ext cx="94578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300413" y="3535363"/>
              <a:ext cx="2292350" cy="623888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5087938" y="3563938"/>
              <a:ext cx="503238" cy="185738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445000" y="3560763"/>
              <a:ext cx="603250" cy="1857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4457700" y="3568700"/>
              <a:ext cx="42479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5106988" y="3575050"/>
              <a:ext cx="34144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110X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3625850" y="3582988"/>
              <a:ext cx="59792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652838" y="3844925"/>
              <a:ext cx="3991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end of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652838" y="4016375"/>
              <a:ext cx="53059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iteration: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5089525" y="3854450"/>
              <a:ext cx="503238" cy="1841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4440238" y="3849688"/>
              <a:ext cx="611188" cy="1857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4460875" y="3856038"/>
              <a:ext cx="42479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5108575" y="3863975"/>
              <a:ext cx="33983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1100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3575050" y="3792538"/>
              <a:ext cx="2017713" cy="3175"/>
            </a:xfrm>
            <a:custGeom>
              <a:avLst/>
              <a:gdLst>
                <a:gd name="T0" fmla="*/ 0 w 5070"/>
                <a:gd name="T1" fmla="*/ 0 h 10"/>
                <a:gd name="T2" fmla="*/ 5070 w 5070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70" h="10">
                  <a:moveTo>
                    <a:pt x="0" y="0"/>
                  </a:moveTo>
                  <a:cubicBezTo>
                    <a:pt x="40" y="10"/>
                    <a:pt x="5070" y="0"/>
                    <a:pt x="5070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3578225" y="3538538"/>
              <a:ext cx="0" cy="622300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45"/>
            <p:cNvSpPr>
              <a:spLocks noChangeArrowheads="1"/>
            </p:cNvSpPr>
            <p:nvPr/>
          </p:nvSpPr>
          <p:spPr bwMode="auto">
            <a:xfrm>
              <a:off x="3341688" y="3732213"/>
              <a:ext cx="198438" cy="203200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3384550" y="3733800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3295650" y="4194175"/>
              <a:ext cx="2292350" cy="623888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5083175" y="4222750"/>
              <a:ext cx="503238" cy="1841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4430713" y="4217988"/>
              <a:ext cx="612775" cy="1857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4452938" y="4224338"/>
              <a:ext cx="42479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00011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102225" y="4232275"/>
              <a:ext cx="34144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100X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3621088" y="4241800"/>
              <a:ext cx="59792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648075" y="4503738"/>
              <a:ext cx="3991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end of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3648075" y="4675188"/>
              <a:ext cx="53059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iteration: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084763" y="4511675"/>
              <a:ext cx="503238" cy="185738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4418013" y="4508500"/>
              <a:ext cx="628650" cy="1857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4445000" y="4518025"/>
              <a:ext cx="42479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103813" y="4522788"/>
              <a:ext cx="33983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1001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3570288" y="4449763"/>
              <a:ext cx="2017713" cy="4763"/>
            </a:xfrm>
            <a:custGeom>
              <a:avLst/>
              <a:gdLst>
                <a:gd name="T0" fmla="*/ 0 w 5070"/>
                <a:gd name="T1" fmla="*/ 0 h 10"/>
                <a:gd name="T2" fmla="*/ 5070 w 5070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70" h="10">
                  <a:moveTo>
                    <a:pt x="0" y="0"/>
                  </a:moveTo>
                  <a:cubicBezTo>
                    <a:pt x="40" y="10"/>
                    <a:pt x="5070" y="0"/>
                    <a:pt x="5070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3573463" y="4197350"/>
              <a:ext cx="0" cy="622300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61"/>
            <p:cNvSpPr>
              <a:spLocks noChangeArrowheads="1"/>
            </p:cNvSpPr>
            <p:nvPr/>
          </p:nvSpPr>
          <p:spPr bwMode="auto">
            <a:xfrm>
              <a:off x="3336925" y="4389438"/>
              <a:ext cx="198438" cy="203200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3389313" y="4381499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3297238" y="4879975"/>
              <a:ext cx="2292350" cy="623888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5084763" y="4908550"/>
              <a:ext cx="503238" cy="1841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4424363" y="4905375"/>
              <a:ext cx="620713" cy="1857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4441825" y="4913313"/>
              <a:ext cx="42479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5094288" y="4905375"/>
              <a:ext cx="341440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Sans"/>
                </a:rPr>
                <a:t>001X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3622675" y="4927600"/>
              <a:ext cx="59792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3649663" y="5189538"/>
              <a:ext cx="399148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end of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3649663" y="5360988"/>
              <a:ext cx="530594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iteration: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5086350" y="5199063"/>
              <a:ext cx="503238" cy="1841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/>
            <p:cNvSpPr>
              <a:spLocks noChangeArrowheads="1"/>
            </p:cNvSpPr>
            <p:nvPr/>
          </p:nvSpPr>
          <p:spPr bwMode="auto">
            <a:xfrm>
              <a:off x="4424363" y="5194300"/>
              <a:ext cx="623888" cy="187325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4454525" y="5205413"/>
              <a:ext cx="42479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5105400" y="5208588"/>
              <a:ext cx="339837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3571875" y="5135563"/>
              <a:ext cx="2017713" cy="4763"/>
            </a:xfrm>
            <a:custGeom>
              <a:avLst/>
              <a:gdLst>
                <a:gd name="T0" fmla="*/ 0 w 5070"/>
                <a:gd name="T1" fmla="*/ 0 h 10"/>
                <a:gd name="T2" fmla="*/ 5070 w 5070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70" h="10">
                  <a:moveTo>
                    <a:pt x="0" y="0"/>
                  </a:moveTo>
                  <a:cubicBezTo>
                    <a:pt x="40" y="10"/>
                    <a:pt x="5070" y="0"/>
                    <a:pt x="5070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76"/>
            <p:cNvSpPr>
              <a:spLocks noChangeShapeType="1"/>
            </p:cNvSpPr>
            <p:nvPr/>
          </p:nvSpPr>
          <p:spPr bwMode="auto">
            <a:xfrm>
              <a:off x="3575050" y="4883150"/>
              <a:ext cx="0" cy="622300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77"/>
            <p:cNvSpPr>
              <a:spLocks noChangeArrowheads="1"/>
            </p:cNvSpPr>
            <p:nvPr/>
          </p:nvSpPr>
          <p:spPr bwMode="auto">
            <a:xfrm>
              <a:off x="3338513" y="5075238"/>
              <a:ext cx="198438" cy="203200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78"/>
            <p:cNvSpPr>
              <a:spLocks noChangeArrowheads="1"/>
            </p:cNvSpPr>
            <p:nvPr/>
          </p:nvSpPr>
          <p:spPr bwMode="auto">
            <a:xfrm>
              <a:off x="3381375" y="5038725"/>
              <a:ext cx="1539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4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auto">
            <a:xfrm>
              <a:off x="3397250" y="1930400"/>
              <a:ext cx="1322388" cy="311150"/>
            </a:xfrm>
            <a:custGeom>
              <a:avLst/>
              <a:gdLst>
                <a:gd name="T0" fmla="*/ 94 w 3319"/>
                <a:gd name="T1" fmla="*/ 0 h 784"/>
                <a:gd name="T2" fmla="*/ 3224 w 3319"/>
                <a:gd name="T3" fmla="*/ 0 h 784"/>
                <a:gd name="T4" fmla="*/ 3319 w 3319"/>
                <a:gd name="T5" fmla="*/ 94 h 784"/>
                <a:gd name="T6" fmla="*/ 3319 w 3319"/>
                <a:gd name="T7" fmla="*/ 690 h 784"/>
                <a:gd name="T8" fmla="*/ 3224 w 3319"/>
                <a:gd name="T9" fmla="*/ 784 h 784"/>
                <a:gd name="T10" fmla="*/ 94 w 3319"/>
                <a:gd name="T11" fmla="*/ 784 h 784"/>
                <a:gd name="T12" fmla="*/ 0 w 3319"/>
                <a:gd name="T13" fmla="*/ 690 h 784"/>
                <a:gd name="T14" fmla="*/ 0 w 3319"/>
                <a:gd name="T15" fmla="*/ 94 h 784"/>
                <a:gd name="T16" fmla="*/ 94 w 3319"/>
                <a:gd name="T1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9" h="784">
                  <a:moveTo>
                    <a:pt x="94" y="0"/>
                  </a:moveTo>
                  <a:lnTo>
                    <a:pt x="3224" y="0"/>
                  </a:lnTo>
                  <a:cubicBezTo>
                    <a:pt x="3277" y="0"/>
                    <a:pt x="3319" y="42"/>
                    <a:pt x="3319" y="94"/>
                  </a:cubicBezTo>
                  <a:lnTo>
                    <a:pt x="3319" y="690"/>
                  </a:lnTo>
                  <a:cubicBezTo>
                    <a:pt x="3319" y="742"/>
                    <a:pt x="3277" y="784"/>
                    <a:pt x="3224" y="784"/>
                  </a:cubicBezTo>
                  <a:lnTo>
                    <a:pt x="94" y="784"/>
                  </a:lnTo>
                  <a:cubicBezTo>
                    <a:pt x="42" y="784"/>
                    <a:pt x="0" y="742"/>
                    <a:pt x="0" y="690"/>
                  </a:cubicBezTo>
                  <a:lnTo>
                    <a:pt x="0" y="94"/>
                  </a:lnTo>
                  <a:cubicBezTo>
                    <a:pt x="0" y="42"/>
                    <a:pt x="42" y="0"/>
                    <a:pt x="94" y="0"/>
                  </a:cubicBezTo>
                  <a:close/>
                </a:path>
              </a:pathLst>
            </a:custGeom>
            <a:solidFill>
              <a:srgbClr val="CCFF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0"/>
            <p:cNvSpPr>
              <a:spLocks noChangeArrowheads="1"/>
            </p:cNvSpPr>
            <p:nvPr/>
          </p:nvSpPr>
          <p:spPr bwMode="auto">
            <a:xfrm>
              <a:off x="3417888" y="1965325"/>
              <a:ext cx="98103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Divisor (D)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4811713" y="1933575"/>
              <a:ext cx="606425" cy="304800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5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5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CCFF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2"/>
            <p:cNvSpPr>
              <a:spLocks noChangeArrowheads="1"/>
            </p:cNvSpPr>
            <p:nvPr/>
          </p:nvSpPr>
          <p:spPr bwMode="auto">
            <a:xfrm>
              <a:off x="4872038" y="2011363"/>
              <a:ext cx="39113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3324225" y="1504950"/>
              <a:ext cx="1560513" cy="327025"/>
            </a:xfrm>
            <a:custGeom>
              <a:avLst/>
              <a:gdLst>
                <a:gd name="T0" fmla="*/ 99 w 3916"/>
                <a:gd name="T1" fmla="*/ 0 h 823"/>
                <a:gd name="T2" fmla="*/ 3817 w 3916"/>
                <a:gd name="T3" fmla="*/ 0 h 823"/>
                <a:gd name="T4" fmla="*/ 3916 w 3916"/>
                <a:gd name="T5" fmla="*/ 99 h 823"/>
                <a:gd name="T6" fmla="*/ 3916 w 3916"/>
                <a:gd name="T7" fmla="*/ 724 h 823"/>
                <a:gd name="T8" fmla="*/ 3817 w 3916"/>
                <a:gd name="T9" fmla="*/ 823 h 823"/>
                <a:gd name="T10" fmla="*/ 99 w 3916"/>
                <a:gd name="T11" fmla="*/ 823 h 823"/>
                <a:gd name="T12" fmla="*/ 0 w 3916"/>
                <a:gd name="T13" fmla="*/ 724 h 823"/>
                <a:gd name="T14" fmla="*/ 0 w 3916"/>
                <a:gd name="T15" fmla="*/ 99 h 823"/>
                <a:gd name="T16" fmla="*/ 99 w 3916"/>
                <a:gd name="T17" fmla="*/ 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6" h="823">
                  <a:moveTo>
                    <a:pt x="99" y="0"/>
                  </a:moveTo>
                  <a:lnTo>
                    <a:pt x="3817" y="0"/>
                  </a:lnTo>
                  <a:cubicBezTo>
                    <a:pt x="3872" y="0"/>
                    <a:pt x="3916" y="44"/>
                    <a:pt x="3916" y="99"/>
                  </a:cubicBezTo>
                  <a:lnTo>
                    <a:pt x="3916" y="724"/>
                  </a:lnTo>
                  <a:cubicBezTo>
                    <a:pt x="3916" y="779"/>
                    <a:pt x="3872" y="823"/>
                    <a:pt x="3817" y="823"/>
                  </a:cubicBezTo>
                  <a:lnTo>
                    <a:pt x="99" y="823"/>
                  </a:lnTo>
                  <a:cubicBezTo>
                    <a:pt x="44" y="823"/>
                    <a:pt x="0" y="779"/>
                    <a:pt x="0" y="724"/>
                  </a:cubicBezTo>
                  <a:lnTo>
                    <a:pt x="0" y="99"/>
                  </a:lnTo>
                  <a:cubicBezTo>
                    <a:pt x="0" y="44"/>
                    <a:pt x="44" y="0"/>
                    <a:pt x="99" y="0"/>
                  </a:cubicBezTo>
                  <a:close/>
                </a:path>
              </a:pathLst>
            </a:custGeom>
            <a:solidFill>
              <a:srgbClr val="FFCC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4"/>
            <p:cNvSpPr>
              <a:spLocks noChangeArrowheads="1"/>
            </p:cNvSpPr>
            <p:nvPr/>
          </p:nvSpPr>
          <p:spPr bwMode="auto">
            <a:xfrm>
              <a:off x="3370263" y="1573213"/>
              <a:ext cx="11766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Dividend (N)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4976813" y="1524000"/>
              <a:ext cx="606425" cy="304800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CC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6"/>
            <p:cNvSpPr>
              <a:spLocks noChangeArrowheads="1"/>
            </p:cNvSpPr>
            <p:nvPr/>
          </p:nvSpPr>
          <p:spPr bwMode="auto">
            <a:xfrm>
              <a:off x="4995863" y="1617663"/>
              <a:ext cx="48891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00111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3270250" y="5992812"/>
              <a:ext cx="1663700" cy="306388"/>
            </a:xfrm>
            <a:custGeom>
              <a:avLst/>
              <a:gdLst>
                <a:gd name="T0" fmla="*/ 92 w 4179"/>
                <a:gd name="T1" fmla="*/ 0 h 769"/>
                <a:gd name="T2" fmla="*/ 4086 w 4179"/>
                <a:gd name="T3" fmla="*/ 0 h 769"/>
                <a:gd name="T4" fmla="*/ 4179 w 4179"/>
                <a:gd name="T5" fmla="*/ 92 h 769"/>
                <a:gd name="T6" fmla="*/ 4179 w 4179"/>
                <a:gd name="T7" fmla="*/ 676 h 769"/>
                <a:gd name="T8" fmla="*/ 4086 w 4179"/>
                <a:gd name="T9" fmla="*/ 769 h 769"/>
                <a:gd name="T10" fmla="*/ 92 w 4179"/>
                <a:gd name="T11" fmla="*/ 769 h 769"/>
                <a:gd name="T12" fmla="*/ 0 w 4179"/>
                <a:gd name="T13" fmla="*/ 676 h 769"/>
                <a:gd name="T14" fmla="*/ 0 w 4179"/>
                <a:gd name="T15" fmla="*/ 92 h 769"/>
                <a:gd name="T16" fmla="*/ 92 w 4179"/>
                <a:gd name="T17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9" h="769">
                  <a:moveTo>
                    <a:pt x="92" y="0"/>
                  </a:moveTo>
                  <a:lnTo>
                    <a:pt x="4086" y="0"/>
                  </a:lnTo>
                  <a:cubicBezTo>
                    <a:pt x="4137" y="0"/>
                    <a:pt x="4179" y="41"/>
                    <a:pt x="4179" y="92"/>
                  </a:cubicBezTo>
                  <a:lnTo>
                    <a:pt x="4179" y="676"/>
                  </a:lnTo>
                  <a:cubicBezTo>
                    <a:pt x="4179" y="728"/>
                    <a:pt x="4137" y="769"/>
                    <a:pt x="4086" y="769"/>
                  </a:cubicBezTo>
                  <a:lnTo>
                    <a:pt x="92" y="769"/>
                  </a:lnTo>
                  <a:cubicBezTo>
                    <a:pt x="41" y="769"/>
                    <a:pt x="0" y="728"/>
                    <a:pt x="0" y="676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AA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8"/>
            <p:cNvSpPr>
              <a:spLocks noChangeArrowheads="1"/>
            </p:cNvSpPr>
            <p:nvPr/>
          </p:nvSpPr>
          <p:spPr bwMode="auto">
            <a:xfrm>
              <a:off x="3290888" y="6029325"/>
              <a:ext cx="12895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Remainder(R)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4970463" y="5984875"/>
              <a:ext cx="606425" cy="306388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5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5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AA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5030788" y="6064250"/>
              <a:ext cx="39113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3325813" y="5562600"/>
              <a:ext cx="1560513" cy="327025"/>
            </a:xfrm>
            <a:custGeom>
              <a:avLst/>
              <a:gdLst>
                <a:gd name="T0" fmla="*/ 99 w 3916"/>
                <a:gd name="T1" fmla="*/ 0 h 823"/>
                <a:gd name="T2" fmla="*/ 3817 w 3916"/>
                <a:gd name="T3" fmla="*/ 0 h 823"/>
                <a:gd name="T4" fmla="*/ 3916 w 3916"/>
                <a:gd name="T5" fmla="*/ 99 h 823"/>
                <a:gd name="T6" fmla="*/ 3916 w 3916"/>
                <a:gd name="T7" fmla="*/ 724 h 823"/>
                <a:gd name="T8" fmla="*/ 3817 w 3916"/>
                <a:gd name="T9" fmla="*/ 823 h 823"/>
                <a:gd name="T10" fmla="*/ 99 w 3916"/>
                <a:gd name="T11" fmla="*/ 823 h 823"/>
                <a:gd name="T12" fmla="*/ 0 w 3916"/>
                <a:gd name="T13" fmla="*/ 724 h 823"/>
                <a:gd name="T14" fmla="*/ 0 w 3916"/>
                <a:gd name="T15" fmla="*/ 99 h 823"/>
                <a:gd name="T16" fmla="*/ 99 w 3916"/>
                <a:gd name="T17" fmla="*/ 0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6" h="823">
                  <a:moveTo>
                    <a:pt x="99" y="0"/>
                  </a:moveTo>
                  <a:lnTo>
                    <a:pt x="3817" y="0"/>
                  </a:lnTo>
                  <a:cubicBezTo>
                    <a:pt x="3872" y="0"/>
                    <a:pt x="3916" y="44"/>
                    <a:pt x="3916" y="99"/>
                  </a:cubicBezTo>
                  <a:lnTo>
                    <a:pt x="3916" y="724"/>
                  </a:lnTo>
                  <a:cubicBezTo>
                    <a:pt x="3916" y="779"/>
                    <a:pt x="3872" y="823"/>
                    <a:pt x="3817" y="823"/>
                  </a:cubicBezTo>
                  <a:lnTo>
                    <a:pt x="99" y="823"/>
                  </a:lnTo>
                  <a:cubicBezTo>
                    <a:pt x="44" y="823"/>
                    <a:pt x="0" y="779"/>
                    <a:pt x="0" y="724"/>
                  </a:cubicBezTo>
                  <a:lnTo>
                    <a:pt x="0" y="99"/>
                  </a:lnTo>
                  <a:cubicBezTo>
                    <a:pt x="0" y="44"/>
                    <a:pt x="44" y="0"/>
                    <a:pt x="99" y="0"/>
                  </a:cubicBezTo>
                  <a:close/>
                </a:path>
              </a:pathLst>
            </a:custGeom>
            <a:solidFill>
              <a:srgbClr val="AFC6E9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2"/>
            <p:cNvSpPr>
              <a:spLocks noChangeArrowheads="1"/>
            </p:cNvSpPr>
            <p:nvPr/>
          </p:nvSpPr>
          <p:spPr bwMode="auto">
            <a:xfrm>
              <a:off x="3371850" y="5630862"/>
              <a:ext cx="114101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Quotient(Q)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7" name="Freeform 93"/>
            <p:cNvSpPr>
              <a:spLocks/>
            </p:cNvSpPr>
            <p:nvPr/>
          </p:nvSpPr>
          <p:spPr bwMode="auto">
            <a:xfrm>
              <a:off x="4978400" y="5581650"/>
              <a:ext cx="606425" cy="304800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AFC6E9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4"/>
            <p:cNvSpPr>
              <a:spLocks noChangeArrowheads="1"/>
            </p:cNvSpPr>
            <p:nvPr/>
          </p:nvSpPr>
          <p:spPr bwMode="auto">
            <a:xfrm>
              <a:off x="5038725" y="5661025"/>
              <a:ext cx="39113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0010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12692</TotalTime>
  <Words>3392</Words>
  <Application>Microsoft Office PowerPoint</Application>
  <PresentationFormat>Widescreen</PresentationFormat>
  <Paragraphs>654</Paragraphs>
  <Slides>58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Candara</vt:lpstr>
      <vt:lpstr>Comic Sans MS</vt:lpstr>
      <vt:lpstr>Courier New</vt:lpstr>
      <vt:lpstr>Sans</vt:lpstr>
      <vt:lpstr>Symbol</vt:lpstr>
      <vt:lpstr>Times New Roman</vt:lpstr>
      <vt:lpstr>Waveform</vt:lpstr>
      <vt:lpstr>Office Theme</vt:lpstr>
      <vt:lpstr>PowerPoint Presentation</vt:lpstr>
      <vt:lpstr>PowerPoint Presentation</vt:lpstr>
      <vt:lpstr>Outline</vt:lpstr>
      <vt:lpstr>Integer Division</vt:lpstr>
      <vt:lpstr>Reduction of the Divison Problem</vt:lpstr>
      <vt:lpstr>How to Reduce the Problem</vt:lpstr>
      <vt:lpstr>Iterative Divider</vt:lpstr>
      <vt:lpstr>Restoring Division</vt:lpstr>
      <vt:lpstr>Example</vt:lpstr>
      <vt:lpstr>Restoring Division</vt:lpstr>
      <vt:lpstr>Proof</vt:lpstr>
      <vt:lpstr>Proof - II</vt:lpstr>
      <vt:lpstr>Proof - III</vt:lpstr>
      <vt:lpstr>Time Complexity</vt:lpstr>
      <vt:lpstr>Restoring vs Non-Restoring Division</vt:lpstr>
      <vt:lpstr>PowerPoint Presentation</vt:lpstr>
      <vt:lpstr>PowerPoint Presentation</vt:lpstr>
      <vt:lpstr>Idea of the Proof</vt:lpstr>
      <vt:lpstr>Proof - II</vt:lpstr>
      <vt:lpstr>Proof - III</vt:lpstr>
      <vt:lpstr>Outline</vt:lpstr>
      <vt:lpstr>Adding Two Numbers (same sign)</vt:lpstr>
      <vt:lpstr>Addition</vt:lpstr>
      <vt:lpstr>Addition - II</vt:lpstr>
      <vt:lpstr>Renormalisation</vt:lpstr>
      <vt:lpstr>Example</vt:lpstr>
      <vt:lpstr>Example - II</vt:lpstr>
      <vt:lpstr>Rounding</vt:lpstr>
      <vt:lpstr>Rounding - II</vt:lpstr>
      <vt:lpstr>IEEE 754 Rounding Modes</vt:lpstr>
      <vt:lpstr>IEEE 754 Rounding - II</vt:lpstr>
      <vt:lpstr>Rounding Modes – Summary</vt:lpstr>
      <vt:lpstr>Implementing Rounding</vt:lpstr>
      <vt:lpstr>Renormalisation after Rounding</vt:lpstr>
      <vt:lpstr>Addition of Numbers (Opposite Signs)</vt:lpstr>
      <vt:lpstr>Addition of Numbers (Opposite Signs)-II</vt:lpstr>
      <vt:lpstr>PowerPoint Presentation</vt:lpstr>
      <vt:lpstr>Outline</vt:lpstr>
      <vt:lpstr>Multiplication of FP Numbers</vt:lpstr>
      <vt:lpstr>PowerPoint Presentation</vt:lpstr>
      <vt:lpstr>Outline</vt:lpstr>
      <vt:lpstr>Simple Division Algorithm</vt:lpstr>
      <vt:lpstr>Goldschmidt Division</vt:lpstr>
      <vt:lpstr>Goldschmidt Division - II</vt:lpstr>
      <vt:lpstr>PowerPoint Presentation</vt:lpstr>
      <vt:lpstr>Generating the 1/(1-Y)</vt:lpstr>
      <vt:lpstr>GoldSchmidt Division Summary</vt:lpstr>
      <vt:lpstr>Division using the Newton Raphson Method</vt:lpstr>
      <vt:lpstr>Idea of the Method</vt:lpstr>
      <vt:lpstr>Newton Raphson Method</vt:lpstr>
      <vt:lpstr>Analysis</vt:lpstr>
      <vt:lpstr>Algebra</vt:lpstr>
      <vt:lpstr>Intersection with the x-axis</vt:lpstr>
      <vt:lpstr>Evolution of the Error</vt:lpstr>
      <vt:lpstr>Bounding the Error</vt:lpstr>
      <vt:lpstr>Evolution of the Error - II</vt:lpstr>
      <vt:lpstr>Time 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Raj, Baldev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Smruti Ranjan Sarangi</cp:lastModifiedBy>
  <cp:revision>288</cp:revision>
  <dcterms:created xsi:type="dcterms:W3CDTF">2013-07-05T14:39:01Z</dcterms:created>
  <dcterms:modified xsi:type="dcterms:W3CDTF">2024-07-15T11:52:25Z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