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74"/>
  </p:notesMasterIdLst>
  <p:handoutMasterIdLst>
    <p:handoutMasterId r:id="rId75"/>
  </p:handoutMasterIdLst>
  <p:sldIdLst>
    <p:sldId id="256" r:id="rId3"/>
    <p:sldId id="32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255" autoAdjust="0"/>
  </p:normalViewPr>
  <p:slideViewPr>
    <p:cSldViewPr snapToGrid="0" showGuides="1">
      <p:cViewPr varScale="1">
        <p:scale>
          <a:sx n="111" d="100"/>
          <a:sy n="111" d="100"/>
        </p:scale>
        <p:origin x="534" y="78"/>
      </p:cViewPr>
      <p:guideLst>
        <p:guide orient="horz" pos="2152"/>
        <p:guide pos="38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E4F47502-5E1D-4EA7-8973-98255B04DA7E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58431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BA325D3A-25C7-48B2-BCAC-470B4AC90EB6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91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309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586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746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81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03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80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1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716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44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12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146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9107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274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354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422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8070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035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732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39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565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1668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4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9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0251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092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9809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77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306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0888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0482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4717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9393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205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576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0768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388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9553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0911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6019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9722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3240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1315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35188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758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6195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934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196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992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1439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677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292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48542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4719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8815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98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762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4964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267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0178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05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470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8578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0441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3416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395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99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1246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533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586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827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12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62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1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5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631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19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562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7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550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70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3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51200" y="1450559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n-US"/>
              <a:t>Processor Design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51200" y="1450558"/>
            <a:ext cx="7416800" cy="677108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en-US"/>
              <a:t>The Language of Bits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80371" y="3373968"/>
            <a:ext cx="438365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7" name="Rectangle 6"/>
          <p:cNvSpPr/>
          <p:nvPr/>
        </p:nvSpPr>
        <p:spPr>
          <a:xfrm>
            <a:off x="2895245" y="2589201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962900" y="514290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828800" y="4343401"/>
            <a:ext cx="8686800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9:  Processor Design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9010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23319" y="1724026"/>
            <a:ext cx="7345362" cy="39655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Outline of a Processor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Detailed Design of each Stage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The Control Unit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itchFamily="34"/>
              </a:rPr>
              <a:t>Microprogrammed</a:t>
            </a:r>
            <a:r>
              <a:rPr lang="en-US" dirty="0">
                <a:latin typeface="Calibri" pitchFamily="34"/>
              </a:rPr>
              <a:t> Processor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itchFamily="34"/>
              </a:rPr>
              <a:t>Microassembly</a:t>
            </a:r>
            <a:r>
              <a:rPr lang="en-US" dirty="0">
                <a:latin typeface="Calibri" pitchFamily="34"/>
              </a:rPr>
              <a:t> Language</a:t>
            </a:r>
          </a:p>
          <a:p>
            <a:pPr marL="571500" indent="-5080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itchFamily="34"/>
              </a:rPr>
              <a:t>The </a:t>
            </a:r>
            <a:r>
              <a:rPr lang="en-US" dirty="0" err="1">
                <a:latin typeface="Calibri" pitchFamily="34"/>
              </a:rPr>
              <a:t>Microcontrol</a:t>
            </a:r>
            <a:r>
              <a:rPr lang="en-US" dirty="0">
                <a:latin typeface="Calibri" pitchFamily="34"/>
              </a:rPr>
              <a:t>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821058" y="2302759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1414" y="222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Instruction </a:t>
            </a:r>
            <a:r>
              <a:rPr lang="fr-FR" dirty="0" err="1">
                <a:solidFill>
                  <a:schemeClr val="tx1"/>
                </a:solidFill>
              </a:rPr>
              <a:t>Fetch</a:t>
            </a:r>
            <a:r>
              <a:rPr lang="fr-FR" dirty="0">
                <a:solidFill>
                  <a:schemeClr val="tx1"/>
                </a:solidFill>
              </a:rPr>
              <a:t> (IF) Stage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921000" y="1519238"/>
            <a:ext cx="6324600" cy="4538662"/>
            <a:chOff x="1056" y="981"/>
            <a:chExt cx="3984" cy="2859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56" y="981"/>
              <a:ext cx="3984" cy="2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73" name="Group 206"/>
            <p:cNvGrpSpPr>
              <a:grpSpLocks/>
            </p:cNvGrpSpPr>
            <p:nvPr/>
          </p:nvGrpSpPr>
          <p:grpSpPr bwMode="auto">
            <a:xfrm>
              <a:off x="1071" y="996"/>
              <a:ext cx="3940" cy="2814"/>
              <a:chOff x="1071" y="996"/>
              <a:chExt cx="3940" cy="2814"/>
            </a:xfrm>
          </p:grpSpPr>
          <p:sp>
            <p:nvSpPr>
              <p:cNvPr id="2110" name="Rectangle 6"/>
              <p:cNvSpPr>
                <a:spLocks noChangeArrowheads="1"/>
              </p:cNvSpPr>
              <p:nvPr/>
            </p:nvSpPr>
            <p:spPr bwMode="auto">
              <a:xfrm>
                <a:off x="2259" y="2878"/>
                <a:ext cx="940" cy="516"/>
              </a:xfrm>
              <a:prstGeom prst="rect">
                <a:avLst/>
              </a:prstGeom>
              <a:solidFill>
                <a:srgbClr val="C5E0B6"/>
              </a:solidFill>
              <a:ln w="8" cap="flat">
                <a:solidFill>
                  <a:srgbClr val="3B247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1" name="Rectangle 7"/>
              <p:cNvSpPr>
                <a:spLocks noChangeArrowheads="1"/>
              </p:cNvSpPr>
              <p:nvPr/>
            </p:nvSpPr>
            <p:spPr bwMode="auto">
              <a:xfrm>
                <a:off x="1395" y="2585"/>
                <a:ext cx="455" cy="200"/>
              </a:xfrm>
              <a:prstGeom prst="rect">
                <a:avLst/>
              </a:prstGeom>
              <a:solidFill>
                <a:srgbClr val="9FC9D6"/>
              </a:solidFill>
              <a:ln w="8" cap="flat">
                <a:solidFill>
                  <a:srgbClr val="32314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4" name="Rectangle 8"/>
              <p:cNvSpPr>
                <a:spLocks noChangeArrowheads="1"/>
              </p:cNvSpPr>
              <p:nvPr/>
            </p:nvSpPr>
            <p:spPr bwMode="auto">
              <a:xfrm>
                <a:off x="1470" y="2577"/>
                <a:ext cx="153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>
                    <a:solidFill>
                      <a:srgbClr val="24282B"/>
                    </a:solidFill>
                    <a:latin typeface="ArialMT" charset="0"/>
                  </a:rPr>
                  <a:t>pc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25" name="Freeform 9"/>
              <p:cNvSpPr>
                <a:spLocks/>
              </p:cNvSpPr>
              <p:nvPr/>
            </p:nvSpPr>
            <p:spPr bwMode="auto">
              <a:xfrm>
                <a:off x="1858" y="2693"/>
                <a:ext cx="393" cy="285"/>
              </a:xfrm>
              <a:custGeom>
                <a:avLst/>
                <a:gdLst>
                  <a:gd name="T0" fmla="*/ 0 w 51"/>
                  <a:gd name="T1" fmla="*/ 0 h 37"/>
                  <a:gd name="T2" fmla="*/ 33 w 51"/>
                  <a:gd name="T3" fmla="*/ 0 h 37"/>
                  <a:gd name="T4" fmla="*/ 33 w 51"/>
                  <a:gd name="T5" fmla="*/ 37 h 37"/>
                  <a:gd name="T6" fmla="*/ 51 w 51"/>
                  <a:gd name="T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" h="37">
                    <a:moveTo>
                      <a:pt x="0" y="0"/>
                    </a:moveTo>
                    <a:lnTo>
                      <a:pt x="33" y="0"/>
                    </a:lnTo>
                    <a:lnTo>
                      <a:pt x="33" y="37"/>
                    </a:lnTo>
                    <a:lnTo>
                      <a:pt x="51" y="37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7" name="Freeform 10"/>
              <p:cNvSpPr>
                <a:spLocks/>
              </p:cNvSpPr>
              <p:nvPr/>
            </p:nvSpPr>
            <p:spPr bwMode="auto">
              <a:xfrm>
                <a:off x="2189" y="2955"/>
                <a:ext cx="70" cy="38"/>
              </a:xfrm>
              <a:custGeom>
                <a:avLst/>
                <a:gdLst>
                  <a:gd name="T0" fmla="*/ 2 w 9"/>
                  <a:gd name="T1" fmla="*/ 3 h 5"/>
                  <a:gd name="T2" fmla="*/ 0 w 9"/>
                  <a:gd name="T3" fmla="*/ 5 h 5"/>
                  <a:gd name="T4" fmla="*/ 9 w 9"/>
                  <a:gd name="T5" fmla="*/ 3 h 5"/>
                  <a:gd name="T6" fmla="*/ 0 w 9"/>
                  <a:gd name="T7" fmla="*/ 0 h 5"/>
                  <a:gd name="T8" fmla="*/ 2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2" y="3"/>
                    </a:moveTo>
                    <a:lnTo>
                      <a:pt x="0" y="5"/>
                    </a:lnTo>
                    <a:lnTo>
                      <a:pt x="9" y="3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8" name="Rectangle 11"/>
              <p:cNvSpPr>
                <a:spLocks noChangeArrowheads="1"/>
              </p:cNvSpPr>
              <p:nvPr/>
            </p:nvSpPr>
            <p:spPr bwMode="auto">
              <a:xfrm>
                <a:off x="2425" y="3016"/>
                <a:ext cx="44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Instruction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29" name="Rectangle 12"/>
              <p:cNvSpPr>
                <a:spLocks noChangeArrowheads="1"/>
              </p:cNvSpPr>
              <p:nvPr/>
            </p:nvSpPr>
            <p:spPr bwMode="auto">
              <a:xfrm>
                <a:off x="2425" y="3134"/>
                <a:ext cx="40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  memory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30" name="Freeform 13"/>
              <p:cNvSpPr>
                <a:spLocks/>
              </p:cNvSpPr>
              <p:nvPr/>
            </p:nvSpPr>
            <p:spPr bwMode="auto">
              <a:xfrm>
                <a:off x="3199" y="2677"/>
                <a:ext cx="1318" cy="316"/>
              </a:xfrm>
              <a:custGeom>
                <a:avLst/>
                <a:gdLst>
                  <a:gd name="T0" fmla="*/ 0 w 171"/>
                  <a:gd name="T1" fmla="*/ 41 h 41"/>
                  <a:gd name="T2" fmla="*/ 13 w 171"/>
                  <a:gd name="T3" fmla="*/ 41 h 41"/>
                  <a:gd name="T4" fmla="*/ 13 w 171"/>
                  <a:gd name="T5" fmla="*/ 0 h 41"/>
                  <a:gd name="T6" fmla="*/ 171 w 171"/>
                  <a:gd name="T7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41">
                    <a:moveTo>
                      <a:pt x="0" y="41"/>
                    </a:moveTo>
                    <a:lnTo>
                      <a:pt x="13" y="41"/>
                    </a:lnTo>
                    <a:lnTo>
                      <a:pt x="13" y="0"/>
                    </a:lnTo>
                    <a:lnTo>
                      <a:pt x="171" y="1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1" name="Freeform 14"/>
              <p:cNvSpPr>
                <a:spLocks/>
              </p:cNvSpPr>
              <p:nvPr/>
            </p:nvSpPr>
            <p:spPr bwMode="auto">
              <a:xfrm>
                <a:off x="4456" y="2662"/>
                <a:ext cx="77" cy="38"/>
              </a:xfrm>
              <a:custGeom>
                <a:avLst/>
                <a:gdLst>
                  <a:gd name="T0" fmla="*/ 3 w 10"/>
                  <a:gd name="T1" fmla="*/ 3 h 5"/>
                  <a:gd name="T2" fmla="*/ 0 w 10"/>
                  <a:gd name="T3" fmla="*/ 5 h 5"/>
                  <a:gd name="T4" fmla="*/ 10 w 10"/>
                  <a:gd name="T5" fmla="*/ 3 h 5"/>
                  <a:gd name="T6" fmla="*/ 0 w 10"/>
                  <a:gd name="T7" fmla="*/ 0 h 5"/>
                  <a:gd name="T8" fmla="*/ 3 w 10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3" y="3"/>
                    </a:moveTo>
                    <a:lnTo>
                      <a:pt x="0" y="5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2" name="Oval 15"/>
              <p:cNvSpPr>
                <a:spLocks noChangeArrowheads="1"/>
              </p:cNvSpPr>
              <p:nvPr/>
            </p:nvSpPr>
            <p:spPr bwMode="auto">
              <a:xfrm>
                <a:off x="2266" y="2330"/>
                <a:ext cx="262" cy="224"/>
              </a:xfrm>
              <a:prstGeom prst="ellipse">
                <a:avLst/>
              </a:prstGeom>
              <a:solidFill>
                <a:srgbClr val="83C639"/>
              </a:solidFill>
              <a:ln w="8" cap="flat">
                <a:solidFill>
                  <a:srgbClr val="32304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3" name="Line 16"/>
              <p:cNvSpPr>
                <a:spLocks noChangeShapeType="1"/>
              </p:cNvSpPr>
              <p:nvPr/>
            </p:nvSpPr>
            <p:spPr bwMode="auto">
              <a:xfrm>
                <a:off x="2313" y="2438"/>
                <a:ext cx="177" cy="0"/>
              </a:xfrm>
              <a:prstGeom prst="line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4" name="Line 17"/>
              <p:cNvSpPr>
                <a:spLocks noChangeShapeType="1"/>
              </p:cNvSpPr>
              <p:nvPr/>
            </p:nvSpPr>
            <p:spPr bwMode="auto">
              <a:xfrm>
                <a:off x="2397" y="2346"/>
                <a:ext cx="0" cy="169"/>
              </a:xfrm>
              <a:prstGeom prst="line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5" name="Freeform 18"/>
              <p:cNvSpPr>
                <a:spLocks/>
              </p:cNvSpPr>
              <p:nvPr/>
            </p:nvSpPr>
            <p:spPr bwMode="auto">
              <a:xfrm>
                <a:off x="2104" y="2484"/>
                <a:ext cx="170" cy="201"/>
              </a:xfrm>
              <a:custGeom>
                <a:avLst/>
                <a:gdLst>
                  <a:gd name="T0" fmla="*/ 0 w 22"/>
                  <a:gd name="T1" fmla="*/ 26 h 26"/>
                  <a:gd name="T2" fmla="*/ 0 w 22"/>
                  <a:gd name="T3" fmla="*/ 0 h 26"/>
                  <a:gd name="T4" fmla="*/ 22 w 22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6">
                    <a:moveTo>
                      <a:pt x="0" y="26"/>
                    </a:moveTo>
                    <a:lnTo>
                      <a:pt x="0" y="0"/>
                    </a:lnTo>
                    <a:lnTo>
                      <a:pt x="22" y="0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6" name="Freeform 19"/>
              <p:cNvSpPr>
                <a:spLocks/>
              </p:cNvSpPr>
              <p:nvPr/>
            </p:nvSpPr>
            <p:spPr bwMode="auto">
              <a:xfrm>
                <a:off x="2212" y="2461"/>
                <a:ext cx="77" cy="39"/>
              </a:xfrm>
              <a:custGeom>
                <a:avLst/>
                <a:gdLst>
                  <a:gd name="T0" fmla="*/ 3 w 10"/>
                  <a:gd name="T1" fmla="*/ 3 h 5"/>
                  <a:gd name="T2" fmla="*/ 0 w 10"/>
                  <a:gd name="T3" fmla="*/ 5 h 5"/>
                  <a:gd name="T4" fmla="*/ 10 w 10"/>
                  <a:gd name="T5" fmla="*/ 3 h 5"/>
                  <a:gd name="T6" fmla="*/ 0 w 10"/>
                  <a:gd name="T7" fmla="*/ 0 h 5"/>
                  <a:gd name="T8" fmla="*/ 3 w 10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5">
                    <a:moveTo>
                      <a:pt x="3" y="3"/>
                    </a:moveTo>
                    <a:lnTo>
                      <a:pt x="0" y="5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7" name="Freeform 20"/>
              <p:cNvSpPr>
                <a:spLocks/>
              </p:cNvSpPr>
              <p:nvPr/>
            </p:nvSpPr>
            <p:spPr bwMode="auto">
              <a:xfrm>
                <a:off x="1218" y="2454"/>
                <a:ext cx="185" cy="200"/>
              </a:xfrm>
              <a:custGeom>
                <a:avLst/>
                <a:gdLst>
                  <a:gd name="T0" fmla="*/ 0 w 24"/>
                  <a:gd name="T1" fmla="*/ 0 h 26"/>
                  <a:gd name="T2" fmla="*/ 0 w 24"/>
                  <a:gd name="T3" fmla="*/ 26 h 26"/>
                  <a:gd name="T4" fmla="*/ 24 w 24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26">
                    <a:moveTo>
                      <a:pt x="0" y="0"/>
                    </a:moveTo>
                    <a:lnTo>
                      <a:pt x="0" y="26"/>
                    </a:lnTo>
                    <a:lnTo>
                      <a:pt x="24" y="26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8" name="Freeform 21"/>
              <p:cNvSpPr>
                <a:spLocks/>
              </p:cNvSpPr>
              <p:nvPr/>
            </p:nvSpPr>
            <p:spPr bwMode="auto">
              <a:xfrm>
                <a:off x="1334" y="2631"/>
                <a:ext cx="77" cy="46"/>
              </a:xfrm>
              <a:custGeom>
                <a:avLst/>
                <a:gdLst>
                  <a:gd name="T0" fmla="*/ 3 w 10"/>
                  <a:gd name="T1" fmla="*/ 3 h 6"/>
                  <a:gd name="T2" fmla="*/ 0 w 10"/>
                  <a:gd name="T3" fmla="*/ 6 h 6"/>
                  <a:gd name="T4" fmla="*/ 10 w 10"/>
                  <a:gd name="T5" fmla="*/ 3 h 6"/>
                  <a:gd name="T6" fmla="*/ 0 w 10"/>
                  <a:gd name="T7" fmla="*/ 0 h 6"/>
                  <a:gd name="T8" fmla="*/ 3 w 10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">
                    <a:moveTo>
                      <a:pt x="3" y="3"/>
                    </a:moveTo>
                    <a:lnTo>
                      <a:pt x="0" y="6"/>
                    </a:lnTo>
                    <a:lnTo>
                      <a:pt x="10" y="3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9" name="Rectangle 22"/>
              <p:cNvSpPr>
                <a:spLocks noChangeArrowheads="1"/>
              </p:cNvSpPr>
              <p:nvPr/>
            </p:nvSpPr>
            <p:spPr bwMode="auto">
              <a:xfrm>
                <a:off x="2027" y="2083"/>
                <a:ext cx="154" cy="178"/>
              </a:xfrm>
              <a:prstGeom prst="rect">
                <a:avLst/>
              </a:prstGeom>
              <a:solidFill>
                <a:srgbClr val="F2C5C3"/>
              </a:solidFill>
              <a:ln w="8" cap="flat">
                <a:solidFill>
                  <a:srgbClr val="372B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0" name="Rectangle 23"/>
              <p:cNvSpPr>
                <a:spLocks noChangeArrowheads="1"/>
              </p:cNvSpPr>
              <p:nvPr/>
            </p:nvSpPr>
            <p:spPr bwMode="auto">
              <a:xfrm>
                <a:off x="2046" y="2085"/>
                <a:ext cx="77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00">
                    <a:solidFill>
                      <a:srgbClr val="24282B"/>
                    </a:solidFill>
                    <a:latin typeface="ArialMT" charset="0"/>
                  </a:rPr>
                  <a:t>4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41" name="Rectangle 24"/>
              <p:cNvSpPr>
                <a:spLocks noChangeArrowheads="1"/>
              </p:cNvSpPr>
              <p:nvPr/>
            </p:nvSpPr>
            <p:spPr bwMode="auto">
              <a:xfrm>
                <a:off x="3304" y="1505"/>
                <a:ext cx="46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82B"/>
                    </a:solidFill>
                    <a:latin typeface="ArialMT" charset="0"/>
                  </a:rPr>
                  <a:t>branchPC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042" name="Rectangle 25"/>
              <p:cNvSpPr>
                <a:spLocks noChangeArrowheads="1"/>
              </p:cNvSpPr>
              <p:nvPr/>
            </p:nvSpPr>
            <p:spPr bwMode="auto">
              <a:xfrm>
                <a:off x="1071" y="2693"/>
                <a:ext cx="293" cy="223"/>
              </a:xfrm>
              <a:prstGeom prst="rect">
                <a:avLst/>
              </a:prstGeom>
              <a:solidFill>
                <a:srgbClr val="ED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3" name="Line 26"/>
              <p:cNvSpPr>
                <a:spLocks noChangeShapeType="1"/>
              </p:cNvSpPr>
              <p:nvPr/>
            </p:nvSpPr>
            <p:spPr bwMode="auto">
              <a:xfrm>
                <a:off x="1087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4" name="Line 27"/>
              <p:cNvSpPr>
                <a:spLocks noChangeShapeType="1"/>
              </p:cNvSpPr>
              <p:nvPr/>
            </p:nvSpPr>
            <p:spPr bwMode="auto">
              <a:xfrm>
                <a:off x="1156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5" name="Line 28"/>
              <p:cNvSpPr>
                <a:spLocks noChangeShapeType="1"/>
              </p:cNvSpPr>
              <p:nvPr/>
            </p:nvSpPr>
            <p:spPr bwMode="auto">
              <a:xfrm>
                <a:off x="1226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6" name="Line 29"/>
              <p:cNvSpPr>
                <a:spLocks noChangeShapeType="1"/>
              </p:cNvSpPr>
              <p:nvPr/>
            </p:nvSpPr>
            <p:spPr bwMode="auto">
              <a:xfrm>
                <a:off x="1295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7" name="Line 30"/>
              <p:cNvSpPr>
                <a:spLocks noChangeShapeType="1"/>
              </p:cNvSpPr>
              <p:nvPr/>
            </p:nvSpPr>
            <p:spPr bwMode="auto">
              <a:xfrm>
                <a:off x="1364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8" name="Line 31"/>
              <p:cNvSpPr>
                <a:spLocks noChangeShapeType="1"/>
              </p:cNvSpPr>
              <p:nvPr/>
            </p:nvSpPr>
            <p:spPr bwMode="auto">
              <a:xfrm>
                <a:off x="1434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9" name="Line 32"/>
              <p:cNvSpPr>
                <a:spLocks noChangeShapeType="1"/>
              </p:cNvSpPr>
              <p:nvPr/>
            </p:nvSpPr>
            <p:spPr bwMode="auto">
              <a:xfrm>
                <a:off x="1503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0" name="Line 33"/>
              <p:cNvSpPr>
                <a:spLocks noChangeShapeType="1"/>
              </p:cNvSpPr>
              <p:nvPr/>
            </p:nvSpPr>
            <p:spPr bwMode="auto">
              <a:xfrm>
                <a:off x="1572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1" name="Line 34"/>
              <p:cNvSpPr>
                <a:spLocks noChangeShapeType="1"/>
              </p:cNvSpPr>
              <p:nvPr/>
            </p:nvSpPr>
            <p:spPr bwMode="auto">
              <a:xfrm>
                <a:off x="1642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2" name="Line 35"/>
              <p:cNvSpPr>
                <a:spLocks noChangeShapeType="1"/>
              </p:cNvSpPr>
              <p:nvPr/>
            </p:nvSpPr>
            <p:spPr bwMode="auto">
              <a:xfrm>
                <a:off x="1711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3" name="Line 36"/>
              <p:cNvSpPr>
                <a:spLocks noChangeShapeType="1"/>
              </p:cNvSpPr>
              <p:nvPr/>
            </p:nvSpPr>
            <p:spPr bwMode="auto">
              <a:xfrm>
                <a:off x="1781" y="126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Line 37"/>
              <p:cNvSpPr>
                <a:spLocks noChangeShapeType="1"/>
              </p:cNvSpPr>
              <p:nvPr/>
            </p:nvSpPr>
            <p:spPr bwMode="auto">
              <a:xfrm>
                <a:off x="1850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5" name="Line 38"/>
              <p:cNvSpPr>
                <a:spLocks noChangeShapeType="1"/>
              </p:cNvSpPr>
              <p:nvPr/>
            </p:nvSpPr>
            <p:spPr bwMode="auto">
              <a:xfrm>
                <a:off x="1912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2" name="Line 39"/>
              <p:cNvSpPr>
                <a:spLocks noChangeShapeType="1"/>
              </p:cNvSpPr>
              <p:nvPr/>
            </p:nvSpPr>
            <p:spPr bwMode="auto">
              <a:xfrm>
                <a:off x="1981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3" name="Line 40"/>
              <p:cNvSpPr>
                <a:spLocks noChangeShapeType="1"/>
              </p:cNvSpPr>
              <p:nvPr/>
            </p:nvSpPr>
            <p:spPr bwMode="auto">
              <a:xfrm>
                <a:off x="2050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4" name="Line 41"/>
              <p:cNvSpPr>
                <a:spLocks noChangeShapeType="1"/>
              </p:cNvSpPr>
              <p:nvPr/>
            </p:nvSpPr>
            <p:spPr bwMode="auto">
              <a:xfrm>
                <a:off x="2120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5" name="Line 42"/>
              <p:cNvSpPr>
                <a:spLocks noChangeShapeType="1"/>
              </p:cNvSpPr>
              <p:nvPr/>
            </p:nvSpPr>
            <p:spPr bwMode="auto">
              <a:xfrm>
                <a:off x="2189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6" name="Line 43"/>
              <p:cNvSpPr>
                <a:spLocks noChangeShapeType="1"/>
              </p:cNvSpPr>
              <p:nvPr/>
            </p:nvSpPr>
            <p:spPr bwMode="auto">
              <a:xfrm>
                <a:off x="2259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7" name="Line 44"/>
              <p:cNvSpPr>
                <a:spLocks noChangeShapeType="1"/>
              </p:cNvSpPr>
              <p:nvPr/>
            </p:nvSpPr>
            <p:spPr bwMode="auto">
              <a:xfrm>
                <a:off x="2328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8" name="Line 45"/>
              <p:cNvSpPr>
                <a:spLocks noChangeShapeType="1"/>
              </p:cNvSpPr>
              <p:nvPr/>
            </p:nvSpPr>
            <p:spPr bwMode="auto">
              <a:xfrm>
                <a:off x="2397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9" name="Line 46"/>
              <p:cNvSpPr>
                <a:spLocks noChangeShapeType="1"/>
              </p:cNvSpPr>
              <p:nvPr/>
            </p:nvSpPr>
            <p:spPr bwMode="auto">
              <a:xfrm>
                <a:off x="2467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0" name="Line 47"/>
              <p:cNvSpPr>
                <a:spLocks noChangeShapeType="1"/>
              </p:cNvSpPr>
              <p:nvPr/>
            </p:nvSpPr>
            <p:spPr bwMode="auto">
              <a:xfrm>
                <a:off x="2536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1" name="Line 48"/>
              <p:cNvSpPr>
                <a:spLocks noChangeShapeType="1"/>
              </p:cNvSpPr>
              <p:nvPr/>
            </p:nvSpPr>
            <p:spPr bwMode="auto">
              <a:xfrm>
                <a:off x="2605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2" name="Line 49"/>
              <p:cNvSpPr>
                <a:spLocks noChangeShapeType="1"/>
              </p:cNvSpPr>
              <p:nvPr/>
            </p:nvSpPr>
            <p:spPr bwMode="auto">
              <a:xfrm>
                <a:off x="2675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3" name="Line 50"/>
              <p:cNvSpPr>
                <a:spLocks noChangeShapeType="1"/>
              </p:cNvSpPr>
              <p:nvPr/>
            </p:nvSpPr>
            <p:spPr bwMode="auto">
              <a:xfrm>
                <a:off x="2744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4" name="Line 51"/>
              <p:cNvSpPr>
                <a:spLocks noChangeShapeType="1"/>
              </p:cNvSpPr>
              <p:nvPr/>
            </p:nvSpPr>
            <p:spPr bwMode="auto">
              <a:xfrm>
                <a:off x="2814" y="126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5" name="Line 52"/>
              <p:cNvSpPr>
                <a:spLocks noChangeShapeType="1"/>
              </p:cNvSpPr>
              <p:nvPr/>
            </p:nvSpPr>
            <p:spPr bwMode="auto">
              <a:xfrm>
                <a:off x="2875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6" name="Line 53"/>
              <p:cNvSpPr>
                <a:spLocks noChangeShapeType="1"/>
              </p:cNvSpPr>
              <p:nvPr/>
            </p:nvSpPr>
            <p:spPr bwMode="auto">
              <a:xfrm>
                <a:off x="2945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7" name="Line 54"/>
              <p:cNvSpPr>
                <a:spLocks noChangeShapeType="1"/>
              </p:cNvSpPr>
              <p:nvPr/>
            </p:nvSpPr>
            <p:spPr bwMode="auto">
              <a:xfrm>
                <a:off x="3014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8" name="Line 55"/>
              <p:cNvSpPr>
                <a:spLocks noChangeShapeType="1"/>
              </p:cNvSpPr>
              <p:nvPr/>
            </p:nvSpPr>
            <p:spPr bwMode="auto">
              <a:xfrm>
                <a:off x="3083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9" name="Line 56"/>
              <p:cNvSpPr>
                <a:spLocks noChangeShapeType="1"/>
              </p:cNvSpPr>
              <p:nvPr/>
            </p:nvSpPr>
            <p:spPr bwMode="auto">
              <a:xfrm>
                <a:off x="3153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0" name="Line 57"/>
              <p:cNvSpPr>
                <a:spLocks noChangeShapeType="1"/>
              </p:cNvSpPr>
              <p:nvPr/>
            </p:nvSpPr>
            <p:spPr bwMode="auto">
              <a:xfrm>
                <a:off x="3222" y="1266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1" name="Line 58"/>
              <p:cNvSpPr>
                <a:spLocks noChangeShapeType="1"/>
              </p:cNvSpPr>
              <p:nvPr/>
            </p:nvSpPr>
            <p:spPr bwMode="auto">
              <a:xfrm>
                <a:off x="3292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2" name="Line 59"/>
              <p:cNvSpPr>
                <a:spLocks noChangeShapeType="1"/>
              </p:cNvSpPr>
              <p:nvPr/>
            </p:nvSpPr>
            <p:spPr bwMode="auto">
              <a:xfrm>
                <a:off x="3361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3" name="Line 60"/>
              <p:cNvSpPr>
                <a:spLocks noChangeShapeType="1"/>
              </p:cNvSpPr>
              <p:nvPr/>
            </p:nvSpPr>
            <p:spPr bwMode="auto">
              <a:xfrm>
                <a:off x="3430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4" name="Line 61"/>
              <p:cNvSpPr>
                <a:spLocks noChangeShapeType="1"/>
              </p:cNvSpPr>
              <p:nvPr/>
            </p:nvSpPr>
            <p:spPr bwMode="auto">
              <a:xfrm>
                <a:off x="3500" y="1266"/>
                <a:ext cx="30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5" name="Line 62"/>
              <p:cNvSpPr>
                <a:spLocks noChangeShapeType="1"/>
              </p:cNvSpPr>
              <p:nvPr/>
            </p:nvSpPr>
            <p:spPr bwMode="auto">
              <a:xfrm>
                <a:off x="3569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6" name="Line 63"/>
              <p:cNvSpPr>
                <a:spLocks noChangeShapeType="1"/>
              </p:cNvSpPr>
              <p:nvPr/>
            </p:nvSpPr>
            <p:spPr bwMode="auto">
              <a:xfrm>
                <a:off x="3638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7" name="Line 64"/>
              <p:cNvSpPr>
                <a:spLocks noChangeShapeType="1"/>
              </p:cNvSpPr>
              <p:nvPr/>
            </p:nvSpPr>
            <p:spPr bwMode="auto">
              <a:xfrm>
                <a:off x="3708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8" name="Line 65"/>
              <p:cNvSpPr>
                <a:spLocks noChangeShapeType="1"/>
              </p:cNvSpPr>
              <p:nvPr/>
            </p:nvSpPr>
            <p:spPr bwMode="auto">
              <a:xfrm>
                <a:off x="3777" y="1266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9" name="Line 66"/>
              <p:cNvSpPr>
                <a:spLocks noChangeShapeType="1"/>
              </p:cNvSpPr>
              <p:nvPr/>
            </p:nvSpPr>
            <p:spPr bwMode="auto">
              <a:xfrm>
                <a:off x="3839" y="1266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0" name="Freeform 67"/>
              <p:cNvSpPr>
                <a:spLocks/>
              </p:cNvSpPr>
              <p:nvPr/>
            </p:nvSpPr>
            <p:spPr bwMode="auto">
              <a:xfrm>
                <a:off x="3908" y="1266"/>
                <a:ext cx="8" cy="8"/>
              </a:xfrm>
              <a:custGeom>
                <a:avLst/>
                <a:gdLst>
                  <a:gd name="T0" fmla="*/ 0 w 8"/>
                  <a:gd name="T1" fmla="*/ 0 h 8"/>
                  <a:gd name="T2" fmla="*/ 8 w 8"/>
                  <a:gd name="T3" fmla="*/ 0 h 8"/>
                  <a:gd name="T4" fmla="*/ 8 w 8"/>
                  <a:gd name="T5" fmla="*/ 0 h 8"/>
                  <a:gd name="T6" fmla="*/ 8 w 8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8" y="0"/>
                    </a:lnTo>
                    <a:lnTo>
                      <a:pt x="8" y="0"/>
                    </a:lnTo>
                    <a:lnTo>
                      <a:pt x="8" y="8"/>
                    </a:lnTo>
                  </a:path>
                </a:pathLst>
              </a:cu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1" name="Line 68"/>
              <p:cNvSpPr>
                <a:spLocks noChangeShapeType="1"/>
              </p:cNvSpPr>
              <p:nvPr/>
            </p:nvSpPr>
            <p:spPr bwMode="auto">
              <a:xfrm>
                <a:off x="3916" y="1305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2" name="Line 69"/>
              <p:cNvSpPr>
                <a:spLocks noChangeShapeType="1"/>
              </p:cNvSpPr>
              <p:nvPr/>
            </p:nvSpPr>
            <p:spPr bwMode="auto">
              <a:xfrm>
                <a:off x="3916" y="1374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3" name="Line 70"/>
              <p:cNvSpPr>
                <a:spLocks noChangeShapeType="1"/>
              </p:cNvSpPr>
              <p:nvPr/>
            </p:nvSpPr>
            <p:spPr bwMode="auto">
              <a:xfrm>
                <a:off x="3916" y="1444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4" name="Line 71"/>
              <p:cNvSpPr>
                <a:spLocks noChangeShapeType="1"/>
              </p:cNvSpPr>
              <p:nvPr/>
            </p:nvSpPr>
            <p:spPr bwMode="auto">
              <a:xfrm>
                <a:off x="3916" y="1513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5" name="Line 72"/>
              <p:cNvSpPr>
                <a:spLocks noChangeShapeType="1"/>
              </p:cNvSpPr>
              <p:nvPr/>
            </p:nvSpPr>
            <p:spPr bwMode="auto">
              <a:xfrm>
                <a:off x="3916" y="1582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6" name="Line 73"/>
              <p:cNvSpPr>
                <a:spLocks noChangeShapeType="1"/>
              </p:cNvSpPr>
              <p:nvPr/>
            </p:nvSpPr>
            <p:spPr bwMode="auto">
              <a:xfrm>
                <a:off x="3916" y="1652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7" name="Line 74"/>
              <p:cNvSpPr>
                <a:spLocks noChangeShapeType="1"/>
              </p:cNvSpPr>
              <p:nvPr/>
            </p:nvSpPr>
            <p:spPr bwMode="auto">
              <a:xfrm>
                <a:off x="3916" y="1721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8" name="Line 75"/>
              <p:cNvSpPr>
                <a:spLocks noChangeShapeType="1"/>
              </p:cNvSpPr>
              <p:nvPr/>
            </p:nvSpPr>
            <p:spPr bwMode="auto">
              <a:xfrm>
                <a:off x="3916" y="1791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9" name="Line 76"/>
              <p:cNvSpPr>
                <a:spLocks noChangeShapeType="1"/>
              </p:cNvSpPr>
              <p:nvPr/>
            </p:nvSpPr>
            <p:spPr bwMode="auto">
              <a:xfrm>
                <a:off x="3916" y="1860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0" name="Line 77"/>
              <p:cNvSpPr>
                <a:spLocks noChangeShapeType="1"/>
              </p:cNvSpPr>
              <p:nvPr/>
            </p:nvSpPr>
            <p:spPr bwMode="auto">
              <a:xfrm>
                <a:off x="3916" y="1929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1" name="Line 78"/>
              <p:cNvSpPr>
                <a:spLocks noChangeShapeType="1"/>
              </p:cNvSpPr>
              <p:nvPr/>
            </p:nvSpPr>
            <p:spPr bwMode="auto">
              <a:xfrm>
                <a:off x="3916" y="1999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2" name="Line 79"/>
              <p:cNvSpPr>
                <a:spLocks noChangeShapeType="1"/>
              </p:cNvSpPr>
              <p:nvPr/>
            </p:nvSpPr>
            <p:spPr bwMode="auto">
              <a:xfrm>
                <a:off x="3916" y="2068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3" name="Line 80"/>
              <p:cNvSpPr>
                <a:spLocks noChangeShapeType="1"/>
              </p:cNvSpPr>
              <p:nvPr/>
            </p:nvSpPr>
            <p:spPr bwMode="auto">
              <a:xfrm>
                <a:off x="3916" y="2137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4" name="Line 81"/>
              <p:cNvSpPr>
                <a:spLocks noChangeShapeType="1"/>
              </p:cNvSpPr>
              <p:nvPr/>
            </p:nvSpPr>
            <p:spPr bwMode="auto">
              <a:xfrm>
                <a:off x="3916" y="2207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5" name="Line 82"/>
              <p:cNvSpPr>
                <a:spLocks noChangeShapeType="1"/>
              </p:cNvSpPr>
              <p:nvPr/>
            </p:nvSpPr>
            <p:spPr bwMode="auto">
              <a:xfrm>
                <a:off x="3916" y="227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6" name="Line 83"/>
              <p:cNvSpPr>
                <a:spLocks noChangeShapeType="1"/>
              </p:cNvSpPr>
              <p:nvPr/>
            </p:nvSpPr>
            <p:spPr bwMode="auto">
              <a:xfrm>
                <a:off x="3916" y="2346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7" name="Line 84"/>
              <p:cNvSpPr>
                <a:spLocks noChangeShapeType="1"/>
              </p:cNvSpPr>
              <p:nvPr/>
            </p:nvSpPr>
            <p:spPr bwMode="auto">
              <a:xfrm>
                <a:off x="3916" y="2415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8" name="Line 85"/>
              <p:cNvSpPr>
                <a:spLocks noChangeShapeType="1"/>
              </p:cNvSpPr>
              <p:nvPr/>
            </p:nvSpPr>
            <p:spPr bwMode="auto">
              <a:xfrm>
                <a:off x="3916" y="2484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9" name="Line 86"/>
              <p:cNvSpPr>
                <a:spLocks noChangeShapeType="1"/>
              </p:cNvSpPr>
              <p:nvPr/>
            </p:nvSpPr>
            <p:spPr bwMode="auto">
              <a:xfrm>
                <a:off x="3916" y="2554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0" name="Line 87"/>
              <p:cNvSpPr>
                <a:spLocks noChangeShapeType="1"/>
              </p:cNvSpPr>
              <p:nvPr/>
            </p:nvSpPr>
            <p:spPr bwMode="auto">
              <a:xfrm>
                <a:off x="3916" y="2623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1" name="Line 88"/>
              <p:cNvSpPr>
                <a:spLocks noChangeShapeType="1"/>
              </p:cNvSpPr>
              <p:nvPr/>
            </p:nvSpPr>
            <p:spPr bwMode="auto">
              <a:xfrm>
                <a:off x="3916" y="269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2" name="Line 89"/>
              <p:cNvSpPr>
                <a:spLocks noChangeShapeType="1"/>
              </p:cNvSpPr>
              <p:nvPr/>
            </p:nvSpPr>
            <p:spPr bwMode="auto">
              <a:xfrm>
                <a:off x="3916" y="2762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3" name="Freeform 90"/>
              <p:cNvSpPr>
                <a:spLocks/>
              </p:cNvSpPr>
              <p:nvPr/>
            </p:nvSpPr>
            <p:spPr bwMode="auto">
              <a:xfrm>
                <a:off x="3908" y="2831"/>
                <a:ext cx="8" cy="8"/>
              </a:xfrm>
              <a:custGeom>
                <a:avLst/>
                <a:gdLst>
                  <a:gd name="T0" fmla="*/ 8 w 8"/>
                  <a:gd name="T1" fmla="*/ 0 h 8"/>
                  <a:gd name="T2" fmla="*/ 8 w 8"/>
                  <a:gd name="T3" fmla="*/ 8 h 8"/>
                  <a:gd name="T4" fmla="*/ 8 w 8"/>
                  <a:gd name="T5" fmla="*/ 8 h 8"/>
                  <a:gd name="T6" fmla="*/ 0 w 8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lnTo>
                      <a:pt x="8" y="8"/>
                    </a:lnTo>
                    <a:lnTo>
                      <a:pt x="8" y="8"/>
                    </a:lnTo>
                    <a:lnTo>
                      <a:pt x="0" y="8"/>
                    </a:lnTo>
                  </a:path>
                </a:pathLst>
              </a:cu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4" name="Line 91"/>
              <p:cNvSpPr>
                <a:spLocks noChangeShapeType="1"/>
              </p:cNvSpPr>
              <p:nvPr/>
            </p:nvSpPr>
            <p:spPr bwMode="auto">
              <a:xfrm flipH="1">
                <a:off x="3839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5" name="Line 92"/>
              <p:cNvSpPr>
                <a:spLocks noChangeShapeType="1"/>
              </p:cNvSpPr>
              <p:nvPr/>
            </p:nvSpPr>
            <p:spPr bwMode="auto">
              <a:xfrm flipH="1">
                <a:off x="3769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6" name="Line 93"/>
              <p:cNvSpPr>
                <a:spLocks noChangeShapeType="1"/>
              </p:cNvSpPr>
              <p:nvPr/>
            </p:nvSpPr>
            <p:spPr bwMode="auto">
              <a:xfrm flipH="1">
                <a:off x="3700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7" name="Line 94"/>
              <p:cNvSpPr>
                <a:spLocks noChangeShapeType="1"/>
              </p:cNvSpPr>
              <p:nvPr/>
            </p:nvSpPr>
            <p:spPr bwMode="auto">
              <a:xfrm flipH="1">
                <a:off x="3631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8" name="Line 95"/>
              <p:cNvSpPr>
                <a:spLocks noChangeShapeType="1"/>
              </p:cNvSpPr>
              <p:nvPr/>
            </p:nvSpPr>
            <p:spPr bwMode="auto">
              <a:xfrm flipH="1">
                <a:off x="3561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9" name="Line 96"/>
              <p:cNvSpPr>
                <a:spLocks noChangeShapeType="1"/>
              </p:cNvSpPr>
              <p:nvPr/>
            </p:nvSpPr>
            <p:spPr bwMode="auto">
              <a:xfrm flipH="1">
                <a:off x="3492" y="2839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0" name="Line 97"/>
              <p:cNvSpPr>
                <a:spLocks noChangeShapeType="1"/>
              </p:cNvSpPr>
              <p:nvPr/>
            </p:nvSpPr>
            <p:spPr bwMode="auto">
              <a:xfrm flipH="1">
                <a:off x="3423" y="2839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1" name="Line 98"/>
              <p:cNvSpPr>
                <a:spLocks noChangeShapeType="1"/>
              </p:cNvSpPr>
              <p:nvPr/>
            </p:nvSpPr>
            <p:spPr bwMode="auto">
              <a:xfrm flipH="1">
                <a:off x="3353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2" name="Line 99"/>
              <p:cNvSpPr>
                <a:spLocks noChangeShapeType="1"/>
              </p:cNvSpPr>
              <p:nvPr/>
            </p:nvSpPr>
            <p:spPr bwMode="auto">
              <a:xfrm flipH="1">
                <a:off x="3284" y="2839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3" name="Line 100"/>
              <p:cNvSpPr>
                <a:spLocks noChangeShapeType="1"/>
              </p:cNvSpPr>
              <p:nvPr/>
            </p:nvSpPr>
            <p:spPr bwMode="auto">
              <a:xfrm flipH="1">
                <a:off x="3214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4" name="Line 101"/>
              <p:cNvSpPr>
                <a:spLocks noChangeShapeType="1"/>
              </p:cNvSpPr>
              <p:nvPr/>
            </p:nvSpPr>
            <p:spPr bwMode="auto">
              <a:xfrm flipH="1">
                <a:off x="3145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5" name="Line 102"/>
              <p:cNvSpPr>
                <a:spLocks noChangeShapeType="1"/>
              </p:cNvSpPr>
              <p:nvPr/>
            </p:nvSpPr>
            <p:spPr bwMode="auto">
              <a:xfrm flipH="1">
                <a:off x="3083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6" name="Line 103"/>
              <p:cNvSpPr>
                <a:spLocks noChangeShapeType="1"/>
              </p:cNvSpPr>
              <p:nvPr/>
            </p:nvSpPr>
            <p:spPr bwMode="auto">
              <a:xfrm flipH="1">
                <a:off x="3014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7" name="Line 104"/>
              <p:cNvSpPr>
                <a:spLocks noChangeShapeType="1"/>
              </p:cNvSpPr>
              <p:nvPr/>
            </p:nvSpPr>
            <p:spPr bwMode="auto">
              <a:xfrm flipH="1">
                <a:off x="2945" y="283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8" name="Line 105"/>
              <p:cNvSpPr>
                <a:spLocks noChangeShapeType="1"/>
              </p:cNvSpPr>
              <p:nvPr/>
            </p:nvSpPr>
            <p:spPr bwMode="auto">
              <a:xfrm flipH="1">
                <a:off x="2875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9" name="Line 106"/>
              <p:cNvSpPr>
                <a:spLocks noChangeShapeType="1"/>
              </p:cNvSpPr>
              <p:nvPr/>
            </p:nvSpPr>
            <p:spPr bwMode="auto">
              <a:xfrm flipH="1">
                <a:off x="2806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0" name="Line 107"/>
              <p:cNvSpPr>
                <a:spLocks noChangeShapeType="1"/>
              </p:cNvSpPr>
              <p:nvPr/>
            </p:nvSpPr>
            <p:spPr bwMode="auto">
              <a:xfrm flipH="1">
                <a:off x="2737" y="283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1" name="Line 108"/>
              <p:cNvSpPr>
                <a:spLocks noChangeShapeType="1"/>
              </p:cNvSpPr>
              <p:nvPr/>
            </p:nvSpPr>
            <p:spPr bwMode="auto">
              <a:xfrm flipH="1">
                <a:off x="2667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2" name="Line 109"/>
              <p:cNvSpPr>
                <a:spLocks noChangeShapeType="1"/>
              </p:cNvSpPr>
              <p:nvPr/>
            </p:nvSpPr>
            <p:spPr bwMode="auto">
              <a:xfrm flipH="1">
                <a:off x="2598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3" name="Line 110"/>
              <p:cNvSpPr>
                <a:spLocks noChangeShapeType="1"/>
              </p:cNvSpPr>
              <p:nvPr/>
            </p:nvSpPr>
            <p:spPr bwMode="auto">
              <a:xfrm flipH="1">
                <a:off x="2528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4" name="Line 111"/>
              <p:cNvSpPr>
                <a:spLocks noChangeShapeType="1"/>
              </p:cNvSpPr>
              <p:nvPr/>
            </p:nvSpPr>
            <p:spPr bwMode="auto">
              <a:xfrm flipH="1">
                <a:off x="2459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5" name="Line 112"/>
              <p:cNvSpPr>
                <a:spLocks noChangeShapeType="1"/>
              </p:cNvSpPr>
              <p:nvPr/>
            </p:nvSpPr>
            <p:spPr bwMode="auto">
              <a:xfrm flipH="1">
                <a:off x="2390" y="2839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6" name="Line 113"/>
              <p:cNvSpPr>
                <a:spLocks noChangeShapeType="1"/>
              </p:cNvSpPr>
              <p:nvPr/>
            </p:nvSpPr>
            <p:spPr bwMode="auto">
              <a:xfrm flipH="1">
                <a:off x="2320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7" name="Line 114"/>
              <p:cNvSpPr>
                <a:spLocks noChangeShapeType="1"/>
              </p:cNvSpPr>
              <p:nvPr/>
            </p:nvSpPr>
            <p:spPr bwMode="auto">
              <a:xfrm flipH="1">
                <a:off x="2251" y="2839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8" name="Line 115"/>
              <p:cNvSpPr>
                <a:spLocks noChangeShapeType="1"/>
              </p:cNvSpPr>
              <p:nvPr/>
            </p:nvSpPr>
            <p:spPr bwMode="auto">
              <a:xfrm flipH="1">
                <a:off x="2181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9" name="Line 116"/>
              <p:cNvSpPr>
                <a:spLocks noChangeShapeType="1"/>
              </p:cNvSpPr>
              <p:nvPr/>
            </p:nvSpPr>
            <p:spPr bwMode="auto">
              <a:xfrm flipH="1">
                <a:off x="2120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0" name="Line 117"/>
              <p:cNvSpPr>
                <a:spLocks noChangeShapeType="1"/>
              </p:cNvSpPr>
              <p:nvPr/>
            </p:nvSpPr>
            <p:spPr bwMode="auto">
              <a:xfrm flipH="1">
                <a:off x="2050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1" name="Line 118"/>
              <p:cNvSpPr>
                <a:spLocks noChangeShapeType="1"/>
              </p:cNvSpPr>
              <p:nvPr/>
            </p:nvSpPr>
            <p:spPr bwMode="auto">
              <a:xfrm flipH="1">
                <a:off x="1981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2" name="Line 119"/>
              <p:cNvSpPr>
                <a:spLocks noChangeShapeType="1"/>
              </p:cNvSpPr>
              <p:nvPr/>
            </p:nvSpPr>
            <p:spPr bwMode="auto">
              <a:xfrm flipH="1">
                <a:off x="1912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3" name="Line 120"/>
              <p:cNvSpPr>
                <a:spLocks noChangeShapeType="1"/>
              </p:cNvSpPr>
              <p:nvPr/>
            </p:nvSpPr>
            <p:spPr bwMode="auto">
              <a:xfrm flipH="1">
                <a:off x="1842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4" name="Line 121"/>
              <p:cNvSpPr>
                <a:spLocks noChangeShapeType="1"/>
              </p:cNvSpPr>
              <p:nvPr/>
            </p:nvSpPr>
            <p:spPr bwMode="auto">
              <a:xfrm flipH="1">
                <a:off x="1773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5" name="Line 122"/>
              <p:cNvSpPr>
                <a:spLocks noChangeShapeType="1"/>
              </p:cNvSpPr>
              <p:nvPr/>
            </p:nvSpPr>
            <p:spPr bwMode="auto">
              <a:xfrm flipH="1">
                <a:off x="1704" y="283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6" name="Line 123"/>
              <p:cNvSpPr>
                <a:spLocks noChangeShapeType="1"/>
              </p:cNvSpPr>
              <p:nvPr/>
            </p:nvSpPr>
            <p:spPr bwMode="auto">
              <a:xfrm flipH="1">
                <a:off x="1634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7" name="Line 124"/>
              <p:cNvSpPr>
                <a:spLocks noChangeShapeType="1"/>
              </p:cNvSpPr>
              <p:nvPr/>
            </p:nvSpPr>
            <p:spPr bwMode="auto">
              <a:xfrm flipH="1">
                <a:off x="1565" y="2839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8" name="Line 125"/>
              <p:cNvSpPr>
                <a:spLocks noChangeShapeType="1"/>
              </p:cNvSpPr>
              <p:nvPr/>
            </p:nvSpPr>
            <p:spPr bwMode="auto">
              <a:xfrm flipH="1">
                <a:off x="1495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9" name="Line 126"/>
              <p:cNvSpPr>
                <a:spLocks noChangeShapeType="1"/>
              </p:cNvSpPr>
              <p:nvPr/>
            </p:nvSpPr>
            <p:spPr bwMode="auto">
              <a:xfrm flipH="1">
                <a:off x="1426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0" name="Line 127"/>
              <p:cNvSpPr>
                <a:spLocks noChangeShapeType="1"/>
              </p:cNvSpPr>
              <p:nvPr/>
            </p:nvSpPr>
            <p:spPr bwMode="auto">
              <a:xfrm flipH="1">
                <a:off x="1357" y="2839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1" name="Line 128"/>
              <p:cNvSpPr>
                <a:spLocks noChangeShapeType="1"/>
              </p:cNvSpPr>
              <p:nvPr/>
            </p:nvSpPr>
            <p:spPr bwMode="auto">
              <a:xfrm flipH="1">
                <a:off x="1287" y="2839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2" name="Line 129"/>
              <p:cNvSpPr>
                <a:spLocks noChangeShapeType="1"/>
              </p:cNvSpPr>
              <p:nvPr/>
            </p:nvSpPr>
            <p:spPr bwMode="auto">
              <a:xfrm flipH="1">
                <a:off x="1218" y="2839"/>
                <a:ext cx="3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3" name="Line 130"/>
              <p:cNvSpPr>
                <a:spLocks noChangeShapeType="1"/>
              </p:cNvSpPr>
              <p:nvPr/>
            </p:nvSpPr>
            <p:spPr bwMode="auto">
              <a:xfrm flipH="1">
                <a:off x="1156" y="283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4" name="Freeform 131"/>
              <p:cNvSpPr>
                <a:spLocks/>
              </p:cNvSpPr>
              <p:nvPr/>
            </p:nvSpPr>
            <p:spPr bwMode="auto">
              <a:xfrm>
                <a:off x="1087" y="2816"/>
                <a:ext cx="31" cy="23"/>
              </a:xfrm>
              <a:custGeom>
                <a:avLst/>
                <a:gdLst>
                  <a:gd name="T0" fmla="*/ 31 w 31"/>
                  <a:gd name="T1" fmla="*/ 23 h 23"/>
                  <a:gd name="T2" fmla="*/ 0 w 31"/>
                  <a:gd name="T3" fmla="*/ 23 h 23"/>
                  <a:gd name="T4" fmla="*/ 0 w 31"/>
                  <a:gd name="T5" fmla="*/ 23 h 23"/>
                  <a:gd name="T6" fmla="*/ 0 w 31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23">
                    <a:moveTo>
                      <a:pt x="31" y="23"/>
                    </a:moveTo>
                    <a:lnTo>
                      <a:pt x="0" y="23"/>
                    </a:lnTo>
                    <a:lnTo>
                      <a:pt x="0" y="23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5" name="Line 132"/>
              <p:cNvSpPr>
                <a:spLocks noChangeShapeType="1"/>
              </p:cNvSpPr>
              <p:nvPr/>
            </p:nvSpPr>
            <p:spPr bwMode="auto">
              <a:xfrm flipV="1">
                <a:off x="1087" y="2747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6" name="Line 133"/>
              <p:cNvSpPr>
                <a:spLocks noChangeShapeType="1"/>
              </p:cNvSpPr>
              <p:nvPr/>
            </p:nvSpPr>
            <p:spPr bwMode="auto">
              <a:xfrm flipV="1">
                <a:off x="1087" y="2677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7" name="Line 134"/>
              <p:cNvSpPr>
                <a:spLocks noChangeShapeType="1"/>
              </p:cNvSpPr>
              <p:nvPr/>
            </p:nvSpPr>
            <p:spPr bwMode="auto">
              <a:xfrm flipV="1">
                <a:off x="1087" y="2608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8" name="Line 135"/>
              <p:cNvSpPr>
                <a:spLocks noChangeShapeType="1"/>
              </p:cNvSpPr>
              <p:nvPr/>
            </p:nvSpPr>
            <p:spPr bwMode="auto">
              <a:xfrm flipV="1">
                <a:off x="1087" y="2538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9" name="Line 136"/>
              <p:cNvSpPr>
                <a:spLocks noChangeShapeType="1"/>
              </p:cNvSpPr>
              <p:nvPr/>
            </p:nvSpPr>
            <p:spPr bwMode="auto">
              <a:xfrm flipV="1">
                <a:off x="1087" y="2469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0" name="Line 137"/>
              <p:cNvSpPr>
                <a:spLocks noChangeShapeType="1"/>
              </p:cNvSpPr>
              <p:nvPr/>
            </p:nvSpPr>
            <p:spPr bwMode="auto">
              <a:xfrm flipV="1">
                <a:off x="1087" y="2400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1" name="Line 138"/>
              <p:cNvSpPr>
                <a:spLocks noChangeShapeType="1"/>
              </p:cNvSpPr>
              <p:nvPr/>
            </p:nvSpPr>
            <p:spPr bwMode="auto">
              <a:xfrm flipV="1">
                <a:off x="1087" y="2330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2" name="Line 139"/>
              <p:cNvSpPr>
                <a:spLocks noChangeShapeType="1"/>
              </p:cNvSpPr>
              <p:nvPr/>
            </p:nvSpPr>
            <p:spPr bwMode="auto">
              <a:xfrm flipV="1">
                <a:off x="1087" y="226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3" name="Line 140"/>
              <p:cNvSpPr>
                <a:spLocks noChangeShapeType="1"/>
              </p:cNvSpPr>
              <p:nvPr/>
            </p:nvSpPr>
            <p:spPr bwMode="auto">
              <a:xfrm flipV="1">
                <a:off x="1087" y="219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4" name="Line 141"/>
              <p:cNvSpPr>
                <a:spLocks noChangeShapeType="1"/>
              </p:cNvSpPr>
              <p:nvPr/>
            </p:nvSpPr>
            <p:spPr bwMode="auto">
              <a:xfrm flipV="1">
                <a:off x="1087" y="2122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Line 142"/>
              <p:cNvSpPr>
                <a:spLocks noChangeShapeType="1"/>
              </p:cNvSpPr>
              <p:nvPr/>
            </p:nvSpPr>
            <p:spPr bwMode="auto">
              <a:xfrm flipV="1">
                <a:off x="1087" y="2053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6" name="Line 143"/>
              <p:cNvSpPr>
                <a:spLocks noChangeShapeType="1"/>
              </p:cNvSpPr>
              <p:nvPr/>
            </p:nvSpPr>
            <p:spPr bwMode="auto">
              <a:xfrm flipV="1">
                <a:off x="1087" y="1983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Line 144"/>
              <p:cNvSpPr>
                <a:spLocks noChangeShapeType="1"/>
              </p:cNvSpPr>
              <p:nvPr/>
            </p:nvSpPr>
            <p:spPr bwMode="auto">
              <a:xfrm flipV="1">
                <a:off x="1087" y="1914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8" name="Line 145"/>
              <p:cNvSpPr>
                <a:spLocks noChangeShapeType="1"/>
              </p:cNvSpPr>
              <p:nvPr/>
            </p:nvSpPr>
            <p:spPr bwMode="auto">
              <a:xfrm flipV="1">
                <a:off x="1087" y="1844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9" name="Line 146"/>
              <p:cNvSpPr>
                <a:spLocks noChangeShapeType="1"/>
              </p:cNvSpPr>
              <p:nvPr/>
            </p:nvSpPr>
            <p:spPr bwMode="auto">
              <a:xfrm flipV="1">
                <a:off x="1087" y="1775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0" name="Line 147"/>
              <p:cNvSpPr>
                <a:spLocks noChangeShapeType="1"/>
              </p:cNvSpPr>
              <p:nvPr/>
            </p:nvSpPr>
            <p:spPr bwMode="auto">
              <a:xfrm flipV="1">
                <a:off x="1087" y="1706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1" name="Line 148"/>
              <p:cNvSpPr>
                <a:spLocks noChangeShapeType="1"/>
              </p:cNvSpPr>
              <p:nvPr/>
            </p:nvSpPr>
            <p:spPr bwMode="auto">
              <a:xfrm flipV="1">
                <a:off x="1087" y="1636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2" name="Line 149"/>
              <p:cNvSpPr>
                <a:spLocks noChangeShapeType="1"/>
              </p:cNvSpPr>
              <p:nvPr/>
            </p:nvSpPr>
            <p:spPr bwMode="auto">
              <a:xfrm flipV="1">
                <a:off x="1087" y="1567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3" name="Line 150"/>
              <p:cNvSpPr>
                <a:spLocks noChangeShapeType="1"/>
              </p:cNvSpPr>
              <p:nvPr/>
            </p:nvSpPr>
            <p:spPr bwMode="auto">
              <a:xfrm flipV="1">
                <a:off x="1087" y="1498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4" name="Line 151"/>
              <p:cNvSpPr>
                <a:spLocks noChangeShapeType="1"/>
              </p:cNvSpPr>
              <p:nvPr/>
            </p:nvSpPr>
            <p:spPr bwMode="auto">
              <a:xfrm flipV="1">
                <a:off x="1087" y="1428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Line 152"/>
              <p:cNvSpPr>
                <a:spLocks noChangeShapeType="1"/>
              </p:cNvSpPr>
              <p:nvPr/>
            </p:nvSpPr>
            <p:spPr bwMode="auto">
              <a:xfrm flipV="1">
                <a:off x="1087" y="1359"/>
                <a:ext cx="0" cy="3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6" name="Line 153"/>
              <p:cNvSpPr>
                <a:spLocks noChangeShapeType="1"/>
              </p:cNvSpPr>
              <p:nvPr/>
            </p:nvSpPr>
            <p:spPr bwMode="auto">
              <a:xfrm flipV="1">
                <a:off x="1087" y="1289"/>
                <a:ext cx="0" cy="39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Rectangle 154"/>
              <p:cNvSpPr>
                <a:spLocks noChangeArrowheads="1"/>
              </p:cNvSpPr>
              <p:nvPr/>
            </p:nvSpPr>
            <p:spPr bwMode="auto">
              <a:xfrm>
                <a:off x="3122" y="996"/>
                <a:ext cx="1164" cy="224"/>
              </a:xfrm>
              <a:prstGeom prst="rect">
                <a:avLst/>
              </a:prstGeom>
              <a:solidFill>
                <a:srgbClr val="EDCDCC"/>
              </a:solidFill>
              <a:ln w="8" cap="flat">
                <a:solidFill>
                  <a:srgbClr val="3B247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8" name="Rectangle 155"/>
              <p:cNvSpPr>
                <a:spLocks noChangeArrowheads="1"/>
              </p:cNvSpPr>
              <p:nvPr/>
            </p:nvSpPr>
            <p:spPr bwMode="auto">
              <a:xfrm>
                <a:off x="3400" y="1038"/>
                <a:ext cx="567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24282B"/>
                    </a:solidFill>
                    <a:latin typeface="ArialMT" charset="0"/>
                  </a:rPr>
                  <a:t>Fetch unit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29" name="Freeform 156"/>
              <p:cNvSpPr>
                <a:spLocks/>
              </p:cNvSpPr>
              <p:nvPr/>
            </p:nvSpPr>
            <p:spPr bwMode="auto">
              <a:xfrm>
                <a:off x="1095" y="2731"/>
                <a:ext cx="246" cy="162"/>
              </a:xfrm>
              <a:custGeom>
                <a:avLst/>
                <a:gdLst>
                  <a:gd name="T0" fmla="*/ 0 w 32"/>
                  <a:gd name="T1" fmla="*/ 0 h 21"/>
                  <a:gd name="T2" fmla="*/ 16 w 32"/>
                  <a:gd name="T3" fmla="*/ 0 h 21"/>
                  <a:gd name="T4" fmla="*/ 16 w 32"/>
                  <a:gd name="T5" fmla="*/ 21 h 21"/>
                  <a:gd name="T6" fmla="*/ 32 w 3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21">
                    <a:moveTo>
                      <a:pt x="0" y="0"/>
                    </a:moveTo>
                    <a:lnTo>
                      <a:pt x="16" y="0"/>
                    </a:lnTo>
                    <a:lnTo>
                      <a:pt x="16" y="21"/>
                    </a:lnTo>
                    <a:lnTo>
                      <a:pt x="32" y="21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0" name="Freeform 157"/>
              <p:cNvSpPr>
                <a:spLocks/>
              </p:cNvSpPr>
              <p:nvPr/>
            </p:nvSpPr>
            <p:spPr bwMode="auto">
              <a:xfrm>
                <a:off x="1195" y="2854"/>
                <a:ext cx="46" cy="31"/>
              </a:xfrm>
              <a:custGeom>
                <a:avLst/>
                <a:gdLst>
                  <a:gd name="T0" fmla="*/ 0 w 6"/>
                  <a:gd name="T1" fmla="*/ 1 h 4"/>
                  <a:gd name="T2" fmla="*/ 3 w 6"/>
                  <a:gd name="T3" fmla="*/ 4 h 4"/>
                  <a:gd name="T4" fmla="*/ 6 w 6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4">
                    <a:moveTo>
                      <a:pt x="0" y="1"/>
                    </a:moveTo>
                    <a:lnTo>
                      <a:pt x="3" y="4"/>
                    </a:lnTo>
                    <a:lnTo>
                      <a:pt x="6" y="0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1" name="Rectangle 158"/>
              <p:cNvSpPr>
                <a:spLocks noChangeArrowheads="1"/>
              </p:cNvSpPr>
              <p:nvPr/>
            </p:nvSpPr>
            <p:spPr bwMode="auto">
              <a:xfrm>
                <a:off x="3446" y="2970"/>
                <a:ext cx="293" cy="216"/>
              </a:xfrm>
              <a:prstGeom prst="rect">
                <a:avLst/>
              </a:prstGeom>
              <a:solidFill>
                <a:srgbClr val="EDCD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2" name="Freeform 159"/>
              <p:cNvSpPr>
                <a:spLocks/>
              </p:cNvSpPr>
              <p:nvPr/>
            </p:nvSpPr>
            <p:spPr bwMode="auto">
              <a:xfrm>
                <a:off x="3469" y="3001"/>
                <a:ext cx="247" cy="162"/>
              </a:xfrm>
              <a:custGeom>
                <a:avLst/>
                <a:gdLst>
                  <a:gd name="T0" fmla="*/ 0 w 32"/>
                  <a:gd name="T1" fmla="*/ 0 h 21"/>
                  <a:gd name="T2" fmla="*/ 16 w 32"/>
                  <a:gd name="T3" fmla="*/ 0 h 21"/>
                  <a:gd name="T4" fmla="*/ 16 w 32"/>
                  <a:gd name="T5" fmla="*/ 21 h 21"/>
                  <a:gd name="T6" fmla="*/ 32 w 3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" h="21">
                    <a:moveTo>
                      <a:pt x="0" y="0"/>
                    </a:moveTo>
                    <a:lnTo>
                      <a:pt x="16" y="0"/>
                    </a:lnTo>
                    <a:lnTo>
                      <a:pt x="16" y="21"/>
                    </a:lnTo>
                    <a:lnTo>
                      <a:pt x="32" y="21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3" name="Freeform 160"/>
              <p:cNvSpPr>
                <a:spLocks/>
              </p:cNvSpPr>
              <p:nvPr/>
            </p:nvSpPr>
            <p:spPr bwMode="auto">
              <a:xfrm>
                <a:off x="3577" y="3132"/>
                <a:ext cx="38" cy="31"/>
              </a:xfrm>
              <a:custGeom>
                <a:avLst/>
                <a:gdLst>
                  <a:gd name="T0" fmla="*/ 0 w 5"/>
                  <a:gd name="T1" fmla="*/ 0 h 4"/>
                  <a:gd name="T2" fmla="*/ 2 w 5"/>
                  <a:gd name="T3" fmla="*/ 4 h 4"/>
                  <a:gd name="T4" fmla="*/ 5 w 5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4">
                    <a:moveTo>
                      <a:pt x="0" y="0"/>
                    </a:moveTo>
                    <a:lnTo>
                      <a:pt x="2" y="4"/>
                    </a:lnTo>
                    <a:lnTo>
                      <a:pt x="5" y="0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4" name="Rectangle 161"/>
              <p:cNvSpPr>
                <a:spLocks noChangeArrowheads="1"/>
              </p:cNvSpPr>
              <p:nvPr/>
            </p:nvSpPr>
            <p:spPr bwMode="auto">
              <a:xfrm>
                <a:off x="3861" y="3689"/>
                <a:ext cx="56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control signal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35" name="Rectangle 162"/>
              <p:cNvSpPr>
                <a:spLocks noChangeArrowheads="1"/>
              </p:cNvSpPr>
              <p:nvPr/>
            </p:nvSpPr>
            <p:spPr bwMode="auto">
              <a:xfrm>
                <a:off x="3873" y="3284"/>
                <a:ext cx="43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1 - input 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36" name="Rectangle 163"/>
              <p:cNvSpPr>
                <a:spLocks noChangeArrowheads="1"/>
              </p:cNvSpPr>
              <p:nvPr/>
            </p:nvSpPr>
            <p:spPr bwMode="auto">
              <a:xfrm>
                <a:off x="3873" y="3409"/>
                <a:ext cx="43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0 - input 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37" name="Rectangle 164"/>
              <p:cNvSpPr>
                <a:spLocks noChangeArrowheads="1"/>
              </p:cNvSpPr>
              <p:nvPr/>
            </p:nvSpPr>
            <p:spPr bwMode="auto">
              <a:xfrm>
                <a:off x="3873" y="3534"/>
                <a:ext cx="4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Multiplexer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38" name="Freeform 165"/>
              <p:cNvSpPr>
                <a:spLocks/>
              </p:cNvSpPr>
              <p:nvPr/>
            </p:nvSpPr>
            <p:spPr bwMode="auto">
              <a:xfrm>
                <a:off x="3361" y="2893"/>
                <a:ext cx="1650" cy="917"/>
              </a:xfrm>
              <a:custGeom>
                <a:avLst/>
                <a:gdLst>
                  <a:gd name="T0" fmla="*/ 3 w 214"/>
                  <a:gd name="T1" fmla="*/ 0 h 119"/>
                  <a:gd name="T2" fmla="*/ 211 w 214"/>
                  <a:gd name="T3" fmla="*/ 0 h 119"/>
                  <a:gd name="T4" fmla="*/ 214 w 214"/>
                  <a:gd name="T5" fmla="*/ 4 h 119"/>
                  <a:gd name="T6" fmla="*/ 214 w 214"/>
                  <a:gd name="T7" fmla="*/ 116 h 119"/>
                  <a:gd name="T8" fmla="*/ 211 w 214"/>
                  <a:gd name="T9" fmla="*/ 119 h 119"/>
                  <a:gd name="T10" fmla="*/ 3 w 214"/>
                  <a:gd name="T11" fmla="*/ 119 h 119"/>
                  <a:gd name="T12" fmla="*/ 0 w 214"/>
                  <a:gd name="T13" fmla="*/ 116 h 119"/>
                  <a:gd name="T14" fmla="*/ 0 w 214"/>
                  <a:gd name="T15" fmla="*/ 4 h 119"/>
                  <a:gd name="T16" fmla="*/ 3 w 214"/>
                  <a:gd name="T17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14" h="119">
                    <a:moveTo>
                      <a:pt x="3" y="0"/>
                    </a:moveTo>
                    <a:lnTo>
                      <a:pt x="211" y="0"/>
                    </a:lnTo>
                    <a:cubicBezTo>
                      <a:pt x="213" y="0"/>
                      <a:pt x="214" y="1"/>
                      <a:pt x="214" y="4"/>
                    </a:cubicBezTo>
                    <a:lnTo>
                      <a:pt x="214" y="116"/>
                    </a:lnTo>
                    <a:cubicBezTo>
                      <a:pt x="214" y="118"/>
                      <a:pt x="213" y="119"/>
                      <a:pt x="211" y="119"/>
                    </a:cubicBezTo>
                    <a:lnTo>
                      <a:pt x="3" y="119"/>
                    </a:lnTo>
                    <a:cubicBezTo>
                      <a:pt x="1" y="119"/>
                      <a:pt x="0" y="118"/>
                      <a:pt x="0" y="116"/>
                    </a:cubicBezTo>
                    <a:lnTo>
                      <a:pt x="0" y="4"/>
                    </a:lnTo>
                    <a:cubicBezTo>
                      <a:pt x="0" y="1"/>
                      <a:pt x="1" y="0"/>
                      <a:pt x="3" y="0"/>
                    </a:cubicBezTo>
                    <a:close/>
                  </a:path>
                </a:pathLst>
              </a:custGeom>
              <a:noFill/>
              <a:ln w="15" cap="flat">
                <a:solidFill>
                  <a:srgbClr val="2F303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" name="Oval 166"/>
              <p:cNvSpPr>
                <a:spLocks noChangeArrowheads="1"/>
              </p:cNvSpPr>
              <p:nvPr/>
            </p:nvSpPr>
            <p:spPr bwMode="auto">
              <a:xfrm>
                <a:off x="2050" y="2654"/>
                <a:ext cx="101" cy="93"/>
              </a:xfrm>
              <a:prstGeom prst="ellipse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0" name="Oval 167"/>
              <p:cNvSpPr>
                <a:spLocks noChangeArrowheads="1"/>
              </p:cNvSpPr>
              <p:nvPr/>
            </p:nvSpPr>
            <p:spPr bwMode="auto">
              <a:xfrm>
                <a:off x="2050" y="2654"/>
                <a:ext cx="101" cy="93"/>
              </a:xfrm>
              <a:prstGeom prst="ellipse">
                <a:avLst/>
              </a:prstGeom>
              <a:noFill/>
              <a:ln w="0">
                <a:solidFill>
                  <a:srgbClr val="292E3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1" name="Rectangle 168"/>
              <p:cNvSpPr>
                <a:spLocks noChangeArrowheads="1"/>
              </p:cNvSpPr>
              <p:nvPr/>
            </p:nvSpPr>
            <p:spPr bwMode="auto">
              <a:xfrm>
                <a:off x="3070" y="1272"/>
                <a:ext cx="69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82B"/>
                    </a:solidFill>
                    <a:latin typeface="ArialMT" charset="0"/>
                  </a:rPr>
                  <a:t>isBranchTaken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42" name="Freeform 169"/>
              <p:cNvSpPr>
                <a:spLocks/>
              </p:cNvSpPr>
              <p:nvPr/>
            </p:nvSpPr>
            <p:spPr bwMode="auto">
              <a:xfrm>
                <a:off x="3430" y="3764"/>
                <a:ext cx="363" cy="8"/>
              </a:xfrm>
              <a:custGeom>
                <a:avLst/>
                <a:gdLst>
                  <a:gd name="T0" fmla="*/ 47 w 47"/>
                  <a:gd name="T1" fmla="*/ 0 h 1"/>
                  <a:gd name="T2" fmla="*/ 0 w 47"/>
                  <a:gd name="T3" fmla="*/ 1 h 1"/>
                  <a:gd name="T4" fmla="*/ 47 w 47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1">
                    <a:moveTo>
                      <a:pt x="47" y="0"/>
                    </a:moveTo>
                    <a:lnTo>
                      <a:pt x="0" y="1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3" name="Line 170"/>
              <p:cNvSpPr>
                <a:spLocks noChangeShapeType="1"/>
              </p:cNvSpPr>
              <p:nvPr/>
            </p:nvSpPr>
            <p:spPr bwMode="auto">
              <a:xfrm flipH="1">
                <a:off x="3685" y="3764"/>
                <a:ext cx="108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4" name="Line 171"/>
              <p:cNvSpPr>
                <a:spLocks noChangeShapeType="1"/>
              </p:cNvSpPr>
              <p:nvPr/>
            </p:nvSpPr>
            <p:spPr bwMode="auto">
              <a:xfrm flipH="1">
                <a:off x="3615" y="3764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5" name="Line 172"/>
              <p:cNvSpPr>
                <a:spLocks noChangeShapeType="1"/>
              </p:cNvSpPr>
              <p:nvPr/>
            </p:nvSpPr>
            <p:spPr bwMode="auto">
              <a:xfrm flipH="1">
                <a:off x="3477" y="3764"/>
                <a:ext cx="107" cy="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" name="Freeform 173"/>
              <p:cNvSpPr>
                <a:spLocks/>
              </p:cNvSpPr>
              <p:nvPr/>
            </p:nvSpPr>
            <p:spPr bwMode="auto">
              <a:xfrm>
                <a:off x="3430" y="3772"/>
                <a:ext cx="16" cy="0"/>
              </a:xfrm>
              <a:custGeom>
                <a:avLst/>
                <a:gdLst>
                  <a:gd name="T0" fmla="*/ 16 w 16"/>
                  <a:gd name="T1" fmla="*/ 0 w 16"/>
                  <a:gd name="T2" fmla="*/ 0 w 16"/>
                  <a:gd name="T3" fmla="*/ 16 w 1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6">
                    <a:moveTo>
                      <a:pt x="16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16" y="0"/>
                    </a:lnTo>
                  </a:path>
                </a:pathLst>
              </a:cu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7" name="Line 174"/>
              <p:cNvSpPr>
                <a:spLocks noChangeShapeType="1"/>
              </p:cNvSpPr>
              <p:nvPr/>
            </p:nvSpPr>
            <p:spPr bwMode="auto">
              <a:xfrm flipV="1">
                <a:off x="3477" y="3764"/>
                <a:ext cx="107" cy="8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8" name="Line 175"/>
              <p:cNvSpPr>
                <a:spLocks noChangeShapeType="1"/>
              </p:cNvSpPr>
              <p:nvPr/>
            </p:nvSpPr>
            <p:spPr bwMode="auto">
              <a:xfrm>
                <a:off x="3615" y="3764"/>
                <a:ext cx="39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9" name="Freeform 176"/>
              <p:cNvSpPr>
                <a:spLocks/>
              </p:cNvSpPr>
              <p:nvPr/>
            </p:nvSpPr>
            <p:spPr bwMode="auto">
              <a:xfrm>
                <a:off x="3415" y="3749"/>
                <a:ext cx="85" cy="46"/>
              </a:xfrm>
              <a:custGeom>
                <a:avLst/>
                <a:gdLst>
                  <a:gd name="T0" fmla="*/ 8 w 11"/>
                  <a:gd name="T1" fmla="*/ 3 h 6"/>
                  <a:gd name="T2" fmla="*/ 11 w 11"/>
                  <a:gd name="T3" fmla="*/ 0 h 6"/>
                  <a:gd name="T4" fmla="*/ 0 w 11"/>
                  <a:gd name="T5" fmla="*/ 3 h 6"/>
                  <a:gd name="T6" fmla="*/ 11 w 11"/>
                  <a:gd name="T7" fmla="*/ 6 h 6"/>
                  <a:gd name="T8" fmla="*/ 8 w 11"/>
                  <a:gd name="T9" fmla="*/ 3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6">
                    <a:moveTo>
                      <a:pt x="8" y="3"/>
                    </a:moveTo>
                    <a:lnTo>
                      <a:pt x="11" y="0"/>
                    </a:lnTo>
                    <a:lnTo>
                      <a:pt x="0" y="3"/>
                    </a:lnTo>
                    <a:lnTo>
                      <a:pt x="11" y="6"/>
                    </a:lnTo>
                    <a:lnTo>
                      <a:pt x="8" y="3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0" name="Rectangle 177"/>
              <p:cNvSpPr>
                <a:spLocks noChangeArrowheads="1"/>
              </p:cNvSpPr>
              <p:nvPr/>
            </p:nvSpPr>
            <p:spPr bwMode="auto">
              <a:xfrm>
                <a:off x="3790" y="2972"/>
                <a:ext cx="98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triggered by a negative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51" name="Rectangle 178"/>
              <p:cNvSpPr>
                <a:spLocks noChangeArrowheads="1"/>
              </p:cNvSpPr>
              <p:nvPr/>
            </p:nvSpPr>
            <p:spPr bwMode="auto">
              <a:xfrm>
                <a:off x="3790" y="3090"/>
                <a:ext cx="461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clock edge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52" name="Rectangle 179"/>
              <p:cNvSpPr>
                <a:spLocks noChangeArrowheads="1"/>
              </p:cNvSpPr>
              <p:nvPr/>
            </p:nvSpPr>
            <p:spPr bwMode="auto">
              <a:xfrm>
                <a:off x="1892" y="2538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53" name="Freeform 180"/>
              <p:cNvSpPr>
                <a:spLocks/>
              </p:cNvSpPr>
              <p:nvPr/>
            </p:nvSpPr>
            <p:spPr bwMode="auto">
              <a:xfrm>
                <a:off x="1896" y="2646"/>
                <a:ext cx="47" cy="62"/>
              </a:xfrm>
              <a:custGeom>
                <a:avLst/>
                <a:gdLst>
                  <a:gd name="T0" fmla="*/ 6 w 6"/>
                  <a:gd name="T1" fmla="*/ 0 h 8"/>
                  <a:gd name="T2" fmla="*/ 1 w 6"/>
                  <a:gd name="T3" fmla="*/ 8 h 8"/>
                  <a:gd name="T4" fmla="*/ 6 w 6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cubicBezTo>
                      <a:pt x="0" y="8"/>
                      <a:pt x="1" y="8"/>
                      <a:pt x="1" y="8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3A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4" name="Freeform 181"/>
              <p:cNvSpPr>
                <a:spLocks/>
              </p:cNvSpPr>
              <p:nvPr/>
            </p:nvSpPr>
            <p:spPr bwMode="auto">
              <a:xfrm>
                <a:off x="1912" y="2654"/>
                <a:ext cx="61" cy="77"/>
              </a:xfrm>
              <a:custGeom>
                <a:avLst/>
                <a:gdLst>
                  <a:gd name="T0" fmla="*/ 8 w 8"/>
                  <a:gd name="T1" fmla="*/ 0 h 10"/>
                  <a:gd name="T2" fmla="*/ 0 w 8"/>
                  <a:gd name="T3" fmla="*/ 10 h 10"/>
                  <a:gd name="T4" fmla="*/ 0 w 8"/>
                  <a:gd name="T5" fmla="*/ 10 h 10"/>
                  <a:gd name="T6" fmla="*/ 8 w 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3AEC7"/>
              </a:solidFill>
              <a:ln w="0">
                <a:solidFill>
                  <a:srgbClr val="58373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5" name="Rectangle 182"/>
              <p:cNvSpPr>
                <a:spLocks noChangeArrowheads="1"/>
              </p:cNvSpPr>
              <p:nvPr/>
            </p:nvSpPr>
            <p:spPr bwMode="auto">
              <a:xfrm>
                <a:off x="1694" y="1600"/>
                <a:ext cx="9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56" name="Freeform 183"/>
              <p:cNvSpPr>
                <a:spLocks/>
              </p:cNvSpPr>
              <p:nvPr/>
            </p:nvSpPr>
            <p:spPr bwMode="auto">
              <a:xfrm>
                <a:off x="1704" y="1713"/>
                <a:ext cx="46" cy="54"/>
              </a:xfrm>
              <a:custGeom>
                <a:avLst/>
                <a:gdLst>
                  <a:gd name="T0" fmla="*/ 6 w 6"/>
                  <a:gd name="T1" fmla="*/ 0 h 7"/>
                  <a:gd name="T2" fmla="*/ 0 w 6"/>
                  <a:gd name="T3" fmla="*/ 7 h 7"/>
                  <a:gd name="T4" fmla="*/ 6 w 6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7">
                    <a:moveTo>
                      <a:pt x="6" y="0"/>
                    </a:moveTo>
                    <a:cubicBezTo>
                      <a:pt x="0" y="7"/>
                      <a:pt x="0" y="7"/>
                      <a:pt x="0" y="7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3A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7" name="Freeform 184"/>
              <p:cNvSpPr>
                <a:spLocks/>
              </p:cNvSpPr>
              <p:nvPr/>
            </p:nvSpPr>
            <p:spPr bwMode="auto">
              <a:xfrm>
                <a:off x="1711" y="1721"/>
                <a:ext cx="62" cy="70"/>
              </a:xfrm>
              <a:custGeom>
                <a:avLst/>
                <a:gdLst>
                  <a:gd name="T0" fmla="*/ 8 w 8"/>
                  <a:gd name="T1" fmla="*/ 0 h 9"/>
                  <a:gd name="T2" fmla="*/ 0 w 8"/>
                  <a:gd name="T3" fmla="*/ 9 h 9"/>
                  <a:gd name="T4" fmla="*/ 0 w 8"/>
                  <a:gd name="T5" fmla="*/ 9 h 9"/>
                  <a:gd name="T6" fmla="*/ 8 w 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9">
                    <a:moveTo>
                      <a:pt x="8" y="0"/>
                    </a:moveTo>
                    <a:lnTo>
                      <a:pt x="0" y="9"/>
                    </a:lnTo>
                    <a:lnTo>
                      <a:pt x="0" y="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3AEC7"/>
              </a:solidFill>
              <a:ln w="0">
                <a:solidFill>
                  <a:srgbClr val="583735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8" name="Rectangle 185"/>
              <p:cNvSpPr>
                <a:spLocks noChangeArrowheads="1"/>
              </p:cNvSpPr>
              <p:nvPr/>
            </p:nvSpPr>
            <p:spPr bwMode="auto">
              <a:xfrm>
                <a:off x="2767" y="1490"/>
                <a:ext cx="10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59" name="Freeform 186"/>
              <p:cNvSpPr>
                <a:spLocks/>
              </p:cNvSpPr>
              <p:nvPr/>
            </p:nvSpPr>
            <p:spPr bwMode="auto">
              <a:xfrm>
                <a:off x="2775" y="1613"/>
                <a:ext cx="46" cy="62"/>
              </a:xfrm>
              <a:custGeom>
                <a:avLst/>
                <a:gdLst>
                  <a:gd name="T0" fmla="*/ 6 w 6"/>
                  <a:gd name="T1" fmla="*/ 0 h 8"/>
                  <a:gd name="T2" fmla="*/ 0 w 6"/>
                  <a:gd name="T3" fmla="*/ 8 h 8"/>
                  <a:gd name="T4" fmla="*/ 6 w 6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8">
                    <a:moveTo>
                      <a:pt x="6" y="0"/>
                    </a:moveTo>
                    <a:cubicBezTo>
                      <a:pt x="0" y="8"/>
                      <a:pt x="0" y="8"/>
                      <a:pt x="0" y="8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B3A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0" name="Freeform 187"/>
              <p:cNvSpPr>
                <a:spLocks/>
              </p:cNvSpPr>
              <p:nvPr/>
            </p:nvSpPr>
            <p:spPr bwMode="auto">
              <a:xfrm>
                <a:off x="2783" y="1621"/>
                <a:ext cx="61" cy="77"/>
              </a:xfrm>
              <a:custGeom>
                <a:avLst/>
                <a:gdLst>
                  <a:gd name="T0" fmla="*/ 8 w 8"/>
                  <a:gd name="T1" fmla="*/ 0 h 10"/>
                  <a:gd name="T2" fmla="*/ 0 w 8"/>
                  <a:gd name="T3" fmla="*/ 10 h 10"/>
                  <a:gd name="T4" fmla="*/ 0 w 8"/>
                  <a:gd name="T5" fmla="*/ 10 h 10"/>
                  <a:gd name="T6" fmla="*/ 8 w 8"/>
                  <a:gd name="T7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10">
                    <a:moveTo>
                      <a:pt x="8" y="0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B3AEC7"/>
              </a:solidFill>
              <a:ln w="8" cap="flat">
                <a:solidFill>
                  <a:srgbClr val="58373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1" name="Rectangle 188"/>
              <p:cNvSpPr>
                <a:spLocks noChangeArrowheads="1"/>
              </p:cNvSpPr>
              <p:nvPr/>
            </p:nvSpPr>
            <p:spPr bwMode="auto">
              <a:xfrm>
                <a:off x="4027" y="2544"/>
                <a:ext cx="164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82B"/>
                    </a:solidFill>
                    <a:latin typeface="ArialMT" charset="0"/>
                  </a:rPr>
                  <a:t>inst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62" name="Freeform 189"/>
              <p:cNvSpPr>
                <a:spLocks/>
              </p:cNvSpPr>
              <p:nvPr/>
            </p:nvSpPr>
            <p:spPr bwMode="auto">
              <a:xfrm>
                <a:off x="2305" y="1544"/>
                <a:ext cx="193" cy="439"/>
              </a:xfrm>
              <a:custGeom>
                <a:avLst/>
                <a:gdLst>
                  <a:gd name="T0" fmla="*/ 25 w 25"/>
                  <a:gd name="T1" fmla="*/ 0 h 57"/>
                  <a:gd name="T2" fmla="*/ 0 w 25"/>
                  <a:gd name="T3" fmla="*/ 12 h 57"/>
                  <a:gd name="T4" fmla="*/ 0 w 25"/>
                  <a:gd name="T5" fmla="*/ 42 h 57"/>
                  <a:gd name="T6" fmla="*/ 25 w 25"/>
                  <a:gd name="T7" fmla="*/ 57 h 57"/>
                  <a:gd name="T8" fmla="*/ 25 w 25"/>
                  <a:gd name="T9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57">
                    <a:moveTo>
                      <a:pt x="25" y="0"/>
                    </a:moveTo>
                    <a:lnTo>
                      <a:pt x="0" y="12"/>
                    </a:lnTo>
                    <a:lnTo>
                      <a:pt x="0" y="42"/>
                    </a:lnTo>
                    <a:lnTo>
                      <a:pt x="25" y="57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D9BDC9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3" name="Line 190"/>
              <p:cNvSpPr>
                <a:spLocks noChangeShapeType="1"/>
              </p:cNvSpPr>
              <p:nvPr/>
            </p:nvSpPr>
            <p:spPr bwMode="auto">
              <a:xfrm flipH="1">
                <a:off x="1210" y="1744"/>
                <a:ext cx="1095" cy="0"/>
              </a:xfrm>
              <a:prstGeom prst="line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4" name="Rectangle 191"/>
              <p:cNvSpPr>
                <a:spLocks noChangeArrowheads="1"/>
              </p:cNvSpPr>
              <p:nvPr/>
            </p:nvSpPr>
            <p:spPr bwMode="auto">
              <a:xfrm>
                <a:off x="2414" y="1607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82B"/>
                    </a:solidFill>
                    <a:latin typeface="ArialMT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265" name="Rectangle 192"/>
              <p:cNvSpPr>
                <a:spLocks noChangeArrowheads="1"/>
              </p:cNvSpPr>
              <p:nvPr/>
            </p:nvSpPr>
            <p:spPr bwMode="auto">
              <a:xfrm>
                <a:off x="2414" y="1822"/>
                <a:ext cx="5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 dirty="0">
                    <a:solidFill>
                      <a:srgbClr val="24282B"/>
                    </a:solidFill>
                    <a:latin typeface="ArialMT" charset="0"/>
                  </a:rPr>
                  <a:t>0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2266" name="Freeform 193"/>
              <p:cNvSpPr>
                <a:spLocks/>
              </p:cNvSpPr>
              <p:nvPr/>
            </p:nvSpPr>
            <p:spPr bwMode="auto">
              <a:xfrm>
                <a:off x="2490" y="1891"/>
                <a:ext cx="193" cy="539"/>
              </a:xfrm>
              <a:custGeom>
                <a:avLst/>
                <a:gdLst>
                  <a:gd name="T0" fmla="*/ 5 w 25"/>
                  <a:gd name="T1" fmla="*/ 70 h 70"/>
                  <a:gd name="T2" fmla="*/ 25 w 25"/>
                  <a:gd name="T3" fmla="*/ 70 h 70"/>
                  <a:gd name="T4" fmla="*/ 25 w 25"/>
                  <a:gd name="T5" fmla="*/ 0 h 70"/>
                  <a:gd name="T6" fmla="*/ 0 w 25"/>
                  <a:gd name="T7" fmla="*/ 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70">
                    <a:moveTo>
                      <a:pt x="5" y="70"/>
                    </a:moveTo>
                    <a:lnTo>
                      <a:pt x="25" y="70"/>
                    </a:lnTo>
                    <a:lnTo>
                      <a:pt x="25" y="0"/>
                    </a:lnTo>
                    <a:lnTo>
                      <a:pt x="0" y="0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7" name="Freeform 194"/>
              <p:cNvSpPr>
                <a:spLocks/>
              </p:cNvSpPr>
              <p:nvPr/>
            </p:nvSpPr>
            <p:spPr bwMode="auto">
              <a:xfrm>
                <a:off x="2482" y="1868"/>
                <a:ext cx="69" cy="38"/>
              </a:xfrm>
              <a:custGeom>
                <a:avLst/>
                <a:gdLst>
                  <a:gd name="T0" fmla="*/ 6 w 9"/>
                  <a:gd name="T1" fmla="*/ 3 h 5"/>
                  <a:gd name="T2" fmla="*/ 9 w 9"/>
                  <a:gd name="T3" fmla="*/ 0 h 5"/>
                  <a:gd name="T4" fmla="*/ 0 w 9"/>
                  <a:gd name="T5" fmla="*/ 3 h 5"/>
                  <a:gd name="T6" fmla="*/ 9 w 9"/>
                  <a:gd name="T7" fmla="*/ 5 h 5"/>
                  <a:gd name="T8" fmla="*/ 6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6" y="3"/>
                    </a:moveTo>
                    <a:lnTo>
                      <a:pt x="9" y="0"/>
                    </a:lnTo>
                    <a:lnTo>
                      <a:pt x="0" y="3"/>
                    </a:lnTo>
                    <a:lnTo>
                      <a:pt x="9" y="5"/>
                    </a:lnTo>
                    <a:lnTo>
                      <a:pt x="6" y="3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8" name="Line 195"/>
              <p:cNvSpPr>
                <a:spLocks noChangeShapeType="1"/>
              </p:cNvSpPr>
              <p:nvPr/>
            </p:nvSpPr>
            <p:spPr bwMode="auto">
              <a:xfrm flipH="1">
                <a:off x="2498" y="1652"/>
                <a:ext cx="1834" cy="0"/>
              </a:xfrm>
              <a:prstGeom prst="line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9" name="Freeform 196"/>
              <p:cNvSpPr>
                <a:spLocks/>
              </p:cNvSpPr>
              <p:nvPr/>
            </p:nvSpPr>
            <p:spPr bwMode="auto">
              <a:xfrm>
                <a:off x="2490" y="1636"/>
                <a:ext cx="69" cy="39"/>
              </a:xfrm>
              <a:custGeom>
                <a:avLst/>
                <a:gdLst>
                  <a:gd name="T0" fmla="*/ 6 w 9"/>
                  <a:gd name="T1" fmla="*/ 2 h 5"/>
                  <a:gd name="T2" fmla="*/ 9 w 9"/>
                  <a:gd name="T3" fmla="*/ 0 h 5"/>
                  <a:gd name="T4" fmla="*/ 0 w 9"/>
                  <a:gd name="T5" fmla="*/ 2 h 5"/>
                  <a:gd name="T6" fmla="*/ 9 w 9"/>
                  <a:gd name="T7" fmla="*/ 5 h 5"/>
                  <a:gd name="T8" fmla="*/ 6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6" y="2"/>
                    </a:moveTo>
                    <a:lnTo>
                      <a:pt x="9" y="0"/>
                    </a:lnTo>
                    <a:lnTo>
                      <a:pt x="0" y="2"/>
                    </a:lnTo>
                    <a:lnTo>
                      <a:pt x="9" y="5"/>
                    </a:lnTo>
                    <a:lnTo>
                      <a:pt x="6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0" name="Rectangle 197"/>
              <p:cNvSpPr>
                <a:spLocks noChangeArrowheads="1"/>
              </p:cNvSpPr>
              <p:nvPr/>
            </p:nvSpPr>
            <p:spPr bwMode="auto">
              <a:xfrm>
                <a:off x="4170" y="1390"/>
                <a:ext cx="139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1" name="Rectangle 198"/>
              <p:cNvSpPr>
                <a:spLocks noChangeArrowheads="1"/>
              </p:cNvSpPr>
              <p:nvPr/>
            </p:nvSpPr>
            <p:spPr bwMode="auto">
              <a:xfrm>
                <a:off x="4101" y="1390"/>
                <a:ext cx="38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2" name="Rectangle 199"/>
              <p:cNvSpPr>
                <a:spLocks noChangeArrowheads="1"/>
              </p:cNvSpPr>
              <p:nvPr/>
            </p:nvSpPr>
            <p:spPr bwMode="auto">
              <a:xfrm>
                <a:off x="3931" y="1390"/>
                <a:ext cx="139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3" name="Rectangle 200"/>
              <p:cNvSpPr>
                <a:spLocks noChangeArrowheads="1"/>
              </p:cNvSpPr>
              <p:nvPr/>
            </p:nvSpPr>
            <p:spPr bwMode="auto">
              <a:xfrm>
                <a:off x="3862" y="1390"/>
                <a:ext cx="31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4" name="Rectangle 201"/>
              <p:cNvSpPr>
                <a:spLocks noChangeArrowheads="1"/>
              </p:cNvSpPr>
              <p:nvPr/>
            </p:nvSpPr>
            <p:spPr bwMode="auto">
              <a:xfrm>
                <a:off x="3692" y="1390"/>
                <a:ext cx="139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5" name="Rectangle 202"/>
              <p:cNvSpPr>
                <a:spLocks noChangeArrowheads="1"/>
              </p:cNvSpPr>
              <p:nvPr/>
            </p:nvSpPr>
            <p:spPr bwMode="auto">
              <a:xfrm>
                <a:off x="3623" y="1390"/>
                <a:ext cx="31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6" name="Rectangle 203"/>
              <p:cNvSpPr>
                <a:spLocks noChangeArrowheads="1"/>
              </p:cNvSpPr>
              <p:nvPr/>
            </p:nvSpPr>
            <p:spPr bwMode="auto">
              <a:xfrm>
                <a:off x="3446" y="1390"/>
                <a:ext cx="138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7" name="Rectangle 204"/>
              <p:cNvSpPr>
                <a:spLocks noChangeArrowheads="1"/>
              </p:cNvSpPr>
              <p:nvPr/>
            </p:nvSpPr>
            <p:spPr bwMode="auto">
              <a:xfrm>
                <a:off x="3384" y="1390"/>
                <a:ext cx="31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8" name="Rectangle 205"/>
              <p:cNvSpPr>
                <a:spLocks noChangeArrowheads="1"/>
              </p:cNvSpPr>
              <p:nvPr/>
            </p:nvSpPr>
            <p:spPr bwMode="auto">
              <a:xfrm>
                <a:off x="3207" y="1390"/>
                <a:ext cx="138" cy="15"/>
              </a:xfrm>
              <a:prstGeom prst="rect">
                <a:avLst/>
              </a:prstGeom>
              <a:solidFill>
                <a:srgbClr val="3B23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91" name="Rectangle 207"/>
            <p:cNvSpPr>
              <a:spLocks noChangeArrowheads="1"/>
            </p:cNvSpPr>
            <p:nvPr/>
          </p:nvSpPr>
          <p:spPr bwMode="auto">
            <a:xfrm>
              <a:off x="3137" y="1390"/>
              <a:ext cx="39" cy="15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2" name="Rectangle 208"/>
            <p:cNvSpPr>
              <a:spLocks noChangeArrowheads="1"/>
            </p:cNvSpPr>
            <p:nvPr/>
          </p:nvSpPr>
          <p:spPr bwMode="auto">
            <a:xfrm>
              <a:off x="2968" y="1390"/>
              <a:ext cx="139" cy="15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Rectangle 209"/>
            <p:cNvSpPr>
              <a:spLocks noChangeArrowheads="1"/>
            </p:cNvSpPr>
            <p:nvPr/>
          </p:nvSpPr>
          <p:spPr bwMode="auto">
            <a:xfrm>
              <a:off x="2898" y="1390"/>
              <a:ext cx="31" cy="15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4" name="Rectangle 210"/>
            <p:cNvSpPr>
              <a:spLocks noChangeArrowheads="1"/>
            </p:cNvSpPr>
            <p:nvPr/>
          </p:nvSpPr>
          <p:spPr bwMode="auto">
            <a:xfrm>
              <a:off x="2729" y="1390"/>
              <a:ext cx="139" cy="15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Rectangle 211"/>
            <p:cNvSpPr>
              <a:spLocks noChangeArrowheads="1"/>
            </p:cNvSpPr>
            <p:nvPr/>
          </p:nvSpPr>
          <p:spPr bwMode="auto">
            <a:xfrm>
              <a:off x="2659" y="1390"/>
              <a:ext cx="31" cy="15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6" name="Rectangle 212"/>
            <p:cNvSpPr>
              <a:spLocks noChangeArrowheads="1"/>
            </p:cNvSpPr>
            <p:nvPr/>
          </p:nvSpPr>
          <p:spPr bwMode="auto">
            <a:xfrm>
              <a:off x="2482" y="1390"/>
              <a:ext cx="139" cy="15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Rectangle 213"/>
            <p:cNvSpPr>
              <a:spLocks noChangeArrowheads="1"/>
            </p:cNvSpPr>
            <p:nvPr/>
          </p:nvSpPr>
          <p:spPr bwMode="auto">
            <a:xfrm>
              <a:off x="2420" y="1390"/>
              <a:ext cx="31" cy="15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8" name="Rectangle 214"/>
            <p:cNvSpPr>
              <a:spLocks noChangeArrowheads="1"/>
            </p:cNvSpPr>
            <p:nvPr/>
          </p:nvSpPr>
          <p:spPr bwMode="auto">
            <a:xfrm>
              <a:off x="2382" y="1405"/>
              <a:ext cx="15" cy="13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215"/>
            <p:cNvSpPr>
              <a:spLocks noChangeArrowheads="1"/>
            </p:cNvSpPr>
            <p:nvPr/>
          </p:nvSpPr>
          <p:spPr bwMode="auto">
            <a:xfrm>
              <a:off x="2382" y="1575"/>
              <a:ext cx="15" cy="3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0" name="Freeform 216"/>
            <p:cNvSpPr>
              <a:spLocks/>
            </p:cNvSpPr>
            <p:nvPr/>
          </p:nvSpPr>
          <p:spPr bwMode="auto">
            <a:xfrm>
              <a:off x="2359" y="1505"/>
              <a:ext cx="61" cy="116"/>
            </a:xfrm>
            <a:custGeom>
              <a:avLst/>
              <a:gdLst>
                <a:gd name="T0" fmla="*/ 4 w 8"/>
                <a:gd name="T1" fmla="*/ 4 h 15"/>
                <a:gd name="T2" fmla="*/ 0 w 8"/>
                <a:gd name="T3" fmla="*/ 0 h 15"/>
                <a:gd name="T4" fmla="*/ 4 w 8"/>
                <a:gd name="T5" fmla="*/ 15 h 15"/>
                <a:gd name="T6" fmla="*/ 8 w 8"/>
                <a:gd name="T7" fmla="*/ 0 h 15"/>
                <a:gd name="T8" fmla="*/ 4 w 8"/>
                <a:gd name="T9" fmla="*/ 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4" y="4"/>
                  </a:moveTo>
                  <a:lnTo>
                    <a:pt x="0" y="0"/>
                  </a:lnTo>
                  <a:lnTo>
                    <a:pt x="4" y="15"/>
                  </a:lnTo>
                  <a:lnTo>
                    <a:pt x="8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24282B"/>
            </a:solidFill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Line 217"/>
            <p:cNvSpPr>
              <a:spLocks noChangeShapeType="1"/>
            </p:cNvSpPr>
            <p:nvPr/>
          </p:nvSpPr>
          <p:spPr bwMode="auto">
            <a:xfrm flipH="1" flipV="1">
              <a:off x="1210" y="1737"/>
              <a:ext cx="8" cy="902"/>
            </a:xfrm>
            <a:prstGeom prst="line">
              <a:avLst/>
            </a:prstGeom>
            <a:noFill/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2" name="Freeform 218"/>
            <p:cNvSpPr>
              <a:spLocks/>
            </p:cNvSpPr>
            <p:nvPr/>
          </p:nvSpPr>
          <p:spPr bwMode="auto">
            <a:xfrm>
              <a:off x="3484" y="3271"/>
              <a:ext cx="170" cy="370"/>
            </a:xfrm>
            <a:custGeom>
              <a:avLst/>
              <a:gdLst>
                <a:gd name="T0" fmla="*/ 22 w 22"/>
                <a:gd name="T1" fmla="*/ 0 h 48"/>
                <a:gd name="T2" fmla="*/ 0 w 22"/>
                <a:gd name="T3" fmla="*/ 10 h 48"/>
                <a:gd name="T4" fmla="*/ 0 w 22"/>
                <a:gd name="T5" fmla="*/ 36 h 48"/>
                <a:gd name="T6" fmla="*/ 22 w 22"/>
                <a:gd name="T7" fmla="*/ 48 h 48"/>
                <a:gd name="T8" fmla="*/ 22 w 2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lnTo>
                    <a:pt x="0" y="10"/>
                  </a:lnTo>
                  <a:lnTo>
                    <a:pt x="0" y="36"/>
                  </a:lnTo>
                  <a:lnTo>
                    <a:pt x="22" y="48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D9BDC9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Rectangle 219"/>
            <p:cNvSpPr>
              <a:spLocks noChangeArrowheads="1"/>
            </p:cNvSpPr>
            <p:nvPr/>
          </p:nvSpPr>
          <p:spPr bwMode="auto">
            <a:xfrm>
              <a:off x="3583" y="3331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24282B"/>
                  </a:solidFill>
                  <a:latin typeface="ArialMT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04" name="Rectangle 220"/>
            <p:cNvSpPr>
              <a:spLocks noChangeArrowheads="1"/>
            </p:cNvSpPr>
            <p:nvPr/>
          </p:nvSpPr>
          <p:spPr bwMode="auto">
            <a:xfrm>
              <a:off x="3577" y="3484"/>
              <a:ext cx="4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24282B"/>
                  </a:solidFill>
                  <a:latin typeface="ArialMT" charset="0"/>
                </a:rPr>
                <a:t>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05" name="Freeform 221"/>
            <p:cNvSpPr>
              <a:spLocks/>
            </p:cNvSpPr>
            <p:nvPr/>
          </p:nvSpPr>
          <p:spPr bwMode="auto">
            <a:xfrm>
              <a:off x="2089" y="2269"/>
              <a:ext cx="185" cy="123"/>
            </a:xfrm>
            <a:custGeom>
              <a:avLst/>
              <a:gdLst>
                <a:gd name="T0" fmla="*/ 0 w 24"/>
                <a:gd name="T1" fmla="*/ 0 h 16"/>
                <a:gd name="T2" fmla="*/ 0 w 24"/>
                <a:gd name="T3" fmla="*/ 15 h 16"/>
                <a:gd name="T4" fmla="*/ 24 w 24"/>
                <a:gd name="T5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6">
                  <a:moveTo>
                    <a:pt x="0" y="0"/>
                  </a:moveTo>
                  <a:lnTo>
                    <a:pt x="0" y="15"/>
                  </a:lnTo>
                  <a:lnTo>
                    <a:pt x="24" y="16"/>
                  </a:lnTo>
                </a:path>
              </a:pathLst>
            </a:custGeom>
            <a:noFill/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6" name="Freeform 222"/>
            <p:cNvSpPr>
              <a:spLocks/>
            </p:cNvSpPr>
            <p:nvPr/>
          </p:nvSpPr>
          <p:spPr bwMode="auto">
            <a:xfrm>
              <a:off x="2205" y="2361"/>
              <a:ext cx="84" cy="46"/>
            </a:xfrm>
            <a:custGeom>
              <a:avLst/>
              <a:gdLst>
                <a:gd name="T0" fmla="*/ 3 w 11"/>
                <a:gd name="T1" fmla="*/ 3 h 6"/>
                <a:gd name="T2" fmla="*/ 0 w 11"/>
                <a:gd name="T3" fmla="*/ 6 h 6"/>
                <a:gd name="T4" fmla="*/ 11 w 11"/>
                <a:gd name="T5" fmla="*/ 4 h 6"/>
                <a:gd name="T6" fmla="*/ 0 w 11"/>
                <a:gd name="T7" fmla="*/ 0 h 6"/>
                <a:gd name="T8" fmla="*/ 3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3"/>
                  </a:moveTo>
                  <a:lnTo>
                    <a:pt x="0" y="6"/>
                  </a:lnTo>
                  <a:lnTo>
                    <a:pt x="11" y="4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7" name="Rectangle 223"/>
            <p:cNvSpPr>
              <a:spLocks noChangeArrowheads="1"/>
            </p:cNvSpPr>
            <p:nvPr/>
          </p:nvSpPr>
          <p:spPr bwMode="auto">
            <a:xfrm>
              <a:off x="3514" y="2512"/>
              <a:ext cx="10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24282B"/>
                  </a:solidFill>
                  <a:latin typeface="ArialMT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08" name="Freeform 224"/>
            <p:cNvSpPr>
              <a:spLocks/>
            </p:cNvSpPr>
            <p:nvPr/>
          </p:nvSpPr>
          <p:spPr bwMode="auto">
            <a:xfrm>
              <a:off x="3523" y="2631"/>
              <a:ext cx="31" cy="62"/>
            </a:xfrm>
            <a:custGeom>
              <a:avLst/>
              <a:gdLst>
                <a:gd name="T0" fmla="*/ 4 w 4"/>
                <a:gd name="T1" fmla="*/ 0 h 8"/>
                <a:gd name="T2" fmla="*/ 0 w 4"/>
                <a:gd name="T3" fmla="*/ 8 h 8"/>
                <a:gd name="T4" fmla="*/ 4 w 4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8">
                  <a:moveTo>
                    <a:pt x="4" y="0"/>
                  </a:moveTo>
                  <a:cubicBezTo>
                    <a:pt x="0" y="8"/>
                    <a:pt x="0" y="8"/>
                    <a:pt x="0" y="8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B3A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Freeform 225"/>
            <p:cNvSpPr>
              <a:spLocks/>
            </p:cNvSpPr>
            <p:nvPr/>
          </p:nvSpPr>
          <p:spPr bwMode="auto">
            <a:xfrm>
              <a:off x="3530" y="2639"/>
              <a:ext cx="47" cy="77"/>
            </a:xfrm>
            <a:custGeom>
              <a:avLst/>
              <a:gdLst>
                <a:gd name="T0" fmla="*/ 6 w 6"/>
                <a:gd name="T1" fmla="*/ 0 h 10"/>
                <a:gd name="T2" fmla="*/ 0 w 6"/>
                <a:gd name="T3" fmla="*/ 10 h 10"/>
                <a:gd name="T4" fmla="*/ 0 w 6"/>
                <a:gd name="T5" fmla="*/ 10 h 10"/>
                <a:gd name="T6" fmla="*/ 6 w 6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0"/>
                  </a:moveTo>
                  <a:lnTo>
                    <a:pt x="0" y="10"/>
                  </a:lnTo>
                  <a:lnTo>
                    <a:pt x="0" y="1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B3AEC7"/>
            </a:solidFill>
            <a:ln w="0">
              <a:solidFill>
                <a:srgbClr val="583735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603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Fetch</a:t>
            </a:r>
            <a:r>
              <a:rPr lang="fr-FR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59173" y="1369264"/>
            <a:ext cx="8131834" cy="533082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pc</a:t>
            </a:r>
            <a:r>
              <a:rPr lang="en-US" sz="3600" dirty="0">
                <a:latin typeface="Calibri" panose="020F0502020204030204" pitchFamily="34" charset="0"/>
              </a:rPr>
              <a:t> register contains the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program counter</a:t>
            </a:r>
            <a:r>
              <a:rPr lang="en-US" sz="3600" dirty="0">
                <a:latin typeface="Calibri" panose="020F0502020204030204" pitchFamily="34" charset="0"/>
              </a:rPr>
              <a:t> (</a:t>
            </a:r>
            <a:r>
              <a:rPr lang="en-US" sz="3600" dirty="0">
                <a:solidFill>
                  <a:srgbClr val="33CC66"/>
                </a:solidFill>
                <a:latin typeface="Calibri" panose="020F0502020204030204" pitchFamily="34" charset="0"/>
              </a:rPr>
              <a:t>negative edge</a:t>
            </a:r>
            <a:r>
              <a:rPr lang="en-US" sz="3600" dirty="0">
                <a:latin typeface="Calibri" panose="020F0502020204030204" pitchFamily="34" charset="0"/>
              </a:rPr>
              <a:t> triggered)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We use the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pc</a:t>
            </a:r>
            <a:r>
              <a:rPr lang="en-US" sz="3600" dirty="0">
                <a:latin typeface="Calibri" panose="020F0502020204030204" pitchFamily="34" charset="0"/>
              </a:rPr>
              <a:t> to access the instruction memory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</a:t>
            </a:r>
            <a:r>
              <a:rPr lang="en-US" sz="3600" dirty="0">
                <a:solidFill>
                  <a:srgbClr val="FF3366"/>
                </a:solidFill>
                <a:latin typeface="Calibri" panose="020F0502020204030204" pitchFamily="34" charset="0"/>
              </a:rPr>
              <a:t>multiplexer</a:t>
            </a:r>
            <a:r>
              <a:rPr lang="en-US" sz="3600" dirty="0">
                <a:latin typeface="Calibri" panose="020F0502020204030204" pitchFamily="34" charset="0"/>
              </a:rPr>
              <a:t> chooses between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pc + 4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latin typeface="Calibri" panose="020F0502020204030204" pitchFamily="34" charset="0"/>
              </a:rPr>
              <a:t>branchTarget</a:t>
            </a:r>
            <a:endParaRPr lang="en-US" sz="2800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It uses a control signal → </a:t>
            </a:r>
            <a:r>
              <a:rPr lang="en-US" sz="3600" dirty="0" err="1">
                <a:solidFill>
                  <a:srgbClr val="314004"/>
                </a:solidFill>
                <a:latin typeface="Calibri" panose="020F0502020204030204" pitchFamily="34" charset="0"/>
              </a:rPr>
              <a:t>isBranchTaken</a:t>
            </a:r>
            <a:endParaRPr lang="en-US" sz="3600" dirty="0">
              <a:solidFill>
                <a:srgbClr val="314004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095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isBranchTaken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74900" y="1447801"/>
            <a:ext cx="7930791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" pitchFamily="18"/>
              </a:rPr>
              <a:t>isBranchTaken</a:t>
            </a:r>
            <a:r>
              <a:rPr lang="en-US" dirty="0">
                <a:latin typeface="" pitchFamily="18"/>
              </a:rPr>
              <a:t> is a </a:t>
            </a:r>
            <a:r>
              <a:rPr lang="en-US" dirty="0">
                <a:solidFill>
                  <a:srgbClr val="2300DC"/>
                </a:solidFill>
                <a:latin typeface="" pitchFamily="18"/>
              </a:rPr>
              <a:t>control</a:t>
            </a:r>
            <a:r>
              <a:rPr lang="en-US" dirty="0">
                <a:latin typeface="" pitchFamily="18"/>
              </a:rPr>
              <a:t> signal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It is generated by the EX unit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Conditions on </a:t>
            </a:r>
            <a:r>
              <a:rPr lang="en-US" dirty="0" err="1">
                <a:latin typeface="" pitchFamily="18"/>
              </a:rPr>
              <a:t>isBranchTaken</a:t>
            </a:r>
            <a:r>
              <a:rPr lang="en-US" dirty="0">
                <a:latin typeface="" pitchFamily="18"/>
              </a:rPr>
              <a:t>	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857500" y="3352800"/>
            <a:ext cx="5327650" cy="2611438"/>
            <a:chOff x="1392" y="2208"/>
            <a:chExt cx="3356" cy="1645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392" y="2208"/>
              <a:ext cx="3356" cy="1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2020" y="2974"/>
              <a:ext cx="415" cy="416"/>
            </a:xfrm>
            <a:custGeom>
              <a:avLst/>
              <a:gdLst>
                <a:gd name="T0" fmla="*/ 37 w 45"/>
                <a:gd name="T1" fmla="*/ 8 h 45"/>
                <a:gd name="T2" fmla="*/ 38 w 45"/>
                <a:gd name="T3" fmla="*/ 37 h 45"/>
                <a:gd name="T4" fmla="*/ 9 w 45"/>
                <a:gd name="T5" fmla="*/ 37 h 45"/>
                <a:gd name="T6" fmla="*/ 8 w 45"/>
                <a:gd name="T7" fmla="*/ 8 h 45"/>
                <a:gd name="T8" fmla="*/ 37 w 45"/>
                <a:gd name="T9" fmla="*/ 8 h 45"/>
                <a:gd name="T10" fmla="*/ 37 w 45"/>
                <a:gd name="T11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37" y="8"/>
                  </a:moveTo>
                  <a:cubicBezTo>
                    <a:pt x="45" y="15"/>
                    <a:pt x="45" y="29"/>
                    <a:pt x="38" y="37"/>
                  </a:cubicBezTo>
                  <a:cubicBezTo>
                    <a:pt x="30" y="45"/>
                    <a:pt x="17" y="45"/>
                    <a:pt x="9" y="37"/>
                  </a:cubicBezTo>
                  <a:cubicBezTo>
                    <a:pt x="0" y="30"/>
                    <a:pt x="0" y="16"/>
                    <a:pt x="8" y="8"/>
                  </a:cubicBezTo>
                  <a:cubicBezTo>
                    <a:pt x="15" y="0"/>
                    <a:pt x="28" y="0"/>
                    <a:pt x="37" y="8"/>
                  </a:cubicBezTo>
                  <a:close/>
                  <a:moveTo>
                    <a:pt x="37" y="8"/>
                  </a:moveTo>
                </a:path>
              </a:pathLst>
            </a:custGeom>
            <a:noFill/>
            <a:ln w="0">
              <a:solidFill>
                <a:srgbClr val="FAFBF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EditPoints="1"/>
            </p:cNvSpPr>
            <p:nvPr/>
          </p:nvSpPr>
          <p:spPr bwMode="auto">
            <a:xfrm>
              <a:off x="1410" y="2226"/>
              <a:ext cx="3315" cy="204"/>
            </a:xfrm>
            <a:custGeom>
              <a:avLst/>
              <a:gdLst>
                <a:gd name="T0" fmla="*/ 0 w 359"/>
                <a:gd name="T1" fmla="*/ 0 h 22"/>
                <a:gd name="T2" fmla="*/ 359 w 359"/>
                <a:gd name="T3" fmla="*/ 0 h 22"/>
                <a:gd name="T4" fmla="*/ 0 w 359"/>
                <a:gd name="T5" fmla="*/ 4 h 22"/>
                <a:gd name="T6" fmla="*/ 359 w 359"/>
                <a:gd name="T7" fmla="*/ 4 h 22"/>
                <a:gd name="T8" fmla="*/ 0 w 359"/>
                <a:gd name="T9" fmla="*/ 22 h 22"/>
                <a:gd name="T10" fmla="*/ 0 w 359"/>
                <a:gd name="T11" fmla="*/ 4 h 22"/>
                <a:gd name="T12" fmla="*/ 4 w 359"/>
                <a:gd name="T13" fmla="*/ 22 h 22"/>
                <a:gd name="T14" fmla="*/ 4 w 359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22">
                  <a:moveTo>
                    <a:pt x="0" y="0"/>
                  </a:moveTo>
                  <a:lnTo>
                    <a:pt x="359" y="0"/>
                  </a:lnTo>
                  <a:moveTo>
                    <a:pt x="0" y="4"/>
                  </a:moveTo>
                  <a:lnTo>
                    <a:pt x="359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531" y="2263"/>
              <a:ext cx="59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2999" y="2263"/>
              <a:ext cx="0" cy="16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082" y="2263"/>
              <a:ext cx="12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Value 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of </a:t>
              </a:r>
              <a:r>
                <a:rPr lang="en-US" sz="1600" i="1">
                  <a:latin typeface="Times New Roman" pitchFamily="18" charset="0"/>
                  <a:cs typeface="Times New Roman" pitchFamily="18" charset="0"/>
                </a:rPr>
                <a:t>isBranchTaken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Freeform 11"/>
            <p:cNvSpPr>
              <a:spLocks noEditPoints="1"/>
            </p:cNvSpPr>
            <p:nvPr/>
          </p:nvSpPr>
          <p:spPr bwMode="auto">
            <a:xfrm>
              <a:off x="1410" y="2263"/>
              <a:ext cx="3315" cy="342"/>
            </a:xfrm>
            <a:custGeom>
              <a:avLst/>
              <a:gdLst>
                <a:gd name="T0" fmla="*/ 355 w 359"/>
                <a:gd name="T1" fmla="*/ 18 h 37"/>
                <a:gd name="T2" fmla="*/ 355 w 359"/>
                <a:gd name="T3" fmla="*/ 0 h 37"/>
                <a:gd name="T4" fmla="*/ 359 w 359"/>
                <a:gd name="T5" fmla="*/ 18 h 37"/>
                <a:gd name="T6" fmla="*/ 359 w 359"/>
                <a:gd name="T7" fmla="*/ 0 h 37"/>
                <a:gd name="T8" fmla="*/ 0 w 359"/>
                <a:gd name="T9" fmla="*/ 18 h 37"/>
                <a:gd name="T10" fmla="*/ 359 w 359"/>
                <a:gd name="T11" fmla="*/ 18 h 37"/>
                <a:gd name="T12" fmla="*/ 0 w 359"/>
                <a:gd name="T13" fmla="*/ 37 h 37"/>
                <a:gd name="T14" fmla="*/ 0 w 359"/>
                <a:gd name="T15" fmla="*/ 19 h 37"/>
                <a:gd name="T16" fmla="*/ 4 w 359"/>
                <a:gd name="T17" fmla="*/ 37 h 37"/>
                <a:gd name="T18" fmla="*/ 4 w 35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7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18"/>
                  </a:moveTo>
                  <a:lnTo>
                    <a:pt x="359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531" y="2430"/>
              <a:ext cx="124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non-branch instruction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2999" y="2439"/>
              <a:ext cx="0" cy="16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3082" y="2430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410" y="2439"/>
              <a:ext cx="3315" cy="332"/>
            </a:xfrm>
            <a:custGeom>
              <a:avLst/>
              <a:gdLst>
                <a:gd name="T0" fmla="*/ 355 w 359"/>
                <a:gd name="T1" fmla="*/ 18 h 36"/>
                <a:gd name="T2" fmla="*/ 355 w 359"/>
                <a:gd name="T3" fmla="*/ 0 h 36"/>
                <a:gd name="T4" fmla="*/ 359 w 359"/>
                <a:gd name="T5" fmla="*/ 18 h 36"/>
                <a:gd name="T6" fmla="*/ 359 w 359"/>
                <a:gd name="T7" fmla="*/ 0 h 36"/>
                <a:gd name="T8" fmla="*/ 0 w 359"/>
                <a:gd name="T9" fmla="*/ 18 h 36"/>
                <a:gd name="T10" fmla="*/ 359 w 359"/>
                <a:gd name="T11" fmla="*/ 18 h 36"/>
                <a:gd name="T12" fmla="*/ 0 w 359"/>
                <a:gd name="T13" fmla="*/ 36 h 36"/>
                <a:gd name="T14" fmla="*/ 0 w 359"/>
                <a:gd name="T15" fmla="*/ 18 h 36"/>
                <a:gd name="T16" fmla="*/ 4 w 359"/>
                <a:gd name="T17" fmla="*/ 36 h 36"/>
                <a:gd name="T18" fmla="*/ 4 w 35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6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18"/>
                  </a:moveTo>
                  <a:lnTo>
                    <a:pt x="359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531" y="2605"/>
              <a:ext cx="20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 dirty="0">
                  <a:solidFill>
                    <a:srgbClr val="1A1B1C"/>
                  </a:solidFill>
                  <a:latin typeface="Times New Roman" pitchFamily="18" charset="0"/>
                </a:rPr>
                <a:t>call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999" y="2605"/>
              <a:ext cx="0" cy="16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082" y="2605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19"/>
            <p:cNvSpPr>
              <a:spLocks noEditPoints="1"/>
            </p:cNvSpPr>
            <p:nvPr/>
          </p:nvSpPr>
          <p:spPr bwMode="auto">
            <a:xfrm>
              <a:off x="1410" y="2605"/>
              <a:ext cx="3315" cy="342"/>
            </a:xfrm>
            <a:custGeom>
              <a:avLst/>
              <a:gdLst>
                <a:gd name="T0" fmla="*/ 355 w 359"/>
                <a:gd name="T1" fmla="*/ 18 h 37"/>
                <a:gd name="T2" fmla="*/ 355 w 359"/>
                <a:gd name="T3" fmla="*/ 0 h 37"/>
                <a:gd name="T4" fmla="*/ 359 w 359"/>
                <a:gd name="T5" fmla="*/ 18 h 37"/>
                <a:gd name="T6" fmla="*/ 359 w 359"/>
                <a:gd name="T7" fmla="*/ 0 h 37"/>
                <a:gd name="T8" fmla="*/ 0 w 359"/>
                <a:gd name="T9" fmla="*/ 19 h 37"/>
                <a:gd name="T10" fmla="*/ 359 w 359"/>
                <a:gd name="T11" fmla="*/ 19 h 37"/>
                <a:gd name="T12" fmla="*/ 0 w 359"/>
                <a:gd name="T13" fmla="*/ 37 h 37"/>
                <a:gd name="T14" fmla="*/ 0 w 359"/>
                <a:gd name="T15" fmla="*/ 19 h 37"/>
                <a:gd name="T16" fmla="*/ 4 w 359"/>
                <a:gd name="T17" fmla="*/ 37 h 37"/>
                <a:gd name="T18" fmla="*/ 4 w 35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7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19"/>
                  </a:moveTo>
                  <a:lnTo>
                    <a:pt x="35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1531" y="2780"/>
              <a:ext cx="14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</a:rPr>
                <a:t>ret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V="1">
              <a:off x="2999" y="2780"/>
              <a:ext cx="0" cy="167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3082" y="2780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Freeform 23"/>
            <p:cNvSpPr>
              <a:spLocks noEditPoints="1"/>
            </p:cNvSpPr>
            <p:nvPr/>
          </p:nvSpPr>
          <p:spPr bwMode="auto">
            <a:xfrm>
              <a:off x="1410" y="2780"/>
              <a:ext cx="3315" cy="342"/>
            </a:xfrm>
            <a:custGeom>
              <a:avLst/>
              <a:gdLst>
                <a:gd name="T0" fmla="*/ 355 w 359"/>
                <a:gd name="T1" fmla="*/ 18 h 37"/>
                <a:gd name="T2" fmla="*/ 355 w 359"/>
                <a:gd name="T3" fmla="*/ 0 h 37"/>
                <a:gd name="T4" fmla="*/ 359 w 359"/>
                <a:gd name="T5" fmla="*/ 18 h 37"/>
                <a:gd name="T6" fmla="*/ 359 w 359"/>
                <a:gd name="T7" fmla="*/ 0 h 37"/>
                <a:gd name="T8" fmla="*/ 0 w 359"/>
                <a:gd name="T9" fmla="*/ 18 h 37"/>
                <a:gd name="T10" fmla="*/ 359 w 359"/>
                <a:gd name="T11" fmla="*/ 18 h 37"/>
                <a:gd name="T12" fmla="*/ 0 w 359"/>
                <a:gd name="T13" fmla="*/ 37 h 37"/>
                <a:gd name="T14" fmla="*/ 0 w 359"/>
                <a:gd name="T15" fmla="*/ 19 h 37"/>
                <a:gd name="T16" fmla="*/ 4 w 359"/>
                <a:gd name="T17" fmla="*/ 37 h 37"/>
                <a:gd name="T18" fmla="*/ 4 w 35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7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18"/>
                  </a:moveTo>
                  <a:lnTo>
                    <a:pt x="359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1531" y="2947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</a:rPr>
                <a:t>b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2999" y="2956"/>
              <a:ext cx="0" cy="16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082" y="2947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1410" y="2956"/>
              <a:ext cx="3315" cy="332"/>
            </a:xfrm>
            <a:custGeom>
              <a:avLst/>
              <a:gdLst>
                <a:gd name="T0" fmla="*/ 355 w 359"/>
                <a:gd name="T1" fmla="*/ 18 h 36"/>
                <a:gd name="T2" fmla="*/ 355 w 359"/>
                <a:gd name="T3" fmla="*/ 0 h 36"/>
                <a:gd name="T4" fmla="*/ 359 w 359"/>
                <a:gd name="T5" fmla="*/ 18 h 36"/>
                <a:gd name="T6" fmla="*/ 359 w 359"/>
                <a:gd name="T7" fmla="*/ 0 h 36"/>
                <a:gd name="T8" fmla="*/ 0 w 359"/>
                <a:gd name="T9" fmla="*/ 18 h 36"/>
                <a:gd name="T10" fmla="*/ 359 w 359"/>
                <a:gd name="T11" fmla="*/ 18 h 36"/>
                <a:gd name="T12" fmla="*/ 0 w 359"/>
                <a:gd name="T13" fmla="*/ 36 h 36"/>
                <a:gd name="T14" fmla="*/ 0 w 359"/>
                <a:gd name="T15" fmla="*/ 18 h 36"/>
                <a:gd name="T16" fmla="*/ 4 w 359"/>
                <a:gd name="T17" fmla="*/ 36 h 36"/>
                <a:gd name="T18" fmla="*/ 4 w 35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6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18"/>
                  </a:moveTo>
                  <a:lnTo>
                    <a:pt x="359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531" y="3205"/>
              <a:ext cx="19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</a:rPr>
                <a:t>beq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3072" name="Line 29"/>
            <p:cNvSpPr>
              <a:spLocks noChangeShapeType="1"/>
            </p:cNvSpPr>
            <p:nvPr/>
          </p:nvSpPr>
          <p:spPr bwMode="auto">
            <a:xfrm flipV="1">
              <a:off x="2999" y="3122"/>
              <a:ext cx="0" cy="16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Rectangle 30"/>
            <p:cNvSpPr>
              <a:spLocks noChangeArrowheads="1"/>
            </p:cNvSpPr>
            <p:nvPr/>
          </p:nvSpPr>
          <p:spPr bwMode="auto">
            <a:xfrm>
              <a:off x="3082" y="3122"/>
              <a:ext cx="91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branch taken –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75" name="Freeform 31"/>
            <p:cNvSpPr>
              <a:spLocks noEditPoints="1"/>
            </p:cNvSpPr>
            <p:nvPr/>
          </p:nvSpPr>
          <p:spPr bwMode="auto">
            <a:xfrm>
              <a:off x="1410" y="3122"/>
              <a:ext cx="3315" cy="332"/>
            </a:xfrm>
            <a:custGeom>
              <a:avLst/>
              <a:gdLst>
                <a:gd name="T0" fmla="*/ 355 w 359"/>
                <a:gd name="T1" fmla="*/ 18 h 36"/>
                <a:gd name="T2" fmla="*/ 355 w 359"/>
                <a:gd name="T3" fmla="*/ 0 h 36"/>
                <a:gd name="T4" fmla="*/ 359 w 359"/>
                <a:gd name="T5" fmla="*/ 18 h 36"/>
                <a:gd name="T6" fmla="*/ 359 w 359"/>
                <a:gd name="T7" fmla="*/ 0 h 36"/>
                <a:gd name="T8" fmla="*/ 0 w 359"/>
                <a:gd name="T9" fmla="*/ 36 h 36"/>
                <a:gd name="T10" fmla="*/ 0 w 359"/>
                <a:gd name="T11" fmla="*/ 18 h 36"/>
                <a:gd name="T12" fmla="*/ 4 w 359"/>
                <a:gd name="T13" fmla="*/ 36 h 36"/>
                <a:gd name="T14" fmla="*/ 4 w 359"/>
                <a:gd name="T15" fmla="*/ 18 h 36"/>
                <a:gd name="T16" fmla="*/ 172 w 359"/>
                <a:gd name="T17" fmla="*/ 36 h 36"/>
                <a:gd name="T18" fmla="*/ 172 w 35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6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172" y="36"/>
                  </a:moveTo>
                  <a:lnTo>
                    <a:pt x="172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6" name="Rectangle 32"/>
            <p:cNvSpPr>
              <a:spLocks noChangeArrowheads="1"/>
            </p:cNvSpPr>
            <p:nvPr/>
          </p:nvSpPr>
          <p:spPr bwMode="auto">
            <a:xfrm>
              <a:off x="3082" y="3288"/>
              <a:ext cx="11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branch not taken –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77" name="Freeform 33"/>
            <p:cNvSpPr>
              <a:spLocks noEditPoints="1"/>
            </p:cNvSpPr>
            <p:nvPr/>
          </p:nvSpPr>
          <p:spPr bwMode="auto">
            <a:xfrm>
              <a:off x="1410" y="3288"/>
              <a:ext cx="3315" cy="342"/>
            </a:xfrm>
            <a:custGeom>
              <a:avLst/>
              <a:gdLst>
                <a:gd name="T0" fmla="*/ 355 w 359"/>
                <a:gd name="T1" fmla="*/ 18 h 37"/>
                <a:gd name="T2" fmla="*/ 355 w 359"/>
                <a:gd name="T3" fmla="*/ 0 h 37"/>
                <a:gd name="T4" fmla="*/ 359 w 359"/>
                <a:gd name="T5" fmla="*/ 18 h 37"/>
                <a:gd name="T6" fmla="*/ 359 w 359"/>
                <a:gd name="T7" fmla="*/ 0 h 37"/>
                <a:gd name="T8" fmla="*/ 0 w 359"/>
                <a:gd name="T9" fmla="*/ 19 h 37"/>
                <a:gd name="T10" fmla="*/ 359 w 359"/>
                <a:gd name="T11" fmla="*/ 19 h 37"/>
                <a:gd name="T12" fmla="*/ 0 w 359"/>
                <a:gd name="T13" fmla="*/ 37 h 37"/>
                <a:gd name="T14" fmla="*/ 0 w 359"/>
                <a:gd name="T15" fmla="*/ 19 h 37"/>
                <a:gd name="T16" fmla="*/ 4 w 359"/>
                <a:gd name="T17" fmla="*/ 37 h 37"/>
                <a:gd name="T18" fmla="*/ 4 w 359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7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19"/>
                  </a:moveTo>
                  <a:lnTo>
                    <a:pt x="359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Rectangle 34"/>
            <p:cNvSpPr>
              <a:spLocks noChangeArrowheads="1"/>
            </p:cNvSpPr>
            <p:nvPr/>
          </p:nvSpPr>
          <p:spPr bwMode="auto">
            <a:xfrm>
              <a:off x="1531" y="3547"/>
              <a:ext cx="176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</a:rPr>
                <a:t>bgt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3079" name="Line 35"/>
            <p:cNvSpPr>
              <a:spLocks noChangeShapeType="1"/>
            </p:cNvSpPr>
            <p:nvPr/>
          </p:nvSpPr>
          <p:spPr bwMode="auto">
            <a:xfrm flipV="1">
              <a:off x="2999" y="3464"/>
              <a:ext cx="0" cy="166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36"/>
            <p:cNvSpPr>
              <a:spLocks noChangeArrowheads="1"/>
            </p:cNvSpPr>
            <p:nvPr/>
          </p:nvSpPr>
          <p:spPr bwMode="auto">
            <a:xfrm>
              <a:off x="3082" y="3464"/>
              <a:ext cx="91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branch taken –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81" name="Freeform 37"/>
            <p:cNvSpPr>
              <a:spLocks noEditPoints="1"/>
            </p:cNvSpPr>
            <p:nvPr/>
          </p:nvSpPr>
          <p:spPr bwMode="auto">
            <a:xfrm>
              <a:off x="1410" y="3464"/>
              <a:ext cx="3315" cy="332"/>
            </a:xfrm>
            <a:custGeom>
              <a:avLst/>
              <a:gdLst>
                <a:gd name="T0" fmla="*/ 355 w 359"/>
                <a:gd name="T1" fmla="*/ 18 h 36"/>
                <a:gd name="T2" fmla="*/ 355 w 359"/>
                <a:gd name="T3" fmla="*/ 0 h 36"/>
                <a:gd name="T4" fmla="*/ 359 w 359"/>
                <a:gd name="T5" fmla="*/ 18 h 36"/>
                <a:gd name="T6" fmla="*/ 359 w 359"/>
                <a:gd name="T7" fmla="*/ 0 h 36"/>
                <a:gd name="T8" fmla="*/ 0 w 359"/>
                <a:gd name="T9" fmla="*/ 36 h 36"/>
                <a:gd name="T10" fmla="*/ 0 w 359"/>
                <a:gd name="T11" fmla="*/ 18 h 36"/>
                <a:gd name="T12" fmla="*/ 4 w 359"/>
                <a:gd name="T13" fmla="*/ 36 h 36"/>
                <a:gd name="T14" fmla="*/ 4 w 359"/>
                <a:gd name="T15" fmla="*/ 18 h 36"/>
                <a:gd name="T16" fmla="*/ 172 w 359"/>
                <a:gd name="T17" fmla="*/ 36 h 36"/>
                <a:gd name="T18" fmla="*/ 172 w 359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9" h="36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  <a:moveTo>
                    <a:pt x="172" y="36"/>
                  </a:moveTo>
                  <a:lnTo>
                    <a:pt x="172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38"/>
            <p:cNvSpPr>
              <a:spLocks noChangeArrowheads="1"/>
            </p:cNvSpPr>
            <p:nvPr/>
          </p:nvSpPr>
          <p:spPr bwMode="auto">
            <a:xfrm>
              <a:off x="3082" y="3630"/>
              <a:ext cx="112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</a:rPr>
                <a:t>branch not taken – 0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83" name="Freeform 39"/>
            <p:cNvSpPr>
              <a:spLocks noEditPoints="1"/>
            </p:cNvSpPr>
            <p:nvPr/>
          </p:nvSpPr>
          <p:spPr bwMode="auto">
            <a:xfrm>
              <a:off x="1410" y="3630"/>
              <a:ext cx="3315" cy="203"/>
            </a:xfrm>
            <a:custGeom>
              <a:avLst/>
              <a:gdLst>
                <a:gd name="T0" fmla="*/ 355 w 359"/>
                <a:gd name="T1" fmla="*/ 18 h 22"/>
                <a:gd name="T2" fmla="*/ 355 w 359"/>
                <a:gd name="T3" fmla="*/ 0 h 22"/>
                <a:gd name="T4" fmla="*/ 359 w 359"/>
                <a:gd name="T5" fmla="*/ 18 h 22"/>
                <a:gd name="T6" fmla="*/ 359 w 359"/>
                <a:gd name="T7" fmla="*/ 0 h 22"/>
                <a:gd name="T8" fmla="*/ 0 w 359"/>
                <a:gd name="T9" fmla="*/ 18 h 22"/>
                <a:gd name="T10" fmla="*/ 359 w 359"/>
                <a:gd name="T11" fmla="*/ 18 h 22"/>
                <a:gd name="T12" fmla="*/ 0 w 359"/>
                <a:gd name="T13" fmla="*/ 22 h 22"/>
                <a:gd name="T14" fmla="*/ 359 w 359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9" h="22">
                  <a:moveTo>
                    <a:pt x="355" y="18"/>
                  </a:moveTo>
                  <a:lnTo>
                    <a:pt x="355" y="0"/>
                  </a:lnTo>
                  <a:moveTo>
                    <a:pt x="359" y="18"/>
                  </a:moveTo>
                  <a:lnTo>
                    <a:pt x="359" y="0"/>
                  </a:lnTo>
                  <a:moveTo>
                    <a:pt x="0" y="18"/>
                  </a:moveTo>
                  <a:lnTo>
                    <a:pt x="359" y="18"/>
                  </a:lnTo>
                  <a:moveTo>
                    <a:pt x="0" y="22"/>
                  </a:moveTo>
                  <a:lnTo>
                    <a:pt x="359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730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Data </a:t>
            </a:r>
            <a:r>
              <a:rPr lang="fr-FR" dirty="0" err="1">
                <a:solidFill>
                  <a:schemeClr val="tx1"/>
                </a:solidFill>
              </a:rPr>
              <a:t>Path</a:t>
            </a:r>
            <a:r>
              <a:rPr lang="fr-FR" dirty="0">
                <a:solidFill>
                  <a:schemeClr val="tx1"/>
                </a:solidFill>
              </a:rPr>
              <a:t> and Control </a:t>
            </a:r>
            <a:r>
              <a:rPr lang="fr-FR" dirty="0" err="1">
                <a:solidFill>
                  <a:schemeClr val="tx1"/>
                </a:solidFill>
              </a:rPr>
              <a:t>Path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25601"/>
            <a:ext cx="7416800" cy="38989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algn="just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" pitchFamily="18"/>
              </a:rPr>
              <a:t>The </a:t>
            </a:r>
            <a:r>
              <a:rPr lang="en-US" sz="2800" dirty="0">
                <a:solidFill>
                  <a:srgbClr val="B80047"/>
                </a:solidFill>
                <a:latin typeface="" pitchFamily="18"/>
              </a:rPr>
              <a:t>data path</a:t>
            </a:r>
            <a:r>
              <a:rPr lang="en-US" sz="2800" dirty="0">
                <a:latin typeface="" pitchFamily="18"/>
              </a:rPr>
              <a:t> consists of all the elements in a processor that are dedicated to storing, retrieving, and processing data such as </a:t>
            </a:r>
            <a:r>
              <a:rPr lang="en-US" sz="2800" dirty="0">
                <a:solidFill>
                  <a:srgbClr val="4700B8"/>
                </a:solidFill>
                <a:latin typeface="" pitchFamily="18"/>
              </a:rPr>
              <a:t>register files, memory, and the ALU</a:t>
            </a:r>
            <a:r>
              <a:rPr lang="en-US" sz="2800" dirty="0">
                <a:latin typeface="" pitchFamily="18"/>
              </a:rPr>
              <a:t>.</a:t>
            </a:r>
          </a:p>
          <a:p>
            <a:pPr algn="just">
              <a:spcBef>
                <a:spcPts val="14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" pitchFamily="18"/>
              </a:rPr>
              <a:t>The </a:t>
            </a:r>
            <a:r>
              <a:rPr lang="en-US" sz="2800" dirty="0">
                <a:solidFill>
                  <a:srgbClr val="33CC66"/>
                </a:solidFill>
                <a:latin typeface="" pitchFamily="18"/>
              </a:rPr>
              <a:t>control path</a:t>
            </a:r>
            <a:r>
              <a:rPr lang="en-US" sz="2800" dirty="0">
                <a:latin typeface="" pitchFamily="18"/>
              </a:rPr>
              <a:t> primarily contains the</a:t>
            </a:r>
            <a:r>
              <a:rPr lang="en-US" sz="2800" dirty="0">
                <a:solidFill>
                  <a:srgbClr val="33CC66"/>
                </a:solidFill>
                <a:latin typeface="" pitchFamily="18"/>
              </a:rPr>
              <a:t> control unit</a:t>
            </a:r>
            <a:r>
              <a:rPr lang="en-US" sz="2800" dirty="0">
                <a:latin typeface="" pitchFamily="18"/>
              </a:rPr>
              <a:t>, whose role is to generate the appropriate signals to control the</a:t>
            </a:r>
            <a:r>
              <a:rPr lang="en-US" sz="2800" dirty="0">
                <a:solidFill>
                  <a:srgbClr val="198A8A"/>
                </a:solidFill>
                <a:latin typeface="" pitchFamily="18"/>
              </a:rPr>
              <a:t> movement of instructions</a:t>
            </a:r>
            <a:r>
              <a:rPr lang="en-US" sz="2800" dirty="0">
                <a:latin typeface="" pitchFamily="18"/>
              </a:rPr>
              <a:t>, and </a:t>
            </a:r>
            <a:r>
              <a:rPr lang="en-US" sz="2800" dirty="0">
                <a:solidFill>
                  <a:srgbClr val="008000"/>
                </a:solidFill>
                <a:latin typeface="" pitchFamily="18"/>
              </a:rPr>
              <a:t>data</a:t>
            </a:r>
            <a:r>
              <a:rPr lang="en-US" sz="2800" dirty="0">
                <a:latin typeface="" pitchFamily="18"/>
              </a:rPr>
              <a:t> in the data path.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9981" y="39010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Control </a:t>
            </a:r>
            <a:r>
              <a:rPr lang="fr-FR" dirty="0" err="1">
                <a:solidFill>
                  <a:schemeClr val="tx1"/>
                </a:solidFill>
              </a:rPr>
              <a:t>Path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2905000" y="5400000"/>
            <a:ext cx="6623999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200">
                <a:latin typeface="Arial" pitchFamily="18"/>
                <a:ea typeface="Microsoft YaHei" pitchFamily="2"/>
                <a:cs typeface="Mangal" pitchFamily="2"/>
              </a:rPr>
              <a:t>We will currently look at the hardwired control path.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2905126" y="1458914"/>
            <a:ext cx="6384925" cy="380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3152775" y="3657602"/>
            <a:ext cx="1195388" cy="1171575"/>
          </a:xfrm>
          <a:custGeom>
            <a:avLst/>
            <a:gdLst>
              <a:gd name="T0" fmla="*/ 697 w 3934"/>
              <a:gd name="T1" fmla="*/ 0 h 3849"/>
              <a:gd name="T2" fmla="*/ 3237 w 3934"/>
              <a:gd name="T3" fmla="*/ 0 h 3849"/>
              <a:gd name="T4" fmla="*/ 3934 w 3934"/>
              <a:gd name="T5" fmla="*/ 698 h 3849"/>
              <a:gd name="T6" fmla="*/ 3934 w 3934"/>
              <a:gd name="T7" fmla="*/ 3152 h 3849"/>
              <a:gd name="T8" fmla="*/ 3237 w 3934"/>
              <a:gd name="T9" fmla="*/ 3849 h 3849"/>
              <a:gd name="T10" fmla="*/ 697 w 3934"/>
              <a:gd name="T11" fmla="*/ 3849 h 3849"/>
              <a:gd name="T12" fmla="*/ 0 w 3934"/>
              <a:gd name="T13" fmla="*/ 3152 h 3849"/>
              <a:gd name="T14" fmla="*/ 0 w 3934"/>
              <a:gd name="T15" fmla="*/ 698 h 3849"/>
              <a:gd name="T16" fmla="*/ 697 w 3934"/>
              <a:gd name="T17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4" h="3849">
                <a:moveTo>
                  <a:pt x="697" y="0"/>
                </a:moveTo>
                <a:lnTo>
                  <a:pt x="3237" y="0"/>
                </a:lnTo>
                <a:cubicBezTo>
                  <a:pt x="3623" y="0"/>
                  <a:pt x="3934" y="311"/>
                  <a:pt x="3934" y="698"/>
                </a:cubicBezTo>
                <a:lnTo>
                  <a:pt x="3934" y="3152"/>
                </a:lnTo>
                <a:cubicBezTo>
                  <a:pt x="3934" y="3538"/>
                  <a:pt x="3623" y="3849"/>
                  <a:pt x="3237" y="3849"/>
                </a:cubicBezTo>
                <a:lnTo>
                  <a:pt x="697" y="3849"/>
                </a:lnTo>
                <a:cubicBezTo>
                  <a:pt x="311" y="3849"/>
                  <a:pt x="0" y="3538"/>
                  <a:pt x="0" y="3152"/>
                </a:cubicBezTo>
                <a:lnTo>
                  <a:pt x="0" y="698"/>
                </a:lnTo>
                <a:cubicBezTo>
                  <a:pt x="0" y="311"/>
                  <a:pt x="311" y="0"/>
                  <a:pt x="697" y="0"/>
                </a:cubicBezTo>
                <a:close/>
              </a:path>
            </a:pathLst>
          </a:custGeom>
          <a:solidFill>
            <a:srgbClr val="E9C6AF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4729163" y="3654426"/>
            <a:ext cx="1193800" cy="1169988"/>
          </a:xfrm>
          <a:custGeom>
            <a:avLst/>
            <a:gdLst>
              <a:gd name="T0" fmla="*/ 697 w 3935"/>
              <a:gd name="T1" fmla="*/ 0 h 3849"/>
              <a:gd name="T2" fmla="*/ 3237 w 3935"/>
              <a:gd name="T3" fmla="*/ 0 h 3849"/>
              <a:gd name="T4" fmla="*/ 3935 w 3935"/>
              <a:gd name="T5" fmla="*/ 697 h 3849"/>
              <a:gd name="T6" fmla="*/ 3935 w 3935"/>
              <a:gd name="T7" fmla="*/ 3152 h 3849"/>
              <a:gd name="T8" fmla="*/ 3237 w 3935"/>
              <a:gd name="T9" fmla="*/ 3849 h 3849"/>
              <a:gd name="T10" fmla="*/ 697 w 3935"/>
              <a:gd name="T11" fmla="*/ 3849 h 3849"/>
              <a:gd name="T12" fmla="*/ 0 w 3935"/>
              <a:gd name="T13" fmla="*/ 3152 h 3849"/>
              <a:gd name="T14" fmla="*/ 0 w 3935"/>
              <a:gd name="T15" fmla="*/ 697 h 3849"/>
              <a:gd name="T16" fmla="*/ 697 w 3935"/>
              <a:gd name="T17" fmla="*/ 0 h 3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5" h="3849">
                <a:moveTo>
                  <a:pt x="697" y="0"/>
                </a:moveTo>
                <a:lnTo>
                  <a:pt x="3237" y="0"/>
                </a:lnTo>
                <a:cubicBezTo>
                  <a:pt x="3624" y="0"/>
                  <a:pt x="3935" y="311"/>
                  <a:pt x="3935" y="697"/>
                </a:cubicBezTo>
                <a:lnTo>
                  <a:pt x="3935" y="3152"/>
                </a:lnTo>
                <a:cubicBezTo>
                  <a:pt x="3935" y="3538"/>
                  <a:pt x="3624" y="3849"/>
                  <a:pt x="3237" y="3849"/>
                </a:cubicBezTo>
                <a:lnTo>
                  <a:pt x="697" y="3849"/>
                </a:lnTo>
                <a:cubicBezTo>
                  <a:pt x="311" y="3849"/>
                  <a:pt x="0" y="3538"/>
                  <a:pt x="0" y="3152"/>
                </a:cubicBezTo>
                <a:lnTo>
                  <a:pt x="0" y="697"/>
                </a:lnTo>
                <a:cubicBezTo>
                  <a:pt x="0" y="311"/>
                  <a:pt x="311" y="0"/>
                  <a:pt x="697" y="0"/>
                </a:cubicBezTo>
                <a:close/>
              </a:path>
            </a:pathLst>
          </a:custGeom>
          <a:solidFill>
            <a:srgbClr val="E9C6AF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321425" y="3679826"/>
            <a:ext cx="1195388" cy="1169988"/>
          </a:xfrm>
          <a:custGeom>
            <a:avLst/>
            <a:gdLst>
              <a:gd name="T0" fmla="*/ 697 w 3934"/>
              <a:gd name="T1" fmla="*/ 0 h 3848"/>
              <a:gd name="T2" fmla="*/ 3237 w 3934"/>
              <a:gd name="T3" fmla="*/ 0 h 3848"/>
              <a:gd name="T4" fmla="*/ 3934 w 3934"/>
              <a:gd name="T5" fmla="*/ 697 h 3848"/>
              <a:gd name="T6" fmla="*/ 3934 w 3934"/>
              <a:gd name="T7" fmla="*/ 3151 h 3848"/>
              <a:gd name="T8" fmla="*/ 3237 w 3934"/>
              <a:gd name="T9" fmla="*/ 3848 h 3848"/>
              <a:gd name="T10" fmla="*/ 697 w 3934"/>
              <a:gd name="T11" fmla="*/ 3848 h 3848"/>
              <a:gd name="T12" fmla="*/ 0 w 3934"/>
              <a:gd name="T13" fmla="*/ 3151 h 3848"/>
              <a:gd name="T14" fmla="*/ 0 w 3934"/>
              <a:gd name="T15" fmla="*/ 697 h 3848"/>
              <a:gd name="T16" fmla="*/ 697 w 3934"/>
              <a:gd name="T17" fmla="*/ 0 h 3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4" h="3848">
                <a:moveTo>
                  <a:pt x="697" y="0"/>
                </a:moveTo>
                <a:lnTo>
                  <a:pt x="3237" y="0"/>
                </a:lnTo>
                <a:cubicBezTo>
                  <a:pt x="3623" y="0"/>
                  <a:pt x="3934" y="311"/>
                  <a:pt x="3934" y="697"/>
                </a:cubicBezTo>
                <a:lnTo>
                  <a:pt x="3934" y="3151"/>
                </a:lnTo>
                <a:cubicBezTo>
                  <a:pt x="3934" y="3537"/>
                  <a:pt x="3623" y="3848"/>
                  <a:pt x="3237" y="3848"/>
                </a:cubicBezTo>
                <a:lnTo>
                  <a:pt x="697" y="3848"/>
                </a:lnTo>
                <a:cubicBezTo>
                  <a:pt x="311" y="3848"/>
                  <a:pt x="0" y="3537"/>
                  <a:pt x="0" y="3151"/>
                </a:cubicBezTo>
                <a:lnTo>
                  <a:pt x="0" y="697"/>
                </a:lnTo>
                <a:cubicBezTo>
                  <a:pt x="0" y="311"/>
                  <a:pt x="311" y="0"/>
                  <a:pt x="697" y="0"/>
                </a:cubicBezTo>
                <a:close/>
              </a:path>
            </a:pathLst>
          </a:custGeom>
          <a:solidFill>
            <a:srgbClr val="E9C6AF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/>
          <p:cNvSpPr>
            <a:spLocks/>
          </p:cNvSpPr>
          <p:nvPr/>
        </p:nvSpPr>
        <p:spPr bwMode="auto">
          <a:xfrm>
            <a:off x="7966075" y="3662363"/>
            <a:ext cx="1195388" cy="1169988"/>
          </a:xfrm>
          <a:custGeom>
            <a:avLst/>
            <a:gdLst>
              <a:gd name="T0" fmla="*/ 697 w 3934"/>
              <a:gd name="T1" fmla="*/ 0 h 3848"/>
              <a:gd name="T2" fmla="*/ 3237 w 3934"/>
              <a:gd name="T3" fmla="*/ 0 h 3848"/>
              <a:gd name="T4" fmla="*/ 3934 w 3934"/>
              <a:gd name="T5" fmla="*/ 697 h 3848"/>
              <a:gd name="T6" fmla="*/ 3934 w 3934"/>
              <a:gd name="T7" fmla="*/ 3151 h 3848"/>
              <a:gd name="T8" fmla="*/ 3237 w 3934"/>
              <a:gd name="T9" fmla="*/ 3848 h 3848"/>
              <a:gd name="T10" fmla="*/ 697 w 3934"/>
              <a:gd name="T11" fmla="*/ 3848 h 3848"/>
              <a:gd name="T12" fmla="*/ 0 w 3934"/>
              <a:gd name="T13" fmla="*/ 3151 h 3848"/>
              <a:gd name="T14" fmla="*/ 0 w 3934"/>
              <a:gd name="T15" fmla="*/ 697 h 3848"/>
              <a:gd name="T16" fmla="*/ 697 w 3934"/>
              <a:gd name="T17" fmla="*/ 0 h 3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34" h="3848">
                <a:moveTo>
                  <a:pt x="697" y="0"/>
                </a:moveTo>
                <a:lnTo>
                  <a:pt x="3237" y="0"/>
                </a:lnTo>
                <a:cubicBezTo>
                  <a:pt x="3623" y="0"/>
                  <a:pt x="3934" y="311"/>
                  <a:pt x="3934" y="697"/>
                </a:cubicBezTo>
                <a:lnTo>
                  <a:pt x="3934" y="3151"/>
                </a:lnTo>
                <a:cubicBezTo>
                  <a:pt x="3934" y="3537"/>
                  <a:pt x="3623" y="3848"/>
                  <a:pt x="3237" y="3848"/>
                </a:cubicBezTo>
                <a:lnTo>
                  <a:pt x="697" y="3848"/>
                </a:lnTo>
                <a:cubicBezTo>
                  <a:pt x="311" y="3848"/>
                  <a:pt x="0" y="3537"/>
                  <a:pt x="0" y="3151"/>
                </a:cubicBezTo>
                <a:lnTo>
                  <a:pt x="0" y="697"/>
                </a:lnTo>
                <a:cubicBezTo>
                  <a:pt x="0" y="311"/>
                  <a:pt x="311" y="0"/>
                  <a:pt x="697" y="0"/>
                </a:cubicBezTo>
                <a:close/>
              </a:path>
            </a:pathLst>
          </a:custGeom>
          <a:solidFill>
            <a:srgbClr val="E9C6AF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046663" y="4945063"/>
            <a:ext cx="1941172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000000"/>
                </a:solidFill>
                <a:latin typeface="Sans"/>
              </a:rPr>
              <a:t>Data path elements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410076" y="1579564"/>
            <a:ext cx="3656013" cy="1285875"/>
          </a:xfrm>
          <a:prstGeom prst="ellipse">
            <a:avLst/>
          </a:prstGeom>
          <a:solidFill>
            <a:srgbClr val="AFE0E9"/>
          </a:solidFill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4511676" y="2287588"/>
            <a:ext cx="3522663" cy="814388"/>
          </a:xfrm>
          <a:prstGeom prst="ellipse">
            <a:avLst/>
          </a:prstGeom>
          <a:solidFill>
            <a:srgbClr val="E9C6AF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080001" y="2566988"/>
            <a:ext cx="219630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000000"/>
                </a:solidFill>
                <a:latin typeface="Sans"/>
              </a:rPr>
              <a:t>Interconnection network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V="1">
            <a:off x="3543301" y="2835276"/>
            <a:ext cx="1116013" cy="788988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3543301" y="3525839"/>
            <a:ext cx="117475" cy="98425"/>
          </a:xfrm>
          <a:custGeom>
            <a:avLst/>
            <a:gdLst>
              <a:gd name="T0" fmla="*/ 44 w 74"/>
              <a:gd name="T1" fmla="*/ 30 h 62"/>
              <a:gd name="T2" fmla="*/ 49 w 74"/>
              <a:gd name="T3" fmla="*/ 0 h 62"/>
              <a:gd name="T4" fmla="*/ 0 w 74"/>
              <a:gd name="T5" fmla="*/ 62 h 62"/>
              <a:gd name="T6" fmla="*/ 74 w 74"/>
              <a:gd name="T7" fmla="*/ 36 h 62"/>
              <a:gd name="T8" fmla="*/ 44 w 74"/>
              <a:gd name="T9" fmla="*/ 3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62">
                <a:moveTo>
                  <a:pt x="44" y="30"/>
                </a:moveTo>
                <a:lnTo>
                  <a:pt x="49" y="0"/>
                </a:lnTo>
                <a:lnTo>
                  <a:pt x="0" y="62"/>
                </a:lnTo>
                <a:lnTo>
                  <a:pt x="74" y="36"/>
                </a:lnTo>
                <a:lnTo>
                  <a:pt x="44" y="30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4541839" y="2835276"/>
            <a:ext cx="117475" cy="96838"/>
          </a:xfrm>
          <a:custGeom>
            <a:avLst/>
            <a:gdLst>
              <a:gd name="T0" fmla="*/ 30 w 74"/>
              <a:gd name="T1" fmla="*/ 31 h 61"/>
              <a:gd name="T2" fmla="*/ 25 w 74"/>
              <a:gd name="T3" fmla="*/ 61 h 61"/>
              <a:gd name="T4" fmla="*/ 74 w 74"/>
              <a:gd name="T5" fmla="*/ 0 h 61"/>
              <a:gd name="T6" fmla="*/ 0 w 74"/>
              <a:gd name="T7" fmla="*/ 26 h 61"/>
              <a:gd name="T8" fmla="*/ 30 w 74"/>
              <a:gd name="T9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61">
                <a:moveTo>
                  <a:pt x="30" y="31"/>
                </a:moveTo>
                <a:lnTo>
                  <a:pt x="25" y="61"/>
                </a:lnTo>
                <a:lnTo>
                  <a:pt x="74" y="0"/>
                </a:lnTo>
                <a:lnTo>
                  <a:pt x="0" y="26"/>
                </a:lnTo>
                <a:lnTo>
                  <a:pt x="30" y="31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V="1">
            <a:off x="5416551" y="3063876"/>
            <a:ext cx="373063" cy="59055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/>
          <p:cNvSpPr>
            <a:spLocks/>
          </p:cNvSpPr>
          <p:nvPr/>
        </p:nvSpPr>
        <p:spPr bwMode="auto">
          <a:xfrm>
            <a:off x="5416551" y="3533776"/>
            <a:ext cx="93663" cy="120650"/>
          </a:xfrm>
          <a:custGeom>
            <a:avLst/>
            <a:gdLst>
              <a:gd name="T0" fmla="*/ 29 w 59"/>
              <a:gd name="T1" fmla="*/ 30 h 76"/>
              <a:gd name="T2" fmla="*/ 22 w 59"/>
              <a:gd name="T3" fmla="*/ 0 h 76"/>
              <a:gd name="T4" fmla="*/ 0 w 59"/>
              <a:gd name="T5" fmla="*/ 76 h 76"/>
              <a:gd name="T6" fmla="*/ 59 w 59"/>
              <a:gd name="T7" fmla="*/ 23 h 76"/>
              <a:gd name="T8" fmla="*/ 29 w 59"/>
              <a:gd name="T9" fmla="*/ 3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76">
                <a:moveTo>
                  <a:pt x="29" y="30"/>
                </a:moveTo>
                <a:lnTo>
                  <a:pt x="22" y="0"/>
                </a:lnTo>
                <a:lnTo>
                  <a:pt x="0" y="76"/>
                </a:lnTo>
                <a:lnTo>
                  <a:pt x="59" y="23"/>
                </a:lnTo>
                <a:lnTo>
                  <a:pt x="29" y="30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9"/>
          <p:cNvSpPr>
            <a:spLocks/>
          </p:cNvSpPr>
          <p:nvPr/>
        </p:nvSpPr>
        <p:spPr bwMode="auto">
          <a:xfrm>
            <a:off x="5695951" y="3063876"/>
            <a:ext cx="93663" cy="120650"/>
          </a:xfrm>
          <a:custGeom>
            <a:avLst/>
            <a:gdLst>
              <a:gd name="T0" fmla="*/ 30 w 59"/>
              <a:gd name="T1" fmla="*/ 46 h 76"/>
              <a:gd name="T2" fmla="*/ 37 w 59"/>
              <a:gd name="T3" fmla="*/ 76 h 76"/>
              <a:gd name="T4" fmla="*/ 59 w 59"/>
              <a:gd name="T5" fmla="*/ 0 h 76"/>
              <a:gd name="T6" fmla="*/ 0 w 59"/>
              <a:gd name="T7" fmla="*/ 53 h 76"/>
              <a:gd name="T8" fmla="*/ 30 w 59"/>
              <a:gd name="T9" fmla="*/ 46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76">
                <a:moveTo>
                  <a:pt x="30" y="46"/>
                </a:moveTo>
                <a:lnTo>
                  <a:pt x="37" y="76"/>
                </a:lnTo>
                <a:lnTo>
                  <a:pt x="59" y="0"/>
                </a:lnTo>
                <a:lnTo>
                  <a:pt x="0" y="53"/>
                </a:lnTo>
                <a:lnTo>
                  <a:pt x="30" y="46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V="1">
            <a:off x="6853239" y="3103564"/>
            <a:ext cx="17463" cy="588963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/>
          <p:cNvSpPr>
            <a:spLocks/>
          </p:cNvSpPr>
          <p:nvPr/>
        </p:nvSpPr>
        <p:spPr bwMode="auto">
          <a:xfrm>
            <a:off x="6823076" y="3571876"/>
            <a:ext cx="68263" cy="120650"/>
          </a:xfrm>
          <a:custGeom>
            <a:avLst/>
            <a:gdLst>
              <a:gd name="T0" fmla="*/ 21 w 43"/>
              <a:gd name="T1" fmla="*/ 22 h 76"/>
              <a:gd name="T2" fmla="*/ 0 w 43"/>
              <a:gd name="T3" fmla="*/ 0 h 76"/>
              <a:gd name="T4" fmla="*/ 19 w 43"/>
              <a:gd name="T5" fmla="*/ 76 h 76"/>
              <a:gd name="T6" fmla="*/ 43 w 43"/>
              <a:gd name="T7" fmla="*/ 1 h 76"/>
              <a:gd name="T8" fmla="*/ 21 w 43"/>
              <a:gd name="T9" fmla="*/ 22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76">
                <a:moveTo>
                  <a:pt x="21" y="22"/>
                </a:moveTo>
                <a:lnTo>
                  <a:pt x="0" y="0"/>
                </a:lnTo>
                <a:lnTo>
                  <a:pt x="19" y="76"/>
                </a:lnTo>
                <a:lnTo>
                  <a:pt x="43" y="1"/>
                </a:lnTo>
                <a:lnTo>
                  <a:pt x="21" y="22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2"/>
          <p:cNvSpPr>
            <a:spLocks/>
          </p:cNvSpPr>
          <p:nvPr/>
        </p:nvSpPr>
        <p:spPr bwMode="auto">
          <a:xfrm>
            <a:off x="6834189" y="3103563"/>
            <a:ext cx="68263" cy="120650"/>
          </a:xfrm>
          <a:custGeom>
            <a:avLst/>
            <a:gdLst>
              <a:gd name="T0" fmla="*/ 22 w 43"/>
              <a:gd name="T1" fmla="*/ 54 h 76"/>
              <a:gd name="T2" fmla="*/ 43 w 43"/>
              <a:gd name="T3" fmla="*/ 76 h 76"/>
              <a:gd name="T4" fmla="*/ 23 w 43"/>
              <a:gd name="T5" fmla="*/ 0 h 76"/>
              <a:gd name="T6" fmla="*/ 0 w 43"/>
              <a:gd name="T7" fmla="*/ 75 h 76"/>
              <a:gd name="T8" fmla="*/ 22 w 43"/>
              <a:gd name="T9" fmla="*/ 54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76">
                <a:moveTo>
                  <a:pt x="22" y="54"/>
                </a:moveTo>
                <a:lnTo>
                  <a:pt x="43" y="76"/>
                </a:lnTo>
                <a:lnTo>
                  <a:pt x="23" y="0"/>
                </a:lnTo>
                <a:lnTo>
                  <a:pt x="0" y="75"/>
                </a:lnTo>
                <a:lnTo>
                  <a:pt x="22" y="54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 flipV="1">
            <a:off x="7827963" y="2921001"/>
            <a:ext cx="787400" cy="781050"/>
          </a:xfrm>
          <a:prstGeom prst="line">
            <a:avLst/>
          </a:prstGeom>
          <a:noFill/>
          <a:ln w="5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4"/>
          <p:cNvSpPr>
            <a:spLocks/>
          </p:cNvSpPr>
          <p:nvPr/>
        </p:nvSpPr>
        <p:spPr bwMode="auto">
          <a:xfrm>
            <a:off x="8505825" y="3592513"/>
            <a:ext cx="109538" cy="109538"/>
          </a:xfrm>
          <a:custGeom>
            <a:avLst/>
            <a:gdLst>
              <a:gd name="T0" fmla="*/ 31 w 69"/>
              <a:gd name="T1" fmla="*/ 31 h 69"/>
              <a:gd name="T2" fmla="*/ 0 w 69"/>
              <a:gd name="T3" fmla="*/ 31 h 69"/>
              <a:gd name="T4" fmla="*/ 69 w 69"/>
              <a:gd name="T5" fmla="*/ 69 h 69"/>
              <a:gd name="T6" fmla="*/ 31 w 69"/>
              <a:gd name="T7" fmla="*/ 0 h 69"/>
              <a:gd name="T8" fmla="*/ 31 w 69"/>
              <a:gd name="T9" fmla="*/ 31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9">
                <a:moveTo>
                  <a:pt x="31" y="31"/>
                </a:moveTo>
                <a:lnTo>
                  <a:pt x="0" y="31"/>
                </a:lnTo>
                <a:lnTo>
                  <a:pt x="69" y="69"/>
                </a:lnTo>
                <a:lnTo>
                  <a:pt x="31" y="0"/>
                </a:lnTo>
                <a:lnTo>
                  <a:pt x="31" y="31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5"/>
          <p:cNvSpPr>
            <a:spLocks/>
          </p:cNvSpPr>
          <p:nvPr/>
        </p:nvSpPr>
        <p:spPr bwMode="auto">
          <a:xfrm>
            <a:off x="7827963" y="2921001"/>
            <a:ext cx="109538" cy="109538"/>
          </a:xfrm>
          <a:custGeom>
            <a:avLst/>
            <a:gdLst>
              <a:gd name="T0" fmla="*/ 38 w 69"/>
              <a:gd name="T1" fmla="*/ 38 h 69"/>
              <a:gd name="T2" fmla="*/ 69 w 69"/>
              <a:gd name="T3" fmla="*/ 38 h 69"/>
              <a:gd name="T4" fmla="*/ 0 w 69"/>
              <a:gd name="T5" fmla="*/ 0 h 69"/>
              <a:gd name="T6" fmla="*/ 39 w 69"/>
              <a:gd name="T7" fmla="*/ 69 h 69"/>
              <a:gd name="T8" fmla="*/ 38 w 69"/>
              <a:gd name="T9" fmla="*/ 3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" h="69">
                <a:moveTo>
                  <a:pt x="38" y="38"/>
                </a:moveTo>
                <a:lnTo>
                  <a:pt x="69" y="38"/>
                </a:lnTo>
                <a:lnTo>
                  <a:pt x="0" y="0"/>
                </a:lnTo>
                <a:lnTo>
                  <a:pt x="39" y="69"/>
                </a:lnTo>
                <a:lnTo>
                  <a:pt x="38" y="38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5573714" y="1711327"/>
            <a:ext cx="11750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0000"/>
                </a:solidFill>
                <a:latin typeface="Sans"/>
              </a:rPr>
              <a:t>Control path</a:t>
            </a:r>
            <a:endParaRPr lang="en-US">
              <a:latin typeface="Arial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 rot="16200000">
            <a:off x="5798344" y="2142332"/>
            <a:ext cx="598487" cy="290512"/>
          </a:xfrm>
          <a:prstGeom prst="rightArrow">
            <a:avLst/>
          </a:prstGeom>
          <a:solidFill>
            <a:srgbClr val="152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 rot="5400000">
            <a:off x="6107907" y="2168526"/>
            <a:ext cx="598487" cy="290512"/>
          </a:xfrm>
          <a:prstGeom prst="rightArrow">
            <a:avLst/>
          </a:prstGeom>
          <a:solidFill>
            <a:srgbClr val="152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08239" y="2095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Operand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Fetch</a:t>
            </a:r>
            <a:r>
              <a:rPr lang="fr-FR" dirty="0">
                <a:solidFill>
                  <a:schemeClr val="tx1"/>
                </a:solidFill>
              </a:rPr>
              <a:t> Unit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260601" y="1922462"/>
            <a:ext cx="7658100" cy="3233738"/>
            <a:chOff x="831" y="1762"/>
            <a:chExt cx="4824" cy="2037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831" y="1762"/>
              <a:ext cx="4824" cy="2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883" y="181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848" y="181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848" y="1814"/>
              <a:ext cx="4784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48" y="1779"/>
              <a:ext cx="4784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961" y="1806"/>
              <a:ext cx="2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Inst.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1298" y="181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376" y="1806"/>
              <a:ext cx="2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783" y="181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860" y="1806"/>
              <a:ext cx="3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Format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3262" y="1814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3374" y="1806"/>
              <a:ext cx="22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Inst.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712" y="181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798" y="1806"/>
              <a:ext cx="27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4196" y="181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283" y="1806"/>
              <a:ext cx="3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Format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848" y="1814"/>
              <a:ext cx="4784" cy="320"/>
            </a:xfrm>
            <a:custGeom>
              <a:avLst/>
              <a:gdLst>
                <a:gd name="T0" fmla="*/ 549 w 553"/>
                <a:gd name="T1" fmla="*/ 18 h 37"/>
                <a:gd name="T2" fmla="*/ 549 w 553"/>
                <a:gd name="T3" fmla="*/ 0 h 37"/>
                <a:gd name="T4" fmla="*/ 553 w 553"/>
                <a:gd name="T5" fmla="*/ 18 h 37"/>
                <a:gd name="T6" fmla="*/ 553 w 553"/>
                <a:gd name="T7" fmla="*/ 0 h 37"/>
                <a:gd name="T8" fmla="*/ 0 w 553"/>
                <a:gd name="T9" fmla="*/ 18 h 37"/>
                <a:gd name="T10" fmla="*/ 553 w 553"/>
                <a:gd name="T11" fmla="*/ 18 h 37"/>
                <a:gd name="T12" fmla="*/ 0 w 553"/>
                <a:gd name="T13" fmla="*/ 37 h 37"/>
                <a:gd name="T14" fmla="*/ 0 w 553"/>
                <a:gd name="T15" fmla="*/ 19 h 37"/>
                <a:gd name="T16" fmla="*/ 4 w 553"/>
                <a:gd name="T17" fmla="*/ 37 h 37"/>
                <a:gd name="T18" fmla="*/ 4 w 55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8"/>
                  </a:moveTo>
                  <a:lnTo>
                    <a:pt x="553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961" y="1970"/>
              <a:ext cx="1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add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V="1">
              <a:off x="1298" y="197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376" y="1970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1783" y="197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860" y="1970"/>
              <a:ext cx="11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add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262" y="1978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3374" y="1970"/>
              <a:ext cx="1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lsl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712" y="197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0" name="Rectangle 30"/>
            <p:cNvSpPr>
              <a:spLocks noChangeArrowheads="1"/>
            </p:cNvSpPr>
            <p:nvPr/>
          </p:nvSpPr>
          <p:spPr bwMode="auto">
            <a:xfrm>
              <a:off x="3798" y="1970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01010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1" name="Line 31"/>
            <p:cNvSpPr>
              <a:spLocks noChangeShapeType="1"/>
            </p:cNvSpPr>
            <p:nvPr/>
          </p:nvSpPr>
          <p:spPr bwMode="auto">
            <a:xfrm flipV="1">
              <a:off x="4196" y="197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3" name="Rectangle 32"/>
            <p:cNvSpPr>
              <a:spLocks noChangeArrowheads="1"/>
            </p:cNvSpPr>
            <p:nvPr/>
          </p:nvSpPr>
          <p:spPr bwMode="auto">
            <a:xfrm>
              <a:off x="4283" y="1970"/>
              <a:ext cx="107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lsl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24" name="Freeform 33"/>
            <p:cNvSpPr>
              <a:spLocks noEditPoints="1"/>
            </p:cNvSpPr>
            <p:nvPr/>
          </p:nvSpPr>
          <p:spPr bwMode="auto">
            <a:xfrm>
              <a:off x="848" y="1978"/>
              <a:ext cx="4784" cy="312"/>
            </a:xfrm>
            <a:custGeom>
              <a:avLst/>
              <a:gdLst>
                <a:gd name="T0" fmla="*/ 549 w 553"/>
                <a:gd name="T1" fmla="*/ 18 h 36"/>
                <a:gd name="T2" fmla="*/ 549 w 553"/>
                <a:gd name="T3" fmla="*/ 0 h 36"/>
                <a:gd name="T4" fmla="*/ 553 w 553"/>
                <a:gd name="T5" fmla="*/ 18 h 36"/>
                <a:gd name="T6" fmla="*/ 553 w 553"/>
                <a:gd name="T7" fmla="*/ 0 h 36"/>
                <a:gd name="T8" fmla="*/ 0 w 553"/>
                <a:gd name="T9" fmla="*/ 18 h 36"/>
                <a:gd name="T10" fmla="*/ 553 w 553"/>
                <a:gd name="T11" fmla="*/ 18 h 36"/>
                <a:gd name="T12" fmla="*/ 0 w 553"/>
                <a:gd name="T13" fmla="*/ 36 h 36"/>
                <a:gd name="T14" fmla="*/ 0 w 553"/>
                <a:gd name="T15" fmla="*/ 18 h 36"/>
                <a:gd name="T16" fmla="*/ 4 w 553"/>
                <a:gd name="T17" fmla="*/ 36 h 36"/>
                <a:gd name="T18" fmla="*/ 4 w 55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6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8"/>
                  </a:moveTo>
                  <a:lnTo>
                    <a:pt x="55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5" name="Rectangle 34"/>
            <p:cNvSpPr>
              <a:spLocks noChangeArrowheads="1"/>
            </p:cNvSpPr>
            <p:nvPr/>
          </p:nvSpPr>
          <p:spPr bwMode="auto">
            <a:xfrm>
              <a:off x="961" y="2134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sub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6" name="Line 35"/>
            <p:cNvSpPr>
              <a:spLocks noChangeShapeType="1"/>
            </p:cNvSpPr>
            <p:nvPr/>
          </p:nvSpPr>
          <p:spPr bwMode="auto">
            <a:xfrm flipV="1">
              <a:off x="1298" y="213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7" name="Rectangle 36"/>
            <p:cNvSpPr>
              <a:spLocks noChangeArrowheads="1"/>
            </p:cNvSpPr>
            <p:nvPr/>
          </p:nvSpPr>
          <p:spPr bwMode="auto">
            <a:xfrm>
              <a:off x="1376" y="2134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28" name="Line 37"/>
            <p:cNvSpPr>
              <a:spLocks noChangeShapeType="1"/>
            </p:cNvSpPr>
            <p:nvPr/>
          </p:nvSpPr>
          <p:spPr bwMode="auto">
            <a:xfrm flipV="1">
              <a:off x="1783" y="213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29" name="Rectangle 38"/>
            <p:cNvSpPr>
              <a:spLocks noChangeArrowheads="1"/>
            </p:cNvSpPr>
            <p:nvPr/>
          </p:nvSpPr>
          <p:spPr bwMode="auto">
            <a:xfrm>
              <a:off x="1860" y="2134"/>
              <a:ext cx="112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sub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30" name="Freeform 39"/>
            <p:cNvSpPr>
              <a:spLocks noEditPoints="1"/>
            </p:cNvSpPr>
            <p:nvPr/>
          </p:nvSpPr>
          <p:spPr bwMode="auto">
            <a:xfrm>
              <a:off x="3262" y="2134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1" name="Rectangle 40"/>
            <p:cNvSpPr>
              <a:spLocks noChangeArrowheads="1"/>
            </p:cNvSpPr>
            <p:nvPr/>
          </p:nvSpPr>
          <p:spPr bwMode="auto">
            <a:xfrm>
              <a:off x="3374" y="2134"/>
              <a:ext cx="1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lsr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2" name="Line 41"/>
            <p:cNvSpPr>
              <a:spLocks noChangeShapeType="1"/>
            </p:cNvSpPr>
            <p:nvPr/>
          </p:nvSpPr>
          <p:spPr bwMode="auto">
            <a:xfrm flipV="1">
              <a:off x="3712" y="213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3" name="Rectangle 42"/>
            <p:cNvSpPr>
              <a:spLocks noChangeArrowheads="1"/>
            </p:cNvSpPr>
            <p:nvPr/>
          </p:nvSpPr>
          <p:spPr bwMode="auto">
            <a:xfrm>
              <a:off x="3798" y="2134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01011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4" name="Line 43"/>
            <p:cNvSpPr>
              <a:spLocks noChangeShapeType="1"/>
            </p:cNvSpPr>
            <p:nvPr/>
          </p:nvSpPr>
          <p:spPr bwMode="auto">
            <a:xfrm flipV="1">
              <a:off x="4196" y="2134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5" name="Rectangle 44"/>
            <p:cNvSpPr>
              <a:spLocks noChangeArrowheads="1"/>
            </p:cNvSpPr>
            <p:nvPr/>
          </p:nvSpPr>
          <p:spPr bwMode="auto">
            <a:xfrm>
              <a:off x="4283" y="2134"/>
              <a:ext cx="10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lsr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36" name="Freeform 45"/>
            <p:cNvSpPr>
              <a:spLocks noEditPoints="1"/>
            </p:cNvSpPr>
            <p:nvPr/>
          </p:nvSpPr>
          <p:spPr bwMode="auto">
            <a:xfrm>
              <a:off x="848" y="2134"/>
              <a:ext cx="4784" cy="320"/>
            </a:xfrm>
            <a:custGeom>
              <a:avLst/>
              <a:gdLst>
                <a:gd name="T0" fmla="*/ 549 w 553"/>
                <a:gd name="T1" fmla="*/ 18 h 37"/>
                <a:gd name="T2" fmla="*/ 549 w 553"/>
                <a:gd name="T3" fmla="*/ 0 h 37"/>
                <a:gd name="T4" fmla="*/ 553 w 553"/>
                <a:gd name="T5" fmla="*/ 18 h 37"/>
                <a:gd name="T6" fmla="*/ 553 w 553"/>
                <a:gd name="T7" fmla="*/ 0 h 37"/>
                <a:gd name="T8" fmla="*/ 0 w 553"/>
                <a:gd name="T9" fmla="*/ 19 h 37"/>
                <a:gd name="T10" fmla="*/ 553 w 553"/>
                <a:gd name="T11" fmla="*/ 19 h 37"/>
                <a:gd name="T12" fmla="*/ 0 w 553"/>
                <a:gd name="T13" fmla="*/ 37 h 37"/>
                <a:gd name="T14" fmla="*/ 0 w 553"/>
                <a:gd name="T15" fmla="*/ 19 h 37"/>
                <a:gd name="T16" fmla="*/ 4 w 553"/>
                <a:gd name="T17" fmla="*/ 37 h 37"/>
                <a:gd name="T18" fmla="*/ 4 w 55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9"/>
                  </a:moveTo>
                  <a:lnTo>
                    <a:pt x="55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7" name="Rectangle 46"/>
            <p:cNvSpPr>
              <a:spLocks noChangeArrowheads="1"/>
            </p:cNvSpPr>
            <p:nvPr/>
          </p:nvSpPr>
          <p:spPr bwMode="auto">
            <a:xfrm>
              <a:off x="961" y="2290"/>
              <a:ext cx="20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mul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38" name="Line 47"/>
            <p:cNvSpPr>
              <a:spLocks noChangeShapeType="1"/>
            </p:cNvSpPr>
            <p:nvPr/>
          </p:nvSpPr>
          <p:spPr bwMode="auto">
            <a:xfrm flipV="1">
              <a:off x="1298" y="229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39" name="Rectangle 48"/>
            <p:cNvSpPr>
              <a:spLocks noChangeArrowheads="1"/>
            </p:cNvSpPr>
            <p:nvPr/>
          </p:nvSpPr>
          <p:spPr bwMode="auto">
            <a:xfrm>
              <a:off x="1376" y="2290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0" name="Line 49"/>
            <p:cNvSpPr>
              <a:spLocks noChangeShapeType="1"/>
            </p:cNvSpPr>
            <p:nvPr/>
          </p:nvSpPr>
          <p:spPr bwMode="auto">
            <a:xfrm flipV="1">
              <a:off x="1783" y="229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1" name="Rectangle 50"/>
            <p:cNvSpPr>
              <a:spLocks noChangeArrowheads="1"/>
            </p:cNvSpPr>
            <p:nvPr/>
          </p:nvSpPr>
          <p:spPr bwMode="auto">
            <a:xfrm>
              <a:off x="1860" y="2290"/>
              <a:ext cx="11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mul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42" name="Freeform 51"/>
            <p:cNvSpPr>
              <a:spLocks noEditPoints="1"/>
            </p:cNvSpPr>
            <p:nvPr/>
          </p:nvSpPr>
          <p:spPr bwMode="auto">
            <a:xfrm>
              <a:off x="3262" y="2298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3" name="Rectangle 52"/>
            <p:cNvSpPr>
              <a:spLocks noChangeArrowheads="1"/>
            </p:cNvSpPr>
            <p:nvPr/>
          </p:nvSpPr>
          <p:spPr bwMode="auto">
            <a:xfrm>
              <a:off x="3374" y="2290"/>
              <a:ext cx="15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asr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4" name="Line 53"/>
            <p:cNvSpPr>
              <a:spLocks noChangeShapeType="1"/>
            </p:cNvSpPr>
            <p:nvPr/>
          </p:nvSpPr>
          <p:spPr bwMode="auto">
            <a:xfrm flipV="1">
              <a:off x="3712" y="229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5" name="Rectangle 54"/>
            <p:cNvSpPr>
              <a:spLocks noChangeArrowheads="1"/>
            </p:cNvSpPr>
            <p:nvPr/>
          </p:nvSpPr>
          <p:spPr bwMode="auto">
            <a:xfrm>
              <a:off x="3798" y="2290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01100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46" name="Line 55"/>
            <p:cNvSpPr>
              <a:spLocks noChangeShapeType="1"/>
            </p:cNvSpPr>
            <p:nvPr/>
          </p:nvSpPr>
          <p:spPr bwMode="auto">
            <a:xfrm flipV="1">
              <a:off x="4196" y="229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7" name="Rectangle 56"/>
            <p:cNvSpPr>
              <a:spLocks noChangeArrowheads="1"/>
            </p:cNvSpPr>
            <p:nvPr/>
          </p:nvSpPr>
          <p:spPr bwMode="auto">
            <a:xfrm>
              <a:off x="4283" y="2290"/>
              <a:ext cx="110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asr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48" name="Freeform 57"/>
            <p:cNvSpPr>
              <a:spLocks noEditPoints="1"/>
            </p:cNvSpPr>
            <p:nvPr/>
          </p:nvSpPr>
          <p:spPr bwMode="auto">
            <a:xfrm>
              <a:off x="848" y="2298"/>
              <a:ext cx="4784" cy="320"/>
            </a:xfrm>
            <a:custGeom>
              <a:avLst/>
              <a:gdLst>
                <a:gd name="T0" fmla="*/ 549 w 553"/>
                <a:gd name="T1" fmla="*/ 18 h 37"/>
                <a:gd name="T2" fmla="*/ 549 w 553"/>
                <a:gd name="T3" fmla="*/ 0 h 37"/>
                <a:gd name="T4" fmla="*/ 553 w 553"/>
                <a:gd name="T5" fmla="*/ 18 h 37"/>
                <a:gd name="T6" fmla="*/ 553 w 553"/>
                <a:gd name="T7" fmla="*/ 0 h 37"/>
                <a:gd name="T8" fmla="*/ 0 w 553"/>
                <a:gd name="T9" fmla="*/ 18 h 37"/>
                <a:gd name="T10" fmla="*/ 553 w 553"/>
                <a:gd name="T11" fmla="*/ 18 h 37"/>
                <a:gd name="T12" fmla="*/ 0 w 553"/>
                <a:gd name="T13" fmla="*/ 37 h 37"/>
                <a:gd name="T14" fmla="*/ 0 w 553"/>
                <a:gd name="T15" fmla="*/ 18 h 37"/>
                <a:gd name="T16" fmla="*/ 4 w 553"/>
                <a:gd name="T17" fmla="*/ 37 h 37"/>
                <a:gd name="T18" fmla="*/ 4 w 553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8"/>
                  </a:moveTo>
                  <a:lnTo>
                    <a:pt x="553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49" name="Rectangle 58"/>
            <p:cNvSpPr>
              <a:spLocks noChangeArrowheads="1"/>
            </p:cNvSpPr>
            <p:nvPr/>
          </p:nvSpPr>
          <p:spPr bwMode="auto">
            <a:xfrm>
              <a:off x="961" y="2455"/>
              <a:ext cx="1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div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50" name="Line 59"/>
            <p:cNvSpPr>
              <a:spLocks noChangeShapeType="1"/>
            </p:cNvSpPr>
            <p:nvPr/>
          </p:nvSpPr>
          <p:spPr bwMode="auto">
            <a:xfrm flipV="1">
              <a:off x="1298" y="2454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1" name="Rectangle 60"/>
            <p:cNvSpPr>
              <a:spLocks noChangeArrowheads="1"/>
            </p:cNvSpPr>
            <p:nvPr/>
          </p:nvSpPr>
          <p:spPr bwMode="auto">
            <a:xfrm>
              <a:off x="1376" y="2455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52" name="Line 61"/>
            <p:cNvSpPr>
              <a:spLocks noChangeShapeType="1"/>
            </p:cNvSpPr>
            <p:nvPr/>
          </p:nvSpPr>
          <p:spPr bwMode="auto">
            <a:xfrm flipV="1">
              <a:off x="1783" y="2454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3" name="Rectangle 62"/>
            <p:cNvSpPr>
              <a:spLocks noChangeArrowheads="1"/>
            </p:cNvSpPr>
            <p:nvPr/>
          </p:nvSpPr>
          <p:spPr bwMode="auto">
            <a:xfrm>
              <a:off x="1860" y="2455"/>
              <a:ext cx="11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div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54" name="Freeform 63"/>
            <p:cNvSpPr>
              <a:spLocks noEditPoints="1"/>
            </p:cNvSpPr>
            <p:nvPr/>
          </p:nvSpPr>
          <p:spPr bwMode="auto">
            <a:xfrm>
              <a:off x="3262" y="2454"/>
              <a:ext cx="35" cy="164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5" name="Rectangle 64"/>
            <p:cNvSpPr>
              <a:spLocks noChangeArrowheads="1"/>
            </p:cNvSpPr>
            <p:nvPr/>
          </p:nvSpPr>
          <p:spPr bwMode="auto">
            <a:xfrm>
              <a:off x="3374" y="2455"/>
              <a:ext cx="1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nop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56" name="Line 65"/>
            <p:cNvSpPr>
              <a:spLocks noChangeShapeType="1"/>
            </p:cNvSpPr>
            <p:nvPr/>
          </p:nvSpPr>
          <p:spPr bwMode="auto">
            <a:xfrm flipV="1">
              <a:off x="3712" y="2454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7" name="Rectangle 66"/>
            <p:cNvSpPr>
              <a:spLocks noChangeArrowheads="1"/>
            </p:cNvSpPr>
            <p:nvPr/>
          </p:nvSpPr>
          <p:spPr bwMode="auto">
            <a:xfrm>
              <a:off x="3798" y="2455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01101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58" name="Line 67"/>
            <p:cNvSpPr>
              <a:spLocks noChangeShapeType="1"/>
            </p:cNvSpPr>
            <p:nvPr/>
          </p:nvSpPr>
          <p:spPr bwMode="auto">
            <a:xfrm flipV="1">
              <a:off x="4196" y="2454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59" name="Rectangle 68"/>
            <p:cNvSpPr>
              <a:spLocks noChangeArrowheads="1"/>
            </p:cNvSpPr>
            <p:nvPr/>
          </p:nvSpPr>
          <p:spPr bwMode="auto">
            <a:xfrm>
              <a:off x="4283" y="2455"/>
              <a:ext cx="19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nop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60" name="Freeform 69"/>
            <p:cNvSpPr>
              <a:spLocks noEditPoints="1"/>
            </p:cNvSpPr>
            <p:nvPr/>
          </p:nvSpPr>
          <p:spPr bwMode="auto">
            <a:xfrm>
              <a:off x="848" y="2454"/>
              <a:ext cx="4784" cy="320"/>
            </a:xfrm>
            <a:custGeom>
              <a:avLst/>
              <a:gdLst>
                <a:gd name="T0" fmla="*/ 549 w 553"/>
                <a:gd name="T1" fmla="*/ 19 h 37"/>
                <a:gd name="T2" fmla="*/ 549 w 553"/>
                <a:gd name="T3" fmla="*/ 0 h 37"/>
                <a:gd name="T4" fmla="*/ 553 w 553"/>
                <a:gd name="T5" fmla="*/ 19 h 37"/>
                <a:gd name="T6" fmla="*/ 553 w 553"/>
                <a:gd name="T7" fmla="*/ 0 h 37"/>
                <a:gd name="T8" fmla="*/ 0 w 553"/>
                <a:gd name="T9" fmla="*/ 19 h 37"/>
                <a:gd name="T10" fmla="*/ 553 w 553"/>
                <a:gd name="T11" fmla="*/ 19 h 37"/>
                <a:gd name="T12" fmla="*/ 0 w 553"/>
                <a:gd name="T13" fmla="*/ 37 h 37"/>
                <a:gd name="T14" fmla="*/ 0 w 553"/>
                <a:gd name="T15" fmla="*/ 19 h 37"/>
                <a:gd name="T16" fmla="*/ 4 w 553"/>
                <a:gd name="T17" fmla="*/ 37 h 37"/>
                <a:gd name="T18" fmla="*/ 4 w 55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">
                  <a:moveTo>
                    <a:pt x="549" y="19"/>
                  </a:moveTo>
                  <a:lnTo>
                    <a:pt x="549" y="0"/>
                  </a:lnTo>
                  <a:moveTo>
                    <a:pt x="553" y="19"/>
                  </a:moveTo>
                  <a:lnTo>
                    <a:pt x="553" y="0"/>
                  </a:lnTo>
                  <a:moveTo>
                    <a:pt x="0" y="19"/>
                  </a:moveTo>
                  <a:lnTo>
                    <a:pt x="55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1" name="Rectangle 70"/>
            <p:cNvSpPr>
              <a:spLocks noChangeArrowheads="1"/>
            </p:cNvSpPr>
            <p:nvPr/>
          </p:nvSpPr>
          <p:spPr bwMode="auto">
            <a:xfrm>
              <a:off x="961" y="2619"/>
              <a:ext cx="2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mod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62" name="Line 71"/>
            <p:cNvSpPr>
              <a:spLocks noChangeShapeType="1"/>
            </p:cNvSpPr>
            <p:nvPr/>
          </p:nvSpPr>
          <p:spPr bwMode="auto">
            <a:xfrm flipV="1">
              <a:off x="1298" y="261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3" name="Rectangle 72"/>
            <p:cNvSpPr>
              <a:spLocks noChangeArrowheads="1"/>
            </p:cNvSpPr>
            <p:nvPr/>
          </p:nvSpPr>
          <p:spPr bwMode="auto">
            <a:xfrm>
              <a:off x="1376" y="2619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00100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64" name="Line 73"/>
            <p:cNvSpPr>
              <a:spLocks noChangeShapeType="1"/>
            </p:cNvSpPr>
            <p:nvPr/>
          </p:nvSpPr>
          <p:spPr bwMode="auto">
            <a:xfrm flipV="1">
              <a:off x="1783" y="261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5" name="Rectangle 74"/>
            <p:cNvSpPr>
              <a:spLocks noChangeArrowheads="1"/>
            </p:cNvSpPr>
            <p:nvPr/>
          </p:nvSpPr>
          <p:spPr bwMode="auto">
            <a:xfrm>
              <a:off x="1860" y="2619"/>
              <a:ext cx="117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mod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66" name="Freeform 75"/>
            <p:cNvSpPr>
              <a:spLocks noEditPoints="1"/>
            </p:cNvSpPr>
            <p:nvPr/>
          </p:nvSpPr>
          <p:spPr bwMode="auto">
            <a:xfrm>
              <a:off x="3262" y="2618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7" name="Rectangle 76"/>
            <p:cNvSpPr>
              <a:spLocks noChangeArrowheads="1"/>
            </p:cNvSpPr>
            <p:nvPr/>
          </p:nvSpPr>
          <p:spPr bwMode="auto">
            <a:xfrm>
              <a:off x="3374" y="2619"/>
              <a:ext cx="10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ld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68" name="Line 77"/>
            <p:cNvSpPr>
              <a:spLocks noChangeShapeType="1"/>
            </p:cNvSpPr>
            <p:nvPr/>
          </p:nvSpPr>
          <p:spPr bwMode="auto">
            <a:xfrm flipV="1">
              <a:off x="3712" y="261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69" name="Rectangle 78"/>
            <p:cNvSpPr>
              <a:spLocks noChangeArrowheads="1"/>
            </p:cNvSpPr>
            <p:nvPr/>
          </p:nvSpPr>
          <p:spPr bwMode="auto">
            <a:xfrm>
              <a:off x="3798" y="2619"/>
              <a:ext cx="3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01110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70" name="Line 79"/>
            <p:cNvSpPr>
              <a:spLocks noChangeShapeType="1"/>
            </p:cNvSpPr>
            <p:nvPr/>
          </p:nvSpPr>
          <p:spPr bwMode="auto">
            <a:xfrm flipV="1">
              <a:off x="4196" y="2618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1" name="Rectangle 80"/>
            <p:cNvSpPr>
              <a:spLocks noChangeArrowheads="1"/>
            </p:cNvSpPr>
            <p:nvPr/>
          </p:nvSpPr>
          <p:spPr bwMode="auto">
            <a:xfrm>
              <a:off x="4283" y="2619"/>
              <a:ext cx="7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ld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[rs1]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72" name="Freeform 81"/>
            <p:cNvSpPr>
              <a:spLocks noEditPoints="1"/>
            </p:cNvSpPr>
            <p:nvPr/>
          </p:nvSpPr>
          <p:spPr bwMode="auto">
            <a:xfrm>
              <a:off x="848" y="2618"/>
              <a:ext cx="4784" cy="321"/>
            </a:xfrm>
            <a:custGeom>
              <a:avLst/>
              <a:gdLst>
                <a:gd name="T0" fmla="*/ 549 w 553"/>
                <a:gd name="T1" fmla="*/ 18 h 37"/>
                <a:gd name="T2" fmla="*/ 549 w 553"/>
                <a:gd name="T3" fmla="*/ 0 h 37"/>
                <a:gd name="T4" fmla="*/ 553 w 553"/>
                <a:gd name="T5" fmla="*/ 18 h 37"/>
                <a:gd name="T6" fmla="*/ 553 w 553"/>
                <a:gd name="T7" fmla="*/ 0 h 37"/>
                <a:gd name="T8" fmla="*/ 0 w 553"/>
                <a:gd name="T9" fmla="*/ 19 h 37"/>
                <a:gd name="T10" fmla="*/ 553 w 553"/>
                <a:gd name="T11" fmla="*/ 19 h 37"/>
                <a:gd name="T12" fmla="*/ 0 w 553"/>
                <a:gd name="T13" fmla="*/ 37 h 37"/>
                <a:gd name="T14" fmla="*/ 0 w 553"/>
                <a:gd name="T15" fmla="*/ 19 h 37"/>
                <a:gd name="T16" fmla="*/ 4 w 553"/>
                <a:gd name="T17" fmla="*/ 37 h 37"/>
                <a:gd name="T18" fmla="*/ 4 w 55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9"/>
                  </a:moveTo>
                  <a:lnTo>
                    <a:pt x="55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3" name="Rectangle 82"/>
            <p:cNvSpPr>
              <a:spLocks noChangeArrowheads="1"/>
            </p:cNvSpPr>
            <p:nvPr/>
          </p:nvSpPr>
          <p:spPr bwMode="auto">
            <a:xfrm>
              <a:off x="961" y="2775"/>
              <a:ext cx="2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cmp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74" name="Line 83"/>
            <p:cNvSpPr>
              <a:spLocks noChangeShapeType="1"/>
            </p:cNvSpPr>
            <p:nvPr/>
          </p:nvSpPr>
          <p:spPr bwMode="auto">
            <a:xfrm flipV="1">
              <a:off x="1298" y="278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5" name="Rectangle 84"/>
            <p:cNvSpPr>
              <a:spLocks noChangeArrowheads="1"/>
            </p:cNvSpPr>
            <p:nvPr/>
          </p:nvSpPr>
          <p:spPr bwMode="auto">
            <a:xfrm>
              <a:off x="1376" y="2775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00101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76" name="Line 85"/>
            <p:cNvSpPr>
              <a:spLocks noChangeShapeType="1"/>
            </p:cNvSpPr>
            <p:nvPr/>
          </p:nvSpPr>
          <p:spPr bwMode="auto">
            <a:xfrm flipV="1">
              <a:off x="1783" y="278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7" name="Rectangle 86"/>
            <p:cNvSpPr>
              <a:spLocks noChangeArrowheads="1"/>
            </p:cNvSpPr>
            <p:nvPr/>
          </p:nvSpPr>
          <p:spPr bwMode="auto">
            <a:xfrm>
              <a:off x="1860" y="2775"/>
              <a:ext cx="9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cmprs1,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78" name="Freeform 87"/>
            <p:cNvSpPr>
              <a:spLocks noEditPoints="1"/>
            </p:cNvSpPr>
            <p:nvPr/>
          </p:nvSpPr>
          <p:spPr bwMode="auto">
            <a:xfrm>
              <a:off x="3262" y="2783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79" name="Rectangle 88"/>
            <p:cNvSpPr>
              <a:spLocks noChangeArrowheads="1"/>
            </p:cNvSpPr>
            <p:nvPr/>
          </p:nvSpPr>
          <p:spPr bwMode="auto">
            <a:xfrm>
              <a:off x="3374" y="2775"/>
              <a:ext cx="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st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80" name="Line 89"/>
            <p:cNvSpPr>
              <a:spLocks noChangeShapeType="1"/>
            </p:cNvSpPr>
            <p:nvPr/>
          </p:nvSpPr>
          <p:spPr bwMode="auto">
            <a:xfrm flipV="1">
              <a:off x="3712" y="278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1" name="Rectangle 90"/>
            <p:cNvSpPr>
              <a:spLocks noChangeArrowheads="1"/>
            </p:cNvSpPr>
            <p:nvPr/>
          </p:nvSpPr>
          <p:spPr bwMode="auto">
            <a:xfrm>
              <a:off x="3798" y="2775"/>
              <a:ext cx="30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01111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82" name="Line 91"/>
            <p:cNvSpPr>
              <a:spLocks noChangeShapeType="1"/>
            </p:cNvSpPr>
            <p:nvPr/>
          </p:nvSpPr>
          <p:spPr bwMode="auto">
            <a:xfrm flipV="1">
              <a:off x="4196" y="278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3" name="Rectangle 92"/>
            <p:cNvSpPr>
              <a:spLocks noChangeArrowheads="1"/>
            </p:cNvSpPr>
            <p:nvPr/>
          </p:nvSpPr>
          <p:spPr bwMode="auto">
            <a:xfrm>
              <a:off x="4283" y="2775"/>
              <a:ext cx="7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st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[rs1]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84" name="Freeform 93"/>
            <p:cNvSpPr>
              <a:spLocks noEditPoints="1"/>
            </p:cNvSpPr>
            <p:nvPr/>
          </p:nvSpPr>
          <p:spPr bwMode="auto">
            <a:xfrm>
              <a:off x="848" y="2783"/>
              <a:ext cx="4784" cy="320"/>
            </a:xfrm>
            <a:custGeom>
              <a:avLst/>
              <a:gdLst>
                <a:gd name="T0" fmla="*/ 549 w 553"/>
                <a:gd name="T1" fmla="*/ 18 h 37"/>
                <a:gd name="T2" fmla="*/ 549 w 553"/>
                <a:gd name="T3" fmla="*/ 0 h 37"/>
                <a:gd name="T4" fmla="*/ 553 w 553"/>
                <a:gd name="T5" fmla="*/ 18 h 37"/>
                <a:gd name="T6" fmla="*/ 553 w 553"/>
                <a:gd name="T7" fmla="*/ 0 h 37"/>
                <a:gd name="T8" fmla="*/ 0 w 553"/>
                <a:gd name="T9" fmla="*/ 18 h 37"/>
                <a:gd name="T10" fmla="*/ 553 w 553"/>
                <a:gd name="T11" fmla="*/ 18 h 37"/>
                <a:gd name="T12" fmla="*/ 0 w 553"/>
                <a:gd name="T13" fmla="*/ 37 h 37"/>
                <a:gd name="T14" fmla="*/ 0 w 553"/>
                <a:gd name="T15" fmla="*/ 18 h 37"/>
                <a:gd name="T16" fmla="*/ 4 w 553"/>
                <a:gd name="T17" fmla="*/ 37 h 37"/>
                <a:gd name="T18" fmla="*/ 4 w 553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8"/>
                  </a:moveTo>
                  <a:lnTo>
                    <a:pt x="553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5" name="Rectangle 94"/>
            <p:cNvSpPr>
              <a:spLocks noChangeArrowheads="1"/>
            </p:cNvSpPr>
            <p:nvPr/>
          </p:nvSpPr>
          <p:spPr bwMode="auto">
            <a:xfrm>
              <a:off x="961" y="2939"/>
              <a:ext cx="1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and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86" name="Line 95"/>
            <p:cNvSpPr>
              <a:spLocks noChangeShapeType="1"/>
            </p:cNvSpPr>
            <p:nvPr/>
          </p:nvSpPr>
          <p:spPr bwMode="auto">
            <a:xfrm flipV="1">
              <a:off x="1298" y="2939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7" name="Rectangle 96"/>
            <p:cNvSpPr>
              <a:spLocks noChangeArrowheads="1"/>
            </p:cNvSpPr>
            <p:nvPr/>
          </p:nvSpPr>
          <p:spPr bwMode="auto">
            <a:xfrm>
              <a:off x="1376" y="2939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00110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88" name="Line 97"/>
            <p:cNvSpPr>
              <a:spLocks noChangeShapeType="1"/>
            </p:cNvSpPr>
            <p:nvPr/>
          </p:nvSpPr>
          <p:spPr bwMode="auto">
            <a:xfrm flipV="1">
              <a:off x="1783" y="2939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89" name="Rectangle 98"/>
            <p:cNvSpPr>
              <a:spLocks noChangeArrowheads="1"/>
            </p:cNvSpPr>
            <p:nvPr/>
          </p:nvSpPr>
          <p:spPr bwMode="auto">
            <a:xfrm>
              <a:off x="1860" y="2939"/>
              <a:ext cx="113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and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90" name="Freeform 99"/>
            <p:cNvSpPr>
              <a:spLocks noEditPoints="1"/>
            </p:cNvSpPr>
            <p:nvPr/>
          </p:nvSpPr>
          <p:spPr bwMode="auto">
            <a:xfrm>
              <a:off x="3262" y="2939"/>
              <a:ext cx="35" cy="164"/>
            </a:xfrm>
            <a:custGeom>
              <a:avLst/>
              <a:gdLst>
                <a:gd name="T0" fmla="*/ 0 w 4"/>
                <a:gd name="T1" fmla="*/ 19 h 19"/>
                <a:gd name="T2" fmla="*/ 0 w 4"/>
                <a:gd name="T3" fmla="*/ 0 h 19"/>
                <a:gd name="T4" fmla="*/ 4 w 4"/>
                <a:gd name="T5" fmla="*/ 19 h 19"/>
                <a:gd name="T6" fmla="*/ 4 w 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9">
                  <a:moveTo>
                    <a:pt x="0" y="19"/>
                  </a:moveTo>
                  <a:lnTo>
                    <a:pt x="0" y="0"/>
                  </a:lnTo>
                  <a:moveTo>
                    <a:pt x="4" y="19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1" name="Rectangle 100"/>
            <p:cNvSpPr>
              <a:spLocks noChangeArrowheads="1"/>
            </p:cNvSpPr>
            <p:nvPr/>
          </p:nvSpPr>
          <p:spPr bwMode="auto">
            <a:xfrm>
              <a:off x="3374" y="2939"/>
              <a:ext cx="1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beq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92" name="Line 101"/>
            <p:cNvSpPr>
              <a:spLocks noChangeShapeType="1"/>
            </p:cNvSpPr>
            <p:nvPr/>
          </p:nvSpPr>
          <p:spPr bwMode="auto">
            <a:xfrm flipV="1">
              <a:off x="3712" y="2939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3" name="Rectangle 102"/>
            <p:cNvSpPr>
              <a:spLocks noChangeArrowheads="1"/>
            </p:cNvSpPr>
            <p:nvPr/>
          </p:nvSpPr>
          <p:spPr bwMode="auto">
            <a:xfrm>
              <a:off x="3798" y="2939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10000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94" name="Line 103"/>
            <p:cNvSpPr>
              <a:spLocks noChangeShapeType="1"/>
            </p:cNvSpPr>
            <p:nvPr/>
          </p:nvSpPr>
          <p:spPr bwMode="auto">
            <a:xfrm flipV="1">
              <a:off x="4196" y="2939"/>
              <a:ext cx="0" cy="164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5" name="Rectangle 104"/>
            <p:cNvSpPr>
              <a:spLocks noChangeArrowheads="1"/>
            </p:cNvSpPr>
            <p:nvPr/>
          </p:nvSpPr>
          <p:spPr bwMode="auto">
            <a:xfrm>
              <a:off x="4283" y="2939"/>
              <a:ext cx="51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beq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offset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97" name="Freeform 106"/>
            <p:cNvSpPr>
              <a:spLocks noEditPoints="1"/>
            </p:cNvSpPr>
            <p:nvPr/>
          </p:nvSpPr>
          <p:spPr bwMode="auto">
            <a:xfrm>
              <a:off x="848" y="2939"/>
              <a:ext cx="4784" cy="320"/>
            </a:xfrm>
            <a:custGeom>
              <a:avLst/>
              <a:gdLst>
                <a:gd name="T0" fmla="*/ 549 w 553"/>
                <a:gd name="T1" fmla="*/ 19 h 37"/>
                <a:gd name="T2" fmla="*/ 549 w 553"/>
                <a:gd name="T3" fmla="*/ 0 h 37"/>
                <a:gd name="T4" fmla="*/ 553 w 553"/>
                <a:gd name="T5" fmla="*/ 19 h 37"/>
                <a:gd name="T6" fmla="*/ 553 w 553"/>
                <a:gd name="T7" fmla="*/ 0 h 37"/>
                <a:gd name="T8" fmla="*/ 0 w 553"/>
                <a:gd name="T9" fmla="*/ 19 h 37"/>
                <a:gd name="T10" fmla="*/ 553 w 553"/>
                <a:gd name="T11" fmla="*/ 19 h 37"/>
                <a:gd name="T12" fmla="*/ 0 w 553"/>
                <a:gd name="T13" fmla="*/ 37 h 37"/>
                <a:gd name="T14" fmla="*/ 0 w 553"/>
                <a:gd name="T15" fmla="*/ 19 h 37"/>
                <a:gd name="T16" fmla="*/ 4 w 553"/>
                <a:gd name="T17" fmla="*/ 37 h 37"/>
                <a:gd name="T18" fmla="*/ 4 w 55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">
                  <a:moveTo>
                    <a:pt x="549" y="19"/>
                  </a:moveTo>
                  <a:lnTo>
                    <a:pt x="549" y="0"/>
                  </a:lnTo>
                  <a:moveTo>
                    <a:pt x="553" y="19"/>
                  </a:moveTo>
                  <a:lnTo>
                    <a:pt x="553" y="0"/>
                  </a:lnTo>
                  <a:moveTo>
                    <a:pt x="0" y="19"/>
                  </a:moveTo>
                  <a:lnTo>
                    <a:pt x="55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98" name="Rectangle 107"/>
            <p:cNvSpPr>
              <a:spLocks noChangeArrowheads="1"/>
            </p:cNvSpPr>
            <p:nvPr/>
          </p:nvSpPr>
          <p:spPr bwMode="auto">
            <a:xfrm>
              <a:off x="961" y="3103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199" name="Line 108"/>
            <p:cNvSpPr>
              <a:spLocks noChangeShapeType="1"/>
            </p:cNvSpPr>
            <p:nvPr/>
          </p:nvSpPr>
          <p:spPr bwMode="auto">
            <a:xfrm flipV="1">
              <a:off x="1298" y="310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0" name="Rectangle 109"/>
            <p:cNvSpPr>
              <a:spLocks noChangeArrowheads="1"/>
            </p:cNvSpPr>
            <p:nvPr/>
          </p:nvSpPr>
          <p:spPr bwMode="auto">
            <a:xfrm>
              <a:off x="1376" y="3103"/>
              <a:ext cx="3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00111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01" name="Line 110"/>
            <p:cNvSpPr>
              <a:spLocks noChangeShapeType="1"/>
            </p:cNvSpPr>
            <p:nvPr/>
          </p:nvSpPr>
          <p:spPr bwMode="auto">
            <a:xfrm flipV="1">
              <a:off x="1783" y="310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2" name="Rectangle 111"/>
            <p:cNvSpPr>
              <a:spLocks noChangeArrowheads="1"/>
            </p:cNvSpPr>
            <p:nvPr/>
          </p:nvSpPr>
          <p:spPr bwMode="auto">
            <a:xfrm>
              <a:off x="1860" y="3103"/>
              <a:ext cx="105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or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rs1,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203" name="Freeform 112"/>
            <p:cNvSpPr>
              <a:spLocks noEditPoints="1"/>
            </p:cNvSpPr>
            <p:nvPr/>
          </p:nvSpPr>
          <p:spPr bwMode="auto">
            <a:xfrm>
              <a:off x="3262" y="3103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4" name="Rectangle 113"/>
            <p:cNvSpPr>
              <a:spLocks noChangeArrowheads="1"/>
            </p:cNvSpPr>
            <p:nvPr/>
          </p:nvSpPr>
          <p:spPr bwMode="auto">
            <a:xfrm>
              <a:off x="3374" y="3103"/>
              <a:ext cx="1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bgt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05" name="Line 114"/>
            <p:cNvSpPr>
              <a:spLocks noChangeShapeType="1"/>
            </p:cNvSpPr>
            <p:nvPr/>
          </p:nvSpPr>
          <p:spPr bwMode="auto">
            <a:xfrm flipV="1">
              <a:off x="3712" y="310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6" name="Rectangle 115"/>
            <p:cNvSpPr>
              <a:spLocks noChangeArrowheads="1"/>
            </p:cNvSpPr>
            <p:nvPr/>
          </p:nvSpPr>
          <p:spPr bwMode="auto">
            <a:xfrm>
              <a:off x="3798" y="3103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10001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07" name="Line 116"/>
            <p:cNvSpPr>
              <a:spLocks noChangeShapeType="1"/>
            </p:cNvSpPr>
            <p:nvPr/>
          </p:nvSpPr>
          <p:spPr bwMode="auto">
            <a:xfrm flipV="1">
              <a:off x="4196" y="310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08" name="Rectangle 117"/>
            <p:cNvSpPr>
              <a:spLocks noChangeArrowheads="1"/>
            </p:cNvSpPr>
            <p:nvPr/>
          </p:nvSpPr>
          <p:spPr bwMode="auto">
            <a:xfrm>
              <a:off x="4283" y="3103"/>
              <a:ext cx="4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bgt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offset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210" name="Freeform 119"/>
            <p:cNvSpPr>
              <a:spLocks noEditPoints="1"/>
            </p:cNvSpPr>
            <p:nvPr/>
          </p:nvSpPr>
          <p:spPr bwMode="auto">
            <a:xfrm>
              <a:off x="848" y="3103"/>
              <a:ext cx="4784" cy="320"/>
            </a:xfrm>
            <a:custGeom>
              <a:avLst/>
              <a:gdLst>
                <a:gd name="T0" fmla="*/ 549 w 553"/>
                <a:gd name="T1" fmla="*/ 18 h 37"/>
                <a:gd name="T2" fmla="*/ 549 w 553"/>
                <a:gd name="T3" fmla="*/ 0 h 37"/>
                <a:gd name="T4" fmla="*/ 553 w 553"/>
                <a:gd name="T5" fmla="*/ 18 h 37"/>
                <a:gd name="T6" fmla="*/ 553 w 553"/>
                <a:gd name="T7" fmla="*/ 0 h 37"/>
                <a:gd name="T8" fmla="*/ 0 w 553"/>
                <a:gd name="T9" fmla="*/ 18 h 37"/>
                <a:gd name="T10" fmla="*/ 553 w 553"/>
                <a:gd name="T11" fmla="*/ 18 h 37"/>
                <a:gd name="T12" fmla="*/ 0 w 553"/>
                <a:gd name="T13" fmla="*/ 37 h 37"/>
                <a:gd name="T14" fmla="*/ 0 w 553"/>
                <a:gd name="T15" fmla="*/ 19 h 37"/>
                <a:gd name="T16" fmla="*/ 4 w 553"/>
                <a:gd name="T17" fmla="*/ 37 h 37"/>
                <a:gd name="T18" fmla="*/ 4 w 55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7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8"/>
                  </a:moveTo>
                  <a:lnTo>
                    <a:pt x="553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1" name="Rectangle 120"/>
            <p:cNvSpPr>
              <a:spLocks noChangeArrowheads="1"/>
            </p:cNvSpPr>
            <p:nvPr/>
          </p:nvSpPr>
          <p:spPr bwMode="auto">
            <a:xfrm>
              <a:off x="961" y="3259"/>
              <a:ext cx="1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not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12" name="Line 121"/>
            <p:cNvSpPr>
              <a:spLocks noChangeShapeType="1"/>
            </p:cNvSpPr>
            <p:nvPr/>
          </p:nvSpPr>
          <p:spPr bwMode="auto">
            <a:xfrm flipV="1">
              <a:off x="1298" y="3267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3" name="Rectangle 122"/>
            <p:cNvSpPr>
              <a:spLocks noChangeArrowheads="1"/>
            </p:cNvSpPr>
            <p:nvPr/>
          </p:nvSpPr>
          <p:spPr bwMode="auto">
            <a:xfrm>
              <a:off x="1376" y="3259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01000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14" name="Line 123"/>
            <p:cNvSpPr>
              <a:spLocks noChangeShapeType="1"/>
            </p:cNvSpPr>
            <p:nvPr/>
          </p:nvSpPr>
          <p:spPr bwMode="auto">
            <a:xfrm flipV="1">
              <a:off x="1783" y="3267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5" name="Rectangle 124"/>
            <p:cNvSpPr>
              <a:spLocks noChangeArrowheads="1"/>
            </p:cNvSpPr>
            <p:nvPr/>
          </p:nvSpPr>
          <p:spPr bwMode="auto">
            <a:xfrm>
              <a:off x="1860" y="3259"/>
              <a:ext cx="89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not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216" name="Freeform 125"/>
            <p:cNvSpPr>
              <a:spLocks noEditPoints="1"/>
            </p:cNvSpPr>
            <p:nvPr/>
          </p:nvSpPr>
          <p:spPr bwMode="auto">
            <a:xfrm>
              <a:off x="3262" y="3267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7" name="Rectangle 126"/>
            <p:cNvSpPr>
              <a:spLocks noChangeArrowheads="1"/>
            </p:cNvSpPr>
            <p:nvPr/>
          </p:nvSpPr>
          <p:spPr bwMode="auto">
            <a:xfrm>
              <a:off x="3374" y="3259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18" name="Line 127"/>
            <p:cNvSpPr>
              <a:spLocks noChangeShapeType="1"/>
            </p:cNvSpPr>
            <p:nvPr/>
          </p:nvSpPr>
          <p:spPr bwMode="auto">
            <a:xfrm flipV="1">
              <a:off x="3712" y="3267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19" name="Rectangle 128"/>
            <p:cNvSpPr>
              <a:spLocks noChangeArrowheads="1"/>
            </p:cNvSpPr>
            <p:nvPr/>
          </p:nvSpPr>
          <p:spPr bwMode="auto">
            <a:xfrm>
              <a:off x="3798" y="3259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10010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20" name="Line 129"/>
            <p:cNvSpPr>
              <a:spLocks noChangeShapeType="1"/>
            </p:cNvSpPr>
            <p:nvPr/>
          </p:nvSpPr>
          <p:spPr bwMode="auto">
            <a:xfrm flipV="1">
              <a:off x="4196" y="3267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1" name="Rectangle 130"/>
            <p:cNvSpPr>
              <a:spLocks noChangeArrowheads="1"/>
            </p:cNvSpPr>
            <p:nvPr/>
          </p:nvSpPr>
          <p:spPr bwMode="auto">
            <a:xfrm>
              <a:off x="4283" y="3259"/>
              <a:ext cx="3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b offset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223" name="Freeform 132"/>
            <p:cNvSpPr>
              <a:spLocks noEditPoints="1"/>
            </p:cNvSpPr>
            <p:nvPr/>
          </p:nvSpPr>
          <p:spPr bwMode="auto">
            <a:xfrm>
              <a:off x="848" y="3267"/>
              <a:ext cx="4784" cy="312"/>
            </a:xfrm>
            <a:custGeom>
              <a:avLst/>
              <a:gdLst>
                <a:gd name="T0" fmla="*/ 549 w 553"/>
                <a:gd name="T1" fmla="*/ 18 h 36"/>
                <a:gd name="T2" fmla="*/ 549 w 553"/>
                <a:gd name="T3" fmla="*/ 0 h 36"/>
                <a:gd name="T4" fmla="*/ 553 w 553"/>
                <a:gd name="T5" fmla="*/ 18 h 36"/>
                <a:gd name="T6" fmla="*/ 553 w 553"/>
                <a:gd name="T7" fmla="*/ 0 h 36"/>
                <a:gd name="T8" fmla="*/ 0 w 553"/>
                <a:gd name="T9" fmla="*/ 18 h 36"/>
                <a:gd name="T10" fmla="*/ 553 w 553"/>
                <a:gd name="T11" fmla="*/ 18 h 36"/>
                <a:gd name="T12" fmla="*/ 0 w 553"/>
                <a:gd name="T13" fmla="*/ 36 h 36"/>
                <a:gd name="T14" fmla="*/ 0 w 553"/>
                <a:gd name="T15" fmla="*/ 18 h 36"/>
                <a:gd name="T16" fmla="*/ 4 w 553"/>
                <a:gd name="T17" fmla="*/ 36 h 36"/>
                <a:gd name="T18" fmla="*/ 4 w 55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36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8"/>
                  </a:moveTo>
                  <a:lnTo>
                    <a:pt x="55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4" name="Rectangle 133"/>
            <p:cNvSpPr>
              <a:spLocks noChangeArrowheads="1"/>
            </p:cNvSpPr>
            <p:nvPr/>
          </p:nvSpPr>
          <p:spPr bwMode="auto">
            <a:xfrm>
              <a:off x="961" y="3423"/>
              <a:ext cx="2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25" name="Line 134"/>
            <p:cNvSpPr>
              <a:spLocks noChangeShapeType="1"/>
            </p:cNvSpPr>
            <p:nvPr/>
          </p:nvSpPr>
          <p:spPr bwMode="auto">
            <a:xfrm flipV="1">
              <a:off x="1298" y="342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6" name="Rectangle 135"/>
            <p:cNvSpPr>
              <a:spLocks noChangeArrowheads="1"/>
            </p:cNvSpPr>
            <p:nvPr/>
          </p:nvSpPr>
          <p:spPr bwMode="auto">
            <a:xfrm>
              <a:off x="1376" y="3423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01001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27" name="Line 136"/>
            <p:cNvSpPr>
              <a:spLocks noChangeShapeType="1"/>
            </p:cNvSpPr>
            <p:nvPr/>
          </p:nvSpPr>
          <p:spPr bwMode="auto">
            <a:xfrm flipV="1">
              <a:off x="1783" y="342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8" name="Rectangle 137"/>
            <p:cNvSpPr>
              <a:spLocks noChangeArrowheads="1"/>
            </p:cNvSpPr>
            <p:nvPr/>
          </p:nvSpPr>
          <p:spPr bwMode="auto">
            <a:xfrm>
              <a:off x="1860" y="3423"/>
              <a:ext cx="95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mov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, (rs2/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229" name="Freeform 138"/>
            <p:cNvSpPr>
              <a:spLocks noEditPoints="1"/>
            </p:cNvSpPr>
            <p:nvPr/>
          </p:nvSpPr>
          <p:spPr bwMode="auto">
            <a:xfrm>
              <a:off x="3262" y="3423"/>
              <a:ext cx="35" cy="156"/>
            </a:xfrm>
            <a:custGeom>
              <a:avLst/>
              <a:gdLst>
                <a:gd name="T0" fmla="*/ 0 w 4"/>
                <a:gd name="T1" fmla="*/ 18 h 18"/>
                <a:gd name="T2" fmla="*/ 0 w 4"/>
                <a:gd name="T3" fmla="*/ 0 h 18"/>
                <a:gd name="T4" fmla="*/ 4 w 4"/>
                <a:gd name="T5" fmla="*/ 18 h 18"/>
                <a:gd name="T6" fmla="*/ 4 w 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8">
                  <a:moveTo>
                    <a:pt x="0" y="18"/>
                  </a:moveTo>
                  <a:lnTo>
                    <a:pt x="0" y="0"/>
                  </a:lnTo>
                  <a:moveTo>
                    <a:pt x="4" y="18"/>
                  </a:moveTo>
                  <a:lnTo>
                    <a:pt x="4" y="0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0" name="Rectangle 139"/>
            <p:cNvSpPr>
              <a:spLocks noChangeArrowheads="1"/>
            </p:cNvSpPr>
            <p:nvPr/>
          </p:nvSpPr>
          <p:spPr bwMode="auto">
            <a:xfrm>
              <a:off x="3374" y="3423"/>
              <a:ext cx="1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call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31" name="Line 140"/>
            <p:cNvSpPr>
              <a:spLocks noChangeShapeType="1"/>
            </p:cNvSpPr>
            <p:nvPr/>
          </p:nvSpPr>
          <p:spPr bwMode="auto">
            <a:xfrm flipV="1">
              <a:off x="3712" y="342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2" name="Rectangle 141"/>
            <p:cNvSpPr>
              <a:spLocks noChangeArrowheads="1"/>
            </p:cNvSpPr>
            <p:nvPr/>
          </p:nvSpPr>
          <p:spPr bwMode="auto">
            <a:xfrm>
              <a:off x="3798" y="3423"/>
              <a:ext cx="31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10011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33" name="Line 142"/>
            <p:cNvSpPr>
              <a:spLocks noChangeShapeType="1"/>
            </p:cNvSpPr>
            <p:nvPr/>
          </p:nvSpPr>
          <p:spPr bwMode="auto">
            <a:xfrm flipV="1">
              <a:off x="4196" y="3423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4" name="Rectangle 143"/>
            <p:cNvSpPr>
              <a:spLocks noChangeArrowheads="1"/>
            </p:cNvSpPr>
            <p:nvPr/>
          </p:nvSpPr>
          <p:spPr bwMode="auto">
            <a:xfrm>
              <a:off x="4283" y="3423"/>
              <a:ext cx="51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call offset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236" name="Freeform 145"/>
            <p:cNvSpPr>
              <a:spLocks noEditPoints="1"/>
            </p:cNvSpPr>
            <p:nvPr/>
          </p:nvSpPr>
          <p:spPr bwMode="auto">
            <a:xfrm>
              <a:off x="848" y="3423"/>
              <a:ext cx="4784" cy="320"/>
            </a:xfrm>
            <a:custGeom>
              <a:avLst/>
              <a:gdLst>
                <a:gd name="T0" fmla="*/ 549 w 553"/>
                <a:gd name="T1" fmla="*/ 18 h 37"/>
                <a:gd name="T2" fmla="*/ 549 w 553"/>
                <a:gd name="T3" fmla="*/ 0 h 37"/>
                <a:gd name="T4" fmla="*/ 553 w 553"/>
                <a:gd name="T5" fmla="*/ 18 h 37"/>
                <a:gd name="T6" fmla="*/ 553 w 553"/>
                <a:gd name="T7" fmla="*/ 0 h 37"/>
                <a:gd name="T8" fmla="*/ 0 w 553"/>
                <a:gd name="T9" fmla="*/ 19 h 37"/>
                <a:gd name="T10" fmla="*/ 553 w 553"/>
                <a:gd name="T11" fmla="*/ 19 h 37"/>
                <a:gd name="T12" fmla="*/ 0 w 553"/>
                <a:gd name="T13" fmla="*/ 37 h 37"/>
                <a:gd name="T14" fmla="*/ 0 w 553"/>
                <a:gd name="T15" fmla="*/ 19 h 37"/>
                <a:gd name="T16" fmla="*/ 4 w 553"/>
                <a:gd name="T17" fmla="*/ 37 h 37"/>
                <a:gd name="T18" fmla="*/ 4 w 553"/>
                <a:gd name="T19" fmla="*/ 19 h 37"/>
                <a:gd name="T20" fmla="*/ 52 w 553"/>
                <a:gd name="T21" fmla="*/ 37 h 37"/>
                <a:gd name="T22" fmla="*/ 52 w 553"/>
                <a:gd name="T23" fmla="*/ 19 h 37"/>
                <a:gd name="T24" fmla="*/ 108 w 553"/>
                <a:gd name="T25" fmla="*/ 37 h 37"/>
                <a:gd name="T26" fmla="*/ 108 w 553"/>
                <a:gd name="T27" fmla="*/ 19 h 37"/>
                <a:gd name="T28" fmla="*/ 279 w 553"/>
                <a:gd name="T29" fmla="*/ 37 h 37"/>
                <a:gd name="T30" fmla="*/ 279 w 553"/>
                <a:gd name="T31" fmla="*/ 19 h 37"/>
                <a:gd name="T32" fmla="*/ 283 w 553"/>
                <a:gd name="T33" fmla="*/ 37 h 37"/>
                <a:gd name="T34" fmla="*/ 283 w 553"/>
                <a:gd name="T35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3" h="37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9"/>
                  </a:moveTo>
                  <a:lnTo>
                    <a:pt x="55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  <a:moveTo>
                    <a:pt x="52" y="37"/>
                  </a:moveTo>
                  <a:lnTo>
                    <a:pt x="52" y="19"/>
                  </a:lnTo>
                  <a:moveTo>
                    <a:pt x="108" y="37"/>
                  </a:moveTo>
                  <a:lnTo>
                    <a:pt x="108" y="19"/>
                  </a:lnTo>
                  <a:moveTo>
                    <a:pt x="279" y="37"/>
                  </a:moveTo>
                  <a:lnTo>
                    <a:pt x="279" y="19"/>
                  </a:lnTo>
                  <a:moveTo>
                    <a:pt x="283" y="37"/>
                  </a:moveTo>
                  <a:lnTo>
                    <a:pt x="283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7" name="Rectangle 146"/>
            <p:cNvSpPr>
              <a:spLocks noChangeArrowheads="1"/>
            </p:cNvSpPr>
            <p:nvPr/>
          </p:nvSpPr>
          <p:spPr bwMode="auto">
            <a:xfrm>
              <a:off x="3374" y="3588"/>
              <a:ext cx="1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38" name="Line 147"/>
            <p:cNvSpPr>
              <a:spLocks noChangeShapeType="1"/>
            </p:cNvSpPr>
            <p:nvPr/>
          </p:nvSpPr>
          <p:spPr bwMode="auto">
            <a:xfrm flipV="1">
              <a:off x="3712" y="3587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9" name="Rectangle 148"/>
            <p:cNvSpPr>
              <a:spLocks noChangeArrowheads="1"/>
            </p:cNvSpPr>
            <p:nvPr/>
          </p:nvSpPr>
          <p:spPr bwMode="auto">
            <a:xfrm>
              <a:off x="3798" y="3588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10100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40" name="Line 149"/>
            <p:cNvSpPr>
              <a:spLocks noChangeShapeType="1"/>
            </p:cNvSpPr>
            <p:nvPr/>
          </p:nvSpPr>
          <p:spPr bwMode="auto">
            <a:xfrm flipV="1">
              <a:off x="4196" y="3587"/>
              <a:ext cx="0" cy="15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1" name="Rectangle 150"/>
            <p:cNvSpPr>
              <a:spLocks noChangeArrowheads="1"/>
            </p:cNvSpPr>
            <p:nvPr/>
          </p:nvSpPr>
          <p:spPr bwMode="auto">
            <a:xfrm>
              <a:off x="4283" y="3588"/>
              <a:ext cx="13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42" name="Freeform 151"/>
            <p:cNvSpPr>
              <a:spLocks noEditPoints="1"/>
            </p:cNvSpPr>
            <p:nvPr/>
          </p:nvSpPr>
          <p:spPr bwMode="auto">
            <a:xfrm>
              <a:off x="848" y="3587"/>
              <a:ext cx="4784" cy="191"/>
            </a:xfrm>
            <a:custGeom>
              <a:avLst/>
              <a:gdLst>
                <a:gd name="T0" fmla="*/ 549 w 553"/>
                <a:gd name="T1" fmla="*/ 18 h 22"/>
                <a:gd name="T2" fmla="*/ 549 w 553"/>
                <a:gd name="T3" fmla="*/ 0 h 22"/>
                <a:gd name="T4" fmla="*/ 553 w 553"/>
                <a:gd name="T5" fmla="*/ 18 h 22"/>
                <a:gd name="T6" fmla="*/ 553 w 553"/>
                <a:gd name="T7" fmla="*/ 0 h 22"/>
                <a:gd name="T8" fmla="*/ 0 w 553"/>
                <a:gd name="T9" fmla="*/ 18 h 22"/>
                <a:gd name="T10" fmla="*/ 553 w 553"/>
                <a:gd name="T11" fmla="*/ 18 h 22"/>
                <a:gd name="T12" fmla="*/ 0 w 553"/>
                <a:gd name="T13" fmla="*/ 22 h 22"/>
                <a:gd name="T14" fmla="*/ 553 w 55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3" h="22">
                  <a:moveTo>
                    <a:pt x="549" y="18"/>
                  </a:moveTo>
                  <a:lnTo>
                    <a:pt x="549" y="0"/>
                  </a:lnTo>
                  <a:moveTo>
                    <a:pt x="553" y="18"/>
                  </a:moveTo>
                  <a:lnTo>
                    <a:pt x="553" y="0"/>
                  </a:lnTo>
                  <a:moveTo>
                    <a:pt x="0" y="18"/>
                  </a:moveTo>
                  <a:lnTo>
                    <a:pt x="553" y="18"/>
                  </a:lnTo>
                  <a:moveTo>
                    <a:pt x="0" y="22"/>
                  </a:moveTo>
                  <a:lnTo>
                    <a:pt x="553" y="2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43150" y="2603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Instruction Formats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662113" y="4013202"/>
            <a:ext cx="8821737" cy="647699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Each format needs to be</a:t>
            </a:r>
            <a:r>
              <a:rPr lang="en-US" dirty="0">
                <a:solidFill>
                  <a:srgbClr val="B80047"/>
                </a:solidFill>
                <a:latin typeface="" pitchFamily="18"/>
              </a:rPr>
              <a:t> handled</a:t>
            </a:r>
            <a:r>
              <a:rPr lang="en-US" dirty="0">
                <a:latin typeface="" pitchFamily="18"/>
              </a:rPr>
              <a:t> separately.</a:t>
            </a: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263776" y="1841500"/>
            <a:ext cx="7712075" cy="1665288"/>
            <a:chOff x="802" y="1248"/>
            <a:chExt cx="4858" cy="1049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802" y="1248"/>
              <a:ext cx="4858" cy="1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819" y="1265"/>
              <a:ext cx="4822" cy="181"/>
            </a:xfrm>
            <a:custGeom>
              <a:avLst/>
              <a:gdLst>
                <a:gd name="T0" fmla="*/ 0 w 583"/>
                <a:gd name="T1" fmla="*/ 0 h 22"/>
                <a:gd name="T2" fmla="*/ 583 w 583"/>
                <a:gd name="T3" fmla="*/ 0 h 22"/>
                <a:gd name="T4" fmla="*/ 0 w 583"/>
                <a:gd name="T5" fmla="*/ 4 h 22"/>
                <a:gd name="T6" fmla="*/ 583 w 583"/>
                <a:gd name="T7" fmla="*/ 4 h 22"/>
                <a:gd name="T8" fmla="*/ 0 w 583"/>
                <a:gd name="T9" fmla="*/ 22 h 22"/>
                <a:gd name="T10" fmla="*/ 0 w 583"/>
                <a:gd name="T11" fmla="*/ 4 h 22"/>
                <a:gd name="T12" fmla="*/ 4 w 583"/>
                <a:gd name="T13" fmla="*/ 22 h 22"/>
                <a:gd name="T14" fmla="*/ 4 w 583"/>
                <a:gd name="T15" fmla="*/ 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22">
                  <a:moveTo>
                    <a:pt x="0" y="0"/>
                  </a:moveTo>
                  <a:lnTo>
                    <a:pt x="583" y="0"/>
                  </a:lnTo>
                  <a:moveTo>
                    <a:pt x="0" y="4"/>
                  </a:moveTo>
                  <a:lnTo>
                    <a:pt x="583" y="4"/>
                  </a:lnTo>
                  <a:moveTo>
                    <a:pt x="0" y="22"/>
                  </a:moveTo>
                  <a:lnTo>
                    <a:pt x="0" y="4"/>
                  </a:lnTo>
                  <a:moveTo>
                    <a:pt x="4" y="22"/>
                  </a:moveTo>
                  <a:lnTo>
                    <a:pt x="4" y="4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926" y="1290"/>
              <a:ext cx="3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Format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596" y="1298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670" y="1290"/>
              <a:ext cx="5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Definition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10"/>
            <p:cNvSpPr>
              <a:spLocks noEditPoints="1"/>
            </p:cNvSpPr>
            <p:nvPr/>
          </p:nvSpPr>
          <p:spPr bwMode="auto">
            <a:xfrm>
              <a:off x="819" y="1298"/>
              <a:ext cx="4822" cy="314"/>
            </a:xfrm>
            <a:custGeom>
              <a:avLst/>
              <a:gdLst>
                <a:gd name="T0" fmla="*/ 579 w 583"/>
                <a:gd name="T1" fmla="*/ 18 h 38"/>
                <a:gd name="T2" fmla="*/ 579 w 583"/>
                <a:gd name="T3" fmla="*/ 0 h 38"/>
                <a:gd name="T4" fmla="*/ 583 w 583"/>
                <a:gd name="T5" fmla="*/ 18 h 38"/>
                <a:gd name="T6" fmla="*/ 583 w 583"/>
                <a:gd name="T7" fmla="*/ 0 h 38"/>
                <a:gd name="T8" fmla="*/ 0 w 583"/>
                <a:gd name="T9" fmla="*/ 18 h 38"/>
                <a:gd name="T10" fmla="*/ 583 w 583"/>
                <a:gd name="T11" fmla="*/ 18 h 38"/>
                <a:gd name="T12" fmla="*/ 0 w 583"/>
                <a:gd name="T13" fmla="*/ 38 h 38"/>
                <a:gd name="T14" fmla="*/ 0 w 583"/>
                <a:gd name="T15" fmla="*/ 18 h 38"/>
                <a:gd name="T16" fmla="*/ 4 w 583"/>
                <a:gd name="T17" fmla="*/ 38 h 38"/>
                <a:gd name="T18" fmla="*/ 4 w 583"/>
                <a:gd name="T19" fmla="*/ 1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38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38"/>
                  </a:moveTo>
                  <a:lnTo>
                    <a:pt x="0" y="18"/>
                  </a:lnTo>
                  <a:moveTo>
                    <a:pt x="4" y="38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926" y="1455"/>
              <a:ext cx="3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branch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5" name="Freeform 12"/>
            <p:cNvSpPr>
              <a:spLocks noEditPoints="1"/>
            </p:cNvSpPr>
            <p:nvPr/>
          </p:nvSpPr>
          <p:spPr bwMode="auto">
            <a:xfrm>
              <a:off x="1596" y="1446"/>
              <a:ext cx="1671" cy="166"/>
            </a:xfrm>
            <a:custGeom>
              <a:avLst/>
              <a:gdLst>
                <a:gd name="T0" fmla="*/ 0 w 202"/>
                <a:gd name="T1" fmla="*/ 20 h 20"/>
                <a:gd name="T2" fmla="*/ 0 w 202"/>
                <a:gd name="T3" fmla="*/ 0 h 20"/>
                <a:gd name="T4" fmla="*/ 9 w 202"/>
                <a:gd name="T5" fmla="*/ 1 h 20"/>
                <a:gd name="T6" fmla="*/ 202 w 202"/>
                <a:gd name="T7" fmla="*/ 1 h 20"/>
                <a:gd name="T8" fmla="*/ 9 w 202"/>
                <a:gd name="T9" fmla="*/ 19 h 20"/>
                <a:gd name="T10" fmla="*/ 9 w 202"/>
                <a:gd name="T11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2" h="20">
                  <a:moveTo>
                    <a:pt x="0" y="20"/>
                  </a:moveTo>
                  <a:lnTo>
                    <a:pt x="0" y="0"/>
                  </a:lnTo>
                  <a:moveTo>
                    <a:pt x="9" y="1"/>
                  </a:moveTo>
                  <a:lnTo>
                    <a:pt x="202" y="1"/>
                  </a:lnTo>
                  <a:moveTo>
                    <a:pt x="9" y="19"/>
                  </a:moveTo>
                  <a:lnTo>
                    <a:pt x="9" y="1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753" y="1455"/>
              <a:ext cx="55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op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(28-32)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382" y="1455"/>
              <a:ext cx="0" cy="148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456" y="1455"/>
              <a:ext cx="6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offset 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(1-27)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16"/>
            <p:cNvSpPr>
              <a:spLocks noEditPoints="1"/>
            </p:cNvSpPr>
            <p:nvPr/>
          </p:nvSpPr>
          <p:spPr bwMode="auto">
            <a:xfrm>
              <a:off x="819" y="1446"/>
              <a:ext cx="4822" cy="323"/>
            </a:xfrm>
            <a:custGeom>
              <a:avLst/>
              <a:gdLst>
                <a:gd name="T0" fmla="*/ 296 w 583"/>
                <a:gd name="T1" fmla="*/ 19 h 39"/>
                <a:gd name="T2" fmla="*/ 296 w 583"/>
                <a:gd name="T3" fmla="*/ 1 h 39"/>
                <a:gd name="T4" fmla="*/ 103 w 583"/>
                <a:gd name="T5" fmla="*/ 19 h 39"/>
                <a:gd name="T6" fmla="*/ 296 w 583"/>
                <a:gd name="T7" fmla="*/ 19 h 39"/>
                <a:gd name="T8" fmla="*/ 579 w 583"/>
                <a:gd name="T9" fmla="*/ 20 h 39"/>
                <a:gd name="T10" fmla="*/ 579 w 583"/>
                <a:gd name="T11" fmla="*/ 0 h 39"/>
                <a:gd name="T12" fmla="*/ 583 w 583"/>
                <a:gd name="T13" fmla="*/ 20 h 39"/>
                <a:gd name="T14" fmla="*/ 583 w 583"/>
                <a:gd name="T15" fmla="*/ 0 h 39"/>
                <a:gd name="T16" fmla="*/ 0 w 583"/>
                <a:gd name="T17" fmla="*/ 20 h 39"/>
                <a:gd name="T18" fmla="*/ 583 w 583"/>
                <a:gd name="T19" fmla="*/ 20 h 39"/>
                <a:gd name="T20" fmla="*/ 0 w 583"/>
                <a:gd name="T21" fmla="*/ 39 h 39"/>
                <a:gd name="T22" fmla="*/ 0 w 583"/>
                <a:gd name="T23" fmla="*/ 20 h 39"/>
                <a:gd name="T24" fmla="*/ 4 w 583"/>
                <a:gd name="T25" fmla="*/ 39 h 39"/>
                <a:gd name="T26" fmla="*/ 4 w 583"/>
                <a:gd name="T2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9">
                  <a:moveTo>
                    <a:pt x="296" y="19"/>
                  </a:moveTo>
                  <a:lnTo>
                    <a:pt x="296" y="1"/>
                  </a:lnTo>
                  <a:moveTo>
                    <a:pt x="103" y="19"/>
                  </a:moveTo>
                  <a:lnTo>
                    <a:pt x="296" y="19"/>
                  </a:lnTo>
                  <a:moveTo>
                    <a:pt x="579" y="20"/>
                  </a:moveTo>
                  <a:lnTo>
                    <a:pt x="579" y="0"/>
                  </a:lnTo>
                  <a:moveTo>
                    <a:pt x="583" y="20"/>
                  </a:moveTo>
                  <a:lnTo>
                    <a:pt x="583" y="0"/>
                  </a:lnTo>
                  <a:moveTo>
                    <a:pt x="0" y="20"/>
                  </a:moveTo>
                  <a:lnTo>
                    <a:pt x="583" y="20"/>
                  </a:lnTo>
                  <a:moveTo>
                    <a:pt x="0" y="39"/>
                  </a:moveTo>
                  <a:lnTo>
                    <a:pt x="0" y="20"/>
                  </a:lnTo>
                  <a:moveTo>
                    <a:pt x="4" y="39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926" y="1612"/>
              <a:ext cx="39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register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1" name="Freeform 18"/>
            <p:cNvSpPr>
              <a:spLocks noEditPoints="1"/>
            </p:cNvSpPr>
            <p:nvPr/>
          </p:nvSpPr>
          <p:spPr bwMode="auto">
            <a:xfrm>
              <a:off x="1596" y="1612"/>
              <a:ext cx="3490" cy="157"/>
            </a:xfrm>
            <a:custGeom>
              <a:avLst/>
              <a:gdLst>
                <a:gd name="T0" fmla="*/ 0 w 422"/>
                <a:gd name="T1" fmla="*/ 19 h 19"/>
                <a:gd name="T2" fmla="*/ 0 w 422"/>
                <a:gd name="T3" fmla="*/ 0 h 19"/>
                <a:gd name="T4" fmla="*/ 9 w 422"/>
                <a:gd name="T5" fmla="*/ 0 h 19"/>
                <a:gd name="T6" fmla="*/ 422 w 422"/>
                <a:gd name="T7" fmla="*/ 0 h 19"/>
                <a:gd name="T8" fmla="*/ 9 w 422"/>
                <a:gd name="T9" fmla="*/ 19 h 19"/>
                <a:gd name="T10" fmla="*/ 9 w 422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2" h="19">
                  <a:moveTo>
                    <a:pt x="0" y="19"/>
                  </a:moveTo>
                  <a:lnTo>
                    <a:pt x="0" y="0"/>
                  </a:lnTo>
                  <a:moveTo>
                    <a:pt x="9" y="0"/>
                  </a:moveTo>
                  <a:lnTo>
                    <a:pt x="422" y="0"/>
                  </a:lnTo>
                  <a:moveTo>
                    <a:pt x="9" y="19"/>
                  </a:moveTo>
                  <a:lnTo>
                    <a:pt x="9" y="1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1753" y="1612"/>
              <a:ext cx="5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op 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(28-32)</a:t>
              </a:r>
              <a:endParaRPr lang="en-US" sz="2000" dirty="0">
                <a:latin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2382" y="1620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2456" y="1612"/>
              <a:ext cx="29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(27)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2862" y="1620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2936" y="1612"/>
              <a:ext cx="5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u="sng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(23-26)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3565" y="1620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639" y="1612"/>
              <a:ext cx="5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rs1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(19-22)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4326" y="1620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400" y="1612"/>
              <a:ext cx="5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rs2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(15-18)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28"/>
            <p:cNvSpPr>
              <a:spLocks noEditPoints="1"/>
            </p:cNvSpPr>
            <p:nvPr/>
          </p:nvSpPr>
          <p:spPr bwMode="auto">
            <a:xfrm>
              <a:off x="819" y="1612"/>
              <a:ext cx="4822" cy="322"/>
            </a:xfrm>
            <a:custGeom>
              <a:avLst/>
              <a:gdLst>
                <a:gd name="T0" fmla="*/ 516 w 583"/>
                <a:gd name="T1" fmla="*/ 19 h 39"/>
                <a:gd name="T2" fmla="*/ 516 w 583"/>
                <a:gd name="T3" fmla="*/ 1 h 39"/>
                <a:gd name="T4" fmla="*/ 103 w 583"/>
                <a:gd name="T5" fmla="*/ 19 h 39"/>
                <a:gd name="T6" fmla="*/ 516 w 583"/>
                <a:gd name="T7" fmla="*/ 19 h 39"/>
                <a:gd name="T8" fmla="*/ 579 w 583"/>
                <a:gd name="T9" fmla="*/ 19 h 39"/>
                <a:gd name="T10" fmla="*/ 579 w 583"/>
                <a:gd name="T11" fmla="*/ 0 h 39"/>
                <a:gd name="T12" fmla="*/ 583 w 583"/>
                <a:gd name="T13" fmla="*/ 19 h 39"/>
                <a:gd name="T14" fmla="*/ 583 w 583"/>
                <a:gd name="T15" fmla="*/ 0 h 39"/>
                <a:gd name="T16" fmla="*/ 0 w 583"/>
                <a:gd name="T17" fmla="*/ 20 h 39"/>
                <a:gd name="T18" fmla="*/ 583 w 583"/>
                <a:gd name="T19" fmla="*/ 20 h 39"/>
                <a:gd name="T20" fmla="*/ 0 w 583"/>
                <a:gd name="T21" fmla="*/ 39 h 39"/>
                <a:gd name="T22" fmla="*/ 0 w 583"/>
                <a:gd name="T23" fmla="*/ 20 h 39"/>
                <a:gd name="T24" fmla="*/ 4 w 583"/>
                <a:gd name="T25" fmla="*/ 39 h 39"/>
                <a:gd name="T26" fmla="*/ 4 w 583"/>
                <a:gd name="T2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9">
                  <a:moveTo>
                    <a:pt x="516" y="19"/>
                  </a:moveTo>
                  <a:lnTo>
                    <a:pt x="516" y="1"/>
                  </a:lnTo>
                  <a:moveTo>
                    <a:pt x="103" y="19"/>
                  </a:moveTo>
                  <a:lnTo>
                    <a:pt x="516" y="19"/>
                  </a:lnTo>
                  <a:moveTo>
                    <a:pt x="579" y="19"/>
                  </a:moveTo>
                  <a:lnTo>
                    <a:pt x="579" y="0"/>
                  </a:lnTo>
                  <a:moveTo>
                    <a:pt x="583" y="19"/>
                  </a:moveTo>
                  <a:lnTo>
                    <a:pt x="583" y="0"/>
                  </a:lnTo>
                  <a:moveTo>
                    <a:pt x="0" y="20"/>
                  </a:moveTo>
                  <a:lnTo>
                    <a:pt x="583" y="20"/>
                  </a:lnTo>
                  <a:moveTo>
                    <a:pt x="0" y="39"/>
                  </a:moveTo>
                  <a:lnTo>
                    <a:pt x="0" y="20"/>
                  </a:lnTo>
                  <a:moveTo>
                    <a:pt x="4" y="39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4" name="Rectangle 29"/>
            <p:cNvSpPr>
              <a:spLocks noChangeArrowheads="1"/>
            </p:cNvSpPr>
            <p:nvPr/>
          </p:nvSpPr>
          <p:spPr bwMode="auto">
            <a:xfrm>
              <a:off x="926" y="1777"/>
              <a:ext cx="53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immediate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6145" name="Freeform 30"/>
            <p:cNvSpPr>
              <a:spLocks noEditPoints="1"/>
            </p:cNvSpPr>
            <p:nvPr/>
          </p:nvSpPr>
          <p:spPr bwMode="auto">
            <a:xfrm>
              <a:off x="1596" y="1777"/>
              <a:ext cx="3507" cy="157"/>
            </a:xfrm>
            <a:custGeom>
              <a:avLst/>
              <a:gdLst>
                <a:gd name="T0" fmla="*/ 0 w 424"/>
                <a:gd name="T1" fmla="*/ 19 h 19"/>
                <a:gd name="T2" fmla="*/ 0 w 424"/>
                <a:gd name="T3" fmla="*/ 0 h 19"/>
                <a:gd name="T4" fmla="*/ 9 w 424"/>
                <a:gd name="T5" fmla="*/ 0 h 19"/>
                <a:gd name="T6" fmla="*/ 424 w 424"/>
                <a:gd name="T7" fmla="*/ 0 h 19"/>
                <a:gd name="T8" fmla="*/ 9 w 424"/>
                <a:gd name="T9" fmla="*/ 18 h 19"/>
                <a:gd name="T10" fmla="*/ 9 w 424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4" h="19">
                  <a:moveTo>
                    <a:pt x="0" y="19"/>
                  </a:moveTo>
                  <a:lnTo>
                    <a:pt x="0" y="0"/>
                  </a:lnTo>
                  <a:moveTo>
                    <a:pt x="9" y="0"/>
                  </a:moveTo>
                  <a:lnTo>
                    <a:pt x="424" y="0"/>
                  </a:lnTo>
                  <a:moveTo>
                    <a:pt x="9" y="18"/>
                  </a:moveTo>
                  <a:lnTo>
                    <a:pt x="9" y="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7" name="Rectangle 31"/>
            <p:cNvSpPr>
              <a:spLocks noChangeArrowheads="1"/>
            </p:cNvSpPr>
            <p:nvPr/>
          </p:nvSpPr>
          <p:spPr bwMode="auto">
            <a:xfrm>
              <a:off x="1753" y="1777"/>
              <a:ext cx="59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op 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(28-32)</a:t>
              </a:r>
              <a:endParaRPr lang="en-US" sz="2000" dirty="0">
                <a:latin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6148" name="Line 32"/>
            <p:cNvSpPr>
              <a:spLocks noChangeShapeType="1"/>
            </p:cNvSpPr>
            <p:nvPr/>
          </p:nvSpPr>
          <p:spPr bwMode="auto">
            <a:xfrm flipV="1">
              <a:off x="2382" y="1777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9" name="Rectangle 33"/>
            <p:cNvSpPr>
              <a:spLocks noChangeArrowheads="1"/>
            </p:cNvSpPr>
            <p:nvPr/>
          </p:nvSpPr>
          <p:spPr bwMode="auto">
            <a:xfrm>
              <a:off x="2456" y="1777"/>
              <a:ext cx="35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I </a:t>
              </a:r>
              <a:r>
                <a:rPr lang="en-US" dirty="0">
                  <a:solidFill>
                    <a:srgbClr val="1A1B1C"/>
                  </a:solidFill>
                  <a:latin typeface="Times New Roman" pitchFamily="18" charset="0"/>
                </a:rPr>
                <a:t> (27)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6150" name="Line 34"/>
            <p:cNvSpPr>
              <a:spLocks noChangeShapeType="1"/>
            </p:cNvSpPr>
            <p:nvPr/>
          </p:nvSpPr>
          <p:spPr bwMode="auto">
            <a:xfrm flipV="1">
              <a:off x="2862" y="1777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1" name="Rectangle 35"/>
            <p:cNvSpPr>
              <a:spLocks noChangeArrowheads="1"/>
            </p:cNvSpPr>
            <p:nvPr/>
          </p:nvSpPr>
          <p:spPr bwMode="auto">
            <a:xfrm>
              <a:off x="2936" y="1777"/>
              <a:ext cx="53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u="sng" dirty="0" err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(23-26)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52" name="Line 36"/>
            <p:cNvSpPr>
              <a:spLocks noChangeShapeType="1"/>
            </p:cNvSpPr>
            <p:nvPr/>
          </p:nvSpPr>
          <p:spPr bwMode="auto">
            <a:xfrm flipV="1">
              <a:off x="3565" y="1777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3" name="Rectangle 37"/>
            <p:cNvSpPr>
              <a:spLocks noChangeArrowheads="1"/>
            </p:cNvSpPr>
            <p:nvPr/>
          </p:nvSpPr>
          <p:spPr bwMode="auto">
            <a:xfrm>
              <a:off x="3639" y="1777"/>
              <a:ext cx="5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rs1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(19-22)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54" name="Line 38"/>
            <p:cNvSpPr>
              <a:spLocks noChangeShapeType="1"/>
            </p:cNvSpPr>
            <p:nvPr/>
          </p:nvSpPr>
          <p:spPr bwMode="auto">
            <a:xfrm flipV="1">
              <a:off x="4326" y="1777"/>
              <a:ext cx="0" cy="149"/>
            </a:xfrm>
            <a:prstGeom prst="line">
              <a:avLst/>
            </a:pr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5" name="Rectangle 39"/>
            <p:cNvSpPr>
              <a:spLocks noChangeArrowheads="1"/>
            </p:cNvSpPr>
            <p:nvPr/>
          </p:nvSpPr>
          <p:spPr bwMode="auto">
            <a:xfrm>
              <a:off x="4400" y="1777"/>
              <a:ext cx="59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 err="1">
                  <a:solidFill>
                    <a:srgbClr val="1A1B1C"/>
                  </a:solidFill>
                  <a:latin typeface="Times New Roman" pitchFamily="18" charset="0"/>
                </a:rPr>
                <a:t>imm</a:t>
              </a: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 (1-18)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156" name="Freeform 40"/>
            <p:cNvSpPr>
              <a:spLocks noEditPoints="1"/>
            </p:cNvSpPr>
            <p:nvPr/>
          </p:nvSpPr>
          <p:spPr bwMode="auto">
            <a:xfrm>
              <a:off x="819" y="1777"/>
              <a:ext cx="4822" cy="314"/>
            </a:xfrm>
            <a:custGeom>
              <a:avLst/>
              <a:gdLst>
                <a:gd name="T0" fmla="*/ 518 w 583"/>
                <a:gd name="T1" fmla="*/ 18 h 38"/>
                <a:gd name="T2" fmla="*/ 518 w 583"/>
                <a:gd name="T3" fmla="*/ 0 h 38"/>
                <a:gd name="T4" fmla="*/ 103 w 583"/>
                <a:gd name="T5" fmla="*/ 19 h 38"/>
                <a:gd name="T6" fmla="*/ 518 w 583"/>
                <a:gd name="T7" fmla="*/ 19 h 38"/>
                <a:gd name="T8" fmla="*/ 579 w 583"/>
                <a:gd name="T9" fmla="*/ 19 h 38"/>
                <a:gd name="T10" fmla="*/ 579 w 583"/>
                <a:gd name="T11" fmla="*/ 0 h 38"/>
                <a:gd name="T12" fmla="*/ 583 w 583"/>
                <a:gd name="T13" fmla="*/ 19 h 38"/>
                <a:gd name="T14" fmla="*/ 583 w 583"/>
                <a:gd name="T15" fmla="*/ 0 h 38"/>
                <a:gd name="T16" fmla="*/ 0 w 583"/>
                <a:gd name="T17" fmla="*/ 19 h 38"/>
                <a:gd name="T18" fmla="*/ 583 w 583"/>
                <a:gd name="T19" fmla="*/ 19 h 38"/>
                <a:gd name="T20" fmla="*/ 0 w 583"/>
                <a:gd name="T21" fmla="*/ 38 h 38"/>
                <a:gd name="T22" fmla="*/ 0 w 583"/>
                <a:gd name="T23" fmla="*/ 20 h 38"/>
                <a:gd name="T24" fmla="*/ 4 w 583"/>
                <a:gd name="T25" fmla="*/ 38 h 38"/>
                <a:gd name="T26" fmla="*/ 4 w 583"/>
                <a:gd name="T27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3" h="38">
                  <a:moveTo>
                    <a:pt x="518" y="18"/>
                  </a:moveTo>
                  <a:lnTo>
                    <a:pt x="518" y="0"/>
                  </a:lnTo>
                  <a:moveTo>
                    <a:pt x="103" y="19"/>
                  </a:moveTo>
                  <a:lnTo>
                    <a:pt x="518" y="19"/>
                  </a:lnTo>
                  <a:moveTo>
                    <a:pt x="579" y="19"/>
                  </a:moveTo>
                  <a:lnTo>
                    <a:pt x="579" y="0"/>
                  </a:lnTo>
                  <a:moveTo>
                    <a:pt x="583" y="19"/>
                  </a:moveTo>
                  <a:lnTo>
                    <a:pt x="583" y="0"/>
                  </a:lnTo>
                  <a:moveTo>
                    <a:pt x="0" y="19"/>
                  </a:moveTo>
                  <a:lnTo>
                    <a:pt x="583" y="19"/>
                  </a:lnTo>
                  <a:moveTo>
                    <a:pt x="0" y="38"/>
                  </a:moveTo>
                  <a:lnTo>
                    <a:pt x="0" y="20"/>
                  </a:lnTo>
                  <a:moveTo>
                    <a:pt x="4" y="38"/>
                  </a:moveTo>
                  <a:lnTo>
                    <a:pt x="4" y="20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57" name="Rectangle 41"/>
            <p:cNvSpPr>
              <a:spLocks noChangeArrowheads="1"/>
            </p:cNvSpPr>
            <p:nvPr/>
          </p:nvSpPr>
          <p:spPr bwMode="auto">
            <a:xfrm>
              <a:off x="926" y="1934"/>
              <a:ext cx="430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op → 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opcode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offset →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branch offset,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I →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immediate bit,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rd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→ 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destination register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→ 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source register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1,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rs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2 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→ </a:t>
              </a:r>
              <a:r>
                <a:rPr lang="en-US" sz="1600">
                  <a:latin typeface="Times New Roman" pitchFamily="18" charset="0"/>
                  <a:cs typeface="Times New Roman" pitchFamily="18" charset="0"/>
                </a:rPr>
                <a:t>source register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2, </a:t>
              </a:r>
              <a:r>
                <a:rPr lang="en-US" sz="16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600" i="1" dirty="0">
                  <a:latin typeface="Times New Roman" pitchFamily="18" charset="0"/>
                  <a:cs typeface="Times New Roman" pitchFamily="18" charset="0"/>
                </a:rPr>
                <a:t> → 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immediate operand</a:t>
              </a:r>
            </a:p>
          </p:txBody>
        </p:sp>
        <p:sp>
          <p:nvSpPr>
            <p:cNvPr id="6158" name="Freeform 42"/>
            <p:cNvSpPr>
              <a:spLocks noEditPoints="1"/>
            </p:cNvSpPr>
            <p:nvPr/>
          </p:nvSpPr>
          <p:spPr bwMode="auto">
            <a:xfrm>
              <a:off x="819" y="1942"/>
              <a:ext cx="4822" cy="298"/>
            </a:xfrm>
            <a:custGeom>
              <a:avLst/>
              <a:gdLst>
                <a:gd name="T0" fmla="*/ 579 w 583"/>
                <a:gd name="T1" fmla="*/ 18 h 36"/>
                <a:gd name="T2" fmla="*/ 579 w 583"/>
                <a:gd name="T3" fmla="*/ 0 h 36"/>
                <a:gd name="T4" fmla="*/ 583 w 583"/>
                <a:gd name="T5" fmla="*/ 18 h 36"/>
                <a:gd name="T6" fmla="*/ 583 w 583"/>
                <a:gd name="T7" fmla="*/ 0 h 36"/>
                <a:gd name="T8" fmla="*/ 0 w 583"/>
                <a:gd name="T9" fmla="*/ 18 h 36"/>
                <a:gd name="T10" fmla="*/ 583 w 583"/>
                <a:gd name="T11" fmla="*/ 18 h 36"/>
                <a:gd name="T12" fmla="*/ 0 w 583"/>
                <a:gd name="T13" fmla="*/ 36 h 36"/>
                <a:gd name="T14" fmla="*/ 0 w 583"/>
                <a:gd name="T15" fmla="*/ 18 h 36"/>
                <a:gd name="T16" fmla="*/ 4 w 583"/>
                <a:gd name="T17" fmla="*/ 36 h 36"/>
                <a:gd name="T18" fmla="*/ 4 w 58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83" h="36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60" name="Freeform 44"/>
            <p:cNvSpPr>
              <a:spLocks noEditPoints="1"/>
            </p:cNvSpPr>
            <p:nvPr/>
          </p:nvSpPr>
          <p:spPr bwMode="auto">
            <a:xfrm>
              <a:off x="819" y="2091"/>
              <a:ext cx="4822" cy="182"/>
            </a:xfrm>
            <a:custGeom>
              <a:avLst/>
              <a:gdLst>
                <a:gd name="T0" fmla="*/ 579 w 583"/>
                <a:gd name="T1" fmla="*/ 18 h 22"/>
                <a:gd name="T2" fmla="*/ 579 w 583"/>
                <a:gd name="T3" fmla="*/ 0 h 22"/>
                <a:gd name="T4" fmla="*/ 583 w 583"/>
                <a:gd name="T5" fmla="*/ 18 h 22"/>
                <a:gd name="T6" fmla="*/ 583 w 583"/>
                <a:gd name="T7" fmla="*/ 0 h 22"/>
                <a:gd name="T8" fmla="*/ 0 w 583"/>
                <a:gd name="T9" fmla="*/ 18 h 22"/>
                <a:gd name="T10" fmla="*/ 583 w 583"/>
                <a:gd name="T11" fmla="*/ 18 h 22"/>
                <a:gd name="T12" fmla="*/ 0 w 583"/>
                <a:gd name="T13" fmla="*/ 22 h 22"/>
                <a:gd name="T14" fmla="*/ 583 w 58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83" h="22">
                  <a:moveTo>
                    <a:pt x="579" y="18"/>
                  </a:moveTo>
                  <a:lnTo>
                    <a:pt x="579" y="0"/>
                  </a:lnTo>
                  <a:moveTo>
                    <a:pt x="583" y="18"/>
                  </a:moveTo>
                  <a:lnTo>
                    <a:pt x="583" y="0"/>
                  </a:lnTo>
                  <a:moveTo>
                    <a:pt x="0" y="18"/>
                  </a:moveTo>
                  <a:lnTo>
                    <a:pt x="583" y="18"/>
                  </a:lnTo>
                  <a:moveTo>
                    <a:pt x="0" y="22"/>
                  </a:moveTo>
                  <a:lnTo>
                    <a:pt x="583" y="22"/>
                  </a:lnTo>
                </a:path>
              </a:pathLst>
            </a:custGeom>
            <a:noFill/>
            <a:ln w="8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02687" y="184151"/>
            <a:ext cx="7416800" cy="908050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Register </a:t>
            </a:r>
            <a:r>
              <a:rPr lang="fr-FR" dirty="0">
                <a:solidFill>
                  <a:schemeClr val="tx1"/>
                </a:solidFill>
              </a:rPr>
              <a:t>File Read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87627" y="4608514"/>
            <a:ext cx="7978774" cy="1817687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" pitchFamily="18"/>
              </a:rPr>
              <a:t>First input </a:t>
            </a:r>
            <a:r>
              <a:rPr lang="en-US" dirty="0">
                <a:latin typeface="" pitchFamily="18"/>
              </a:rPr>
              <a:t>→ rs1 or </a:t>
            </a:r>
            <a:r>
              <a:rPr lang="en-US" dirty="0" err="1">
                <a:latin typeface="" pitchFamily="18"/>
              </a:rPr>
              <a:t>ra</a:t>
            </a:r>
            <a:r>
              <a:rPr lang="en-US" dirty="0">
                <a:latin typeface="" pitchFamily="18"/>
              </a:rPr>
              <a:t>(15) (ret instruction)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" pitchFamily="18"/>
              </a:rPr>
              <a:t>Second input</a:t>
            </a:r>
            <a:r>
              <a:rPr lang="en-US" dirty="0">
                <a:latin typeface="" pitchFamily="18"/>
              </a:rPr>
              <a:t> → rs2 or </a:t>
            </a:r>
            <a:r>
              <a:rPr lang="en-US" dirty="0" err="1">
                <a:latin typeface="" pitchFamily="18"/>
              </a:rPr>
              <a:t>rd</a:t>
            </a:r>
            <a:r>
              <a:rPr lang="en-US" dirty="0">
                <a:latin typeface="" pitchFamily="18"/>
              </a:rPr>
              <a:t> (store instruction)</a:t>
            </a:r>
          </a:p>
        </p:txBody>
      </p:sp>
      <p:sp>
        <p:nvSpPr>
          <p:cNvPr id="9" name="AutoShape 59"/>
          <p:cNvSpPr>
            <a:spLocks noChangeAspect="1" noChangeArrowheads="1" noTextEdit="1"/>
          </p:cNvSpPr>
          <p:nvPr/>
        </p:nvSpPr>
        <p:spPr bwMode="auto">
          <a:xfrm>
            <a:off x="2533651" y="1519224"/>
            <a:ext cx="7102478" cy="2697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61"/>
          <p:cNvSpPr>
            <a:spLocks noChangeArrowheads="1"/>
          </p:cNvSpPr>
          <p:nvPr/>
        </p:nvSpPr>
        <p:spPr bwMode="auto">
          <a:xfrm>
            <a:off x="2636840" y="1779571"/>
            <a:ext cx="5540377" cy="2198668"/>
          </a:xfrm>
          <a:prstGeom prst="rect">
            <a:avLst/>
          </a:prstGeom>
          <a:solidFill>
            <a:srgbClr val="B3BBCF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2"/>
          <p:cNvSpPr>
            <a:spLocks/>
          </p:cNvSpPr>
          <p:nvPr/>
        </p:nvSpPr>
        <p:spPr bwMode="auto">
          <a:xfrm>
            <a:off x="3122614" y="2973360"/>
            <a:ext cx="1003300" cy="0"/>
          </a:xfrm>
          <a:custGeom>
            <a:avLst/>
            <a:gdLst>
              <a:gd name="T0" fmla="*/ 0 w 58"/>
              <a:gd name="T1" fmla="*/ 58 w 5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">
                <a:moveTo>
                  <a:pt x="0" y="0"/>
                </a:moveTo>
                <a:cubicBezTo>
                  <a:pt x="2" y="0"/>
                  <a:pt x="58" y="0"/>
                  <a:pt x="58" y="0"/>
                </a:cubicBezTo>
              </a:path>
            </a:pathLst>
          </a:cu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3"/>
          <p:cNvSpPr>
            <a:spLocks/>
          </p:cNvSpPr>
          <p:nvPr/>
        </p:nvSpPr>
        <p:spPr bwMode="auto">
          <a:xfrm>
            <a:off x="4040190" y="2938437"/>
            <a:ext cx="85725" cy="52387"/>
          </a:xfrm>
          <a:custGeom>
            <a:avLst/>
            <a:gdLst>
              <a:gd name="T0" fmla="*/ 1 w 5"/>
              <a:gd name="T1" fmla="*/ 2 h 3"/>
              <a:gd name="T2" fmla="*/ 0 w 5"/>
              <a:gd name="T3" fmla="*/ 3 h 3"/>
              <a:gd name="T4" fmla="*/ 5 w 5"/>
              <a:gd name="T5" fmla="*/ 2 h 3"/>
              <a:gd name="T6" fmla="*/ 0 w 5"/>
              <a:gd name="T7" fmla="*/ 0 h 3"/>
              <a:gd name="T8" fmla="*/ 1 w 5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1" y="2"/>
                </a:moveTo>
                <a:lnTo>
                  <a:pt x="0" y="3"/>
                </a:lnTo>
                <a:lnTo>
                  <a:pt x="5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3433764" y="3319432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rs2</a:t>
            </a:r>
            <a:endParaRPr lang="en-US">
              <a:latin typeface="Arial" pitchFamily="34" charset="0"/>
            </a:endParaRPr>
          </a:p>
        </p:txBody>
      </p:sp>
      <p:sp>
        <p:nvSpPr>
          <p:cNvPr id="14" name="Rectangle 65"/>
          <p:cNvSpPr>
            <a:spLocks noChangeArrowheads="1"/>
          </p:cNvSpPr>
          <p:nvPr/>
        </p:nvSpPr>
        <p:spPr bwMode="auto">
          <a:xfrm>
            <a:off x="7259640" y="2090718"/>
            <a:ext cx="2548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op1</a:t>
            </a:r>
            <a:endParaRPr lang="en-US">
              <a:latin typeface="Arial" pitchFamily="34" charset="0"/>
            </a:endParaRPr>
          </a:p>
        </p:txBody>
      </p:sp>
      <p:sp>
        <p:nvSpPr>
          <p:cNvPr id="15" name="Rectangle 66"/>
          <p:cNvSpPr>
            <a:spLocks noChangeArrowheads="1"/>
          </p:cNvSpPr>
          <p:nvPr/>
        </p:nvSpPr>
        <p:spPr bwMode="auto">
          <a:xfrm>
            <a:off x="7277103" y="2990823"/>
            <a:ext cx="2548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op2</a:t>
            </a:r>
            <a:endParaRPr lang="en-US">
              <a:latin typeface="Arial" pitchFamily="34" charset="0"/>
            </a:endParaRPr>
          </a:p>
        </p:txBody>
      </p:sp>
      <p:sp>
        <p:nvSpPr>
          <p:cNvPr id="16" name="Rectangle 67"/>
          <p:cNvSpPr>
            <a:spLocks noChangeArrowheads="1"/>
          </p:cNvSpPr>
          <p:nvPr/>
        </p:nvSpPr>
        <p:spPr bwMode="auto">
          <a:xfrm>
            <a:off x="3243265" y="3544856"/>
            <a:ext cx="4776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4282B"/>
                </a:solidFill>
                <a:latin typeface="Arial" pitchFamily="34" charset="0"/>
              </a:rPr>
              <a:t>inst[15:18]</a:t>
            </a:r>
            <a:endParaRPr lang="en-US">
              <a:latin typeface="Arial" pitchFamily="34" charset="0"/>
            </a:endParaRPr>
          </a:p>
        </p:txBody>
      </p:sp>
      <p:sp>
        <p:nvSpPr>
          <p:cNvPr id="17" name="Rectangle 68"/>
          <p:cNvSpPr>
            <a:spLocks noChangeArrowheads="1"/>
          </p:cNvSpPr>
          <p:nvPr/>
        </p:nvSpPr>
        <p:spPr bwMode="auto">
          <a:xfrm>
            <a:off x="3260727" y="3024161"/>
            <a:ext cx="4776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4282B"/>
                </a:solidFill>
                <a:latin typeface="Arial" pitchFamily="34" charset="0"/>
              </a:rPr>
              <a:t>inst[23:26]</a:t>
            </a:r>
            <a:endParaRPr lang="en-US">
              <a:latin typeface="Arial" pitchFamily="34" charset="0"/>
            </a:endParaRPr>
          </a:p>
        </p:txBody>
      </p:sp>
      <p:sp>
        <p:nvSpPr>
          <p:cNvPr id="20" name="Freeform 71"/>
          <p:cNvSpPr>
            <a:spLocks/>
          </p:cNvSpPr>
          <p:nvPr/>
        </p:nvSpPr>
        <p:spPr bwMode="auto">
          <a:xfrm>
            <a:off x="6843715" y="2281216"/>
            <a:ext cx="1800226" cy="0"/>
          </a:xfrm>
          <a:custGeom>
            <a:avLst/>
            <a:gdLst>
              <a:gd name="T0" fmla="*/ 0 w 104"/>
              <a:gd name="T1" fmla="*/ 104 w 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4">
                <a:moveTo>
                  <a:pt x="0" y="0"/>
                </a:moveTo>
                <a:cubicBezTo>
                  <a:pt x="2" y="0"/>
                  <a:pt x="104" y="0"/>
                  <a:pt x="104" y="0"/>
                </a:cubicBezTo>
              </a:path>
            </a:pathLst>
          </a:cu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72"/>
          <p:cNvSpPr>
            <a:spLocks/>
          </p:cNvSpPr>
          <p:nvPr/>
        </p:nvSpPr>
        <p:spPr bwMode="auto">
          <a:xfrm>
            <a:off x="8558216" y="2263755"/>
            <a:ext cx="103188" cy="52387"/>
          </a:xfrm>
          <a:custGeom>
            <a:avLst/>
            <a:gdLst>
              <a:gd name="T0" fmla="*/ 2 w 6"/>
              <a:gd name="T1" fmla="*/ 1 h 3"/>
              <a:gd name="T2" fmla="*/ 0 w 6"/>
              <a:gd name="T3" fmla="*/ 3 h 3"/>
              <a:gd name="T4" fmla="*/ 6 w 6"/>
              <a:gd name="T5" fmla="*/ 1 h 3"/>
              <a:gd name="T6" fmla="*/ 0 w 6"/>
              <a:gd name="T7" fmla="*/ 0 h 3"/>
              <a:gd name="T8" fmla="*/ 2 w 6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3">
                <a:moveTo>
                  <a:pt x="2" y="1"/>
                </a:moveTo>
                <a:lnTo>
                  <a:pt x="0" y="3"/>
                </a:lnTo>
                <a:lnTo>
                  <a:pt x="6" y="1"/>
                </a:lnTo>
                <a:lnTo>
                  <a:pt x="0" y="0"/>
                </a:lnTo>
                <a:lnTo>
                  <a:pt x="2" y="1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3"/>
          <p:cNvSpPr>
            <a:spLocks/>
          </p:cNvSpPr>
          <p:nvPr/>
        </p:nvSpPr>
        <p:spPr bwMode="auto">
          <a:xfrm>
            <a:off x="6826254" y="3216246"/>
            <a:ext cx="1801813" cy="0"/>
          </a:xfrm>
          <a:custGeom>
            <a:avLst/>
            <a:gdLst>
              <a:gd name="T0" fmla="*/ 0 w 104"/>
              <a:gd name="T1" fmla="*/ 104 w 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4">
                <a:moveTo>
                  <a:pt x="0" y="0"/>
                </a:moveTo>
                <a:cubicBezTo>
                  <a:pt x="2" y="0"/>
                  <a:pt x="104" y="0"/>
                  <a:pt x="104" y="0"/>
                </a:cubicBezTo>
              </a:path>
            </a:pathLst>
          </a:cu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4"/>
          <p:cNvSpPr>
            <a:spLocks/>
          </p:cNvSpPr>
          <p:nvPr/>
        </p:nvSpPr>
        <p:spPr bwMode="auto">
          <a:xfrm>
            <a:off x="8558217" y="3181322"/>
            <a:ext cx="85725" cy="69849"/>
          </a:xfrm>
          <a:custGeom>
            <a:avLst/>
            <a:gdLst>
              <a:gd name="T0" fmla="*/ 1 w 5"/>
              <a:gd name="T1" fmla="*/ 2 h 4"/>
              <a:gd name="T2" fmla="*/ 0 w 5"/>
              <a:gd name="T3" fmla="*/ 4 h 4"/>
              <a:gd name="T4" fmla="*/ 5 w 5"/>
              <a:gd name="T5" fmla="*/ 2 h 4"/>
              <a:gd name="T6" fmla="*/ 0 w 5"/>
              <a:gd name="T7" fmla="*/ 0 h 4"/>
              <a:gd name="T8" fmla="*/ 1 w 5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4">
                <a:moveTo>
                  <a:pt x="1" y="2"/>
                </a:moveTo>
                <a:lnTo>
                  <a:pt x="0" y="4"/>
                </a:lnTo>
                <a:lnTo>
                  <a:pt x="5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5"/>
          <p:cNvSpPr>
            <a:spLocks noChangeArrowheads="1"/>
          </p:cNvSpPr>
          <p:nvPr/>
        </p:nvSpPr>
        <p:spPr bwMode="auto">
          <a:xfrm>
            <a:off x="5148266" y="1795447"/>
            <a:ext cx="1712913" cy="2355829"/>
          </a:xfrm>
          <a:prstGeom prst="rect">
            <a:avLst/>
          </a:prstGeom>
          <a:solidFill>
            <a:srgbClr val="F2C5C3"/>
          </a:solidFill>
          <a:ln w="11" cap="flat">
            <a:solidFill>
              <a:srgbClr val="2F303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76"/>
          <p:cNvSpPr>
            <a:spLocks/>
          </p:cNvSpPr>
          <p:nvPr/>
        </p:nvSpPr>
        <p:spPr bwMode="auto">
          <a:xfrm>
            <a:off x="4281490" y="3648043"/>
            <a:ext cx="87313" cy="139699"/>
          </a:xfrm>
          <a:custGeom>
            <a:avLst/>
            <a:gdLst>
              <a:gd name="T0" fmla="*/ 2 w 5"/>
              <a:gd name="T1" fmla="*/ 6 h 8"/>
              <a:gd name="T2" fmla="*/ 5 w 5"/>
              <a:gd name="T3" fmla="*/ 8 h 8"/>
              <a:gd name="T4" fmla="*/ 2 w 5"/>
              <a:gd name="T5" fmla="*/ 0 h 8"/>
              <a:gd name="T6" fmla="*/ 0 w 5"/>
              <a:gd name="T7" fmla="*/ 8 h 8"/>
              <a:gd name="T8" fmla="*/ 2 w 5"/>
              <a:gd name="T9" fmla="*/ 6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8">
                <a:moveTo>
                  <a:pt x="2" y="6"/>
                </a:moveTo>
                <a:lnTo>
                  <a:pt x="5" y="8"/>
                </a:lnTo>
                <a:lnTo>
                  <a:pt x="2" y="0"/>
                </a:lnTo>
                <a:lnTo>
                  <a:pt x="0" y="8"/>
                </a:lnTo>
                <a:lnTo>
                  <a:pt x="2" y="6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77"/>
          <p:cNvSpPr>
            <a:spLocks noChangeArrowheads="1"/>
          </p:cNvSpPr>
          <p:nvPr/>
        </p:nvSpPr>
        <p:spPr bwMode="auto">
          <a:xfrm>
            <a:off x="4438652" y="3761547"/>
            <a:ext cx="25648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24282B"/>
                </a:solidFill>
                <a:latin typeface="Arial" pitchFamily="34" charset="0"/>
              </a:rPr>
              <a:t>isSt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7" name="Rectangle 78"/>
          <p:cNvSpPr>
            <a:spLocks noChangeArrowheads="1"/>
          </p:cNvSpPr>
          <p:nvPr/>
        </p:nvSpPr>
        <p:spPr bwMode="auto">
          <a:xfrm>
            <a:off x="5389565" y="3597243"/>
            <a:ext cx="85921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Register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8" name="Rectangle 79"/>
          <p:cNvSpPr>
            <a:spLocks noChangeArrowheads="1"/>
          </p:cNvSpPr>
          <p:nvPr/>
        </p:nvSpPr>
        <p:spPr bwMode="auto">
          <a:xfrm>
            <a:off x="5770566" y="387346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file</a:t>
            </a:r>
            <a:endParaRPr lang="en-US">
              <a:latin typeface="Arial" pitchFamily="34" charset="0"/>
            </a:endParaRPr>
          </a:p>
        </p:txBody>
      </p:sp>
      <p:sp>
        <p:nvSpPr>
          <p:cNvPr id="29" name="Rectangle 80"/>
          <p:cNvSpPr>
            <a:spLocks noChangeArrowheads="1"/>
          </p:cNvSpPr>
          <p:nvPr/>
        </p:nvSpPr>
        <p:spPr bwMode="auto">
          <a:xfrm>
            <a:off x="5424491" y="2246293"/>
            <a:ext cx="67967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Arial" pitchFamily="34" charset="0"/>
              </a:rPr>
              <a:t>read port 1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Rectangle 81"/>
          <p:cNvSpPr>
            <a:spLocks noChangeArrowheads="1"/>
          </p:cNvSpPr>
          <p:nvPr/>
        </p:nvSpPr>
        <p:spPr bwMode="auto">
          <a:xfrm>
            <a:off x="5372103" y="3146397"/>
            <a:ext cx="67967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24282B"/>
                </a:solidFill>
                <a:latin typeface="Arial" pitchFamily="34" charset="0"/>
              </a:rPr>
              <a:t>read port 2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1" name="Freeform 82"/>
          <p:cNvSpPr>
            <a:spLocks noEditPoints="1"/>
          </p:cNvSpPr>
          <p:nvPr/>
        </p:nvSpPr>
        <p:spPr bwMode="auto">
          <a:xfrm>
            <a:off x="5165728" y="2211367"/>
            <a:ext cx="206375" cy="190498"/>
          </a:xfrm>
          <a:custGeom>
            <a:avLst/>
            <a:gdLst>
              <a:gd name="T0" fmla="*/ 12 w 12"/>
              <a:gd name="T1" fmla="*/ 5 h 11"/>
              <a:gd name="T2" fmla="*/ 6 w 12"/>
              <a:gd name="T3" fmla="*/ 11 h 11"/>
              <a:gd name="T4" fmla="*/ 0 w 12"/>
              <a:gd name="T5" fmla="*/ 5 h 11"/>
              <a:gd name="T6" fmla="*/ 6 w 12"/>
              <a:gd name="T7" fmla="*/ 0 h 11"/>
              <a:gd name="T8" fmla="*/ 12 w 12"/>
              <a:gd name="T9" fmla="*/ 5 h 11"/>
              <a:gd name="T10" fmla="*/ 6 w 12"/>
              <a:gd name="T11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1">
                <a:moveTo>
                  <a:pt x="12" y="5"/>
                </a:moveTo>
                <a:cubicBezTo>
                  <a:pt x="12" y="8"/>
                  <a:pt x="9" y="11"/>
                  <a:pt x="6" y="11"/>
                </a:cubicBezTo>
                <a:cubicBezTo>
                  <a:pt x="3" y="11"/>
                  <a:pt x="0" y="8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5"/>
                </a:cubicBezTo>
                <a:close/>
                <a:moveTo>
                  <a:pt x="6" y="5"/>
                </a:moveTo>
              </a:path>
            </a:pathLst>
          </a:custGeom>
          <a:solidFill>
            <a:srgbClr val="F2C5C3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0" name="Rectangle 83"/>
          <p:cNvSpPr>
            <a:spLocks noChangeArrowheads="1"/>
          </p:cNvSpPr>
          <p:nvPr/>
        </p:nvSpPr>
        <p:spPr bwMode="auto">
          <a:xfrm>
            <a:off x="5241135" y="2239511"/>
            <a:ext cx="6893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24282B"/>
                </a:solidFill>
                <a:latin typeface="Arial" pitchFamily="34" charset="0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201" name="Freeform 84"/>
          <p:cNvSpPr>
            <a:spLocks noEditPoints="1"/>
          </p:cNvSpPr>
          <p:nvPr/>
        </p:nvSpPr>
        <p:spPr bwMode="auto">
          <a:xfrm>
            <a:off x="6635754" y="2211367"/>
            <a:ext cx="207963" cy="190498"/>
          </a:xfrm>
          <a:custGeom>
            <a:avLst/>
            <a:gdLst>
              <a:gd name="T0" fmla="*/ 12 w 12"/>
              <a:gd name="T1" fmla="*/ 5 h 11"/>
              <a:gd name="T2" fmla="*/ 6 w 12"/>
              <a:gd name="T3" fmla="*/ 11 h 11"/>
              <a:gd name="T4" fmla="*/ 0 w 12"/>
              <a:gd name="T5" fmla="*/ 5 h 11"/>
              <a:gd name="T6" fmla="*/ 6 w 12"/>
              <a:gd name="T7" fmla="*/ 0 h 11"/>
              <a:gd name="T8" fmla="*/ 12 w 12"/>
              <a:gd name="T9" fmla="*/ 5 h 11"/>
              <a:gd name="T10" fmla="*/ 6 w 12"/>
              <a:gd name="T11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1">
                <a:moveTo>
                  <a:pt x="12" y="5"/>
                </a:moveTo>
                <a:cubicBezTo>
                  <a:pt x="12" y="8"/>
                  <a:pt x="9" y="11"/>
                  <a:pt x="6" y="11"/>
                </a:cubicBezTo>
                <a:cubicBezTo>
                  <a:pt x="3" y="11"/>
                  <a:pt x="0" y="8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2" y="2"/>
                  <a:pt x="12" y="5"/>
                </a:cubicBezTo>
                <a:close/>
                <a:moveTo>
                  <a:pt x="6" y="5"/>
                </a:moveTo>
              </a:path>
            </a:pathLst>
          </a:custGeom>
          <a:solidFill>
            <a:srgbClr val="F2C5C3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2" name="Rectangle 85"/>
          <p:cNvSpPr>
            <a:spLocks noChangeArrowheads="1"/>
          </p:cNvSpPr>
          <p:nvPr/>
        </p:nvSpPr>
        <p:spPr bwMode="auto">
          <a:xfrm>
            <a:off x="6720686" y="2233570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24282B"/>
                </a:solidFill>
                <a:latin typeface="Arial" pitchFamily="34" charset="0"/>
              </a:rPr>
              <a:t>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203" name="Freeform 86"/>
          <p:cNvSpPr>
            <a:spLocks noEditPoints="1"/>
          </p:cNvSpPr>
          <p:nvPr/>
        </p:nvSpPr>
        <p:spPr bwMode="auto">
          <a:xfrm>
            <a:off x="5130802" y="3128934"/>
            <a:ext cx="190500" cy="190498"/>
          </a:xfrm>
          <a:custGeom>
            <a:avLst/>
            <a:gdLst>
              <a:gd name="T0" fmla="*/ 11 w 11"/>
              <a:gd name="T1" fmla="*/ 5 h 11"/>
              <a:gd name="T2" fmla="*/ 6 w 11"/>
              <a:gd name="T3" fmla="*/ 11 h 11"/>
              <a:gd name="T4" fmla="*/ 0 w 11"/>
              <a:gd name="T5" fmla="*/ 5 h 11"/>
              <a:gd name="T6" fmla="*/ 6 w 11"/>
              <a:gd name="T7" fmla="*/ 0 h 11"/>
              <a:gd name="T8" fmla="*/ 11 w 11"/>
              <a:gd name="T9" fmla="*/ 5 h 11"/>
              <a:gd name="T10" fmla="*/ 6 w 11"/>
              <a:gd name="T11" fmla="*/ 5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11">
                <a:moveTo>
                  <a:pt x="11" y="5"/>
                </a:moveTo>
                <a:cubicBezTo>
                  <a:pt x="11" y="8"/>
                  <a:pt x="9" y="11"/>
                  <a:pt x="6" y="11"/>
                </a:cubicBezTo>
                <a:cubicBezTo>
                  <a:pt x="3" y="11"/>
                  <a:pt x="0" y="8"/>
                  <a:pt x="0" y="5"/>
                </a:cubicBezTo>
                <a:cubicBezTo>
                  <a:pt x="0" y="2"/>
                  <a:pt x="3" y="0"/>
                  <a:pt x="6" y="0"/>
                </a:cubicBezTo>
                <a:cubicBezTo>
                  <a:pt x="9" y="0"/>
                  <a:pt x="11" y="2"/>
                  <a:pt x="11" y="5"/>
                </a:cubicBezTo>
                <a:close/>
                <a:moveTo>
                  <a:pt x="6" y="5"/>
                </a:moveTo>
              </a:path>
            </a:pathLst>
          </a:custGeom>
          <a:solidFill>
            <a:srgbClr val="F2C5C3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4" name="Rectangle 87"/>
          <p:cNvSpPr>
            <a:spLocks noChangeArrowheads="1"/>
          </p:cNvSpPr>
          <p:nvPr/>
        </p:nvSpPr>
        <p:spPr bwMode="auto">
          <a:xfrm>
            <a:off x="5199857" y="3165447"/>
            <a:ext cx="6893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24282B"/>
                </a:solidFill>
                <a:latin typeface="Arial" pitchFamily="34" charset="0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205" name="Freeform 88"/>
          <p:cNvSpPr>
            <a:spLocks noEditPoints="1"/>
          </p:cNvSpPr>
          <p:nvPr/>
        </p:nvSpPr>
        <p:spPr bwMode="auto">
          <a:xfrm>
            <a:off x="6602416" y="3111472"/>
            <a:ext cx="207963" cy="190498"/>
          </a:xfrm>
          <a:custGeom>
            <a:avLst/>
            <a:gdLst>
              <a:gd name="T0" fmla="*/ 12 w 12"/>
              <a:gd name="T1" fmla="*/ 6 h 11"/>
              <a:gd name="T2" fmla="*/ 6 w 12"/>
              <a:gd name="T3" fmla="*/ 11 h 11"/>
              <a:gd name="T4" fmla="*/ 0 w 12"/>
              <a:gd name="T5" fmla="*/ 6 h 11"/>
              <a:gd name="T6" fmla="*/ 6 w 12"/>
              <a:gd name="T7" fmla="*/ 0 h 11"/>
              <a:gd name="T8" fmla="*/ 12 w 12"/>
              <a:gd name="T9" fmla="*/ 6 h 11"/>
              <a:gd name="T10" fmla="*/ 6 w 12"/>
              <a:gd name="T1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1">
                <a:moveTo>
                  <a:pt x="12" y="6"/>
                </a:moveTo>
                <a:cubicBezTo>
                  <a:pt x="12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lose/>
                <a:moveTo>
                  <a:pt x="6" y="6"/>
                </a:moveTo>
              </a:path>
            </a:pathLst>
          </a:custGeom>
          <a:solidFill>
            <a:srgbClr val="F2C5C3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7" name="Rectangle 89"/>
          <p:cNvSpPr>
            <a:spLocks noChangeArrowheads="1"/>
          </p:cNvSpPr>
          <p:nvPr/>
        </p:nvSpPr>
        <p:spPr bwMode="auto">
          <a:xfrm>
            <a:off x="6688140" y="3155128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24282B"/>
                </a:solidFill>
                <a:latin typeface="Arial" pitchFamily="34" charset="0"/>
              </a:rPr>
              <a:t>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208" name="Freeform 90"/>
          <p:cNvSpPr>
            <a:spLocks noEditPoints="1"/>
          </p:cNvSpPr>
          <p:nvPr/>
        </p:nvSpPr>
        <p:spPr bwMode="auto">
          <a:xfrm>
            <a:off x="8350253" y="3562318"/>
            <a:ext cx="190500" cy="190498"/>
          </a:xfrm>
          <a:custGeom>
            <a:avLst/>
            <a:gdLst>
              <a:gd name="T0" fmla="*/ 11 w 11"/>
              <a:gd name="T1" fmla="*/ 6 h 11"/>
              <a:gd name="T2" fmla="*/ 5 w 11"/>
              <a:gd name="T3" fmla="*/ 11 h 11"/>
              <a:gd name="T4" fmla="*/ 0 w 11"/>
              <a:gd name="T5" fmla="*/ 6 h 11"/>
              <a:gd name="T6" fmla="*/ 5 w 11"/>
              <a:gd name="T7" fmla="*/ 0 h 11"/>
              <a:gd name="T8" fmla="*/ 11 w 11"/>
              <a:gd name="T9" fmla="*/ 6 h 11"/>
              <a:gd name="T10" fmla="*/ 5 w 11"/>
              <a:gd name="T1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" h="11">
                <a:moveTo>
                  <a:pt x="11" y="6"/>
                </a:moveTo>
                <a:cubicBezTo>
                  <a:pt x="11" y="9"/>
                  <a:pt x="8" y="11"/>
                  <a:pt x="5" y="11"/>
                </a:cubicBezTo>
                <a:cubicBezTo>
                  <a:pt x="2" y="11"/>
                  <a:pt x="0" y="9"/>
                  <a:pt x="0" y="6"/>
                </a:cubicBezTo>
                <a:cubicBezTo>
                  <a:pt x="0" y="3"/>
                  <a:pt x="2" y="0"/>
                  <a:pt x="5" y="0"/>
                </a:cubicBezTo>
                <a:cubicBezTo>
                  <a:pt x="8" y="0"/>
                  <a:pt x="11" y="3"/>
                  <a:pt x="11" y="6"/>
                </a:cubicBezTo>
                <a:close/>
                <a:moveTo>
                  <a:pt x="5" y="6"/>
                </a:moveTo>
              </a:path>
            </a:pathLst>
          </a:custGeom>
          <a:solidFill>
            <a:srgbClr val="F2C5C3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09" name="Rectangle 91"/>
          <p:cNvSpPr>
            <a:spLocks noChangeArrowheads="1"/>
          </p:cNvSpPr>
          <p:nvPr/>
        </p:nvSpPr>
        <p:spPr bwMode="auto">
          <a:xfrm>
            <a:off x="8403758" y="3588512"/>
            <a:ext cx="6893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24282B"/>
                </a:solidFill>
                <a:latin typeface="Arial" pitchFamily="34" charset="0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210" name="Freeform 92"/>
          <p:cNvSpPr>
            <a:spLocks noEditPoints="1"/>
          </p:cNvSpPr>
          <p:nvPr/>
        </p:nvSpPr>
        <p:spPr bwMode="auto">
          <a:xfrm>
            <a:off x="8332792" y="3925852"/>
            <a:ext cx="207963" cy="190498"/>
          </a:xfrm>
          <a:custGeom>
            <a:avLst/>
            <a:gdLst>
              <a:gd name="T0" fmla="*/ 12 w 12"/>
              <a:gd name="T1" fmla="*/ 6 h 11"/>
              <a:gd name="T2" fmla="*/ 6 w 12"/>
              <a:gd name="T3" fmla="*/ 11 h 11"/>
              <a:gd name="T4" fmla="*/ 0 w 12"/>
              <a:gd name="T5" fmla="*/ 6 h 11"/>
              <a:gd name="T6" fmla="*/ 6 w 12"/>
              <a:gd name="T7" fmla="*/ 0 h 11"/>
              <a:gd name="T8" fmla="*/ 12 w 12"/>
              <a:gd name="T9" fmla="*/ 6 h 11"/>
              <a:gd name="T10" fmla="*/ 6 w 12"/>
              <a:gd name="T11" fmla="*/ 6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" h="11">
                <a:moveTo>
                  <a:pt x="12" y="6"/>
                </a:moveTo>
                <a:cubicBezTo>
                  <a:pt x="12" y="9"/>
                  <a:pt x="9" y="11"/>
                  <a:pt x="6" y="11"/>
                </a:cubicBezTo>
                <a:cubicBezTo>
                  <a:pt x="3" y="11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9" y="0"/>
                  <a:pt x="12" y="3"/>
                  <a:pt x="12" y="6"/>
                </a:cubicBezTo>
                <a:close/>
                <a:moveTo>
                  <a:pt x="6" y="6"/>
                </a:moveTo>
              </a:path>
            </a:pathLst>
          </a:custGeom>
          <a:solidFill>
            <a:srgbClr val="F2C5C3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1" name="Rectangle 93"/>
          <p:cNvSpPr>
            <a:spLocks noChangeArrowheads="1"/>
          </p:cNvSpPr>
          <p:nvPr/>
        </p:nvSpPr>
        <p:spPr bwMode="auto">
          <a:xfrm>
            <a:off x="8402644" y="3976653"/>
            <a:ext cx="73738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24282B"/>
                </a:solidFill>
                <a:latin typeface="Arial" pitchFamily="34" charset="0"/>
              </a:rPr>
              <a:t>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212" name="Rectangle 94"/>
          <p:cNvSpPr>
            <a:spLocks noChangeArrowheads="1"/>
          </p:cNvSpPr>
          <p:nvPr/>
        </p:nvSpPr>
        <p:spPr bwMode="auto">
          <a:xfrm>
            <a:off x="8628067" y="3544856"/>
            <a:ext cx="72936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address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213" name="Rectangle 95"/>
          <p:cNvSpPr>
            <a:spLocks noChangeArrowheads="1"/>
          </p:cNvSpPr>
          <p:nvPr/>
        </p:nvSpPr>
        <p:spPr bwMode="auto">
          <a:xfrm>
            <a:off x="8643942" y="3873466"/>
            <a:ext cx="44884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7214" name="Rectangle 96"/>
          <p:cNvSpPr>
            <a:spLocks noChangeArrowheads="1"/>
          </p:cNvSpPr>
          <p:nvPr/>
        </p:nvSpPr>
        <p:spPr bwMode="auto">
          <a:xfrm>
            <a:off x="8247066" y="3492469"/>
            <a:ext cx="1349376" cy="676269"/>
          </a:xfrm>
          <a:prstGeom prst="rect">
            <a:avLst/>
          </a:pr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5" name="Freeform 97"/>
          <p:cNvSpPr>
            <a:spLocks/>
          </p:cNvSpPr>
          <p:nvPr/>
        </p:nvSpPr>
        <p:spPr bwMode="auto">
          <a:xfrm>
            <a:off x="4108453" y="2835249"/>
            <a:ext cx="468313" cy="882642"/>
          </a:xfrm>
          <a:custGeom>
            <a:avLst/>
            <a:gdLst>
              <a:gd name="T0" fmla="*/ 0 w 27"/>
              <a:gd name="T1" fmla="*/ 0 h 51"/>
              <a:gd name="T2" fmla="*/ 27 w 27"/>
              <a:gd name="T3" fmla="*/ 11 h 51"/>
              <a:gd name="T4" fmla="*/ 27 w 27"/>
              <a:gd name="T5" fmla="*/ 38 h 51"/>
              <a:gd name="T6" fmla="*/ 0 w 27"/>
              <a:gd name="T7" fmla="*/ 51 h 51"/>
              <a:gd name="T8" fmla="*/ 0 w 27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1">
                <a:moveTo>
                  <a:pt x="0" y="0"/>
                </a:moveTo>
                <a:lnTo>
                  <a:pt x="27" y="11"/>
                </a:lnTo>
                <a:lnTo>
                  <a:pt x="27" y="38"/>
                </a:lnTo>
                <a:lnTo>
                  <a:pt x="0" y="51"/>
                </a:lnTo>
                <a:lnTo>
                  <a:pt x="0" y="0"/>
                </a:lnTo>
                <a:close/>
              </a:path>
            </a:pathLst>
          </a:custGeom>
          <a:solidFill>
            <a:srgbClr val="B3AEC7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16" name="Rectangle 98"/>
          <p:cNvSpPr>
            <a:spLocks noChangeArrowheads="1"/>
          </p:cNvSpPr>
          <p:nvPr/>
        </p:nvSpPr>
        <p:spPr bwMode="auto">
          <a:xfrm>
            <a:off x="4195764" y="294002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7217" name="Rectangle 99"/>
          <p:cNvSpPr>
            <a:spLocks noChangeArrowheads="1"/>
          </p:cNvSpPr>
          <p:nvPr/>
        </p:nvSpPr>
        <p:spPr bwMode="auto">
          <a:xfrm>
            <a:off x="4265614" y="3441669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219" name="Freeform 101"/>
          <p:cNvSpPr>
            <a:spLocks/>
          </p:cNvSpPr>
          <p:nvPr/>
        </p:nvSpPr>
        <p:spPr bwMode="auto">
          <a:xfrm>
            <a:off x="4022728" y="3441669"/>
            <a:ext cx="85725" cy="50800"/>
          </a:xfrm>
          <a:custGeom>
            <a:avLst/>
            <a:gdLst>
              <a:gd name="T0" fmla="*/ 1 w 5"/>
              <a:gd name="T1" fmla="*/ 2 h 3"/>
              <a:gd name="T2" fmla="*/ 0 w 5"/>
              <a:gd name="T3" fmla="*/ 3 h 3"/>
              <a:gd name="T4" fmla="*/ 5 w 5"/>
              <a:gd name="T5" fmla="*/ 2 h 3"/>
              <a:gd name="T6" fmla="*/ 0 w 5"/>
              <a:gd name="T7" fmla="*/ 0 h 3"/>
              <a:gd name="T8" fmla="*/ 1 w 5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3">
                <a:moveTo>
                  <a:pt x="1" y="2"/>
                </a:moveTo>
                <a:lnTo>
                  <a:pt x="0" y="3"/>
                </a:lnTo>
                <a:lnTo>
                  <a:pt x="5" y="2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0" name="Line 102"/>
          <p:cNvSpPr>
            <a:spLocks noChangeShapeType="1"/>
          </p:cNvSpPr>
          <p:nvPr/>
        </p:nvSpPr>
        <p:spPr bwMode="auto">
          <a:xfrm>
            <a:off x="3140076" y="2524102"/>
            <a:ext cx="0" cy="933442"/>
          </a:xfrm>
          <a:prstGeom prst="line">
            <a:avLst/>
          </a:pr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1" name="Line 103"/>
          <p:cNvSpPr>
            <a:spLocks noChangeShapeType="1"/>
          </p:cNvSpPr>
          <p:nvPr/>
        </p:nvSpPr>
        <p:spPr bwMode="auto">
          <a:xfrm flipH="1">
            <a:off x="2568576" y="2938436"/>
            <a:ext cx="554038" cy="0"/>
          </a:xfrm>
          <a:prstGeom prst="line">
            <a:avLst/>
          </a:pr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2" name="Freeform 104"/>
          <p:cNvSpPr>
            <a:spLocks noEditPoints="1"/>
          </p:cNvSpPr>
          <p:nvPr/>
        </p:nvSpPr>
        <p:spPr bwMode="auto">
          <a:xfrm>
            <a:off x="3105152" y="2879699"/>
            <a:ext cx="85725" cy="120649"/>
          </a:xfrm>
          <a:custGeom>
            <a:avLst/>
            <a:gdLst>
              <a:gd name="T0" fmla="*/ 10 w 10"/>
              <a:gd name="T1" fmla="*/ 3 h 7"/>
              <a:gd name="T2" fmla="*/ 5 w 10"/>
              <a:gd name="T3" fmla="*/ 7 h 7"/>
              <a:gd name="T4" fmla="*/ 0 w 10"/>
              <a:gd name="T5" fmla="*/ 3 h 7"/>
              <a:gd name="T6" fmla="*/ 5 w 10"/>
              <a:gd name="T7" fmla="*/ 0 h 7"/>
              <a:gd name="T8" fmla="*/ 10 w 10"/>
              <a:gd name="T9" fmla="*/ 3 h 7"/>
              <a:gd name="T10" fmla="*/ 5 w 10"/>
              <a:gd name="T11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" h="7">
                <a:moveTo>
                  <a:pt x="10" y="3"/>
                </a:moveTo>
                <a:cubicBezTo>
                  <a:pt x="10" y="6"/>
                  <a:pt x="7" y="7"/>
                  <a:pt x="5" y="7"/>
                </a:cubicBezTo>
                <a:cubicBezTo>
                  <a:pt x="2" y="7"/>
                  <a:pt x="0" y="6"/>
                  <a:pt x="0" y="3"/>
                </a:cubicBezTo>
                <a:cubicBezTo>
                  <a:pt x="0" y="1"/>
                  <a:pt x="2" y="0"/>
                  <a:pt x="5" y="0"/>
                </a:cubicBezTo>
                <a:cubicBezTo>
                  <a:pt x="7" y="0"/>
                  <a:pt x="10" y="1"/>
                  <a:pt x="10" y="3"/>
                </a:cubicBezTo>
                <a:close/>
                <a:moveTo>
                  <a:pt x="5" y="3"/>
                </a:moveTo>
              </a:path>
            </a:pathLst>
          </a:custGeom>
          <a:solidFill>
            <a:srgbClr val="38297B"/>
          </a:solidFill>
          <a:ln w="11" cap="flat">
            <a:solidFill>
              <a:srgbClr val="3B2478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3" name="Rectangle 105"/>
          <p:cNvSpPr>
            <a:spLocks noChangeArrowheads="1"/>
          </p:cNvSpPr>
          <p:nvPr/>
        </p:nvSpPr>
        <p:spPr bwMode="auto">
          <a:xfrm>
            <a:off x="2689226" y="2765400"/>
            <a:ext cx="23884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inst</a:t>
            </a:r>
            <a:endParaRPr lang="en-US">
              <a:latin typeface="Arial" pitchFamily="34" charset="0"/>
            </a:endParaRPr>
          </a:p>
        </p:txBody>
      </p:sp>
      <p:sp>
        <p:nvSpPr>
          <p:cNvPr id="7224" name="Freeform 106"/>
          <p:cNvSpPr>
            <a:spLocks/>
          </p:cNvSpPr>
          <p:nvPr/>
        </p:nvSpPr>
        <p:spPr bwMode="auto">
          <a:xfrm>
            <a:off x="4298953" y="1847834"/>
            <a:ext cx="87313" cy="138111"/>
          </a:xfrm>
          <a:custGeom>
            <a:avLst/>
            <a:gdLst>
              <a:gd name="T0" fmla="*/ 3 w 5"/>
              <a:gd name="T1" fmla="*/ 2 h 8"/>
              <a:gd name="T2" fmla="*/ 0 w 5"/>
              <a:gd name="T3" fmla="*/ 0 h 8"/>
              <a:gd name="T4" fmla="*/ 3 w 5"/>
              <a:gd name="T5" fmla="*/ 8 h 8"/>
              <a:gd name="T6" fmla="*/ 5 w 5"/>
              <a:gd name="T7" fmla="*/ 0 h 8"/>
              <a:gd name="T8" fmla="*/ 3 w 5"/>
              <a:gd name="T9" fmla="*/ 2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8">
                <a:moveTo>
                  <a:pt x="3" y="2"/>
                </a:moveTo>
                <a:lnTo>
                  <a:pt x="0" y="0"/>
                </a:lnTo>
                <a:lnTo>
                  <a:pt x="3" y="8"/>
                </a:lnTo>
                <a:lnTo>
                  <a:pt x="5" y="0"/>
                </a:lnTo>
                <a:lnTo>
                  <a:pt x="3" y="2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6" name="Rectangle 107"/>
          <p:cNvSpPr>
            <a:spLocks noChangeArrowheads="1"/>
          </p:cNvSpPr>
          <p:nvPr/>
        </p:nvSpPr>
        <p:spPr bwMode="auto">
          <a:xfrm>
            <a:off x="4386266" y="1411258"/>
            <a:ext cx="349455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24282B"/>
                </a:solidFill>
                <a:latin typeface="Arial" pitchFamily="34" charset="0"/>
              </a:rPr>
              <a:t>isRet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227" name="Freeform 108"/>
          <p:cNvSpPr>
            <a:spLocks/>
          </p:cNvSpPr>
          <p:nvPr/>
        </p:nvSpPr>
        <p:spPr bwMode="auto">
          <a:xfrm>
            <a:off x="4108453" y="1882757"/>
            <a:ext cx="468313" cy="882642"/>
          </a:xfrm>
          <a:custGeom>
            <a:avLst/>
            <a:gdLst>
              <a:gd name="T0" fmla="*/ 0 w 27"/>
              <a:gd name="T1" fmla="*/ 0 h 51"/>
              <a:gd name="T2" fmla="*/ 27 w 27"/>
              <a:gd name="T3" fmla="*/ 11 h 51"/>
              <a:gd name="T4" fmla="*/ 27 w 27"/>
              <a:gd name="T5" fmla="*/ 38 h 51"/>
              <a:gd name="T6" fmla="*/ 0 w 27"/>
              <a:gd name="T7" fmla="*/ 51 h 51"/>
              <a:gd name="T8" fmla="*/ 0 w 27"/>
              <a:gd name="T9" fmla="*/ 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51">
                <a:moveTo>
                  <a:pt x="0" y="0"/>
                </a:moveTo>
                <a:lnTo>
                  <a:pt x="27" y="11"/>
                </a:lnTo>
                <a:lnTo>
                  <a:pt x="27" y="38"/>
                </a:lnTo>
                <a:lnTo>
                  <a:pt x="0" y="51"/>
                </a:lnTo>
                <a:lnTo>
                  <a:pt x="0" y="0"/>
                </a:lnTo>
                <a:close/>
              </a:path>
            </a:pathLst>
          </a:custGeom>
          <a:solidFill>
            <a:srgbClr val="B3AEC7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28" name="Rectangle 109"/>
          <p:cNvSpPr>
            <a:spLocks noChangeArrowheads="1"/>
          </p:cNvSpPr>
          <p:nvPr/>
        </p:nvSpPr>
        <p:spPr bwMode="auto">
          <a:xfrm>
            <a:off x="4195764" y="1987531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7229" name="Rectangle 110"/>
          <p:cNvSpPr>
            <a:spLocks noChangeArrowheads="1"/>
          </p:cNvSpPr>
          <p:nvPr/>
        </p:nvSpPr>
        <p:spPr bwMode="auto">
          <a:xfrm>
            <a:off x="4265614" y="2489177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230" name="Rectangle 111"/>
          <p:cNvSpPr>
            <a:spLocks noChangeArrowheads="1"/>
          </p:cNvSpPr>
          <p:nvPr/>
        </p:nvSpPr>
        <p:spPr bwMode="auto">
          <a:xfrm>
            <a:off x="3468689" y="2765400"/>
            <a:ext cx="13625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rd</a:t>
            </a:r>
            <a:endParaRPr lang="en-US">
              <a:latin typeface="Arial" pitchFamily="34" charset="0"/>
            </a:endParaRPr>
          </a:p>
        </p:txBody>
      </p:sp>
      <p:sp>
        <p:nvSpPr>
          <p:cNvPr id="7231" name="Freeform 112"/>
          <p:cNvSpPr>
            <a:spLocks/>
          </p:cNvSpPr>
          <p:nvPr/>
        </p:nvSpPr>
        <p:spPr bwMode="auto">
          <a:xfrm>
            <a:off x="3122614" y="2524102"/>
            <a:ext cx="1003300" cy="0"/>
          </a:xfrm>
          <a:custGeom>
            <a:avLst/>
            <a:gdLst>
              <a:gd name="T0" fmla="*/ 0 w 58"/>
              <a:gd name="T1" fmla="*/ 58 w 58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8">
                <a:moveTo>
                  <a:pt x="0" y="0"/>
                </a:moveTo>
                <a:cubicBezTo>
                  <a:pt x="2" y="0"/>
                  <a:pt x="58" y="0"/>
                  <a:pt x="58" y="0"/>
                </a:cubicBezTo>
              </a:path>
            </a:pathLst>
          </a:cu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2" name="Freeform 113"/>
          <p:cNvSpPr>
            <a:spLocks/>
          </p:cNvSpPr>
          <p:nvPr/>
        </p:nvSpPr>
        <p:spPr bwMode="auto">
          <a:xfrm>
            <a:off x="4040189" y="2506639"/>
            <a:ext cx="103188" cy="50800"/>
          </a:xfrm>
          <a:custGeom>
            <a:avLst/>
            <a:gdLst>
              <a:gd name="T0" fmla="*/ 2 w 6"/>
              <a:gd name="T1" fmla="*/ 1 h 3"/>
              <a:gd name="T2" fmla="*/ 0 w 6"/>
              <a:gd name="T3" fmla="*/ 3 h 3"/>
              <a:gd name="T4" fmla="*/ 6 w 6"/>
              <a:gd name="T5" fmla="*/ 1 h 3"/>
              <a:gd name="T6" fmla="*/ 0 w 6"/>
              <a:gd name="T7" fmla="*/ 0 h 3"/>
              <a:gd name="T8" fmla="*/ 2 w 6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3">
                <a:moveTo>
                  <a:pt x="2" y="1"/>
                </a:moveTo>
                <a:lnTo>
                  <a:pt x="0" y="3"/>
                </a:lnTo>
                <a:lnTo>
                  <a:pt x="6" y="1"/>
                </a:lnTo>
                <a:lnTo>
                  <a:pt x="0" y="0"/>
                </a:lnTo>
                <a:lnTo>
                  <a:pt x="2" y="1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3" name="Rectangle 114"/>
          <p:cNvSpPr>
            <a:spLocks noChangeArrowheads="1"/>
          </p:cNvSpPr>
          <p:nvPr/>
        </p:nvSpPr>
        <p:spPr bwMode="auto">
          <a:xfrm>
            <a:off x="3451226" y="2333603"/>
            <a:ext cx="21320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rs1</a:t>
            </a:r>
            <a:endParaRPr lang="en-US">
              <a:latin typeface="Arial" pitchFamily="34" charset="0"/>
            </a:endParaRPr>
          </a:p>
        </p:txBody>
      </p:sp>
      <p:sp>
        <p:nvSpPr>
          <p:cNvPr id="7234" name="Rectangle 115"/>
          <p:cNvSpPr>
            <a:spLocks noChangeArrowheads="1"/>
          </p:cNvSpPr>
          <p:nvPr/>
        </p:nvSpPr>
        <p:spPr bwMode="auto">
          <a:xfrm>
            <a:off x="3295652" y="2592365"/>
            <a:ext cx="47769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4282B"/>
                </a:solidFill>
                <a:latin typeface="Arial" pitchFamily="34" charset="0"/>
              </a:rPr>
              <a:t>inst[19:22]</a:t>
            </a:r>
            <a:endParaRPr lang="en-US">
              <a:latin typeface="Arial" pitchFamily="34" charset="0"/>
            </a:endParaRPr>
          </a:p>
        </p:txBody>
      </p:sp>
      <p:sp>
        <p:nvSpPr>
          <p:cNvPr id="7235" name="Freeform 116"/>
          <p:cNvSpPr>
            <a:spLocks/>
          </p:cNvSpPr>
          <p:nvPr/>
        </p:nvSpPr>
        <p:spPr bwMode="auto">
          <a:xfrm>
            <a:off x="3381376" y="1865296"/>
            <a:ext cx="554038" cy="207961"/>
          </a:xfrm>
          <a:custGeom>
            <a:avLst/>
            <a:gdLst>
              <a:gd name="T0" fmla="*/ 6 w 32"/>
              <a:gd name="T1" fmla="*/ 0 h 12"/>
              <a:gd name="T2" fmla="*/ 26 w 32"/>
              <a:gd name="T3" fmla="*/ 0 h 12"/>
              <a:gd name="T4" fmla="*/ 32 w 32"/>
              <a:gd name="T5" fmla="*/ 6 h 12"/>
              <a:gd name="T6" fmla="*/ 26 w 32"/>
              <a:gd name="T7" fmla="*/ 12 h 12"/>
              <a:gd name="T8" fmla="*/ 6 w 32"/>
              <a:gd name="T9" fmla="*/ 12 h 12"/>
              <a:gd name="T10" fmla="*/ 0 w 32"/>
              <a:gd name="T11" fmla="*/ 6 h 12"/>
              <a:gd name="T12" fmla="*/ 6 w 32"/>
              <a:gd name="T13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" h="12">
                <a:moveTo>
                  <a:pt x="6" y="0"/>
                </a:moveTo>
                <a:lnTo>
                  <a:pt x="26" y="0"/>
                </a:lnTo>
                <a:cubicBezTo>
                  <a:pt x="30" y="0"/>
                  <a:pt x="32" y="3"/>
                  <a:pt x="32" y="6"/>
                </a:cubicBezTo>
                <a:cubicBezTo>
                  <a:pt x="32" y="9"/>
                  <a:pt x="30" y="12"/>
                  <a:pt x="26" y="12"/>
                </a:cubicBezTo>
                <a:lnTo>
                  <a:pt x="6" y="12"/>
                </a:lnTo>
                <a:cubicBezTo>
                  <a:pt x="3" y="12"/>
                  <a:pt x="0" y="9"/>
                  <a:pt x="0" y="6"/>
                </a:cubicBezTo>
                <a:cubicBezTo>
                  <a:pt x="0" y="3"/>
                  <a:pt x="3" y="0"/>
                  <a:pt x="6" y="0"/>
                </a:cubicBezTo>
                <a:close/>
              </a:path>
            </a:pathLst>
          </a:custGeom>
          <a:solidFill>
            <a:srgbClr val="00A5CF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6" name="Freeform 117"/>
          <p:cNvSpPr>
            <a:spLocks/>
          </p:cNvSpPr>
          <p:nvPr/>
        </p:nvSpPr>
        <p:spPr bwMode="auto">
          <a:xfrm>
            <a:off x="3105151" y="2090718"/>
            <a:ext cx="985838" cy="0"/>
          </a:xfrm>
          <a:custGeom>
            <a:avLst/>
            <a:gdLst>
              <a:gd name="T0" fmla="*/ 0 w 57"/>
              <a:gd name="T1" fmla="*/ 57 w 57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57">
                <a:moveTo>
                  <a:pt x="0" y="0"/>
                </a:moveTo>
                <a:cubicBezTo>
                  <a:pt x="1" y="0"/>
                  <a:pt x="57" y="0"/>
                  <a:pt x="57" y="0"/>
                </a:cubicBezTo>
              </a:path>
            </a:pathLst>
          </a:cu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7" name="Freeform 118"/>
          <p:cNvSpPr>
            <a:spLocks/>
          </p:cNvSpPr>
          <p:nvPr/>
        </p:nvSpPr>
        <p:spPr bwMode="auto">
          <a:xfrm>
            <a:off x="4005264" y="2055794"/>
            <a:ext cx="103188" cy="52387"/>
          </a:xfrm>
          <a:custGeom>
            <a:avLst/>
            <a:gdLst>
              <a:gd name="T0" fmla="*/ 2 w 6"/>
              <a:gd name="T1" fmla="*/ 2 h 3"/>
              <a:gd name="T2" fmla="*/ 0 w 6"/>
              <a:gd name="T3" fmla="*/ 3 h 3"/>
              <a:gd name="T4" fmla="*/ 6 w 6"/>
              <a:gd name="T5" fmla="*/ 2 h 3"/>
              <a:gd name="T6" fmla="*/ 0 w 6"/>
              <a:gd name="T7" fmla="*/ 0 h 3"/>
              <a:gd name="T8" fmla="*/ 2 w 6"/>
              <a:gd name="T9" fmla="*/ 2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3">
                <a:moveTo>
                  <a:pt x="2" y="2"/>
                </a:moveTo>
                <a:lnTo>
                  <a:pt x="0" y="3"/>
                </a:lnTo>
                <a:lnTo>
                  <a:pt x="6" y="2"/>
                </a:lnTo>
                <a:lnTo>
                  <a:pt x="0" y="0"/>
                </a:lnTo>
                <a:lnTo>
                  <a:pt x="2" y="2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38" name="Rectangle 119"/>
          <p:cNvSpPr>
            <a:spLocks noChangeArrowheads="1"/>
          </p:cNvSpPr>
          <p:nvPr/>
        </p:nvSpPr>
        <p:spPr bwMode="auto">
          <a:xfrm>
            <a:off x="3451226" y="1882757"/>
            <a:ext cx="40876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ra(15)</a:t>
            </a:r>
            <a:endParaRPr lang="en-US">
              <a:latin typeface="Arial" pitchFamily="34" charset="0"/>
            </a:endParaRPr>
          </a:p>
        </p:txBody>
      </p:sp>
      <p:cxnSp>
        <p:nvCxnSpPr>
          <p:cNvPr id="7" name="Straight Connector 6"/>
          <p:cNvCxnSpPr>
            <a:stCxn id="7224" idx="0"/>
          </p:cNvCxnSpPr>
          <p:nvPr/>
        </p:nvCxnSpPr>
        <p:spPr>
          <a:xfrm flipV="1">
            <a:off x="4351341" y="1631935"/>
            <a:ext cx="793" cy="250427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1" name="Straight Connector 7240"/>
          <p:cNvCxnSpPr/>
          <p:nvPr/>
        </p:nvCxnSpPr>
        <p:spPr>
          <a:xfrm>
            <a:off x="4354198" y="1644605"/>
            <a:ext cx="447992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5" name="Straight Connector 7244"/>
          <p:cNvCxnSpPr/>
          <p:nvPr/>
        </p:nvCxnSpPr>
        <p:spPr>
          <a:xfrm>
            <a:off x="4325145" y="3787742"/>
            <a:ext cx="0" cy="27542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reeform 71"/>
          <p:cNvSpPr>
            <a:spLocks/>
          </p:cNvSpPr>
          <p:nvPr/>
        </p:nvSpPr>
        <p:spPr bwMode="auto">
          <a:xfrm>
            <a:off x="4576766" y="2333603"/>
            <a:ext cx="604837" cy="154756"/>
          </a:xfrm>
          <a:custGeom>
            <a:avLst/>
            <a:gdLst>
              <a:gd name="T0" fmla="*/ 0 w 104"/>
              <a:gd name="T1" fmla="*/ 104 w 104"/>
            </a:gdLst>
            <a:ahLst/>
            <a:cxnLst>
              <a:cxn ang="0">
                <a:pos x="T0" y="0"/>
              </a:cxn>
              <a:cxn ang="0">
                <a:pos x="T1" y="0"/>
              </a:cxn>
            </a:cxnLst>
            <a:rect l="0" t="0" r="r" b="b"/>
            <a:pathLst>
              <a:path w="104">
                <a:moveTo>
                  <a:pt x="0" y="0"/>
                </a:moveTo>
                <a:cubicBezTo>
                  <a:pt x="2" y="0"/>
                  <a:pt x="104" y="0"/>
                  <a:pt x="104" y="0"/>
                </a:cubicBezTo>
              </a:path>
            </a:pathLst>
          </a:custGeom>
          <a:noFill/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72"/>
          <p:cNvSpPr>
            <a:spLocks/>
          </p:cNvSpPr>
          <p:nvPr/>
        </p:nvSpPr>
        <p:spPr bwMode="auto">
          <a:xfrm>
            <a:off x="5080799" y="2313761"/>
            <a:ext cx="103188" cy="52387"/>
          </a:xfrm>
          <a:custGeom>
            <a:avLst/>
            <a:gdLst>
              <a:gd name="T0" fmla="*/ 2 w 6"/>
              <a:gd name="T1" fmla="*/ 1 h 3"/>
              <a:gd name="T2" fmla="*/ 0 w 6"/>
              <a:gd name="T3" fmla="*/ 3 h 3"/>
              <a:gd name="T4" fmla="*/ 6 w 6"/>
              <a:gd name="T5" fmla="*/ 1 h 3"/>
              <a:gd name="T6" fmla="*/ 0 w 6"/>
              <a:gd name="T7" fmla="*/ 0 h 3"/>
              <a:gd name="T8" fmla="*/ 2 w 6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3">
                <a:moveTo>
                  <a:pt x="2" y="1"/>
                </a:moveTo>
                <a:lnTo>
                  <a:pt x="0" y="3"/>
                </a:lnTo>
                <a:lnTo>
                  <a:pt x="6" y="1"/>
                </a:lnTo>
                <a:lnTo>
                  <a:pt x="0" y="0"/>
                </a:lnTo>
                <a:lnTo>
                  <a:pt x="2" y="1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72"/>
          <p:cNvSpPr>
            <a:spLocks/>
          </p:cNvSpPr>
          <p:nvPr/>
        </p:nvSpPr>
        <p:spPr bwMode="auto">
          <a:xfrm>
            <a:off x="5029205" y="3211483"/>
            <a:ext cx="103188" cy="52387"/>
          </a:xfrm>
          <a:custGeom>
            <a:avLst/>
            <a:gdLst>
              <a:gd name="T0" fmla="*/ 2 w 6"/>
              <a:gd name="T1" fmla="*/ 1 h 3"/>
              <a:gd name="T2" fmla="*/ 0 w 6"/>
              <a:gd name="T3" fmla="*/ 3 h 3"/>
              <a:gd name="T4" fmla="*/ 6 w 6"/>
              <a:gd name="T5" fmla="*/ 1 h 3"/>
              <a:gd name="T6" fmla="*/ 0 w 6"/>
              <a:gd name="T7" fmla="*/ 0 h 3"/>
              <a:gd name="T8" fmla="*/ 2 w 6"/>
              <a:gd name="T9" fmla="*/ 1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3">
                <a:moveTo>
                  <a:pt x="2" y="1"/>
                </a:moveTo>
                <a:lnTo>
                  <a:pt x="0" y="3"/>
                </a:lnTo>
                <a:lnTo>
                  <a:pt x="6" y="1"/>
                </a:lnTo>
                <a:lnTo>
                  <a:pt x="0" y="0"/>
                </a:lnTo>
                <a:lnTo>
                  <a:pt x="2" y="1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8" name="Straight Connector 7"/>
          <p:cNvCxnSpPr>
            <a:stCxn id="7219" idx="0"/>
          </p:cNvCxnSpPr>
          <p:nvPr/>
        </p:nvCxnSpPr>
        <p:spPr>
          <a:xfrm flipH="1" flipV="1">
            <a:off x="3140076" y="3467070"/>
            <a:ext cx="899796" cy="84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325146" y="4063170"/>
            <a:ext cx="386555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9" name="Straight Connector 7238"/>
          <p:cNvCxnSpPr>
            <a:stCxn id="83" idx="0"/>
          </p:cNvCxnSpPr>
          <p:nvPr/>
        </p:nvCxnSpPr>
        <p:spPr>
          <a:xfrm flipH="1">
            <a:off x="4590899" y="3228945"/>
            <a:ext cx="472702" cy="7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603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Register</a:t>
            </a:r>
            <a:r>
              <a:rPr lang="fr-FR" dirty="0">
                <a:solidFill>
                  <a:schemeClr val="tx1"/>
                </a:solidFill>
              </a:rPr>
              <a:t> File Access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74900" y="15621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The </a:t>
            </a:r>
            <a:r>
              <a:rPr lang="en-US" dirty="0">
                <a:solidFill>
                  <a:srgbClr val="FF3366"/>
                </a:solidFill>
                <a:latin typeface="" pitchFamily="18"/>
              </a:rPr>
              <a:t>register file </a:t>
            </a:r>
            <a:r>
              <a:rPr lang="en-US" dirty="0">
                <a:latin typeface="" pitchFamily="18"/>
              </a:rPr>
              <a:t>has two </a:t>
            </a:r>
            <a:r>
              <a:rPr lang="en-US" dirty="0">
                <a:solidFill>
                  <a:srgbClr val="2323DC"/>
                </a:solidFill>
                <a:latin typeface="" pitchFamily="18"/>
              </a:rPr>
              <a:t>read ports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1st Input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2nd Input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The two outputs are op1, and op2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" pitchFamily="18"/>
              </a:rPr>
              <a:t>op1</a:t>
            </a:r>
            <a:r>
              <a:rPr lang="en-US" dirty="0">
                <a:latin typeface="" pitchFamily="18"/>
              </a:rPr>
              <a:t> is the </a:t>
            </a:r>
            <a:r>
              <a:rPr lang="en-US" dirty="0">
                <a:solidFill>
                  <a:srgbClr val="2300DC"/>
                </a:solidFill>
                <a:latin typeface="" pitchFamily="18"/>
              </a:rPr>
              <a:t>branch target (return address)</a:t>
            </a:r>
            <a:r>
              <a:rPr lang="en-US" dirty="0">
                <a:latin typeface="" pitchFamily="18"/>
              </a:rPr>
              <a:t> in the case of a </a:t>
            </a:r>
            <a:r>
              <a:rPr lang="en-US" dirty="0">
                <a:solidFill>
                  <a:srgbClr val="2300DC"/>
                </a:solidFill>
                <a:latin typeface="" pitchFamily="18"/>
              </a:rPr>
              <a:t>ret</a:t>
            </a:r>
            <a:r>
              <a:rPr lang="en-US" dirty="0">
                <a:latin typeface="" pitchFamily="18"/>
              </a:rPr>
              <a:t> instruction, or </a:t>
            </a:r>
            <a:r>
              <a:rPr lang="en-US" dirty="0">
                <a:solidFill>
                  <a:srgbClr val="2300DC"/>
                </a:solidFill>
                <a:latin typeface="" pitchFamily="18"/>
              </a:rPr>
              <a:t>rs1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3CC66"/>
                </a:solidFill>
                <a:latin typeface="" pitchFamily="18"/>
              </a:rPr>
              <a:t>op2</a:t>
            </a:r>
            <a:r>
              <a:rPr lang="en-US" dirty="0">
                <a:latin typeface="" pitchFamily="18"/>
              </a:rPr>
              <a:t> is the value that needs to be stored in the case of a </a:t>
            </a:r>
            <a:r>
              <a:rPr lang="en-US" dirty="0">
                <a:solidFill>
                  <a:srgbClr val="00AE00"/>
                </a:solidFill>
                <a:latin typeface="" pitchFamily="18"/>
              </a:rPr>
              <a:t>store </a:t>
            </a:r>
            <a:r>
              <a:rPr lang="en-US" dirty="0">
                <a:latin typeface="" pitchFamily="18"/>
              </a:rPr>
              <a:t>instruction, or </a:t>
            </a:r>
            <a:r>
              <a:rPr lang="en-US" dirty="0">
                <a:solidFill>
                  <a:srgbClr val="00AE00"/>
                </a:solidFill>
                <a:latin typeface="" pitchFamily="18"/>
              </a:rPr>
              <a:t>rs2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1841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Immediate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3944939"/>
            <a:ext cx="8026400" cy="20367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Compute </a:t>
            </a:r>
            <a:r>
              <a:rPr lang="en-US" sz="2800" dirty="0" err="1">
                <a:solidFill>
                  <a:srgbClr val="DC2300"/>
                </a:solidFill>
                <a:latin typeface="Calibri" panose="020F0502020204030204" pitchFamily="34" charset="0"/>
              </a:rPr>
              <a:t>immx</a:t>
            </a:r>
            <a:r>
              <a:rPr lang="en-US" sz="2800" dirty="0">
                <a:latin typeface="Calibri" panose="020F0502020204030204" pitchFamily="34" charset="0"/>
              </a:rPr>
              <a:t> (extended immediate), </a:t>
            </a:r>
            <a:r>
              <a:rPr lang="en-US" sz="2800" dirty="0" err="1">
                <a:solidFill>
                  <a:srgbClr val="280099"/>
                </a:solidFill>
                <a:latin typeface="Calibri" panose="020F0502020204030204" pitchFamily="34" charset="0"/>
              </a:rPr>
              <a:t>branchTarget</a:t>
            </a:r>
            <a:r>
              <a:rPr lang="en-US" sz="2800" dirty="0">
                <a:latin typeface="Calibri" panose="020F0502020204030204" pitchFamily="34" charset="0"/>
              </a:rPr>
              <a:t>, irrespective of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instruction format.</a:t>
            </a:r>
          </a:p>
          <a:p>
            <a:pPr lvl="0" algn="just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the </a:t>
            </a:r>
            <a:r>
              <a:rPr lang="en-US" sz="2800" dirty="0" err="1">
                <a:solidFill>
                  <a:srgbClr val="00AE00"/>
                </a:solidFill>
                <a:latin typeface="Calibri" panose="020F0502020204030204" pitchFamily="34" charset="0"/>
              </a:rPr>
              <a:t>branchTarget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</a:rPr>
              <a:t>we need to choose between the </a:t>
            </a:r>
            <a:r>
              <a:rPr lang="en-US" sz="2800" u="sng" dirty="0">
                <a:latin typeface="Calibri" panose="020F0502020204030204" pitchFamily="34" charset="0"/>
              </a:rPr>
              <a:t>embedded target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u="sng" dirty="0">
                <a:latin typeface="Calibri" panose="020F0502020204030204" pitchFamily="34" charset="0"/>
              </a:rPr>
              <a:t>op1</a:t>
            </a:r>
            <a:r>
              <a:rPr lang="en-US" sz="2800" dirty="0">
                <a:latin typeface="Calibri" panose="020F0502020204030204" pitchFamily="34" charset="0"/>
              </a:rPr>
              <a:t> (ret)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1922458" y="1625603"/>
            <a:ext cx="8288343" cy="2144716"/>
            <a:chOff x="252" y="960"/>
            <a:chExt cx="5221" cy="135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2" y="960"/>
              <a:ext cx="5221" cy="1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288" y="981"/>
              <a:ext cx="3608" cy="1289"/>
            </a:xfrm>
            <a:prstGeom prst="rect">
              <a:avLst/>
            </a:prstGeom>
            <a:solidFill>
              <a:srgbClr val="D8D9EC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329" y="1643"/>
              <a:ext cx="809" cy="247"/>
            </a:xfrm>
            <a:custGeom>
              <a:avLst/>
              <a:gdLst>
                <a:gd name="T0" fmla="*/ 545 w 3563"/>
                <a:gd name="T1" fmla="*/ 0 h 1090"/>
                <a:gd name="T2" fmla="*/ 3018 w 3563"/>
                <a:gd name="T3" fmla="*/ 0 h 1090"/>
                <a:gd name="T4" fmla="*/ 3563 w 3563"/>
                <a:gd name="T5" fmla="*/ 545 h 1090"/>
                <a:gd name="T6" fmla="*/ 3018 w 3563"/>
                <a:gd name="T7" fmla="*/ 1090 h 1090"/>
                <a:gd name="T8" fmla="*/ 545 w 3563"/>
                <a:gd name="T9" fmla="*/ 1090 h 1090"/>
                <a:gd name="T10" fmla="*/ 0 w 3563"/>
                <a:gd name="T11" fmla="*/ 545 h 1090"/>
                <a:gd name="T12" fmla="*/ 545 w 3563"/>
                <a:gd name="T13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63" h="1090">
                  <a:moveTo>
                    <a:pt x="545" y="0"/>
                  </a:moveTo>
                  <a:lnTo>
                    <a:pt x="3018" y="0"/>
                  </a:lnTo>
                  <a:cubicBezTo>
                    <a:pt x="3320" y="0"/>
                    <a:pt x="3563" y="243"/>
                    <a:pt x="3563" y="545"/>
                  </a:cubicBezTo>
                  <a:cubicBezTo>
                    <a:pt x="3563" y="847"/>
                    <a:pt x="3320" y="1090"/>
                    <a:pt x="3018" y="1090"/>
                  </a:cubicBezTo>
                  <a:lnTo>
                    <a:pt x="545" y="1090"/>
                  </a:lnTo>
                  <a:cubicBezTo>
                    <a:pt x="243" y="1090"/>
                    <a:pt x="0" y="847"/>
                    <a:pt x="0" y="545"/>
                  </a:cubicBezTo>
                  <a:cubicBezTo>
                    <a:pt x="0" y="243"/>
                    <a:pt x="243" y="0"/>
                    <a:pt x="545" y="0"/>
                  </a:cubicBezTo>
                  <a:close/>
                </a:path>
              </a:pathLst>
            </a:custGeom>
            <a:solidFill>
              <a:srgbClr val="E3F4D7"/>
            </a:solidFill>
            <a:ln w="6" cap="flat">
              <a:solidFill>
                <a:srgbClr val="080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490" y="1662"/>
              <a:ext cx="48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shift by 2 bits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436" y="1790"/>
              <a:ext cx="56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and extend sign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656" y="1791"/>
              <a:ext cx="691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2299" y="1775"/>
              <a:ext cx="57" cy="32"/>
            </a:xfrm>
            <a:custGeom>
              <a:avLst/>
              <a:gdLst>
                <a:gd name="T0" fmla="*/ 16 w 57"/>
                <a:gd name="T1" fmla="*/ 16 h 32"/>
                <a:gd name="T2" fmla="*/ 0 w 57"/>
                <a:gd name="T3" fmla="*/ 32 h 32"/>
                <a:gd name="T4" fmla="*/ 57 w 57"/>
                <a:gd name="T5" fmla="*/ 16 h 32"/>
                <a:gd name="T6" fmla="*/ 0 w 57"/>
                <a:gd name="T7" fmla="*/ 0 h 32"/>
                <a:gd name="T8" fmla="*/ 16 w 57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32">
                  <a:moveTo>
                    <a:pt x="16" y="16"/>
                  </a:moveTo>
                  <a:lnTo>
                    <a:pt x="0" y="32"/>
                  </a:lnTo>
                  <a:lnTo>
                    <a:pt x="57" y="16"/>
                  </a:lnTo>
                  <a:lnTo>
                    <a:pt x="0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141" y="1777"/>
              <a:ext cx="445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3535" y="1760"/>
              <a:ext cx="60" cy="34"/>
            </a:xfrm>
            <a:custGeom>
              <a:avLst/>
              <a:gdLst>
                <a:gd name="T0" fmla="*/ 17 w 60"/>
                <a:gd name="T1" fmla="*/ 17 h 34"/>
                <a:gd name="T2" fmla="*/ 0 w 60"/>
                <a:gd name="T3" fmla="*/ 34 h 34"/>
                <a:gd name="T4" fmla="*/ 60 w 60"/>
                <a:gd name="T5" fmla="*/ 17 h 34"/>
                <a:gd name="T6" fmla="*/ 0 w 60"/>
                <a:gd name="T7" fmla="*/ 0 h 34"/>
                <a:gd name="T8" fmla="*/ 17 w 6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4">
                  <a:moveTo>
                    <a:pt x="17" y="17"/>
                  </a:moveTo>
                  <a:lnTo>
                    <a:pt x="0" y="34"/>
                  </a:lnTo>
                  <a:lnTo>
                    <a:pt x="60" y="17"/>
                  </a:lnTo>
                  <a:lnTo>
                    <a:pt x="0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3582" y="1658"/>
              <a:ext cx="296" cy="241"/>
            </a:xfrm>
            <a:prstGeom prst="ellipse">
              <a:avLst/>
            </a:prstGeom>
            <a:solidFill>
              <a:srgbClr val="F4E3D7"/>
            </a:solidFill>
            <a:ln w="0" cap="flat">
              <a:solidFill>
                <a:srgbClr val="080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645" y="1781"/>
              <a:ext cx="186" cy="0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3734" y="1707"/>
              <a:ext cx="0" cy="154"/>
            </a:xfrm>
            <a:prstGeom prst="line">
              <a:avLst/>
            </a:prstGeom>
            <a:noFill/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34" y="1503"/>
              <a:ext cx="3404" cy="162"/>
            </a:xfrm>
            <a:custGeom>
              <a:avLst/>
              <a:gdLst>
                <a:gd name="T0" fmla="*/ 0 w 15004"/>
                <a:gd name="T1" fmla="*/ 0 h 712"/>
                <a:gd name="T2" fmla="*/ 15004 w 15004"/>
                <a:gd name="T3" fmla="*/ 0 h 712"/>
                <a:gd name="T4" fmla="*/ 15004 w 15004"/>
                <a:gd name="T5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04" h="712">
                  <a:moveTo>
                    <a:pt x="0" y="0"/>
                  </a:moveTo>
                  <a:lnTo>
                    <a:pt x="15004" y="0"/>
                  </a:lnTo>
                  <a:lnTo>
                    <a:pt x="15004" y="712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724" y="1622"/>
              <a:ext cx="28" cy="50"/>
            </a:xfrm>
            <a:custGeom>
              <a:avLst/>
              <a:gdLst>
                <a:gd name="T0" fmla="*/ 14 w 28"/>
                <a:gd name="T1" fmla="*/ 14 h 50"/>
                <a:gd name="T2" fmla="*/ 0 w 28"/>
                <a:gd name="T3" fmla="*/ 0 h 50"/>
                <a:gd name="T4" fmla="*/ 14 w 28"/>
                <a:gd name="T5" fmla="*/ 50 h 50"/>
                <a:gd name="T6" fmla="*/ 28 w 28"/>
                <a:gd name="T7" fmla="*/ 0 h 50"/>
                <a:gd name="T8" fmla="*/ 14 w 28"/>
                <a:gd name="T9" fmla="*/ 1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0">
                  <a:moveTo>
                    <a:pt x="14" y="14"/>
                  </a:moveTo>
                  <a:lnTo>
                    <a:pt x="0" y="0"/>
                  </a:lnTo>
                  <a:lnTo>
                    <a:pt x="14" y="50"/>
                  </a:lnTo>
                  <a:lnTo>
                    <a:pt x="28" y="0"/>
                  </a:lnTo>
                  <a:lnTo>
                    <a:pt x="14" y="14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848" y="1330"/>
              <a:ext cx="14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887" y="1776"/>
              <a:ext cx="1115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951" y="1759"/>
              <a:ext cx="60" cy="34"/>
            </a:xfrm>
            <a:custGeom>
              <a:avLst/>
              <a:gdLst>
                <a:gd name="T0" fmla="*/ 17 w 60"/>
                <a:gd name="T1" fmla="*/ 17 h 34"/>
                <a:gd name="T2" fmla="*/ 0 w 60"/>
                <a:gd name="T3" fmla="*/ 34 h 34"/>
                <a:gd name="T4" fmla="*/ 60 w 60"/>
                <a:gd name="T5" fmla="*/ 17 h 34"/>
                <a:gd name="T6" fmla="*/ 0 w 60"/>
                <a:gd name="T7" fmla="*/ 0 h 34"/>
                <a:gd name="T8" fmla="*/ 17 w 60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34">
                  <a:moveTo>
                    <a:pt x="17" y="17"/>
                  </a:moveTo>
                  <a:lnTo>
                    <a:pt x="0" y="34"/>
                  </a:lnTo>
                  <a:lnTo>
                    <a:pt x="60" y="17"/>
                  </a:lnTo>
                  <a:lnTo>
                    <a:pt x="0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52" y="1791"/>
              <a:ext cx="1252" cy="4"/>
            </a:xfrm>
            <a:custGeom>
              <a:avLst/>
              <a:gdLst>
                <a:gd name="T0" fmla="*/ 0 w 5520"/>
                <a:gd name="T1" fmla="*/ 0 h 15"/>
                <a:gd name="T2" fmla="*/ 5520 w 5520"/>
                <a:gd name="T3" fmla="*/ 0 h 15"/>
                <a:gd name="T4" fmla="*/ 5520 w 5520"/>
                <a:gd name="T5" fmla="*/ 15 h 15"/>
                <a:gd name="T6" fmla="*/ 5520 w 5520"/>
                <a:gd name="T7" fmla="*/ 15 h 15"/>
                <a:gd name="T8" fmla="*/ 5520 w 5520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0" h="15">
                  <a:moveTo>
                    <a:pt x="0" y="0"/>
                  </a:moveTo>
                  <a:lnTo>
                    <a:pt x="5520" y="0"/>
                  </a:lnTo>
                  <a:lnTo>
                    <a:pt x="5520" y="15"/>
                  </a:lnTo>
                  <a:lnTo>
                    <a:pt x="5520" y="15"/>
                  </a:lnTo>
                  <a:lnTo>
                    <a:pt x="5520" y="1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1587" y="1209"/>
              <a:ext cx="887" cy="581"/>
            </a:xfrm>
            <a:custGeom>
              <a:avLst/>
              <a:gdLst>
                <a:gd name="T0" fmla="*/ 0 w 3910"/>
                <a:gd name="T1" fmla="*/ 2562 h 2562"/>
                <a:gd name="T2" fmla="*/ 0 w 3910"/>
                <a:gd name="T3" fmla="*/ 0 h 2562"/>
                <a:gd name="T4" fmla="*/ 3910 w 3910"/>
                <a:gd name="T5" fmla="*/ 0 h 2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10" h="2562">
                  <a:moveTo>
                    <a:pt x="0" y="2562"/>
                  </a:moveTo>
                  <a:lnTo>
                    <a:pt x="0" y="0"/>
                  </a:lnTo>
                  <a:lnTo>
                    <a:pt x="3910" y="0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1528" y="1730"/>
              <a:ext cx="120" cy="118"/>
            </a:xfrm>
            <a:prstGeom prst="ellipse">
              <a:avLst/>
            </a:prstGeom>
            <a:solidFill>
              <a:srgbClr val="0E17EB"/>
            </a:solidFill>
            <a:ln w="7" cap="flat">
              <a:solidFill>
                <a:srgbClr val="080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416" y="1105"/>
              <a:ext cx="692" cy="248"/>
            </a:xfrm>
            <a:custGeom>
              <a:avLst/>
              <a:gdLst>
                <a:gd name="T0" fmla="*/ 545 w 3050"/>
                <a:gd name="T1" fmla="*/ 0 h 1090"/>
                <a:gd name="T2" fmla="*/ 2504 w 3050"/>
                <a:gd name="T3" fmla="*/ 0 h 1090"/>
                <a:gd name="T4" fmla="*/ 3050 w 3050"/>
                <a:gd name="T5" fmla="*/ 545 h 1090"/>
                <a:gd name="T6" fmla="*/ 2504 w 3050"/>
                <a:gd name="T7" fmla="*/ 1090 h 1090"/>
                <a:gd name="T8" fmla="*/ 545 w 3050"/>
                <a:gd name="T9" fmla="*/ 1090 h 1090"/>
                <a:gd name="T10" fmla="*/ 0 w 3050"/>
                <a:gd name="T11" fmla="*/ 545 h 1090"/>
                <a:gd name="T12" fmla="*/ 545 w 3050"/>
                <a:gd name="T13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0" h="1090">
                  <a:moveTo>
                    <a:pt x="545" y="0"/>
                  </a:moveTo>
                  <a:lnTo>
                    <a:pt x="2504" y="0"/>
                  </a:lnTo>
                  <a:cubicBezTo>
                    <a:pt x="2807" y="0"/>
                    <a:pt x="3050" y="243"/>
                    <a:pt x="3050" y="545"/>
                  </a:cubicBezTo>
                  <a:cubicBezTo>
                    <a:pt x="3050" y="847"/>
                    <a:pt x="2807" y="1090"/>
                    <a:pt x="2504" y="1090"/>
                  </a:cubicBezTo>
                  <a:lnTo>
                    <a:pt x="545" y="1090"/>
                  </a:lnTo>
                  <a:cubicBezTo>
                    <a:pt x="243" y="1090"/>
                    <a:pt x="0" y="847"/>
                    <a:pt x="0" y="545"/>
                  </a:cubicBezTo>
                  <a:cubicBezTo>
                    <a:pt x="0" y="243"/>
                    <a:pt x="243" y="0"/>
                    <a:pt x="545" y="0"/>
                  </a:cubicBezTo>
                  <a:close/>
                </a:path>
              </a:pathLst>
            </a:custGeom>
            <a:solidFill>
              <a:srgbClr val="E3F4D7"/>
            </a:solidFill>
            <a:ln w="5" cap="flat">
              <a:solidFill>
                <a:srgbClr val="080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609" y="1118"/>
              <a:ext cx="34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calculate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581" y="1251"/>
              <a:ext cx="4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immediate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1895" y="1102"/>
              <a:ext cx="17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imm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870" y="1235"/>
              <a:ext cx="28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inst[1:18]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109" y="1224"/>
              <a:ext cx="1877" cy="2"/>
            </a:xfrm>
            <a:custGeom>
              <a:avLst/>
              <a:gdLst>
                <a:gd name="T0" fmla="*/ 0 w 8274"/>
                <a:gd name="T1" fmla="*/ 0 h 7"/>
                <a:gd name="T2" fmla="*/ 3448 w 8274"/>
                <a:gd name="T3" fmla="*/ 0 h 7"/>
                <a:gd name="T4" fmla="*/ 3448 w 8274"/>
                <a:gd name="T5" fmla="*/ 7 h 7"/>
                <a:gd name="T6" fmla="*/ 8274 w 8274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74" h="7">
                  <a:moveTo>
                    <a:pt x="0" y="0"/>
                  </a:moveTo>
                  <a:lnTo>
                    <a:pt x="3448" y="0"/>
                  </a:lnTo>
                  <a:lnTo>
                    <a:pt x="3448" y="7"/>
                  </a:lnTo>
                  <a:lnTo>
                    <a:pt x="8274" y="7"/>
                  </a:lnTo>
                </a:path>
              </a:pathLst>
            </a:custGeom>
            <a:noFill/>
            <a:ln w="9" cap="flat">
              <a:solidFill>
                <a:srgbClr val="0807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4933" y="1208"/>
              <a:ext cx="61" cy="35"/>
            </a:xfrm>
            <a:custGeom>
              <a:avLst/>
              <a:gdLst>
                <a:gd name="T0" fmla="*/ 18 w 61"/>
                <a:gd name="T1" fmla="*/ 18 h 35"/>
                <a:gd name="T2" fmla="*/ 0 w 61"/>
                <a:gd name="T3" fmla="*/ 35 h 35"/>
                <a:gd name="T4" fmla="*/ 61 w 61"/>
                <a:gd name="T5" fmla="*/ 18 h 35"/>
                <a:gd name="T6" fmla="*/ 0 w 61"/>
                <a:gd name="T7" fmla="*/ 0 h 35"/>
                <a:gd name="T8" fmla="*/ 18 w 61"/>
                <a:gd name="T9" fmla="*/ 18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5">
                  <a:moveTo>
                    <a:pt x="18" y="18"/>
                  </a:moveTo>
                  <a:lnTo>
                    <a:pt x="0" y="35"/>
                  </a:lnTo>
                  <a:lnTo>
                    <a:pt x="61" y="18"/>
                  </a:lnTo>
                  <a:lnTo>
                    <a:pt x="0" y="0"/>
                  </a:lnTo>
                  <a:lnTo>
                    <a:pt x="18" y="18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208" y="1101"/>
              <a:ext cx="20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immx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Oval 32"/>
            <p:cNvSpPr>
              <a:spLocks noChangeArrowheads="1"/>
            </p:cNvSpPr>
            <p:nvPr/>
          </p:nvSpPr>
          <p:spPr bwMode="auto">
            <a:xfrm>
              <a:off x="1534" y="1141"/>
              <a:ext cx="119" cy="118"/>
            </a:xfrm>
            <a:prstGeom prst="ellipse">
              <a:avLst/>
            </a:prstGeom>
            <a:solidFill>
              <a:srgbClr val="0E17EB"/>
            </a:solidFill>
            <a:ln w="7" cap="flat">
              <a:solidFill>
                <a:srgbClr val="0807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953" y="1690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27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1971" y="1774"/>
              <a:ext cx="28" cy="34"/>
            </a:xfrm>
            <a:custGeom>
              <a:avLst/>
              <a:gdLst>
                <a:gd name="T0" fmla="*/ 123 w 123"/>
                <a:gd name="T1" fmla="*/ 0 h 151"/>
                <a:gd name="T2" fmla="*/ 3 w 123"/>
                <a:gd name="T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3" h="151">
                  <a:moveTo>
                    <a:pt x="123" y="0"/>
                  </a:moveTo>
                  <a:cubicBezTo>
                    <a:pt x="0" y="148"/>
                    <a:pt x="3" y="151"/>
                    <a:pt x="3" y="151"/>
                  </a:cubicBez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271" y="1677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289" y="1761"/>
              <a:ext cx="28" cy="35"/>
            </a:xfrm>
            <a:custGeom>
              <a:avLst/>
              <a:gdLst>
                <a:gd name="T0" fmla="*/ 123 w 123"/>
                <a:gd name="T1" fmla="*/ 0 h 152"/>
                <a:gd name="T2" fmla="*/ 2 w 123"/>
                <a:gd name="T3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3" h="152">
                  <a:moveTo>
                    <a:pt x="123" y="0"/>
                  </a:moveTo>
                  <a:cubicBezTo>
                    <a:pt x="0" y="149"/>
                    <a:pt x="2" y="152"/>
                    <a:pt x="2" y="152"/>
                  </a:cubicBez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2268" y="1106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286" y="1190"/>
              <a:ext cx="28" cy="34"/>
            </a:xfrm>
            <a:custGeom>
              <a:avLst/>
              <a:gdLst>
                <a:gd name="T0" fmla="*/ 123 w 123"/>
                <a:gd name="T1" fmla="*/ 0 h 151"/>
                <a:gd name="T2" fmla="*/ 3 w 123"/>
                <a:gd name="T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3" h="151">
                  <a:moveTo>
                    <a:pt x="123" y="0"/>
                  </a:moveTo>
                  <a:cubicBezTo>
                    <a:pt x="0" y="148"/>
                    <a:pt x="3" y="151"/>
                    <a:pt x="3" y="151"/>
                  </a:cubicBez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471" y="1126"/>
              <a:ext cx="65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489" y="1210"/>
              <a:ext cx="28" cy="34"/>
            </a:xfrm>
            <a:custGeom>
              <a:avLst/>
              <a:gdLst>
                <a:gd name="T0" fmla="*/ 123 w 123"/>
                <a:gd name="T1" fmla="*/ 0 h 151"/>
                <a:gd name="T2" fmla="*/ 2 w 123"/>
                <a:gd name="T3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3" h="151">
                  <a:moveTo>
                    <a:pt x="123" y="0"/>
                  </a:moveTo>
                  <a:cubicBezTo>
                    <a:pt x="0" y="148"/>
                    <a:pt x="2" y="151"/>
                    <a:pt x="2" y="151"/>
                  </a:cubicBez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745" y="1625"/>
              <a:ext cx="22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Sans"/>
                </a:rPr>
                <a:t>inst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07" y="1656"/>
              <a:ext cx="48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branchTarget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74900" y="2476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OF Unit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743200" y="1524001"/>
            <a:ext cx="6694488" cy="4360863"/>
            <a:chOff x="1008" y="1008"/>
            <a:chExt cx="4217" cy="2747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08" y="1008"/>
              <a:ext cx="4217" cy="2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6"/>
            <p:cNvGrpSpPr>
              <a:grpSpLocks/>
            </p:cNvGrpSpPr>
            <p:nvPr/>
          </p:nvGrpSpPr>
          <p:grpSpPr bwMode="auto">
            <a:xfrm>
              <a:off x="1024" y="1010"/>
              <a:ext cx="4182" cy="2723"/>
              <a:chOff x="1024" y="1010"/>
              <a:chExt cx="4182" cy="2723"/>
            </a:xfrm>
          </p:grpSpPr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8" y="2464"/>
                <a:ext cx="2733" cy="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1777" y="2473"/>
                <a:ext cx="2725" cy="1047"/>
              </a:xfrm>
              <a:prstGeom prst="rect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8"/>
              <p:cNvSpPr>
                <a:spLocks/>
              </p:cNvSpPr>
              <p:nvPr/>
            </p:nvSpPr>
            <p:spPr bwMode="auto">
              <a:xfrm>
                <a:off x="2031" y="3086"/>
                <a:ext cx="483" cy="8"/>
              </a:xfrm>
              <a:custGeom>
                <a:avLst/>
                <a:gdLst>
                  <a:gd name="T0" fmla="*/ 0 w 59"/>
                  <a:gd name="T1" fmla="*/ 0 h 1"/>
                  <a:gd name="T2" fmla="*/ 59 w 59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9" h="1">
                    <a:moveTo>
                      <a:pt x="0" y="0"/>
                    </a:moveTo>
                    <a:cubicBezTo>
                      <a:pt x="1" y="1"/>
                      <a:pt x="59" y="1"/>
                      <a:pt x="59" y="1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9"/>
              <p:cNvSpPr>
                <a:spLocks/>
              </p:cNvSpPr>
              <p:nvPr/>
            </p:nvSpPr>
            <p:spPr bwMode="auto">
              <a:xfrm>
                <a:off x="2473" y="3078"/>
                <a:ext cx="49" cy="25"/>
              </a:xfrm>
              <a:custGeom>
                <a:avLst/>
                <a:gdLst>
                  <a:gd name="T0" fmla="*/ 2 w 6"/>
                  <a:gd name="T1" fmla="*/ 2 h 3"/>
                  <a:gd name="T2" fmla="*/ 0 w 6"/>
                  <a:gd name="T3" fmla="*/ 3 h 3"/>
                  <a:gd name="T4" fmla="*/ 6 w 6"/>
                  <a:gd name="T5" fmla="*/ 2 h 3"/>
                  <a:gd name="T6" fmla="*/ 0 w 6"/>
                  <a:gd name="T7" fmla="*/ 0 h 3"/>
                  <a:gd name="T8" fmla="*/ 2 w 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2"/>
                    </a:moveTo>
                    <a:lnTo>
                      <a:pt x="0" y="3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2188" y="2693"/>
                <a:ext cx="1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rs1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2183" y="3272"/>
                <a:ext cx="12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rs2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4057" y="2987"/>
                <a:ext cx="1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op2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2126" y="2847"/>
                <a:ext cx="33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inst[19:22]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2090" y="3391"/>
                <a:ext cx="33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inst[15:18]</a:t>
                </a:r>
                <a:endParaRPr lang="en-US">
                  <a:latin typeface="Arial" pitchFamily="34" charset="0"/>
                </a:endParaRPr>
              </a:p>
            </p:txBody>
          </p:sp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85" y="1605"/>
                <a:ext cx="2725" cy="8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Rectangle 16"/>
              <p:cNvSpPr>
                <a:spLocks noChangeArrowheads="1"/>
              </p:cNvSpPr>
              <p:nvPr/>
            </p:nvSpPr>
            <p:spPr bwMode="auto">
              <a:xfrm>
                <a:off x="1794" y="1605"/>
                <a:ext cx="2716" cy="827"/>
              </a:xfrm>
              <a:prstGeom prst="rect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7"/>
              <p:cNvSpPr>
                <a:spLocks/>
              </p:cNvSpPr>
              <p:nvPr/>
            </p:nvSpPr>
            <p:spPr bwMode="auto">
              <a:xfrm>
                <a:off x="2620" y="2162"/>
                <a:ext cx="647" cy="212"/>
              </a:xfrm>
              <a:custGeom>
                <a:avLst/>
                <a:gdLst>
                  <a:gd name="T0" fmla="*/ 13 w 79"/>
                  <a:gd name="T1" fmla="*/ 0 h 26"/>
                  <a:gd name="T2" fmla="*/ 66 w 79"/>
                  <a:gd name="T3" fmla="*/ 0 h 26"/>
                  <a:gd name="T4" fmla="*/ 79 w 79"/>
                  <a:gd name="T5" fmla="*/ 13 h 26"/>
                  <a:gd name="T6" fmla="*/ 66 w 79"/>
                  <a:gd name="T7" fmla="*/ 26 h 26"/>
                  <a:gd name="T8" fmla="*/ 13 w 79"/>
                  <a:gd name="T9" fmla="*/ 26 h 26"/>
                  <a:gd name="T10" fmla="*/ 0 w 79"/>
                  <a:gd name="T11" fmla="*/ 13 h 26"/>
                  <a:gd name="T12" fmla="*/ 13 w 79"/>
                  <a:gd name="T13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26">
                    <a:moveTo>
                      <a:pt x="13" y="0"/>
                    </a:moveTo>
                    <a:lnTo>
                      <a:pt x="66" y="0"/>
                    </a:lnTo>
                    <a:cubicBezTo>
                      <a:pt x="73" y="0"/>
                      <a:pt x="79" y="6"/>
                      <a:pt x="79" y="13"/>
                    </a:cubicBezTo>
                    <a:cubicBezTo>
                      <a:pt x="79" y="20"/>
                      <a:pt x="73" y="26"/>
                      <a:pt x="66" y="26"/>
                    </a:cubicBezTo>
                    <a:lnTo>
                      <a:pt x="13" y="26"/>
                    </a:lnTo>
                    <a:cubicBezTo>
                      <a:pt x="5" y="26"/>
                      <a:pt x="0" y="20"/>
                      <a:pt x="0" y="13"/>
                    </a:cubicBezTo>
                    <a:cubicBezTo>
                      <a:pt x="0" y="6"/>
                      <a:pt x="5" y="0"/>
                      <a:pt x="13" y="0"/>
                    </a:cubicBezTo>
                    <a:close/>
                  </a:path>
                </a:pathLst>
              </a:custGeom>
              <a:solidFill>
                <a:srgbClr val="CDE0C2"/>
              </a:solidFill>
              <a:ln w="8" cap="flat">
                <a:solidFill>
                  <a:srgbClr val="2F303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Rectangle 18"/>
              <p:cNvSpPr>
                <a:spLocks noChangeArrowheads="1"/>
              </p:cNvSpPr>
              <p:nvPr/>
            </p:nvSpPr>
            <p:spPr bwMode="auto">
              <a:xfrm>
                <a:off x="2695" y="2157"/>
                <a:ext cx="46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>
                    <a:solidFill>
                      <a:srgbClr val="24282B"/>
                    </a:solidFill>
                    <a:latin typeface="ArialMT" charset="0"/>
                  </a:rPr>
                  <a:t>shift by 2 bits</a:t>
                </a:r>
                <a:endParaRPr lang="en-US" sz="1000" dirty="0">
                  <a:latin typeface="Arial" pitchFamily="34" charset="0"/>
                </a:endParaRPr>
              </a:p>
            </p:txBody>
          </p:sp>
          <p:sp>
            <p:nvSpPr>
              <p:cNvPr id="31" name="Rectangle 19"/>
              <p:cNvSpPr>
                <a:spLocks noChangeArrowheads="1"/>
              </p:cNvSpPr>
              <p:nvPr/>
            </p:nvSpPr>
            <p:spPr bwMode="auto">
              <a:xfrm>
                <a:off x="2652" y="2265"/>
                <a:ext cx="56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>
                    <a:solidFill>
                      <a:srgbClr val="24282B"/>
                    </a:solidFill>
                    <a:latin typeface="ArialMT" charset="0"/>
                  </a:rPr>
                  <a:t>and extend sign</a:t>
                </a:r>
                <a:endParaRPr lang="en-US" sz="1000" dirty="0">
                  <a:latin typeface="Arial" pitchFamily="34" charset="0"/>
                </a:endParaRPr>
              </a:p>
            </p:txBody>
          </p:sp>
          <p:sp>
            <p:nvSpPr>
              <p:cNvPr id="2048" name="Line 20"/>
              <p:cNvSpPr>
                <a:spLocks noChangeShapeType="1"/>
              </p:cNvSpPr>
              <p:nvPr/>
            </p:nvSpPr>
            <p:spPr bwMode="auto">
              <a:xfrm>
                <a:off x="2088" y="2293"/>
                <a:ext cx="532" cy="0"/>
              </a:xfrm>
              <a:prstGeom prst="line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9" name="Freeform 21"/>
              <p:cNvSpPr>
                <a:spLocks/>
              </p:cNvSpPr>
              <p:nvPr/>
            </p:nvSpPr>
            <p:spPr bwMode="auto">
              <a:xfrm>
                <a:off x="2579" y="2276"/>
                <a:ext cx="41" cy="25"/>
              </a:xfrm>
              <a:custGeom>
                <a:avLst/>
                <a:gdLst>
                  <a:gd name="T0" fmla="*/ 1 w 5"/>
                  <a:gd name="T1" fmla="*/ 2 h 3"/>
                  <a:gd name="T2" fmla="*/ 0 w 5"/>
                  <a:gd name="T3" fmla="*/ 3 h 3"/>
                  <a:gd name="T4" fmla="*/ 5 w 5"/>
                  <a:gd name="T5" fmla="*/ 2 h 3"/>
                  <a:gd name="T6" fmla="*/ 0 w 5"/>
                  <a:gd name="T7" fmla="*/ 0 h 3"/>
                  <a:gd name="T8" fmla="*/ 1 w 5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3">
                    <a:moveTo>
                      <a:pt x="1" y="2"/>
                    </a:moveTo>
                    <a:lnTo>
                      <a:pt x="0" y="3"/>
                    </a:lnTo>
                    <a:lnTo>
                      <a:pt x="5" y="2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1" name="Line 22"/>
              <p:cNvSpPr>
                <a:spLocks noChangeShapeType="1"/>
              </p:cNvSpPr>
              <p:nvPr/>
            </p:nvSpPr>
            <p:spPr bwMode="auto">
              <a:xfrm>
                <a:off x="3267" y="2276"/>
                <a:ext cx="360" cy="0"/>
              </a:xfrm>
              <a:prstGeom prst="line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2" name="Freeform 23"/>
              <p:cNvSpPr>
                <a:spLocks/>
              </p:cNvSpPr>
              <p:nvPr/>
            </p:nvSpPr>
            <p:spPr bwMode="auto">
              <a:xfrm>
                <a:off x="3578" y="2260"/>
                <a:ext cx="49" cy="33"/>
              </a:xfrm>
              <a:custGeom>
                <a:avLst/>
                <a:gdLst>
                  <a:gd name="T0" fmla="*/ 2 w 6"/>
                  <a:gd name="T1" fmla="*/ 2 h 4"/>
                  <a:gd name="T2" fmla="*/ 0 w 6"/>
                  <a:gd name="T3" fmla="*/ 4 h 4"/>
                  <a:gd name="T4" fmla="*/ 6 w 6"/>
                  <a:gd name="T5" fmla="*/ 2 h 4"/>
                  <a:gd name="T6" fmla="*/ 0 w 6"/>
                  <a:gd name="T7" fmla="*/ 0 h 4"/>
                  <a:gd name="T8" fmla="*/ 2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3" name="Oval 24"/>
              <p:cNvSpPr>
                <a:spLocks noChangeArrowheads="1"/>
              </p:cNvSpPr>
              <p:nvPr/>
            </p:nvSpPr>
            <p:spPr bwMode="auto">
              <a:xfrm>
                <a:off x="3618" y="2178"/>
                <a:ext cx="246" cy="213"/>
              </a:xfrm>
              <a:prstGeom prst="ellipse">
                <a:avLst/>
              </a:prstGeom>
              <a:solidFill>
                <a:srgbClr val="ECDCC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5" name="Line 25"/>
              <p:cNvSpPr>
                <a:spLocks noChangeShapeType="1"/>
              </p:cNvSpPr>
              <p:nvPr/>
            </p:nvSpPr>
            <p:spPr bwMode="auto">
              <a:xfrm>
                <a:off x="3668" y="2284"/>
                <a:ext cx="147" cy="0"/>
              </a:xfrm>
              <a:prstGeom prst="line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Line 26"/>
              <p:cNvSpPr>
                <a:spLocks noChangeShapeType="1"/>
              </p:cNvSpPr>
              <p:nvPr/>
            </p:nvSpPr>
            <p:spPr bwMode="auto">
              <a:xfrm>
                <a:off x="3741" y="2219"/>
                <a:ext cx="0" cy="131"/>
              </a:xfrm>
              <a:prstGeom prst="line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7" name="Freeform 27"/>
              <p:cNvSpPr>
                <a:spLocks/>
              </p:cNvSpPr>
              <p:nvPr/>
            </p:nvSpPr>
            <p:spPr bwMode="auto">
              <a:xfrm>
                <a:off x="1033" y="2047"/>
                <a:ext cx="2708" cy="139"/>
              </a:xfrm>
              <a:custGeom>
                <a:avLst/>
                <a:gdLst>
                  <a:gd name="T0" fmla="*/ 0 w 331"/>
                  <a:gd name="T1" fmla="*/ 0 h 17"/>
                  <a:gd name="T2" fmla="*/ 331 w 331"/>
                  <a:gd name="T3" fmla="*/ 0 h 17"/>
                  <a:gd name="T4" fmla="*/ 331 w 331"/>
                  <a:gd name="T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1" h="17">
                    <a:moveTo>
                      <a:pt x="0" y="0"/>
                    </a:moveTo>
                    <a:lnTo>
                      <a:pt x="331" y="0"/>
                    </a:lnTo>
                    <a:lnTo>
                      <a:pt x="331" y="17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8" name="Freeform 28"/>
              <p:cNvSpPr>
                <a:spLocks/>
              </p:cNvSpPr>
              <p:nvPr/>
            </p:nvSpPr>
            <p:spPr bwMode="auto">
              <a:xfrm>
                <a:off x="3733" y="2145"/>
                <a:ext cx="25" cy="41"/>
              </a:xfrm>
              <a:custGeom>
                <a:avLst/>
                <a:gdLst>
                  <a:gd name="T0" fmla="*/ 1 w 3"/>
                  <a:gd name="T1" fmla="*/ 2 h 5"/>
                  <a:gd name="T2" fmla="*/ 0 w 3"/>
                  <a:gd name="T3" fmla="*/ 0 h 5"/>
                  <a:gd name="T4" fmla="*/ 1 w 3"/>
                  <a:gd name="T5" fmla="*/ 5 h 5"/>
                  <a:gd name="T6" fmla="*/ 3 w 3"/>
                  <a:gd name="T7" fmla="*/ 0 h 5"/>
                  <a:gd name="T8" fmla="*/ 1 w 3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" h="5">
                    <a:moveTo>
                      <a:pt x="1" y="2"/>
                    </a:moveTo>
                    <a:lnTo>
                      <a:pt x="0" y="0"/>
                    </a:lnTo>
                    <a:lnTo>
                      <a:pt x="1" y="5"/>
                    </a:lnTo>
                    <a:lnTo>
                      <a:pt x="3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9" name="Rectangle 29"/>
              <p:cNvSpPr>
                <a:spLocks noChangeArrowheads="1"/>
              </p:cNvSpPr>
              <p:nvPr/>
            </p:nvSpPr>
            <p:spPr bwMode="auto">
              <a:xfrm>
                <a:off x="1441" y="1897"/>
                <a:ext cx="128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24282B"/>
                    </a:solidFill>
                    <a:latin typeface="ArialMT" charset="0"/>
                  </a:rPr>
                  <a:t>pc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60" name="Freeform 30"/>
              <p:cNvSpPr>
                <a:spLocks/>
              </p:cNvSpPr>
              <p:nvPr/>
            </p:nvSpPr>
            <p:spPr bwMode="auto">
              <a:xfrm>
                <a:off x="1049" y="2293"/>
                <a:ext cx="998" cy="0"/>
              </a:xfrm>
              <a:custGeom>
                <a:avLst/>
                <a:gdLst>
                  <a:gd name="T0" fmla="*/ 0 w 122"/>
                  <a:gd name="T1" fmla="*/ 122 w 122"/>
                  <a:gd name="T2" fmla="*/ 122 w 12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22">
                    <a:moveTo>
                      <a:pt x="0" y="0"/>
                    </a:moveTo>
                    <a:lnTo>
                      <a:pt x="122" y="0"/>
                    </a:lnTo>
                    <a:lnTo>
                      <a:pt x="122" y="0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Freeform 31"/>
              <p:cNvSpPr>
                <a:spLocks/>
              </p:cNvSpPr>
              <p:nvPr/>
            </p:nvSpPr>
            <p:spPr bwMode="auto">
              <a:xfrm>
                <a:off x="2031" y="2293"/>
                <a:ext cx="74" cy="294"/>
              </a:xfrm>
              <a:custGeom>
                <a:avLst/>
                <a:gdLst>
                  <a:gd name="T0" fmla="*/ 1 w 9"/>
                  <a:gd name="T1" fmla="*/ 36 h 36"/>
                  <a:gd name="T2" fmla="*/ 0 w 9"/>
                  <a:gd name="T3" fmla="*/ 36 h 36"/>
                  <a:gd name="T4" fmla="*/ 0 w 9"/>
                  <a:gd name="T5" fmla="*/ 0 h 36"/>
                  <a:gd name="T6" fmla="*/ 9 w 9"/>
                  <a:gd name="T7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36">
                    <a:moveTo>
                      <a:pt x="1" y="36"/>
                    </a:moveTo>
                    <a:lnTo>
                      <a:pt x="0" y="36"/>
                    </a:lnTo>
                    <a:lnTo>
                      <a:pt x="0" y="0"/>
                    </a:lnTo>
                    <a:lnTo>
                      <a:pt x="9" y="0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2" name="Freeform 32"/>
              <p:cNvSpPr>
                <a:spLocks/>
              </p:cNvSpPr>
              <p:nvPr/>
            </p:nvSpPr>
            <p:spPr bwMode="auto">
              <a:xfrm>
                <a:off x="2031" y="1802"/>
                <a:ext cx="704" cy="491"/>
              </a:xfrm>
              <a:custGeom>
                <a:avLst/>
                <a:gdLst>
                  <a:gd name="T0" fmla="*/ 0 w 86"/>
                  <a:gd name="T1" fmla="*/ 60 h 60"/>
                  <a:gd name="T2" fmla="*/ 0 w 86"/>
                  <a:gd name="T3" fmla="*/ 0 h 60"/>
                  <a:gd name="T4" fmla="*/ 86 w 86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6" h="60">
                    <a:moveTo>
                      <a:pt x="0" y="60"/>
                    </a:moveTo>
                    <a:lnTo>
                      <a:pt x="0" y="0"/>
                    </a:lnTo>
                    <a:lnTo>
                      <a:pt x="86" y="0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4" name="Oval 33"/>
              <p:cNvSpPr>
                <a:spLocks noChangeArrowheads="1"/>
              </p:cNvSpPr>
              <p:nvPr/>
            </p:nvSpPr>
            <p:spPr bwMode="auto">
              <a:xfrm>
                <a:off x="1982" y="2235"/>
                <a:ext cx="106" cy="107"/>
              </a:xfrm>
              <a:prstGeom prst="ellipse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5" name="Oval 34"/>
              <p:cNvSpPr>
                <a:spLocks noChangeArrowheads="1"/>
              </p:cNvSpPr>
              <p:nvPr/>
            </p:nvSpPr>
            <p:spPr bwMode="auto">
              <a:xfrm>
                <a:off x="1982" y="2235"/>
                <a:ext cx="106" cy="107"/>
              </a:xfrm>
              <a:prstGeom prst="ellipse">
                <a:avLst/>
              </a:prstGeom>
              <a:noFill/>
              <a:ln w="0">
                <a:solidFill>
                  <a:srgbClr val="2F30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6" name="Freeform 35"/>
              <p:cNvSpPr>
                <a:spLocks/>
              </p:cNvSpPr>
              <p:nvPr/>
            </p:nvSpPr>
            <p:spPr bwMode="auto">
              <a:xfrm>
                <a:off x="2694" y="1712"/>
                <a:ext cx="548" cy="204"/>
              </a:xfrm>
              <a:custGeom>
                <a:avLst/>
                <a:gdLst>
                  <a:gd name="T0" fmla="*/ 12 w 67"/>
                  <a:gd name="T1" fmla="*/ 0 h 25"/>
                  <a:gd name="T2" fmla="*/ 54 w 67"/>
                  <a:gd name="T3" fmla="*/ 0 h 25"/>
                  <a:gd name="T4" fmla="*/ 67 w 67"/>
                  <a:gd name="T5" fmla="*/ 13 h 25"/>
                  <a:gd name="T6" fmla="*/ 54 w 67"/>
                  <a:gd name="T7" fmla="*/ 25 h 25"/>
                  <a:gd name="T8" fmla="*/ 12 w 67"/>
                  <a:gd name="T9" fmla="*/ 25 h 25"/>
                  <a:gd name="T10" fmla="*/ 0 w 67"/>
                  <a:gd name="T11" fmla="*/ 13 h 25"/>
                  <a:gd name="T12" fmla="*/ 12 w 67"/>
                  <a:gd name="T13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7" h="25">
                    <a:moveTo>
                      <a:pt x="12" y="0"/>
                    </a:moveTo>
                    <a:lnTo>
                      <a:pt x="54" y="0"/>
                    </a:lnTo>
                    <a:cubicBezTo>
                      <a:pt x="61" y="0"/>
                      <a:pt x="67" y="5"/>
                      <a:pt x="67" y="13"/>
                    </a:cubicBezTo>
                    <a:cubicBezTo>
                      <a:pt x="67" y="20"/>
                      <a:pt x="61" y="25"/>
                      <a:pt x="54" y="25"/>
                    </a:cubicBezTo>
                    <a:lnTo>
                      <a:pt x="12" y="25"/>
                    </a:lnTo>
                    <a:cubicBezTo>
                      <a:pt x="5" y="25"/>
                      <a:pt x="0" y="20"/>
                      <a:pt x="0" y="13"/>
                    </a:cubicBezTo>
                    <a:cubicBezTo>
                      <a:pt x="0" y="5"/>
                      <a:pt x="5" y="0"/>
                      <a:pt x="12" y="0"/>
                    </a:cubicBezTo>
                    <a:close/>
                  </a:path>
                </a:pathLst>
              </a:custGeom>
              <a:solidFill>
                <a:srgbClr val="CDE0C2"/>
              </a:solidFill>
              <a:ln w="8" cap="flat">
                <a:solidFill>
                  <a:srgbClr val="2F303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7" name="Rectangle 36"/>
              <p:cNvSpPr>
                <a:spLocks noChangeArrowheads="1"/>
              </p:cNvSpPr>
              <p:nvPr/>
            </p:nvSpPr>
            <p:spPr bwMode="auto">
              <a:xfrm>
                <a:off x="2826" y="1708"/>
                <a:ext cx="35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calculate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68" name="Rectangle 37"/>
              <p:cNvSpPr>
                <a:spLocks noChangeArrowheads="1"/>
              </p:cNvSpPr>
              <p:nvPr/>
            </p:nvSpPr>
            <p:spPr bwMode="auto">
              <a:xfrm>
                <a:off x="2797" y="1818"/>
                <a:ext cx="41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immediate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69" name="Rectangle 38"/>
              <p:cNvSpPr>
                <a:spLocks noChangeArrowheads="1"/>
              </p:cNvSpPr>
              <p:nvPr/>
            </p:nvSpPr>
            <p:spPr bwMode="auto">
              <a:xfrm>
                <a:off x="2276" y="1699"/>
                <a:ext cx="16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imm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70" name="Rectangle 39"/>
              <p:cNvSpPr>
                <a:spLocks noChangeArrowheads="1"/>
              </p:cNvSpPr>
              <p:nvPr/>
            </p:nvSpPr>
            <p:spPr bwMode="auto">
              <a:xfrm>
                <a:off x="2256" y="1809"/>
                <a:ext cx="29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inst[1:18]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71" name="Freeform 40"/>
              <p:cNvSpPr>
                <a:spLocks/>
              </p:cNvSpPr>
              <p:nvPr/>
            </p:nvSpPr>
            <p:spPr bwMode="auto">
              <a:xfrm>
                <a:off x="3242" y="1810"/>
                <a:ext cx="1457" cy="0"/>
              </a:xfrm>
              <a:custGeom>
                <a:avLst/>
                <a:gdLst>
                  <a:gd name="T0" fmla="*/ 0 w 178"/>
                  <a:gd name="T1" fmla="*/ 74 w 178"/>
                  <a:gd name="T2" fmla="*/ 74 w 178"/>
                  <a:gd name="T3" fmla="*/ 178 w 17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78">
                    <a:moveTo>
                      <a:pt x="0" y="0"/>
                    </a:moveTo>
                    <a:lnTo>
                      <a:pt x="74" y="0"/>
                    </a:lnTo>
                    <a:lnTo>
                      <a:pt x="74" y="0"/>
                    </a:lnTo>
                    <a:lnTo>
                      <a:pt x="178" y="0"/>
                    </a:lnTo>
                  </a:path>
                </a:pathLst>
              </a:custGeom>
              <a:noFill/>
              <a:ln w="8" cap="flat">
                <a:solidFill>
                  <a:srgbClr val="2F303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2" name="Freeform 41"/>
              <p:cNvSpPr>
                <a:spLocks/>
              </p:cNvSpPr>
              <p:nvPr/>
            </p:nvSpPr>
            <p:spPr bwMode="auto">
              <a:xfrm>
                <a:off x="4658" y="1793"/>
                <a:ext cx="49" cy="33"/>
              </a:xfrm>
              <a:custGeom>
                <a:avLst/>
                <a:gdLst>
                  <a:gd name="T0" fmla="*/ 1 w 6"/>
                  <a:gd name="T1" fmla="*/ 2 h 4"/>
                  <a:gd name="T2" fmla="*/ 0 w 6"/>
                  <a:gd name="T3" fmla="*/ 4 h 4"/>
                  <a:gd name="T4" fmla="*/ 6 w 6"/>
                  <a:gd name="T5" fmla="*/ 2 h 4"/>
                  <a:gd name="T6" fmla="*/ 0 w 6"/>
                  <a:gd name="T7" fmla="*/ 0 h 4"/>
                  <a:gd name="T8" fmla="*/ 1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1" y="2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1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3" name="Rectangle 42"/>
              <p:cNvSpPr>
                <a:spLocks noChangeArrowheads="1"/>
              </p:cNvSpPr>
              <p:nvPr/>
            </p:nvSpPr>
            <p:spPr bwMode="auto">
              <a:xfrm>
                <a:off x="4119" y="1691"/>
                <a:ext cx="21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immx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74" name="Freeform 43"/>
              <p:cNvSpPr>
                <a:spLocks/>
              </p:cNvSpPr>
              <p:nvPr/>
            </p:nvSpPr>
            <p:spPr bwMode="auto">
              <a:xfrm>
                <a:off x="2031" y="1417"/>
                <a:ext cx="1416" cy="417"/>
              </a:xfrm>
              <a:custGeom>
                <a:avLst/>
                <a:gdLst>
                  <a:gd name="T0" fmla="*/ 0 w 173"/>
                  <a:gd name="T1" fmla="*/ 51 h 51"/>
                  <a:gd name="T2" fmla="*/ 0 w 173"/>
                  <a:gd name="T3" fmla="*/ 0 h 51"/>
                  <a:gd name="T4" fmla="*/ 173 w 173"/>
                  <a:gd name="T5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3" h="51">
                    <a:moveTo>
                      <a:pt x="0" y="51"/>
                    </a:moveTo>
                    <a:lnTo>
                      <a:pt x="0" y="0"/>
                    </a:lnTo>
                    <a:lnTo>
                      <a:pt x="173" y="0"/>
                    </a:lnTo>
                  </a:path>
                </a:pathLst>
              </a:custGeom>
              <a:noFill/>
              <a:ln w="8" cap="flat">
                <a:solidFill>
                  <a:srgbClr val="2F303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5" name="Freeform 44"/>
              <p:cNvSpPr>
                <a:spLocks/>
              </p:cNvSpPr>
              <p:nvPr/>
            </p:nvSpPr>
            <p:spPr bwMode="auto">
              <a:xfrm>
                <a:off x="3406" y="1409"/>
                <a:ext cx="49" cy="24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6 w 6"/>
                  <a:gd name="T5" fmla="*/ 1 h 3"/>
                  <a:gd name="T6" fmla="*/ 0 w 6"/>
                  <a:gd name="T7" fmla="*/ 0 h 3"/>
                  <a:gd name="T8" fmla="*/ 2 w 6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lnTo>
                      <a:pt x="0" y="3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6" name="Rectangle 45"/>
              <p:cNvSpPr>
                <a:spLocks noChangeArrowheads="1"/>
              </p:cNvSpPr>
              <p:nvPr/>
            </p:nvSpPr>
            <p:spPr bwMode="auto">
              <a:xfrm>
                <a:off x="2635" y="1309"/>
                <a:ext cx="54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(opcode, I bit)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77" name="Rectangle 46"/>
              <p:cNvSpPr>
                <a:spLocks noChangeArrowheads="1"/>
              </p:cNvSpPr>
              <p:nvPr/>
            </p:nvSpPr>
            <p:spPr bwMode="auto">
              <a:xfrm>
                <a:off x="2745" y="1434"/>
                <a:ext cx="33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inst[27:32]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078" name="Oval 47"/>
              <p:cNvSpPr>
                <a:spLocks noChangeArrowheads="1"/>
              </p:cNvSpPr>
              <p:nvPr/>
            </p:nvSpPr>
            <p:spPr bwMode="auto">
              <a:xfrm>
                <a:off x="3430" y="1213"/>
                <a:ext cx="917" cy="376"/>
              </a:xfrm>
              <a:prstGeom prst="ellipse">
                <a:avLst/>
              </a:prstGeom>
              <a:solidFill>
                <a:srgbClr val="9FC9D6"/>
              </a:solidFill>
              <a:ln w="8" cap="flat">
                <a:solidFill>
                  <a:srgbClr val="2F303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9" name="Rectangle 48"/>
              <p:cNvSpPr>
                <a:spLocks noChangeArrowheads="1"/>
              </p:cNvSpPr>
              <p:nvPr/>
            </p:nvSpPr>
            <p:spPr bwMode="auto">
              <a:xfrm>
                <a:off x="3707" y="1286"/>
                <a:ext cx="339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82B"/>
                    </a:solidFill>
                    <a:latin typeface="ArialMT" charset="0"/>
                  </a:rPr>
                  <a:t>Control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784" name="Rectangle 49"/>
              <p:cNvSpPr>
                <a:spLocks noChangeArrowheads="1"/>
              </p:cNvSpPr>
              <p:nvPr/>
            </p:nvSpPr>
            <p:spPr bwMode="auto">
              <a:xfrm>
                <a:off x="3806" y="1421"/>
                <a:ext cx="170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82B"/>
                    </a:solidFill>
                    <a:latin typeface="ArialMT" charset="0"/>
                  </a:rPr>
                  <a:t>unit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785" name="Rectangle 50"/>
              <p:cNvSpPr>
                <a:spLocks noChangeArrowheads="1"/>
              </p:cNvSpPr>
              <p:nvPr/>
            </p:nvSpPr>
            <p:spPr bwMode="auto">
              <a:xfrm>
                <a:off x="1024" y="1082"/>
                <a:ext cx="786" cy="171"/>
              </a:xfrm>
              <a:prstGeom prst="rect">
                <a:avLst/>
              </a:prstGeom>
              <a:solidFill>
                <a:srgbClr val="B3AEC7"/>
              </a:solidFill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6" name="Line 51"/>
              <p:cNvSpPr>
                <a:spLocks noChangeShapeType="1"/>
              </p:cNvSpPr>
              <p:nvPr/>
            </p:nvSpPr>
            <p:spPr bwMode="auto">
              <a:xfrm>
                <a:off x="1835" y="1147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7" name="Line 52"/>
              <p:cNvSpPr>
                <a:spLocks noChangeShapeType="1"/>
              </p:cNvSpPr>
              <p:nvPr/>
            </p:nvSpPr>
            <p:spPr bwMode="auto">
              <a:xfrm>
                <a:off x="1835" y="1221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8" name="Line 53"/>
              <p:cNvSpPr>
                <a:spLocks noChangeShapeType="1"/>
              </p:cNvSpPr>
              <p:nvPr/>
            </p:nvSpPr>
            <p:spPr bwMode="auto">
              <a:xfrm>
                <a:off x="1835" y="1286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89" name="Line 54"/>
              <p:cNvSpPr>
                <a:spLocks noChangeShapeType="1"/>
              </p:cNvSpPr>
              <p:nvPr/>
            </p:nvSpPr>
            <p:spPr bwMode="auto">
              <a:xfrm>
                <a:off x="1835" y="1360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0" name="Line 55"/>
              <p:cNvSpPr>
                <a:spLocks noChangeShapeType="1"/>
              </p:cNvSpPr>
              <p:nvPr/>
            </p:nvSpPr>
            <p:spPr bwMode="auto">
              <a:xfrm>
                <a:off x="1835" y="1433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1" name="Line 56"/>
              <p:cNvSpPr>
                <a:spLocks noChangeShapeType="1"/>
              </p:cNvSpPr>
              <p:nvPr/>
            </p:nvSpPr>
            <p:spPr bwMode="auto">
              <a:xfrm>
                <a:off x="1835" y="1499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8" name="Line 57"/>
              <p:cNvSpPr>
                <a:spLocks noChangeShapeType="1"/>
              </p:cNvSpPr>
              <p:nvPr/>
            </p:nvSpPr>
            <p:spPr bwMode="auto">
              <a:xfrm>
                <a:off x="1835" y="1573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69" name="Line 58"/>
              <p:cNvSpPr>
                <a:spLocks noChangeShapeType="1"/>
              </p:cNvSpPr>
              <p:nvPr/>
            </p:nvSpPr>
            <p:spPr bwMode="auto">
              <a:xfrm>
                <a:off x="1835" y="1646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0" name="Line 59"/>
              <p:cNvSpPr>
                <a:spLocks noChangeShapeType="1"/>
              </p:cNvSpPr>
              <p:nvPr/>
            </p:nvSpPr>
            <p:spPr bwMode="auto">
              <a:xfrm>
                <a:off x="1835" y="1712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1" name="Line 60"/>
              <p:cNvSpPr>
                <a:spLocks noChangeShapeType="1"/>
              </p:cNvSpPr>
              <p:nvPr/>
            </p:nvSpPr>
            <p:spPr bwMode="auto">
              <a:xfrm>
                <a:off x="1835" y="1785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2" name="Line 61"/>
              <p:cNvSpPr>
                <a:spLocks noChangeShapeType="1"/>
              </p:cNvSpPr>
              <p:nvPr/>
            </p:nvSpPr>
            <p:spPr bwMode="auto">
              <a:xfrm>
                <a:off x="1835" y="1851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3" name="Line 62"/>
              <p:cNvSpPr>
                <a:spLocks noChangeShapeType="1"/>
              </p:cNvSpPr>
              <p:nvPr/>
            </p:nvSpPr>
            <p:spPr bwMode="auto">
              <a:xfrm>
                <a:off x="1835" y="1924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4" name="Line 63"/>
              <p:cNvSpPr>
                <a:spLocks noChangeShapeType="1"/>
              </p:cNvSpPr>
              <p:nvPr/>
            </p:nvSpPr>
            <p:spPr bwMode="auto">
              <a:xfrm>
                <a:off x="1835" y="1998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5" name="Line 64"/>
              <p:cNvSpPr>
                <a:spLocks noChangeShapeType="1"/>
              </p:cNvSpPr>
              <p:nvPr/>
            </p:nvSpPr>
            <p:spPr bwMode="auto">
              <a:xfrm>
                <a:off x="1835" y="2063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6" name="Line 65"/>
              <p:cNvSpPr>
                <a:spLocks noChangeShapeType="1"/>
              </p:cNvSpPr>
              <p:nvPr/>
            </p:nvSpPr>
            <p:spPr bwMode="auto">
              <a:xfrm>
                <a:off x="1835" y="2137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7" name="Line 66"/>
              <p:cNvSpPr>
                <a:spLocks noChangeShapeType="1"/>
              </p:cNvSpPr>
              <p:nvPr/>
            </p:nvSpPr>
            <p:spPr bwMode="auto">
              <a:xfrm>
                <a:off x="1835" y="2203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8" name="Line 67"/>
              <p:cNvSpPr>
                <a:spLocks noChangeShapeType="1"/>
              </p:cNvSpPr>
              <p:nvPr/>
            </p:nvSpPr>
            <p:spPr bwMode="auto">
              <a:xfrm>
                <a:off x="1835" y="2276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79" name="Line 68"/>
              <p:cNvSpPr>
                <a:spLocks noChangeShapeType="1"/>
              </p:cNvSpPr>
              <p:nvPr/>
            </p:nvSpPr>
            <p:spPr bwMode="auto">
              <a:xfrm>
                <a:off x="1835" y="2350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80" name="Line 69"/>
              <p:cNvSpPr>
                <a:spLocks noChangeShapeType="1"/>
              </p:cNvSpPr>
              <p:nvPr/>
            </p:nvSpPr>
            <p:spPr bwMode="auto">
              <a:xfrm>
                <a:off x="1835" y="2415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2" name="Line 70"/>
              <p:cNvSpPr>
                <a:spLocks noChangeShapeType="1"/>
              </p:cNvSpPr>
              <p:nvPr/>
            </p:nvSpPr>
            <p:spPr bwMode="auto">
              <a:xfrm>
                <a:off x="1835" y="2489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3" name="Line 71"/>
              <p:cNvSpPr>
                <a:spLocks noChangeShapeType="1"/>
              </p:cNvSpPr>
              <p:nvPr/>
            </p:nvSpPr>
            <p:spPr bwMode="auto">
              <a:xfrm>
                <a:off x="1835" y="2563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4" name="Line 72"/>
              <p:cNvSpPr>
                <a:spLocks noChangeShapeType="1"/>
              </p:cNvSpPr>
              <p:nvPr/>
            </p:nvSpPr>
            <p:spPr bwMode="auto">
              <a:xfrm>
                <a:off x="1835" y="2628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5" name="Line 73"/>
              <p:cNvSpPr>
                <a:spLocks noChangeShapeType="1"/>
              </p:cNvSpPr>
              <p:nvPr/>
            </p:nvSpPr>
            <p:spPr bwMode="auto">
              <a:xfrm>
                <a:off x="1835" y="2702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6" name="Line 74"/>
              <p:cNvSpPr>
                <a:spLocks noChangeShapeType="1"/>
              </p:cNvSpPr>
              <p:nvPr/>
            </p:nvSpPr>
            <p:spPr bwMode="auto">
              <a:xfrm>
                <a:off x="1835" y="2767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7" name="Line 75"/>
              <p:cNvSpPr>
                <a:spLocks noChangeShapeType="1"/>
              </p:cNvSpPr>
              <p:nvPr/>
            </p:nvSpPr>
            <p:spPr bwMode="auto">
              <a:xfrm>
                <a:off x="1835" y="2841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8" name="Line 76"/>
              <p:cNvSpPr>
                <a:spLocks noChangeShapeType="1"/>
              </p:cNvSpPr>
              <p:nvPr/>
            </p:nvSpPr>
            <p:spPr bwMode="auto">
              <a:xfrm>
                <a:off x="1835" y="2914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99" name="Line 77"/>
              <p:cNvSpPr>
                <a:spLocks noChangeShapeType="1"/>
              </p:cNvSpPr>
              <p:nvPr/>
            </p:nvSpPr>
            <p:spPr bwMode="auto">
              <a:xfrm>
                <a:off x="1835" y="2980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0" name="Line 78"/>
              <p:cNvSpPr>
                <a:spLocks noChangeShapeType="1"/>
              </p:cNvSpPr>
              <p:nvPr/>
            </p:nvSpPr>
            <p:spPr bwMode="auto">
              <a:xfrm>
                <a:off x="1835" y="3054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1" name="Line 79"/>
              <p:cNvSpPr>
                <a:spLocks noChangeShapeType="1"/>
              </p:cNvSpPr>
              <p:nvPr/>
            </p:nvSpPr>
            <p:spPr bwMode="auto">
              <a:xfrm>
                <a:off x="1835" y="3127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2" name="Line 80"/>
              <p:cNvSpPr>
                <a:spLocks noChangeShapeType="1"/>
              </p:cNvSpPr>
              <p:nvPr/>
            </p:nvSpPr>
            <p:spPr bwMode="auto">
              <a:xfrm>
                <a:off x="1835" y="3193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3" name="Line 81"/>
              <p:cNvSpPr>
                <a:spLocks noChangeShapeType="1"/>
              </p:cNvSpPr>
              <p:nvPr/>
            </p:nvSpPr>
            <p:spPr bwMode="auto">
              <a:xfrm>
                <a:off x="1835" y="3266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4" name="Line 82"/>
              <p:cNvSpPr>
                <a:spLocks noChangeShapeType="1"/>
              </p:cNvSpPr>
              <p:nvPr/>
            </p:nvSpPr>
            <p:spPr bwMode="auto">
              <a:xfrm>
                <a:off x="1835" y="3332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5" name="Line 83"/>
              <p:cNvSpPr>
                <a:spLocks noChangeShapeType="1"/>
              </p:cNvSpPr>
              <p:nvPr/>
            </p:nvSpPr>
            <p:spPr bwMode="auto">
              <a:xfrm>
                <a:off x="1835" y="3405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6" name="Line 84"/>
              <p:cNvSpPr>
                <a:spLocks noChangeShapeType="1"/>
              </p:cNvSpPr>
              <p:nvPr/>
            </p:nvSpPr>
            <p:spPr bwMode="auto">
              <a:xfrm>
                <a:off x="1835" y="3479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7" name="Line 85"/>
              <p:cNvSpPr>
                <a:spLocks noChangeShapeType="1"/>
              </p:cNvSpPr>
              <p:nvPr/>
            </p:nvSpPr>
            <p:spPr bwMode="auto">
              <a:xfrm>
                <a:off x="1835" y="3544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8" name="Line 86"/>
              <p:cNvSpPr>
                <a:spLocks noChangeShapeType="1"/>
              </p:cNvSpPr>
              <p:nvPr/>
            </p:nvSpPr>
            <p:spPr bwMode="auto">
              <a:xfrm>
                <a:off x="1835" y="3618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09" name="Line 87"/>
              <p:cNvSpPr>
                <a:spLocks noChangeShapeType="1"/>
              </p:cNvSpPr>
              <p:nvPr/>
            </p:nvSpPr>
            <p:spPr bwMode="auto">
              <a:xfrm>
                <a:off x="1835" y="3684"/>
                <a:ext cx="0" cy="40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0" name="Line 88"/>
              <p:cNvSpPr>
                <a:spLocks noChangeShapeType="1"/>
              </p:cNvSpPr>
              <p:nvPr/>
            </p:nvSpPr>
            <p:spPr bwMode="auto">
              <a:xfrm>
                <a:off x="4486" y="1229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1" name="Line 89"/>
              <p:cNvSpPr>
                <a:spLocks noChangeShapeType="1"/>
              </p:cNvSpPr>
              <p:nvPr/>
            </p:nvSpPr>
            <p:spPr bwMode="auto">
              <a:xfrm>
                <a:off x="4486" y="1303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2" name="Line 90"/>
              <p:cNvSpPr>
                <a:spLocks noChangeShapeType="1"/>
              </p:cNvSpPr>
              <p:nvPr/>
            </p:nvSpPr>
            <p:spPr bwMode="auto">
              <a:xfrm>
                <a:off x="4486" y="1376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3" name="Line 91"/>
              <p:cNvSpPr>
                <a:spLocks noChangeShapeType="1"/>
              </p:cNvSpPr>
              <p:nvPr/>
            </p:nvSpPr>
            <p:spPr bwMode="auto">
              <a:xfrm>
                <a:off x="4486" y="1442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4" name="Line 92"/>
              <p:cNvSpPr>
                <a:spLocks noChangeShapeType="1"/>
              </p:cNvSpPr>
              <p:nvPr/>
            </p:nvSpPr>
            <p:spPr bwMode="auto">
              <a:xfrm>
                <a:off x="4486" y="1515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5" name="Line 93"/>
              <p:cNvSpPr>
                <a:spLocks noChangeShapeType="1"/>
              </p:cNvSpPr>
              <p:nvPr/>
            </p:nvSpPr>
            <p:spPr bwMode="auto">
              <a:xfrm>
                <a:off x="4486" y="1589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6" name="Line 94"/>
              <p:cNvSpPr>
                <a:spLocks noChangeShapeType="1"/>
              </p:cNvSpPr>
              <p:nvPr/>
            </p:nvSpPr>
            <p:spPr bwMode="auto">
              <a:xfrm>
                <a:off x="4486" y="1654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7" name="Line 95"/>
              <p:cNvSpPr>
                <a:spLocks noChangeShapeType="1"/>
              </p:cNvSpPr>
              <p:nvPr/>
            </p:nvSpPr>
            <p:spPr bwMode="auto">
              <a:xfrm>
                <a:off x="4486" y="1728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8" name="Line 96"/>
              <p:cNvSpPr>
                <a:spLocks noChangeShapeType="1"/>
              </p:cNvSpPr>
              <p:nvPr/>
            </p:nvSpPr>
            <p:spPr bwMode="auto">
              <a:xfrm>
                <a:off x="4486" y="1793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19" name="Line 97"/>
              <p:cNvSpPr>
                <a:spLocks noChangeShapeType="1"/>
              </p:cNvSpPr>
              <p:nvPr/>
            </p:nvSpPr>
            <p:spPr bwMode="auto">
              <a:xfrm>
                <a:off x="4486" y="1867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0" name="Line 98"/>
              <p:cNvSpPr>
                <a:spLocks noChangeShapeType="1"/>
              </p:cNvSpPr>
              <p:nvPr/>
            </p:nvSpPr>
            <p:spPr bwMode="auto">
              <a:xfrm>
                <a:off x="4486" y="1941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1" name="Line 99"/>
              <p:cNvSpPr>
                <a:spLocks noChangeShapeType="1"/>
              </p:cNvSpPr>
              <p:nvPr/>
            </p:nvSpPr>
            <p:spPr bwMode="auto">
              <a:xfrm>
                <a:off x="4486" y="2006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2" name="Line 100"/>
              <p:cNvSpPr>
                <a:spLocks noChangeShapeType="1"/>
              </p:cNvSpPr>
              <p:nvPr/>
            </p:nvSpPr>
            <p:spPr bwMode="auto">
              <a:xfrm>
                <a:off x="4486" y="2080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3" name="Line 101"/>
              <p:cNvSpPr>
                <a:spLocks noChangeShapeType="1"/>
              </p:cNvSpPr>
              <p:nvPr/>
            </p:nvSpPr>
            <p:spPr bwMode="auto">
              <a:xfrm>
                <a:off x="4486" y="2145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4" name="Line 102"/>
              <p:cNvSpPr>
                <a:spLocks noChangeShapeType="1"/>
              </p:cNvSpPr>
              <p:nvPr/>
            </p:nvSpPr>
            <p:spPr bwMode="auto">
              <a:xfrm>
                <a:off x="4486" y="2219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5" name="Line 103"/>
              <p:cNvSpPr>
                <a:spLocks noChangeShapeType="1"/>
              </p:cNvSpPr>
              <p:nvPr/>
            </p:nvSpPr>
            <p:spPr bwMode="auto">
              <a:xfrm>
                <a:off x="4486" y="2293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6" name="Line 104"/>
              <p:cNvSpPr>
                <a:spLocks noChangeShapeType="1"/>
              </p:cNvSpPr>
              <p:nvPr/>
            </p:nvSpPr>
            <p:spPr bwMode="auto">
              <a:xfrm>
                <a:off x="4486" y="2358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7" name="Line 105"/>
              <p:cNvSpPr>
                <a:spLocks noChangeShapeType="1"/>
              </p:cNvSpPr>
              <p:nvPr/>
            </p:nvSpPr>
            <p:spPr bwMode="auto">
              <a:xfrm>
                <a:off x="4486" y="2432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8" name="Line 106"/>
              <p:cNvSpPr>
                <a:spLocks noChangeShapeType="1"/>
              </p:cNvSpPr>
              <p:nvPr/>
            </p:nvSpPr>
            <p:spPr bwMode="auto">
              <a:xfrm>
                <a:off x="4486" y="2505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29" name="Line 107"/>
              <p:cNvSpPr>
                <a:spLocks noChangeShapeType="1"/>
              </p:cNvSpPr>
              <p:nvPr/>
            </p:nvSpPr>
            <p:spPr bwMode="auto">
              <a:xfrm>
                <a:off x="4486" y="2571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0" name="Line 108"/>
              <p:cNvSpPr>
                <a:spLocks noChangeShapeType="1"/>
              </p:cNvSpPr>
              <p:nvPr/>
            </p:nvSpPr>
            <p:spPr bwMode="auto">
              <a:xfrm>
                <a:off x="4486" y="2644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1" name="Line 109"/>
              <p:cNvSpPr>
                <a:spLocks noChangeShapeType="1"/>
              </p:cNvSpPr>
              <p:nvPr/>
            </p:nvSpPr>
            <p:spPr bwMode="auto">
              <a:xfrm>
                <a:off x="4486" y="2710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2" name="Line 110"/>
              <p:cNvSpPr>
                <a:spLocks noChangeShapeType="1"/>
              </p:cNvSpPr>
              <p:nvPr/>
            </p:nvSpPr>
            <p:spPr bwMode="auto">
              <a:xfrm>
                <a:off x="4486" y="2784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3" name="Line 111"/>
              <p:cNvSpPr>
                <a:spLocks noChangeShapeType="1"/>
              </p:cNvSpPr>
              <p:nvPr/>
            </p:nvSpPr>
            <p:spPr bwMode="auto">
              <a:xfrm>
                <a:off x="4486" y="2857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4" name="Line 112"/>
              <p:cNvSpPr>
                <a:spLocks noChangeShapeType="1"/>
              </p:cNvSpPr>
              <p:nvPr/>
            </p:nvSpPr>
            <p:spPr bwMode="auto">
              <a:xfrm>
                <a:off x="4486" y="2923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5" name="Line 113"/>
              <p:cNvSpPr>
                <a:spLocks noChangeShapeType="1"/>
              </p:cNvSpPr>
              <p:nvPr/>
            </p:nvSpPr>
            <p:spPr bwMode="auto">
              <a:xfrm>
                <a:off x="4486" y="2996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6" name="Line 114"/>
              <p:cNvSpPr>
                <a:spLocks noChangeShapeType="1"/>
              </p:cNvSpPr>
              <p:nvPr/>
            </p:nvSpPr>
            <p:spPr bwMode="auto">
              <a:xfrm>
                <a:off x="4486" y="3070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7" name="Line 115"/>
              <p:cNvSpPr>
                <a:spLocks noChangeShapeType="1"/>
              </p:cNvSpPr>
              <p:nvPr/>
            </p:nvSpPr>
            <p:spPr bwMode="auto">
              <a:xfrm>
                <a:off x="4486" y="3135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8" name="Line 116"/>
              <p:cNvSpPr>
                <a:spLocks noChangeShapeType="1"/>
              </p:cNvSpPr>
              <p:nvPr/>
            </p:nvSpPr>
            <p:spPr bwMode="auto">
              <a:xfrm>
                <a:off x="4486" y="3209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39" name="Line 117"/>
              <p:cNvSpPr>
                <a:spLocks noChangeShapeType="1"/>
              </p:cNvSpPr>
              <p:nvPr/>
            </p:nvSpPr>
            <p:spPr bwMode="auto">
              <a:xfrm>
                <a:off x="4486" y="3274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0" name="Line 118"/>
              <p:cNvSpPr>
                <a:spLocks noChangeShapeType="1"/>
              </p:cNvSpPr>
              <p:nvPr/>
            </p:nvSpPr>
            <p:spPr bwMode="auto">
              <a:xfrm>
                <a:off x="4486" y="3348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1" name="Line 119"/>
              <p:cNvSpPr>
                <a:spLocks noChangeShapeType="1"/>
              </p:cNvSpPr>
              <p:nvPr/>
            </p:nvSpPr>
            <p:spPr bwMode="auto">
              <a:xfrm>
                <a:off x="4486" y="3422"/>
                <a:ext cx="0" cy="32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2" name="Line 120"/>
              <p:cNvSpPr>
                <a:spLocks noChangeShapeType="1"/>
              </p:cNvSpPr>
              <p:nvPr/>
            </p:nvSpPr>
            <p:spPr bwMode="auto">
              <a:xfrm>
                <a:off x="4486" y="3487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3" name="Line 121"/>
              <p:cNvSpPr>
                <a:spLocks noChangeShapeType="1"/>
              </p:cNvSpPr>
              <p:nvPr/>
            </p:nvSpPr>
            <p:spPr bwMode="auto">
              <a:xfrm>
                <a:off x="4486" y="3561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4" name="Line 122"/>
              <p:cNvSpPr>
                <a:spLocks noChangeShapeType="1"/>
              </p:cNvSpPr>
              <p:nvPr/>
            </p:nvSpPr>
            <p:spPr bwMode="auto">
              <a:xfrm>
                <a:off x="4486" y="3626"/>
                <a:ext cx="0" cy="4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5" name="Line 123"/>
              <p:cNvSpPr>
                <a:spLocks noChangeShapeType="1"/>
              </p:cNvSpPr>
              <p:nvPr/>
            </p:nvSpPr>
            <p:spPr bwMode="auto">
              <a:xfrm>
                <a:off x="4486" y="3700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6" name="Rectangle 124"/>
              <p:cNvSpPr>
                <a:spLocks noChangeArrowheads="1"/>
              </p:cNvSpPr>
              <p:nvPr/>
            </p:nvSpPr>
            <p:spPr bwMode="auto">
              <a:xfrm>
                <a:off x="1072" y="1094"/>
                <a:ext cx="605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700">
                    <a:solidFill>
                      <a:srgbClr val="24282B"/>
                    </a:solidFill>
                    <a:latin typeface="ArialMT" charset="0"/>
                  </a:rPr>
                  <a:t>Fetch unit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47" name="Rectangle 125"/>
              <p:cNvSpPr>
                <a:spLocks noChangeArrowheads="1"/>
              </p:cNvSpPr>
              <p:nvPr/>
            </p:nvSpPr>
            <p:spPr bwMode="auto">
              <a:xfrm>
                <a:off x="2031" y="1041"/>
                <a:ext cx="1522" cy="163"/>
              </a:xfrm>
              <a:prstGeom prst="rect">
                <a:avLst/>
              </a:prstGeom>
              <a:solidFill>
                <a:srgbClr val="B3AEC7"/>
              </a:solidFill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48" name="Rectangle 126"/>
              <p:cNvSpPr>
                <a:spLocks noChangeArrowheads="1"/>
              </p:cNvSpPr>
              <p:nvPr/>
            </p:nvSpPr>
            <p:spPr bwMode="auto">
              <a:xfrm>
                <a:off x="2079" y="1031"/>
                <a:ext cx="1327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24282B"/>
                    </a:solidFill>
                    <a:latin typeface="ArialMT" charset="0"/>
                  </a:rPr>
                  <a:t>Operand fetch unit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49" name="Rectangle 127"/>
              <p:cNvSpPr>
                <a:spLocks noChangeArrowheads="1"/>
              </p:cNvSpPr>
              <p:nvPr/>
            </p:nvSpPr>
            <p:spPr bwMode="auto">
              <a:xfrm>
                <a:off x="4535" y="1024"/>
                <a:ext cx="671" cy="360"/>
              </a:xfrm>
              <a:prstGeom prst="rect">
                <a:avLst/>
              </a:prstGeom>
              <a:solidFill>
                <a:srgbClr val="B3AEC7"/>
              </a:solidFill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0" name="Rectangle 128"/>
              <p:cNvSpPr>
                <a:spLocks noChangeArrowheads="1"/>
              </p:cNvSpPr>
              <p:nvPr/>
            </p:nvSpPr>
            <p:spPr bwMode="auto">
              <a:xfrm>
                <a:off x="4553" y="1010"/>
                <a:ext cx="584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>
                    <a:solidFill>
                      <a:srgbClr val="24282B"/>
                    </a:solidFill>
                    <a:latin typeface="ArialMT" charset="0"/>
                  </a:rPr>
                  <a:t>Execute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51" name="Rectangle 129"/>
              <p:cNvSpPr>
                <a:spLocks noChangeArrowheads="1"/>
              </p:cNvSpPr>
              <p:nvPr/>
            </p:nvSpPr>
            <p:spPr bwMode="auto">
              <a:xfrm>
                <a:off x="4553" y="1205"/>
                <a:ext cx="248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900">
                    <a:solidFill>
                      <a:srgbClr val="24282B"/>
                    </a:solidFill>
                    <a:latin typeface="ArialMT" charset="0"/>
                  </a:rPr>
                  <a:t>unit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52" name="Oval 130"/>
              <p:cNvSpPr>
                <a:spLocks noChangeArrowheads="1"/>
              </p:cNvSpPr>
              <p:nvPr/>
            </p:nvSpPr>
            <p:spPr bwMode="auto">
              <a:xfrm>
                <a:off x="1990" y="1744"/>
                <a:ext cx="98" cy="99"/>
              </a:xfrm>
              <a:prstGeom prst="ellipse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3" name="Oval 131"/>
              <p:cNvSpPr>
                <a:spLocks noChangeArrowheads="1"/>
              </p:cNvSpPr>
              <p:nvPr/>
            </p:nvSpPr>
            <p:spPr bwMode="auto">
              <a:xfrm>
                <a:off x="1990" y="1744"/>
                <a:ext cx="98" cy="99"/>
              </a:xfrm>
              <a:prstGeom prst="ellipse">
                <a:avLst/>
              </a:prstGeom>
              <a:noFill/>
              <a:ln w="0">
                <a:solidFill>
                  <a:srgbClr val="2F30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4" name="Oval 132"/>
              <p:cNvSpPr>
                <a:spLocks noChangeArrowheads="1"/>
              </p:cNvSpPr>
              <p:nvPr/>
            </p:nvSpPr>
            <p:spPr bwMode="auto">
              <a:xfrm>
                <a:off x="1982" y="1368"/>
                <a:ext cx="106" cy="106"/>
              </a:xfrm>
              <a:prstGeom prst="ellipse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5" name="Oval 133"/>
              <p:cNvSpPr>
                <a:spLocks noChangeArrowheads="1"/>
              </p:cNvSpPr>
              <p:nvPr/>
            </p:nvSpPr>
            <p:spPr bwMode="auto">
              <a:xfrm>
                <a:off x="1982" y="1368"/>
                <a:ext cx="106" cy="106"/>
              </a:xfrm>
              <a:prstGeom prst="ellipse">
                <a:avLst/>
              </a:prstGeom>
              <a:noFill/>
              <a:ln w="0">
                <a:solidFill>
                  <a:srgbClr val="2F30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6" name="Freeform 134"/>
              <p:cNvSpPr>
                <a:spLocks/>
              </p:cNvSpPr>
              <p:nvPr/>
            </p:nvSpPr>
            <p:spPr bwMode="auto">
              <a:xfrm>
                <a:off x="2031" y="2374"/>
                <a:ext cx="483" cy="851"/>
              </a:xfrm>
              <a:custGeom>
                <a:avLst/>
                <a:gdLst>
                  <a:gd name="T0" fmla="*/ 0 w 59"/>
                  <a:gd name="T1" fmla="*/ 0 h 104"/>
                  <a:gd name="T2" fmla="*/ 0 w 59"/>
                  <a:gd name="T3" fmla="*/ 104 h 104"/>
                  <a:gd name="T4" fmla="*/ 59 w 59"/>
                  <a:gd name="T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104">
                    <a:moveTo>
                      <a:pt x="0" y="0"/>
                    </a:moveTo>
                    <a:lnTo>
                      <a:pt x="0" y="104"/>
                    </a:lnTo>
                    <a:lnTo>
                      <a:pt x="59" y="104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7" name="Freeform 135"/>
              <p:cNvSpPr>
                <a:spLocks/>
              </p:cNvSpPr>
              <p:nvPr/>
            </p:nvSpPr>
            <p:spPr bwMode="auto">
              <a:xfrm>
                <a:off x="2465" y="3209"/>
                <a:ext cx="57" cy="25"/>
              </a:xfrm>
              <a:custGeom>
                <a:avLst/>
                <a:gdLst>
                  <a:gd name="T0" fmla="*/ 2 w 7"/>
                  <a:gd name="T1" fmla="*/ 2 h 3"/>
                  <a:gd name="T2" fmla="*/ 0 w 7"/>
                  <a:gd name="T3" fmla="*/ 3 h 3"/>
                  <a:gd name="T4" fmla="*/ 7 w 7"/>
                  <a:gd name="T5" fmla="*/ 2 h 3"/>
                  <a:gd name="T6" fmla="*/ 0 w 7"/>
                  <a:gd name="T7" fmla="*/ 0 h 3"/>
                  <a:gd name="T8" fmla="*/ 2 w 7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3">
                    <a:moveTo>
                      <a:pt x="2" y="2"/>
                    </a:moveTo>
                    <a:lnTo>
                      <a:pt x="0" y="3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8" name="Oval 136"/>
              <p:cNvSpPr>
                <a:spLocks noChangeArrowheads="1"/>
              </p:cNvSpPr>
              <p:nvPr/>
            </p:nvSpPr>
            <p:spPr bwMode="auto">
              <a:xfrm>
                <a:off x="1965" y="2669"/>
                <a:ext cx="107" cy="106"/>
              </a:xfrm>
              <a:prstGeom prst="ellipse">
                <a:avLst/>
              </a:prstGeom>
              <a:solidFill>
                <a:srgbClr val="3B247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59" name="Oval 137"/>
              <p:cNvSpPr>
                <a:spLocks noChangeArrowheads="1"/>
              </p:cNvSpPr>
              <p:nvPr/>
            </p:nvSpPr>
            <p:spPr bwMode="auto">
              <a:xfrm>
                <a:off x="1965" y="2669"/>
                <a:ext cx="107" cy="106"/>
              </a:xfrm>
              <a:prstGeom prst="ellipse">
                <a:avLst/>
              </a:prstGeom>
              <a:noFill/>
              <a:ln w="0">
                <a:solidFill>
                  <a:srgbClr val="2F303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0" name="Rectangle 138"/>
              <p:cNvSpPr>
                <a:spLocks noChangeArrowheads="1"/>
              </p:cNvSpPr>
              <p:nvPr/>
            </p:nvSpPr>
            <p:spPr bwMode="auto">
              <a:xfrm>
                <a:off x="2322" y="2201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ArialMT" charset="0"/>
                  </a:rPr>
                  <a:t>27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61" name="Freeform 139"/>
              <p:cNvSpPr>
                <a:spLocks/>
              </p:cNvSpPr>
              <p:nvPr/>
            </p:nvSpPr>
            <p:spPr bwMode="auto">
              <a:xfrm>
                <a:off x="2334" y="2276"/>
                <a:ext cx="24" cy="25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2" name="Rectangle 140"/>
              <p:cNvSpPr>
                <a:spLocks noChangeArrowheads="1"/>
              </p:cNvSpPr>
              <p:nvPr/>
            </p:nvSpPr>
            <p:spPr bwMode="auto">
              <a:xfrm>
                <a:off x="3372" y="2189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ArialMT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63" name="Freeform 141"/>
              <p:cNvSpPr>
                <a:spLocks/>
              </p:cNvSpPr>
              <p:nvPr/>
            </p:nvSpPr>
            <p:spPr bwMode="auto">
              <a:xfrm>
                <a:off x="3389" y="2268"/>
                <a:ext cx="17" cy="25"/>
              </a:xfrm>
              <a:custGeom>
                <a:avLst/>
                <a:gdLst>
                  <a:gd name="T0" fmla="*/ 2 w 2"/>
                  <a:gd name="T1" fmla="*/ 0 h 3"/>
                  <a:gd name="T2" fmla="*/ 0 w 2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" h="3">
                    <a:moveTo>
                      <a:pt x="2" y="0"/>
                    </a:move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4" name="Rectangle 142"/>
              <p:cNvSpPr>
                <a:spLocks noChangeArrowheads="1"/>
              </p:cNvSpPr>
              <p:nvPr/>
            </p:nvSpPr>
            <p:spPr bwMode="auto">
              <a:xfrm>
                <a:off x="2573" y="1706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ArialMT" charset="0"/>
                  </a:rPr>
                  <a:t>18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65" name="Freeform 143"/>
              <p:cNvSpPr>
                <a:spLocks/>
              </p:cNvSpPr>
              <p:nvPr/>
            </p:nvSpPr>
            <p:spPr bwMode="auto">
              <a:xfrm>
                <a:off x="2587" y="1785"/>
                <a:ext cx="25" cy="25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6" name="Rectangle 144"/>
              <p:cNvSpPr>
                <a:spLocks noChangeArrowheads="1"/>
              </p:cNvSpPr>
              <p:nvPr/>
            </p:nvSpPr>
            <p:spPr bwMode="auto">
              <a:xfrm>
                <a:off x="3532" y="1723"/>
                <a:ext cx="6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ArialMT" charset="0"/>
                  </a:rPr>
                  <a:t>32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67" name="Freeform 145"/>
              <p:cNvSpPr>
                <a:spLocks/>
              </p:cNvSpPr>
              <p:nvPr/>
            </p:nvSpPr>
            <p:spPr bwMode="auto">
              <a:xfrm>
                <a:off x="3545" y="1802"/>
                <a:ext cx="24" cy="24"/>
              </a:xfrm>
              <a:custGeom>
                <a:avLst/>
                <a:gdLst>
                  <a:gd name="T0" fmla="*/ 3 w 3"/>
                  <a:gd name="T1" fmla="*/ 0 h 3"/>
                  <a:gd name="T2" fmla="*/ 0 w 3"/>
                  <a:gd name="T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3">
                    <a:moveTo>
                      <a:pt x="3" y="0"/>
                    </a:move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68" name="Rectangle 146"/>
              <p:cNvSpPr>
                <a:spLocks noChangeArrowheads="1"/>
              </p:cNvSpPr>
              <p:nvPr/>
            </p:nvSpPr>
            <p:spPr bwMode="auto">
              <a:xfrm>
                <a:off x="3302" y="133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>
                    <a:solidFill>
                      <a:srgbClr val="24282B"/>
                    </a:solidFill>
                    <a:latin typeface="ArialMT" charset="0"/>
                  </a:rPr>
                  <a:t>6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69" name="Freeform 147"/>
              <p:cNvSpPr>
                <a:spLocks/>
              </p:cNvSpPr>
              <p:nvPr/>
            </p:nvSpPr>
            <p:spPr bwMode="auto">
              <a:xfrm>
                <a:off x="3291" y="1401"/>
                <a:ext cx="25" cy="32"/>
              </a:xfrm>
              <a:custGeom>
                <a:avLst/>
                <a:gdLst>
                  <a:gd name="T0" fmla="*/ 3 w 3"/>
                  <a:gd name="T1" fmla="*/ 0 h 4"/>
                  <a:gd name="T2" fmla="*/ 0 w 3"/>
                  <a:gd name="T3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0" y="4"/>
                      <a:pt x="0" y="4"/>
                      <a:pt x="0" y="4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0" name="Rectangle 148"/>
              <p:cNvSpPr>
                <a:spLocks noChangeArrowheads="1"/>
              </p:cNvSpPr>
              <p:nvPr/>
            </p:nvSpPr>
            <p:spPr bwMode="auto">
              <a:xfrm>
                <a:off x="2213" y="2988"/>
                <a:ext cx="7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rd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71" name="Rectangle 149"/>
              <p:cNvSpPr>
                <a:spLocks noChangeArrowheads="1"/>
              </p:cNvSpPr>
              <p:nvPr/>
            </p:nvSpPr>
            <p:spPr bwMode="auto">
              <a:xfrm>
                <a:off x="2095" y="3105"/>
                <a:ext cx="335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inst[23:26]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72" name="Freeform 150"/>
              <p:cNvSpPr>
                <a:spLocks/>
              </p:cNvSpPr>
              <p:nvPr/>
            </p:nvSpPr>
            <p:spPr bwMode="auto">
              <a:xfrm>
                <a:off x="2751" y="3225"/>
                <a:ext cx="278" cy="9"/>
              </a:xfrm>
              <a:custGeom>
                <a:avLst/>
                <a:gdLst>
                  <a:gd name="T0" fmla="*/ 0 w 34"/>
                  <a:gd name="T1" fmla="*/ 0 h 1"/>
                  <a:gd name="T2" fmla="*/ 34 w 34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4" h="1">
                    <a:moveTo>
                      <a:pt x="0" y="0"/>
                    </a:moveTo>
                    <a:cubicBezTo>
                      <a:pt x="2" y="1"/>
                      <a:pt x="34" y="0"/>
                      <a:pt x="34" y="0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3" name="Freeform 151"/>
              <p:cNvSpPr>
                <a:spLocks/>
              </p:cNvSpPr>
              <p:nvPr/>
            </p:nvSpPr>
            <p:spPr bwMode="auto">
              <a:xfrm>
                <a:off x="2988" y="3217"/>
                <a:ext cx="49" cy="25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6 w 6"/>
                  <a:gd name="T5" fmla="*/ 1 h 3"/>
                  <a:gd name="T6" fmla="*/ 0 w 6"/>
                  <a:gd name="T7" fmla="*/ 0 h 3"/>
                  <a:gd name="T8" fmla="*/ 2 w 6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lnTo>
                      <a:pt x="0" y="3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4" name="Freeform 152"/>
              <p:cNvSpPr>
                <a:spLocks/>
              </p:cNvSpPr>
              <p:nvPr/>
            </p:nvSpPr>
            <p:spPr bwMode="auto">
              <a:xfrm>
                <a:off x="3831" y="2734"/>
                <a:ext cx="884" cy="9"/>
              </a:xfrm>
              <a:custGeom>
                <a:avLst/>
                <a:gdLst>
                  <a:gd name="T0" fmla="*/ 0 w 108"/>
                  <a:gd name="T1" fmla="*/ 0 h 1"/>
                  <a:gd name="T2" fmla="*/ 108 w 108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8" h="1">
                    <a:moveTo>
                      <a:pt x="0" y="0"/>
                    </a:moveTo>
                    <a:cubicBezTo>
                      <a:pt x="2" y="1"/>
                      <a:pt x="108" y="0"/>
                      <a:pt x="108" y="0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5" name="Freeform 153"/>
              <p:cNvSpPr>
                <a:spLocks/>
              </p:cNvSpPr>
              <p:nvPr/>
            </p:nvSpPr>
            <p:spPr bwMode="auto">
              <a:xfrm>
                <a:off x="4674" y="2726"/>
                <a:ext cx="49" cy="25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6 w 6"/>
                  <a:gd name="T5" fmla="*/ 1 h 3"/>
                  <a:gd name="T6" fmla="*/ 0 w 6"/>
                  <a:gd name="T7" fmla="*/ 0 h 3"/>
                  <a:gd name="T8" fmla="*/ 2 w 6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lnTo>
                      <a:pt x="0" y="3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6" name="Freeform 154"/>
              <p:cNvSpPr>
                <a:spLocks/>
              </p:cNvSpPr>
              <p:nvPr/>
            </p:nvSpPr>
            <p:spPr bwMode="auto">
              <a:xfrm>
                <a:off x="3839" y="3111"/>
                <a:ext cx="884" cy="0"/>
              </a:xfrm>
              <a:custGeom>
                <a:avLst/>
                <a:gdLst>
                  <a:gd name="T0" fmla="*/ 0 w 108"/>
                  <a:gd name="T1" fmla="*/ 108 w 108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108">
                    <a:moveTo>
                      <a:pt x="0" y="0"/>
                    </a:moveTo>
                    <a:cubicBezTo>
                      <a:pt x="1" y="0"/>
                      <a:pt x="108" y="0"/>
                      <a:pt x="108" y="0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7" name="Freeform 155"/>
              <p:cNvSpPr>
                <a:spLocks/>
              </p:cNvSpPr>
              <p:nvPr/>
            </p:nvSpPr>
            <p:spPr bwMode="auto">
              <a:xfrm>
                <a:off x="4682" y="3094"/>
                <a:ext cx="49" cy="33"/>
              </a:xfrm>
              <a:custGeom>
                <a:avLst/>
                <a:gdLst>
                  <a:gd name="T0" fmla="*/ 2 w 6"/>
                  <a:gd name="T1" fmla="*/ 2 h 4"/>
                  <a:gd name="T2" fmla="*/ 0 w 6"/>
                  <a:gd name="T3" fmla="*/ 4 h 4"/>
                  <a:gd name="T4" fmla="*/ 6 w 6"/>
                  <a:gd name="T5" fmla="*/ 2 h 4"/>
                  <a:gd name="T6" fmla="*/ 0 w 6"/>
                  <a:gd name="T7" fmla="*/ 0 h 4"/>
                  <a:gd name="T8" fmla="*/ 2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8" name="Rectangle 156"/>
              <p:cNvSpPr>
                <a:spLocks noChangeArrowheads="1"/>
              </p:cNvSpPr>
              <p:nvPr/>
            </p:nvSpPr>
            <p:spPr bwMode="auto">
              <a:xfrm>
                <a:off x="3013" y="2571"/>
                <a:ext cx="843" cy="1039"/>
              </a:xfrm>
              <a:prstGeom prst="rect">
                <a:avLst/>
              </a:prstGeom>
              <a:solidFill>
                <a:srgbClr val="F2C5C3"/>
              </a:solidFill>
              <a:ln w="8" cap="flat">
                <a:solidFill>
                  <a:srgbClr val="2F303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79" name="Line 157"/>
              <p:cNvSpPr>
                <a:spLocks noChangeShapeType="1"/>
              </p:cNvSpPr>
              <p:nvPr/>
            </p:nvSpPr>
            <p:spPr bwMode="auto">
              <a:xfrm flipH="1">
                <a:off x="2784" y="3602"/>
                <a:ext cx="106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0" name="Line 158"/>
              <p:cNvSpPr>
                <a:spLocks noChangeShapeType="1"/>
              </p:cNvSpPr>
              <p:nvPr/>
            </p:nvSpPr>
            <p:spPr bwMode="auto">
              <a:xfrm flipH="1">
                <a:off x="2710" y="3602"/>
                <a:ext cx="41" cy="0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1" name="Freeform 159"/>
              <p:cNvSpPr>
                <a:spLocks/>
              </p:cNvSpPr>
              <p:nvPr/>
            </p:nvSpPr>
            <p:spPr bwMode="auto">
              <a:xfrm>
                <a:off x="2612" y="3536"/>
                <a:ext cx="65" cy="66"/>
              </a:xfrm>
              <a:custGeom>
                <a:avLst/>
                <a:gdLst>
                  <a:gd name="T0" fmla="*/ 65 w 65"/>
                  <a:gd name="T1" fmla="*/ 66 h 66"/>
                  <a:gd name="T2" fmla="*/ 0 w 65"/>
                  <a:gd name="T3" fmla="*/ 66 h 66"/>
                  <a:gd name="T4" fmla="*/ 0 w 65"/>
                  <a:gd name="T5" fmla="*/ 66 h 66"/>
                  <a:gd name="T6" fmla="*/ 0 w 65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6">
                    <a:moveTo>
                      <a:pt x="65" y="66"/>
                    </a:moveTo>
                    <a:lnTo>
                      <a:pt x="0" y="66"/>
                    </a:lnTo>
                    <a:lnTo>
                      <a:pt x="0" y="66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2" name="Line 160"/>
              <p:cNvSpPr>
                <a:spLocks noChangeShapeType="1"/>
              </p:cNvSpPr>
              <p:nvPr/>
            </p:nvSpPr>
            <p:spPr bwMode="auto">
              <a:xfrm flipV="1">
                <a:off x="2612" y="3471"/>
                <a:ext cx="0" cy="33"/>
              </a:xfrm>
              <a:prstGeom prst="line">
                <a:avLst/>
              </a:prstGeom>
              <a:noFill/>
              <a:ln w="0">
                <a:solidFill>
                  <a:srgbClr val="3B24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3" name="Freeform 161"/>
              <p:cNvSpPr>
                <a:spLocks/>
              </p:cNvSpPr>
              <p:nvPr/>
            </p:nvSpPr>
            <p:spPr bwMode="auto">
              <a:xfrm>
                <a:off x="2596" y="3454"/>
                <a:ext cx="40" cy="74"/>
              </a:xfrm>
              <a:custGeom>
                <a:avLst/>
                <a:gdLst>
                  <a:gd name="T0" fmla="*/ 2 w 5"/>
                  <a:gd name="T1" fmla="*/ 6 h 9"/>
                  <a:gd name="T2" fmla="*/ 5 w 5"/>
                  <a:gd name="T3" fmla="*/ 9 h 9"/>
                  <a:gd name="T4" fmla="*/ 2 w 5"/>
                  <a:gd name="T5" fmla="*/ 0 h 9"/>
                  <a:gd name="T6" fmla="*/ 0 w 5"/>
                  <a:gd name="T7" fmla="*/ 9 h 9"/>
                  <a:gd name="T8" fmla="*/ 2 w 5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2" y="6"/>
                    </a:moveTo>
                    <a:lnTo>
                      <a:pt x="5" y="9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4" name="Rectangle 162"/>
              <p:cNvSpPr>
                <a:spLocks noChangeArrowheads="1"/>
              </p:cNvSpPr>
              <p:nvPr/>
            </p:nvSpPr>
            <p:spPr bwMode="auto">
              <a:xfrm>
                <a:off x="2666" y="3510"/>
                <a:ext cx="1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isSt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85" name="Freeform 163"/>
              <p:cNvSpPr>
                <a:spLocks/>
              </p:cNvSpPr>
              <p:nvPr/>
            </p:nvSpPr>
            <p:spPr bwMode="auto">
              <a:xfrm>
                <a:off x="1785" y="2644"/>
                <a:ext cx="115" cy="860"/>
              </a:xfrm>
              <a:custGeom>
                <a:avLst/>
                <a:gdLst>
                  <a:gd name="T0" fmla="*/ 1 w 14"/>
                  <a:gd name="T1" fmla="*/ 98 h 105"/>
                  <a:gd name="T2" fmla="*/ 0 w 14"/>
                  <a:gd name="T3" fmla="*/ 7 h 105"/>
                  <a:gd name="T4" fmla="*/ 7 w 14"/>
                  <a:gd name="T5" fmla="*/ 0 h 105"/>
                  <a:gd name="T6" fmla="*/ 14 w 14"/>
                  <a:gd name="T7" fmla="*/ 7 h 105"/>
                  <a:gd name="T8" fmla="*/ 14 w 14"/>
                  <a:gd name="T9" fmla="*/ 98 h 105"/>
                  <a:gd name="T10" fmla="*/ 8 w 14"/>
                  <a:gd name="T11" fmla="*/ 105 h 105"/>
                  <a:gd name="T12" fmla="*/ 1 w 14"/>
                  <a:gd name="T13" fmla="*/ 9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05">
                    <a:moveTo>
                      <a:pt x="1" y="98"/>
                    </a:moveTo>
                    <a:lnTo>
                      <a:pt x="0" y="7"/>
                    </a:ln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lnTo>
                      <a:pt x="14" y="98"/>
                    </a:lnTo>
                    <a:cubicBezTo>
                      <a:pt x="14" y="102"/>
                      <a:pt x="11" y="105"/>
                      <a:pt x="8" y="105"/>
                    </a:cubicBezTo>
                    <a:cubicBezTo>
                      <a:pt x="4" y="105"/>
                      <a:pt x="1" y="102"/>
                      <a:pt x="1" y="98"/>
                    </a:cubicBezTo>
                    <a:close/>
                  </a:path>
                </a:pathLst>
              </a:custGeom>
              <a:solidFill>
                <a:srgbClr val="EA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6" name="Rectangle 164"/>
              <p:cNvSpPr>
                <a:spLocks noChangeArrowheads="1"/>
              </p:cNvSpPr>
              <p:nvPr/>
            </p:nvSpPr>
            <p:spPr bwMode="auto">
              <a:xfrm rot="16200000">
                <a:off x="1536" y="3052"/>
                <a:ext cx="59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>
                    <a:solidFill>
                      <a:srgbClr val="24282B"/>
                    </a:solidFill>
                    <a:latin typeface="ArialMT" charset="0"/>
                  </a:rPr>
                  <a:t>reg. operands</a:t>
                </a:r>
                <a:endParaRPr lang="en-US" sz="1200" dirty="0">
                  <a:latin typeface="Arial" pitchFamily="34" charset="0"/>
                </a:endParaRPr>
              </a:p>
            </p:txBody>
          </p:sp>
          <p:sp>
            <p:nvSpPr>
              <p:cNvPr id="9887" name="Freeform 165"/>
              <p:cNvSpPr>
                <a:spLocks/>
              </p:cNvSpPr>
              <p:nvPr/>
            </p:nvSpPr>
            <p:spPr bwMode="auto">
              <a:xfrm>
                <a:off x="1777" y="1605"/>
                <a:ext cx="115" cy="868"/>
              </a:xfrm>
              <a:custGeom>
                <a:avLst/>
                <a:gdLst>
                  <a:gd name="T0" fmla="*/ 1 w 14"/>
                  <a:gd name="T1" fmla="*/ 99 h 106"/>
                  <a:gd name="T2" fmla="*/ 0 w 14"/>
                  <a:gd name="T3" fmla="*/ 7 h 106"/>
                  <a:gd name="T4" fmla="*/ 7 w 14"/>
                  <a:gd name="T5" fmla="*/ 0 h 106"/>
                  <a:gd name="T6" fmla="*/ 14 w 14"/>
                  <a:gd name="T7" fmla="*/ 7 h 106"/>
                  <a:gd name="T8" fmla="*/ 14 w 14"/>
                  <a:gd name="T9" fmla="*/ 99 h 106"/>
                  <a:gd name="T10" fmla="*/ 7 w 14"/>
                  <a:gd name="T11" fmla="*/ 105 h 106"/>
                  <a:gd name="T12" fmla="*/ 1 w 14"/>
                  <a:gd name="T13" fmla="*/ 99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106">
                    <a:moveTo>
                      <a:pt x="1" y="99"/>
                    </a:moveTo>
                    <a:lnTo>
                      <a:pt x="0" y="7"/>
                    </a:lnTo>
                    <a:cubicBezTo>
                      <a:pt x="0" y="3"/>
                      <a:pt x="3" y="0"/>
                      <a:pt x="7" y="0"/>
                    </a:cubicBezTo>
                    <a:cubicBezTo>
                      <a:pt x="11" y="0"/>
                      <a:pt x="14" y="3"/>
                      <a:pt x="14" y="7"/>
                    </a:cubicBezTo>
                    <a:lnTo>
                      <a:pt x="14" y="99"/>
                    </a:lnTo>
                    <a:cubicBezTo>
                      <a:pt x="14" y="102"/>
                      <a:pt x="11" y="105"/>
                      <a:pt x="7" y="105"/>
                    </a:cubicBezTo>
                    <a:cubicBezTo>
                      <a:pt x="4" y="106"/>
                      <a:pt x="1" y="103"/>
                      <a:pt x="1" y="99"/>
                    </a:cubicBezTo>
                    <a:close/>
                  </a:path>
                </a:pathLst>
              </a:custGeom>
              <a:solidFill>
                <a:srgbClr val="EA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88" name="Rectangle 166"/>
              <p:cNvSpPr>
                <a:spLocks noChangeArrowheads="1"/>
              </p:cNvSpPr>
              <p:nvPr/>
            </p:nvSpPr>
            <p:spPr bwMode="auto">
              <a:xfrm rot="16200000">
                <a:off x="1494" y="2001"/>
                <a:ext cx="639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 dirty="0" err="1">
                    <a:solidFill>
                      <a:srgbClr val="24282B"/>
                    </a:solidFill>
                    <a:latin typeface="ArialMT" charset="0"/>
                  </a:rPr>
                  <a:t>imm</a:t>
                </a:r>
                <a:r>
                  <a:rPr lang="en-US" sz="1200" dirty="0">
                    <a:solidFill>
                      <a:srgbClr val="24282B"/>
                    </a:solidFill>
                    <a:latin typeface="ArialMT" charset="0"/>
                  </a:rPr>
                  <a:t>. operands</a:t>
                </a:r>
                <a:endParaRPr lang="en-US" sz="1200" dirty="0">
                  <a:latin typeface="Arial" pitchFamily="34" charset="0"/>
                </a:endParaRPr>
              </a:p>
            </p:txBody>
          </p:sp>
          <p:sp>
            <p:nvSpPr>
              <p:cNvPr id="9889" name="Rectangle 167"/>
              <p:cNvSpPr>
                <a:spLocks noChangeArrowheads="1"/>
              </p:cNvSpPr>
              <p:nvPr/>
            </p:nvSpPr>
            <p:spPr bwMode="auto">
              <a:xfrm>
                <a:off x="3106" y="3323"/>
                <a:ext cx="452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24282B"/>
                    </a:solidFill>
                    <a:latin typeface="ArialMT" charset="0"/>
                  </a:rPr>
                  <a:t>Register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90" name="Rectangle 168"/>
              <p:cNvSpPr>
                <a:spLocks noChangeArrowheads="1"/>
              </p:cNvSpPr>
              <p:nvPr/>
            </p:nvSpPr>
            <p:spPr bwMode="auto">
              <a:xfrm>
                <a:off x="3301" y="3464"/>
                <a:ext cx="156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 dirty="0">
                    <a:solidFill>
                      <a:srgbClr val="24282B"/>
                    </a:solidFill>
                    <a:latin typeface="ArialMT" charset="0"/>
                  </a:rPr>
                  <a:t>file</a:t>
                </a:r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9891" name="Rectangle 169"/>
              <p:cNvSpPr>
                <a:spLocks noChangeArrowheads="1"/>
              </p:cNvSpPr>
              <p:nvPr/>
            </p:nvSpPr>
            <p:spPr bwMode="auto">
              <a:xfrm>
                <a:off x="3139" y="2704"/>
                <a:ext cx="42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read port 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92" name="Rectangle 170"/>
              <p:cNvSpPr>
                <a:spLocks noChangeArrowheads="1"/>
              </p:cNvSpPr>
              <p:nvPr/>
            </p:nvSpPr>
            <p:spPr bwMode="auto">
              <a:xfrm>
                <a:off x="3133" y="3169"/>
                <a:ext cx="42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read port 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93" name="Oval 171"/>
              <p:cNvSpPr>
                <a:spLocks noChangeArrowheads="1"/>
              </p:cNvSpPr>
              <p:nvPr/>
            </p:nvSpPr>
            <p:spPr bwMode="auto">
              <a:xfrm>
                <a:off x="3013" y="2702"/>
                <a:ext cx="98" cy="98"/>
              </a:xfrm>
              <a:prstGeom prst="ellipse">
                <a:avLst/>
              </a:prstGeom>
              <a:solidFill>
                <a:srgbClr val="F2C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4" name="Oval 172"/>
              <p:cNvSpPr>
                <a:spLocks noChangeArrowheads="1"/>
              </p:cNvSpPr>
              <p:nvPr/>
            </p:nvSpPr>
            <p:spPr bwMode="auto">
              <a:xfrm>
                <a:off x="3013" y="2702"/>
                <a:ext cx="98" cy="98"/>
              </a:xfrm>
              <a:prstGeom prst="ellips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5" name="Rectangle 173"/>
              <p:cNvSpPr>
                <a:spLocks noChangeArrowheads="1"/>
              </p:cNvSpPr>
              <p:nvPr/>
            </p:nvSpPr>
            <p:spPr bwMode="auto">
              <a:xfrm>
                <a:off x="3033" y="2695"/>
                <a:ext cx="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96" name="Oval 174"/>
              <p:cNvSpPr>
                <a:spLocks noChangeArrowheads="1"/>
              </p:cNvSpPr>
              <p:nvPr/>
            </p:nvSpPr>
            <p:spPr bwMode="auto">
              <a:xfrm>
                <a:off x="3733" y="2694"/>
                <a:ext cx="106" cy="106"/>
              </a:xfrm>
              <a:prstGeom prst="ellipse">
                <a:avLst/>
              </a:prstGeom>
              <a:solidFill>
                <a:srgbClr val="F2C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7" name="Oval 175"/>
              <p:cNvSpPr>
                <a:spLocks noChangeArrowheads="1"/>
              </p:cNvSpPr>
              <p:nvPr/>
            </p:nvSpPr>
            <p:spPr bwMode="auto">
              <a:xfrm>
                <a:off x="3733" y="2694"/>
                <a:ext cx="106" cy="106"/>
              </a:xfrm>
              <a:prstGeom prst="ellips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98" name="Rectangle 176"/>
              <p:cNvSpPr>
                <a:spLocks noChangeArrowheads="1"/>
              </p:cNvSpPr>
              <p:nvPr/>
            </p:nvSpPr>
            <p:spPr bwMode="auto">
              <a:xfrm>
                <a:off x="3752" y="2696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899" name="Oval 177"/>
              <p:cNvSpPr>
                <a:spLocks noChangeArrowheads="1"/>
              </p:cNvSpPr>
              <p:nvPr/>
            </p:nvSpPr>
            <p:spPr bwMode="auto">
              <a:xfrm>
                <a:off x="3013" y="3176"/>
                <a:ext cx="98" cy="107"/>
              </a:xfrm>
              <a:prstGeom prst="ellipse">
                <a:avLst/>
              </a:prstGeom>
              <a:solidFill>
                <a:srgbClr val="F2C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0" name="Oval 178"/>
              <p:cNvSpPr>
                <a:spLocks noChangeArrowheads="1"/>
              </p:cNvSpPr>
              <p:nvPr/>
            </p:nvSpPr>
            <p:spPr bwMode="auto">
              <a:xfrm>
                <a:off x="3013" y="3176"/>
                <a:ext cx="98" cy="107"/>
              </a:xfrm>
              <a:prstGeom prst="ellips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1" name="Rectangle 179"/>
              <p:cNvSpPr>
                <a:spLocks noChangeArrowheads="1"/>
              </p:cNvSpPr>
              <p:nvPr/>
            </p:nvSpPr>
            <p:spPr bwMode="auto">
              <a:xfrm>
                <a:off x="3033" y="3171"/>
                <a:ext cx="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02" name="Oval 180"/>
              <p:cNvSpPr>
                <a:spLocks noChangeArrowheads="1"/>
              </p:cNvSpPr>
              <p:nvPr/>
            </p:nvSpPr>
            <p:spPr bwMode="auto">
              <a:xfrm>
                <a:off x="3725" y="3062"/>
                <a:ext cx="106" cy="98"/>
              </a:xfrm>
              <a:prstGeom prst="ellipse">
                <a:avLst/>
              </a:prstGeom>
              <a:solidFill>
                <a:srgbClr val="F2C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3" name="Oval 181"/>
              <p:cNvSpPr>
                <a:spLocks noChangeArrowheads="1"/>
              </p:cNvSpPr>
              <p:nvPr/>
            </p:nvSpPr>
            <p:spPr bwMode="auto">
              <a:xfrm>
                <a:off x="3725" y="3062"/>
                <a:ext cx="106" cy="98"/>
              </a:xfrm>
              <a:prstGeom prst="ellips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4" name="Rectangle 182"/>
              <p:cNvSpPr>
                <a:spLocks noChangeArrowheads="1"/>
              </p:cNvSpPr>
              <p:nvPr/>
            </p:nvSpPr>
            <p:spPr bwMode="auto">
              <a:xfrm>
                <a:off x="3749" y="3055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05" name="Oval 183"/>
              <p:cNvSpPr>
                <a:spLocks noChangeArrowheads="1"/>
              </p:cNvSpPr>
              <p:nvPr/>
            </p:nvSpPr>
            <p:spPr bwMode="auto">
              <a:xfrm>
                <a:off x="4584" y="3299"/>
                <a:ext cx="98" cy="106"/>
              </a:xfrm>
              <a:prstGeom prst="ellipse">
                <a:avLst/>
              </a:prstGeom>
              <a:solidFill>
                <a:srgbClr val="F2C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6" name="Oval 184"/>
              <p:cNvSpPr>
                <a:spLocks noChangeArrowheads="1"/>
              </p:cNvSpPr>
              <p:nvPr/>
            </p:nvSpPr>
            <p:spPr bwMode="auto">
              <a:xfrm>
                <a:off x="4584" y="3299"/>
                <a:ext cx="98" cy="106"/>
              </a:xfrm>
              <a:prstGeom prst="ellips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7" name="Rectangle 185"/>
              <p:cNvSpPr>
                <a:spLocks noChangeArrowheads="1"/>
              </p:cNvSpPr>
              <p:nvPr/>
            </p:nvSpPr>
            <p:spPr bwMode="auto">
              <a:xfrm>
                <a:off x="4603" y="3293"/>
                <a:ext cx="65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08" name="Oval 186"/>
              <p:cNvSpPr>
                <a:spLocks noChangeArrowheads="1"/>
              </p:cNvSpPr>
              <p:nvPr/>
            </p:nvSpPr>
            <p:spPr bwMode="auto">
              <a:xfrm>
                <a:off x="4576" y="3495"/>
                <a:ext cx="106" cy="107"/>
              </a:xfrm>
              <a:prstGeom prst="ellipse">
                <a:avLst/>
              </a:prstGeom>
              <a:solidFill>
                <a:srgbClr val="F2C5C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09" name="Oval 187"/>
              <p:cNvSpPr>
                <a:spLocks noChangeArrowheads="1"/>
              </p:cNvSpPr>
              <p:nvPr/>
            </p:nvSpPr>
            <p:spPr bwMode="auto">
              <a:xfrm>
                <a:off x="4576" y="3495"/>
                <a:ext cx="106" cy="107"/>
              </a:xfrm>
              <a:prstGeom prst="ellipse">
                <a:avLst/>
              </a:pr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0" name="Rectangle 188"/>
              <p:cNvSpPr>
                <a:spLocks noChangeArrowheads="1"/>
              </p:cNvSpPr>
              <p:nvPr/>
            </p:nvSpPr>
            <p:spPr bwMode="auto">
              <a:xfrm>
                <a:off x="4599" y="3490"/>
                <a:ext cx="70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D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11" name="Rectangle 189"/>
              <p:cNvSpPr>
                <a:spLocks noChangeArrowheads="1"/>
              </p:cNvSpPr>
              <p:nvPr/>
            </p:nvSpPr>
            <p:spPr bwMode="auto">
              <a:xfrm>
                <a:off x="4725" y="3275"/>
                <a:ext cx="472" cy="1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24282B"/>
                    </a:solidFill>
                    <a:latin typeface="ArialMT" charset="0"/>
                  </a:rPr>
                  <a:t>address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12" name="Rectangle 190"/>
              <p:cNvSpPr>
                <a:spLocks noChangeArrowheads="1"/>
              </p:cNvSpPr>
              <p:nvPr/>
            </p:nvSpPr>
            <p:spPr bwMode="auto">
              <a:xfrm>
                <a:off x="4734" y="3458"/>
                <a:ext cx="25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>
                    <a:solidFill>
                      <a:srgbClr val="24282B"/>
                    </a:solidFill>
                    <a:latin typeface="ArialMT" charset="0"/>
                  </a:rPr>
                  <a:t>data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13" name="Rectangle 191"/>
              <p:cNvSpPr>
                <a:spLocks noChangeArrowheads="1"/>
              </p:cNvSpPr>
              <p:nvPr/>
            </p:nvSpPr>
            <p:spPr bwMode="auto">
              <a:xfrm>
                <a:off x="4535" y="3258"/>
                <a:ext cx="663" cy="360"/>
              </a:xfrm>
              <a:prstGeom prst="rect">
                <a:avLst/>
              </a:pr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4" name="Rectangle 192"/>
              <p:cNvSpPr>
                <a:spLocks noChangeArrowheads="1"/>
              </p:cNvSpPr>
              <p:nvPr/>
            </p:nvSpPr>
            <p:spPr bwMode="auto">
              <a:xfrm>
                <a:off x="1359" y="2146"/>
                <a:ext cx="189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24282B"/>
                    </a:solidFill>
                    <a:latin typeface="ArialMT" charset="0"/>
                  </a:rPr>
                  <a:t>inst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15" name="Freeform 193"/>
              <p:cNvSpPr>
                <a:spLocks/>
              </p:cNvSpPr>
              <p:nvPr/>
            </p:nvSpPr>
            <p:spPr bwMode="auto">
              <a:xfrm>
                <a:off x="2514" y="3021"/>
                <a:ext cx="229" cy="474"/>
              </a:xfrm>
              <a:custGeom>
                <a:avLst/>
                <a:gdLst>
                  <a:gd name="T0" fmla="*/ 0 w 28"/>
                  <a:gd name="T1" fmla="*/ 0 h 58"/>
                  <a:gd name="T2" fmla="*/ 28 w 28"/>
                  <a:gd name="T3" fmla="*/ 12 h 58"/>
                  <a:gd name="T4" fmla="*/ 28 w 28"/>
                  <a:gd name="T5" fmla="*/ 43 h 58"/>
                  <a:gd name="T6" fmla="*/ 0 w 28"/>
                  <a:gd name="T7" fmla="*/ 58 h 58"/>
                  <a:gd name="T8" fmla="*/ 0 w 2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28" y="12"/>
                    </a:lnTo>
                    <a:lnTo>
                      <a:pt x="28" y="43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E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6" name="Freeform 194"/>
              <p:cNvSpPr>
                <a:spLocks/>
              </p:cNvSpPr>
              <p:nvPr/>
            </p:nvSpPr>
            <p:spPr bwMode="auto">
              <a:xfrm>
                <a:off x="2514" y="3021"/>
                <a:ext cx="229" cy="474"/>
              </a:xfrm>
              <a:custGeom>
                <a:avLst/>
                <a:gdLst>
                  <a:gd name="T0" fmla="*/ 0 w 28"/>
                  <a:gd name="T1" fmla="*/ 0 h 58"/>
                  <a:gd name="T2" fmla="*/ 28 w 28"/>
                  <a:gd name="T3" fmla="*/ 12 h 58"/>
                  <a:gd name="T4" fmla="*/ 28 w 28"/>
                  <a:gd name="T5" fmla="*/ 43 h 58"/>
                  <a:gd name="T6" fmla="*/ 0 w 28"/>
                  <a:gd name="T7" fmla="*/ 58 h 58"/>
                  <a:gd name="T8" fmla="*/ 0 w 28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58">
                    <a:moveTo>
                      <a:pt x="0" y="0"/>
                    </a:moveTo>
                    <a:lnTo>
                      <a:pt x="28" y="12"/>
                    </a:lnTo>
                    <a:lnTo>
                      <a:pt x="28" y="43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17" name="Rectangle 195"/>
              <p:cNvSpPr>
                <a:spLocks noChangeArrowheads="1"/>
              </p:cNvSpPr>
              <p:nvPr/>
            </p:nvSpPr>
            <p:spPr bwMode="auto">
              <a:xfrm>
                <a:off x="2553" y="3094"/>
                <a:ext cx="4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18" name="Rectangle 196"/>
              <p:cNvSpPr>
                <a:spLocks noChangeArrowheads="1"/>
              </p:cNvSpPr>
              <p:nvPr/>
            </p:nvSpPr>
            <p:spPr bwMode="auto">
              <a:xfrm>
                <a:off x="2585" y="3362"/>
                <a:ext cx="4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19" name="Freeform 197"/>
              <p:cNvSpPr>
                <a:spLocks/>
              </p:cNvSpPr>
              <p:nvPr/>
            </p:nvSpPr>
            <p:spPr bwMode="auto">
              <a:xfrm>
                <a:off x="2514" y="2522"/>
                <a:ext cx="237" cy="474"/>
              </a:xfrm>
              <a:custGeom>
                <a:avLst/>
                <a:gdLst>
                  <a:gd name="T0" fmla="*/ 0 w 29"/>
                  <a:gd name="T1" fmla="*/ 0 h 58"/>
                  <a:gd name="T2" fmla="*/ 29 w 29"/>
                  <a:gd name="T3" fmla="*/ 13 h 58"/>
                  <a:gd name="T4" fmla="*/ 29 w 29"/>
                  <a:gd name="T5" fmla="*/ 43 h 58"/>
                  <a:gd name="T6" fmla="*/ 0 w 29"/>
                  <a:gd name="T7" fmla="*/ 58 h 58"/>
                  <a:gd name="T8" fmla="*/ 0 w 29"/>
                  <a:gd name="T9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58">
                    <a:moveTo>
                      <a:pt x="0" y="0"/>
                    </a:moveTo>
                    <a:lnTo>
                      <a:pt x="29" y="13"/>
                    </a:lnTo>
                    <a:lnTo>
                      <a:pt x="29" y="43"/>
                    </a:lnTo>
                    <a:lnTo>
                      <a:pt x="0" y="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3AEC7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0" name="Rectangle 198"/>
              <p:cNvSpPr>
                <a:spLocks noChangeArrowheads="1"/>
              </p:cNvSpPr>
              <p:nvPr/>
            </p:nvSpPr>
            <p:spPr bwMode="auto">
              <a:xfrm>
                <a:off x="2558" y="2598"/>
                <a:ext cx="4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21" name="Rectangle 199"/>
              <p:cNvSpPr>
                <a:spLocks noChangeArrowheads="1"/>
              </p:cNvSpPr>
              <p:nvPr/>
            </p:nvSpPr>
            <p:spPr bwMode="auto">
              <a:xfrm>
                <a:off x="2597" y="2807"/>
                <a:ext cx="40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9922" name="Freeform 200"/>
              <p:cNvSpPr>
                <a:spLocks/>
              </p:cNvSpPr>
              <p:nvPr/>
            </p:nvSpPr>
            <p:spPr bwMode="auto">
              <a:xfrm>
                <a:off x="2743" y="2751"/>
                <a:ext cx="254" cy="8"/>
              </a:xfrm>
              <a:custGeom>
                <a:avLst/>
                <a:gdLst>
                  <a:gd name="T0" fmla="*/ 0 w 31"/>
                  <a:gd name="T1" fmla="*/ 0 h 1"/>
                  <a:gd name="T2" fmla="*/ 31 w 31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1" h="1">
                    <a:moveTo>
                      <a:pt x="0" y="0"/>
                    </a:moveTo>
                    <a:cubicBezTo>
                      <a:pt x="2" y="1"/>
                      <a:pt x="31" y="0"/>
                      <a:pt x="31" y="0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3" name="Freeform 201"/>
              <p:cNvSpPr>
                <a:spLocks/>
              </p:cNvSpPr>
              <p:nvPr/>
            </p:nvSpPr>
            <p:spPr bwMode="auto">
              <a:xfrm>
                <a:off x="2947" y="2743"/>
                <a:ext cx="50" cy="24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6 w 6"/>
                  <a:gd name="T5" fmla="*/ 1 h 3"/>
                  <a:gd name="T6" fmla="*/ 0 w 6"/>
                  <a:gd name="T7" fmla="*/ 0 h 3"/>
                  <a:gd name="T8" fmla="*/ 2 w 6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lnTo>
                      <a:pt x="0" y="3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4" name="Freeform 202"/>
              <p:cNvSpPr>
                <a:spLocks/>
              </p:cNvSpPr>
              <p:nvPr/>
            </p:nvSpPr>
            <p:spPr bwMode="auto">
              <a:xfrm>
                <a:off x="2039" y="2816"/>
                <a:ext cx="467" cy="8"/>
              </a:xfrm>
              <a:custGeom>
                <a:avLst/>
                <a:gdLst>
                  <a:gd name="T0" fmla="*/ 0 w 57"/>
                  <a:gd name="T1" fmla="*/ 0 h 1"/>
                  <a:gd name="T2" fmla="*/ 57 w 57"/>
                  <a:gd name="T3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7" h="1">
                    <a:moveTo>
                      <a:pt x="0" y="0"/>
                    </a:moveTo>
                    <a:cubicBezTo>
                      <a:pt x="2" y="1"/>
                      <a:pt x="57" y="0"/>
                      <a:pt x="57" y="0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5" name="Freeform 203"/>
              <p:cNvSpPr>
                <a:spLocks/>
              </p:cNvSpPr>
              <p:nvPr/>
            </p:nvSpPr>
            <p:spPr bwMode="auto">
              <a:xfrm>
                <a:off x="2456" y="2800"/>
                <a:ext cx="58" cy="33"/>
              </a:xfrm>
              <a:custGeom>
                <a:avLst/>
                <a:gdLst>
                  <a:gd name="T0" fmla="*/ 2 w 7"/>
                  <a:gd name="T1" fmla="*/ 2 h 4"/>
                  <a:gd name="T2" fmla="*/ 0 w 7"/>
                  <a:gd name="T3" fmla="*/ 4 h 4"/>
                  <a:gd name="T4" fmla="*/ 7 w 7"/>
                  <a:gd name="T5" fmla="*/ 2 h 4"/>
                  <a:gd name="T6" fmla="*/ 0 w 7"/>
                  <a:gd name="T7" fmla="*/ 0 h 4"/>
                  <a:gd name="T8" fmla="*/ 2 w 7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2"/>
                    </a:moveTo>
                    <a:lnTo>
                      <a:pt x="0" y="4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6" name="Freeform 204"/>
              <p:cNvSpPr>
                <a:spLocks/>
              </p:cNvSpPr>
              <p:nvPr/>
            </p:nvSpPr>
            <p:spPr bwMode="auto">
              <a:xfrm>
                <a:off x="2195" y="2612"/>
                <a:ext cx="319" cy="8"/>
              </a:xfrm>
              <a:custGeom>
                <a:avLst/>
                <a:gdLst>
                  <a:gd name="T0" fmla="*/ 0 w 39"/>
                  <a:gd name="T1" fmla="*/ 0 h 1"/>
                  <a:gd name="T2" fmla="*/ 39 w 39"/>
                  <a:gd name="T3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9" h="1">
                    <a:moveTo>
                      <a:pt x="0" y="0"/>
                    </a:moveTo>
                    <a:cubicBezTo>
                      <a:pt x="1" y="1"/>
                      <a:pt x="39" y="1"/>
                      <a:pt x="39" y="1"/>
                    </a:cubicBez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27" name="Freeform 205"/>
              <p:cNvSpPr>
                <a:spLocks/>
              </p:cNvSpPr>
              <p:nvPr/>
            </p:nvSpPr>
            <p:spPr bwMode="auto">
              <a:xfrm>
                <a:off x="2473" y="2604"/>
                <a:ext cx="49" cy="24"/>
              </a:xfrm>
              <a:custGeom>
                <a:avLst/>
                <a:gdLst>
                  <a:gd name="T0" fmla="*/ 2 w 6"/>
                  <a:gd name="T1" fmla="*/ 2 h 3"/>
                  <a:gd name="T2" fmla="*/ 0 w 6"/>
                  <a:gd name="T3" fmla="*/ 3 h 3"/>
                  <a:gd name="T4" fmla="*/ 6 w 6"/>
                  <a:gd name="T5" fmla="*/ 2 h 3"/>
                  <a:gd name="T6" fmla="*/ 0 w 6"/>
                  <a:gd name="T7" fmla="*/ 0 h 3"/>
                  <a:gd name="T8" fmla="*/ 2 w 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2"/>
                    </a:moveTo>
                    <a:lnTo>
                      <a:pt x="0" y="3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207"/>
            <p:cNvSpPr>
              <a:spLocks/>
            </p:cNvSpPr>
            <p:nvPr/>
          </p:nvSpPr>
          <p:spPr bwMode="auto">
            <a:xfrm>
              <a:off x="2195" y="2522"/>
              <a:ext cx="286" cy="90"/>
            </a:xfrm>
            <a:custGeom>
              <a:avLst/>
              <a:gdLst>
                <a:gd name="T0" fmla="*/ 5 w 35"/>
                <a:gd name="T1" fmla="*/ 0 h 11"/>
                <a:gd name="T2" fmla="*/ 30 w 35"/>
                <a:gd name="T3" fmla="*/ 0 h 11"/>
                <a:gd name="T4" fmla="*/ 35 w 35"/>
                <a:gd name="T5" fmla="*/ 6 h 11"/>
                <a:gd name="T6" fmla="*/ 30 w 35"/>
                <a:gd name="T7" fmla="*/ 11 h 11"/>
                <a:gd name="T8" fmla="*/ 5 w 35"/>
                <a:gd name="T9" fmla="*/ 11 h 11"/>
                <a:gd name="T10" fmla="*/ 0 w 35"/>
                <a:gd name="T11" fmla="*/ 6 h 11"/>
                <a:gd name="T12" fmla="*/ 5 w 35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1">
                  <a:moveTo>
                    <a:pt x="5" y="0"/>
                  </a:moveTo>
                  <a:lnTo>
                    <a:pt x="30" y="0"/>
                  </a:lnTo>
                  <a:cubicBezTo>
                    <a:pt x="33" y="0"/>
                    <a:pt x="35" y="3"/>
                    <a:pt x="35" y="6"/>
                  </a:cubicBezTo>
                  <a:cubicBezTo>
                    <a:pt x="35" y="8"/>
                    <a:pt x="33" y="11"/>
                    <a:pt x="30" y="11"/>
                  </a:cubicBezTo>
                  <a:lnTo>
                    <a:pt x="5" y="11"/>
                  </a:lnTo>
                  <a:cubicBezTo>
                    <a:pt x="3" y="11"/>
                    <a:pt x="0" y="8"/>
                    <a:pt x="0" y="6"/>
                  </a:cubicBezTo>
                  <a:cubicBezTo>
                    <a:pt x="0" y="3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00A5C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>
              <a:off x="2237" y="2525"/>
              <a:ext cx="21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MT" charset="0"/>
                </a:rPr>
                <a:t>ra(15)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209"/>
            <p:cNvSpPr>
              <a:spLocks noChangeShapeType="1"/>
            </p:cNvSpPr>
            <p:nvPr/>
          </p:nvSpPr>
          <p:spPr bwMode="auto">
            <a:xfrm flipH="1">
              <a:off x="2866" y="2456"/>
              <a:ext cx="106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210"/>
            <p:cNvSpPr>
              <a:spLocks noChangeShapeType="1"/>
            </p:cNvSpPr>
            <p:nvPr/>
          </p:nvSpPr>
          <p:spPr bwMode="auto">
            <a:xfrm flipH="1">
              <a:off x="2800" y="2456"/>
              <a:ext cx="3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11"/>
            <p:cNvSpPr>
              <a:spLocks/>
            </p:cNvSpPr>
            <p:nvPr/>
          </p:nvSpPr>
          <p:spPr bwMode="auto">
            <a:xfrm>
              <a:off x="2702" y="2456"/>
              <a:ext cx="57" cy="58"/>
            </a:xfrm>
            <a:custGeom>
              <a:avLst/>
              <a:gdLst>
                <a:gd name="T0" fmla="*/ 57 w 57"/>
                <a:gd name="T1" fmla="*/ 0 h 58"/>
                <a:gd name="T2" fmla="*/ 0 w 57"/>
                <a:gd name="T3" fmla="*/ 0 h 58"/>
                <a:gd name="T4" fmla="*/ 0 w 57"/>
                <a:gd name="T5" fmla="*/ 0 h 58"/>
                <a:gd name="T6" fmla="*/ 0 w 57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8">
                  <a:moveTo>
                    <a:pt x="5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58"/>
                  </a:lnTo>
                </a:path>
              </a:pathLst>
            </a:cu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>
              <a:off x="2702" y="2554"/>
              <a:ext cx="0" cy="3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3"/>
            <p:cNvSpPr>
              <a:spLocks/>
            </p:cNvSpPr>
            <p:nvPr/>
          </p:nvSpPr>
          <p:spPr bwMode="auto">
            <a:xfrm>
              <a:off x="2677" y="2530"/>
              <a:ext cx="41" cy="74"/>
            </a:xfrm>
            <a:custGeom>
              <a:avLst/>
              <a:gdLst>
                <a:gd name="T0" fmla="*/ 3 w 5"/>
                <a:gd name="T1" fmla="*/ 2 h 9"/>
                <a:gd name="T2" fmla="*/ 0 w 5"/>
                <a:gd name="T3" fmla="*/ 0 h 9"/>
                <a:gd name="T4" fmla="*/ 3 w 5"/>
                <a:gd name="T5" fmla="*/ 9 h 9"/>
                <a:gd name="T6" fmla="*/ 5 w 5"/>
                <a:gd name="T7" fmla="*/ 0 h 9"/>
                <a:gd name="T8" fmla="*/ 3 w 5"/>
                <a:gd name="T9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3" y="2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5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24282B"/>
            </a:solidFill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14"/>
            <p:cNvSpPr>
              <a:spLocks noChangeArrowheads="1"/>
            </p:cNvSpPr>
            <p:nvPr/>
          </p:nvSpPr>
          <p:spPr bwMode="auto">
            <a:xfrm>
              <a:off x="2784" y="2466"/>
              <a:ext cx="20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 err="1">
                  <a:solidFill>
                    <a:srgbClr val="24282B"/>
                  </a:solidFill>
                  <a:latin typeface="ArialMT" charset="0"/>
                </a:rPr>
                <a:t>isRet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>
              <a:off x="3864" y="2268"/>
              <a:ext cx="835" cy="0"/>
            </a:xfrm>
            <a:prstGeom prst="line">
              <a:avLst/>
            </a:prstGeom>
            <a:noFill/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16"/>
            <p:cNvSpPr>
              <a:spLocks/>
            </p:cNvSpPr>
            <p:nvPr/>
          </p:nvSpPr>
          <p:spPr bwMode="auto">
            <a:xfrm>
              <a:off x="4658" y="2252"/>
              <a:ext cx="49" cy="32"/>
            </a:xfrm>
            <a:custGeom>
              <a:avLst/>
              <a:gdLst>
                <a:gd name="T0" fmla="*/ 2 w 6"/>
                <a:gd name="T1" fmla="*/ 2 h 4"/>
                <a:gd name="T2" fmla="*/ 0 w 6"/>
                <a:gd name="T3" fmla="*/ 4 h 4"/>
                <a:gd name="T4" fmla="*/ 6 w 6"/>
                <a:gd name="T5" fmla="*/ 2 h 4"/>
                <a:gd name="T6" fmla="*/ 0 w 6"/>
                <a:gd name="T7" fmla="*/ 0 h 4"/>
                <a:gd name="T8" fmla="*/ 2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2"/>
                  </a:moveTo>
                  <a:lnTo>
                    <a:pt x="0" y="4"/>
                  </a:lnTo>
                  <a:lnTo>
                    <a:pt x="6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8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217"/>
            <p:cNvSpPr>
              <a:spLocks noChangeArrowheads="1"/>
            </p:cNvSpPr>
            <p:nvPr/>
          </p:nvSpPr>
          <p:spPr bwMode="auto">
            <a:xfrm>
              <a:off x="4016" y="2157"/>
              <a:ext cx="478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>
                  <a:solidFill>
                    <a:srgbClr val="24282B"/>
                  </a:solidFill>
                  <a:latin typeface="ArialMT" charset="0"/>
                </a:rPr>
                <a:t>branchTarget</a:t>
              </a:r>
              <a:endParaRPr lang="en-US" sz="1000" dirty="0">
                <a:latin typeface="Arial" pitchFamily="34" charset="0"/>
              </a:endParaRPr>
            </a:p>
          </p:txBody>
        </p:sp>
        <p:sp>
          <p:nvSpPr>
            <p:cNvPr id="19" name="Rectangle 218"/>
            <p:cNvSpPr>
              <a:spLocks noChangeArrowheads="1"/>
            </p:cNvSpPr>
            <p:nvPr/>
          </p:nvSpPr>
          <p:spPr bwMode="auto">
            <a:xfrm>
              <a:off x="4048" y="2625"/>
              <a:ext cx="148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24282B"/>
                  </a:solidFill>
                  <a:latin typeface="ArialMT" charset="0"/>
                </a:rPr>
                <a:t>op1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28335" y="246692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EX Stage </a:t>
            </a:r>
            <a:r>
              <a:rPr lang="fr-FR" dirty="0">
                <a:solidFill>
                  <a:schemeClr val="tx1"/>
                </a:solidFill>
              </a:rPr>
              <a:t>–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3" name="Freeform 2"/>
          <p:cNvSpPr/>
          <p:nvPr/>
        </p:nvSpPr>
        <p:spPr>
          <a:xfrm>
            <a:off x="3202100" y="5791200"/>
            <a:ext cx="5472000" cy="472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8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Generates the </a:t>
            </a:r>
            <a:r>
              <a:rPr lang="en-IN" sz="2800" dirty="0" err="1">
                <a:latin typeface="Calibri" panose="020F0502020204030204" pitchFamily="34" charset="0"/>
                <a:ea typeface="Microsoft YaHei" pitchFamily="2"/>
                <a:cs typeface="Mangal" pitchFamily="2"/>
              </a:rPr>
              <a:t>isBranchTaken</a:t>
            </a:r>
            <a:r>
              <a:rPr lang="en-IN" sz="28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 Signal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3040100" y="1524001"/>
            <a:ext cx="6115050" cy="4111625"/>
            <a:chOff x="1440" y="960"/>
            <a:chExt cx="3852" cy="2590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40" y="960"/>
              <a:ext cx="3852" cy="2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3078" name="Picture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" y="969"/>
              <a:ext cx="3828" cy="2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2" name="Rectangle 7"/>
            <p:cNvSpPr>
              <a:spLocks noChangeArrowheads="1"/>
            </p:cNvSpPr>
            <p:nvPr/>
          </p:nvSpPr>
          <p:spPr bwMode="auto">
            <a:xfrm>
              <a:off x="1454" y="969"/>
              <a:ext cx="3828" cy="2569"/>
            </a:xfrm>
            <a:prstGeom prst="rect">
              <a:avLst/>
            </a:prstGeom>
            <a:noFill/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9" name="Freeform 8"/>
            <p:cNvSpPr>
              <a:spLocks/>
            </p:cNvSpPr>
            <p:nvPr/>
          </p:nvSpPr>
          <p:spPr bwMode="auto">
            <a:xfrm>
              <a:off x="2814" y="3163"/>
              <a:ext cx="879" cy="334"/>
            </a:xfrm>
            <a:custGeom>
              <a:avLst/>
              <a:gdLst>
                <a:gd name="T0" fmla="*/ 36 w 192"/>
                <a:gd name="T1" fmla="*/ 0 h 73"/>
                <a:gd name="T2" fmla="*/ 155 w 192"/>
                <a:gd name="T3" fmla="*/ 0 h 73"/>
                <a:gd name="T4" fmla="*/ 192 w 192"/>
                <a:gd name="T5" fmla="*/ 36 h 73"/>
                <a:gd name="T6" fmla="*/ 155 w 192"/>
                <a:gd name="T7" fmla="*/ 73 h 73"/>
                <a:gd name="T8" fmla="*/ 36 w 192"/>
                <a:gd name="T9" fmla="*/ 73 h 73"/>
                <a:gd name="T10" fmla="*/ 0 w 192"/>
                <a:gd name="T11" fmla="*/ 36 h 73"/>
                <a:gd name="T12" fmla="*/ 36 w 192"/>
                <a:gd name="T13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73">
                  <a:moveTo>
                    <a:pt x="36" y="0"/>
                  </a:moveTo>
                  <a:lnTo>
                    <a:pt x="155" y="0"/>
                  </a:lnTo>
                  <a:cubicBezTo>
                    <a:pt x="176" y="0"/>
                    <a:pt x="192" y="16"/>
                    <a:pt x="192" y="36"/>
                  </a:cubicBezTo>
                  <a:cubicBezTo>
                    <a:pt x="192" y="56"/>
                    <a:pt x="176" y="73"/>
                    <a:pt x="155" y="73"/>
                  </a:cubicBezTo>
                  <a:lnTo>
                    <a:pt x="36" y="73"/>
                  </a:lnTo>
                  <a:cubicBezTo>
                    <a:pt x="16" y="73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lose/>
                </a:path>
              </a:pathLst>
            </a:custGeom>
            <a:solidFill>
              <a:srgbClr val="AAD5AE"/>
            </a:solidFill>
            <a:ln w="14" cap="flat">
              <a:solidFill>
                <a:srgbClr val="3B237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0" name="Rectangle 9"/>
            <p:cNvSpPr>
              <a:spLocks noChangeArrowheads="1"/>
            </p:cNvSpPr>
            <p:nvPr/>
          </p:nvSpPr>
          <p:spPr bwMode="auto">
            <a:xfrm>
              <a:off x="3075" y="3229"/>
              <a:ext cx="30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24282B"/>
                  </a:solidFill>
                  <a:latin typeface="ArialMT" charset="0"/>
                </a:rPr>
                <a:t>flags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71" name="Freeform 10"/>
            <p:cNvSpPr>
              <a:spLocks/>
            </p:cNvSpPr>
            <p:nvPr/>
          </p:nvSpPr>
          <p:spPr bwMode="auto">
            <a:xfrm>
              <a:off x="3258" y="2714"/>
              <a:ext cx="261" cy="288"/>
            </a:xfrm>
            <a:custGeom>
              <a:avLst/>
              <a:gdLst>
                <a:gd name="T0" fmla="*/ 0 w 57"/>
                <a:gd name="T1" fmla="*/ 1 h 63"/>
                <a:gd name="T2" fmla="*/ 39 w 57"/>
                <a:gd name="T3" fmla="*/ 1 h 63"/>
                <a:gd name="T4" fmla="*/ 50 w 57"/>
                <a:gd name="T5" fmla="*/ 9 h 63"/>
                <a:gd name="T6" fmla="*/ 57 w 57"/>
                <a:gd name="T7" fmla="*/ 36 h 63"/>
                <a:gd name="T8" fmla="*/ 49 w 57"/>
                <a:gd name="T9" fmla="*/ 56 h 63"/>
                <a:gd name="T10" fmla="*/ 39 w 57"/>
                <a:gd name="T11" fmla="*/ 62 h 63"/>
                <a:gd name="T12" fmla="*/ 15 w 57"/>
                <a:gd name="T13" fmla="*/ 63 h 63"/>
                <a:gd name="T14" fmla="*/ 0 w 57"/>
                <a:gd name="T15" fmla="*/ 63 h 63"/>
                <a:gd name="T16" fmla="*/ 0 w 57"/>
                <a:gd name="T17" fmla="*/ 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63">
                  <a:moveTo>
                    <a:pt x="0" y="1"/>
                  </a:moveTo>
                  <a:cubicBezTo>
                    <a:pt x="13" y="1"/>
                    <a:pt x="26" y="0"/>
                    <a:pt x="39" y="1"/>
                  </a:cubicBezTo>
                  <a:cubicBezTo>
                    <a:pt x="44" y="3"/>
                    <a:pt x="47" y="5"/>
                    <a:pt x="50" y="9"/>
                  </a:cubicBezTo>
                  <a:cubicBezTo>
                    <a:pt x="55" y="16"/>
                    <a:pt x="57" y="26"/>
                    <a:pt x="57" y="36"/>
                  </a:cubicBezTo>
                  <a:cubicBezTo>
                    <a:pt x="56" y="43"/>
                    <a:pt x="54" y="51"/>
                    <a:pt x="49" y="56"/>
                  </a:cubicBezTo>
                  <a:cubicBezTo>
                    <a:pt x="46" y="59"/>
                    <a:pt x="43" y="61"/>
                    <a:pt x="39" y="62"/>
                  </a:cubicBezTo>
                  <a:cubicBezTo>
                    <a:pt x="31" y="63"/>
                    <a:pt x="23" y="63"/>
                    <a:pt x="15" y="63"/>
                  </a:cubicBezTo>
                  <a:cubicBezTo>
                    <a:pt x="10" y="63"/>
                    <a:pt x="5" y="63"/>
                    <a:pt x="0" y="63"/>
                  </a:cubicBezTo>
                  <a:lnTo>
                    <a:pt x="0" y="1"/>
                  </a:lnTo>
                  <a:close/>
                </a:path>
              </a:pathLst>
            </a:custGeom>
            <a:noFill/>
            <a:ln w="9" cap="flat">
              <a:solidFill>
                <a:srgbClr val="3C1F7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2" name="Freeform 11"/>
            <p:cNvSpPr>
              <a:spLocks/>
            </p:cNvSpPr>
            <p:nvPr/>
          </p:nvSpPr>
          <p:spPr bwMode="auto">
            <a:xfrm>
              <a:off x="2960" y="2970"/>
              <a:ext cx="303" cy="193"/>
            </a:xfrm>
            <a:custGeom>
              <a:avLst/>
              <a:gdLst>
                <a:gd name="T0" fmla="*/ 0 w 66"/>
                <a:gd name="T1" fmla="*/ 42 h 42"/>
                <a:gd name="T2" fmla="*/ 0 w 66"/>
                <a:gd name="T3" fmla="*/ 1 h 42"/>
                <a:gd name="T4" fmla="*/ 66 w 66"/>
                <a:gd name="T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2">
                  <a:moveTo>
                    <a:pt x="0" y="42"/>
                  </a:moveTo>
                  <a:lnTo>
                    <a:pt x="0" y="1"/>
                  </a:lnTo>
                  <a:lnTo>
                    <a:pt x="66" y="0"/>
                  </a:lnTo>
                </a:path>
              </a:pathLst>
            </a:custGeom>
            <a:noFill/>
            <a:ln w="9" cap="flat">
              <a:solidFill>
                <a:srgbClr val="4230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3" name="Freeform 12"/>
            <p:cNvSpPr>
              <a:spLocks/>
            </p:cNvSpPr>
            <p:nvPr/>
          </p:nvSpPr>
          <p:spPr bwMode="auto">
            <a:xfrm>
              <a:off x="3203" y="2952"/>
              <a:ext cx="69" cy="37"/>
            </a:xfrm>
            <a:custGeom>
              <a:avLst/>
              <a:gdLst>
                <a:gd name="T0" fmla="*/ 4 w 15"/>
                <a:gd name="T1" fmla="*/ 4 h 8"/>
                <a:gd name="T2" fmla="*/ 0 w 15"/>
                <a:gd name="T3" fmla="*/ 8 h 8"/>
                <a:gd name="T4" fmla="*/ 15 w 15"/>
                <a:gd name="T5" fmla="*/ 4 h 8"/>
                <a:gd name="T6" fmla="*/ 0 w 15"/>
                <a:gd name="T7" fmla="*/ 0 h 8"/>
                <a:gd name="T8" fmla="*/ 4 w 15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4" y="4"/>
                  </a:moveTo>
                  <a:lnTo>
                    <a:pt x="0" y="8"/>
                  </a:lnTo>
                  <a:lnTo>
                    <a:pt x="15" y="4"/>
                  </a:ln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5" name="Rectangle 13"/>
            <p:cNvSpPr>
              <a:spLocks noChangeArrowheads="1"/>
            </p:cNvSpPr>
            <p:nvPr/>
          </p:nvSpPr>
          <p:spPr bwMode="auto">
            <a:xfrm>
              <a:off x="2864" y="2807"/>
              <a:ext cx="34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flags.E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76" name="Rectangle 14"/>
            <p:cNvSpPr>
              <a:spLocks noChangeArrowheads="1"/>
            </p:cNvSpPr>
            <p:nvPr/>
          </p:nvSpPr>
          <p:spPr bwMode="auto">
            <a:xfrm>
              <a:off x="2690" y="2751"/>
              <a:ext cx="101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7" name="Rectangle 15"/>
            <p:cNvSpPr>
              <a:spLocks noChangeArrowheads="1"/>
            </p:cNvSpPr>
            <p:nvPr/>
          </p:nvSpPr>
          <p:spPr bwMode="auto">
            <a:xfrm>
              <a:off x="2809" y="2751"/>
              <a:ext cx="14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Rectangle 16"/>
            <p:cNvSpPr>
              <a:spLocks noChangeArrowheads="1"/>
            </p:cNvSpPr>
            <p:nvPr/>
          </p:nvSpPr>
          <p:spPr bwMode="auto">
            <a:xfrm>
              <a:off x="2841" y="2751"/>
              <a:ext cx="96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17"/>
            <p:cNvSpPr>
              <a:spLocks noChangeArrowheads="1"/>
            </p:cNvSpPr>
            <p:nvPr/>
          </p:nvSpPr>
          <p:spPr bwMode="auto">
            <a:xfrm>
              <a:off x="2956" y="2751"/>
              <a:ext cx="18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1" name="Rectangle 18"/>
            <p:cNvSpPr>
              <a:spLocks noChangeArrowheads="1"/>
            </p:cNvSpPr>
            <p:nvPr/>
          </p:nvSpPr>
          <p:spPr bwMode="auto">
            <a:xfrm>
              <a:off x="2988" y="2751"/>
              <a:ext cx="101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2" name="Rectangle 19"/>
            <p:cNvSpPr>
              <a:spLocks noChangeArrowheads="1"/>
            </p:cNvSpPr>
            <p:nvPr/>
          </p:nvSpPr>
          <p:spPr bwMode="auto">
            <a:xfrm>
              <a:off x="3107" y="2751"/>
              <a:ext cx="14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3" name="Rectangle 20"/>
            <p:cNvSpPr>
              <a:spLocks noChangeArrowheads="1"/>
            </p:cNvSpPr>
            <p:nvPr/>
          </p:nvSpPr>
          <p:spPr bwMode="auto">
            <a:xfrm>
              <a:off x="3139" y="2751"/>
              <a:ext cx="101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4" name="Freeform 21"/>
            <p:cNvSpPr>
              <a:spLocks/>
            </p:cNvSpPr>
            <p:nvPr/>
          </p:nvSpPr>
          <p:spPr bwMode="auto">
            <a:xfrm>
              <a:off x="3180" y="2732"/>
              <a:ext cx="87" cy="46"/>
            </a:xfrm>
            <a:custGeom>
              <a:avLst/>
              <a:gdLst>
                <a:gd name="T0" fmla="*/ 5 w 19"/>
                <a:gd name="T1" fmla="*/ 5 h 10"/>
                <a:gd name="T2" fmla="*/ 0 w 19"/>
                <a:gd name="T3" fmla="*/ 10 h 10"/>
                <a:gd name="T4" fmla="*/ 19 w 19"/>
                <a:gd name="T5" fmla="*/ 5 h 10"/>
                <a:gd name="T6" fmla="*/ 0 w 19"/>
                <a:gd name="T7" fmla="*/ 0 h 10"/>
                <a:gd name="T8" fmla="*/ 5 w 19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5" y="5"/>
                  </a:moveTo>
                  <a:lnTo>
                    <a:pt x="0" y="10"/>
                  </a:lnTo>
                  <a:lnTo>
                    <a:pt x="19" y="5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5" name="Rectangle 22"/>
            <p:cNvSpPr>
              <a:spLocks noChangeArrowheads="1"/>
            </p:cNvSpPr>
            <p:nvPr/>
          </p:nvSpPr>
          <p:spPr bwMode="auto">
            <a:xfrm>
              <a:off x="2830" y="2608"/>
              <a:ext cx="2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isBeq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86" name="Freeform 23"/>
            <p:cNvSpPr>
              <a:spLocks/>
            </p:cNvSpPr>
            <p:nvPr/>
          </p:nvSpPr>
          <p:spPr bwMode="auto">
            <a:xfrm>
              <a:off x="4169" y="3030"/>
              <a:ext cx="257" cy="284"/>
            </a:xfrm>
            <a:custGeom>
              <a:avLst/>
              <a:gdLst>
                <a:gd name="T0" fmla="*/ 0 w 56"/>
                <a:gd name="T1" fmla="*/ 0 h 62"/>
                <a:gd name="T2" fmla="*/ 38 w 56"/>
                <a:gd name="T3" fmla="*/ 1 h 62"/>
                <a:gd name="T4" fmla="*/ 49 w 56"/>
                <a:gd name="T5" fmla="*/ 8 h 62"/>
                <a:gd name="T6" fmla="*/ 56 w 56"/>
                <a:gd name="T7" fmla="*/ 35 h 62"/>
                <a:gd name="T8" fmla="*/ 48 w 56"/>
                <a:gd name="T9" fmla="*/ 56 h 62"/>
                <a:gd name="T10" fmla="*/ 38 w 56"/>
                <a:gd name="T11" fmla="*/ 61 h 62"/>
                <a:gd name="T12" fmla="*/ 15 w 56"/>
                <a:gd name="T13" fmla="*/ 62 h 62"/>
                <a:gd name="T14" fmla="*/ 0 w 56"/>
                <a:gd name="T15" fmla="*/ 62 h 62"/>
                <a:gd name="T16" fmla="*/ 0 w 56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62">
                  <a:moveTo>
                    <a:pt x="0" y="0"/>
                  </a:moveTo>
                  <a:cubicBezTo>
                    <a:pt x="12" y="0"/>
                    <a:pt x="25" y="0"/>
                    <a:pt x="38" y="1"/>
                  </a:cubicBezTo>
                  <a:cubicBezTo>
                    <a:pt x="44" y="2"/>
                    <a:pt x="46" y="4"/>
                    <a:pt x="49" y="8"/>
                  </a:cubicBezTo>
                  <a:cubicBezTo>
                    <a:pt x="55" y="15"/>
                    <a:pt x="56" y="26"/>
                    <a:pt x="56" y="35"/>
                  </a:cubicBezTo>
                  <a:cubicBezTo>
                    <a:pt x="55" y="43"/>
                    <a:pt x="53" y="51"/>
                    <a:pt x="48" y="56"/>
                  </a:cubicBezTo>
                  <a:cubicBezTo>
                    <a:pt x="45" y="58"/>
                    <a:pt x="42" y="60"/>
                    <a:pt x="38" y="61"/>
                  </a:cubicBezTo>
                  <a:cubicBezTo>
                    <a:pt x="30" y="62"/>
                    <a:pt x="22" y="62"/>
                    <a:pt x="15" y="62"/>
                  </a:cubicBezTo>
                  <a:cubicBezTo>
                    <a:pt x="10" y="62"/>
                    <a:pt x="5" y="62"/>
                    <a:pt x="0" y="62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" cap="flat">
              <a:solidFill>
                <a:srgbClr val="3C1F7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7" name="Line 24"/>
            <p:cNvSpPr>
              <a:spLocks noChangeShapeType="1"/>
            </p:cNvSpPr>
            <p:nvPr/>
          </p:nvSpPr>
          <p:spPr bwMode="auto">
            <a:xfrm>
              <a:off x="3675" y="3250"/>
              <a:ext cx="485" cy="0"/>
            </a:xfrm>
            <a:prstGeom prst="line">
              <a:avLst/>
            </a:prstGeom>
            <a:noFill/>
            <a:ln w="9" cap="flat">
              <a:solidFill>
                <a:srgbClr val="4230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8" name="Freeform 25"/>
            <p:cNvSpPr>
              <a:spLocks/>
            </p:cNvSpPr>
            <p:nvPr/>
          </p:nvSpPr>
          <p:spPr bwMode="auto">
            <a:xfrm>
              <a:off x="4105" y="3231"/>
              <a:ext cx="64" cy="37"/>
            </a:xfrm>
            <a:custGeom>
              <a:avLst/>
              <a:gdLst>
                <a:gd name="T0" fmla="*/ 4 w 14"/>
                <a:gd name="T1" fmla="*/ 4 h 8"/>
                <a:gd name="T2" fmla="*/ 0 w 14"/>
                <a:gd name="T3" fmla="*/ 8 h 8"/>
                <a:gd name="T4" fmla="*/ 14 w 14"/>
                <a:gd name="T5" fmla="*/ 4 h 8"/>
                <a:gd name="T6" fmla="*/ 0 w 14"/>
                <a:gd name="T7" fmla="*/ 0 h 8"/>
                <a:gd name="T8" fmla="*/ 4 w 1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4" y="4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9" name="Rectangle 26"/>
            <p:cNvSpPr>
              <a:spLocks noChangeArrowheads="1"/>
            </p:cNvSpPr>
            <p:nvPr/>
          </p:nvSpPr>
          <p:spPr bwMode="auto">
            <a:xfrm>
              <a:off x="3708" y="3096"/>
              <a:ext cx="4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flags.GT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90" name="Rectangle 27"/>
            <p:cNvSpPr>
              <a:spLocks noChangeArrowheads="1"/>
            </p:cNvSpPr>
            <p:nvPr/>
          </p:nvSpPr>
          <p:spPr bwMode="auto">
            <a:xfrm>
              <a:off x="3597" y="3062"/>
              <a:ext cx="101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1" name="Rectangle 28"/>
            <p:cNvSpPr>
              <a:spLocks noChangeArrowheads="1"/>
            </p:cNvSpPr>
            <p:nvPr/>
          </p:nvSpPr>
          <p:spPr bwMode="auto">
            <a:xfrm>
              <a:off x="3716" y="3062"/>
              <a:ext cx="14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Rectangle 29"/>
            <p:cNvSpPr>
              <a:spLocks noChangeArrowheads="1"/>
            </p:cNvSpPr>
            <p:nvPr/>
          </p:nvSpPr>
          <p:spPr bwMode="auto">
            <a:xfrm>
              <a:off x="3748" y="3062"/>
              <a:ext cx="101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Rectangle 30"/>
            <p:cNvSpPr>
              <a:spLocks noChangeArrowheads="1"/>
            </p:cNvSpPr>
            <p:nvPr/>
          </p:nvSpPr>
          <p:spPr bwMode="auto">
            <a:xfrm>
              <a:off x="3862" y="3062"/>
              <a:ext cx="19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Rectangle 31"/>
            <p:cNvSpPr>
              <a:spLocks noChangeArrowheads="1"/>
            </p:cNvSpPr>
            <p:nvPr/>
          </p:nvSpPr>
          <p:spPr bwMode="auto">
            <a:xfrm>
              <a:off x="3899" y="3062"/>
              <a:ext cx="96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5" name="Rectangle 32"/>
            <p:cNvSpPr>
              <a:spLocks noChangeArrowheads="1"/>
            </p:cNvSpPr>
            <p:nvPr/>
          </p:nvSpPr>
          <p:spPr bwMode="auto">
            <a:xfrm>
              <a:off x="4013" y="3062"/>
              <a:ext cx="14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6" name="Rectangle 33"/>
            <p:cNvSpPr>
              <a:spLocks noChangeArrowheads="1"/>
            </p:cNvSpPr>
            <p:nvPr/>
          </p:nvSpPr>
          <p:spPr bwMode="auto">
            <a:xfrm>
              <a:off x="4046" y="3062"/>
              <a:ext cx="100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Freeform 34"/>
            <p:cNvSpPr>
              <a:spLocks/>
            </p:cNvSpPr>
            <p:nvPr/>
          </p:nvSpPr>
          <p:spPr bwMode="auto">
            <a:xfrm>
              <a:off x="4087" y="3044"/>
              <a:ext cx="87" cy="50"/>
            </a:xfrm>
            <a:custGeom>
              <a:avLst/>
              <a:gdLst>
                <a:gd name="T0" fmla="*/ 5 w 19"/>
                <a:gd name="T1" fmla="*/ 5 h 11"/>
                <a:gd name="T2" fmla="*/ 0 w 19"/>
                <a:gd name="T3" fmla="*/ 11 h 11"/>
                <a:gd name="T4" fmla="*/ 19 w 19"/>
                <a:gd name="T5" fmla="*/ 5 h 11"/>
                <a:gd name="T6" fmla="*/ 0 w 19"/>
                <a:gd name="T7" fmla="*/ 0 h 11"/>
                <a:gd name="T8" fmla="*/ 5 w 19"/>
                <a:gd name="T9" fmla="*/ 5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1">
                  <a:moveTo>
                    <a:pt x="5" y="5"/>
                  </a:moveTo>
                  <a:lnTo>
                    <a:pt x="0" y="11"/>
                  </a:lnTo>
                  <a:lnTo>
                    <a:pt x="19" y="5"/>
                  </a:lnTo>
                  <a:lnTo>
                    <a:pt x="0" y="0"/>
                  </a:lnTo>
                  <a:lnTo>
                    <a:pt x="5" y="5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8" name="Rectangle 35"/>
            <p:cNvSpPr>
              <a:spLocks noChangeArrowheads="1"/>
            </p:cNvSpPr>
            <p:nvPr/>
          </p:nvSpPr>
          <p:spPr bwMode="auto">
            <a:xfrm>
              <a:off x="3757" y="2934"/>
              <a:ext cx="25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isBgt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99" name="Rectangle 36"/>
            <p:cNvSpPr>
              <a:spLocks noChangeArrowheads="1"/>
            </p:cNvSpPr>
            <p:nvPr/>
          </p:nvSpPr>
          <p:spPr bwMode="auto">
            <a:xfrm>
              <a:off x="3917" y="2654"/>
              <a:ext cx="101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0" name="Rectangle 37"/>
            <p:cNvSpPr>
              <a:spLocks noChangeArrowheads="1"/>
            </p:cNvSpPr>
            <p:nvPr/>
          </p:nvSpPr>
          <p:spPr bwMode="auto">
            <a:xfrm>
              <a:off x="4032" y="2654"/>
              <a:ext cx="18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1" name="Rectangle 38"/>
            <p:cNvSpPr>
              <a:spLocks noChangeArrowheads="1"/>
            </p:cNvSpPr>
            <p:nvPr/>
          </p:nvSpPr>
          <p:spPr bwMode="auto">
            <a:xfrm>
              <a:off x="4068" y="2654"/>
              <a:ext cx="97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2" name="Rectangle 39"/>
            <p:cNvSpPr>
              <a:spLocks noChangeArrowheads="1"/>
            </p:cNvSpPr>
            <p:nvPr/>
          </p:nvSpPr>
          <p:spPr bwMode="auto">
            <a:xfrm>
              <a:off x="4183" y="2654"/>
              <a:ext cx="14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03" name="Rectangle 40"/>
            <p:cNvSpPr>
              <a:spLocks noChangeArrowheads="1"/>
            </p:cNvSpPr>
            <p:nvPr/>
          </p:nvSpPr>
          <p:spPr bwMode="auto">
            <a:xfrm>
              <a:off x="4215" y="2654"/>
              <a:ext cx="101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2" name="Rectangle 41"/>
            <p:cNvSpPr>
              <a:spLocks noChangeArrowheads="1"/>
            </p:cNvSpPr>
            <p:nvPr/>
          </p:nvSpPr>
          <p:spPr bwMode="auto">
            <a:xfrm>
              <a:off x="4329" y="2654"/>
              <a:ext cx="19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3" name="Rectangle 42"/>
            <p:cNvSpPr>
              <a:spLocks noChangeArrowheads="1"/>
            </p:cNvSpPr>
            <p:nvPr/>
          </p:nvSpPr>
          <p:spPr bwMode="auto">
            <a:xfrm>
              <a:off x="4366" y="2654"/>
              <a:ext cx="96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4" name="Rectangle 43"/>
            <p:cNvSpPr>
              <a:spLocks noChangeArrowheads="1"/>
            </p:cNvSpPr>
            <p:nvPr/>
          </p:nvSpPr>
          <p:spPr bwMode="auto">
            <a:xfrm>
              <a:off x="4481" y="2654"/>
              <a:ext cx="13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5" name="Rectangle 44"/>
            <p:cNvSpPr>
              <a:spLocks noChangeArrowheads="1"/>
            </p:cNvSpPr>
            <p:nvPr/>
          </p:nvSpPr>
          <p:spPr bwMode="auto">
            <a:xfrm>
              <a:off x="4513" y="2654"/>
              <a:ext cx="91" cy="10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6" name="Freeform 45"/>
            <p:cNvSpPr>
              <a:spLocks/>
            </p:cNvSpPr>
            <p:nvPr/>
          </p:nvSpPr>
          <p:spPr bwMode="auto">
            <a:xfrm>
              <a:off x="4531" y="2636"/>
              <a:ext cx="87" cy="46"/>
            </a:xfrm>
            <a:custGeom>
              <a:avLst/>
              <a:gdLst>
                <a:gd name="T0" fmla="*/ 6 w 19"/>
                <a:gd name="T1" fmla="*/ 5 h 10"/>
                <a:gd name="T2" fmla="*/ 0 w 19"/>
                <a:gd name="T3" fmla="*/ 10 h 10"/>
                <a:gd name="T4" fmla="*/ 19 w 19"/>
                <a:gd name="T5" fmla="*/ 5 h 10"/>
                <a:gd name="T6" fmla="*/ 0 w 19"/>
                <a:gd name="T7" fmla="*/ 0 h 10"/>
                <a:gd name="T8" fmla="*/ 6 w 19"/>
                <a:gd name="T9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0">
                  <a:moveTo>
                    <a:pt x="6" y="5"/>
                  </a:moveTo>
                  <a:lnTo>
                    <a:pt x="0" y="10"/>
                  </a:lnTo>
                  <a:lnTo>
                    <a:pt x="19" y="5"/>
                  </a:lnTo>
                  <a:lnTo>
                    <a:pt x="0" y="0"/>
                  </a:lnTo>
                  <a:lnTo>
                    <a:pt x="6" y="5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7" name="Rectangle 46"/>
            <p:cNvSpPr>
              <a:spLocks noChangeArrowheads="1"/>
            </p:cNvSpPr>
            <p:nvPr/>
          </p:nvSpPr>
          <p:spPr bwMode="auto">
            <a:xfrm>
              <a:off x="4022" y="2516"/>
              <a:ext cx="52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isUBranch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78" name="Line 47"/>
            <p:cNvSpPr>
              <a:spLocks noChangeShapeType="1"/>
            </p:cNvSpPr>
            <p:nvPr/>
          </p:nvSpPr>
          <p:spPr bwMode="auto">
            <a:xfrm>
              <a:off x="3514" y="2842"/>
              <a:ext cx="1109" cy="0"/>
            </a:xfrm>
            <a:prstGeom prst="line">
              <a:avLst/>
            </a:prstGeom>
            <a:noFill/>
            <a:ln w="9" cap="flat">
              <a:solidFill>
                <a:srgbClr val="4230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9" name="Freeform 48"/>
            <p:cNvSpPr>
              <a:spLocks/>
            </p:cNvSpPr>
            <p:nvPr/>
          </p:nvSpPr>
          <p:spPr bwMode="auto">
            <a:xfrm>
              <a:off x="4568" y="2824"/>
              <a:ext cx="64" cy="36"/>
            </a:xfrm>
            <a:custGeom>
              <a:avLst/>
              <a:gdLst>
                <a:gd name="T0" fmla="*/ 4 w 14"/>
                <a:gd name="T1" fmla="*/ 4 h 8"/>
                <a:gd name="T2" fmla="*/ 0 w 14"/>
                <a:gd name="T3" fmla="*/ 8 h 8"/>
                <a:gd name="T4" fmla="*/ 14 w 14"/>
                <a:gd name="T5" fmla="*/ 4 h 8"/>
                <a:gd name="T6" fmla="*/ 0 w 14"/>
                <a:gd name="T7" fmla="*/ 0 h 8"/>
                <a:gd name="T8" fmla="*/ 4 w 14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">
                  <a:moveTo>
                    <a:pt x="4" y="4"/>
                  </a:moveTo>
                  <a:lnTo>
                    <a:pt x="0" y="8"/>
                  </a:lnTo>
                  <a:lnTo>
                    <a:pt x="14" y="4"/>
                  </a:ln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0" name="Line 49"/>
            <p:cNvSpPr>
              <a:spLocks noChangeShapeType="1"/>
            </p:cNvSpPr>
            <p:nvPr/>
          </p:nvSpPr>
          <p:spPr bwMode="auto">
            <a:xfrm>
              <a:off x="4430" y="3163"/>
              <a:ext cx="179" cy="0"/>
            </a:xfrm>
            <a:prstGeom prst="line">
              <a:avLst/>
            </a:prstGeom>
            <a:noFill/>
            <a:ln w="9" cap="flat">
              <a:solidFill>
                <a:srgbClr val="4230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1" name="Freeform 50"/>
            <p:cNvSpPr>
              <a:spLocks/>
            </p:cNvSpPr>
            <p:nvPr/>
          </p:nvSpPr>
          <p:spPr bwMode="auto">
            <a:xfrm>
              <a:off x="4540" y="3135"/>
              <a:ext cx="83" cy="51"/>
            </a:xfrm>
            <a:custGeom>
              <a:avLst/>
              <a:gdLst>
                <a:gd name="T0" fmla="*/ 5 w 18"/>
                <a:gd name="T1" fmla="*/ 6 h 11"/>
                <a:gd name="T2" fmla="*/ 0 w 18"/>
                <a:gd name="T3" fmla="*/ 11 h 11"/>
                <a:gd name="T4" fmla="*/ 18 w 18"/>
                <a:gd name="T5" fmla="*/ 6 h 11"/>
                <a:gd name="T6" fmla="*/ 0 w 18"/>
                <a:gd name="T7" fmla="*/ 0 h 11"/>
                <a:gd name="T8" fmla="*/ 5 w 18"/>
                <a:gd name="T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1">
                  <a:moveTo>
                    <a:pt x="5" y="6"/>
                  </a:moveTo>
                  <a:lnTo>
                    <a:pt x="0" y="11"/>
                  </a:lnTo>
                  <a:lnTo>
                    <a:pt x="18" y="6"/>
                  </a:lnTo>
                  <a:lnTo>
                    <a:pt x="0" y="0"/>
                  </a:lnTo>
                  <a:lnTo>
                    <a:pt x="5" y="6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2" name="Rectangle 51"/>
            <p:cNvSpPr>
              <a:spLocks noChangeArrowheads="1"/>
            </p:cNvSpPr>
            <p:nvPr/>
          </p:nvSpPr>
          <p:spPr bwMode="auto">
            <a:xfrm>
              <a:off x="4952" y="2925"/>
              <a:ext cx="83" cy="13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3" name="Rectangle 52"/>
            <p:cNvSpPr>
              <a:spLocks noChangeArrowheads="1"/>
            </p:cNvSpPr>
            <p:nvPr/>
          </p:nvSpPr>
          <p:spPr bwMode="auto">
            <a:xfrm>
              <a:off x="5053" y="2925"/>
              <a:ext cx="18" cy="13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4" name="Rectangle 53"/>
            <p:cNvSpPr>
              <a:spLocks noChangeArrowheads="1"/>
            </p:cNvSpPr>
            <p:nvPr/>
          </p:nvSpPr>
          <p:spPr bwMode="auto">
            <a:xfrm>
              <a:off x="5085" y="2925"/>
              <a:ext cx="82" cy="13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5" name="Rectangle 54"/>
            <p:cNvSpPr>
              <a:spLocks noChangeArrowheads="1"/>
            </p:cNvSpPr>
            <p:nvPr/>
          </p:nvSpPr>
          <p:spPr bwMode="auto">
            <a:xfrm>
              <a:off x="5186" y="2925"/>
              <a:ext cx="14" cy="13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6" name="Rectangle 55"/>
            <p:cNvSpPr>
              <a:spLocks noChangeArrowheads="1"/>
            </p:cNvSpPr>
            <p:nvPr/>
          </p:nvSpPr>
          <p:spPr bwMode="auto">
            <a:xfrm>
              <a:off x="5204" y="2838"/>
              <a:ext cx="9" cy="82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7" name="Rectangle 56"/>
            <p:cNvSpPr>
              <a:spLocks noChangeArrowheads="1"/>
            </p:cNvSpPr>
            <p:nvPr/>
          </p:nvSpPr>
          <p:spPr bwMode="auto">
            <a:xfrm>
              <a:off x="5204" y="2806"/>
              <a:ext cx="9" cy="13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8" name="Rectangle 57"/>
            <p:cNvSpPr>
              <a:spLocks noChangeArrowheads="1"/>
            </p:cNvSpPr>
            <p:nvPr/>
          </p:nvSpPr>
          <p:spPr bwMode="auto">
            <a:xfrm>
              <a:off x="5204" y="2705"/>
              <a:ext cx="9" cy="82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9" name="Rectangle 58"/>
            <p:cNvSpPr>
              <a:spLocks noChangeArrowheads="1"/>
            </p:cNvSpPr>
            <p:nvPr/>
          </p:nvSpPr>
          <p:spPr bwMode="auto">
            <a:xfrm>
              <a:off x="5204" y="2673"/>
              <a:ext cx="9" cy="13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0" name="Freeform 59"/>
            <p:cNvSpPr>
              <a:spLocks/>
            </p:cNvSpPr>
            <p:nvPr/>
          </p:nvSpPr>
          <p:spPr bwMode="auto">
            <a:xfrm>
              <a:off x="5204" y="2572"/>
              <a:ext cx="14" cy="82"/>
            </a:xfrm>
            <a:custGeom>
              <a:avLst/>
              <a:gdLst>
                <a:gd name="T0" fmla="*/ 0 w 14"/>
                <a:gd name="T1" fmla="*/ 0 h 82"/>
                <a:gd name="T2" fmla="*/ 14 w 14"/>
                <a:gd name="T3" fmla="*/ 0 h 82"/>
                <a:gd name="T4" fmla="*/ 9 w 14"/>
                <a:gd name="T5" fmla="*/ 82 h 82"/>
                <a:gd name="T6" fmla="*/ 0 w 14"/>
                <a:gd name="T7" fmla="*/ 82 h 82"/>
                <a:gd name="T8" fmla="*/ 0 w 14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82">
                  <a:moveTo>
                    <a:pt x="0" y="0"/>
                  </a:moveTo>
                  <a:lnTo>
                    <a:pt x="14" y="0"/>
                  </a:lnTo>
                  <a:lnTo>
                    <a:pt x="9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1" name="Rectangle 60"/>
            <p:cNvSpPr>
              <a:spLocks noChangeArrowheads="1"/>
            </p:cNvSpPr>
            <p:nvPr/>
          </p:nvSpPr>
          <p:spPr bwMode="auto">
            <a:xfrm>
              <a:off x="5204" y="2540"/>
              <a:ext cx="14" cy="14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2" name="Rectangle 61"/>
            <p:cNvSpPr>
              <a:spLocks noChangeArrowheads="1"/>
            </p:cNvSpPr>
            <p:nvPr/>
          </p:nvSpPr>
          <p:spPr bwMode="auto">
            <a:xfrm>
              <a:off x="5209" y="2439"/>
              <a:ext cx="9" cy="83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3" name="Rectangle 62"/>
            <p:cNvSpPr>
              <a:spLocks noChangeArrowheads="1"/>
            </p:cNvSpPr>
            <p:nvPr/>
          </p:nvSpPr>
          <p:spPr bwMode="auto">
            <a:xfrm>
              <a:off x="5209" y="2407"/>
              <a:ext cx="9" cy="14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4" name="Freeform 63"/>
            <p:cNvSpPr>
              <a:spLocks/>
            </p:cNvSpPr>
            <p:nvPr/>
          </p:nvSpPr>
          <p:spPr bwMode="auto">
            <a:xfrm>
              <a:off x="5209" y="2370"/>
              <a:ext cx="9" cy="19"/>
            </a:xfrm>
            <a:custGeom>
              <a:avLst/>
              <a:gdLst>
                <a:gd name="T0" fmla="*/ 4 w 9"/>
                <a:gd name="T1" fmla="*/ 0 h 19"/>
                <a:gd name="T2" fmla="*/ 0 w 9"/>
                <a:gd name="T3" fmla="*/ 5 h 19"/>
                <a:gd name="T4" fmla="*/ 0 w 9"/>
                <a:gd name="T5" fmla="*/ 19 h 19"/>
                <a:gd name="T6" fmla="*/ 9 w 9"/>
                <a:gd name="T7" fmla="*/ 19 h 19"/>
                <a:gd name="T8" fmla="*/ 9 w 9"/>
                <a:gd name="T9" fmla="*/ 5 h 19"/>
                <a:gd name="T10" fmla="*/ 4 w 9"/>
                <a:gd name="T1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19">
                  <a:moveTo>
                    <a:pt x="4" y="0"/>
                  </a:moveTo>
                  <a:lnTo>
                    <a:pt x="0" y="5"/>
                  </a:lnTo>
                  <a:lnTo>
                    <a:pt x="0" y="19"/>
                  </a:lnTo>
                  <a:lnTo>
                    <a:pt x="9" y="19"/>
                  </a:lnTo>
                  <a:lnTo>
                    <a:pt x="9" y="5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5" name="Freeform 64"/>
            <p:cNvSpPr>
              <a:spLocks/>
            </p:cNvSpPr>
            <p:nvPr/>
          </p:nvSpPr>
          <p:spPr bwMode="auto">
            <a:xfrm>
              <a:off x="5213" y="2370"/>
              <a:ext cx="5" cy="5"/>
            </a:xfrm>
            <a:custGeom>
              <a:avLst/>
              <a:gdLst>
                <a:gd name="T0" fmla="*/ 0 w 5"/>
                <a:gd name="T1" fmla="*/ 0 h 5"/>
                <a:gd name="T2" fmla="*/ 5 w 5"/>
                <a:gd name="T3" fmla="*/ 0 h 5"/>
                <a:gd name="T4" fmla="*/ 5 w 5"/>
                <a:gd name="T5" fmla="*/ 5 h 5"/>
                <a:gd name="T6" fmla="*/ 0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0" y="0"/>
                  </a:moveTo>
                  <a:lnTo>
                    <a:pt x="5" y="0"/>
                  </a:lnTo>
                  <a:lnTo>
                    <a:pt x="5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6" name="Rectangle 65"/>
            <p:cNvSpPr>
              <a:spLocks noChangeArrowheads="1"/>
            </p:cNvSpPr>
            <p:nvPr/>
          </p:nvSpPr>
          <p:spPr bwMode="auto">
            <a:xfrm>
              <a:off x="5145" y="2370"/>
              <a:ext cx="6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7" name="Rectangle 66"/>
            <p:cNvSpPr>
              <a:spLocks noChangeArrowheads="1"/>
            </p:cNvSpPr>
            <p:nvPr/>
          </p:nvSpPr>
          <p:spPr bwMode="auto">
            <a:xfrm>
              <a:off x="5108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8" name="Rectangle 67"/>
            <p:cNvSpPr>
              <a:spLocks noChangeArrowheads="1"/>
            </p:cNvSpPr>
            <p:nvPr/>
          </p:nvSpPr>
          <p:spPr bwMode="auto">
            <a:xfrm>
              <a:off x="5012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9" name="Rectangle 68"/>
            <p:cNvSpPr>
              <a:spLocks noChangeArrowheads="1"/>
            </p:cNvSpPr>
            <p:nvPr/>
          </p:nvSpPr>
          <p:spPr bwMode="auto">
            <a:xfrm>
              <a:off x="4980" y="2370"/>
              <a:ext cx="1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0" name="Rectangle 69"/>
            <p:cNvSpPr>
              <a:spLocks noChangeArrowheads="1"/>
            </p:cNvSpPr>
            <p:nvPr/>
          </p:nvSpPr>
          <p:spPr bwMode="auto">
            <a:xfrm>
              <a:off x="4879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1" name="Rectangle 70"/>
            <p:cNvSpPr>
              <a:spLocks noChangeArrowheads="1"/>
            </p:cNvSpPr>
            <p:nvPr/>
          </p:nvSpPr>
          <p:spPr bwMode="auto">
            <a:xfrm>
              <a:off x="4847" y="2370"/>
              <a:ext cx="14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2" name="Rectangle 71"/>
            <p:cNvSpPr>
              <a:spLocks noChangeArrowheads="1"/>
            </p:cNvSpPr>
            <p:nvPr/>
          </p:nvSpPr>
          <p:spPr bwMode="auto">
            <a:xfrm>
              <a:off x="4746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3" name="Rectangle 72"/>
            <p:cNvSpPr>
              <a:spLocks noChangeArrowheads="1"/>
            </p:cNvSpPr>
            <p:nvPr/>
          </p:nvSpPr>
          <p:spPr bwMode="auto">
            <a:xfrm>
              <a:off x="4714" y="2370"/>
              <a:ext cx="14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4" name="Rectangle 73"/>
            <p:cNvSpPr>
              <a:spLocks noChangeArrowheads="1"/>
            </p:cNvSpPr>
            <p:nvPr/>
          </p:nvSpPr>
          <p:spPr bwMode="auto">
            <a:xfrm>
              <a:off x="4613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5" name="Rectangle 74"/>
            <p:cNvSpPr>
              <a:spLocks noChangeArrowheads="1"/>
            </p:cNvSpPr>
            <p:nvPr/>
          </p:nvSpPr>
          <p:spPr bwMode="auto">
            <a:xfrm>
              <a:off x="4581" y="2370"/>
              <a:ext cx="14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6" name="Rectangle 75"/>
            <p:cNvSpPr>
              <a:spLocks noChangeArrowheads="1"/>
            </p:cNvSpPr>
            <p:nvPr/>
          </p:nvSpPr>
          <p:spPr bwMode="auto">
            <a:xfrm>
              <a:off x="4481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7" name="Rectangle 76"/>
            <p:cNvSpPr>
              <a:spLocks noChangeArrowheads="1"/>
            </p:cNvSpPr>
            <p:nvPr/>
          </p:nvSpPr>
          <p:spPr bwMode="auto">
            <a:xfrm>
              <a:off x="4449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8" name="Rectangle 77"/>
            <p:cNvSpPr>
              <a:spLocks noChangeArrowheads="1"/>
            </p:cNvSpPr>
            <p:nvPr/>
          </p:nvSpPr>
          <p:spPr bwMode="auto">
            <a:xfrm>
              <a:off x="4348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9" name="Rectangle 78"/>
            <p:cNvSpPr>
              <a:spLocks noChangeArrowheads="1"/>
            </p:cNvSpPr>
            <p:nvPr/>
          </p:nvSpPr>
          <p:spPr bwMode="auto">
            <a:xfrm>
              <a:off x="4316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0" name="Rectangle 79"/>
            <p:cNvSpPr>
              <a:spLocks noChangeArrowheads="1"/>
            </p:cNvSpPr>
            <p:nvPr/>
          </p:nvSpPr>
          <p:spPr bwMode="auto">
            <a:xfrm>
              <a:off x="4215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1" name="Rectangle 80"/>
            <p:cNvSpPr>
              <a:spLocks noChangeArrowheads="1"/>
            </p:cNvSpPr>
            <p:nvPr/>
          </p:nvSpPr>
          <p:spPr bwMode="auto">
            <a:xfrm>
              <a:off x="4183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2" name="Rectangle 81"/>
            <p:cNvSpPr>
              <a:spLocks noChangeArrowheads="1"/>
            </p:cNvSpPr>
            <p:nvPr/>
          </p:nvSpPr>
          <p:spPr bwMode="auto">
            <a:xfrm>
              <a:off x="4082" y="2370"/>
              <a:ext cx="87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3" name="Rectangle 82"/>
            <p:cNvSpPr>
              <a:spLocks noChangeArrowheads="1"/>
            </p:cNvSpPr>
            <p:nvPr/>
          </p:nvSpPr>
          <p:spPr bwMode="auto">
            <a:xfrm>
              <a:off x="4050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4" name="Rectangle 83"/>
            <p:cNvSpPr>
              <a:spLocks noChangeArrowheads="1"/>
            </p:cNvSpPr>
            <p:nvPr/>
          </p:nvSpPr>
          <p:spPr bwMode="auto">
            <a:xfrm>
              <a:off x="3954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5" name="Rectangle 84"/>
            <p:cNvSpPr>
              <a:spLocks noChangeArrowheads="1"/>
            </p:cNvSpPr>
            <p:nvPr/>
          </p:nvSpPr>
          <p:spPr bwMode="auto">
            <a:xfrm>
              <a:off x="3917" y="2370"/>
              <a:ext cx="19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6" name="Rectangle 85"/>
            <p:cNvSpPr>
              <a:spLocks noChangeArrowheads="1"/>
            </p:cNvSpPr>
            <p:nvPr/>
          </p:nvSpPr>
          <p:spPr bwMode="auto">
            <a:xfrm>
              <a:off x="3821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7" name="Rectangle 86"/>
            <p:cNvSpPr>
              <a:spLocks noChangeArrowheads="1"/>
            </p:cNvSpPr>
            <p:nvPr/>
          </p:nvSpPr>
          <p:spPr bwMode="auto">
            <a:xfrm>
              <a:off x="3785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8" name="Rectangle 87"/>
            <p:cNvSpPr>
              <a:spLocks noChangeArrowheads="1"/>
            </p:cNvSpPr>
            <p:nvPr/>
          </p:nvSpPr>
          <p:spPr bwMode="auto">
            <a:xfrm>
              <a:off x="3688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9" name="Rectangle 88"/>
            <p:cNvSpPr>
              <a:spLocks noChangeArrowheads="1"/>
            </p:cNvSpPr>
            <p:nvPr/>
          </p:nvSpPr>
          <p:spPr bwMode="auto">
            <a:xfrm>
              <a:off x="3656" y="2370"/>
              <a:ext cx="14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0" name="Rectangle 89"/>
            <p:cNvSpPr>
              <a:spLocks noChangeArrowheads="1"/>
            </p:cNvSpPr>
            <p:nvPr/>
          </p:nvSpPr>
          <p:spPr bwMode="auto">
            <a:xfrm>
              <a:off x="3556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1" name="Rectangle 90"/>
            <p:cNvSpPr>
              <a:spLocks noChangeArrowheads="1"/>
            </p:cNvSpPr>
            <p:nvPr/>
          </p:nvSpPr>
          <p:spPr bwMode="auto">
            <a:xfrm>
              <a:off x="3524" y="2370"/>
              <a:ext cx="1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2" name="Rectangle 91"/>
            <p:cNvSpPr>
              <a:spLocks noChangeArrowheads="1"/>
            </p:cNvSpPr>
            <p:nvPr/>
          </p:nvSpPr>
          <p:spPr bwMode="auto">
            <a:xfrm>
              <a:off x="3423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3" name="Rectangle 92"/>
            <p:cNvSpPr>
              <a:spLocks noChangeArrowheads="1"/>
            </p:cNvSpPr>
            <p:nvPr/>
          </p:nvSpPr>
          <p:spPr bwMode="auto">
            <a:xfrm>
              <a:off x="3391" y="2370"/>
              <a:ext cx="1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4" name="Rectangle 93"/>
            <p:cNvSpPr>
              <a:spLocks noChangeArrowheads="1"/>
            </p:cNvSpPr>
            <p:nvPr/>
          </p:nvSpPr>
          <p:spPr bwMode="auto">
            <a:xfrm>
              <a:off x="3290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5" name="Rectangle 94"/>
            <p:cNvSpPr>
              <a:spLocks noChangeArrowheads="1"/>
            </p:cNvSpPr>
            <p:nvPr/>
          </p:nvSpPr>
          <p:spPr bwMode="auto">
            <a:xfrm>
              <a:off x="3258" y="2370"/>
              <a:ext cx="14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6" name="Rectangle 95"/>
            <p:cNvSpPr>
              <a:spLocks noChangeArrowheads="1"/>
            </p:cNvSpPr>
            <p:nvPr/>
          </p:nvSpPr>
          <p:spPr bwMode="auto">
            <a:xfrm>
              <a:off x="3157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7" name="Rectangle 96"/>
            <p:cNvSpPr>
              <a:spLocks noChangeArrowheads="1"/>
            </p:cNvSpPr>
            <p:nvPr/>
          </p:nvSpPr>
          <p:spPr bwMode="auto">
            <a:xfrm>
              <a:off x="3125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8" name="Rectangle 97"/>
            <p:cNvSpPr>
              <a:spLocks noChangeArrowheads="1"/>
            </p:cNvSpPr>
            <p:nvPr/>
          </p:nvSpPr>
          <p:spPr bwMode="auto">
            <a:xfrm>
              <a:off x="3024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9" name="Rectangle 98"/>
            <p:cNvSpPr>
              <a:spLocks noChangeArrowheads="1"/>
            </p:cNvSpPr>
            <p:nvPr/>
          </p:nvSpPr>
          <p:spPr bwMode="auto">
            <a:xfrm>
              <a:off x="2992" y="2370"/>
              <a:ext cx="19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0" name="Rectangle 99"/>
            <p:cNvSpPr>
              <a:spLocks noChangeArrowheads="1"/>
            </p:cNvSpPr>
            <p:nvPr/>
          </p:nvSpPr>
          <p:spPr bwMode="auto">
            <a:xfrm>
              <a:off x="2892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1" name="Rectangle 100"/>
            <p:cNvSpPr>
              <a:spLocks noChangeArrowheads="1"/>
            </p:cNvSpPr>
            <p:nvPr/>
          </p:nvSpPr>
          <p:spPr bwMode="auto">
            <a:xfrm>
              <a:off x="2860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2" name="Rectangle 101"/>
            <p:cNvSpPr>
              <a:spLocks noChangeArrowheads="1"/>
            </p:cNvSpPr>
            <p:nvPr/>
          </p:nvSpPr>
          <p:spPr bwMode="auto">
            <a:xfrm>
              <a:off x="2759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3" name="Rectangle 102"/>
            <p:cNvSpPr>
              <a:spLocks noChangeArrowheads="1"/>
            </p:cNvSpPr>
            <p:nvPr/>
          </p:nvSpPr>
          <p:spPr bwMode="auto">
            <a:xfrm>
              <a:off x="2727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4" name="Rectangle 103"/>
            <p:cNvSpPr>
              <a:spLocks noChangeArrowheads="1"/>
            </p:cNvSpPr>
            <p:nvPr/>
          </p:nvSpPr>
          <p:spPr bwMode="auto">
            <a:xfrm>
              <a:off x="2631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5" name="Rectangle 104"/>
            <p:cNvSpPr>
              <a:spLocks noChangeArrowheads="1"/>
            </p:cNvSpPr>
            <p:nvPr/>
          </p:nvSpPr>
          <p:spPr bwMode="auto">
            <a:xfrm>
              <a:off x="2594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6" name="Rectangle 105"/>
            <p:cNvSpPr>
              <a:spLocks noChangeArrowheads="1"/>
            </p:cNvSpPr>
            <p:nvPr/>
          </p:nvSpPr>
          <p:spPr bwMode="auto">
            <a:xfrm>
              <a:off x="2498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7" name="Rectangle 106"/>
            <p:cNvSpPr>
              <a:spLocks noChangeArrowheads="1"/>
            </p:cNvSpPr>
            <p:nvPr/>
          </p:nvSpPr>
          <p:spPr bwMode="auto">
            <a:xfrm>
              <a:off x="2461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8" name="Rectangle 107"/>
            <p:cNvSpPr>
              <a:spLocks noChangeArrowheads="1"/>
            </p:cNvSpPr>
            <p:nvPr/>
          </p:nvSpPr>
          <p:spPr bwMode="auto">
            <a:xfrm>
              <a:off x="2365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9" name="Rectangle 108"/>
            <p:cNvSpPr>
              <a:spLocks noChangeArrowheads="1"/>
            </p:cNvSpPr>
            <p:nvPr/>
          </p:nvSpPr>
          <p:spPr bwMode="auto">
            <a:xfrm>
              <a:off x="2328" y="2370"/>
              <a:ext cx="19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0" name="Rectangle 109"/>
            <p:cNvSpPr>
              <a:spLocks noChangeArrowheads="1"/>
            </p:cNvSpPr>
            <p:nvPr/>
          </p:nvSpPr>
          <p:spPr bwMode="auto">
            <a:xfrm>
              <a:off x="2232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1" name="Rectangle 110"/>
            <p:cNvSpPr>
              <a:spLocks noChangeArrowheads="1"/>
            </p:cNvSpPr>
            <p:nvPr/>
          </p:nvSpPr>
          <p:spPr bwMode="auto">
            <a:xfrm>
              <a:off x="2200" y="2370"/>
              <a:ext cx="14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2" name="Rectangle 111"/>
            <p:cNvSpPr>
              <a:spLocks noChangeArrowheads="1"/>
            </p:cNvSpPr>
            <p:nvPr/>
          </p:nvSpPr>
          <p:spPr bwMode="auto">
            <a:xfrm>
              <a:off x="2099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3" name="Rectangle 112"/>
            <p:cNvSpPr>
              <a:spLocks noChangeArrowheads="1"/>
            </p:cNvSpPr>
            <p:nvPr/>
          </p:nvSpPr>
          <p:spPr bwMode="auto">
            <a:xfrm>
              <a:off x="2067" y="2370"/>
              <a:ext cx="14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4" name="Rectangle 113"/>
            <p:cNvSpPr>
              <a:spLocks noChangeArrowheads="1"/>
            </p:cNvSpPr>
            <p:nvPr/>
          </p:nvSpPr>
          <p:spPr bwMode="auto">
            <a:xfrm>
              <a:off x="1967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5" name="Rectangle 114"/>
            <p:cNvSpPr>
              <a:spLocks noChangeArrowheads="1"/>
            </p:cNvSpPr>
            <p:nvPr/>
          </p:nvSpPr>
          <p:spPr bwMode="auto">
            <a:xfrm>
              <a:off x="1935" y="2370"/>
              <a:ext cx="1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6" name="Rectangle 115"/>
            <p:cNvSpPr>
              <a:spLocks noChangeArrowheads="1"/>
            </p:cNvSpPr>
            <p:nvPr/>
          </p:nvSpPr>
          <p:spPr bwMode="auto">
            <a:xfrm>
              <a:off x="1834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7" name="Rectangle 116"/>
            <p:cNvSpPr>
              <a:spLocks noChangeArrowheads="1"/>
            </p:cNvSpPr>
            <p:nvPr/>
          </p:nvSpPr>
          <p:spPr bwMode="auto">
            <a:xfrm>
              <a:off x="1802" y="2370"/>
              <a:ext cx="1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8" name="Rectangle 117"/>
            <p:cNvSpPr>
              <a:spLocks noChangeArrowheads="1"/>
            </p:cNvSpPr>
            <p:nvPr/>
          </p:nvSpPr>
          <p:spPr bwMode="auto">
            <a:xfrm>
              <a:off x="1701" y="2370"/>
              <a:ext cx="82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9" name="Rectangle 118"/>
            <p:cNvSpPr>
              <a:spLocks noChangeArrowheads="1"/>
            </p:cNvSpPr>
            <p:nvPr/>
          </p:nvSpPr>
          <p:spPr bwMode="auto">
            <a:xfrm>
              <a:off x="1669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0" name="Rectangle 119"/>
            <p:cNvSpPr>
              <a:spLocks noChangeArrowheads="1"/>
            </p:cNvSpPr>
            <p:nvPr/>
          </p:nvSpPr>
          <p:spPr bwMode="auto">
            <a:xfrm>
              <a:off x="1568" y="2370"/>
              <a:ext cx="83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1" name="Rectangle 120"/>
            <p:cNvSpPr>
              <a:spLocks noChangeArrowheads="1"/>
            </p:cNvSpPr>
            <p:nvPr/>
          </p:nvSpPr>
          <p:spPr bwMode="auto">
            <a:xfrm>
              <a:off x="1536" y="2370"/>
              <a:ext cx="18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2" name="Rectangle 121"/>
            <p:cNvSpPr>
              <a:spLocks noChangeArrowheads="1"/>
            </p:cNvSpPr>
            <p:nvPr/>
          </p:nvSpPr>
          <p:spPr bwMode="auto">
            <a:xfrm>
              <a:off x="1463" y="2370"/>
              <a:ext cx="55" cy="10"/>
            </a:xfrm>
            <a:prstGeom prst="rect">
              <a:avLst/>
            </a:prstGeom>
            <a:solidFill>
              <a:srgbClr val="3C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3" name="Freeform 122"/>
            <p:cNvSpPr>
              <a:spLocks/>
            </p:cNvSpPr>
            <p:nvPr/>
          </p:nvSpPr>
          <p:spPr bwMode="auto">
            <a:xfrm>
              <a:off x="1463" y="2334"/>
              <a:ext cx="137" cy="78"/>
            </a:xfrm>
            <a:custGeom>
              <a:avLst/>
              <a:gdLst>
                <a:gd name="T0" fmla="*/ 22 w 30"/>
                <a:gd name="T1" fmla="*/ 9 h 17"/>
                <a:gd name="T2" fmla="*/ 30 w 30"/>
                <a:gd name="T3" fmla="*/ 0 h 17"/>
                <a:gd name="T4" fmla="*/ 0 w 30"/>
                <a:gd name="T5" fmla="*/ 9 h 17"/>
                <a:gd name="T6" fmla="*/ 30 w 30"/>
                <a:gd name="T7" fmla="*/ 17 h 17"/>
                <a:gd name="T8" fmla="*/ 22 w 30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7">
                  <a:moveTo>
                    <a:pt x="22" y="9"/>
                  </a:moveTo>
                  <a:lnTo>
                    <a:pt x="30" y="0"/>
                  </a:lnTo>
                  <a:lnTo>
                    <a:pt x="0" y="9"/>
                  </a:lnTo>
                  <a:lnTo>
                    <a:pt x="30" y="17"/>
                  </a:lnTo>
                  <a:lnTo>
                    <a:pt x="22" y="9"/>
                  </a:lnTo>
                  <a:close/>
                </a:path>
              </a:pathLst>
            </a:custGeom>
            <a:solidFill>
              <a:srgbClr val="24282B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4" name="Freeform 123"/>
            <p:cNvSpPr>
              <a:spLocks/>
            </p:cNvSpPr>
            <p:nvPr/>
          </p:nvSpPr>
          <p:spPr bwMode="auto">
            <a:xfrm>
              <a:off x="4586" y="2517"/>
              <a:ext cx="362" cy="801"/>
            </a:xfrm>
            <a:custGeom>
              <a:avLst/>
              <a:gdLst>
                <a:gd name="T0" fmla="*/ 0 w 79"/>
                <a:gd name="T1" fmla="*/ 0 h 175"/>
                <a:gd name="T2" fmla="*/ 10 w 79"/>
                <a:gd name="T3" fmla="*/ 88 h 175"/>
                <a:gd name="T4" fmla="*/ 0 w 79"/>
                <a:gd name="T5" fmla="*/ 175 h 175"/>
                <a:gd name="T6" fmla="*/ 79 w 79"/>
                <a:gd name="T7" fmla="*/ 90 h 175"/>
                <a:gd name="T8" fmla="*/ 0 w 79"/>
                <a:gd name="T9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75">
                  <a:moveTo>
                    <a:pt x="0" y="0"/>
                  </a:moveTo>
                  <a:cubicBezTo>
                    <a:pt x="8" y="34"/>
                    <a:pt x="10" y="60"/>
                    <a:pt x="10" y="88"/>
                  </a:cubicBezTo>
                  <a:cubicBezTo>
                    <a:pt x="10" y="122"/>
                    <a:pt x="7" y="148"/>
                    <a:pt x="0" y="175"/>
                  </a:cubicBezTo>
                  <a:cubicBezTo>
                    <a:pt x="26" y="175"/>
                    <a:pt x="65" y="146"/>
                    <a:pt x="79" y="90"/>
                  </a:cubicBezTo>
                  <a:cubicBezTo>
                    <a:pt x="65" y="37"/>
                    <a:pt x="25" y="0"/>
                    <a:pt x="0" y="0"/>
                  </a:cubicBezTo>
                  <a:close/>
                </a:path>
              </a:pathLst>
            </a:custGeom>
            <a:noFill/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5" name="Rectangle 124"/>
            <p:cNvSpPr>
              <a:spLocks noChangeArrowheads="1"/>
            </p:cNvSpPr>
            <p:nvPr/>
          </p:nvSpPr>
          <p:spPr bwMode="auto">
            <a:xfrm>
              <a:off x="3025" y="2216"/>
              <a:ext cx="74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isBranchTaken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56" name="Freeform 125"/>
            <p:cNvSpPr>
              <a:spLocks/>
            </p:cNvSpPr>
            <p:nvPr/>
          </p:nvSpPr>
          <p:spPr bwMode="auto">
            <a:xfrm>
              <a:off x="3565" y="1322"/>
              <a:ext cx="220" cy="613"/>
            </a:xfrm>
            <a:custGeom>
              <a:avLst/>
              <a:gdLst>
                <a:gd name="T0" fmla="*/ 0 w 48"/>
                <a:gd name="T1" fmla="*/ 0 h 134"/>
                <a:gd name="T2" fmla="*/ 48 w 48"/>
                <a:gd name="T3" fmla="*/ 29 h 134"/>
                <a:gd name="T4" fmla="*/ 47 w 48"/>
                <a:gd name="T5" fmla="*/ 110 h 134"/>
                <a:gd name="T6" fmla="*/ 0 w 48"/>
                <a:gd name="T7" fmla="*/ 134 h 134"/>
                <a:gd name="T8" fmla="*/ 0 w 48"/>
                <a:gd name="T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134">
                  <a:moveTo>
                    <a:pt x="0" y="0"/>
                  </a:moveTo>
                  <a:lnTo>
                    <a:pt x="48" y="29"/>
                  </a:lnTo>
                  <a:lnTo>
                    <a:pt x="47" y="110"/>
                  </a:lnTo>
                  <a:lnTo>
                    <a:pt x="0" y="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B3AE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7" name="Line 126"/>
            <p:cNvSpPr>
              <a:spLocks noChangeShapeType="1"/>
            </p:cNvSpPr>
            <p:nvPr/>
          </p:nvSpPr>
          <p:spPr bwMode="auto">
            <a:xfrm>
              <a:off x="2429" y="1821"/>
              <a:ext cx="1108" cy="0"/>
            </a:xfrm>
            <a:prstGeom prst="line">
              <a:avLst/>
            </a:prstGeom>
            <a:noFill/>
            <a:ln w="9" cap="flat">
              <a:solidFill>
                <a:srgbClr val="4230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8" name="Freeform 127"/>
            <p:cNvSpPr>
              <a:spLocks/>
            </p:cNvSpPr>
            <p:nvPr/>
          </p:nvSpPr>
          <p:spPr bwMode="auto">
            <a:xfrm>
              <a:off x="3482" y="1798"/>
              <a:ext cx="69" cy="41"/>
            </a:xfrm>
            <a:custGeom>
              <a:avLst/>
              <a:gdLst>
                <a:gd name="T0" fmla="*/ 4 w 15"/>
                <a:gd name="T1" fmla="*/ 5 h 9"/>
                <a:gd name="T2" fmla="*/ 0 w 15"/>
                <a:gd name="T3" fmla="*/ 9 h 9"/>
                <a:gd name="T4" fmla="*/ 15 w 15"/>
                <a:gd name="T5" fmla="*/ 5 h 9"/>
                <a:gd name="T6" fmla="*/ 0 w 15"/>
                <a:gd name="T7" fmla="*/ 0 h 9"/>
                <a:gd name="T8" fmla="*/ 4 w 15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9">
                  <a:moveTo>
                    <a:pt x="4" y="5"/>
                  </a:moveTo>
                  <a:lnTo>
                    <a:pt x="0" y="9"/>
                  </a:lnTo>
                  <a:lnTo>
                    <a:pt x="15" y="5"/>
                  </a:lnTo>
                  <a:lnTo>
                    <a:pt x="0" y="0"/>
                  </a:lnTo>
                  <a:lnTo>
                    <a:pt x="4" y="5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9" name="Line 128"/>
            <p:cNvSpPr>
              <a:spLocks noChangeShapeType="1"/>
            </p:cNvSpPr>
            <p:nvPr/>
          </p:nvSpPr>
          <p:spPr bwMode="auto">
            <a:xfrm>
              <a:off x="2434" y="1455"/>
              <a:ext cx="1112" cy="0"/>
            </a:xfrm>
            <a:prstGeom prst="line">
              <a:avLst/>
            </a:prstGeom>
            <a:noFill/>
            <a:ln w="9" cap="flat">
              <a:solidFill>
                <a:srgbClr val="42306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0" name="Freeform 129"/>
            <p:cNvSpPr>
              <a:spLocks/>
            </p:cNvSpPr>
            <p:nvPr/>
          </p:nvSpPr>
          <p:spPr bwMode="auto">
            <a:xfrm>
              <a:off x="3487" y="1436"/>
              <a:ext cx="69" cy="37"/>
            </a:xfrm>
            <a:custGeom>
              <a:avLst/>
              <a:gdLst>
                <a:gd name="T0" fmla="*/ 4 w 15"/>
                <a:gd name="T1" fmla="*/ 4 h 8"/>
                <a:gd name="T2" fmla="*/ 0 w 15"/>
                <a:gd name="T3" fmla="*/ 8 h 8"/>
                <a:gd name="T4" fmla="*/ 15 w 15"/>
                <a:gd name="T5" fmla="*/ 4 h 8"/>
                <a:gd name="T6" fmla="*/ 0 w 15"/>
                <a:gd name="T7" fmla="*/ 0 h 8"/>
                <a:gd name="T8" fmla="*/ 4 w 15"/>
                <a:gd name="T9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8">
                  <a:moveTo>
                    <a:pt x="4" y="4"/>
                  </a:moveTo>
                  <a:lnTo>
                    <a:pt x="0" y="8"/>
                  </a:lnTo>
                  <a:lnTo>
                    <a:pt x="15" y="4"/>
                  </a:lnTo>
                  <a:lnTo>
                    <a:pt x="0" y="0"/>
                  </a:lnTo>
                  <a:lnTo>
                    <a:pt x="4" y="4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1" name="Freeform 130"/>
            <p:cNvSpPr>
              <a:spLocks/>
            </p:cNvSpPr>
            <p:nvPr/>
          </p:nvSpPr>
          <p:spPr bwMode="auto">
            <a:xfrm>
              <a:off x="1477" y="1184"/>
              <a:ext cx="2559" cy="458"/>
            </a:xfrm>
            <a:custGeom>
              <a:avLst/>
              <a:gdLst>
                <a:gd name="T0" fmla="*/ 502 w 559"/>
                <a:gd name="T1" fmla="*/ 100 h 100"/>
                <a:gd name="T2" fmla="*/ 558 w 559"/>
                <a:gd name="T3" fmla="*/ 100 h 100"/>
                <a:gd name="T4" fmla="*/ 559 w 559"/>
                <a:gd name="T5" fmla="*/ 1 h 100"/>
                <a:gd name="T6" fmla="*/ 0 w 559"/>
                <a:gd name="T7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9" h="100">
                  <a:moveTo>
                    <a:pt x="502" y="100"/>
                  </a:moveTo>
                  <a:lnTo>
                    <a:pt x="558" y="100"/>
                  </a:lnTo>
                  <a:lnTo>
                    <a:pt x="559" y="1"/>
                  </a:lnTo>
                  <a:lnTo>
                    <a:pt x="0" y="0"/>
                  </a:lnTo>
                </a:path>
              </a:pathLst>
            </a:custGeom>
            <a:noFill/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2" name="Freeform 131"/>
            <p:cNvSpPr>
              <a:spLocks/>
            </p:cNvSpPr>
            <p:nvPr/>
          </p:nvSpPr>
          <p:spPr bwMode="auto">
            <a:xfrm>
              <a:off x="1477" y="1148"/>
              <a:ext cx="132" cy="78"/>
            </a:xfrm>
            <a:custGeom>
              <a:avLst/>
              <a:gdLst>
                <a:gd name="T0" fmla="*/ 21 w 29"/>
                <a:gd name="T1" fmla="*/ 8 h 17"/>
                <a:gd name="T2" fmla="*/ 29 w 29"/>
                <a:gd name="T3" fmla="*/ 0 h 17"/>
                <a:gd name="T4" fmla="*/ 0 w 29"/>
                <a:gd name="T5" fmla="*/ 8 h 17"/>
                <a:gd name="T6" fmla="*/ 29 w 29"/>
                <a:gd name="T7" fmla="*/ 17 h 17"/>
                <a:gd name="T8" fmla="*/ 21 w 29"/>
                <a:gd name="T9" fmla="*/ 8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7">
                  <a:moveTo>
                    <a:pt x="21" y="8"/>
                  </a:moveTo>
                  <a:lnTo>
                    <a:pt x="29" y="0"/>
                  </a:lnTo>
                  <a:lnTo>
                    <a:pt x="0" y="8"/>
                  </a:lnTo>
                  <a:lnTo>
                    <a:pt x="29" y="17"/>
                  </a:lnTo>
                  <a:lnTo>
                    <a:pt x="21" y="8"/>
                  </a:lnTo>
                  <a:close/>
                </a:path>
              </a:pathLst>
            </a:custGeom>
            <a:solidFill>
              <a:srgbClr val="24282B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3" name="Rectangle 132"/>
            <p:cNvSpPr>
              <a:spLocks noChangeArrowheads="1"/>
            </p:cNvSpPr>
            <p:nvPr/>
          </p:nvSpPr>
          <p:spPr bwMode="auto">
            <a:xfrm>
              <a:off x="3027" y="1009"/>
              <a:ext cx="61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24282B"/>
                  </a:solidFill>
                  <a:latin typeface="ArialMT" charset="0"/>
                </a:rPr>
                <a:t>branchPC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64" name="Rectangle 133"/>
            <p:cNvSpPr>
              <a:spLocks noChangeArrowheads="1"/>
            </p:cNvSpPr>
            <p:nvPr/>
          </p:nvSpPr>
          <p:spPr bwMode="auto">
            <a:xfrm>
              <a:off x="2658" y="1292"/>
              <a:ext cx="75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ArialMT" charset="0"/>
                </a:rPr>
                <a:t>branchTarget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65" name="Rectangle 134"/>
            <p:cNvSpPr>
              <a:spLocks noChangeArrowheads="1"/>
            </p:cNvSpPr>
            <p:nvPr/>
          </p:nvSpPr>
          <p:spPr bwMode="auto">
            <a:xfrm>
              <a:off x="2829" y="1638"/>
              <a:ext cx="2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ArialMT" charset="0"/>
                </a:rPr>
                <a:t>op1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66" name="Rectangle 135"/>
            <p:cNvSpPr>
              <a:spLocks noChangeArrowheads="1"/>
            </p:cNvSpPr>
            <p:nvPr/>
          </p:nvSpPr>
          <p:spPr bwMode="auto">
            <a:xfrm>
              <a:off x="3573" y="1725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67" name="Rectangle 136"/>
            <p:cNvSpPr>
              <a:spLocks noChangeArrowheads="1"/>
            </p:cNvSpPr>
            <p:nvPr/>
          </p:nvSpPr>
          <p:spPr bwMode="auto">
            <a:xfrm>
              <a:off x="3584" y="1409"/>
              <a:ext cx="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68" name="Rectangle 137"/>
            <p:cNvSpPr>
              <a:spLocks noChangeArrowheads="1"/>
            </p:cNvSpPr>
            <p:nvPr/>
          </p:nvSpPr>
          <p:spPr bwMode="auto">
            <a:xfrm>
              <a:off x="2960" y="2059"/>
              <a:ext cx="83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9" name="Rectangle 138"/>
            <p:cNvSpPr>
              <a:spLocks noChangeArrowheads="1"/>
            </p:cNvSpPr>
            <p:nvPr/>
          </p:nvSpPr>
          <p:spPr bwMode="auto">
            <a:xfrm>
              <a:off x="3061" y="2059"/>
              <a:ext cx="18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0" name="Rectangle 139"/>
            <p:cNvSpPr>
              <a:spLocks noChangeArrowheads="1"/>
            </p:cNvSpPr>
            <p:nvPr/>
          </p:nvSpPr>
          <p:spPr bwMode="auto">
            <a:xfrm>
              <a:off x="3093" y="2059"/>
              <a:ext cx="83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1" name="Rectangle 140"/>
            <p:cNvSpPr>
              <a:spLocks noChangeArrowheads="1"/>
            </p:cNvSpPr>
            <p:nvPr/>
          </p:nvSpPr>
          <p:spPr bwMode="auto">
            <a:xfrm>
              <a:off x="3194" y="2059"/>
              <a:ext cx="14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2" name="Rectangle 141"/>
            <p:cNvSpPr>
              <a:spLocks noChangeArrowheads="1"/>
            </p:cNvSpPr>
            <p:nvPr/>
          </p:nvSpPr>
          <p:spPr bwMode="auto">
            <a:xfrm>
              <a:off x="3226" y="2059"/>
              <a:ext cx="82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3" name="Rectangle 142"/>
            <p:cNvSpPr>
              <a:spLocks noChangeArrowheads="1"/>
            </p:cNvSpPr>
            <p:nvPr/>
          </p:nvSpPr>
          <p:spPr bwMode="auto">
            <a:xfrm>
              <a:off x="3327" y="2059"/>
              <a:ext cx="13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4" name="Rectangle 143"/>
            <p:cNvSpPr>
              <a:spLocks noChangeArrowheads="1"/>
            </p:cNvSpPr>
            <p:nvPr/>
          </p:nvSpPr>
          <p:spPr bwMode="auto">
            <a:xfrm>
              <a:off x="3359" y="2059"/>
              <a:ext cx="82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5" name="Rectangle 144"/>
            <p:cNvSpPr>
              <a:spLocks noChangeArrowheads="1"/>
            </p:cNvSpPr>
            <p:nvPr/>
          </p:nvSpPr>
          <p:spPr bwMode="auto">
            <a:xfrm>
              <a:off x="3459" y="2059"/>
              <a:ext cx="14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6" name="Rectangle 145"/>
            <p:cNvSpPr>
              <a:spLocks noChangeArrowheads="1"/>
            </p:cNvSpPr>
            <p:nvPr/>
          </p:nvSpPr>
          <p:spPr bwMode="auto">
            <a:xfrm>
              <a:off x="3491" y="2059"/>
              <a:ext cx="83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7" name="Rectangle 146"/>
            <p:cNvSpPr>
              <a:spLocks noChangeArrowheads="1"/>
            </p:cNvSpPr>
            <p:nvPr/>
          </p:nvSpPr>
          <p:spPr bwMode="auto">
            <a:xfrm>
              <a:off x="3592" y="2059"/>
              <a:ext cx="14" cy="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8" name="Freeform 147"/>
            <p:cNvSpPr>
              <a:spLocks/>
            </p:cNvSpPr>
            <p:nvPr/>
          </p:nvSpPr>
          <p:spPr bwMode="auto">
            <a:xfrm>
              <a:off x="3624" y="2059"/>
              <a:ext cx="69" cy="9"/>
            </a:xfrm>
            <a:custGeom>
              <a:avLst/>
              <a:gdLst>
                <a:gd name="T0" fmla="*/ 69 w 69"/>
                <a:gd name="T1" fmla="*/ 5 h 9"/>
                <a:gd name="T2" fmla="*/ 64 w 69"/>
                <a:gd name="T3" fmla="*/ 0 h 9"/>
                <a:gd name="T4" fmla="*/ 0 w 69"/>
                <a:gd name="T5" fmla="*/ 0 h 9"/>
                <a:gd name="T6" fmla="*/ 0 w 69"/>
                <a:gd name="T7" fmla="*/ 9 h 9"/>
                <a:gd name="T8" fmla="*/ 64 w 69"/>
                <a:gd name="T9" fmla="*/ 9 h 9"/>
                <a:gd name="T10" fmla="*/ 69 w 69"/>
                <a:gd name="T11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9" h="9">
                  <a:moveTo>
                    <a:pt x="69" y="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64" y="9"/>
                  </a:lnTo>
                  <a:lnTo>
                    <a:pt x="69" y="5"/>
                  </a:lnTo>
                  <a:close/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9" name="Freeform 148"/>
            <p:cNvSpPr>
              <a:spLocks/>
            </p:cNvSpPr>
            <p:nvPr/>
          </p:nvSpPr>
          <p:spPr bwMode="auto">
            <a:xfrm>
              <a:off x="3688" y="2064"/>
              <a:ext cx="5" cy="4"/>
            </a:xfrm>
            <a:custGeom>
              <a:avLst/>
              <a:gdLst>
                <a:gd name="T0" fmla="*/ 5 w 5"/>
                <a:gd name="T1" fmla="*/ 0 h 4"/>
                <a:gd name="T2" fmla="*/ 5 w 5"/>
                <a:gd name="T3" fmla="*/ 4 h 4"/>
                <a:gd name="T4" fmla="*/ 0 w 5"/>
                <a:gd name="T5" fmla="*/ 4 h 4"/>
                <a:gd name="T6" fmla="*/ 5 w 5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5" y="0"/>
                  </a:moveTo>
                  <a:lnTo>
                    <a:pt x="5" y="4"/>
                  </a:lnTo>
                  <a:lnTo>
                    <a:pt x="0" y="4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0" name="Rectangle 149"/>
            <p:cNvSpPr>
              <a:spLocks noChangeArrowheads="1"/>
            </p:cNvSpPr>
            <p:nvPr/>
          </p:nvSpPr>
          <p:spPr bwMode="auto">
            <a:xfrm>
              <a:off x="3684" y="2045"/>
              <a:ext cx="9" cy="19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1" name="Rectangle 150"/>
            <p:cNvSpPr>
              <a:spLocks noChangeArrowheads="1"/>
            </p:cNvSpPr>
            <p:nvPr/>
          </p:nvSpPr>
          <p:spPr bwMode="auto">
            <a:xfrm>
              <a:off x="3684" y="2013"/>
              <a:ext cx="9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2" name="Rectangle 151"/>
            <p:cNvSpPr>
              <a:spLocks noChangeArrowheads="1"/>
            </p:cNvSpPr>
            <p:nvPr/>
          </p:nvSpPr>
          <p:spPr bwMode="auto">
            <a:xfrm>
              <a:off x="3684" y="1913"/>
              <a:ext cx="9" cy="82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3" name="Rectangle 152"/>
            <p:cNvSpPr>
              <a:spLocks noChangeArrowheads="1"/>
            </p:cNvSpPr>
            <p:nvPr/>
          </p:nvSpPr>
          <p:spPr bwMode="auto">
            <a:xfrm>
              <a:off x="3684" y="1880"/>
              <a:ext cx="9" cy="14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4" name="Freeform 153"/>
            <p:cNvSpPr>
              <a:spLocks/>
            </p:cNvSpPr>
            <p:nvPr/>
          </p:nvSpPr>
          <p:spPr bwMode="auto">
            <a:xfrm>
              <a:off x="3670" y="1862"/>
              <a:ext cx="37" cy="69"/>
            </a:xfrm>
            <a:custGeom>
              <a:avLst/>
              <a:gdLst>
                <a:gd name="T0" fmla="*/ 4 w 8"/>
                <a:gd name="T1" fmla="*/ 10 h 15"/>
                <a:gd name="T2" fmla="*/ 8 w 8"/>
                <a:gd name="T3" fmla="*/ 15 h 15"/>
                <a:gd name="T4" fmla="*/ 4 w 8"/>
                <a:gd name="T5" fmla="*/ 0 h 15"/>
                <a:gd name="T6" fmla="*/ 0 w 8"/>
                <a:gd name="T7" fmla="*/ 15 h 15"/>
                <a:gd name="T8" fmla="*/ 4 w 8"/>
                <a:gd name="T9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5">
                  <a:moveTo>
                    <a:pt x="4" y="10"/>
                  </a:moveTo>
                  <a:lnTo>
                    <a:pt x="8" y="15"/>
                  </a:lnTo>
                  <a:lnTo>
                    <a:pt x="4" y="0"/>
                  </a:lnTo>
                  <a:lnTo>
                    <a:pt x="0" y="15"/>
                  </a:lnTo>
                  <a:lnTo>
                    <a:pt x="4" y="10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5" name="Rectangle 154"/>
            <p:cNvSpPr>
              <a:spLocks noChangeArrowheads="1"/>
            </p:cNvSpPr>
            <p:nvPr/>
          </p:nvSpPr>
          <p:spPr bwMode="auto">
            <a:xfrm>
              <a:off x="3085" y="1893"/>
              <a:ext cx="25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MT" charset="0"/>
                </a:rPr>
                <a:t>isRet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86" name="Freeform 155"/>
            <p:cNvSpPr>
              <a:spLocks/>
            </p:cNvSpPr>
            <p:nvPr/>
          </p:nvSpPr>
          <p:spPr bwMode="auto">
            <a:xfrm>
              <a:off x="2237" y="1313"/>
              <a:ext cx="165" cy="705"/>
            </a:xfrm>
            <a:custGeom>
              <a:avLst/>
              <a:gdLst>
                <a:gd name="T0" fmla="*/ 8 w 36"/>
                <a:gd name="T1" fmla="*/ 0 h 154"/>
                <a:gd name="T2" fmla="*/ 28 w 36"/>
                <a:gd name="T3" fmla="*/ 0 h 154"/>
                <a:gd name="T4" fmla="*/ 36 w 36"/>
                <a:gd name="T5" fmla="*/ 8 h 154"/>
                <a:gd name="T6" fmla="*/ 36 w 36"/>
                <a:gd name="T7" fmla="*/ 146 h 154"/>
                <a:gd name="T8" fmla="*/ 28 w 36"/>
                <a:gd name="T9" fmla="*/ 154 h 154"/>
                <a:gd name="T10" fmla="*/ 8 w 36"/>
                <a:gd name="T11" fmla="*/ 154 h 154"/>
                <a:gd name="T12" fmla="*/ 0 w 36"/>
                <a:gd name="T13" fmla="*/ 146 h 154"/>
                <a:gd name="T14" fmla="*/ 0 w 36"/>
                <a:gd name="T15" fmla="*/ 8 h 154"/>
                <a:gd name="T16" fmla="*/ 8 w 36"/>
                <a:gd name="T17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154">
                  <a:moveTo>
                    <a:pt x="8" y="0"/>
                  </a:moveTo>
                  <a:lnTo>
                    <a:pt x="28" y="0"/>
                  </a:lnTo>
                  <a:cubicBezTo>
                    <a:pt x="32" y="0"/>
                    <a:pt x="36" y="3"/>
                    <a:pt x="36" y="8"/>
                  </a:cubicBezTo>
                  <a:lnTo>
                    <a:pt x="36" y="146"/>
                  </a:lnTo>
                  <a:cubicBezTo>
                    <a:pt x="36" y="151"/>
                    <a:pt x="32" y="154"/>
                    <a:pt x="28" y="154"/>
                  </a:cubicBezTo>
                  <a:lnTo>
                    <a:pt x="8" y="154"/>
                  </a:lnTo>
                  <a:cubicBezTo>
                    <a:pt x="3" y="154"/>
                    <a:pt x="0" y="151"/>
                    <a:pt x="0" y="146"/>
                  </a:cubicBezTo>
                  <a:lnTo>
                    <a:pt x="0" y="8"/>
                  </a:lnTo>
                  <a:cubicBezTo>
                    <a:pt x="0" y="3"/>
                    <a:pt x="3" y="0"/>
                    <a:pt x="8" y="0"/>
                  </a:cubicBezTo>
                  <a:close/>
                </a:path>
              </a:pathLst>
            </a:custGeom>
            <a:solidFill>
              <a:srgbClr val="6DBF96"/>
            </a:solidFill>
            <a:ln w="9" cap="flat">
              <a:solidFill>
                <a:srgbClr val="2A2D3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7" name="Rectangle 156"/>
            <p:cNvSpPr>
              <a:spLocks noChangeArrowheads="1"/>
            </p:cNvSpPr>
            <p:nvPr/>
          </p:nvSpPr>
          <p:spPr bwMode="auto">
            <a:xfrm rot="16200000">
              <a:off x="2101" y="1484"/>
              <a:ext cx="50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24282B"/>
                  </a:solidFill>
                  <a:latin typeface="ArialMT" charset="0"/>
                </a:rPr>
                <a:t>from OF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31306" y="1989138"/>
            <a:ext cx="6611938" cy="1990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74900" y="36470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" name="Freeform 3"/>
          <p:cNvSpPr/>
          <p:nvPr/>
        </p:nvSpPr>
        <p:spPr>
          <a:xfrm>
            <a:off x="2868419" y="4574400"/>
            <a:ext cx="6552000" cy="864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Choose between </a:t>
            </a:r>
            <a:r>
              <a:rPr lang="en-IN" sz="2000" dirty="0" err="1">
                <a:latin typeface="Calibri" panose="020F0502020204030204" pitchFamily="34" charset="0"/>
                <a:ea typeface="Microsoft YaHei" pitchFamily="2"/>
                <a:cs typeface="Mangal" pitchFamily="2"/>
              </a:rPr>
              <a:t>immx</a:t>
            </a:r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 and op2 based on the value of the I bit</a:t>
            </a:r>
          </a:p>
        </p:txBody>
      </p:sp>
      <p:sp>
        <p:nvSpPr>
          <p:cNvPr id="11341" name="Rectangle 137"/>
          <p:cNvSpPr>
            <a:spLocks noChangeArrowheads="1"/>
          </p:cNvSpPr>
          <p:nvPr/>
        </p:nvSpPr>
        <p:spPr bwMode="auto">
          <a:xfrm>
            <a:off x="3769519" y="2155826"/>
            <a:ext cx="2115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op1</a:t>
            </a:r>
            <a:endParaRPr lang="en-US">
              <a:latin typeface="Arial" pitchFamily="34" charset="0"/>
            </a:endParaRPr>
          </a:p>
        </p:txBody>
      </p:sp>
      <p:sp>
        <p:nvSpPr>
          <p:cNvPr id="11342" name="Rectangle 138"/>
          <p:cNvSpPr>
            <a:spLocks noChangeArrowheads="1"/>
          </p:cNvSpPr>
          <p:nvPr/>
        </p:nvSpPr>
        <p:spPr bwMode="auto">
          <a:xfrm>
            <a:off x="3267869" y="3079751"/>
            <a:ext cx="211596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op2</a:t>
            </a:r>
            <a:endParaRPr lang="en-US">
              <a:latin typeface="Arial" pitchFamily="34" charset="0"/>
            </a:endParaRPr>
          </a:p>
        </p:txBody>
      </p:sp>
      <p:sp>
        <p:nvSpPr>
          <p:cNvPr id="11343" name="Rectangle 139"/>
          <p:cNvSpPr>
            <a:spLocks noChangeArrowheads="1"/>
          </p:cNvSpPr>
          <p:nvPr/>
        </p:nvSpPr>
        <p:spPr bwMode="auto">
          <a:xfrm>
            <a:off x="3217069" y="2708275"/>
            <a:ext cx="36067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immx</a:t>
            </a:r>
            <a:endParaRPr lang="en-US">
              <a:latin typeface="Arial" pitchFamily="34" charset="0"/>
            </a:endParaRPr>
          </a:p>
        </p:txBody>
      </p:sp>
      <p:sp>
        <p:nvSpPr>
          <p:cNvPr id="11344" name="Rectangle 140"/>
          <p:cNvSpPr>
            <a:spLocks noChangeArrowheads="1"/>
          </p:cNvSpPr>
          <p:nvPr/>
        </p:nvSpPr>
        <p:spPr bwMode="auto">
          <a:xfrm>
            <a:off x="4910931" y="2041525"/>
            <a:ext cx="1797050" cy="1257300"/>
          </a:xfrm>
          <a:prstGeom prst="rect">
            <a:avLst/>
          </a:pr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5" name="Freeform 141"/>
          <p:cNvSpPr>
            <a:spLocks/>
          </p:cNvSpPr>
          <p:nvPr/>
        </p:nvSpPr>
        <p:spPr bwMode="auto">
          <a:xfrm>
            <a:off x="4898231" y="2041525"/>
            <a:ext cx="1809750" cy="1270000"/>
          </a:xfrm>
          <a:custGeom>
            <a:avLst/>
            <a:gdLst>
              <a:gd name="T0" fmla="*/ 1 w 141"/>
              <a:gd name="T1" fmla="*/ 0 h 99"/>
              <a:gd name="T2" fmla="*/ 1 w 141"/>
              <a:gd name="T3" fmla="*/ 1 h 99"/>
              <a:gd name="T4" fmla="*/ 140 w 141"/>
              <a:gd name="T5" fmla="*/ 1 h 99"/>
              <a:gd name="T6" fmla="*/ 140 w 141"/>
              <a:gd name="T7" fmla="*/ 98 h 99"/>
              <a:gd name="T8" fmla="*/ 1 w 141"/>
              <a:gd name="T9" fmla="*/ 98 h 99"/>
              <a:gd name="T10" fmla="*/ 1 w 141"/>
              <a:gd name="T11" fmla="*/ 0 h 99"/>
              <a:gd name="T12" fmla="*/ 1 w 141"/>
              <a:gd name="T13" fmla="*/ 0 h 99"/>
              <a:gd name="T14" fmla="*/ 1 w 141"/>
              <a:gd name="T15" fmla="*/ 1 h 99"/>
              <a:gd name="T16" fmla="*/ 1 w 141"/>
              <a:gd name="T17" fmla="*/ 0 h 99"/>
              <a:gd name="T18" fmla="*/ 0 w 141"/>
              <a:gd name="T19" fmla="*/ 0 h 99"/>
              <a:gd name="T20" fmla="*/ 0 w 141"/>
              <a:gd name="T21" fmla="*/ 99 h 99"/>
              <a:gd name="T22" fmla="*/ 141 w 141"/>
              <a:gd name="T23" fmla="*/ 99 h 99"/>
              <a:gd name="T24" fmla="*/ 141 w 141"/>
              <a:gd name="T25" fmla="*/ 0 h 99"/>
              <a:gd name="T26" fmla="*/ 0 w 141"/>
              <a:gd name="T27" fmla="*/ 0 h 99"/>
              <a:gd name="T28" fmla="*/ 0 w 141"/>
              <a:gd name="T29" fmla="*/ 0 h 99"/>
              <a:gd name="T30" fmla="*/ 1 w 141"/>
              <a:gd name="T31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99">
                <a:moveTo>
                  <a:pt x="1" y="0"/>
                </a:moveTo>
                <a:lnTo>
                  <a:pt x="1" y="1"/>
                </a:lnTo>
                <a:lnTo>
                  <a:pt x="140" y="1"/>
                </a:lnTo>
                <a:lnTo>
                  <a:pt x="140" y="98"/>
                </a:lnTo>
                <a:lnTo>
                  <a:pt x="1" y="98"/>
                </a:lnTo>
                <a:lnTo>
                  <a:pt x="1" y="0"/>
                </a:lnTo>
                <a:lnTo>
                  <a:pt x="1" y="0"/>
                </a:lnTo>
                <a:lnTo>
                  <a:pt x="1" y="1"/>
                </a:lnTo>
                <a:lnTo>
                  <a:pt x="1" y="0"/>
                </a:lnTo>
                <a:lnTo>
                  <a:pt x="0" y="0"/>
                </a:lnTo>
                <a:lnTo>
                  <a:pt x="0" y="99"/>
                </a:lnTo>
                <a:lnTo>
                  <a:pt x="141" y="99"/>
                </a:lnTo>
                <a:lnTo>
                  <a:pt x="141" y="0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46" name="Rectangle 142"/>
          <p:cNvSpPr>
            <a:spLocks noChangeArrowheads="1"/>
          </p:cNvSpPr>
          <p:nvPr/>
        </p:nvSpPr>
        <p:spPr bwMode="auto">
          <a:xfrm>
            <a:off x="5655470" y="2297113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82B"/>
                </a:solidFill>
                <a:latin typeface="Times New Roman" pitchFamily="18" charset="0"/>
              </a:rPr>
              <a:t>ALU</a:t>
            </a:r>
            <a:endParaRPr lang="en-US">
              <a:latin typeface="Arial" pitchFamily="34" charset="0"/>
            </a:endParaRPr>
          </a:p>
        </p:txBody>
      </p:sp>
      <p:sp>
        <p:nvSpPr>
          <p:cNvPr id="11347" name="Rectangle 143"/>
          <p:cNvSpPr>
            <a:spLocks noChangeArrowheads="1"/>
          </p:cNvSpPr>
          <p:nvPr/>
        </p:nvSpPr>
        <p:spPr bwMode="auto">
          <a:xfrm>
            <a:off x="5283994" y="2541588"/>
            <a:ext cx="96180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82B"/>
                </a:solidFill>
                <a:latin typeface="Times New Roman" pitchFamily="18" charset="0"/>
              </a:rPr>
              <a:t>(Arithmetic</a:t>
            </a:r>
            <a:endParaRPr lang="en-US">
              <a:latin typeface="Arial" pitchFamily="34" charset="0"/>
            </a:endParaRPr>
          </a:p>
        </p:txBody>
      </p:sp>
      <p:sp>
        <p:nvSpPr>
          <p:cNvPr id="11348" name="Rectangle 144"/>
          <p:cNvSpPr>
            <a:spLocks noChangeArrowheads="1"/>
          </p:cNvSpPr>
          <p:nvPr/>
        </p:nvSpPr>
        <p:spPr bwMode="auto">
          <a:xfrm>
            <a:off x="5347494" y="2798763"/>
            <a:ext cx="85279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Times New Roman" pitchFamily="18" charset="0"/>
              </a:rPr>
              <a:t>logic unit)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349" name="Oval 145"/>
          <p:cNvSpPr>
            <a:spLocks noChangeArrowheads="1"/>
          </p:cNvSpPr>
          <p:nvPr/>
        </p:nvSpPr>
        <p:spPr bwMode="auto">
          <a:xfrm>
            <a:off x="4345782" y="2054226"/>
            <a:ext cx="423863" cy="282575"/>
          </a:xfrm>
          <a:prstGeom prst="ellipse">
            <a:avLst/>
          </a:prstGeom>
          <a:solidFill>
            <a:srgbClr val="EAE6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0" name="Freeform 146"/>
          <p:cNvSpPr>
            <a:spLocks/>
          </p:cNvSpPr>
          <p:nvPr/>
        </p:nvSpPr>
        <p:spPr bwMode="auto">
          <a:xfrm>
            <a:off x="4333082" y="2041526"/>
            <a:ext cx="436563" cy="295275"/>
          </a:xfrm>
          <a:custGeom>
            <a:avLst/>
            <a:gdLst>
              <a:gd name="T0" fmla="*/ 34 w 34"/>
              <a:gd name="T1" fmla="*/ 12 h 23"/>
              <a:gd name="T2" fmla="*/ 33 w 34"/>
              <a:gd name="T3" fmla="*/ 12 h 23"/>
              <a:gd name="T4" fmla="*/ 29 w 34"/>
              <a:gd name="T5" fmla="*/ 20 h 23"/>
              <a:gd name="T6" fmla="*/ 17 w 34"/>
              <a:gd name="T7" fmla="*/ 23 h 23"/>
              <a:gd name="T8" fmla="*/ 6 w 34"/>
              <a:gd name="T9" fmla="*/ 20 h 23"/>
              <a:gd name="T10" fmla="*/ 1 w 34"/>
              <a:gd name="T11" fmla="*/ 12 h 23"/>
              <a:gd name="T12" fmla="*/ 6 w 34"/>
              <a:gd name="T13" fmla="*/ 4 h 23"/>
              <a:gd name="T14" fmla="*/ 17 w 34"/>
              <a:gd name="T15" fmla="*/ 1 h 23"/>
              <a:gd name="T16" fmla="*/ 29 w 34"/>
              <a:gd name="T17" fmla="*/ 4 h 23"/>
              <a:gd name="T18" fmla="*/ 33 w 34"/>
              <a:gd name="T19" fmla="*/ 12 h 23"/>
              <a:gd name="T20" fmla="*/ 34 w 34"/>
              <a:gd name="T21" fmla="*/ 12 h 23"/>
              <a:gd name="T22" fmla="*/ 29 w 34"/>
              <a:gd name="T23" fmla="*/ 4 h 23"/>
              <a:gd name="T24" fmla="*/ 17 w 34"/>
              <a:gd name="T25" fmla="*/ 0 h 23"/>
              <a:gd name="T26" fmla="*/ 5 w 34"/>
              <a:gd name="T27" fmla="*/ 4 h 23"/>
              <a:gd name="T28" fmla="*/ 0 w 34"/>
              <a:gd name="T29" fmla="*/ 12 h 23"/>
              <a:gd name="T30" fmla="*/ 5 w 34"/>
              <a:gd name="T31" fmla="*/ 20 h 23"/>
              <a:gd name="T32" fmla="*/ 17 w 34"/>
              <a:gd name="T33" fmla="*/ 23 h 23"/>
              <a:gd name="T34" fmla="*/ 29 w 34"/>
              <a:gd name="T35" fmla="*/ 20 h 23"/>
              <a:gd name="T36" fmla="*/ 34 w 34"/>
              <a:gd name="T37" fmla="*/ 12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4" h="23">
                <a:moveTo>
                  <a:pt x="34" y="12"/>
                </a:moveTo>
                <a:lnTo>
                  <a:pt x="33" y="12"/>
                </a:lnTo>
                <a:cubicBezTo>
                  <a:pt x="33" y="15"/>
                  <a:pt x="32" y="18"/>
                  <a:pt x="29" y="20"/>
                </a:cubicBezTo>
                <a:cubicBezTo>
                  <a:pt x="26" y="22"/>
                  <a:pt x="22" y="23"/>
                  <a:pt x="17" y="23"/>
                </a:cubicBezTo>
                <a:cubicBezTo>
                  <a:pt x="13" y="23"/>
                  <a:pt x="9" y="22"/>
                  <a:pt x="6" y="20"/>
                </a:cubicBezTo>
                <a:cubicBezTo>
                  <a:pt x="3" y="18"/>
                  <a:pt x="1" y="15"/>
                  <a:pt x="1" y="12"/>
                </a:cubicBezTo>
                <a:cubicBezTo>
                  <a:pt x="1" y="9"/>
                  <a:pt x="3" y="6"/>
                  <a:pt x="6" y="4"/>
                </a:cubicBezTo>
                <a:cubicBezTo>
                  <a:pt x="9" y="2"/>
                  <a:pt x="13" y="1"/>
                  <a:pt x="17" y="1"/>
                </a:cubicBezTo>
                <a:cubicBezTo>
                  <a:pt x="22" y="1"/>
                  <a:pt x="26" y="2"/>
                  <a:pt x="29" y="4"/>
                </a:cubicBezTo>
                <a:cubicBezTo>
                  <a:pt x="32" y="6"/>
                  <a:pt x="33" y="9"/>
                  <a:pt x="33" y="12"/>
                </a:cubicBezTo>
                <a:lnTo>
                  <a:pt x="34" y="12"/>
                </a:lnTo>
                <a:cubicBezTo>
                  <a:pt x="34" y="9"/>
                  <a:pt x="32" y="6"/>
                  <a:pt x="29" y="4"/>
                </a:cubicBezTo>
                <a:cubicBezTo>
                  <a:pt x="26" y="2"/>
                  <a:pt x="22" y="0"/>
                  <a:pt x="17" y="0"/>
                </a:cubicBezTo>
                <a:cubicBezTo>
                  <a:pt x="13" y="0"/>
                  <a:pt x="8" y="2"/>
                  <a:pt x="5" y="4"/>
                </a:cubicBezTo>
                <a:cubicBezTo>
                  <a:pt x="2" y="6"/>
                  <a:pt x="0" y="9"/>
                  <a:pt x="0" y="12"/>
                </a:cubicBezTo>
                <a:cubicBezTo>
                  <a:pt x="0" y="15"/>
                  <a:pt x="2" y="18"/>
                  <a:pt x="5" y="20"/>
                </a:cubicBezTo>
                <a:cubicBezTo>
                  <a:pt x="8" y="22"/>
                  <a:pt x="13" y="23"/>
                  <a:pt x="17" y="23"/>
                </a:cubicBezTo>
                <a:cubicBezTo>
                  <a:pt x="22" y="23"/>
                  <a:pt x="26" y="22"/>
                  <a:pt x="29" y="20"/>
                </a:cubicBezTo>
                <a:cubicBezTo>
                  <a:pt x="32" y="18"/>
                  <a:pt x="34" y="15"/>
                  <a:pt x="34" y="12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1" name="Freeform 147"/>
          <p:cNvSpPr>
            <a:spLocks/>
          </p:cNvSpPr>
          <p:nvPr/>
        </p:nvSpPr>
        <p:spPr bwMode="auto">
          <a:xfrm>
            <a:off x="3126581" y="2374900"/>
            <a:ext cx="1733550" cy="12700"/>
          </a:xfrm>
          <a:custGeom>
            <a:avLst/>
            <a:gdLst>
              <a:gd name="T0" fmla="*/ 0 w 135"/>
              <a:gd name="T1" fmla="*/ 1 h 1"/>
              <a:gd name="T2" fmla="*/ 135 w 135"/>
              <a:gd name="T3" fmla="*/ 0 h 1"/>
              <a:gd name="T4" fmla="*/ 0 w 135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5" h="1">
                <a:moveTo>
                  <a:pt x="0" y="1"/>
                </a:moveTo>
                <a:lnTo>
                  <a:pt x="135" y="0"/>
                </a:lnTo>
                <a:lnTo>
                  <a:pt x="0" y="1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2" name="Freeform 148"/>
          <p:cNvSpPr>
            <a:spLocks/>
          </p:cNvSpPr>
          <p:nvPr/>
        </p:nvSpPr>
        <p:spPr bwMode="auto">
          <a:xfrm>
            <a:off x="3126581" y="2362200"/>
            <a:ext cx="1733550" cy="25400"/>
          </a:xfrm>
          <a:custGeom>
            <a:avLst/>
            <a:gdLst>
              <a:gd name="T0" fmla="*/ 0 w 135"/>
              <a:gd name="T1" fmla="*/ 2 h 2"/>
              <a:gd name="T2" fmla="*/ 135 w 135"/>
              <a:gd name="T3" fmla="*/ 2 h 2"/>
              <a:gd name="T4" fmla="*/ 135 w 135"/>
              <a:gd name="T5" fmla="*/ 0 h 2"/>
              <a:gd name="T6" fmla="*/ 0 w 135"/>
              <a:gd name="T7" fmla="*/ 1 h 2"/>
              <a:gd name="T8" fmla="*/ 0 w 135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" h="2">
                <a:moveTo>
                  <a:pt x="0" y="2"/>
                </a:moveTo>
                <a:lnTo>
                  <a:pt x="135" y="2"/>
                </a:lnTo>
                <a:lnTo>
                  <a:pt x="135" y="0"/>
                </a:lnTo>
                <a:lnTo>
                  <a:pt x="0" y="1"/>
                </a:lnTo>
                <a:lnTo>
                  <a:pt x="0" y="2"/>
                </a:lnTo>
                <a:close/>
              </a:path>
            </a:pathLst>
          </a:cu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3" name="Freeform 149"/>
          <p:cNvSpPr>
            <a:spLocks/>
          </p:cNvSpPr>
          <p:nvPr/>
        </p:nvSpPr>
        <p:spPr bwMode="auto">
          <a:xfrm>
            <a:off x="4744244" y="2336800"/>
            <a:ext cx="128588" cy="76200"/>
          </a:xfrm>
          <a:custGeom>
            <a:avLst/>
            <a:gdLst>
              <a:gd name="T0" fmla="*/ 3 w 10"/>
              <a:gd name="T1" fmla="*/ 3 h 6"/>
              <a:gd name="T2" fmla="*/ 0 w 10"/>
              <a:gd name="T3" fmla="*/ 6 h 6"/>
              <a:gd name="T4" fmla="*/ 10 w 10"/>
              <a:gd name="T5" fmla="*/ 3 h 6"/>
              <a:gd name="T6" fmla="*/ 0 w 10"/>
              <a:gd name="T7" fmla="*/ 0 h 6"/>
              <a:gd name="T8" fmla="*/ 3 w 10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3" y="3"/>
                </a:moveTo>
                <a:lnTo>
                  <a:pt x="0" y="6"/>
                </a:lnTo>
                <a:lnTo>
                  <a:pt x="10" y="3"/>
                </a:lnTo>
                <a:lnTo>
                  <a:pt x="0" y="0"/>
                </a:lnTo>
                <a:lnTo>
                  <a:pt x="3" y="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4" name="Freeform 150"/>
          <p:cNvSpPr>
            <a:spLocks/>
          </p:cNvSpPr>
          <p:nvPr/>
        </p:nvSpPr>
        <p:spPr bwMode="auto">
          <a:xfrm>
            <a:off x="4731544" y="2322512"/>
            <a:ext cx="166688" cy="103188"/>
          </a:xfrm>
          <a:custGeom>
            <a:avLst/>
            <a:gdLst>
              <a:gd name="T0" fmla="*/ 4 w 13"/>
              <a:gd name="T1" fmla="*/ 4 h 8"/>
              <a:gd name="T2" fmla="*/ 4 w 13"/>
              <a:gd name="T3" fmla="*/ 4 h 8"/>
              <a:gd name="T4" fmla="*/ 0 w 13"/>
              <a:gd name="T5" fmla="*/ 8 h 8"/>
              <a:gd name="T6" fmla="*/ 13 w 13"/>
              <a:gd name="T7" fmla="*/ 4 h 8"/>
              <a:gd name="T8" fmla="*/ 0 w 13"/>
              <a:gd name="T9" fmla="*/ 0 h 8"/>
              <a:gd name="T10" fmla="*/ 4 w 13"/>
              <a:gd name="T11" fmla="*/ 4 h 8"/>
              <a:gd name="T12" fmla="*/ 4 w 13"/>
              <a:gd name="T13" fmla="*/ 4 h 8"/>
              <a:gd name="T14" fmla="*/ 4 w 13"/>
              <a:gd name="T15" fmla="*/ 4 h 8"/>
              <a:gd name="T16" fmla="*/ 4 w 13"/>
              <a:gd name="T17" fmla="*/ 4 h 8"/>
              <a:gd name="T18" fmla="*/ 4 w 13"/>
              <a:gd name="T19" fmla="*/ 4 h 8"/>
              <a:gd name="T20" fmla="*/ 2 w 13"/>
              <a:gd name="T21" fmla="*/ 2 h 8"/>
              <a:gd name="T22" fmla="*/ 10 w 13"/>
              <a:gd name="T23" fmla="*/ 4 h 8"/>
              <a:gd name="T24" fmla="*/ 3 w 13"/>
              <a:gd name="T25" fmla="*/ 6 h 8"/>
              <a:gd name="T26" fmla="*/ 5 w 13"/>
              <a:gd name="T27" fmla="*/ 4 h 8"/>
              <a:gd name="T28" fmla="*/ 4 w 13"/>
              <a:gd name="T29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8">
                <a:moveTo>
                  <a:pt x="4" y="4"/>
                </a:moveTo>
                <a:lnTo>
                  <a:pt x="4" y="4"/>
                </a:lnTo>
                <a:lnTo>
                  <a:pt x="0" y="8"/>
                </a:lnTo>
                <a:lnTo>
                  <a:pt x="13" y="4"/>
                </a:lnTo>
                <a:lnTo>
                  <a:pt x="0" y="0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2" y="2"/>
                </a:lnTo>
                <a:lnTo>
                  <a:pt x="10" y="4"/>
                </a:lnTo>
                <a:lnTo>
                  <a:pt x="3" y="6"/>
                </a:lnTo>
                <a:lnTo>
                  <a:pt x="5" y="4"/>
                </a:lnTo>
                <a:lnTo>
                  <a:pt x="4" y="4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5" name="Rectangle 151"/>
          <p:cNvSpPr>
            <a:spLocks noChangeArrowheads="1"/>
          </p:cNvSpPr>
          <p:nvPr/>
        </p:nvSpPr>
        <p:spPr bwMode="auto">
          <a:xfrm>
            <a:off x="4166394" y="2900362"/>
            <a:ext cx="731838" cy="26988"/>
          </a:xfrm>
          <a:prstGeom prst="rect">
            <a:avLst/>
          </a:pr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6" name="Freeform 152"/>
          <p:cNvSpPr>
            <a:spLocks/>
          </p:cNvSpPr>
          <p:nvPr/>
        </p:nvSpPr>
        <p:spPr bwMode="auto">
          <a:xfrm>
            <a:off x="4795044" y="2874962"/>
            <a:ext cx="128588" cy="77788"/>
          </a:xfrm>
          <a:custGeom>
            <a:avLst/>
            <a:gdLst>
              <a:gd name="T0" fmla="*/ 2 w 10"/>
              <a:gd name="T1" fmla="*/ 3 h 6"/>
              <a:gd name="T2" fmla="*/ 0 w 10"/>
              <a:gd name="T3" fmla="*/ 6 h 6"/>
              <a:gd name="T4" fmla="*/ 10 w 10"/>
              <a:gd name="T5" fmla="*/ 3 h 6"/>
              <a:gd name="T6" fmla="*/ 0 w 10"/>
              <a:gd name="T7" fmla="*/ 0 h 6"/>
              <a:gd name="T8" fmla="*/ 2 w 10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2" y="3"/>
                </a:moveTo>
                <a:lnTo>
                  <a:pt x="0" y="6"/>
                </a:lnTo>
                <a:lnTo>
                  <a:pt x="10" y="3"/>
                </a:lnTo>
                <a:lnTo>
                  <a:pt x="0" y="0"/>
                </a:lnTo>
                <a:lnTo>
                  <a:pt x="2" y="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7" name="Freeform 153"/>
          <p:cNvSpPr>
            <a:spLocks/>
          </p:cNvSpPr>
          <p:nvPr/>
        </p:nvSpPr>
        <p:spPr bwMode="auto">
          <a:xfrm>
            <a:off x="4769644" y="2862262"/>
            <a:ext cx="166688" cy="103188"/>
          </a:xfrm>
          <a:custGeom>
            <a:avLst/>
            <a:gdLst>
              <a:gd name="T0" fmla="*/ 4 w 13"/>
              <a:gd name="T1" fmla="*/ 4 h 8"/>
              <a:gd name="T2" fmla="*/ 4 w 13"/>
              <a:gd name="T3" fmla="*/ 4 h 8"/>
              <a:gd name="T4" fmla="*/ 0 w 13"/>
              <a:gd name="T5" fmla="*/ 8 h 8"/>
              <a:gd name="T6" fmla="*/ 13 w 13"/>
              <a:gd name="T7" fmla="*/ 4 h 8"/>
              <a:gd name="T8" fmla="*/ 0 w 13"/>
              <a:gd name="T9" fmla="*/ 0 h 8"/>
              <a:gd name="T10" fmla="*/ 4 w 13"/>
              <a:gd name="T11" fmla="*/ 4 h 8"/>
              <a:gd name="T12" fmla="*/ 4 w 13"/>
              <a:gd name="T13" fmla="*/ 4 h 8"/>
              <a:gd name="T14" fmla="*/ 4 w 13"/>
              <a:gd name="T15" fmla="*/ 4 h 8"/>
              <a:gd name="T16" fmla="*/ 4 w 13"/>
              <a:gd name="T17" fmla="*/ 4 h 8"/>
              <a:gd name="T18" fmla="*/ 5 w 13"/>
              <a:gd name="T19" fmla="*/ 4 h 8"/>
              <a:gd name="T20" fmla="*/ 3 w 13"/>
              <a:gd name="T21" fmla="*/ 2 h 8"/>
              <a:gd name="T22" fmla="*/ 10 w 13"/>
              <a:gd name="T23" fmla="*/ 4 h 8"/>
              <a:gd name="T24" fmla="*/ 3 w 13"/>
              <a:gd name="T25" fmla="*/ 6 h 8"/>
              <a:gd name="T26" fmla="*/ 5 w 13"/>
              <a:gd name="T27" fmla="*/ 4 h 8"/>
              <a:gd name="T28" fmla="*/ 5 w 13"/>
              <a:gd name="T29" fmla="*/ 4 h 8"/>
              <a:gd name="T30" fmla="*/ 4 w 13"/>
              <a:gd name="T31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" h="8">
                <a:moveTo>
                  <a:pt x="4" y="4"/>
                </a:moveTo>
                <a:lnTo>
                  <a:pt x="4" y="4"/>
                </a:lnTo>
                <a:lnTo>
                  <a:pt x="0" y="8"/>
                </a:lnTo>
                <a:lnTo>
                  <a:pt x="13" y="4"/>
                </a:lnTo>
                <a:lnTo>
                  <a:pt x="0" y="0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5" y="4"/>
                </a:lnTo>
                <a:lnTo>
                  <a:pt x="3" y="2"/>
                </a:lnTo>
                <a:lnTo>
                  <a:pt x="10" y="4"/>
                </a:lnTo>
                <a:lnTo>
                  <a:pt x="3" y="6"/>
                </a:lnTo>
                <a:lnTo>
                  <a:pt x="5" y="4"/>
                </a:lnTo>
                <a:lnTo>
                  <a:pt x="5" y="4"/>
                </a:lnTo>
                <a:lnTo>
                  <a:pt x="4" y="4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8" name="Rectangle 154"/>
          <p:cNvSpPr>
            <a:spLocks noChangeArrowheads="1"/>
          </p:cNvSpPr>
          <p:nvPr/>
        </p:nvSpPr>
        <p:spPr bwMode="auto">
          <a:xfrm>
            <a:off x="3113881" y="2887662"/>
            <a:ext cx="615950" cy="25400"/>
          </a:xfrm>
          <a:prstGeom prst="rect">
            <a:avLst/>
          </a:pr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59" name="Freeform 155"/>
          <p:cNvSpPr>
            <a:spLocks/>
          </p:cNvSpPr>
          <p:nvPr/>
        </p:nvSpPr>
        <p:spPr bwMode="auto">
          <a:xfrm>
            <a:off x="3613944" y="2862262"/>
            <a:ext cx="128588" cy="77788"/>
          </a:xfrm>
          <a:custGeom>
            <a:avLst/>
            <a:gdLst>
              <a:gd name="T0" fmla="*/ 3 w 10"/>
              <a:gd name="T1" fmla="*/ 3 h 6"/>
              <a:gd name="T2" fmla="*/ 0 w 10"/>
              <a:gd name="T3" fmla="*/ 6 h 6"/>
              <a:gd name="T4" fmla="*/ 10 w 10"/>
              <a:gd name="T5" fmla="*/ 3 h 6"/>
              <a:gd name="T6" fmla="*/ 0 w 10"/>
              <a:gd name="T7" fmla="*/ 0 h 6"/>
              <a:gd name="T8" fmla="*/ 3 w 10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3" y="3"/>
                </a:moveTo>
                <a:lnTo>
                  <a:pt x="0" y="6"/>
                </a:lnTo>
                <a:lnTo>
                  <a:pt x="10" y="3"/>
                </a:lnTo>
                <a:lnTo>
                  <a:pt x="0" y="0"/>
                </a:lnTo>
                <a:lnTo>
                  <a:pt x="3" y="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2" name="Freeform 156"/>
          <p:cNvSpPr>
            <a:spLocks/>
          </p:cNvSpPr>
          <p:nvPr/>
        </p:nvSpPr>
        <p:spPr bwMode="auto">
          <a:xfrm>
            <a:off x="3601245" y="2849562"/>
            <a:ext cx="168275" cy="103188"/>
          </a:xfrm>
          <a:custGeom>
            <a:avLst/>
            <a:gdLst>
              <a:gd name="T0" fmla="*/ 4 w 13"/>
              <a:gd name="T1" fmla="*/ 4 h 8"/>
              <a:gd name="T2" fmla="*/ 4 w 13"/>
              <a:gd name="T3" fmla="*/ 4 h 8"/>
              <a:gd name="T4" fmla="*/ 0 w 13"/>
              <a:gd name="T5" fmla="*/ 8 h 8"/>
              <a:gd name="T6" fmla="*/ 13 w 13"/>
              <a:gd name="T7" fmla="*/ 4 h 8"/>
              <a:gd name="T8" fmla="*/ 0 w 13"/>
              <a:gd name="T9" fmla="*/ 0 h 8"/>
              <a:gd name="T10" fmla="*/ 4 w 13"/>
              <a:gd name="T11" fmla="*/ 4 h 8"/>
              <a:gd name="T12" fmla="*/ 4 w 13"/>
              <a:gd name="T13" fmla="*/ 4 h 8"/>
              <a:gd name="T14" fmla="*/ 4 w 13"/>
              <a:gd name="T15" fmla="*/ 4 h 8"/>
              <a:gd name="T16" fmla="*/ 4 w 13"/>
              <a:gd name="T17" fmla="*/ 4 h 8"/>
              <a:gd name="T18" fmla="*/ 4 w 13"/>
              <a:gd name="T19" fmla="*/ 4 h 8"/>
              <a:gd name="T20" fmla="*/ 3 w 13"/>
              <a:gd name="T21" fmla="*/ 2 h 8"/>
              <a:gd name="T22" fmla="*/ 10 w 13"/>
              <a:gd name="T23" fmla="*/ 4 h 8"/>
              <a:gd name="T24" fmla="*/ 3 w 13"/>
              <a:gd name="T25" fmla="*/ 6 h 8"/>
              <a:gd name="T26" fmla="*/ 5 w 13"/>
              <a:gd name="T27" fmla="*/ 4 h 8"/>
              <a:gd name="T28" fmla="*/ 4 w 13"/>
              <a:gd name="T29" fmla="*/ 4 h 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3" h="8">
                <a:moveTo>
                  <a:pt x="4" y="4"/>
                </a:moveTo>
                <a:lnTo>
                  <a:pt x="4" y="4"/>
                </a:lnTo>
                <a:lnTo>
                  <a:pt x="0" y="8"/>
                </a:lnTo>
                <a:lnTo>
                  <a:pt x="13" y="4"/>
                </a:lnTo>
                <a:lnTo>
                  <a:pt x="0" y="0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4" y="4"/>
                </a:lnTo>
                <a:lnTo>
                  <a:pt x="3" y="2"/>
                </a:lnTo>
                <a:lnTo>
                  <a:pt x="10" y="4"/>
                </a:lnTo>
                <a:lnTo>
                  <a:pt x="3" y="6"/>
                </a:lnTo>
                <a:lnTo>
                  <a:pt x="5" y="4"/>
                </a:lnTo>
                <a:lnTo>
                  <a:pt x="4" y="4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5" name="Rectangle 157"/>
          <p:cNvSpPr>
            <a:spLocks noChangeArrowheads="1"/>
          </p:cNvSpPr>
          <p:nvPr/>
        </p:nvSpPr>
        <p:spPr bwMode="auto">
          <a:xfrm>
            <a:off x="3113881" y="3248025"/>
            <a:ext cx="628650" cy="25400"/>
          </a:xfrm>
          <a:prstGeom prst="rect">
            <a:avLst/>
          </a:pr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6" name="Freeform 158"/>
          <p:cNvSpPr>
            <a:spLocks/>
          </p:cNvSpPr>
          <p:nvPr/>
        </p:nvSpPr>
        <p:spPr bwMode="auto">
          <a:xfrm>
            <a:off x="3628231" y="3222625"/>
            <a:ext cx="127000" cy="76200"/>
          </a:xfrm>
          <a:custGeom>
            <a:avLst/>
            <a:gdLst>
              <a:gd name="T0" fmla="*/ 3 w 10"/>
              <a:gd name="T1" fmla="*/ 3 h 6"/>
              <a:gd name="T2" fmla="*/ 0 w 10"/>
              <a:gd name="T3" fmla="*/ 6 h 6"/>
              <a:gd name="T4" fmla="*/ 10 w 10"/>
              <a:gd name="T5" fmla="*/ 3 h 6"/>
              <a:gd name="T6" fmla="*/ 0 w 10"/>
              <a:gd name="T7" fmla="*/ 0 h 6"/>
              <a:gd name="T8" fmla="*/ 3 w 10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6">
                <a:moveTo>
                  <a:pt x="3" y="3"/>
                </a:moveTo>
                <a:lnTo>
                  <a:pt x="0" y="6"/>
                </a:lnTo>
                <a:lnTo>
                  <a:pt x="10" y="3"/>
                </a:lnTo>
                <a:lnTo>
                  <a:pt x="0" y="0"/>
                </a:lnTo>
                <a:lnTo>
                  <a:pt x="3" y="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7" name="Freeform 159"/>
          <p:cNvSpPr>
            <a:spLocks/>
          </p:cNvSpPr>
          <p:nvPr/>
        </p:nvSpPr>
        <p:spPr bwMode="auto">
          <a:xfrm>
            <a:off x="3613945" y="3222625"/>
            <a:ext cx="155575" cy="88900"/>
          </a:xfrm>
          <a:custGeom>
            <a:avLst/>
            <a:gdLst>
              <a:gd name="T0" fmla="*/ 4 w 12"/>
              <a:gd name="T1" fmla="*/ 3 h 7"/>
              <a:gd name="T2" fmla="*/ 3 w 12"/>
              <a:gd name="T3" fmla="*/ 3 h 7"/>
              <a:gd name="T4" fmla="*/ 0 w 12"/>
              <a:gd name="T5" fmla="*/ 7 h 7"/>
              <a:gd name="T6" fmla="*/ 12 w 12"/>
              <a:gd name="T7" fmla="*/ 3 h 7"/>
              <a:gd name="T8" fmla="*/ 0 w 12"/>
              <a:gd name="T9" fmla="*/ 0 h 7"/>
              <a:gd name="T10" fmla="*/ 3 w 12"/>
              <a:gd name="T11" fmla="*/ 3 h 7"/>
              <a:gd name="T12" fmla="*/ 4 w 12"/>
              <a:gd name="T13" fmla="*/ 3 h 7"/>
              <a:gd name="T14" fmla="*/ 3 w 12"/>
              <a:gd name="T15" fmla="*/ 3 h 7"/>
              <a:gd name="T16" fmla="*/ 4 w 12"/>
              <a:gd name="T17" fmla="*/ 3 h 7"/>
              <a:gd name="T18" fmla="*/ 4 w 12"/>
              <a:gd name="T19" fmla="*/ 3 h 7"/>
              <a:gd name="T20" fmla="*/ 2 w 12"/>
              <a:gd name="T21" fmla="*/ 1 h 7"/>
              <a:gd name="T22" fmla="*/ 10 w 12"/>
              <a:gd name="T23" fmla="*/ 3 h 7"/>
              <a:gd name="T24" fmla="*/ 2 w 12"/>
              <a:gd name="T25" fmla="*/ 5 h 7"/>
              <a:gd name="T26" fmla="*/ 4 w 12"/>
              <a:gd name="T27" fmla="*/ 3 h 7"/>
              <a:gd name="T28" fmla="*/ 4 w 12"/>
              <a:gd name="T2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" h="7">
                <a:moveTo>
                  <a:pt x="4" y="3"/>
                </a:moveTo>
                <a:lnTo>
                  <a:pt x="3" y="3"/>
                </a:lnTo>
                <a:lnTo>
                  <a:pt x="0" y="7"/>
                </a:lnTo>
                <a:lnTo>
                  <a:pt x="12" y="3"/>
                </a:lnTo>
                <a:lnTo>
                  <a:pt x="0" y="0"/>
                </a:lnTo>
                <a:lnTo>
                  <a:pt x="3" y="3"/>
                </a:lnTo>
                <a:lnTo>
                  <a:pt x="4" y="3"/>
                </a:lnTo>
                <a:lnTo>
                  <a:pt x="3" y="3"/>
                </a:lnTo>
                <a:lnTo>
                  <a:pt x="4" y="3"/>
                </a:lnTo>
                <a:lnTo>
                  <a:pt x="4" y="3"/>
                </a:lnTo>
                <a:lnTo>
                  <a:pt x="2" y="1"/>
                </a:lnTo>
                <a:lnTo>
                  <a:pt x="10" y="3"/>
                </a:lnTo>
                <a:lnTo>
                  <a:pt x="2" y="5"/>
                </a:lnTo>
                <a:lnTo>
                  <a:pt x="4" y="3"/>
                </a:lnTo>
                <a:lnTo>
                  <a:pt x="4" y="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98" name="Rectangle 160"/>
          <p:cNvSpPr>
            <a:spLocks noChangeArrowheads="1"/>
          </p:cNvSpPr>
          <p:nvPr/>
        </p:nvSpPr>
        <p:spPr bwMode="auto">
          <a:xfrm>
            <a:off x="4012406" y="3195638"/>
            <a:ext cx="6412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Times New Roman" pitchFamily="18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1399" name="Freeform 161"/>
          <p:cNvSpPr>
            <a:spLocks noEditPoints="1"/>
          </p:cNvSpPr>
          <p:nvPr/>
        </p:nvSpPr>
        <p:spPr bwMode="auto">
          <a:xfrm>
            <a:off x="4025106" y="3376613"/>
            <a:ext cx="12700" cy="449263"/>
          </a:xfrm>
          <a:custGeom>
            <a:avLst/>
            <a:gdLst>
              <a:gd name="T0" fmla="*/ 0 w 1"/>
              <a:gd name="T1" fmla="*/ 35 h 35"/>
              <a:gd name="T2" fmla="*/ 1 w 1"/>
              <a:gd name="T3" fmla="*/ 35 h 35"/>
              <a:gd name="T4" fmla="*/ 1 w 1"/>
              <a:gd name="T5" fmla="*/ 23 h 35"/>
              <a:gd name="T6" fmla="*/ 0 w 1"/>
              <a:gd name="T7" fmla="*/ 23 h 35"/>
              <a:gd name="T8" fmla="*/ 0 w 1"/>
              <a:gd name="T9" fmla="*/ 35 h 35"/>
              <a:gd name="T10" fmla="*/ 1 w 1"/>
              <a:gd name="T11" fmla="*/ 35 h 35"/>
              <a:gd name="T12" fmla="*/ 0 w 1"/>
              <a:gd name="T13" fmla="*/ 20 h 35"/>
              <a:gd name="T14" fmla="*/ 1 w 1"/>
              <a:gd name="T15" fmla="*/ 20 h 35"/>
              <a:gd name="T16" fmla="*/ 1 w 1"/>
              <a:gd name="T17" fmla="*/ 19 h 35"/>
              <a:gd name="T18" fmla="*/ 0 w 1"/>
              <a:gd name="T19" fmla="*/ 19 h 35"/>
              <a:gd name="T20" fmla="*/ 0 w 1"/>
              <a:gd name="T21" fmla="*/ 20 h 35"/>
              <a:gd name="T22" fmla="*/ 1 w 1"/>
              <a:gd name="T23" fmla="*/ 20 h 35"/>
              <a:gd name="T24" fmla="*/ 0 w 1"/>
              <a:gd name="T25" fmla="*/ 16 h 35"/>
              <a:gd name="T26" fmla="*/ 1 w 1"/>
              <a:gd name="T27" fmla="*/ 16 h 35"/>
              <a:gd name="T28" fmla="*/ 1 w 1"/>
              <a:gd name="T29" fmla="*/ 4 h 35"/>
              <a:gd name="T30" fmla="*/ 0 w 1"/>
              <a:gd name="T31" fmla="*/ 4 h 35"/>
              <a:gd name="T32" fmla="*/ 0 w 1"/>
              <a:gd name="T33" fmla="*/ 16 h 35"/>
              <a:gd name="T34" fmla="*/ 1 w 1"/>
              <a:gd name="T35" fmla="*/ 16 h 35"/>
              <a:gd name="T36" fmla="*/ 0 w 1"/>
              <a:gd name="T37" fmla="*/ 1 h 35"/>
              <a:gd name="T38" fmla="*/ 1 w 1"/>
              <a:gd name="T39" fmla="*/ 1 h 35"/>
              <a:gd name="T40" fmla="*/ 1 w 1"/>
              <a:gd name="T41" fmla="*/ 0 h 35"/>
              <a:gd name="T42" fmla="*/ 0 w 1"/>
              <a:gd name="T43" fmla="*/ 0 h 35"/>
              <a:gd name="T44" fmla="*/ 0 w 1"/>
              <a:gd name="T45" fmla="*/ 1 h 35"/>
              <a:gd name="T46" fmla="*/ 1 w 1"/>
              <a:gd name="T47" fmla="*/ 1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" h="35">
                <a:moveTo>
                  <a:pt x="0" y="35"/>
                </a:moveTo>
                <a:lnTo>
                  <a:pt x="1" y="35"/>
                </a:lnTo>
                <a:lnTo>
                  <a:pt x="1" y="23"/>
                </a:lnTo>
                <a:lnTo>
                  <a:pt x="0" y="23"/>
                </a:lnTo>
                <a:lnTo>
                  <a:pt x="0" y="35"/>
                </a:lnTo>
                <a:close/>
                <a:moveTo>
                  <a:pt x="1" y="35"/>
                </a:moveTo>
                <a:close/>
                <a:moveTo>
                  <a:pt x="0" y="20"/>
                </a:moveTo>
                <a:lnTo>
                  <a:pt x="1" y="20"/>
                </a:lnTo>
                <a:lnTo>
                  <a:pt x="1" y="19"/>
                </a:lnTo>
                <a:lnTo>
                  <a:pt x="0" y="19"/>
                </a:lnTo>
                <a:lnTo>
                  <a:pt x="0" y="20"/>
                </a:lnTo>
                <a:close/>
                <a:moveTo>
                  <a:pt x="1" y="20"/>
                </a:moveTo>
                <a:close/>
                <a:moveTo>
                  <a:pt x="0" y="16"/>
                </a:moveTo>
                <a:lnTo>
                  <a:pt x="1" y="16"/>
                </a:lnTo>
                <a:lnTo>
                  <a:pt x="1" y="4"/>
                </a:lnTo>
                <a:lnTo>
                  <a:pt x="0" y="4"/>
                </a:lnTo>
                <a:lnTo>
                  <a:pt x="0" y="16"/>
                </a:lnTo>
                <a:close/>
                <a:moveTo>
                  <a:pt x="1" y="16"/>
                </a:moveTo>
                <a:close/>
                <a:moveTo>
                  <a:pt x="0" y="1"/>
                </a:moveTo>
                <a:lnTo>
                  <a:pt x="1" y="1"/>
                </a:ln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  <a:close/>
                <a:moveTo>
                  <a:pt x="1" y="1"/>
                </a:move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0" name="Freeform 162"/>
          <p:cNvSpPr>
            <a:spLocks/>
          </p:cNvSpPr>
          <p:nvPr/>
        </p:nvSpPr>
        <p:spPr bwMode="auto">
          <a:xfrm>
            <a:off x="3999706" y="3362325"/>
            <a:ext cx="77788" cy="128588"/>
          </a:xfrm>
          <a:custGeom>
            <a:avLst/>
            <a:gdLst>
              <a:gd name="T0" fmla="*/ 3 w 6"/>
              <a:gd name="T1" fmla="*/ 7 h 10"/>
              <a:gd name="T2" fmla="*/ 6 w 6"/>
              <a:gd name="T3" fmla="*/ 10 h 10"/>
              <a:gd name="T4" fmla="*/ 3 w 6"/>
              <a:gd name="T5" fmla="*/ 0 h 10"/>
              <a:gd name="T6" fmla="*/ 0 w 6"/>
              <a:gd name="T7" fmla="*/ 10 h 10"/>
              <a:gd name="T8" fmla="*/ 3 w 6"/>
              <a:gd name="T9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3" y="7"/>
                </a:moveTo>
                <a:lnTo>
                  <a:pt x="6" y="10"/>
                </a:lnTo>
                <a:lnTo>
                  <a:pt x="3" y="0"/>
                </a:lnTo>
                <a:lnTo>
                  <a:pt x="0" y="10"/>
                </a:lnTo>
                <a:lnTo>
                  <a:pt x="3" y="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1" name="Freeform 163"/>
          <p:cNvSpPr>
            <a:spLocks/>
          </p:cNvSpPr>
          <p:nvPr/>
        </p:nvSpPr>
        <p:spPr bwMode="auto">
          <a:xfrm>
            <a:off x="3987006" y="3336925"/>
            <a:ext cx="90488" cy="166688"/>
          </a:xfrm>
          <a:custGeom>
            <a:avLst/>
            <a:gdLst>
              <a:gd name="T0" fmla="*/ 4 w 7"/>
              <a:gd name="T1" fmla="*/ 9 h 13"/>
              <a:gd name="T2" fmla="*/ 3 w 7"/>
              <a:gd name="T3" fmla="*/ 9 h 13"/>
              <a:gd name="T4" fmla="*/ 7 w 7"/>
              <a:gd name="T5" fmla="*/ 13 h 13"/>
              <a:gd name="T6" fmla="*/ 4 w 7"/>
              <a:gd name="T7" fmla="*/ 0 h 13"/>
              <a:gd name="T8" fmla="*/ 0 w 7"/>
              <a:gd name="T9" fmla="*/ 13 h 13"/>
              <a:gd name="T10" fmla="*/ 4 w 7"/>
              <a:gd name="T11" fmla="*/ 9 h 13"/>
              <a:gd name="T12" fmla="*/ 4 w 7"/>
              <a:gd name="T13" fmla="*/ 9 h 13"/>
              <a:gd name="T14" fmla="*/ 3 w 7"/>
              <a:gd name="T15" fmla="*/ 9 h 13"/>
              <a:gd name="T16" fmla="*/ 4 w 7"/>
              <a:gd name="T17" fmla="*/ 9 h 13"/>
              <a:gd name="T18" fmla="*/ 3 w 7"/>
              <a:gd name="T19" fmla="*/ 9 h 13"/>
              <a:gd name="T20" fmla="*/ 2 w 7"/>
              <a:gd name="T21" fmla="*/ 11 h 13"/>
              <a:gd name="T22" fmla="*/ 4 w 7"/>
              <a:gd name="T23" fmla="*/ 3 h 13"/>
              <a:gd name="T24" fmla="*/ 6 w 7"/>
              <a:gd name="T25" fmla="*/ 11 h 13"/>
              <a:gd name="T26" fmla="*/ 4 w 7"/>
              <a:gd name="T27" fmla="*/ 9 h 13"/>
              <a:gd name="T28" fmla="*/ 3 w 7"/>
              <a:gd name="T29" fmla="*/ 9 h 13"/>
              <a:gd name="T30" fmla="*/ 4 w 7"/>
              <a:gd name="T31" fmla="*/ 9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" h="13">
                <a:moveTo>
                  <a:pt x="4" y="9"/>
                </a:moveTo>
                <a:lnTo>
                  <a:pt x="3" y="9"/>
                </a:lnTo>
                <a:lnTo>
                  <a:pt x="7" y="13"/>
                </a:lnTo>
                <a:lnTo>
                  <a:pt x="4" y="0"/>
                </a:lnTo>
                <a:lnTo>
                  <a:pt x="0" y="13"/>
                </a:lnTo>
                <a:lnTo>
                  <a:pt x="4" y="9"/>
                </a:lnTo>
                <a:lnTo>
                  <a:pt x="4" y="9"/>
                </a:lnTo>
                <a:lnTo>
                  <a:pt x="3" y="9"/>
                </a:lnTo>
                <a:lnTo>
                  <a:pt x="4" y="9"/>
                </a:lnTo>
                <a:lnTo>
                  <a:pt x="3" y="9"/>
                </a:lnTo>
                <a:lnTo>
                  <a:pt x="2" y="11"/>
                </a:lnTo>
                <a:lnTo>
                  <a:pt x="4" y="3"/>
                </a:lnTo>
                <a:lnTo>
                  <a:pt x="6" y="11"/>
                </a:lnTo>
                <a:lnTo>
                  <a:pt x="4" y="9"/>
                </a:lnTo>
                <a:lnTo>
                  <a:pt x="3" y="9"/>
                </a:lnTo>
                <a:lnTo>
                  <a:pt x="4" y="9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2" name="Rectangle 164"/>
          <p:cNvSpPr>
            <a:spLocks noChangeArrowheads="1"/>
          </p:cNvSpPr>
          <p:nvPr/>
        </p:nvSpPr>
        <p:spPr bwMode="auto">
          <a:xfrm>
            <a:off x="3755232" y="3811587"/>
            <a:ext cx="76463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isImmediate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403" name="Freeform 165"/>
          <p:cNvSpPr>
            <a:spLocks noEditPoints="1"/>
          </p:cNvSpPr>
          <p:nvPr/>
        </p:nvSpPr>
        <p:spPr bwMode="auto">
          <a:xfrm>
            <a:off x="5784056" y="3336926"/>
            <a:ext cx="25400" cy="449263"/>
          </a:xfrm>
          <a:custGeom>
            <a:avLst/>
            <a:gdLst>
              <a:gd name="T0" fmla="*/ 0 w 2"/>
              <a:gd name="T1" fmla="*/ 35 h 35"/>
              <a:gd name="T2" fmla="*/ 2 w 2"/>
              <a:gd name="T3" fmla="*/ 35 h 35"/>
              <a:gd name="T4" fmla="*/ 2 w 2"/>
              <a:gd name="T5" fmla="*/ 23 h 35"/>
              <a:gd name="T6" fmla="*/ 0 w 2"/>
              <a:gd name="T7" fmla="*/ 23 h 35"/>
              <a:gd name="T8" fmla="*/ 0 w 2"/>
              <a:gd name="T9" fmla="*/ 35 h 35"/>
              <a:gd name="T10" fmla="*/ 2 w 2"/>
              <a:gd name="T11" fmla="*/ 35 h 35"/>
              <a:gd name="T12" fmla="*/ 0 w 2"/>
              <a:gd name="T13" fmla="*/ 20 h 35"/>
              <a:gd name="T14" fmla="*/ 2 w 2"/>
              <a:gd name="T15" fmla="*/ 20 h 35"/>
              <a:gd name="T16" fmla="*/ 2 w 2"/>
              <a:gd name="T17" fmla="*/ 19 h 35"/>
              <a:gd name="T18" fmla="*/ 0 w 2"/>
              <a:gd name="T19" fmla="*/ 19 h 35"/>
              <a:gd name="T20" fmla="*/ 0 w 2"/>
              <a:gd name="T21" fmla="*/ 20 h 35"/>
              <a:gd name="T22" fmla="*/ 2 w 2"/>
              <a:gd name="T23" fmla="*/ 20 h 35"/>
              <a:gd name="T24" fmla="*/ 0 w 2"/>
              <a:gd name="T25" fmla="*/ 16 h 35"/>
              <a:gd name="T26" fmla="*/ 2 w 2"/>
              <a:gd name="T27" fmla="*/ 16 h 35"/>
              <a:gd name="T28" fmla="*/ 2 w 2"/>
              <a:gd name="T29" fmla="*/ 4 h 35"/>
              <a:gd name="T30" fmla="*/ 0 w 2"/>
              <a:gd name="T31" fmla="*/ 4 h 35"/>
              <a:gd name="T32" fmla="*/ 0 w 2"/>
              <a:gd name="T33" fmla="*/ 16 h 35"/>
              <a:gd name="T34" fmla="*/ 2 w 2"/>
              <a:gd name="T35" fmla="*/ 16 h 35"/>
              <a:gd name="T36" fmla="*/ 0 w 2"/>
              <a:gd name="T37" fmla="*/ 1 h 35"/>
              <a:gd name="T38" fmla="*/ 2 w 2"/>
              <a:gd name="T39" fmla="*/ 1 h 35"/>
              <a:gd name="T40" fmla="*/ 2 w 2"/>
              <a:gd name="T41" fmla="*/ 0 h 35"/>
              <a:gd name="T42" fmla="*/ 0 w 2"/>
              <a:gd name="T43" fmla="*/ 0 h 35"/>
              <a:gd name="T44" fmla="*/ 0 w 2"/>
              <a:gd name="T45" fmla="*/ 1 h 35"/>
              <a:gd name="T46" fmla="*/ 2 w 2"/>
              <a:gd name="T47" fmla="*/ 1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" h="35">
                <a:moveTo>
                  <a:pt x="0" y="35"/>
                </a:moveTo>
                <a:lnTo>
                  <a:pt x="2" y="35"/>
                </a:lnTo>
                <a:lnTo>
                  <a:pt x="2" y="23"/>
                </a:lnTo>
                <a:lnTo>
                  <a:pt x="0" y="23"/>
                </a:lnTo>
                <a:lnTo>
                  <a:pt x="0" y="35"/>
                </a:lnTo>
                <a:close/>
                <a:moveTo>
                  <a:pt x="2" y="35"/>
                </a:moveTo>
                <a:close/>
                <a:moveTo>
                  <a:pt x="0" y="20"/>
                </a:moveTo>
                <a:lnTo>
                  <a:pt x="2" y="20"/>
                </a:lnTo>
                <a:lnTo>
                  <a:pt x="2" y="19"/>
                </a:lnTo>
                <a:lnTo>
                  <a:pt x="0" y="19"/>
                </a:lnTo>
                <a:lnTo>
                  <a:pt x="0" y="20"/>
                </a:lnTo>
                <a:close/>
                <a:moveTo>
                  <a:pt x="2" y="20"/>
                </a:moveTo>
                <a:close/>
                <a:moveTo>
                  <a:pt x="0" y="16"/>
                </a:moveTo>
                <a:lnTo>
                  <a:pt x="2" y="16"/>
                </a:lnTo>
                <a:lnTo>
                  <a:pt x="2" y="4"/>
                </a:lnTo>
                <a:lnTo>
                  <a:pt x="0" y="4"/>
                </a:lnTo>
                <a:lnTo>
                  <a:pt x="0" y="16"/>
                </a:lnTo>
                <a:close/>
                <a:moveTo>
                  <a:pt x="2" y="16"/>
                </a:moveTo>
                <a:close/>
                <a:moveTo>
                  <a:pt x="0" y="1"/>
                </a:moveTo>
                <a:lnTo>
                  <a:pt x="2" y="1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  <a:close/>
                <a:moveTo>
                  <a:pt x="2" y="1"/>
                </a:move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4" name="Freeform 166"/>
          <p:cNvSpPr>
            <a:spLocks/>
          </p:cNvSpPr>
          <p:nvPr/>
        </p:nvSpPr>
        <p:spPr bwMode="auto">
          <a:xfrm>
            <a:off x="5758656" y="3324225"/>
            <a:ext cx="77788" cy="128588"/>
          </a:xfrm>
          <a:custGeom>
            <a:avLst/>
            <a:gdLst>
              <a:gd name="T0" fmla="*/ 3 w 6"/>
              <a:gd name="T1" fmla="*/ 7 h 10"/>
              <a:gd name="T2" fmla="*/ 6 w 6"/>
              <a:gd name="T3" fmla="*/ 10 h 10"/>
              <a:gd name="T4" fmla="*/ 3 w 6"/>
              <a:gd name="T5" fmla="*/ 0 h 10"/>
              <a:gd name="T6" fmla="*/ 0 w 6"/>
              <a:gd name="T7" fmla="*/ 10 h 10"/>
              <a:gd name="T8" fmla="*/ 3 w 6"/>
              <a:gd name="T9" fmla="*/ 7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10">
                <a:moveTo>
                  <a:pt x="3" y="7"/>
                </a:moveTo>
                <a:lnTo>
                  <a:pt x="6" y="10"/>
                </a:lnTo>
                <a:lnTo>
                  <a:pt x="3" y="0"/>
                </a:lnTo>
                <a:lnTo>
                  <a:pt x="0" y="10"/>
                </a:lnTo>
                <a:lnTo>
                  <a:pt x="3" y="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5" name="Freeform 167"/>
          <p:cNvSpPr>
            <a:spLocks/>
          </p:cNvSpPr>
          <p:nvPr/>
        </p:nvSpPr>
        <p:spPr bwMode="auto">
          <a:xfrm>
            <a:off x="5745956" y="3311525"/>
            <a:ext cx="103188" cy="153988"/>
          </a:xfrm>
          <a:custGeom>
            <a:avLst/>
            <a:gdLst>
              <a:gd name="T0" fmla="*/ 4 w 8"/>
              <a:gd name="T1" fmla="*/ 8 h 12"/>
              <a:gd name="T2" fmla="*/ 4 w 8"/>
              <a:gd name="T3" fmla="*/ 9 h 12"/>
              <a:gd name="T4" fmla="*/ 8 w 8"/>
              <a:gd name="T5" fmla="*/ 12 h 12"/>
              <a:gd name="T6" fmla="*/ 4 w 8"/>
              <a:gd name="T7" fmla="*/ 0 h 12"/>
              <a:gd name="T8" fmla="*/ 0 w 8"/>
              <a:gd name="T9" fmla="*/ 12 h 12"/>
              <a:gd name="T10" fmla="*/ 4 w 8"/>
              <a:gd name="T11" fmla="*/ 9 h 12"/>
              <a:gd name="T12" fmla="*/ 4 w 8"/>
              <a:gd name="T13" fmla="*/ 8 h 12"/>
              <a:gd name="T14" fmla="*/ 4 w 8"/>
              <a:gd name="T15" fmla="*/ 9 h 12"/>
              <a:gd name="T16" fmla="*/ 4 w 8"/>
              <a:gd name="T17" fmla="*/ 8 h 12"/>
              <a:gd name="T18" fmla="*/ 4 w 8"/>
              <a:gd name="T19" fmla="*/ 8 h 12"/>
              <a:gd name="T20" fmla="*/ 2 w 8"/>
              <a:gd name="T21" fmla="*/ 10 h 12"/>
              <a:gd name="T22" fmla="*/ 4 w 8"/>
              <a:gd name="T23" fmla="*/ 2 h 12"/>
              <a:gd name="T24" fmla="*/ 6 w 8"/>
              <a:gd name="T25" fmla="*/ 10 h 12"/>
              <a:gd name="T26" fmla="*/ 4 w 8"/>
              <a:gd name="T27" fmla="*/ 8 h 12"/>
              <a:gd name="T28" fmla="*/ 4 w 8"/>
              <a:gd name="T29" fmla="*/ 8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" h="12">
                <a:moveTo>
                  <a:pt x="4" y="8"/>
                </a:moveTo>
                <a:lnTo>
                  <a:pt x="4" y="9"/>
                </a:lnTo>
                <a:lnTo>
                  <a:pt x="8" y="12"/>
                </a:lnTo>
                <a:lnTo>
                  <a:pt x="4" y="0"/>
                </a:lnTo>
                <a:lnTo>
                  <a:pt x="0" y="12"/>
                </a:lnTo>
                <a:lnTo>
                  <a:pt x="4" y="9"/>
                </a:lnTo>
                <a:lnTo>
                  <a:pt x="4" y="8"/>
                </a:lnTo>
                <a:lnTo>
                  <a:pt x="4" y="9"/>
                </a:lnTo>
                <a:lnTo>
                  <a:pt x="4" y="8"/>
                </a:lnTo>
                <a:lnTo>
                  <a:pt x="4" y="8"/>
                </a:lnTo>
                <a:lnTo>
                  <a:pt x="2" y="10"/>
                </a:lnTo>
                <a:lnTo>
                  <a:pt x="4" y="2"/>
                </a:lnTo>
                <a:lnTo>
                  <a:pt x="6" y="10"/>
                </a:lnTo>
                <a:lnTo>
                  <a:pt x="4" y="8"/>
                </a:lnTo>
                <a:lnTo>
                  <a:pt x="4" y="8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6" name="Rectangle 168"/>
          <p:cNvSpPr>
            <a:spLocks noChangeArrowheads="1"/>
          </p:cNvSpPr>
          <p:nvPr/>
        </p:nvSpPr>
        <p:spPr bwMode="auto">
          <a:xfrm>
            <a:off x="5526882" y="3798888"/>
            <a:ext cx="694101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Times New Roman" pitchFamily="18" charset="0"/>
              </a:rPr>
              <a:t>aluSignals</a:t>
            </a:r>
            <a:endParaRPr lang="en-US">
              <a:latin typeface="Arial" pitchFamily="34" charset="0"/>
            </a:endParaRPr>
          </a:p>
        </p:txBody>
      </p:sp>
      <p:sp>
        <p:nvSpPr>
          <p:cNvPr id="11407" name="Freeform 169"/>
          <p:cNvSpPr>
            <a:spLocks/>
          </p:cNvSpPr>
          <p:nvPr/>
        </p:nvSpPr>
        <p:spPr bwMode="auto">
          <a:xfrm>
            <a:off x="6722269" y="2657475"/>
            <a:ext cx="2579688" cy="12700"/>
          </a:xfrm>
          <a:custGeom>
            <a:avLst/>
            <a:gdLst>
              <a:gd name="T0" fmla="*/ 0 w 201"/>
              <a:gd name="T1" fmla="*/ 1 h 1"/>
              <a:gd name="T2" fmla="*/ 201 w 201"/>
              <a:gd name="T3" fmla="*/ 0 h 1"/>
              <a:gd name="T4" fmla="*/ 0 w 201"/>
              <a:gd name="T5" fmla="*/ 1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" h="1">
                <a:moveTo>
                  <a:pt x="0" y="1"/>
                </a:moveTo>
                <a:lnTo>
                  <a:pt x="201" y="0"/>
                </a:lnTo>
                <a:lnTo>
                  <a:pt x="0" y="1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8" name="Freeform 170"/>
          <p:cNvSpPr>
            <a:spLocks/>
          </p:cNvSpPr>
          <p:nvPr/>
        </p:nvSpPr>
        <p:spPr bwMode="auto">
          <a:xfrm>
            <a:off x="6722269" y="2657475"/>
            <a:ext cx="2579688" cy="25400"/>
          </a:xfrm>
          <a:custGeom>
            <a:avLst/>
            <a:gdLst>
              <a:gd name="T0" fmla="*/ 0 w 201"/>
              <a:gd name="T1" fmla="*/ 2 h 2"/>
              <a:gd name="T2" fmla="*/ 201 w 201"/>
              <a:gd name="T3" fmla="*/ 1 h 2"/>
              <a:gd name="T4" fmla="*/ 201 w 201"/>
              <a:gd name="T5" fmla="*/ 0 h 2"/>
              <a:gd name="T6" fmla="*/ 0 w 201"/>
              <a:gd name="T7" fmla="*/ 0 h 2"/>
              <a:gd name="T8" fmla="*/ 0 w 201"/>
              <a:gd name="T9" fmla="*/ 2 h 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2">
                <a:moveTo>
                  <a:pt x="0" y="2"/>
                </a:moveTo>
                <a:lnTo>
                  <a:pt x="201" y="1"/>
                </a:lnTo>
                <a:lnTo>
                  <a:pt x="201" y="0"/>
                </a:lnTo>
                <a:lnTo>
                  <a:pt x="0" y="0"/>
                </a:lnTo>
                <a:lnTo>
                  <a:pt x="0" y="2"/>
                </a:lnTo>
                <a:close/>
              </a:path>
            </a:pathLst>
          </a:cu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09" name="Freeform 171"/>
          <p:cNvSpPr>
            <a:spLocks/>
          </p:cNvSpPr>
          <p:nvPr/>
        </p:nvSpPr>
        <p:spPr bwMode="auto">
          <a:xfrm>
            <a:off x="9198769" y="2632075"/>
            <a:ext cx="128588" cy="63500"/>
          </a:xfrm>
          <a:custGeom>
            <a:avLst/>
            <a:gdLst>
              <a:gd name="T0" fmla="*/ 3 w 10"/>
              <a:gd name="T1" fmla="*/ 2 h 5"/>
              <a:gd name="T2" fmla="*/ 0 w 10"/>
              <a:gd name="T3" fmla="*/ 5 h 5"/>
              <a:gd name="T4" fmla="*/ 10 w 10"/>
              <a:gd name="T5" fmla="*/ 2 h 5"/>
              <a:gd name="T6" fmla="*/ 0 w 10"/>
              <a:gd name="T7" fmla="*/ 0 h 5"/>
              <a:gd name="T8" fmla="*/ 3 w 10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5">
                <a:moveTo>
                  <a:pt x="3" y="2"/>
                </a:moveTo>
                <a:lnTo>
                  <a:pt x="0" y="5"/>
                </a:lnTo>
                <a:lnTo>
                  <a:pt x="10" y="2"/>
                </a:lnTo>
                <a:lnTo>
                  <a:pt x="0" y="0"/>
                </a:lnTo>
                <a:lnTo>
                  <a:pt x="3" y="2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0" name="Freeform 172"/>
          <p:cNvSpPr>
            <a:spLocks/>
          </p:cNvSpPr>
          <p:nvPr/>
        </p:nvSpPr>
        <p:spPr bwMode="auto">
          <a:xfrm>
            <a:off x="9186069" y="2617787"/>
            <a:ext cx="153988" cy="90488"/>
          </a:xfrm>
          <a:custGeom>
            <a:avLst/>
            <a:gdLst>
              <a:gd name="T0" fmla="*/ 4 w 12"/>
              <a:gd name="T1" fmla="*/ 3 h 7"/>
              <a:gd name="T2" fmla="*/ 3 w 12"/>
              <a:gd name="T3" fmla="*/ 3 h 7"/>
              <a:gd name="T4" fmla="*/ 0 w 12"/>
              <a:gd name="T5" fmla="*/ 7 h 7"/>
              <a:gd name="T6" fmla="*/ 12 w 12"/>
              <a:gd name="T7" fmla="*/ 3 h 7"/>
              <a:gd name="T8" fmla="*/ 0 w 12"/>
              <a:gd name="T9" fmla="*/ 0 h 7"/>
              <a:gd name="T10" fmla="*/ 3 w 12"/>
              <a:gd name="T11" fmla="*/ 4 h 7"/>
              <a:gd name="T12" fmla="*/ 4 w 12"/>
              <a:gd name="T13" fmla="*/ 3 h 7"/>
              <a:gd name="T14" fmla="*/ 3 w 12"/>
              <a:gd name="T15" fmla="*/ 3 h 7"/>
              <a:gd name="T16" fmla="*/ 4 w 12"/>
              <a:gd name="T17" fmla="*/ 3 h 7"/>
              <a:gd name="T18" fmla="*/ 4 w 12"/>
              <a:gd name="T19" fmla="*/ 3 h 7"/>
              <a:gd name="T20" fmla="*/ 2 w 12"/>
              <a:gd name="T21" fmla="*/ 1 h 7"/>
              <a:gd name="T22" fmla="*/ 9 w 12"/>
              <a:gd name="T23" fmla="*/ 3 h 7"/>
              <a:gd name="T24" fmla="*/ 2 w 12"/>
              <a:gd name="T25" fmla="*/ 6 h 7"/>
              <a:gd name="T26" fmla="*/ 4 w 12"/>
              <a:gd name="T27" fmla="*/ 3 h 7"/>
              <a:gd name="T28" fmla="*/ 4 w 12"/>
              <a:gd name="T2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2" h="7">
                <a:moveTo>
                  <a:pt x="4" y="3"/>
                </a:moveTo>
                <a:lnTo>
                  <a:pt x="3" y="3"/>
                </a:lnTo>
                <a:lnTo>
                  <a:pt x="0" y="7"/>
                </a:lnTo>
                <a:lnTo>
                  <a:pt x="12" y="3"/>
                </a:lnTo>
                <a:lnTo>
                  <a:pt x="0" y="0"/>
                </a:lnTo>
                <a:lnTo>
                  <a:pt x="3" y="4"/>
                </a:lnTo>
                <a:lnTo>
                  <a:pt x="4" y="3"/>
                </a:lnTo>
                <a:lnTo>
                  <a:pt x="3" y="3"/>
                </a:lnTo>
                <a:lnTo>
                  <a:pt x="4" y="3"/>
                </a:lnTo>
                <a:lnTo>
                  <a:pt x="4" y="3"/>
                </a:lnTo>
                <a:lnTo>
                  <a:pt x="2" y="1"/>
                </a:lnTo>
                <a:lnTo>
                  <a:pt x="9" y="3"/>
                </a:lnTo>
                <a:lnTo>
                  <a:pt x="2" y="6"/>
                </a:lnTo>
                <a:lnTo>
                  <a:pt x="4" y="3"/>
                </a:lnTo>
                <a:lnTo>
                  <a:pt x="4" y="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1" name="Rectangle 173"/>
          <p:cNvSpPr>
            <a:spLocks noChangeArrowheads="1"/>
          </p:cNvSpPr>
          <p:nvPr/>
        </p:nvSpPr>
        <p:spPr bwMode="auto">
          <a:xfrm>
            <a:off x="7530307" y="2413001"/>
            <a:ext cx="77745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82B"/>
                </a:solidFill>
                <a:latin typeface="Times New Roman" pitchFamily="18" charset="0"/>
              </a:rPr>
              <a:t>aluResult</a:t>
            </a:r>
            <a:endParaRPr lang="en-US">
              <a:latin typeface="Arial" pitchFamily="34" charset="0"/>
            </a:endParaRPr>
          </a:p>
        </p:txBody>
      </p:sp>
      <p:sp>
        <p:nvSpPr>
          <p:cNvPr id="11412" name="Freeform 174"/>
          <p:cNvSpPr>
            <a:spLocks/>
          </p:cNvSpPr>
          <p:nvPr/>
        </p:nvSpPr>
        <p:spPr bwMode="auto">
          <a:xfrm>
            <a:off x="2856707" y="2208213"/>
            <a:ext cx="180975" cy="1681163"/>
          </a:xfrm>
          <a:custGeom>
            <a:avLst/>
            <a:gdLst>
              <a:gd name="T0" fmla="*/ 1 w 14"/>
              <a:gd name="T1" fmla="*/ 125 h 131"/>
              <a:gd name="T2" fmla="*/ 0 w 14"/>
              <a:gd name="T3" fmla="*/ 6 h 131"/>
              <a:gd name="T4" fmla="*/ 7 w 14"/>
              <a:gd name="T5" fmla="*/ 0 h 131"/>
              <a:gd name="T6" fmla="*/ 14 w 14"/>
              <a:gd name="T7" fmla="*/ 6 h 131"/>
              <a:gd name="T8" fmla="*/ 14 w 14"/>
              <a:gd name="T9" fmla="*/ 125 h 131"/>
              <a:gd name="T10" fmla="*/ 7 w 14"/>
              <a:gd name="T11" fmla="*/ 131 h 131"/>
              <a:gd name="T12" fmla="*/ 1 w 14"/>
              <a:gd name="T13" fmla="*/ 125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" h="131">
                <a:moveTo>
                  <a:pt x="1" y="125"/>
                </a:moveTo>
                <a:lnTo>
                  <a:pt x="0" y="6"/>
                </a:lnTo>
                <a:cubicBezTo>
                  <a:pt x="0" y="3"/>
                  <a:pt x="3" y="0"/>
                  <a:pt x="7" y="0"/>
                </a:cubicBezTo>
                <a:cubicBezTo>
                  <a:pt x="11" y="0"/>
                  <a:pt x="14" y="2"/>
                  <a:pt x="14" y="6"/>
                </a:cubicBezTo>
                <a:lnTo>
                  <a:pt x="14" y="125"/>
                </a:lnTo>
                <a:cubicBezTo>
                  <a:pt x="14" y="128"/>
                  <a:pt x="11" y="131"/>
                  <a:pt x="7" y="131"/>
                </a:cubicBezTo>
                <a:cubicBezTo>
                  <a:pt x="4" y="131"/>
                  <a:pt x="1" y="128"/>
                  <a:pt x="1" y="125"/>
                </a:cubicBezTo>
                <a:close/>
              </a:path>
            </a:pathLst>
          </a:custGeom>
          <a:solidFill>
            <a:srgbClr val="EAAC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13" name="Rectangle 175"/>
          <p:cNvSpPr>
            <a:spLocks noChangeArrowheads="1"/>
          </p:cNvSpPr>
          <p:nvPr/>
        </p:nvSpPr>
        <p:spPr bwMode="auto">
          <a:xfrm rot="16140000">
            <a:off x="2902209" y="3616066"/>
            <a:ext cx="110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11414" name="Rectangle 176"/>
          <p:cNvSpPr>
            <a:spLocks noChangeArrowheads="1"/>
          </p:cNvSpPr>
          <p:nvPr/>
        </p:nvSpPr>
        <p:spPr bwMode="auto">
          <a:xfrm rot="16140000">
            <a:off x="2910224" y="3508116"/>
            <a:ext cx="9457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L</a:t>
            </a:r>
            <a:endParaRPr lang="en-US">
              <a:latin typeface="Arial" pitchFamily="34" charset="0"/>
            </a:endParaRPr>
          </a:p>
        </p:txBody>
      </p:sp>
      <p:sp>
        <p:nvSpPr>
          <p:cNvPr id="11415" name="Rectangle 177"/>
          <p:cNvSpPr>
            <a:spLocks noChangeArrowheads="1"/>
          </p:cNvSpPr>
          <p:nvPr/>
        </p:nvSpPr>
        <p:spPr bwMode="auto">
          <a:xfrm rot="16140000">
            <a:off x="2902209" y="3411278"/>
            <a:ext cx="11060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U</a:t>
            </a:r>
            <a:endParaRPr lang="en-US">
              <a:latin typeface="Arial" pitchFamily="34" charset="0"/>
            </a:endParaRPr>
          </a:p>
        </p:txBody>
      </p:sp>
      <p:sp>
        <p:nvSpPr>
          <p:cNvPr id="11416" name="Rectangle 178"/>
          <p:cNvSpPr>
            <a:spLocks noChangeArrowheads="1"/>
          </p:cNvSpPr>
          <p:nvPr/>
        </p:nvSpPr>
        <p:spPr bwMode="auto">
          <a:xfrm rot="16140000">
            <a:off x="2938277" y="3333491"/>
            <a:ext cx="384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 </a:t>
            </a:r>
            <a:endParaRPr lang="en-US">
              <a:latin typeface="Arial" pitchFamily="34" charset="0"/>
            </a:endParaRPr>
          </a:p>
        </p:txBody>
      </p:sp>
      <p:sp>
        <p:nvSpPr>
          <p:cNvPr id="11417" name="Rectangle 179"/>
          <p:cNvSpPr>
            <a:spLocks noChangeArrowheads="1"/>
          </p:cNvSpPr>
          <p:nvPr/>
        </p:nvSpPr>
        <p:spPr bwMode="auto">
          <a:xfrm rot="16140000">
            <a:off x="2923048" y="3276341"/>
            <a:ext cx="6893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11418" name="Rectangle 180"/>
          <p:cNvSpPr>
            <a:spLocks noChangeArrowheads="1"/>
          </p:cNvSpPr>
          <p:nvPr/>
        </p:nvSpPr>
        <p:spPr bwMode="auto">
          <a:xfrm rot="16140000">
            <a:off x="2919041" y="3192203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1419" name="Rectangle 181"/>
          <p:cNvSpPr>
            <a:spLocks noChangeArrowheads="1"/>
          </p:cNvSpPr>
          <p:nvPr/>
        </p:nvSpPr>
        <p:spPr bwMode="auto">
          <a:xfrm rot="16140000">
            <a:off x="2919041" y="3116003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d</a:t>
            </a:r>
            <a:endParaRPr lang="en-US">
              <a:latin typeface="Arial" pitchFamily="34" charset="0"/>
            </a:endParaRPr>
          </a:p>
        </p:txBody>
      </p:sp>
      <p:sp>
        <p:nvSpPr>
          <p:cNvPr id="11420" name="Rectangle 182"/>
          <p:cNvSpPr>
            <a:spLocks noChangeArrowheads="1"/>
          </p:cNvSpPr>
          <p:nvPr/>
        </p:nvSpPr>
        <p:spPr bwMode="auto">
          <a:xfrm rot="16140000">
            <a:off x="2938277" y="3063616"/>
            <a:ext cx="384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 </a:t>
            </a:r>
            <a:endParaRPr lang="en-US">
              <a:latin typeface="Arial" pitchFamily="34" charset="0"/>
            </a:endParaRPr>
          </a:p>
        </p:txBody>
      </p:sp>
      <p:sp>
        <p:nvSpPr>
          <p:cNvPr id="11421" name="Rectangle 183"/>
          <p:cNvSpPr>
            <a:spLocks noChangeArrowheads="1"/>
          </p:cNvSpPr>
          <p:nvPr/>
        </p:nvSpPr>
        <p:spPr bwMode="auto">
          <a:xfrm rot="16140000">
            <a:off x="2895812" y="2981066"/>
            <a:ext cx="1202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m</a:t>
            </a:r>
            <a:endParaRPr lang="en-US">
              <a:latin typeface="Arial" pitchFamily="34" charset="0"/>
            </a:endParaRPr>
          </a:p>
        </p:txBody>
      </p:sp>
      <p:sp>
        <p:nvSpPr>
          <p:cNvPr id="11422" name="Rectangle 184"/>
          <p:cNvSpPr>
            <a:spLocks noChangeArrowheads="1"/>
          </p:cNvSpPr>
          <p:nvPr/>
        </p:nvSpPr>
        <p:spPr bwMode="auto">
          <a:xfrm rot="16140000">
            <a:off x="2923048" y="2877878"/>
            <a:ext cx="6893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e</a:t>
            </a:r>
            <a:endParaRPr lang="en-US">
              <a:latin typeface="Arial" pitchFamily="34" charset="0"/>
            </a:endParaRPr>
          </a:p>
        </p:txBody>
      </p:sp>
      <p:sp>
        <p:nvSpPr>
          <p:cNvPr id="11423" name="Rectangle 185"/>
          <p:cNvSpPr>
            <a:spLocks noChangeArrowheads="1"/>
          </p:cNvSpPr>
          <p:nvPr/>
        </p:nvSpPr>
        <p:spPr bwMode="auto">
          <a:xfrm rot="16140000">
            <a:off x="2895812" y="2776278"/>
            <a:ext cx="120226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Times New Roman" pitchFamily="18" charset="0"/>
              </a:rPr>
              <a:t>m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424" name="Rectangle 186"/>
          <p:cNvSpPr>
            <a:spLocks noChangeArrowheads="1"/>
          </p:cNvSpPr>
          <p:nvPr/>
        </p:nvSpPr>
        <p:spPr bwMode="auto">
          <a:xfrm rot="16140000">
            <a:off x="2938277" y="2704841"/>
            <a:ext cx="3847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 </a:t>
            </a:r>
            <a:endParaRPr lang="en-US">
              <a:latin typeface="Arial" pitchFamily="34" charset="0"/>
            </a:endParaRPr>
          </a:p>
        </p:txBody>
      </p:sp>
      <p:sp>
        <p:nvSpPr>
          <p:cNvPr id="11425" name="Rectangle 187"/>
          <p:cNvSpPr>
            <a:spLocks noChangeArrowheads="1"/>
          </p:cNvSpPr>
          <p:nvPr/>
        </p:nvSpPr>
        <p:spPr bwMode="auto">
          <a:xfrm rot="16140000">
            <a:off x="2935872" y="2647691"/>
            <a:ext cx="432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i</a:t>
            </a:r>
            <a:endParaRPr lang="en-US">
              <a:latin typeface="Arial" pitchFamily="34" charset="0"/>
            </a:endParaRPr>
          </a:p>
        </p:txBody>
      </p:sp>
      <p:sp>
        <p:nvSpPr>
          <p:cNvPr id="11426" name="Rectangle 188"/>
          <p:cNvSpPr>
            <a:spLocks noChangeArrowheads="1"/>
          </p:cNvSpPr>
          <p:nvPr/>
        </p:nvSpPr>
        <p:spPr bwMode="auto">
          <a:xfrm rot="16140000">
            <a:off x="2919041" y="2588953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1427" name="Rectangle 189"/>
          <p:cNvSpPr>
            <a:spLocks noChangeArrowheads="1"/>
          </p:cNvSpPr>
          <p:nvPr/>
        </p:nvSpPr>
        <p:spPr bwMode="auto">
          <a:xfrm rot="16140000">
            <a:off x="2927857" y="2525453"/>
            <a:ext cx="593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1428" name="Rectangle 190"/>
          <p:cNvSpPr>
            <a:spLocks noChangeArrowheads="1"/>
          </p:cNvSpPr>
          <p:nvPr/>
        </p:nvSpPr>
        <p:spPr bwMode="auto">
          <a:xfrm rot="16140000">
            <a:off x="2935872" y="2466716"/>
            <a:ext cx="4328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t</a:t>
            </a:r>
            <a:endParaRPr lang="en-US">
              <a:latin typeface="Arial" pitchFamily="34" charset="0"/>
            </a:endParaRPr>
          </a:p>
        </p:txBody>
      </p:sp>
      <p:sp>
        <p:nvSpPr>
          <p:cNvPr id="11429" name="Rectangle 191"/>
          <p:cNvSpPr>
            <a:spLocks noChangeArrowheads="1"/>
          </p:cNvSpPr>
          <p:nvPr/>
        </p:nvSpPr>
        <p:spPr bwMode="auto">
          <a:xfrm rot="16140000">
            <a:off x="2927857" y="2409566"/>
            <a:ext cx="59312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Times New Roman" pitchFamily="18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1430" name="Freeform 192"/>
          <p:cNvSpPr>
            <a:spLocks/>
          </p:cNvSpPr>
          <p:nvPr/>
        </p:nvSpPr>
        <p:spPr bwMode="auto">
          <a:xfrm>
            <a:off x="3729832" y="2682875"/>
            <a:ext cx="436563" cy="820738"/>
          </a:xfrm>
          <a:custGeom>
            <a:avLst/>
            <a:gdLst>
              <a:gd name="T0" fmla="*/ 0 w 34"/>
              <a:gd name="T1" fmla="*/ 0 h 64"/>
              <a:gd name="T2" fmla="*/ 34 w 34"/>
              <a:gd name="T3" fmla="*/ 14 h 64"/>
              <a:gd name="T4" fmla="*/ 34 w 34"/>
              <a:gd name="T5" fmla="*/ 48 h 64"/>
              <a:gd name="T6" fmla="*/ 0 w 34"/>
              <a:gd name="T7" fmla="*/ 64 h 64"/>
              <a:gd name="T8" fmla="*/ 0 w 34"/>
              <a:gd name="T9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64">
                <a:moveTo>
                  <a:pt x="0" y="0"/>
                </a:moveTo>
                <a:lnTo>
                  <a:pt x="34" y="14"/>
                </a:lnTo>
                <a:lnTo>
                  <a:pt x="34" y="48"/>
                </a:lnTo>
                <a:lnTo>
                  <a:pt x="0" y="64"/>
                </a:lnTo>
                <a:lnTo>
                  <a:pt x="0" y="0"/>
                </a:lnTo>
                <a:close/>
              </a:path>
            </a:pathLst>
          </a:cu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1" name="Freeform 193"/>
          <p:cNvSpPr>
            <a:spLocks/>
          </p:cNvSpPr>
          <p:nvPr/>
        </p:nvSpPr>
        <p:spPr bwMode="auto">
          <a:xfrm>
            <a:off x="3717132" y="2682876"/>
            <a:ext cx="461963" cy="835025"/>
          </a:xfrm>
          <a:custGeom>
            <a:avLst/>
            <a:gdLst>
              <a:gd name="T0" fmla="*/ 1 w 36"/>
              <a:gd name="T1" fmla="*/ 0 h 65"/>
              <a:gd name="T2" fmla="*/ 1 w 36"/>
              <a:gd name="T3" fmla="*/ 1 h 65"/>
              <a:gd name="T4" fmla="*/ 35 w 36"/>
              <a:gd name="T5" fmla="*/ 14 h 65"/>
              <a:gd name="T6" fmla="*/ 35 w 36"/>
              <a:gd name="T7" fmla="*/ 48 h 65"/>
              <a:gd name="T8" fmla="*/ 1 w 36"/>
              <a:gd name="T9" fmla="*/ 63 h 65"/>
              <a:gd name="T10" fmla="*/ 1 w 36"/>
              <a:gd name="T11" fmla="*/ 0 h 65"/>
              <a:gd name="T12" fmla="*/ 1 w 36"/>
              <a:gd name="T13" fmla="*/ 0 h 65"/>
              <a:gd name="T14" fmla="*/ 1 w 36"/>
              <a:gd name="T15" fmla="*/ 1 h 65"/>
              <a:gd name="T16" fmla="*/ 1 w 36"/>
              <a:gd name="T17" fmla="*/ 0 h 65"/>
              <a:gd name="T18" fmla="*/ 0 w 36"/>
              <a:gd name="T19" fmla="*/ 0 h 65"/>
              <a:gd name="T20" fmla="*/ 0 w 36"/>
              <a:gd name="T21" fmla="*/ 65 h 65"/>
              <a:gd name="T22" fmla="*/ 36 w 36"/>
              <a:gd name="T23" fmla="*/ 48 h 65"/>
              <a:gd name="T24" fmla="*/ 36 w 36"/>
              <a:gd name="T25" fmla="*/ 14 h 65"/>
              <a:gd name="T26" fmla="*/ 0 w 36"/>
              <a:gd name="T27" fmla="*/ 0 h 65"/>
              <a:gd name="T28" fmla="*/ 0 w 36"/>
              <a:gd name="T29" fmla="*/ 0 h 65"/>
              <a:gd name="T30" fmla="*/ 1 w 36"/>
              <a:gd name="T31" fmla="*/ 0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" h="65">
                <a:moveTo>
                  <a:pt x="1" y="0"/>
                </a:moveTo>
                <a:lnTo>
                  <a:pt x="1" y="1"/>
                </a:lnTo>
                <a:lnTo>
                  <a:pt x="35" y="14"/>
                </a:lnTo>
                <a:lnTo>
                  <a:pt x="35" y="48"/>
                </a:lnTo>
                <a:lnTo>
                  <a:pt x="1" y="63"/>
                </a:lnTo>
                <a:lnTo>
                  <a:pt x="1" y="0"/>
                </a:lnTo>
                <a:lnTo>
                  <a:pt x="1" y="0"/>
                </a:lnTo>
                <a:lnTo>
                  <a:pt x="1" y="1"/>
                </a:lnTo>
                <a:lnTo>
                  <a:pt x="1" y="0"/>
                </a:lnTo>
                <a:lnTo>
                  <a:pt x="0" y="0"/>
                </a:lnTo>
                <a:lnTo>
                  <a:pt x="0" y="65"/>
                </a:lnTo>
                <a:lnTo>
                  <a:pt x="36" y="48"/>
                </a:lnTo>
                <a:lnTo>
                  <a:pt x="36" y="14"/>
                </a:lnTo>
                <a:lnTo>
                  <a:pt x="0" y="0"/>
                </a:ln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2" name="Rectangle 194"/>
          <p:cNvSpPr>
            <a:spLocks noChangeArrowheads="1"/>
          </p:cNvSpPr>
          <p:nvPr/>
        </p:nvSpPr>
        <p:spPr bwMode="auto">
          <a:xfrm>
            <a:off x="3794919" y="2786062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24282B"/>
                </a:solidFill>
                <a:latin typeface="Times New Roman" pitchFamily="18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11433" name="Rectangle 195"/>
          <p:cNvSpPr>
            <a:spLocks noChangeArrowheads="1"/>
          </p:cNvSpPr>
          <p:nvPr/>
        </p:nvSpPr>
        <p:spPr bwMode="auto">
          <a:xfrm>
            <a:off x="3782219" y="3170237"/>
            <a:ext cx="9618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24282B"/>
                </a:solidFill>
                <a:latin typeface="Times New Roman" pitchFamily="18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11434" name="Rectangle 196"/>
          <p:cNvSpPr>
            <a:spLocks noChangeArrowheads="1"/>
          </p:cNvSpPr>
          <p:nvPr/>
        </p:nvSpPr>
        <p:spPr bwMode="auto">
          <a:xfrm>
            <a:off x="4473576" y="2049463"/>
            <a:ext cx="176330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24282B"/>
                </a:solidFill>
                <a:latin typeface="Times New Roman" pitchFamily="18" charset="0"/>
              </a:rPr>
              <a:t>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1435" name="Oval 197"/>
          <p:cNvSpPr>
            <a:spLocks noChangeArrowheads="1"/>
          </p:cNvSpPr>
          <p:nvPr/>
        </p:nvSpPr>
        <p:spPr bwMode="auto">
          <a:xfrm>
            <a:off x="4360070" y="2592388"/>
            <a:ext cx="422275" cy="282575"/>
          </a:xfrm>
          <a:prstGeom prst="ellipse">
            <a:avLst/>
          </a:prstGeom>
          <a:solidFill>
            <a:srgbClr val="EAE6E8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6" name="Freeform 198"/>
          <p:cNvSpPr>
            <a:spLocks/>
          </p:cNvSpPr>
          <p:nvPr/>
        </p:nvSpPr>
        <p:spPr bwMode="auto">
          <a:xfrm>
            <a:off x="4360070" y="2592388"/>
            <a:ext cx="422275" cy="295275"/>
          </a:xfrm>
          <a:custGeom>
            <a:avLst/>
            <a:gdLst>
              <a:gd name="T0" fmla="*/ 33 w 33"/>
              <a:gd name="T1" fmla="*/ 11 h 23"/>
              <a:gd name="T2" fmla="*/ 33 w 33"/>
              <a:gd name="T3" fmla="*/ 11 h 23"/>
              <a:gd name="T4" fmla="*/ 28 w 33"/>
              <a:gd name="T5" fmla="*/ 19 h 23"/>
              <a:gd name="T6" fmla="*/ 17 w 33"/>
              <a:gd name="T7" fmla="*/ 22 h 23"/>
              <a:gd name="T8" fmla="*/ 5 w 33"/>
              <a:gd name="T9" fmla="*/ 19 h 23"/>
              <a:gd name="T10" fmla="*/ 0 w 33"/>
              <a:gd name="T11" fmla="*/ 11 h 23"/>
              <a:gd name="T12" fmla="*/ 5 w 33"/>
              <a:gd name="T13" fmla="*/ 3 h 23"/>
              <a:gd name="T14" fmla="*/ 17 w 33"/>
              <a:gd name="T15" fmla="*/ 0 h 23"/>
              <a:gd name="T16" fmla="*/ 28 w 33"/>
              <a:gd name="T17" fmla="*/ 3 h 23"/>
              <a:gd name="T18" fmla="*/ 33 w 33"/>
              <a:gd name="T19" fmla="*/ 11 h 23"/>
              <a:gd name="T20" fmla="*/ 33 w 33"/>
              <a:gd name="T21" fmla="*/ 11 h 23"/>
              <a:gd name="T22" fmla="*/ 29 w 33"/>
              <a:gd name="T23" fmla="*/ 3 h 23"/>
              <a:gd name="T24" fmla="*/ 17 w 33"/>
              <a:gd name="T25" fmla="*/ 0 h 23"/>
              <a:gd name="T26" fmla="*/ 5 w 33"/>
              <a:gd name="T27" fmla="*/ 3 h 23"/>
              <a:gd name="T28" fmla="*/ 0 w 33"/>
              <a:gd name="T29" fmla="*/ 11 h 23"/>
              <a:gd name="T30" fmla="*/ 5 w 33"/>
              <a:gd name="T31" fmla="*/ 19 h 23"/>
              <a:gd name="T32" fmla="*/ 17 w 33"/>
              <a:gd name="T33" fmla="*/ 23 h 23"/>
              <a:gd name="T34" fmla="*/ 29 w 33"/>
              <a:gd name="T35" fmla="*/ 19 h 23"/>
              <a:gd name="T36" fmla="*/ 33 w 33"/>
              <a:gd name="T37" fmla="*/ 11 h 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3" h="23">
                <a:moveTo>
                  <a:pt x="33" y="11"/>
                </a:moveTo>
                <a:lnTo>
                  <a:pt x="33" y="11"/>
                </a:lnTo>
                <a:cubicBezTo>
                  <a:pt x="33" y="14"/>
                  <a:pt x="31" y="17"/>
                  <a:pt x="28" y="19"/>
                </a:cubicBezTo>
                <a:cubicBezTo>
                  <a:pt x="25" y="21"/>
                  <a:pt x="21" y="22"/>
                  <a:pt x="17" y="22"/>
                </a:cubicBezTo>
                <a:cubicBezTo>
                  <a:pt x="12" y="22"/>
                  <a:pt x="8" y="21"/>
                  <a:pt x="5" y="19"/>
                </a:cubicBezTo>
                <a:cubicBezTo>
                  <a:pt x="2" y="17"/>
                  <a:pt x="0" y="14"/>
                  <a:pt x="0" y="11"/>
                </a:cubicBezTo>
                <a:cubicBezTo>
                  <a:pt x="0" y="8"/>
                  <a:pt x="2" y="5"/>
                  <a:pt x="5" y="3"/>
                </a:cubicBezTo>
                <a:cubicBezTo>
                  <a:pt x="8" y="1"/>
                  <a:pt x="12" y="0"/>
                  <a:pt x="17" y="0"/>
                </a:cubicBezTo>
                <a:cubicBezTo>
                  <a:pt x="21" y="0"/>
                  <a:pt x="25" y="1"/>
                  <a:pt x="28" y="3"/>
                </a:cubicBezTo>
                <a:cubicBezTo>
                  <a:pt x="31" y="5"/>
                  <a:pt x="33" y="8"/>
                  <a:pt x="33" y="11"/>
                </a:cubicBezTo>
                <a:lnTo>
                  <a:pt x="33" y="11"/>
                </a:lnTo>
                <a:cubicBezTo>
                  <a:pt x="33" y="8"/>
                  <a:pt x="32" y="5"/>
                  <a:pt x="29" y="3"/>
                </a:cubicBezTo>
                <a:cubicBezTo>
                  <a:pt x="25" y="1"/>
                  <a:pt x="21" y="0"/>
                  <a:pt x="17" y="0"/>
                </a:cubicBezTo>
                <a:cubicBezTo>
                  <a:pt x="12" y="0"/>
                  <a:pt x="8" y="1"/>
                  <a:pt x="5" y="3"/>
                </a:cubicBezTo>
                <a:cubicBezTo>
                  <a:pt x="2" y="5"/>
                  <a:pt x="0" y="8"/>
                  <a:pt x="0" y="11"/>
                </a:cubicBezTo>
                <a:cubicBezTo>
                  <a:pt x="0" y="14"/>
                  <a:pt x="2" y="17"/>
                  <a:pt x="5" y="19"/>
                </a:cubicBezTo>
                <a:cubicBezTo>
                  <a:pt x="8" y="21"/>
                  <a:pt x="12" y="23"/>
                  <a:pt x="17" y="23"/>
                </a:cubicBezTo>
                <a:cubicBezTo>
                  <a:pt x="21" y="23"/>
                  <a:pt x="25" y="21"/>
                  <a:pt x="29" y="19"/>
                </a:cubicBezTo>
                <a:cubicBezTo>
                  <a:pt x="32" y="17"/>
                  <a:pt x="33" y="14"/>
                  <a:pt x="33" y="11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37" name="Rectangle 199"/>
          <p:cNvSpPr>
            <a:spLocks noChangeArrowheads="1"/>
          </p:cNvSpPr>
          <p:nvPr/>
        </p:nvSpPr>
        <p:spPr bwMode="auto">
          <a:xfrm>
            <a:off x="4461669" y="2593975"/>
            <a:ext cx="16190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 dirty="0">
                <a:solidFill>
                  <a:srgbClr val="24282B"/>
                </a:solidFill>
                <a:latin typeface="Times New Roman" pitchFamily="18" charset="0"/>
              </a:rPr>
              <a:t>B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79663" y="2730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Inside the ALU</a:t>
            </a:r>
          </a:p>
        </p:txBody>
      </p:sp>
      <p:grpSp>
        <p:nvGrpSpPr>
          <p:cNvPr id="10" name="Group 174"/>
          <p:cNvGrpSpPr>
            <a:grpSpLocks noChangeAspect="1"/>
          </p:cNvGrpSpPr>
          <p:nvPr/>
        </p:nvGrpSpPr>
        <p:grpSpPr bwMode="auto">
          <a:xfrm>
            <a:off x="2643189" y="1608138"/>
            <a:ext cx="7232649" cy="4619624"/>
            <a:chOff x="945" y="949"/>
            <a:chExt cx="4556" cy="2910"/>
          </a:xfrm>
        </p:grpSpPr>
        <p:sp>
          <p:nvSpPr>
            <p:cNvPr id="11" name="AutoShape 173"/>
            <p:cNvSpPr>
              <a:spLocks noChangeAspect="1" noChangeArrowheads="1" noTextEdit="1"/>
            </p:cNvSpPr>
            <p:nvPr/>
          </p:nvSpPr>
          <p:spPr bwMode="auto">
            <a:xfrm>
              <a:off x="945" y="967"/>
              <a:ext cx="4473" cy="2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5"/>
            <p:cNvSpPr>
              <a:spLocks/>
            </p:cNvSpPr>
            <p:nvPr/>
          </p:nvSpPr>
          <p:spPr bwMode="auto">
            <a:xfrm>
              <a:off x="1317" y="1611"/>
              <a:ext cx="1156" cy="529"/>
            </a:xfrm>
            <a:custGeom>
              <a:avLst/>
              <a:gdLst>
                <a:gd name="T0" fmla="*/ 111 w 2946"/>
                <a:gd name="T1" fmla="*/ 0 h 1356"/>
                <a:gd name="T2" fmla="*/ 2834 w 2946"/>
                <a:gd name="T3" fmla="*/ 0 h 1356"/>
                <a:gd name="T4" fmla="*/ 2946 w 2946"/>
                <a:gd name="T5" fmla="*/ 112 h 1356"/>
                <a:gd name="T6" fmla="*/ 2946 w 2946"/>
                <a:gd name="T7" fmla="*/ 1244 h 1356"/>
                <a:gd name="T8" fmla="*/ 2834 w 2946"/>
                <a:gd name="T9" fmla="*/ 1356 h 1356"/>
                <a:gd name="T10" fmla="*/ 111 w 2946"/>
                <a:gd name="T11" fmla="*/ 1356 h 1356"/>
                <a:gd name="T12" fmla="*/ 0 w 2946"/>
                <a:gd name="T13" fmla="*/ 1244 h 1356"/>
                <a:gd name="T14" fmla="*/ 0 w 2946"/>
                <a:gd name="T15" fmla="*/ 112 h 1356"/>
                <a:gd name="T16" fmla="*/ 111 w 2946"/>
                <a:gd name="T1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1356">
                  <a:moveTo>
                    <a:pt x="111" y="0"/>
                  </a:moveTo>
                  <a:lnTo>
                    <a:pt x="2834" y="0"/>
                  </a:lnTo>
                  <a:cubicBezTo>
                    <a:pt x="2896" y="0"/>
                    <a:pt x="2946" y="50"/>
                    <a:pt x="2946" y="112"/>
                  </a:cubicBezTo>
                  <a:lnTo>
                    <a:pt x="2946" y="1244"/>
                  </a:lnTo>
                  <a:cubicBezTo>
                    <a:pt x="2946" y="1306"/>
                    <a:pt x="2896" y="1356"/>
                    <a:pt x="2834" y="1356"/>
                  </a:cubicBezTo>
                  <a:lnTo>
                    <a:pt x="111" y="1356"/>
                  </a:lnTo>
                  <a:cubicBezTo>
                    <a:pt x="49" y="1356"/>
                    <a:pt x="0" y="1306"/>
                    <a:pt x="0" y="1244"/>
                  </a:cubicBezTo>
                  <a:lnTo>
                    <a:pt x="0" y="112"/>
                  </a:lnTo>
                  <a:cubicBezTo>
                    <a:pt x="0" y="50"/>
                    <a:pt x="49" y="0"/>
                    <a:pt x="111" y="0"/>
                  </a:cubicBezTo>
                  <a:close/>
                </a:path>
              </a:pathLst>
            </a:custGeom>
            <a:solidFill>
              <a:srgbClr val="F0BE95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76"/>
            <p:cNvSpPr>
              <a:spLocks noChangeArrowheads="1"/>
            </p:cNvSpPr>
            <p:nvPr/>
          </p:nvSpPr>
          <p:spPr bwMode="auto">
            <a:xfrm>
              <a:off x="1631" y="1749"/>
              <a:ext cx="4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Adder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177"/>
            <p:cNvSpPr>
              <a:spLocks noEditPoints="1"/>
            </p:cNvSpPr>
            <p:nvPr/>
          </p:nvSpPr>
          <p:spPr bwMode="auto">
            <a:xfrm>
              <a:off x="945" y="1770"/>
              <a:ext cx="1887" cy="238"/>
            </a:xfrm>
            <a:custGeom>
              <a:avLst/>
              <a:gdLst>
                <a:gd name="T0" fmla="*/ 56 w 4810"/>
                <a:gd name="T1" fmla="*/ 0 h 610"/>
                <a:gd name="T2" fmla="*/ 964 w 4810"/>
                <a:gd name="T3" fmla="*/ 0 h 610"/>
                <a:gd name="T4" fmla="*/ 0 w 4810"/>
                <a:gd name="T5" fmla="*/ 610 h 610"/>
                <a:gd name="T6" fmla="*/ 908 w 4810"/>
                <a:gd name="T7" fmla="*/ 610 h 610"/>
                <a:gd name="T8" fmla="*/ 3902 w 4810"/>
                <a:gd name="T9" fmla="*/ 230 h 610"/>
                <a:gd name="T10" fmla="*/ 4810 w 4810"/>
                <a:gd name="T11" fmla="*/ 230 h 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10" h="610">
                  <a:moveTo>
                    <a:pt x="56" y="0"/>
                  </a:moveTo>
                  <a:lnTo>
                    <a:pt x="964" y="0"/>
                  </a:lnTo>
                  <a:moveTo>
                    <a:pt x="0" y="610"/>
                  </a:moveTo>
                  <a:lnTo>
                    <a:pt x="908" y="610"/>
                  </a:lnTo>
                  <a:moveTo>
                    <a:pt x="3902" y="230"/>
                  </a:moveTo>
                  <a:lnTo>
                    <a:pt x="4810" y="230"/>
                  </a:lnTo>
                </a:path>
              </a:pathLst>
            </a:custGeom>
            <a:noFill/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78"/>
            <p:cNvSpPr>
              <a:spLocks/>
            </p:cNvSpPr>
            <p:nvPr/>
          </p:nvSpPr>
          <p:spPr bwMode="auto">
            <a:xfrm>
              <a:off x="1538" y="1508"/>
              <a:ext cx="58" cy="103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79"/>
            <p:cNvSpPr>
              <a:spLocks noChangeArrowheads="1"/>
            </p:cNvSpPr>
            <p:nvPr/>
          </p:nvSpPr>
          <p:spPr bwMode="auto">
            <a:xfrm>
              <a:off x="1340" y="1264"/>
              <a:ext cx="19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>
                  <a:solidFill>
                    <a:srgbClr val="24282B"/>
                  </a:solidFill>
                  <a:latin typeface="Times New Roman" pitchFamily="18" charset="0"/>
                </a:rPr>
                <a:t>isAdd</a:t>
              </a:r>
              <a:endParaRPr lang="en-US" sz="1000" dirty="0">
                <a:solidFill>
                  <a:srgbClr val="24282B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>
                  <a:solidFill>
                    <a:srgbClr val="24282B"/>
                  </a:solidFill>
                  <a:latin typeface="Times New Roman" pitchFamily="18" charset="0"/>
                </a:rPr>
                <a:t>isLd</a:t>
              </a:r>
              <a:endParaRPr lang="en-US" sz="1000" dirty="0">
                <a:solidFill>
                  <a:srgbClr val="24282B"/>
                </a:solidFill>
                <a:latin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>
                  <a:solidFill>
                    <a:srgbClr val="24282B"/>
                  </a:solidFill>
                  <a:latin typeface="Times New Roman" pitchFamily="18" charset="0"/>
                </a:rPr>
                <a:t>isSt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Rectangle 180"/>
            <p:cNvSpPr>
              <a:spLocks noChangeArrowheads="1"/>
            </p:cNvSpPr>
            <p:nvPr/>
          </p:nvSpPr>
          <p:spPr bwMode="auto">
            <a:xfrm>
              <a:off x="1757" y="1263"/>
              <a:ext cx="1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isSub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81"/>
            <p:cNvSpPr>
              <a:spLocks/>
            </p:cNvSpPr>
            <p:nvPr/>
          </p:nvSpPr>
          <p:spPr bwMode="auto">
            <a:xfrm>
              <a:off x="2262" y="1504"/>
              <a:ext cx="59" cy="103"/>
            </a:xfrm>
            <a:custGeom>
              <a:avLst/>
              <a:gdLst>
                <a:gd name="T0" fmla="*/ 75 w 150"/>
                <a:gd name="T1" fmla="*/ 75 h 262"/>
                <a:gd name="T2" fmla="*/ 0 w 150"/>
                <a:gd name="T3" fmla="*/ 0 h 262"/>
                <a:gd name="T4" fmla="*/ 75 w 150"/>
                <a:gd name="T5" fmla="*/ 262 h 262"/>
                <a:gd name="T6" fmla="*/ 150 w 150"/>
                <a:gd name="T7" fmla="*/ 0 h 262"/>
                <a:gd name="T8" fmla="*/ 75 w 150"/>
                <a:gd name="T9" fmla="*/ 7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2">
                  <a:moveTo>
                    <a:pt x="75" y="75"/>
                  </a:moveTo>
                  <a:lnTo>
                    <a:pt x="0" y="0"/>
                  </a:lnTo>
                  <a:lnTo>
                    <a:pt x="75" y="262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2"/>
            <p:cNvSpPr>
              <a:spLocks/>
            </p:cNvSpPr>
            <p:nvPr/>
          </p:nvSpPr>
          <p:spPr bwMode="auto">
            <a:xfrm>
              <a:off x="1875" y="1515"/>
              <a:ext cx="59" cy="103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3"/>
            <p:cNvSpPr>
              <a:spLocks noChangeArrowheads="1"/>
            </p:cNvSpPr>
            <p:nvPr/>
          </p:nvSpPr>
          <p:spPr bwMode="auto">
            <a:xfrm>
              <a:off x="2127" y="1263"/>
              <a:ext cx="21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isCmp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184"/>
            <p:cNvSpPr>
              <a:spLocks/>
            </p:cNvSpPr>
            <p:nvPr/>
          </p:nvSpPr>
          <p:spPr bwMode="auto">
            <a:xfrm>
              <a:off x="1351" y="2504"/>
              <a:ext cx="1113" cy="243"/>
            </a:xfrm>
            <a:custGeom>
              <a:avLst/>
              <a:gdLst>
                <a:gd name="T0" fmla="*/ 112 w 2835"/>
                <a:gd name="T1" fmla="*/ 0 h 623"/>
                <a:gd name="T2" fmla="*/ 2723 w 2835"/>
                <a:gd name="T3" fmla="*/ 0 h 623"/>
                <a:gd name="T4" fmla="*/ 2835 w 2835"/>
                <a:gd name="T5" fmla="*/ 112 h 623"/>
                <a:gd name="T6" fmla="*/ 2835 w 2835"/>
                <a:gd name="T7" fmla="*/ 512 h 623"/>
                <a:gd name="T8" fmla="*/ 2723 w 2835"/>
                <a:gd name="T9" fmla="*/ 623 h 623"/>
                <a:gd name="T10" fmla="*/ 112 w 2835"/>
                <a:gd name="T11" fmla="*/ 623 h 623"/>
                <a:gd name="T12" fmla="*/ 0 w 2835"/>
                <a:gd name="T13" fmla="*/ 512 h 623"/>
                <a:gd name="T14" fmla="*/ 0 w 2835"/>
                <a:gd name="T15" fmla="*/ 112 h 623"/>
                <a:gd name="T16" fmla="*/ 112 w 2835"/>
                <a:gd name="T1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5" h="623">
                  <a:moveTo>
                    <a:pt x="112" y="0"/>
                  </a:moveTo>
                  <a:lnTo>
                    <a:pt x="2723" y="0"/>
                  </a:lnTo>
                  <a:cubicBezTo>
                    <a:pt x="2785" y="0"/>
                    <a:pt x="2835" y="50"/>
                    <a:pt x="2835" y="112"/>
                  </a:cubicBezTo>
                  <a:lnTo>
                    <a:pt x="2835" y="512"/>
                  </a:lnTo>
                  <a:cubicBezTo>
                    <a:pt x="2835" y="574"/>
                    <a:pt x="2785" y="623"/>
                    <a:pt x="2723" y="623"/>
                  </a:cubicBezTo>
                  <a:lnTo>
                    <a:pt x="112" y="623"/>
                  </a:lnTo>
                  <a:cubicBezTo>
                    <a:pt x="50" y="623"/>
                    <a:pt x="0" y="574"/>
                    <a:pt x="0" y="512"/>
                  </a:cubicBezTo>
                  <a:lnTo>
                    <a:pt x="0" y="112"/>
                  </a:lnTo>
                  <a:cubicBezTo>
                    <a:pt x="0" y="50"/>
                    <a:pt x="50" y="0"/>
                    <a:pt x="112" y="0"/>
                  </a:cubicBezTo>
                  <a:close/>
                </a:path>
              </a:pathLst>
            </a:custGeom>
            <a:solidFill>
              <a:srgbClr val="F0BE95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85"/>
            <p:cNvSpPr>
              <a:spLocks noChangeArrowheads="1"/>
            </p:cNvSpPr>
            <p:nvPr/>
          </p:nvSpPr>
          <p:spPr bwMode="auto">
            <a:xfrm>
              <a:off x="1568" y="2539"/>
              <a:ext cx="65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Multiplier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186"/>
            <p:cNvSpPr>
              <a:spLocks noEditPoints="1"/>
            </p:cNvSpPr>
            <p:nvPr/>
          </p:nvSpPr>
          <p:spPr bwMode="auto">
            <a:xfrm>
              <a:off x="983" y="2546"/>
              <a:ext cx="1840" cy="159"/>
            </a:xfrm>
            <a:custGeom>
              <a:avLst/>
              <a:gdLst>
                <a:gd name="T0" fmla="*/ 0 w 4690"/>
                <a:gd name="T1" fmla="*/ 0 h 407"/>
                <a:gd name="T2" fmla="*/ 907 w 4690"/>
                <a:gd name="T3" fmla="*/ 0 h 407"/>
                <a:gd name="T4" fmla="*/ 23 w 4690"/>
                <a:gd name="T5" fmla="*/ 407 h 407"/>
                <a:gd name="T6" fmla="*/ 931 w 4690"/>
                <a:gd name="T7" fmla="*/ 407 h 407"/>
                <a:gd name="T8" fmla="*/ 3782 w 4690"/>
                <a:gd name="T9" fmla="*/ 190 h 407"/>
                <a:gd name="T10" fmla="*/ 4690 w 4690"/>
                <a:gd name="T11" fmla="*/ 190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0" h="407">
                  <a:moveTo>
                    <a:pt x="0" y="0"/>
                  </a:moveTo>
                  <a:lnTo>
                    <a:pt x="907" y="0"/>
                  </a:lnTo>
                  <a:moveTo>
                    <a:pt x="23" y="407"/>
                  </a:moveTo>
                  <a:lnTo>
                    <a:pt x="931" y="407"/>
                  </a:lnTo>
                  <a:moveTo>
                    <a:pt x="3782" y="190"/>
                  </a:moveTo>
                  <a:lnTo>
                    <a:pt x="4690" y="190"/>
                  </a:lnTo>
                </a:path>
              </a:pathLst>
            </a:custGeom>
            <a:noFill/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7"/>
            <p:cNvSpPr>
              <a:spLocks/>
            </p:cNvSpPr>
            <p:nvPr/>
          </p:nvSpPr>
          <p:spPr bwMode="auto">
            <a:xfrm>
              <a:off x="1915" y="2422"/>
              <a:ext cx="59" cy="103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88"/>
            <p:cNvSpPr>
              <a:spLocks noChangeArrowheads="1"/>
            </p:cNvSpPr>
            <p:nvPr/>
          </p:nvSpPr>
          <p:spPr bwMode="auto">
            <a:xfrm>
              <a:off x="1793" y="2180"/>
              <a:ext cx="22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24282B"/>
                  </a:solidFill>
                  <a:latin typeface="Times New Roman" pitchFamily="18" charset="0"/>
                </a:rPr>
                <a:t>isMul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26" name="Rectangle 189"/>
            <p:cNvSpPr>
              <a:spLocks noChangeArrowheads="1"/>
            </p:cNvSpPr>
            <p:nvPr/>
          </p:nvSpPr>
          <p:spPr bwMode="auto">
            <a:xfrm>
              <a:off x="999" y="1659"/>
              <a:ext cx="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190"/>
            <p:cNvSpPr>
              <a:spLocks noChangeArrowheads="1"/>
            </p:cNvSpPr>
            <p:nvPr/>
          </p:nvSpPr>
          <p:spPr bwMode="auto">
            <a:xfrm>
              <a:off x="990" y="1901"/>
              <a:ext cx="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191"/>
            <p:cNvSpPr>
              <a:spLocks noChangeArrowheads="1"/>
            </p:cNvSpPr>
            <p:nvPr/>
          </p:nvSpPr>
          <p:spPr bwMode="auto">
            <a:xfrm>
              <a:off x="1035" y="2450"/>
              <a:ext cx="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192"/>
            <p:cNvSpPr>
              <a:spLocks noChangeArrowheads="1"/>
            </p:cNvSpPr>
            <p:nvPr/>
          </p:nvSpPr>
          <p:spPr bwMode="auto">
            <a:xfrm>
              <a:off x="1026" y="2611"/>
              <a:ext cx="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Freeform 193"/>
            <p:cNvSpPr>
              <a:spLocks/>
            </p:cNvSpPr>
            <p:nvPr/>
          </p:nvSpPr>
          <p:spPr bwMode="auto">
            <a:xfrm>
              <a:off x="1353" y="3195"/>
              <a:ext cx="1112" cy="244"/>
            </a:xfrm>
            <a:custGeom>
              <a:avLst/>
              <a:gdLst>
                <a:gd name="T0" fmla="*/ 112 w 2835"/>
                <a:gd name="T1" fmla="*/ 0 h 624"/>
                <a:gd name="T2" fmla="*/ 2723 w 2835"/>
                <a:gd name="T3" fmla="*/ 0 h 624"/>
                <a:gd name="T4" fmla="*/ 2835 w 2835"/>
                <a:gd name="T5" fmla="*/ 112 h 624"/>
                <a:gd name="T6" fmla="*/ 2835 w 2835"/>
                <a:gd name="T7" fmla="*/ 512 h 624"/>
                <a:gd name="T8" fmla="*/ 2723 w 2835"/>
                <a:gd name="T9" fmla="*/ 624 h 624"/>
                <a:gd name="T10" fmla="*/ 112 w 2835"/>
                <a:gd name="T11" fmla="*/ 624 h 624"/>
                <a:gd name="T12" fmla="*/ 0 w 2835"/>
                <a:gd name="T13" fmla="*/ 512 h 624"/>
                <a:gd name="T14" fmla="*/ 0 w 2835"/>
                <a:gd name="T15" fmla="*/ 112 h 624"/>
                <a:gd name="T16" fmla="*/ 112 w 2835"/>
                <a:gd name="T17" fmla="*/ 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5" h="624">
                  <a:moveTo>
                    <a:pt x="112" y="0"/>
                  </a:moveTo>
                  <a:lnTo>
                    <a:pt x="2723" y="0"/>
                  </a:lnTo>
                  <a:cubicBezTo>
                    <a:pt x="2785" y="0"/>
                    <a:pt x="2835" y="50"/>
                    <a:pt x="2835" y="112"/>
                  </a:cubicBezTo>
                  <a:lnTo>
                    <a:pt x="2835" y="512"/>
                  </a:lnTo>
                  <a:cubicBezTo>
                    <a:pt x="2835" y="574"/>
                    <a:pt x="2785" y="624"/>
                    <a:pt x="2723" y="624"/>
                  </a:cubicBezTo>
                  <a:lnTo>
                    <a:pt x="112" y="624"/>
                  </a:lnTo>
                  <a:cubicBezTo>
                    <a:pt x="50" y="624"/>
                    <a:pt x="0" y="574"/>
                    <a:pt x="0" y="512"/>
                  </a:cubicBezTo>
                  <a:lnTo>
                    <a:pt x="0" y="112"/>
                  </a:lnTo>
                  <a:cubicBezTo>
                    <a:pt x="0" y="50"/>
                    <a:pt x="50" y="0"/>
                    <a:pt x="112" y="0"/>
                  </a:cubicBezTo>
                  <a:close/>
                </a:path>
              </a:pathLst>
            </a:custGeom>
            <a:solidFill>
              <a:srgbClr val="F0BE95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194"/>
            <p:cNvSpPr>
              <a:spLocks noChangeArrowheads="1"/>
            </p:cNvSpPr>
            <p:nvPr/>
          </p:nvSpPr>
          <p:spPr bwMode="auto">
            <a:xfrm>
              <a:off x="1568" y="3231"/>
              <a:ext cx="4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Divider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52" name="Freeform 195"/>
            <p:cNvSpPr>
              <a:spLocks noEditPoints="1"/>
            </p:cNvSpPr>
            <p:nvPr/>
          </p:nvSpPr>
          <p:spPr bwMode="auto">
            <a:xfrm>
              <a:off x="984" y="3237"/>
              <a:ext cx="1841" cy="159"/>
            </a:xfrm>
            <a:custGeom>
              <a:avLst/>
              <a:gdLst>
                <a:gd name="T0" fmla="*/ 0 w 4690"/>
                <a:gd name="T1" fmla="*/ 0 h 406"/>
                <a:gd name="T2" fmla="*/ 907 w 4690"/>
                <a:gd name="T3" fmla="*/ 0 h 406"/>
                <a:gd name="T4" fmla="*/ 23 w 4690"/>
                <a:gd name="T5" fmla="*/ 406 h 406"/>
                <a:gd name="T6" fmla="*/ 931 w 4690"/>
                <a:gd name="T7" fmla="*/ 406 h 406"/>
                <a:gd name="T8" fmla="*/ 3782 w 4690"/>
                <a:gd name="T9" fmla="*/ 189 h 406"/>
                <a:gd name="T10" fmla="*/ 4690 w 4690"/>
                <a:gd name="T11" fmla="*/ 189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90" h="406">
                  <a:moveTo>
                    <a:pt x="0" y="0"/>
                  </a:moveTo>
                  <a:lnTo>
                    <a:pt x="907" y="0"/>
                  </a:lnTo>
                  <a:moveTo>
                    <a:pt x="23" y="406"/>
                  </a:moveTo>
                  <a:lnTo>
                    <a:pt x="931" y="406"/>
                  </a:lnTo>
                  <a:moveTo>
                    <a:pt x="3782" y="189"/>
                  </a:moveTo>
                  <a:lnTo>
                    <a:pt x="4690" y="189"/>
                  </a:lnTo>
                </a:path>
              </a:pathLst>
            </a:custGeom>
            <a:noFill/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3" name="Rectangle 196"/>
            <p:cNvSpPr>
              <a:spLocks noChangeArrowheads="1"/>
            </p:cNvSpPr>
            <p:nvPr/>
          </p:nvSpPr>
          <p:spPr bwMode="auto">
            <a:xfrm>
              <a:off x="1674" y="2964"/>
              <a:ext cx="8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4" name="Rectangle 197"/>
            <p:cNvSpPr>
              <a:spLocks noChangeArrowheads="1"/>
            </p:cNvSpPr>
            <p:nvPr/>
          </p:nvSpPr>
          <p:spPr bwMode="auto">
            <a:xfrm>
              <a:off x="1674" y="3070"/>
              <a:ext cx="8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5" name="Rectangle 198"/>
            <p:cNvSpPr>
              <a:spLocks noChangeArrowheads="1"/>
            </p:cNvSpPr>
            <p:nvPr/>
          </p:nvSpPr>
          <p:spPr bwMode="auto">
            <a:xfrm>
              <a:off x="2133" y="2954"/>
              <a:ext cx="7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6" name="Rectangle 199"/>
            <p:cNvSpPr>
              <a:spLocks noChangeArrowheads="1"/>
            </p:cNvSpPr>
            <p:nvPr/>
          </p:nvSpPr>
          <p:spPr bwMode="auto">
            <a:xfrm>
              <a:off x="2133" y="3060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7" name="Rectangle 200"/>
            <p:cNvSpPr>
              <a:spLocks noChangeArrowheads="1"/>
            </p:cNvSpPr>
            <p:nvPr/>
          </p:nvSpPr>
          <p:spPr bwMode="auto">
            <a:xfrm>
              <a:off x="1941" y="2278"/>
              <a:ext cx="8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8" name="Rectangle 201"/>
            <p:cNvSpPr>
              <a:spLocks noChangeArrowheads="1"/>
            </p:cNvSpPr>
            <p:nvPr/>
          </p:nvSpPr>
          <p:spPr bwMode="auto">
            <a:xfrm>
              <a:off x="1941" y="2384"/>
              <a:ext cx="8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59" name="Rectangle 202"/>
            <p:cNvSpPr>
              <a:spLocks noChangeArrowheads="1"/>
            </p:cNvSpPr>
            <p:nvPr/>
          </p:nvSpPr>
          <p:spPr bwMode="auto">
            <a:xfrm>
              <a:off x="1563" y="1364"/>
              <a:ext cx="7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0" name="Rectangle 203"/>
            <p:cNvSpPr>
              <a:spLocks noChangeArrowheads="1"/>
            </p:cNvSpPr>
            <p:nvPr/>
          </p:nvSpPr>
          <p:spPr bwMode="auto">
            <a:xfrm>
              <a:off x="1563" y="1469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1" name="Rectangle 204"/>
            <p:cNvSpPr>
              <a:spLocks noChangeArrowheads="1"/>
            </p:cNvSpPr>
            <p:nvPr/>
          </p:nvSpPr>
          <p:spPr bwMode="auto">
            <a:xfrm>
              <a:off x="1901" y="1371"/>
              <a:ext cx="7" cy="52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2" name="Rectangle 205"/>
            <p:cNvSpPr>
              <a:spLocks noChangeArrowheads="1"/>
            </p:cNvSpPr>
            <p:nvPr/>
          </p:nvSpPr>
          <p:spPr bwMode="auto">
            <a:xfrm>
              <a:off x="1901" y="1476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3" name="Rectangle 206"/>
            <p:cNvSpPr>
              <a:spLocks noChangeArrowheads="1"/>
            </p:cNvSpPr>
            <p:nvPr/>
          </p:nvSpPr>
          <p:spPr bwMode="auto">
            <a:xfrm>
              <a:off x="2288" y="1360"/>
              <a:ext cx="7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4" name="Rectangle 207"/>
            <p:cNvSpPr>
              <a:spLocks noChangeArrowheads="1"/>
            </p:cNvSpPr>
            <p:nvPr/>
          </p:nvSpPr>
          <p:spPr bwMode="auto">
            <a:xfrm>
              <a:off x="2288" y="1466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5" name="Rectangle 208"/>
            <p:cNvSpPr>
              <a:spLocks noChangeArrowheads="1"/>
            </p:cNvSpPr>
            <p:nvPr/>
          </p:nvSpPr>
          <p:spPr bwMode="auto">
            <a:xfrm>
              <a:off x="4957" y="1051"/>
              <a:ext cx="7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6" name="Rectangle 209"/>
            <p:cNvSpPr>
              <a:spLocks noChangeArrowheads="1"/>
            </p:cNvSpPr>
            <p:nvPr/>
          </p:nvSpPr>
          <p:spPr bwMode="auto">
            <a:xfrm>
              <a:off x="4957" y="1156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7" name="Rectangle 210"/>
            <p:cNvSpPr>
              <a:spLocks noChangeArrowheads="1"/>
            </p:cNvSpPr>
            <p:nvPr/>
          </p:nvSpPr>
          <p:spPr bwMode="auto">
            <a:xfrm>
              <a:off x="4569" y="1061"/>
              <a:ext cx="8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8" name="Rectangle 211"/>
            <p:cNvSpPr>
              <a:spLocks noChangeArrowheads="1"/>
            </p:cNvSpPr>
            <p:nvPr/>
          </p:nvSpPr>
          <p:spPr bwMode="auto">
            <a:xfrm>
              <a:off x="4569" y="1167"/>
              <a:ext cx="8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69" name="Rectangle 212"/>
            <p:cNvSpPr>
              <a:spLocks noChangeArrowheads="1"/>
            </p:cNvSpPr>
            <p:nvPr/>
          </p:nvSpPr>
          <p:spPr bwMode="auto">
            <a:xfrm>
              <a:off x="4232" y="1055"/>
              <a:ext cx="7" cy="52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1" name="Rectangle 213"/>
            <p:cNvSpPr>
              <a:spLocks noChangeArrowheads="1"/>
            </p:cNvSpPr>
            <p:nvPr/>
          </p:nvSpPr>
          <p:spPr bwMode="auto">
            <a:xfrm>
              <a:off x="4232" y="1160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2" name="Rectangle 214"/>
            <p:cNvSpPr>
              <a:spLocks noChangeArrowheads="1"/>
            </p:cNvSpPr>
            <p:nvPr/>
          </p:nvSpPr>
          <p:spPr bwMode="auto">
            <a:xfrm>
              <a:off x="4199" y="2068"/>
              <a:ext cx="8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3" name="Rectangle 215"/>
            <p:cNvSpPr>
              <a:spLocks noChangeArrowheads="1"/>
            </p:cNvSpPr>
            <p:nvPr/>
          </p:nvSpPr>
          <p:spPr bwMode="auto">
            <a:xfrm>
              <a:off x="4199" y="2174"/>
              <a:ext cx="8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4" name="Rectangle 216"/>
            <p:cNvSpPr>
              <a:spLocks noChangeArrowheads="1"/>
            </p:cNvSpPr>
            <p:nvPr/>
          </p:nvSpPr>
          <p:spPr bwMode="auto">
            <a:xfrm>
              <a:off x="4924" y="2065"/>
              <a:ext cx="7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5" name="Rectangle 217"/>
            <p:cNvSpPr>
              <a:spLocks noChangeArrowheads="1"/>
            </p:cNvSpPr>
            <p:nvPr/>
          </p:nvSpPr>
          <p:spPr bwMode="auto">
            <a:xfrm>
              <a:off x="4924" y="2170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6" name="Rectangle 218"/>
            <p:cNvSpPr>
              <a:spLocks noChangeArrowheads="1"/>
            </p:cNvSpPr>
            <p:nvPr/>
          </p:nvSpPr>
          <p:spPr bwMode="auto">
            <a:xfrm>
              <a:off x="4537" y="2075"/>
              <a:ext cx="7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7" name="Rectangle 219"/>
            <p:cNvSpPr>
              <a:spLocks noChangeArrowheads="1"/>
            </p:cNvSpPr>
            <p:nvPr/>
          </p:nvSpPr>
          <p:spPr bwMode="auto">
            <a:xfrm>
              <a:off x="4537" y="2181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8" name="Rectangle 220"/>
            <p:cNvSpPr>
              <a:spLocks noChangeArrowheads="1"/>
            </p:cNvSpPr>
            <p:nvPr/>
          </p:nvSpPr>
          <p:spPr bwMode="auto">
            <a:xfrm>
              <a:off x="4582" y="3008"/>
              <a:ext cx="7" cy="53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79" name="Rectangle 221"/>
            <p:cNvSpPr>
              <a:spLocks noChangeArrowheads="1"/>
            </p:cNvSpPr>
            <p:nvPr/>
          </p:nvSpPr>
          <p:spPr bwMode="auto">
            <a:xfrm>
              <a:off x="4582" y="3114"/>
              <a:ext cx="7" cy="106"/>
            </a:xfrm>
            <a:prstGeom prst="rect">
              <a:avLst/>
            </a:pr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0" name="Freeform 222"/>
            <p:cNvSpPr>
              <a:spLocks/>
            </p:cNvSpPr>
            <p:nvPr/>
          </p:nvSpPr>
          <p:spPr bwMode="auto">
            <a:xfrm>
              <a:off x="1648" y="3108"/>
              <a:ext cx="59" cy="103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1" name="Rectangle 223"/>
            <p:cNvSpPr>
              <a:spLocks noChangeArrowheads="1"/>
            </p:cNvSpPr>
            <p:nvPr/>
          </p:nvSpPr>
          <p:spPr bwMode="auto">
            <a:xfrm>
              <a:off x="1532" y="2872"/>
              <a:ext cx="17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isDiv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382" name="Rectangle 224"/>
            <p:cNvSpPr>
              <a:spLocks noChangeArrowheads="1"/>
            </p:cNvSpPr>
            <p:nvPr/>
          </p:nvSpPr>
          <p:spPr bwMode="auto">
            <a:xfrm>
              <a:off x="1035" y="3142"/>
              <a:ext cx="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83" name="Rectangle 225"/>
            <p:cNvSpPr>
              <a:spLocks noChangeArrowheads="1"/>
            </p:cNvSpPr>
            <p:nvPr/>
          </p:nvSpPr>
          <p:spPr bwMode="auto">
            <a:xfrm>
              <a:off x="1035" y="3294"/>
              <a:ext cx="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84" name="Freeform 226"/>
            <p:cNvSpPr>
              <a:spLocks/>
            </p:cNvSpPr>
            <p:nvPr/>
          </p:nvSpPr>
          <p:spPr bwMode="auto">
            <a:xfrm>
              <a:off x="2107" y="3098"/>
              <a:ext cx="59" cy="102"/>
            </a:xfrm>
            <a:custGeom>
              <a:avLst/>
              <a:gdLst>
                <a:gd name="T0" fmla="*/ 75 w 150"/>
                <a:gd name="T1" fmla="*/ 75 h 262"/>
                <a:gd name="T2" fmla="*/ 0 w 150"/>
                <a:gd name="T3" fmla="*/ 0 h 262"/>
                <a:gd name="T4" fmla="*/ 75 w 150"/>
                <a:gd name="T5" fmla="*/ 262 h 262"/>
                <a:gd name="T6" fmla="*/ 150 w 150"/>
                <a:gd name="T7" fmla="*/ 0 h 262"/>
                <a:gd name="T8" fmla="*/ 75 w 150"/>
                <a:gd name="T9" fmla="*/ 7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2">
                  <a:moveTo>
                    <a:pt x="75" y="75"/>
                  </a:moveTo>
                  <a:lnTo>
                    <a:pt x="0" y="0"/>
                  </a:lnTo>
                  <a:lnTo>
                    <a:pt x="75" y="262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5" name="Rectangle 227"/>
            <p:cNvSpPr>
              <a:spLocks noChangeArrowheads="1"/>
            </p:cNvSpPr>
            <p:nvPr/>
          </p:nvSpPr>
          <p:spPr bwMode="auto">
            <a:xfrm>
              <a:off x="1983" y="2854"/>
              <a:ext cx="2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isMod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386" name="Freeform 228"/>
            <p:cNvSpPr>
              <a:spLocks/>
            </p:cNvSpPr>
            <p:nvPr/>
          </p:nvSpPr>
          <p:spPr bwMode="auto">
            <a:xfrm>
              <a:off x="3953" y="2315"/>
              <a:ext cx="1156" cy="530"/>
            </a:xfrm>
            <a:custGeom>
              <a:avLst/>
              <a:gdLst>
                <a:gd name="T0" fmla="*/ 111 w 2946"/>
                <a:gd name="T1" fmla="*/ 0 h 1356"/>
                <a:gd name="T2" fmla="*/ 2834 w 2946"/>
                <a:gd name="T3" fmla="*/ 0 h 1356"/>
                <a:gd name="T4" fmla="*/ 2946 w 2946"/>
                <a:gd name="T5" fmla="*/ 112 h 1356"/>
                <a:gd name="T6" fmla="*/ 2946 w 2946"/>
                <a:gd name="T7" fmla="*/ 1244 h 1356"/>
                <a:gd name="T8" fmla="*/ 2834 w 2946"/>
                <a:gd name="T9" fmla="*/ 1356 h 1356"/>
                <a:gd name="T10" fmla="*/ 111 w 2946"/>
                <a:gd name="T11" fmla="*/ 1356 h 1356"/>
                <a:gd name="T12" fmla="*/ 0 w 2946"/>
                <a:gd name="T13" fmla="*/ 1244 h 1356"/>
                <a:gd name="T14" fmla="*/ 0 w 2946"/>
                <a:gd name="T15" fmla="*/ 112 h 1356"/>
                <a:gd name="T16" fmla="*/ 111 w 2946"/>
                <a:gd name="T1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1356">
                  <a:moveTo>
                    <a:pt x="111" y="0"/>
                  </a:moveTo>
                  <a:lnTo>
                    <a:pt x="2834" y="0"/>
                  </a:lnTo>
                  <a:cubicBezTo>
                    <a:pt x="2896" y="0"/>
                    <a:pt x="2946" y="50"/>
                    <a:pt x="2946" y="112"/>
                  </a:cubicBezTo>
                  <a:lnTo>
                    <a:pt x="2946" y="1244"/>
                  </a:lnTo>
                  <a:cubicBezTo>
                    <a:pt x="2946" y="1306"/>
                    <a:pt x="2896" y="1356"/>
                    <a:pt x="2834" y="1356"/>
                  </a:cubicBezTo>
                  <a:lnTo>
                    <a:pt x="111" y="1356"/>
                  </a:lnTo>
                  <a:cubicBezTo>
                    <a:pt x="49" y="1356"/>
                    <a:pt x="0" y="1306"/>
                    <a:pt x="0" y="1244"/>
                  </a:cubicBezTo>
                  <a:lnTo>
                    <a:pt x="0" y="112"/>
                  </a:lnTo>
                  <a:cubicBezTo>
                    <a:pt x="0" y="50"/>
                    <a:pt x="49" y="0"/>
                    <a:pt x="111" y="0"/>
                  </a:cubicBezTo>
                  <a:close/>
                </a:path>
              </a:pathLst>
            </a:custGeom>
            <a:solidFill>
              <a:srgbClr val="F0BE95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88" name="Rectangle 229"/>
            <p:cNvSpPr>
              <a:spLocks noChangeArrowheads="1"/>
            </p:cNvSpPr>
            <p:nvPr/>
          </p:nvSpPr>
          <p:spPr bwMode="auto">
            <a:xfrm>
              <a:off x="4230" y="2378"/>
              <a:ext cx="49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Logical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89" name="Rectangle 230"/>
            <p:cNvSpPr>
              <a:spLocks noChangeArrowheads="1"/>
            </p:cNvSpPr>
            <p:nvPr/>
          </p:nvSpPr>
          <p:spPr bwMode="auto">
            <a:xfrm>
              <a:off x="4357" y="2575"/>
              <a:ext cx="2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unit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90" name="Freeform 231"/>
            <p:cNvSpPr>
              <a:spLocks/>
            </p:cNvSpPr>
            <p:nvPr/>
          </p:nvSpPr>
          <p:spPr bwMode="auto">
            <a:xfrm>
              <a:off x="4174" y="2213"/>
              <a:ext cx="59" cy="102"/>
            </a:xfrm>
            <a:custGeom>
              <a:avLst/>
              <a:gdLst>
                <a:gd name="T0" fmla="*/ 75 w 150"/>
                <a:gd name="T1" fmla="*/ 75 h 262"/>
                <a:gd name="T2" fmla="*/ 0 w 150"/>
                <a:gd name="T3" fmla="*/ 0 h 262"/>
                <a:gd name="T4" fmla="*/ 75 w 150"/>
                <a:gd name="T5" fmla="*/ 262 h 262"/>
                <a:gd name="T6" fmla="*/ 150 w 150"/>
                <a:gd name="T7" fmla="*/ 0 h 262"/>
                <a:gd name="T8" fmla="*/ 75 w 150"/>
                <a:gd name="T9" fmla="*/ 7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2">
                  <a:moveTo>
                    <a:pt x="75" y="75"/>
                  </a:moveTo>
                  <a:lnTo>
                    <a:pt x="0" y="0"/>
                  </a:lnTo>
                  <a:lnTo>
                    <a:pt x="75" y="262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1" name="Rectangle 232"/>
            <p:cNvSpPr>
              <a:spLocks noChangeArrowheads="1"/>
            </p:cNvSpPr>
            <p:nvPr/>
          </p:nvSpPr>
          <p:spPr bwMode="auto">
            <a:xfrm>
              <a:off x="4050" y="1973"/>
              <a:ext cx="13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392" name="Rectangle 233"/>
            <p:cNvSpPr>
              <a:spLocks noChangeArrowheads="1"/>
            </p:cNvSpPr>
            <p:nvPr/>
          </p:nvSpPr>
          <p:spPr bwMode="auto">
            <a:xfrm>
              <a:off x="4393" y="1973"/>
              <a:ext cx="17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isNot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393" name="Freeform 234"/>
            <p:cNvSpPr>
              <a:spLocks/>
            </p:cNvSpPr>
            <p:nvPr/>
          </p:nvSpPr>
          <p:spPr bwMode="auto">
            <a:xfrm>
              <a:off x="4899" y="2209"/>
              <a:ext cx="58" cy="102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" name="Freeform 235"/>
            <p:cNvSpPr>
              <a:spLocks/>
            </p:cNvSpPr>
            <p:nvPr/>
          </p:nvSpPr>
          <p:spPr bwMode="auto">
            <a:xfrm>
              <a:off x="4511" y="2219"/>
              <a:ext cx="59" cy="103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" name="Rectangle 236"/>
            <p:cNvSpPr>
              <a:spLocks noChangeArrowheads="1"/>
            </p:cNvSpPr>
            <p:nvPr/>
          </p:nvSpPr>
          <p:spPr bwMode="auto">
            <a:xfrm>
              <a:off x="4763" y="1964"/>
              <a:ext cx="19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isAnd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396" name="Freeform 237"/>
            <p:cNvSpPr>
              <a:spLocks/>
            </p:cNvSpPr>
            <p:nvPr/>
          </p:nvSpPr>
          <p:spPr bwMode="auto">
            <a:xfrm>
              <a:off x="3992" y="3234"/>
              <a:ext cx="1113" cy="243"/>
            </a:xfrm>
            <a:custGeom>
              <a:avLst/>
              <a:gdLst>
                <a:gd name="T0" fmla="*/ 112 w 2835"/>
                <a:gd name="T1" fmla="*/ 0 h 623"/>
                <a:gd name="T2" fmla="*/ 2723 w 2835"/>
                <a:gd name="T3" fmla="*/ 0 h 623"/>
                <a:gd name="T4" fmla="*/ 2835 w 2835"/>
                <a:gd name="T5" fmla="*/ 111 h 623"/>
                <a:gd name="T6" fmla="*/ 2835 w 2835"/>
                <a:gd name="T7" fmla="*/ 511 h 623"/>
                <a:gd name="T8" fmla="*/ 2723 w 2835"/>
                <a:gd name="T9" fmla="*/ 623 h 623"/>
                <a:gd name="T10" fmla="*/ 112 w 2835"/>
                <a:gd name="T11" fmla="*/ 623 h 623"/>
                <a:gd name="T12" fmla="*/ 0 w 2835"/>
                <a:gd name="T13" fmla="*/ 511 h 623"/>
                <a:gd name="T14" fmla="*/ 0 w 2835"/>
                <a:gd name="T15" fmla="*/ 111 h 623"/>
                <a:gd name="T16" fmla="*/ 112 w 2835"/>
                <a:gd name="T17" fmla="*/ 0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35" h="623">
                  <a:moveTo>
                    <a:pt x="112" y="0"/>
                  </a:moveTo>
                  <a:lnTo>
                    <a:pt x="2723" y="0"/>
                  </a:lnTo>
                  <a:cubicBezTo>
                    <a:pt x="2785" y="0"/>
                    <a:pt x="2835" y="49"/>
                    <a:pt x="2835" y="111"/>
                  </a:cubicBezTo>
                  <a:lnTo>
                    <a:pt x="2835" y="511"/>
                  </a:lnTo>
                  <a:cubicBezTo>
                    <a:pt x="2835" y="573"/>
                    <a:pt x="2785" y="623"/>
                    <a:pt x="2723" y="623"/>
                  </a:cubicBezTo>
                  <a:lnTo>
                    <a:pt x="112" y="623"/>
                  </a:lnTo>
                  <a:cubicBezTo>
                    <a:pt x="50" y="623"/>
                    <a:pt x="0" y="573"/>
                    <a:pt x="0" y="511"/>
                  </a:cubicBezTo>
                  <a:lnTo>
                    <a:pt x="0" y="111"/>
                  </a:lnTo>
                  <a:cubicBezTo>
                    <a:pt x="0" y="49"/>
                    <a:pt x="50" y="0"/>
                    <a:pt x="112" y="0"/>
                  </a:cubicBezTo>
                  <a:close/>
                </a:path>
              </a:pathLst>
            </a:custGeom>
            <a:solidFill>
              <a:srgbClr val="F0BE95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7" name="Rectangle 238"/>
            <p:cNvSpPr>
              <a:spLocks noChangeArrowheads="1"/>
            </p:cNvSpPr>
            <p:nvPr/>
          </p:nvSpPr>
          <p:spPr bwMode="auto">
            <a:xfrm>
              <a:off x="4375" y="3276"/>
              <a:ext cx="30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Mov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98" name="Freeform 239"/>
            <p:cNvSpPr>
              <a:spLocks noEditPoints="1"/>
            </p:cNvSpPr>
            <p:nvPr/>
          </p:nvSpPr>
          <p:spPr bwMode="auto">
            <a:xfrm>
              <a:off x="3633" y="3350"/>
              <a:ext cx="1831" cy="5"/>
            </a:xfrm>
            <a:custGeom>
              <a:avLst/>
              <a:gdLst>
                <a:gd name="T0" fmla="*/ 0 w 4667"/>
                <a:gd name="T1" fmla="*/ 13 h 13"/>
                <a:gd name="T2" fmla="*/ 908 w 4667"/>
                <a:gd name="T3" fmla="*/ 13 h 13"/>
                <a:gd name="T4" fmla="*/ 3759 w 4667"/>
                <a:gd name="T5" fmla="*/ 0 h 13"/>
                <a:gd name="T6" fmla="*/ 4667 w 466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7" h="13">
                  <a:moveTo>
                    <a:pt x="0" y="13"/>
                  </a:moveTo>
                  <a:lnTo>
                    <a:pt x="908" y="13"/>
                  </a:lnTo>
                  <a:moveTo>
                    <a:pt x="3759" y="0"/>
                  </a:moveTo>
                  <a:lnTo>
                    <a:pt x="4667" y="0"/>
                  </a:lnTo>
                </a:path>
              </a:pathLst>
            </a:custGeom>
            <a:noFill/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9" name="Freeform 240"/>
            <p:cNvSpPr>
              <a:spLocks/>
            </p:cNvSpPr>
            <p:nvPr/>
          </p:nvSpPr>
          <p:spPr bwMode="auto">
            <a:xfrm>
              <a:off x="4556" y="3152"/>
              <a:ext cx="59" cy="103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0" name="Rectangle 241"/>
            <p:cNvSpPr>
              <a:spLocks noChangeArrowheads="1"/>
            </p:cNvSpPr>
            <p:nvPr/>
          </p:nvSpPr>
          <p:spPr bwMode="auto">
            <a:xfrm>
              <a:off x="4438" y="2908"/>
              <a:ext cx="20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isMov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401" name="Rectangle 242"/>
            <p:cNvSpPr>
              <a:spLocks noChangeArrowheads="1"/>
            </p:cNvSpPr>
            <p:nvPr/>
          </p:nvSpPr>
          <p:spPr bwMode="auto">
            <a:xfrm>
              <a:off x="5322" y="3240"/>
              <a:ext cx="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402" name="Freeform 243"/>
            <p:cNvSpPr>
              <a:spLocks/>
            </p:cNvSpPr>
            <p:nvPr/>
          </p:nvSpPr>
          <p:spPr bwMode="auto">
            <a:xfrm>
              <a:off x="2849" y="1464"/>
              <a:ext cx="496" cy="240"/>
            </a:xfrm>
            <a:custGeom>
              <a:avLst/>
              <a:gdLst>
                <a:gd name="T0" fmla="*/ 307 w 1264"/>
                <a:gd name="T1" fmla="*/ 0 h 614"/>
                <a:gd name="T2" fmla="*/ 957 w 1264"/>
                <a:gd name="T3" fmla="*/ 0 h 614"/>
                <a:gd name="T4" fmla="*/ 1264 w 1264"/>
                <a:gd name="T5" fmla="*/ 307 h 614"/>
                <a:gd name="T6" fmla="*/ 957 w 1264"/>
                <a:gd name="T7" fmla="*/ 614 h 614"/>
                <a:gd name="T8" fmla="*/ 307 w 1264"/>
                <a:gd name="T9" fmla="*/ 614 h 614"/>
                <a:gd name="T10" fmla="*/ 0 w 1264"/>
                <a:gd name="T11" fmla="*/ 307 h 614"/>
                <a:gd name="T12" fmla="*/ 307 w 1264"/>
                <a:gd name="T13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4" h="614">
                  <a:moveTo>
                    <a:pt x="307" y="0"/>
                  </a:moveTo>
                  <a:lnTo>
                    <a:pt x="957" y="0"/>
                  </a:lnTo>
                  <a:cubicBezTo>
                    <a:pt x="1127" y="0"/>
                    <a:pt x="1264" y="137"/>
                    <a:pt x="1264" y="307"/>
                  </a:cubicBezTo>
                  <a:cubicBezTo>
                    <a:pt x="1264" y="477"/>
                    <a:pt x="1127" y="614"/>
                    <a:pt x="957" y="614"/>
                  </a:cubicBezTo>
                  <a:lnTo>
                    <a:pt x="307" y="614"/>
                  </a:lnTo>
                  <a:cubicBezTo>
                    <a:pt x="137" y="614"/>
                    <a:pt x="0" y="477"/>
                    <a:pt x="0" y="307"/>
                  </a:cubicBezTo>
                  <a:cubicBezTo>
                    <a:pt x="0" y="137"/>
                    <a:pt x="137" y="0"/>
                    <a:pt x="307" y="0"/>
                  </a:cubicBezTo>
                  <a:close/>
                </a:path>
              </a:pathLst>
            </a:custGeom>
            <a:solidFill>
              <a:srgbClr val="AAD5AE"/>
            </a:solidFill>
            <a:ln w="8" cap="flat">
              <a:solidFill>
                <a:srgbClr val="3B237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3" name="Rectangle 244"/>
            <p:cNvSpPr>
              <a:spLocks noChangeArrowheads="1"/>
            </p:cNvSpPr>
            <p:nvPr/>
          </p:nvSpPr>
          <p:spPr bwMode="auto">
            <a:xfrm>
              <a:off x="2994" y="1506"/>
              <a:ext cx="26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flags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404" name="Freeform 245"/>
            <p:cNvSpPr>
              <a:spLocks/>
            </p:cNvSpPr>
            <p:nvPr/>
          </p:nvSpPr>
          <p:spPr bwMode="auto">
            <a:xfrm>
              <a:off x="2486" y="1547"/>
              <a:ext cx="343" cy="169"/>
            </a:xfrm>
            <a:custGeom>
              <a:avLst/>
              <a:gdLst>
                <a:gd name="T0" fmla="*/ 0 w 876"/>
                <a:gd name="T1" fmla="*/ 434 h 434"/>
                <a:gd name="T2" fmla="*/ 557 w 876"/>
                <a:gd name="T3" fmla="*/ 434 h 434"/>
                <a:gd name="T4" fmla="*/ 541 w 876"/>
                <a:gd name="T5" fmla="*/ 0 h 434"/>
                <a:gd name="T6" fmla="*/ 876 w 876"/>
                <a:gd name="T7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6" h="434">
                  <a:moveTo>
                    <a:pt x="0" y="434"/>
                  </a:moveTo>
                  <a:lnTo>
                    <a:pt x="557" y="434"/>
                  </a:lnTo>
                  <a:lnTo>
                    <a:pt x="541" y="0"/>
                  </a:lnTo>
                  <a:lnTo>
                    <a:pt x="876" y="0"/>
                  </a:lnTo>
                </a:path>
              </a:pathLst>
            </a:custGeom>
            <a:noFill/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" name="Freeform 246"/>
            <p:cNvSpPr>
              <a:spLocks/>
            </p:cNvSpPr>
            <p:nvPr/>
          </p:nvSpPr>
          <p:spPr bwMode="auto">
            <a:xfrm>
              <a:off x="2749" y="1524"/>
              <a:ext cx="80" cy="45"/>
            </a:xfrm>
            <a:custGeom>
              <a:avLst/>
              <a:gdLst>
                <a:gd name="T0" fmla="*/ 58 w 204"/>
                <a:gd name="T1" fmla="*/ 58 h 116"/>
                <a:gd name="T2" fmla="*/ 0 w 204"/>
                <a:gd name="T3" fmla="*/ 116 h 116"/>
                <a:gd name="T4" fmla="*/ 204 w 204"/>
                <a:gd name="T5" fmla="*/ 58 h 116"/>
                <a:gd name="T6" fmla="*/ 0 w 204"/>
                <a:gd name="T7" fmla="*/ 0 h 116"/>
                <a:gd name="T8" fmla="*/ 58 w 204"/>
                <a:gd name="T9" fmla="*/ 58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4" h="116">
                  <a:moveTo>
                    <a:pt x="58" y="58"/>
                  </a:moveTo>
                  <a:lnTo>
                    <a:pt x="0" y="116"/>
                  </a:lnTo>
                  <a:lnTo>
                    <a:pt x="204" y="58"/>
                  </a:lnTo>
                  <a:lnTo>
                    <a:pt x="0" y="0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" name="Freeform 247"/>
            <p:cNvSpPr>
              <a:spLocks/>
            </p:cNvSpPr>
            <p:nvPr/>
          </p:nvSpPr>
          <p:spPr bwMode="auto">
            <a:xfrm>
              <a:off x="3986" y="1301"/>
              <a:ext cx="1156" cy="530"/>
            </a:xfrm>
            <a:custGeom>
              <a:avLst/>
              <a:gdLst>
                <a:gd name="T0" fmla="*/ 111 w 2946"/>
                <a:gd name="T1" fmla="*/ 0 h 1356"/>
                <a:gd name="T2" fmla="*/ 2834 w 2946"/>
                <a:gd name="T3" fmla="*/ 0 h 1356"/>
                <a:gd name="T4" fmla="*/ 2946 w 2946"/>
                <a:gd name="T5" fmla="*/ 112 h 1356"/>
                <a:gd name="T6" fmla="*/ 2946 w 2946"/>
                <a:gd name="T7" fmla="*/ 1244 h 1356"/>
                <a:gd name="T8" fmla="*/ 2834 w 2946"/>
                <a:gd name="T9" fmla="*/ 1356 h 1356"/>
                <a:gd name="T10" fmla="*/ 111 w 2946"/>
                <a:gd name="T11" fmla="*/ 1356 h 1356"/>
                <a:gd name="T12" fmla="*/ 0 w 2946"/>
                <a:gd name="T13" fmla="*/ 1244 h 1356"/>
                <a:gd name="T14" fmla="*/ 0 w 2946"/>
                <a:gd name="T15" fmla="*/ 112 h 1356"/>
                <a:gd name="T16" fmla="*/ 111 w 2946"/>
                <a:gd name="T17" fmla="*/ 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6" h="1356">
                  <a:moveTo>
                    <a:pt x="111" y="0"/>
                  </a:moveTo>
                  <a:lnTo>
                    <a:pt x="2834" y="0"/>
                  </a:lnTo>
                  <a:cubicBezTo>
                    <a:pt x="2896" y="0"/>
                    <a:pt x="2946" y="50"/>
                    <a:pt x="2946" y="112"/>
                  </a:cubicBezTo>
                  <a:lnTo>
                    <a:pt x="2946" y="1244"/>
                  </a:lnTo>
                  <a:cubicBezTo>
                    <a:pt x="2946" y="1306"/>
                    <a:pt x="2896" y="1356"/>
                    <a:pt x="2834" y="1356"/>
                  </a:cubicBezTo>
                  <a:lnTo>
                    <a:pt x="111" y="1356"/>
                  </a:lnTo>
                  <a:cubicBezTo>
                    <a:pt x="49" y="1356"/>
                    <a:pt x="0" y="1306"/>
                    <a:pt x="0" y="1244"/>
                  </a:cubicBezTo>
                  <a:lnTo>
                    <a:pt x="0" y="112"/>
                  </a:lnTo>
                  <a:cubicBezTo>
                    <a:pt x="0" y="50"/>
                    <a:pt x="49" y="0"/>
                    <a:pt x="111" y="0"/>
                  </a:cubicBezTo>
                  <a:close/>
                </a:path>
              </a:pathLst>
            </a:custGeom>
            <a:solidFill>
              <a:srgbClr val="F0BE95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" name="Rectangle 248"/>
            <p:cNvSpPr>
              <a:spLocks noChangeArrowheads="1"/>
            </p:cNvSpPr>
            <p:nvPr/>
          </p:nvSpPr>
          <p:spPr bwMode="auto">
            <a:xfrm>
              <a:off x="4366" y="1371"/>
              <a:ext cx="31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Shift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408" name="Rectangle 249"/>
            <p:cNvSpPr>
              <a:spLocks noChangeArrowheads="1"/>
            </p:cNvSpPr>
            <p:nvPr/>
          </p:nvSpPr>
          <p:spPr bwMode="auto">
            <a:xfrm>
              <a:off x="4393" y="1569"/>
              <a:ext cx="2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unit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409" name="Freeform 250"/>
            <p:cNvSpPr>
              <a:spLocks noEditPoints="1"/>
            </p:cNvSpPr>
            <p:nvPr/>
          </p:nvSpPr>
          <p:spPr bwMode="auto">
            <a:xfrm>
              <a:off x="3636" y="1481"/>
              <a:ext cx="1865" cy="234"/>
            </a:xfrm>
            <a:custGeom>
              <a:avLst/>
              <a:gdLst>
                <a:gd name="T0" fmla="*/ 3845 w 4753"/>
                <a:gd name="T1" fmla="*/ 0 h 599"/>
                <a:gd name="T2" fmla="*/ 4753 w 4753"/>
                <a:gd name="T3" fmla="*/ 0 h 599"/>
                <a:gd name="T4" fmla="*/ 3842 w 4753"/>
                <a:gd name="T5" fmla="*/ 599 h 599"/>
                <a:gd name="T6" fmla="*/ 4750 w 4753"/>
                <a:gd name="T7" fmla="*/ 599 h 599"/>
                <a:gd name="T8" fmla="*/ 0 w 4753"/>
                <a:gd name="T9" fmla="*/ 304 h 599"/>
                <a:gd name="T10" fmla="*/ 908 w 4753"/>
                <a:gd name="T11" fmla="*/ 30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53" h="599">
                  <a:moveTo>
                    <a:pt x="3845" y="0"/>
                  </a:moveTo>
                  <a:lnTo>
                    <a:pt x="4753" y="0"/>
                  </a:lnTo>
                  <a:moveTo>
                    <a:pt x="3842" y="599"/>
                  </a:moveTo>
                  <a:lnTo>
                    <a:pt x="4750" y="599"/>
                  </a:lnTo>
                  <a:moveTo>
                    <a:pt x="0" y="304"/>
                  </a:moveTo>
                  <a:lnTo>
                    <a:pt x="908" y="304"/>
                  </a:lnTo>
                </a:path>
              </a:pathLst>
            </a:custGeom>
            <a:noFill/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0" name="Freeform 251"/>
            <p:cNvSpPr>
              <a:spLocks/>
            </p:cNvSpPr>
            <p:nvPr/>
          </p:nvSpPr>
          <p:spPr bwMode="auto">
            <a:xfrm>
              <a:off x="4206" y="1199"/>
              <a:ext cx="59" cy="102"/>
            </a:xfrm>
            <a:custGeom>
              <a:avLst/>
              <a:gdLst>
                <a:gd name="T0" fmla="*/ 75 w 150"/>
                <a:gd name="T1" fmla="*/ 75 h 262"/>
                <a:gd name="T2" fmla="*/ 0 w 150"/>
                <a:gd name="T3" fmla="*/ 0 h 262"/>
                <a:gd name="T4" fmla="*/ 75 w 150"/>
                <a:gd name="T5" fmla="*/ 262 h 262"/>
                <a:gd name="T6" fmla="*/ 150 w 150"/>
                <a:gd name="T7" fmla="*/ 0 h 262"/>
                <a:gd name="T8" fmla="*/ 75 w 150"/>
                <a:gd name="T9" fmla="*/ 7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2">
                  <a:moveTo>
                    <a:pt x="75" y="75"/>
                  </a:moveTo>
                  <a:lnTo>
                    <a:pt x="0" y="0"/>
                  </a:lnTo>
                  <a:lnTo>
                    <a:pt x="75" y="262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1" name="Rectangle 252"/>
            <p:cNvSpPr>
              <a:spLocks noChangeArrowheads="1"/>
            </p:cNvSpPr>
            <p:nvPr/>
          </p:nvSpPr>
          <p:spPr bwMode="auto">
            <a:xfrm>
              <a:off x="4086" y="958"/>
              <a:ext cx="1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isLsl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412" name="Rectangle 253"/>
            <p:cNvSpPr>
              <a:spLocks noChangeArrowheads="1"/>
            </p:cNvSpPr>
            <p:nvPr/>
          </p:nvSpPr>
          <p:spPr bwMode="auto">
            <a:xfrm>
              <a:off x="4429" y="958"/>
              <a:ext cx="16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isLsr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413" name="Freeform 254"/>
            <p:cNvSpPr>
              <a:spLocks/>
            </p:cNvSpPr>
            <p:nvPr/>
          </p:nvSpPr>
          <p:spPr bwMode="auto">
            <a:xfrm>
              <a:off x="4931" y="1195"/>
              <a:ext cx="59" cy="103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4" name="Freeform 255"/>
            <p:cNvSpPr>
              <a:spLocks/>
            </p:cNvSpPr>
            <p:nvPr/>
          </p:nvSpPr>
          <p:spPr bwMode="auto">
            <a:xfrm>
              <a:off x="4544" y="1205"/>
              <a:ext cx="59" cy="103"/>
            </a:xfrm>
            <a:custGeom>
              <a:avLst/>
              <a:gdLst>
                <a:gd name="T0" fmla="*/ 75 w 150"/>
                <a:gd name="T1" fmla="*/ 75 h 263"/>
                <a:gd name="T2" fmla="*/ 0 w 150"/>
                <a:gd name="T3" fmla="*/ 0 h 263"/>
                <a:gd name="T4" fmla="*/ 75 w 150"/>
                <a:gd name="T5" fmla="*/ 263 h 263"/>
                <a:gd name="T6" fmla="*/ 150 w 150"/>
                <a:gd name="T7" fmla="*/ 0 h 263"/>
                <a:gd name="T8" fmla="*/ 75 w 150"/>
                <a:gd name="T9" fmla="*/ 75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" h="263">
                  <a:moveTo>
                    <a:pt x="75" y="75"/>
                  </a:moveTo>
                  <a:lnTo>
                    <a:pt x="0" y="0"/>
                  </a:lnTo>
                  <a:lnTo>
                    <a:pt x="75" y="263"/>
                  </a:lnTo>
                  <a:lnTo>
                    <a:pt x="150" y="0"/>
                  </a:lnTo>
                  <a:lnTo>
                    <a:pt x="75" y="75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5" name="Rectangle 256"/>
            <p:cNvSpPr>
              <a:spLocks noChangeArrowheads="1"/>
            </p:cNvSpPr>
            <p:nvPr/>
          </p:nvSpPr>
          <p:spPr bwMode="auto">
            <a:xfrm>
              <a:off x="4851" y="949"/>
              <a:ext cx="171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 err="1">
                  <a:solidFill>
                    <a:srgbClr val="24282B"/>
                  </a:solidFill>
                  <a:latin typeface="Times New Roman" pitchFamily="18" charset="0"/>
                </a:rPr>
                <a:t>isAsr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2416" name="Rectangle 257"/>
            <p:cNvSpPr>
              <a:spLocks noChangeArrowheads="1"/>
            </p:cNvSpPr>
            <p:nvPr/>
          </p:nvSpPr>
          <p:spPr bwMode="auto">
            <a:xfrm>
              <a:off x="5385" y="1353"/>
              <a:ext cx="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417" name="Rectangle 258"/>
            <p:cNvSpPr>
              <a:spLocks noChangeArrowheads="1"/>
            </p:cNvSpPr>
            <p:nvPr/>
          </p:nvSpPr>
          <p:spPr bwMode="auto">
            <a:xfrm>
              <a:off x="5367" y="1596"/>
              <a:ext cx="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418" name="Freeform 259"/>
            <p:cNvSpPr>
              <a:spLocks noEditPoints="1"/>
            </p:cNvSpPr>
            <p:nvPr/>
          </p:nvSpPr>
          <p:spPr bwMode="auto">
            <a:xfrm>
              <a:off x="3602" y="2467"/>
              <a:ext cx="1866" cy="234"/>
            </a:xfrm>
            <a:custGeom>
              <a:avLst/>
              <a:gdLst>
                <a:gd name="T0" fmla="*/ 0 w 4755"/>
                <a:gd name="T1" fmla="*/ 298 h 599"/>
                <a:gd name="T2" fmla="*/ 908 w 4755"/>
                <a:gd name="T3" fmla="*/ 298 h 599"/>
                <a:gd name="T4" fmla="*/ 3847 w 4755"/>
                <a:gd name="T5" fmla="*/ 0 h 599"/>
                <a:gd name="T6" fmla="*/ 4755 w 4755"/>
                <a:gd name="T7" fmla="*/ 0 h 599"/>
                <a:gd name="T8" fmla="*/ 3844 w 4755"/>
                <a:gd name="T9" fmla="*/ 599 h 599"/>
                <a:gd name="T10" fmla="*/ 4752 w 4755"/>
                <a:gd name="T11" fmla="*/ 599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55" h="599">
                  <a:moveTo>
                    <a:pt x="0" y="298"/>
                  </a:moveTo>
                  <a:lnTo>
                    <a:pt x="908" y="298"/>
                  </a:lnTo>
                  <a:moveTo>
                    <a:pt x="3847" y="0"/>
                  </a:moveTo>
                  <a:lnTo>
                    <a:pt x="4755" y="0"/>
                  </a:lnTo>
                  <a:moveTo>
                    <a:pt x="3844" y="599"/>
                  </a:moveTo>
                  <a:lnTo>
                    <a:pt x="4752" y="599"/>
                  </a:lnTo>
                </a:path>
              </a:pathLst>
            </a:custGeom>
            <a:noFill/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9" name="Rectangle 260"/>
            <p:cNvSpPr>
              <a:spLocks noChangeArrowheads="1"/>
            </p:cNvSpPr>
            <p:nvPr/>
          </p:nvSpPr>
          <p:spPr bwMode="auto">
            <a:xfrm>
              <a:off x="5349" y="2342"/>
              <a:ext cx="5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420" name="Rectangle 261"/>
            <p:cNvSpPr>
              <a:spLocks noChangeArrowheads="1"/>
            </p:cNvSpPr>
            <p:nvPr/>
          </p:nvSpPr>
          <p:spPr bwMode="auto">
            <a:xfrm>
              <a:off x="5331" y="2584"/>
              <a:ext cx="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421" name="Freeform 262"/>
            <p:cNvSpPr>
              <a:spLocks/>
            </p:cNvSpPr>
            <p:nvPr/>
          </p:nvSpPr>
          <p:spPr bwMode="auto">
            <a:xfrm>
              <a:off x="2875" y="3650"/>
              <a:ext cx="732" cy="209"/>
            </a:xfrm>
            <a:custGeom>
              <a:avLst/>
              <a:gdLst>
                <a:gd name="T0" fmla="*/ 0 w 1865"/>
                <a:gd name="T1" fmla="*/ 0 h 536"/>
                <a:gd name="T2" fmla="*/ 1865 w 1865"/>
                <a:gd name="T3" fmla="*/ 0 h 536"/>
                <a:gd name="T4" fmla="*/ 1555 w 1865"/>
                <a:gd name="T5" fmla="*/ 536 h 536"/>
                <a:gd name="T6" fmla="*/ 337 w 1865"/>
                <a:gd name="T7" fmla="*/ 536 h 536"/>
                <a:gd name="T8" fmla="*/ 0 w 1865"/>
                <a:gd name="T9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65" h="536">
                  <a:moveTo>
                    <a:pt x="0" y="0"/>
                  </a:moveTo>
                  <a:lnTo>
                    <a:pt x="1865" y="0"/>
                  </a:lnTo>
                  <a:lnTo>
                    <a:pt x="1555" y="536"/>
                  </a:lnTo>
                  <a:lnTo>
                    <a:pt x="337" y="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ACA6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2" name="Freeform 263"/>
            <p:cNvSpPr>
              <a:spLocks/>
            </p:cNvSpPr>
            <p:nvPr/>
          </p:nvSpPr>
          <p:spPr bwMode="auto">
            <a:xfrm>
              <a:off x="2805" y="3312"/>
              <a:ext cx="136" cy="326"/>
            </a:xfrm>
            <a:custGeom>
              <a:avLst/>
              <a:gdLst>
                <a:gd name="T0" fmla="*/ 0 w 347"/>
                <a:gd name="T1" fmla="*/ 0 h 832"/>
                <a:gd name="T2" fmla="*/ 347 w 347"/>
                <a:gd name="T3" fmla="*/ 0 h 832"/>
                <a:gd name="T4" fmla="*/ 347 w 347"/>
                <a:gd name="T5" fmla="*/ 832 h 8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" h="832">
                  <a:moveTo>
                    <a:pt x="0" y="0"/>
                  </a:moveTo>
                  <a:lnTo>
                    <a:pt x="347" y="0"/>
                  </a:lnTo>
                  <a:lnTo>
                    <a:pt x="347" y="832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3" name="Freeform 264"/>
            <p:cNvSpPr>
              <a:spLocks/>
            </p:cNvSpPr>
            <p:nvPr/>
          </p:nvSpPr>
          <p:spPr bwMode="auto">
            <a:xfrm>
              <a:off x="2918" y="3557"/>
              <a:ext cx="46" cy="81"/>
            </a:xfrm>
            <a:custGeom>
              <a:avLst/>
              <a:gdLst>
                <a:gd name="T0" fmla="*/ 59 w 118"/>
                <a:gd name="T1" fmla="*/ 59 h 206"/>
                <a:gd name="T2" fmla="*/ 0 w 118"/>
                <a:gd name="T3" fmla="*/ 0 h 206"/>
                <a:gd name="T4" fmla="*/ 59 w 118"/>
                <a:gd name="T5" fmla="*/ 206 h 206"/>
                <a:gd name="T6" fmla="*/ 118 w 118"/>
                <a:gd name="T7" fmla="*/ 0 h 206"/>
                <a:gd name="T8" fmla="*/ 59 w 118"/>
                <a:gd name="T9" fmla="*/ 5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6">
                  <a:moveTo>
                    <a:pt x="59" y="59"/>
                  </a:moveTo>
                  <a:lnTo>
                    <a:pt x="0" y="0"/>
                  </a:lnTo>
                  <a:lnTo>
                    <a:pt x="59" y="206"/>
                  </a:lnTo>
                  <a:lnTo>
                    <a:pt x="118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4" name="Freeform 265"/>
            <p:cNvSpPr>
              <a:spLocks/>
            </p:cNvSpPr>
            <p:nvPr/>
          </p:nvSpPr>
          <p:spPr bwMode="auto">
            <a:xfrm>
              <a:off x="2771" y="2617"/>
              <a:ext cx="273" cy="1025"/>
            </a:xfrm>
            <a:custGeom>
              <a:avLst/>
              <a:gdLst>
                <a:gd name="T0" fmla="*/ 0 w 696"/>
                <a:gd name="T1" fmla="*/ 0 h 2624"/>
                <a:gd name="T2" fmla="*/ 696 w 696"/>
                <a:gd name="T3" fmla="*/ 0 h 2624"/>
                <a:gd name="T4" fmla="*/ 685 w 696"/>
                <a:gd name="T5" fmla="*/ 2624 h 2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96" h="2624">
                  <a:moveTo>
                    <a:pt x="0" y="0"/>
                  </a:moveTo>
                  <a:lnTo>
                    <a:pt x="696" y="0"/>
                  </a:lnTo>
                  <a:lnTo>
                    <a:pt x="685" y="2624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5" name="Freeform 266"/>
            <p:cNvSpPr>
              <a:spLocks/>
            </p:cNvSpPr>
            <p:nvPr/>
          </p:nvSpPr>
          <p:spPr bwMode="auto">
            <a:xfrm>
              <a:off x="3017" y="3561"/>
              <a:ext cx="47" cy="81"/>
            </a:xfrm>
            <a:custGeom>
              <a:avLst/>
              <a:gdLst>
                <a:gd name="T0" fmla="*/ 59 w 118"/>
                <a:gd name="T1" fmla="*/ 59 h 207"/>
                <a:gd name="T2" fmla="*/ 0 w 118"/>
                <a:gd name="T3" fmla="*/ 0 h 207"/>
                <a:gd name="T4" fmla="*/ 58 w 118"/>
                <a:gd name="T5" fmla="*/ 207 h 207"/>
                <a:gd name="T6" fmla="*/ 118 w 118"/>
                <a:gd name="T7" fmla="*/ 1 h 207"/>
                <a:gd name="T8" fmla="*/ 59 w 118"/>
                <a:gd name="T9" fmla="*/ 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7">
                  <a:moveTo>
                    <a:pt x="59" y="59"/>
                  </a:moveTo>
                  <a:lnTo>
                    <a:pt x="0" y="0"/>
                  </a:lnTo>
                  <a:lnTo>
                    <a:pt x="58" y="207"/>
                  </a:lnTo>
                  <a:lnTo>
                    <a:pt x="118" y="1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6" name="Freeform 267"/>
            <p:cNvSpPr>
              <a:spLocks/>
            </p:cNvSpPr>
            <p:nvPr/>
          </p:nvSpPr>
          <p:spPr bwMode="auto">
            <a:xfrm>
              <a:off x="2825" y="1855"/>
              <a:ext cx="335" cy="1787"/>
            </a:xfrm>
            <a:custGeom>
              <a:avLst/>
              <a:gdLst>
                <a:gd name="T0" fmla="*/ 0 w 854"/>
                <a:gd name="T1" fmla="*/ 0 h 4573"/>
                <a:gd name="T2" fmla="*/ 854 w 854"/>
                <a:gd name="T3" fmla="*/ 0 h 4573"/>
                <a:gd name="T4" fmla="*/ 854 w 854"/>
                <a:gd name="T5" fmla="*/ 4573 h 4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4" h="4573">
                  <a:moveTo>
                    <a:pt x="0" y="0"/>
                  </a:moveTo>
                  <a:lnTo>
                    <a:pt x="854" y="0"/>
                  </a:lnTo>
                  <a:lnTo>
                    <a:pt x="854" y="4573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7" name="Freeform 268"/>
            <p:cNvSpPr>
              <a:spLocks/>
            </p:cNvSpPr>
            <p:nvPr/>
          </p:nvSpPr>
          <p:spPr bwMode="auto">
            <a:xfrm>
              <a:off x="3137" y="3561"/>
              <a:ext cx="46" cy="81"/>
            </a:xfrm>
            <a:custGeom>
              <a:avLst/>
              <a:gdLst>
                <a:gd name="T0" fmla="*/ 59 w 118"/>
                <a:gd name="T1" fmla="*/ 59 h 207"/>
                <a:gd name="T2" fmla="*/ 0 w 118"/>
                <a:gd name="T3" fmla="*/ 0 h 207"/>
                <a:gd name="T4" fmla="*/ 59 w 118"/>
                <a:gd name="T5" fmla="*/ 207 h 207"/>
                <a:gd name="T6" fmla="*/ 118 w 118"/>
                <a:gd name="T7" fmla="*/ 0 h 207"/>
                <a:gd name="T8" fmla="*/ 59 w 118"/>
                <a:gd name="T9" fmla="*/ 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7">
                  <a:moveTo>
                    <a:pt x="59" y="59"/>
                  </a:moveTo>
                  <a:lnTo>
                    <a:pt x="0" y="0"/>
                  </a:lnTo>
                  <a:lnTo>
                    <a:pt x="59" y="207"/>
                  </a:lnTo>
                  <a:lnTo>
                    <a:pt x="118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8" name="Freeform 269"/>
            <p:cNvSpPr>
              <a:spLocks/>
            </p:cNvSpPr>
            <p:nvPr/>
          </p:nvSpPr>
          <p:spPr bwMode="auto">
            <a:xfrm>
              <a:off x="3387" y="1596"/>
              <a:ext cx="269" cy="2054"/>
            </a:xfrm>
            <a:custGeom>
              <a:avLst/>
              <a:gdLst>
                <a:gd name="T0" fmla="*/ 685 w 685"/>
                <a:gd name="T1" fmla="*/ 0 h 5257"/>
                <a:gd name="T2" fmla="*/ 0 w 685"/>
                <a:gd name="T3" fmla="*/ 0 h 5257"/>
                <a:gd name="T4" fmla="*/ 21 w 685"/>
                <a:gd name="T5" fmla="*/ 5257 h 5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5" h="5257">
                  <a:moveTo>
                    <a:pt x="685" y="0"/>
                  </a:moveTo>
                  <a:lnTo>
                    <a:pt x="0" y="0"/>
                  </a:lnTo>
                  <a:lnTo>
                    <a:pt x="21" y="5257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9" name="Freeform 270"/>
            <p:cNvSpPr>
              <a:spLocks/>
            </p:cNvSpPr>
            <p:nvPr/>
          </p:nvSpPr>
          <p:spPr bwMode="auto">
            <a:xfrm>
              <a:off x="3372" y="3569"/>
              <a:ext cx="46" cy="81"/>
            </a:xfrm>
            <a:custGeom>
              <a:avLst/>
              <a:gdLst>
                <a:gd name="T0" fmla="*/ 60 w 118"/>
                <a:gd name="T1" fmla="*/ 59 h 207"/>
                <a:gd name="T2" fmla="*/ 0 w 118"/>
                <a:gd name="T3" fmla="*/ 1 h 207"/>
                <a:gd name="T4" fmla="*/ 60 w 118"/>
                <a:gd name="T5" fmla="*/ 207 h 207"/>
                <a:gd name="T6" fmla="*/ 118 w 118"/>
                <a:gd name="T7" fmla="*/ 0 h 207"/>
                <a:gd name="T8" fmla="*/ 60 w 118"/>
                <a:gd name="T9" fmla="*/ 59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7">
                  <a:moveTo>
                    <a:pt x="60" y="59"/>
                  </a:moveTo>
                  <a:lnTo>
                    <a:pt x="0" y="1"/>
                  </a:lnTo>
                  <a:lnTo>
                    <a:pt x="60" y="207"/>
                  </a:lnTo>
                  <a:lnTo>
                    <a:pt x="118" y="0"/>
                  </a:lnTo>
                  <a:lnTo>
                    <a:pt x="60" y="59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0" name="Freeform 271"/>
            <p:cNvSpPr>
              <a:spLocks/>
            </p:cNvSpPr>
            <p:nvPr/>
          </p:nvSpPr>
          <p:spPr bwMode="auto">
            <a:xfrm>
              <a:off x="3474" y="2584"/>
              <a:ext cx="161" cy="1070"/>
            </a:xfrm>
            <a:custGeom>
              <a:avLst/>
              <a:gdLst>
                <a:gd name="T0" fmla="*/ 411 w 411"/>
                <a:gd name="T1" fmla="*/ 0 h 2739"/>
                <a:gd name="T2" fmla="*/ 0 w 411"/>
                <a:gd name="T3" fmla="*/ 0 h 2739"/>
                <a:gd name="T4" fmla="*/ 0 w 411"/>
                <a:gd name="T5" fmla="*/ 2739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1" h="2739">
                  <a:moveTo>
                    <a:pt x="411" y="0"/>
                  </a:moveTo>
                  <a:lnTo>
                    <a:pt x="0" y="0"/>
                  </a:lnTo>
                  <a:lnTo>
                    <a:pt x="0" y="2739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1" name="Freeform 272"/>
            <p:cNvSpPr>
              <a:spLocks/>
            </p:cNvSpPr>
            <p:nvPr/>
          </p:nvSpPr>
          <p:spPr bwMode="auto">
            <a:xfrm>
              <a:off x="3451" y="3573"/>
              <a:ext cx="46" cy="81"/>
            </a:xfrm>
            <a:custGeom>
              <a:avLst/>
              <a:gdLst>
                <a:gd name="T0" fmla="*/ 59 w 118"/>
                <a:gd name="T1" fmla="*/ 59 h 206"/>
                <a:gd name="T2" fmla="*/ 0 w 118"/>
                <a:gd name="T3" fmla="*/ 0 h 206"/>
                <a:gd name="T4" fmla="*/ 59 w 118"/>
                <a:gd name="T5" fmla="*/ 206 h 206"/>
                <a:gd name="T6" fmla="*/ 118 w 118"/>
                <a:gd name="T7" fmla="*/ 0 h 206"/>
                <a:gd name="T8" fmla="*/ 59 w 118"/>
                <a:gd name="T9" fmla="*/ 5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6">
                  <a:moveTo>
                    <a:pt x="59" y="59"/>
                  </a:moveTo>
                  <a:lnTo>
                    <a:pt x="0" y="0"/>
                  </a:lnTo>
                  <a:lnTo>
                    <a:pt x="59" y="206"/>
                  </a:lnTo>
                  <a:lnTo>
                    <a:pt x="118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2" name="Freeform 273"/>
            <p:cNvSpPr>
              <a:spLocks/>
            </p:cNvSpPr>
            <p:nvPr/>
          </p:nvSpPr>
          <p:spPr bwMode="auto">
            <a:xfrm>
              <a:off x="3549" y="3358"/>
              <a:ext cx="115" cy="288"/>
            </a:xfrm>
            <a:custGeom>
              <a:avLst/>
              <a:gdLst>
                <a:gd name="T0" fmla="*/ 295 w 295"/>
                <a:gd name="T1" fmla="*/ 0 h 737"/>
                <a:gd name="T2" fmla="*/ 0 w 295"/>
                <a:gd name="T3" fmla="*/ 0 h 737"/>
                <a:gd name="T4" fmla="*/ 0 w 295"/>
                <a:gd name="T5" fmla="*/ 737 h 7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5" h="737">
                  <a:moveTo>
                    <a:pt x="295" y="0"/>
                  </a:moveTo>
                  <a:lnTo>
                    <a:pt x="0" y="0"/>
                  </a:lnTo>
                  <a:lnTo>
                    <a:pt x="0" y="737"/>
                  </a:lnTo>
                </a:path>
              </a:pathLst>
            </a:cu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3" name="Freeform 274"/>
            <p:cNvSpPr>
              <a:spLocks/>
            </p:cNvSpPr>
            <p:nvPr/>
          </p:nvSpPr>
          <p:spPr bwMode="auto">
            <a:xfrm>
              <a:off x="3525" y="3565"/>
              <a:ext cx="47" cy="81"/>
            </a:xfrm>
            <a:custGeom>
              <a:avLst/>
              <a:gdLst>
                <a:gd name="T0" fmla="*/ 59 w 118"/>
                <a:gd name="T1" fmla="*/ 59 h 206"/>
                <a:gd name="T2" fmla="*/ 0 w 118"/>
                <a:gd name="T3" fmla="*/ 0 h 206"/>
                <a:gd name="T4" fmla="*/ 59 w 118"/>
                <a:gd name="T5" fmla="*/ 206 h 206"/>
                <a:gd name="T6" fmla="*/ 118 w 118"/>
                <a:gd name="T7" fmla="*/ 0 h 206"/>
                <a:gd name="T8" fmla="*/ 59 w 118"/>
                <a:gd name="T9" fmla="*/ 59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206">
                  <a:moveTo>
                    <a:pt x="59" y="59"/>
                  </a:moveTo>
                  <a:lnTo>
                    <a:pt x="0" y="0"/>
                  </a:lnTo>
                  <a:lnTo>
                    <a:pt x="59" y="206"/>
                  </a:lnTo>
                  <a:lnTo>
                    <a:pt x="118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4" name="Line 275"/>
            <p:cNvSpPr>
              <a:spLocks noChangeShapeType="1"/>
            </p:cNvSpPr>
            <p:nvPr/>
          </p:nvSpPr>
          <p:spPr bwMode="auto">
            <a:xfrm>
              <a:off x="3557" y="3745"/>
              <a:ext cx="1120" cy="0"/>
            </a:xfrm>
            <a:prstGeom prst="line">
              <a:avLst/>
            </a:prstGeom>
            <a:noFill/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5" name="Freeform 276"/>
            <p:cNvSpPr>
              <a:spLocks/>
            </p:cNvSpPr>
            <p:nvPr/>
          </p:nvSpPr>
          <p:spPr bwMode="auto">
            <a:xfrm>
              <a:off x="4596" y="3722"/>
              <a:ext cx="81" cy="46"/>
            </a:xfrm>
            <a:custGeom>
              <a:avLst/>
              <a:gdLst>
                <a:gd name="T0" fmla="*/ 59 w 206"/>
                <a:gd name="T1" fmla="*/ 59 h 118"/>
                <a:gd name="T2" fmla="*/ 0 w 206"/>
                <a:gd name="T3" fmla="*/ 118 h 118"/>
                <a:gd name="T4" fmla="*/ 206 w 206"/>
                <a:gd name="T5" fmla="*/ 59 h 118"/>
                <a:gd name="T6" fmla="*/ 0 w 206"/>
                <a:gd name="T7" fmla="*/ 0 h 118"/>
                <a:gd name="T8" fmla="*/ 59 w 206"/>
                <a:gd name="T9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18">
                  <a:moveTo>
                    <a:pt x="59" y="59"/>
                  </a:moveTo>
                  <a:lnTo>
                    <a:pt x="0" y="118"/>
                  </a:lnTo>
                  <a:lnTo>
                    <a:pt x="206" y="59"/>
                  </a:lnTo>
                  <a:lnTo>
                    <a:pt x="0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6" name="Rectangle 277"/>
            <p:cNvSpPr>
              <a:spLocks noChangeArrowheads="1"/>
            </p:cNvSpPr>
            <p:nvPr/>
          </p:nvSpPr>
          <p:spPr bwMode="auto">
            <a:xfrm>
              <a:off x="3860" y="3591"/>
              <a:ext cx="4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aluResult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25700" y="3111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Disabling </a:t>
            </a:r>
            <a:r>
              <a:rPr lang="fr-FR" dirty="0" err="1">
                <a:solidFill>
                  <a:schemeClr val="tx1"/>
                </a:solidFill>
              </a:rPr>
              <a:t>some</a:t>
            </a:r>
            <a:r>
              <a:rPr lang="fr-FR" dirty="0">
                <a:solidFill>
                  <a:schemeClr val="tx1"/>
                </a:solidFill>
              </a:rPr>
              <a:t> Inputs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36800" y="1460501"/>
            <a:ext cx="7416800" cy="4927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do not want all the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units</a:t>
            </a:r>
            <a:r>
              <a:rPr lang="en-US" sz="2800" dirty="0">
                <a:latin typeface="Calibri" panose="020F0502020204030204" pitchFamily="34" charset="0"/>
              </a:rPr>
              <a:t> of the ALU to be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active</a:t>
            </a:r>
            <a:r>
              <a:rPr lang="en-US" sz="2800" dirty="0">
                <a:latin typeface="Calibri" panose="020F0502020204030204" pitchFamily="34" charset="0"/>
              </a:rPr>
              <a:t> at the same time because of we want to save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power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instruction</a:t>
            </a:r>
            <a:r>
              <a:rPr lang="en-US" sz="2800" dirty="0">
                <a:latin typeface="Calibri" panose="020F0502020204030204" pitchFamily="34" charset="0"/>
              </a:rPr>
              <a:t> will only use 1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unit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Power</a:t>
            </a:r>
            <a:r>
              <a:rPr lang="en-US" sz="2800" dirty="0">
                <a:latin typeface="Calibri" panose="020F0502020204030204" pitchFamily="34" charset="0"/>
              </a:rPr>
              <a:t> is dissipated when the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inputs</a:t>
            </a:r>
            <a:r>
              <a:rPr lang="en-US" sz="2800" dirty="0">
                <a:latin typeface="Calibri" panose="020F0502020204030204" pitchFamily="34" charset="0"/>
              </a:rPr>
              <a:t> or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outputs</a:t>
            </a:r>
            <a:r>
              <a:rPr lang="en-US" sz="2800" dirty="0">
                <a:latin typeface="Calibri" panose="020F0502020204030204" pitchFamily="34" charset="0"/>
              </a:rPr>
              <a:t> make a </a:t>
            </a:r>
            <a:r>
              <a:rPr lang="en-US" sz="2800" dirty="0">
                <a:solidFill>
                  <a:srgbClr val="006B6B"/>
                </a:solidFill>
                <a:latin typeface="Calibri" panose="020F0502020204030204" pitchFamily="34" charset="0"/>
              </a:rPr>
              <a:t>transition</a:t>
            </a:r>
            <a:r>
              <a:rPr lang="en-US" sz="2800" dirty="0">
                <a:latin typeface="Calibri" panose="020F0502020204030204" pitchFamily="34" charset="0"/>
              </a:rPr>
              <a:t> (0 → 1, 1 → 0)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shall avoid a </a:t>
            </a:r>
            <a:r>
              <a:rPr lang="en-US" dirty="0">
                <a:solidFill>
                  <a:srgbClr val="006B6B"/>
                </a:solidFill>
                <a:latin typeface="Calibri" panose="020F0502020204030204" pitchFamily="34" charset="0"/>
              </a:rPr>
              <a:t>transition</a:t>
            </a:r>
            <a:r>
              <a:rPr lang="en-US" dirty="0">
                <a:latin typeface="Calibri" panose="020F0502020204030204" pitchFamily="34" charset="0"/>
              </a:rPr>
              <a:t> by not letting the new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inputs</a:t>
            </a:r>
            <a:r>
              <a:rPr lang="en-US" dirty="0">
                <a:latin typeface="Calibri" panose="020F0502020204030204" pitchFamily="34" charset="0"/>
              </a:rPr>
              <a:t> to propagate to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units</a:t>
            </a:r>
            <a:r>
              <a:rPr lang="en-US" dirty="0">
                <a:latin typeface="Calibri" panose="020F0502020204030204" pitchFamily="34" charset="0"/>
              </a:rPr>
              <a:t> that do not require them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They will thus have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old inputs</a:t>
            </a:r>
            <a:r>
              <a:rPr lang="en-US" dirty="0">
                <a:latin typeface="Calibri" panose="020F0502020204030204" pitchFamily="34" charset="0"/>
              </a:rPr>
              <a:t> (</a:t>
            </a:r>
            <a:r>
              <a:rPr lang="en-US" dirty="0">
                <a:solidFill>
                  <a:srgbClr val="FF3366"/>
                </a:solidFill>
                <a:latin typeface="Calibri" panose="020F0502020204030204" pitchFamily="34" charset="0"/>
              </a:rPr>
              <a:t>no</a:t>
            </a:r>
            <a:r>
              <a:rPr lang="en-US" dirty="0">
                <a:latin typeface="Calibri" panose="020F0502020204030204" pitchFamily="34" charset="0"/>
              </a:rPr>
              <a:t> switching)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4587" y="2349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Use a Transmission </a:t>
            </a:r>
            <a:r>
              <a:rPr lang="fr-FR" dirty="0" err="1">
                <a:solidFill>
                  <a:schemeClr val="tx1"/>
                </a:solidFill>
              </a:rPr>
              <a:t>Gate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8575" y="4367213"/>
            <a:ext cx="7820025" cy="17335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output = input (if S = 1)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Otherwise, the </a:t>
            </a:r>
            <a:r>
              <a:rPr lang="en-US" dirty="0">
                <a:solidFill>
                  <a:srgbClr val="FF3366"/>
                </a:solidFill>
                <a:latin typeface="Calibri" panose="020F0502020204030204" pitchFamily="34" charset="0"/>
              </a:rPr>
              <a:t>output</a:t>
            </a:r>
            <a:r>
              <a:rPr lang="en-US" dirty="0">
                <a:latin typeface="Calibri" panose="020F0502020204030204" pitchFamily="34" charset="0"/>
              </a:rPr>
              <a:t> is totally disconnected from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input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191001" y="1397001"/>
            <a:ext cx="3648075" cy="2779713"/>
            <a:chOff x="1776" y="864"/>
            <a:chExt cx="2298" cy="1751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76" y="864"/>
              <a:ext cx="2298" cy="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2300" y="1244"/>
              <a:ext cx="1191" cy="329"/>
            </a:xfrm>
            <a:custGeom>
              <a:avLst/>
              <a:gdLst>
                <a:gd name="T0" fmla="*/ 5241 w 5241"/>
                <a:gd name="T1" fmla="*/ 1452 h 1452"/>
                <a:gd name="T2" fmla="*/ 3709 w 5241"/>
                <a:gd name="T3" fmla="*/ 1452 h 1452"/>
                <a:gd name="T4" fmla="*/ 3709 w 5241"/>
                <a:gd name="T5" fmla="*/ 0 h 1452"/>
                <a:gd name="T6" fmla="*/ 1895 w 5241"/>
                <a:gd name="T7" fmla="*/ 0 h 1452"/>
                <a:gd name="T8" fmla="*/ 1895 w 5241"/>
                <a:gd name="T9" fmla="*/ 1331 h 1452"/>
                <a:gd name="T10" fmla="*/ 0 w 5241"/>
                <a:gd name="T11" fmla="*/ 1331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41" h="1452">
                  <a:moveTo>
                    <a:pt x="5241" y="1452"/>
                  </a:moveTo>
                  <a:lnTo>
                    <a:pt x="3709" y="1452"/>
                  </a:lnTo>
                  <a:lnTo>
                    <a:pt x="3709" y="0"/>
                  </a:lnTo>
                  <a:lnTo>
                    <a:pt x="1895" y="0"/>
                  </a:lnTo>
                  <a:lnTo>
                    <a:pt x="1895" y="1331"/>
                  </a:lnTo>
                  <a:lnTo>
                    <a:pt x="0" y="1331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287" y="1815"/>
              <a:ext cx="1213" cy="329"/>
            </a:xfrm>
            <a:custGeom>
              <a:avLst/>
              <a:gdLst>
                <a:gd name="T0" fmla="*/ 5342 w 5342"/>
                <a:gd name="T1" fmla="*/ 0 h 1451"/>
                <a:gd name="T2" fmla="*/ 3709 w 5342"/>
                <a:gd name="T3" fmla="*/ 0 h 1451"/>
                <a:gd name="T4" fmla="*/ 3709 w 5342"/>
                <a:gd name="T5" fmla="*/ 1451 h 1451"/>
                <a:gd name="T6" fmla="*/ 1894 w 5342"/>
                <a:gd name="T7" fmla="*/ 1451 h 1451"/>
                <a:gd name="T8" fmla="*/ 1894 w 5342"/>
                <a:gd name="T9" fmla="*/ 121 h 1451"/>
                <a:gd name="T10" fmla="*/ 0 w 5342"/>
                <a:gd name="T11" fmla="*/ 121 h 1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42" h="1451">
                  <a:moveTo>
                    <a:pt x="5342" y="0"/>
                  </a:moveTo>
                  <a:lnTo>
                    <a:pt x="3709" y="0"/>
                  </a:lnTo>
                  <a:lnTo>
                    <a:pt x="3709" y="1451"/>
                  </a:lnTo>
                  <a:lnTo>
                    <a:pt x="1894" y="1451"/>
                  </a:lnTo>
                  <a:lnTo>
                    <a:pt x="1894" y="121"/>
                  </a:lnTo>
                  <a:lnTo>
                    <a:pt x="0" y="121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496" y="1568"/>
              <a:ext cx="0" cy="252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500" y="1697"/>
              <a:ext cx="422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3832" y="1671"/>
              <a:ext cx="90" cy="51"/>
            </a:xfrm>
            <a:custGeom>
              <a:avLst/>
              <a:gdLst>
                <a:gd name="T0" fmla="*/ 26 w 90"/>
                <a:gd name="T1" fmla="*/ 26 h 51"/>
                <a:gd name="T2" fmla="*/ 0 w 90"/>
                <a:gd name="T3" fmla="*/ 51 h 51"/>
                <a:gd name="T4" fmla="*/ 90 w 90"/>
                <a:gd name="T5" fmla="*/ 26 h 51"/>
                <a:gd name="T6" fmla="*/ 0 w 90"/>
                <a:gd name="T7" fmla="*/ 0 h 51"/>
                <a:gd name="T8" fmla="*/ 26 w 90"/>
                <a:gd name="T9" fmla="*/ 2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51">
                  <a:moveTo>
                    <a:pt x="26" y="26"/>
                  </a:moveTo>
                  <a:lnTo>
                    <a:pt x="0" y="51"/>
                  </a:lnTo>
                  <a:lnTo>
                    <a:pt x="90" y="26"/>
                  </a:lnTo>
                  <a:lnTo>
                    <a:pt x="0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2309" y="1546"/>
              <a:ext cx="0" cy="302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2758" y="1180"/>
              <a:ext cx="358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H="1">
              <a:off x="2745" y="2204"/>
              <a:ext cx="357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850" y="2214"/>
              <a:ext cx="156" cy="128"/>
            </a:xfrm>
            <a:prstGeom prst="ellipse">
              <a:avLst/>
            </a:prstGeom>
            <a:solidFill>
              <a:srgbClr val="E9AFAF"/>
            </a:solidFill>
            <a:ln w="15" cap="flat">
              <a:solidFill>
                <a:srgbClr val="0E08F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2932" y="990"/>
              <a:ext cx="0" cy="181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928" y="2350"/>
              <a:ext cx="0" cy="126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968" y="964"/>
              <a:ext cx="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994" y="2417"/>
              <a:ext cx="75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978" y="2387"/>
              <a:ext cx="124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879" y="1678"/>
              <a:ext cx="421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2262" y="1644"/>
              <a:ext cx="76" cy="76"/>
            </a:xfrm>
            <a:prstGeom prst="ellipse">
              <a:avLst/>
            </a:prstGeom>
            <a:solidFill>
              <a:srgbClr val="0000FF"/>
            </a:solidFill>
            <a:ln w="0" cap="flat">
              <a:solidFill>
                <a:srgbClr val="0E08F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auto">
            <a:xfrm>
              <a:off x="3457" y="1657"/>
              <a:ext cx="76" cy="76"/>
            </a:xfrm>
            <a:prstGeom prst="ellipse">
              <a:avLst/>
            </a:prstGeom>
            <a:solidFill>
              <a:srgbClr val="0000FF"/>
            </a:solidFill>
            <a:ln w="0" cap="flat">
              <a:solidFill>
                <a:srgbClr val="0E08F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728" y="1246"/>
              <a:ext cx="408" cy="314"/>
            </a:xfrm>
            <a:custGeom>
              <a:avLst/>
              <a:gdLst>
                <a:gd name="T0" fmla="*/ 0 w 1796"/>
                <a:gd name="T1" fmla="*/ 1297 h 1382"/>
                <a:gd name="T2" fmla="*/ 14 w 1796"/>
                <a:gd name="T3" fmla="*/ 0 h 1382"/>
                <a:gd name="T4" fmla="*/ 1782 w 1796"/>
                <a:gd name="T5" fmla="*/ 14 h 1382"/>
                <a:gd name="T6" fmla="*/ 1796 w 1796"/>
                <a:gd name="T7" fmla="*/ 1382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6" h="1382">
                  <a:moveTo>
                    <a:pt x="0" y="1297"/>
                  </a:moveTo>
                  <a:lnTo>
                    <a:pt x="14" y="0"/>
                  </a:lnTo>
                  <a:lnTo>
                    <a:pt x="1782" y="14"/>
                  </a:lnTo>
                  <a:lnTo>
                    <a:pt x="1796" y="1382"/>
                  </a:lnTo>
                </a:path>
              </a:pathLst>
            </a:custGeom>
            <a:noFill/>
            <a:ln w="17" cap="flat">
              <a:solidFill>
                <a:srgbClr val="3A232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718" y="1830"/>
              <a:ext cx="408" cy="314"/>
            </a:xfrm>
            <a:custGeom>
              <a:avLst/>
              <a:gdLst>
                <a:gd name="T0" fmla="*/ 0 w 1796"/>
                <a:gd name="T1" fmla="*/ 85 h 1382"/>
                <a:gd name="T2" fmla="*/ 14 w 1796"/>
                <a:gd name="T3" fmla="*/ 1382 h 1382"/>
                <a:gd name="T4" fmla="*/ 1782 w 1796"/>
                <a:gd name="T5" fmla="*/ 1368 h 1382"/>
                <a:gd name="T6" fmla="*/ 1796 w 1796"/>
                <a:gd name="T7" fmla="*/ 0 h 1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6" h="1382">
                  <a:moveTo>
                    <a:pt x="0" y="85"/>
                  </a:moveTo>
                  <a:lnTo>
                    <a:pt x="14" y="1382"/>
                  </a:lnTo>
                  <a:lnTo>
                    <a:pt x="1782" y="1368"/>
                  </a:lnTo>
                  <a:lnTo>
                    <a:pt x="1796" y="0"/>
                  </a:lnTo>
                </a:path>
              </a:pathLst>
            </a:custGeom>
            <a:noFill/>
            <a:ln w="17" cap="flat">
              <a:solidFill>
                <a:srgbClr val="3A232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22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EX Unit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3378200" y="1511300"/>
            <a:ext cx="5454650" cy="4781550"/>
            <a:chOff x="1680" y="920"/>
            <a:chExt cx="3436" cy="3012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680" y="920"/>
              <a:ext cx="3436" cy="3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206"/>
            <p:cNvGrpSpPr>
              <a:grpSpLocks/>
            </p:cNvGrpSpPr>
            <p:nvPr/>
          </p:nvGrpSpPr>
          <p:grpSpPr bwMode="auto">
            <a:xfrm>
              <a:off x="1703" y="933"/>
              <a:ext cx="3383" cy="2976"/>
              <a:chOff x="1703" y="933"/>
              <a:chExt cx="3383" cy="2976"/>
            </a:xfrm>
          </p:grpSpPr>
          <p:pic>
            <p:nvPicPr>
              <p:cNvPr id="4102" name="Picture 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4" y="2877"/>
                <a:ext cx="3190" cy="9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1734" y="2884"/>
                <a:ext cx="3190" cy="971"/>
              </a:xfrm>
              <a:prstGeom prst="rect">
                <a:avLst/>
              </a:prstGeom>
              <a:noFill/>
              <a:ln w="0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Rectangle 8"/>
              <p:cNvSpPr>
                <a:spLocks noChangeArrowheads="1"/>
              </p:cNvSpPr>
              <p:nvPr/>
            </p:nvSpPr>
            <p:spPr bwMode="auto">
              <a:xfrm>
                <a:off x="2210" y="2973"/>
                <a:ext cx="12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op1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7" name="Rectangle 9"/>
              <p:cNvSpPr>
                <a:spLocks noChangeArrowheads="1"/>
              </p:cNvSpPr>
              <p:nvPr/>
            </p:nvSpPr>
            <p:spPr bwMode="auto">
              <a:xfrm>
                <a:off x="1956" y="3419"/>
                <a:ext cx="121" cy="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900">
                    <a:solidFill>
                      <a:srgbClr val="24282B"/>
                    </a:solidFill>
                    <a:latin typeface="ArialMT" charset="0"/>
                  </a:rPr>
                  <a:t>op2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28" name="Rectangle 10"/>
              <p:cNvSpPr>
                <a:spLocks noChangeArrowheads="1"/>
              </p:cNvSpPr>
              <p:nvPr/>
            </p:nvSpPr>
            <p:spPr bwMode="auto">
              <a:xfrm>
                <a:off x="1934" y="3237"/>
                <a:ext cx="194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ArialMT" charset="0"/>
                  </a:rPr>
                  <a:t>immx</a:t>
                </a:r>
                <a:endParaRPr lang="en-US">
                  <a:latin typeface="Arial" pitchFamily="34" charset="0"/>
                </a:endParaRPr>
              </a:p>
            </p:txBody>
          </p:sp>
          <p:pic>
            <p:nvPicPr>
              <p:cNvPr id="4107" name="Picture 1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34" y="1128"/>
                <a:ext cx="3182" cy="1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Rectangle 12"/>
              <p:cNvSpPr>
                <a:spLocks noChangeArrowheads="1"/>
              </p:cNvSpPr>
              <p:nvPr/>
            </p:nvSpPr>
            <p:spPr bwMode="auto">
              <a:xfrm>
                <a:off x="1742" y="1128"/>
                <a:ext cx="3166" cy="1649"/>
              </a:xfrm>
              <a:prstGeom prst="rect">
                <a:avLst/>
              </a:prstGeom>
              <a:noFill/>
              <a:ln w="0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1719" y="1690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1719" y="1775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4" name="Line 15"/>
              <p:cNvSpPr>
                <a:spLocks noChangeShapeType="1"/>
              </p:cNvSpPr>
              <p:nvPr/>
            </p:nvSpPr>
            <p:spPr bwMode="auto">
              <a:xfrm>
                <a:off x="1719" y="1860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5" name="Line 16"/>
              <p:cNvSpPr>
                <a:spLocks noChangeShapeType="1"/>
              </p:cNvSpPr>
              <p:nvPr/>
            </p:nvSpPr>
            <p:spPr bwMode="auto">
              <a:xfrm>
                <a:off x="1719" y="1945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6" name="Line 17"/>
              <p:cNvSpPr>
                <a:spLocks noChangeShapeType="1"/>
              </p:cNvSpPr>
              <p:nvPr/>
            </p:nvSpPr>
            <p:spPr bwMode="auto">
              <a:xfrm>
                <a:off x="1719" y="2029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7" name="Line 18"/>
              <p:cNvSpPr>
                <a:spLocks noChangeShapeType="1"/>
              </p:cNvSpPr>
              <p:nvPr/>
            </p:nvSpPr>
            <p:spPr bwMode="auto">
              <a:xfrm>
                <a:off x="1719" y="210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8" name="Line 19"/>
              <p:cNvSpPr>
                <a:spLocks noChangeShapeType="1"/>
              </p:cNvSpPr>
              <p:nvPr/>
            </p:nvSpPr>
            <p:spPr bwMode="auto">
              <a:xfrm>
                <a:off x="1719" y="219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79" name="Line 20"/>
              <p:cNvSpPr>
                <a:spLocks noChangeShapeType="1"/>
              </p:cNvSpPr>
              <p:nvPr/>
            </p:nvSpPr>
            <p:spPr bwMode="auto">
              <a:xfrm>
                <a:off x="1719" y="227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0" name="Line 21"/>
              <p:cNvSpPr>
                <a:spLocks noChangeShapeType="1"/>
              </p:cNvSpPr>
              <p:nvPr/>
            </p:nvSpPr>
            <p:spPr bwMode="auto">
              <a:xfrm>
                <a:off x="1719" y="2361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1" name="Line 22"/>
              <p:cNvSpPr>
                <a:spLocks noChangeShapeType="1"/>
              </p:cNvSpPr>
              <p:nvPr/>
            </p:nvSpPr>
            <p:spPr bwMode="auto">
              <a:xfrm>
                <a:off x="1719" y="2445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2" name="Line 23"/>
              <p:cNvSpPr>
                <a:spLocks noChangeShapeType="1"/>
              </p:cNvSpPr>
              <p:nvPr/>
            </p:nvSpPr>
            <p:spPr bwMode="auto">
              <a:xfrm>
                <a:off x="1719" y="2530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3" name="Line 24"/>
              <p:cNvSpPr>
                <a:spLocks noChangeShapeType="1"/>
              </p:cNvSpPr>
              <p:nvPr/>
            </p:nvSpPr>
            <p:spPr bwMode="auto">
              <a:xfrm>
                <a:off x="1719" y="2615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4" name="Line 25"/>
              <p:cNvSpPr>
                <a:spLocks noChangeShapeType="1"/>
              </p:cNvSpPr>
              <p:nvPr/>
            </p:nvSpPr>
            <p:spPr bwMode="auto">
              <a:xfrm>
                <a:off x="1719" y="2699"/>
                <a:ext cx="0" cy="24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5" name="Line 26"/>
              <p:cNvSpPr>
                <a:spLocks noChangeShapeType="1"/>
              </p:cNvSpPr>
              <p:nvPr/>
            </p:nvSpPr>
            <p:spPr bwMode="auto">
              <a:xfrm>
                <a:off x="1719" y="2777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6" name="Line 27"/>
              <p:cNvSpPr>
                <a:spLocks noChangeShapeType="1"/>
              </p:cNvSpPr>
              <p:nvPr/>
            </p:nvSpPr>
            <p:spPr bwMode="auto">
              <a:xfrm>
                <a:off x="1719" y="286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7" name="Line 28"/>
              <p:cNvSpPr>
                <a:spLocks noChangeShapeType="1"/>
              </p:cNvSpPr>
              <p:nvPr/>
            </p:nvSpPr>
            <p:spPr bwMode="auto">
              <a:xfrm>
                <a:off x="1719" y="294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8" name="Line 29"/>
              <p:cNvSpPr>
                <a:spLocks noChangeShapeType="1"/>
              </p:cNvSpPr>
              <p:nvPr/>
            </p:nvSpPr>
            <p:spPr bwMode="auto">
              <a:xfrm>
                <a:off x="1719" y="303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89" name="Line 30"/>
              <p:cNvSpPr>
                <a:spLocks noChangeShapeType="1"/>
              </p:cNvSpPr>
              <p:nvPr/>
            </p:nvSpPr>
            <p:spPr bwMode="auto">
              <a:xfrm>
                <a:off x="1719" y="311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0" name="Line 31"/>
              <p:cNvSpPr>
                <a:spLocks noChangeShapeType="1"/>
              </p:cNvSpPr>
              <p:nvPr/>
            </p:nvSpPr>
            <p:spPr bwMode="auto">
              <a:xfrm>
                <a:off x="1719" y="3200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1" name="Line 32"/>
              <p:cNvSpPr>
                <a:spLocks noChangeShapeType="1"/>
              </p:cNvSpPr>
              <p:nvPr/>
            </p:nvSpPr>
            <p:spPr bwMode="auto">
              <a:xfrm>
                <a:off x="1719" y="3285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6" name="Line 33"/>
              <p:cNvSpPr>
                <a:spLocks noChangeShapeType="1"/>
              </p:cNvSpPr>
              <p:nvPr/>
            </p:nvSpPr>
            <p:spPr bwMode="auto">
              <a:xfrm>
                <a:off x="1719" y="3362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7" name="Line 34"/>
              <p:cNvSpPr>
                <a:spLocks noChangeShapeType="1"/>
              </p:cNvSpPr>
              <p:nvPr/>
            </p:nvSpPr>
            <p:spPr bwMode="auto">
              <a:xfrm>
                <a:off x="1719" y="3447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9" name="Line 35"/>
              <p:cNvSpPr>
                <a:spLocks noChangeShapeType="1"/>
              </p:cNvSpPr>
              <p:nvPr/>
            </p:nvSpPr>
            <p:spPr bwMode="auto">
              <a:xfrm>
                <a:off x="1719" y="353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0" name="Line 36"/>
              <p:cNvSpPr>
                <a:spLocks noChangeShapeType="1"/>
              </p:cNvSpPr>
              <p:nvPr/>
            </p:nvSpPr>
            <p:spPr bwMode="auto">
              <a:xfrm>
                <a:off x="1719" y="361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1" name="Line 37"/>
              <p:cNvSpPr>
                <a:spLocks noChangeShapeType="1"/>
              </p:cNvSpPr>
              <p:nvPr/>
            </p:nvSpPr>
            <p:spPr bwMode="auto">
              <a:xfrm>
                <a:off x="1719" y="370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3" name="Line 38"/>
              <p:cNvSpPr>
                <a:spLocks noChangeShapeType="1"/>
              </p:cNvSpPr>
              <p:nvPr/>
            </p:nvSpPr>
            <p:spPr bwMode="auto">
              <a:xfrm>
                <a:off x="1719" y="3786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4" name="Line 39"/>
              <p:cNvSpPr>
                <a:spLocks noChangeShapeType="1"/>
              </p:cNvSpPr>
              <p:nvPr/>
            </p:nvSpPr>
            <p:spPr bwMode="auto">
              <a:xfrm>
                <a:off x="1719" y="3870"/>
                <a:ext cx="0" cy="24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5" name="Rectangle 40"/>
              <p:cNvSpPr>
                <a:spLocks noChangeArrowheads="1"/>
              </p:cNvSpPr>
              <p:nvPr/>
            </p:nvSpPr>
            <p:spPr bwMode="auto">
              <a:xfrm>
                <a:off x="2882" y="935"/>
                <a:ext cx="824" cy="162"/>
              </a:xfrm>
              <a:prstGeom prst="rect">
                <a:avLst/>
              </a:prstGeom>
              <a:solidFill>
                <a:srgbClr val="B3AEC7"/>
              </a:solidFill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6" name="Rectangle 41"/>
              <p:cNvSpPr>
                <a:spLocks noChangeArrowheads="1"/>
              </p:cNvSpPr>
              <p:nvPr/>
            </p:nvSpPr>
            <p:spPr bwMode="auto">
              <a:xfrm>
                <a:off x="2918" y="933"/>
                <a:ext cx="667" cy="1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500">
                    <a:solidFill>
                      <a:srgbClr val="24282B"/>
                    </a:solidFill>
                    <a:latin typeface="ArialMT" charset="0"/>
                  </a:rPr>
                  <a:t>Execute unit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108" name="Rectangle 42"/>
              <p:cNvSpPr>
                <a:spLocks noChangeArrowheads="1"/>
              </p:cNvSpPr>
              <p:nvPr/>
            </p:nvSpPr>
            <p:spPr bwMode="auto">
              <a:xfrm>
                <a:off x="2789" y="2915"/>
                <a:ext cx="910" cy="616"/>
              </a:xfrm>
              <a:prstGeom prst="rect">
                <a:avLst/>
              </a:prstGeom>
              <a:solidFill>
                <a:srgbClr val="F2C5C3"/>
              </a:solidFill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9" name="Rectangle 43"/>
              <p:cNvSpPr>
                <a:spLocks noChangeArrowheads="1"/>
              </p:cNvSpPr>
              <p:nvPr/>
            </p:nvSpPr>
            <p:spPr bwMode="auto">
              <a:xfrm>
                <a:off x="3167" y="3044"/>
                <a:ext cx="188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ALU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110" name="Rectangle 44"/>
              <p:cNvSpPr>
                <a:spLocks noChangeArrowheads="1"/>
              </p:cNvSpPr>
              <p:nvPr/>
            </p:nvSpPr>
            <p:spPr bwMode="auto">
              <a:xfrm>
                <a:off x="2979" y="3164"/>
                <a:ext cx="46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(Arithmetic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111" name="Rectangle 45"/>
              <p:cNvSpPr>
                <a:spLocks noChangeArrowheads="1"/>
              </p:cNvSpPr>
              <p:nvPr/>
            </p:nvSpPr>
            <p:spPr bwMode="auto">
              <a:xfrm>
                <a:off x="3009" y="3284"/>
                <a:ext cx="41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logic unit)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112" name="Freeform 46"/>
              <p:cNvSpPr>
                <a:spLocks/>
              </p:cNvSpPr>
              <p:nvPr/>
            </p:nvSpPr>
            <p:spPr bwMode="auto">
              <a:xfrm>
                <a:off x="1888" y="3077"/>
                <a:ext cx="878" cy="0"/>
              </a:xfrm>
              <a:custGeom>
                <a:avLst/>
                <a:gdLst>
                  <a:gd name="T0" fmla="*/ 0 w 114"/>
                  <a:gd name="T1" fmla="*/ 114 w 114"/>
                  <a:gd name="T2" fmla="*/ 0 w 114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14">
                    <a:moveTo>
                      <a:pt x="0" y="0"/>
                    </a:moveTo>
                    <a:lnTo>
                      <a:pt x="11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C5C3"/>
              </a:solidFill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3" name="Freeform 47"/>
              <p:cNvSpPr>
                <a:spLocks/>
              </p:cNvSpPr>
              <p:nvPr/>
            </p:nvSpPr>
            <p:spPr bwMode="auto">
              <a:xfrm>
                <a:off x="2705" y="3062"/>
                <a:ext cx="69" cy="30"/>
              </a:xfrm>
              <a:custGeom>
                <a:avLst/>
                <a:gdLst>
                  <a:gd name="T0" fmla="*/ 3 w 9"/>
                  <a:gd name="T1" fmla="*/ 2 h 4"/>
                  <a:gd name="T2" fmla="*/ 0 w 9"/>
                  <a:gd name="T3" fmla="*/ 4 h 4"/>
                  <a:gd name="T4" fmla="*/ 9 w 9"/>
                  <a:gd name="T5" fmla="*/ 2 h 4"/>
                  <a:gd name="T6" fmla="*/ 0 w 9"/>
                  <a:gd name="T7" fmla="*/ 0 h 4"/>
                  <a:gd name="T8" fmla="*/ 3 w 9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3" y="2"/>
                    </a:moveTo>
                    <a:lnTo>
                      <a:pt x="0" y="4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4" name="Line 48"/>
              <p:cNvSpPr>
                <a:spLocks noChangeShapeType="1"/>
              </p:cNvSpPr>
              <p:nvPr/>
            </p:nvSpPr>
            <p:spPr bwMode="auto">
              <a:xfrm>
                <a:off x="2412" y="3339"/>
                <a:ext cx="370" cy="0"/>
              </a:xfrm>
              <a:prstGeom prst="line">
                <a:avLst/>
              </a:prstGeom>
              <a:noFill/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5" name="Freeform 49"/>
              <p:cNvSpPr>
                <a:spLocks/>
              </p:cNvSpPr>
              <p:nvPr/>
            </p:nvSpPr>
            <p:spPr bwMode="auto">
              <a:xfrm>
                <a:off x="2728" y="3323"/>
                <a:ext cx="69" cy="31"/>
              </a:xfrm>
              <a:custGeom>
                <a:avLst/>
                <a:gdLst>
                  <a:gd name="T0" fmla="*/ 3 w 9"/>
                  <a:gd name="T1" fmla="*/ 2 h 4"/>
                  <a:gd name="T2" fmla="*/ 0 w 9"/>
                  <a:gd name="T3" fmla="*/ 4 h 4"/>
                  <a:gd name="T4" fmla="*/ 9 w 9"/>
                  <a:gd name="T5" fmla="*/ 2 h 4"/>
                  <a:gd name="T6" fmla="*/ 0 w 9"/>
                  <a:gd name="T7" fmla="*/ 0 h 4"/>
                  <a:gd name="T8" fmla="*/ 3 w 9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3" y="2"/>
                    </a:moveTo>
                    <a:lnTo>
                      <a:pt x="0" y="4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6" name="Line 50"/>
              <p:cNvSpPr>
                <a:spLocks noChangeShapeType="1"/>
              </p:cNvSpPr>
              <p:nvPr/>
            </p:nvSpPr>
            <p:spPr bwMode="auto">
              <a:xfrm>
                <a:off x="1880" y="3331"/>
                <a:ext cx="309" cy="0"/>
              </a:xfrm>
              <a:prstGeom prst="line">
                <a:avLst/>
              </a:prstGeom>
              <a:noFill/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7" name="Freeform 51"/>
              <p:cNvSpPr>
                <a:spLocks/>
              </p:cNvSpPr>
              <p:nvPr/>
            </p:nvSpPr>
            <p:spPr bwMode="auto">
              <a:xfrm>
                <a:off x="2135" y="3316"/>
                <a:ext cx="69" cy="38"/>
              </a:xfrm>
              <a:custGeom>
                <a:avLst/>
                <a:gdLst>
                  <a:gd name="T0" fmla="*/ 3 w 9"/>
                  <a:gd name="T1" fmla="*/ 2 h 5"/>
                  <a:gd name="T2" fmla="*/ 0 w 9"/>
                  <a:gd name="T3" fmla="*/ 5 h 5"/>
                  <a:gd name="T4" fmla="*/ 9 w 9"/>
                  <a:gd name="T5" fmla="*/ 2 h 5"/>
                  <a:gd name="T6" fmla="*/ 0 w 9"/>
                  <a:gd name="T7" fmla="*/ 0 h 5"/>
                  <a:gd name="T8" fmla="*/ 3 w 9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3" y="2"/>
                    </a:moveTo>
                    <a:lnTo>
                      <a:pt x="0" y="5"/>
                    </a:lnTo>
                    <a:lnTo>
                      <a:pt x="9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8" name="Line 52"/>
              <p:cNvSpPr>
                <a:spLocks noChangeShapeType="1"/>
              </p:cNvSpPr>
              <p:nvPr/>
            </p:nvSpPr>
            <p:spPr bwMode="auto">
              <a:xfrm>
                <a:off x="1880" y="3508"/>
                <a:ext cx="316" cy="0"/>
              </a:xfrm>
              <a:prstGeom prst="line">
                <a:avLst/>
              </a:prstGeom>
              <a:noFill/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9" name="Freeform 53"/>
              <p:cNvSpPr>
                <a:spLocks/>
              </p:cNvSpPr>
              <p:nvPr/>
            </p:nvSpPr>
            <p:spPr bwMode="auto">
              <a:xfrm>
                <a:off x="2142" y="3493"/>
                <a:ext cx="62" cy="31"/>
              </a:xfrm>
              <a:custGeom>
                <a:avLst/>
                <a:gdLst>
                  <a:gd name="T0" fmla="*/ 2 w 8"/>
                  <a:gd name="T1" fmla="*/ 2 h 4"/>
                  <a:gd name="T2" fmla="*/ 0 w 8"/>
                  <a:gd name="T3" fmla="*/ 4 h 4"/>
                  <a:gd name="T4" fmla="*/ 8 w 8"/>
                  <a:gd name="T5" fmla="*/ 2 h 4"/>
                  <a:gd name="T6" fmla="*/ 0 w 8"/>
                  <a:gd name="T7" fmla="*/ 0 h 4"/>
                  <a:gd name="T8" fmla="*/ 2 w 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2" y="2"/>
                    </a:moveTo>
                    <a:lnTo>
                      <a:pt x="0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0" name="Rectangle 54"/>
              <p:cNvSpPr>
                <a:spLocks noChangeArrowheads="1"/>
              </p:cNvSpPr>
              <p:nvPr/>
            </p:nvSpPr>
            <p:spPr bwMode="auto">
              <a:xfrm>
                <a:off x="2335" y="3476"/>
                <a:ext cx="44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121" name="Line 55"/>
              <p:cNvSpPr>
                <a:spLocks noChangeShapeType="1"/>
              </p:cNvSpPr>
              <p:nvPr/>
            </p:nvSpPr>
            <p:spPr bwMode="auto">
              <a:xfrm flipV="1">
                <a:off x="2343" y="3701"/>
                <a:ext cx="0" cy="77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2" name="Line 56"/>
              <p:cNvSpPr>
                <a:spLocks noChangeShapeType="1"/>
              </p:cNvSpPr>
              <p:nvPr/>
            </p:nvSpPr>
            <p:spPr bwMode="auto">
              <a:xfrm flipV="1">
                <a:off x="2343" y="3639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3" name="Line 57"/>
              <p:cNvSpPr>
                <a:spLocks noChangeShapeType="1"/>
              </p:cNvSpPr>
              <p:nvPr/>
            </p:nvSpPr>
            <p:spPr bwMode="auto">
              <a:xfrm flipV="1">
                <a:off x="2343" y="3562"/>
                <a:ext cx="0" cy="54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4" name="Line 58"/>
              <p:cNvSpPr>
                <a:spLocks noChangeShapeType="1"/>
              </p:cNvSpPr>
              <p:nvPr/>
            </p:nvSpPr>
            <p:spPr bwMode="auto">
              <a:xfrm flipV="1">
                <a:off x="2343" y="3562"/>
                <a:ext cx="0" cy="54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5" name="Freeform 59"/>
              <p:cNvSpPr>
                <a:spLocks/>
              </p:cNvSpPr>
              <p:nvPr/>
            </p:nvSpPr>
            <p:spPr bwMode="auto">
              <a:xfrm>
                <a:off x="2327" y="3555"/>
                <a:ext cx="39" cy="69"/>
              </a:xfrm>
              <a:custGeom>
                <a:avLst/>
                <a:gdLst>
                  <a:gd name="T0" fmla="*/ 2 w 5"/>
                  <a:gd name="T1" fmla="*/ 6 h 9"/>
                  <a:gd name="T2" fmla="*/ 5 w 5"/>
                  <a:gd name="T3" fmla="*/ 9 h 9"/>
                  <a:gd name="T4" fmla="*/ 2 w 5"/>
                  <a:gd name="T5" fmla="*/ 0 h 9"/>
                  <a:gd name="T6" fmla="*/ 0 w 5"/>
                  <a:gd name="T7" fmla="*/ 9 h 9"/>
                  <a:gd name="T8" fmla="*/ 2 w 5"/>
                  <a:gd name="T9" fmla="*/ 6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2" y="6"/>
                    </a:moveTo>
                    <a:lnTo>
                      <a:pt x="5" y="9"/>
                    </a:lnTo>
                    <a:lnTo>
                      <a:pt x="2" y="0"/>
                    </a:lnTo>
                    <a:lnTo>
                      <a:pt x="0" y="9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6" name="Rectangle 60"/>
              <p:cNvSpPr>
                <a:spLocks noChangeArrowheads="1"/>
              </p:cNvSpPr>
              <p:nvPr/>
            </p:nvSpPr>
            <p:spPr bwMode="auto">
              <a:xfrm>
                <a:off x="2208" y="3775"/>
                <a:ext cx="434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ArialMT" charset="0"/>
                  </a:rPr>
                  <a:t>isImmediate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4127" name="Line 61"/>
              <p:cNvSpPr>
                <a:spLocks noChangeShapeType="1"/>
              </p:cNvSpPr>
              <p:nvPr/>
            </p:nvSpPr>
            <p:spPr bwMode="auto">
              <a:xfrm flipV="1">
                <a:off x="3236" y="3678"/>
                <a:ext cx="0" cy="85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2" name="Line 62"/>
              <p:cNvSpPr>
                <a:spLocks noChangeShapeType="1"/>
              </p:cNvSpPr>
              <p:nvPr/>
            </p:nvSpPr>
            <p:spPr bwMode="auto">
              <a:xfrm flipV="1">
                <a:off x="3236" y="3624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3" name="Line 63"/>
              <p:cNvSpPr>
                <a:spLocks noChangeShapeType="1"/>
              </p:cNvSpPr>
              <p:nvPr/>
            </p:nvSpPr>
            <p:spPr bwMode="auto">
              <a:xfrm flipV="1">
                <a:off x="3236" y="3547"/>
                <a:ext cx="0" cy="46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4" name="Line 64"/>
              <p:cNvSpPr>
                <a:spLocks noChangeShapeType="1"/>
              </p:cNvSpPr>
              <p:nvPr/>
            </p:nvSpPr>
            <p:spPr bwMode="auto">
              <a:xfrm flipV="1">
                <a:off x="3236" y="3547"/>
                <a:ext cx="0" cy="46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5" name="Freeform 65"/>
              <p:cNvSpPr>
                <a:spLocks/>
              </p:cNvSpPr>
              <p:nvPr/>
            </p:nvSpPr>
            <p:spPr bwMode="auto">
              <a:xfrm>
                <a:off x="3221" y="3539"/>
                <a:ext cx="31" cy="62"/>
              </a:xfrm>
              <a:custGeom>
                <a:avLst/>
                <a:gdLst>
                  <a:gd name="T0" fmla="*/ 2 w 4"/>
                  <a:gd name="T1" fmla="*/ 6 h 8"/>
                  <a:gd name="T2" fmla="*/ 4 w 4"/>
                  <a:gd name="T3" fmla="*/ 8 h 8"/>
                  <a:gd name="T4" fmla="*/ 2 w 4"/>
                  <a:gd name="T5" fmla="*/ 0 h 8"/>
                  <a:gd name="T6" fmla="*/ 0 w 4"/>
                  <a:gd name="T7" fmla="*/ 8 h 8"/>
                  <a:gd name="T8" fmla="*/ 2 w 4"/>
                  <a:gd name="T9" fmla="*/ 6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8">
                    <a:moveTo>
                      <a:pt x="2" y="6"/>
                    </a:moveTo>
                    <a:lnTo>
                      <a:pt x="4" y="8"/>
                    </a:lnTo>
                    <a:lnTo>
                      <a:pt x="2" y="0"/>
                    </a:lnTo>
                    <a:lnTo>
                      <a:pt x="0" y="8"/>
                    </a:lnTo>
                    <a:lnTo>
                      <a:pt x="2" y="6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6" name="Rectangle 66"/>
              <p:cNvSpPr>
                <a:spLocks noChangeArrowheads="1"/>
              </p:cNvSpPr>
              <p:nvPr/>
            </p:nvSpPr>
            <p:spPr bwMode="auto">
              <a:xfrm>
                <a:off x="3103" y="3771"/>
                <a:ext cx="412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100">
                    <a:solidFill>
                      <a:srgbClr val="24282B"/>
                    </a:solidFill>
                    <a:latin typeface="ArialMT" charset="0"/>
                  </a:rPr>
                  <a:t>aluSignals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437" name="Freeform 67"/>
              <p:cNvSpPr>
                <a:spLocks/>
              </p:cNvSpPr>
              <p:nvPr/>
            </p:nvSpPr>
            <p:spPr bwMode="auto">
              <a:xfrm>
                <a:off x="2874" y="2476"/>
                <a:ext cx="724" cy="239"/>
              </a:xfrm>
              <a:custGeom>
                <a:avLst/>
                <a:gdLst>
                  <a:gd name="T0" fmla="*/ 15 w 94"/>
                  <a:gd name="T1" fmla="*/ 0 h 31"/>
                  <a:gd name="T2" fmla="*/ 79 w 94"/>
                  <a:gd name="T3" fmla="*/ 0 h 31"/>
                  <a:gd name="T4" fmla="*/ 94 w 94"/>
                  <a:gd name="T5" fmla="*/ 15 h 31"/>
                  <a:gd name="T6" fmla="*/ 79 w 94"/>
                  <a:gd name="T7" fmla="*/ 31 h 31"/>
                  <a:gd name="T8" fmla="*/ 15 w 94"/>
                  <a:gd name="T9" fmla="*/ 31 h 31"/>
                  <a:gd name="T10" fmla="*/ 0 w 94"/>
                  <a:gd name="T11" fmla="*/ 15 h 31"/>
                  <a:gd name="T12" fmla="*/ 15 w 94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31">
                    <a:moveTo>
                      <a:pt x="15" y="0"/>
                    </a:moveTo>
                    <a:lnTo>
                      <a:pt x="79" y="0"/>
                    </a:lnTo>
                    <a:cubicBezTo>
                      <a:pt x="87" y="0"/>
                      <a:pt x="94" y="7"/>
                      <a:pt x="94" y="15"/>
                    </a:cubicBezTo>
                    <a:cubicBezTo>
                      <a:pt x="94" y="24"/>
                      <a:pt x="87" y="31"/>
                      <a:pt x="79" y="31"/>
                    </a:cubicBezTo>
                    <a:lnTo>
                      <a:pt x="15" y="31"/>
                    </a:lnTo>
                    <a:cubicBezTo>
                      <a:pt x="6" y="31"/>
                      <a:pt x="0" y="24"/>
                      <a:pt x="0" y="15"/>
                    </a:cubicBezTo>
                    <a:cubicBezTo>
                      <a:pt x="0" y="7"/>
                      <a:pt x="6" y="0"/>
                      <a:pt x="15" y="0"/>
                    </a:cubicBezTo>
                    <a:close/>
                  </a:path>
                </a:pathLst>
              </a:custGeom>
              <a:solidFill>
                <a:srgbClr val="AAD5AE"/>
              </a:solidFill>
              <a:ln w="8" cap="flat">
                <a:solidFill>
                  <a:srgbClr val="3B2378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38" name="Rectangle 68"/>
              <p:cNvSpPr>
                <a:spLocks noChangeArrowheads="1"/>
              </p:cNvSpPr>
              <p:nvPr/>
            </p:nvSpPr>
            <p:spPr bwMode="auto">
              <a:xfrm>
                <a:off x="3089" y="2527"/>
                <a:ext cx="222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82B"/>
                    </a:solidFill>
                    <a:latin typeface="ArialMT" charset="0"/>
                  </a:rPr>
                  <a:t>flags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439" name="Line 69"/>
              <p:cNvSpPr>
                <a:spLocks noChangeShapeType="1"/>
              </p:cNvSpPr>
              <p:nvPr/>
            </p:nvSpPr>
            <p:spPr bwMode="auto">
              <a:xfrm flipV="1">
                <a:off x="3221" y="2699"/>
                <a:ext cx="0" cy="232"/>
              </a:xfrm>
              <a:prstGeom prst="line">
                <a:avLst/>
              </a:prstGeom>
              <a:noFill/>
              <a:ln w="8" cap="flat">
                <a:solidFill>
                  <a:srgbClr val="42306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0" name="Freeform 70"/>
              <p:cNvSpPr>
                <a:spLocks/>
              </p:cNvSpPr>
              <p:nvPr/>
            </p:nvSpPr>
            <p:spPr bwMode="auto">
              <a:xfrm>
                <a:off x="3206" y="2692"/>
                <a:ext cx="30" cy="54"/>
              </a:xfrm>
              <a:custGeom>
                <a:avLst/>
                <a:gdLst>
                  <a:gd name="T0" fmla="*/ 2 w 4"/>
                  <a:gd name="T1" fmla="*/ 5 h 7"/>
                  <a:gd name="T2" fmla="*/ 4 w 4"/>
                  <a:gd name="T3" fmla="*/ 7 h 7"/>
                  <a:gd name="T4" fmla="*/ 2 w 4"/>
                  <a:gd name="T5" fmla="*/ 0 h 7"/>
                  <a:gd name="T6" fmla="*/ 0 w 4"/>
                  <a:gd name="T7" fmla="*/ 7 h 7"/>
                  <a:gd name="T8" fmla="*/ 2 w 4"/>
                  <a:gd name="T9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7">
                    <a:moveTo>
                      <a:pt x="2" y="5"/>
                    </a:moveTo>
                    <a:lnTo>
                      <a:pt x="4" y="7"/>
                    </a:lnTo>
                    <a:lnTo>
                      <a:pt x="2" y="0"/>
                    </a:lnTo>
                    <a:lnTo>
                      <a:pt x="0" y="7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1" name="Freeform 71"/>
              <p:cNvSpPr>
                <a:spLocks/>
              </p:cNvSpPr>
              <p:nvPr/>
            </p:nvSpPr>
            <p:spPr bwMode="auto">
              <a:xfrm>
                <a:off x="3699" y="3216"/>
                <a:ext cx="1379" cy="7"/>
              </a:xfrm>
              <a:custGeom>
                <a:avLst/>
                <a:gdLst>
                  <a:gd name="T0" fmla="*/ 0 w 179"/>
                  <a:gd name="T1" fmla="*/ 1 h 1"/>
                  <a:gd name="T2" fmla="*/ 179 w 179"/>
                  <a:gd name="T3" fmla="*/ 0 h 1"/>
                  <a:gd name="T4" fmla="*/ 0 w 179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9" h="1">
                    <a:moveTo>
                      <a:pt x="0" y="1"/>
                    </a:moveTo>
                    <a:lnTo>
                      <a:pt x="179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2C5C3"/>
              </a:solidFill>
              <a:ln w="8" cap="flat">
                <a:solidFill>
                  <a:srgbClr val="292E3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2" name="Freeform 72"/>
              <p:cNvSpPr>
                <a:spLocks/>
              </p:cNvSpPr>
              <p:nvPr/>
            </p:nvSpPr>
            <p:spPr bwMode="auto">
              <a:xfrm>
                <a:off x="5024" y="3200"/>
                <a:ext cx="62" cy="39"/>
              </a:xfrm>
              <a:custGeom>
                <a:avLst/>
                <a:gdLst>
                  <a:gd name="T0" fmla="*/ 2 w 8"/>
                  <a:gd name="T1" fmla="*/ 2 h 5"/>
                  <a:gd name="T2" fmla="*/ 0 w 8"/>
                  <a:gd name="T3" fmla="*/ 5 h 5"/>
                  <a:gd name="T4" fmla="*/ 8 w 8"/>
                  <a:gd name="T5" fmla="*/ 2 h 5"/>
                  <a:gd name="T6" fmla="*/ 0 w 8"/>
                  <a:gd name="T7" fmla="*/ 0 h 5"/>
                  <a:gd name="T8" fmla="*/ 2 w 8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2" y="2"/>
                    </a:moveTo>
                    <a:lnTo>
                      <a:pt x="0" y="5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43" name="Rectangle 73"/>
              <p:cNvSpPr>
                <a:spLocks noChangeArrowheads="1"/>
              </p:cNvSpPr>
              <p:nvPr/>
            </p:nvSpPr>
            <p:spPr bwMode="auto">
              <a:xfrm>
                <a:off x="4114" y="3091"/>
                <a:ext cx="438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300">
                    <a:solidFill>
                      <a:srgbClr val="24282B"/>
                    </a:solidFill>
                    <a:latin typeface="ArialMT" charset="0"/>
                  </a:rPr>
                  <a:t>aluResult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592" name="Freeform 74"/>
              <p:cNvSpPr>
                <a:spLocks/>
              </p:cNvSpPr>
              <p:nvPr/>
            </p:nvSpPr>
            <p:spPr bwMode="auto">
              <a:xfrm>
                <a:off x="3244" y="2168"/>
                <a:ext cx="216" cy="200"/>
              </a:xfrm>
              <a:custGeom>
                <a:avLst/>
                <a:gdLst>
                  <a:gd name="T0" fmla="*/ 0 w 28"/>
                  <a:gd name="T1" fmla="*/ 0 h 26"/>
                  <a:gd name="T2" fmla="*/ 19 w 28"/>
                  <a:gd name="T3" fmla="*/ 1 h 26"/>
                  <a:gd name="T4" fmla="*/ 24 w 28"/>
                  <a:gd name="T5" fmla="*/ 4 h 26"/>
                  <a:gd name="T6" fmla="*/ 27 w 28"/>
                  <a:gd name="T7" fmla="*/ 15 h 26"/>
                  <a:gd name="T8" fmla="*/ 24 w 28"/>
                  <a:gd name="T9" fmla="*/ 23 h 26"/>
                  <a:gd name="T10" fmla="*/ 19 w 28"/>
                  <a:gd name="T11" fmla="*/ 26 h 26"/>
                  <a:gd name="T12" fmla="*/ 7 w 28"/>
                  <a:gd name="T13" fmla="*/ 26 h 26"/>
                  <a:gd name="T14" fmla="*/ 0 w 28"/>
                  <a:gd name="T15" fmla="*/ 26 h 26"/>
                  <a:gd name="T16" fmla="*/ 0 w 28"/>
                  <a:gd name="T1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6">
                    <a:moveTo>
                      <a:pt x="0" y="0"/>
                    </a:moveTo>
                    <a:cubicBezTo>
                      <a:pt x="6" y="0"/>
                      <a:pt x="12" y="0"/>
                      <a:pt x="19" y="1"/>
                    </a:cubicBezTo>
                    <a:cubicBezTo>
                      <a:pt x="21" y="1"/>
                      <a:pt x="22" y="2"/>
                      <a:pt x="24" y="4"/>
                    </a:cubicBezTo>
                    <a:cubicBezTo>
                      <a:pt x="27" y="7"/>
                      <a:pt x="28" y="11"/>
                      <a:pt x="27" y="15"/>
                    </a:cubicBezTo>
                    <a:cubicBezTo>
                      <a:pt x="27" y="18"/>
                      <a:pt x="26" y="21"/>
                      <a:pt x="24" y="23"/>
                    </a:cubicBezTo>
                    <a:cubicBezTo>
                      <a:pt x="22" y="24"/>
                      <a:pt x="21" y="25"/>
                      <a:pt x="19" y="26"/>
                    </a:cubicBezTo>
                    <a:cubicBezTo>
                      <a:pt x="15" y="26"/>
                      <a:pt x="11" y="26"/>
                      <a:pt x="7" y="26"/>
                    </a:cubicBezTo>
                    <a:cubicBezTo>
                      <a:pt x="5" y="26"/>
                      <a:pt x="2" y="26"/>
                      <a:pt x="0" y="26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8" cap="flat">
                <a:solidFill>
                  <a:srgbClr val="3C1F7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3" name="Freeform 75"/>
              <p:cNvSpPr>
                <a:spLocks/>
              </p:cNvSpPr>
              <p:nvPr/>
            </p:nvSpPr>
            <p:spPr bwMode="auto">
              <a:xfrm>
                <a:off x="2998" y="2345"/>
                <a:ext cx="246" cy="131"/>
              </a:xfrm>
              <a:custGeom>
                <a:avLst/>
                <a:gdLst>
                  <a:gd name="T0" fmla="*/ 0 w 32"/>
                  <a:gd name="T1" fmla="*/ 17 h 17"/>
                  <a:gd name="T2" fmla="*/ 0 w 32"/>
                  <a:gd name="T3" fmla="*/ 1 h 17"/>
                  <a:gd name="T4" fmla="*/ 32 w 32"/>
                  <a:gd name="T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" h="17">
                    <a:moveTo>
                      <a:pt x="0" y="17"/>
                    </a:moveTo>
                    <a:lnTo>
                      <a:pt x="0" y="1"/>
                    </a:lnTo>
                    <a:lnTo>
                      <a:pt x="32" y="0"/>
                    </a:lnTo>
                  </a:path>
                </a:pathLst>
              </a:custGeom>
              <a:noFill/>
              <a:ln w="8" cap="flat">
                <a:solidFill>
                  <a:srgbClr val="42306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4" name="Freeform 76"/>
              <p:cNvSpPr>
                <a:spLocks/>
              </p:cNvSpPr>
              <p:nvPr/>
            </p:nvSpPr>
            <p:spPr bwMode="auto">
              <a:xfrm>
                <a:off x="3198" y="2330"/>
                <a:ext cx="54" cy="31"/>
              </a:xfrm>
              <a:custGeom>
                <a:avLst/>
                <a:gdLst>
                  <a:gd name="T0" fmla="*/ 2 w 7"/>
                  <a:gd name="T1" fmla="*/ 2 h 4"/>
                  <a:gd name="T2" fmla="*/ 0 w 7"/>
                  <a:gd name="T3" fmla="*/ 4 h 4"/>
                  <a:gd name="T4" fmla="*/ 7 w 7"/>
                  <a:gd name="T5" fmla="*/ 2 h 4"/>
                  <a:gd name="T6" fmla="*/ 0 w 7"/>
                  <a:gd name="T7" fmla="*/ 0 h 4"/>
                  <a:gd name="T8" fmla="*/ 2 w 7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2" y="2"/>
                    </a:moveTo>
                    <a:lnTo>
                      <a:pt x="0" y="4"/>
                    </a:lnTo>
                    <a:lnTo>
                      <a:pt x="7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5" name="Rectangle 77"/>
              <p:cNvSpPr>
                <a:spLocks noChangeArrowheads="1"/>
              </p:cNvSpPr>
              <p:nvPr/>
            </p:nvSpPr>
            <p:spPr bwMode="auto">
              <a:xfrm>
                <a:off x="2914" y="2233"/>
                <a:ext cx="245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ArialMT" charset="0"/>
                  </a:rPr>
                  <a:t>flags.E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596" name="Line 78"/>
              <p:cNvSpPr>
                <a:spLocks noChangeShapeType="1"/>
              </p:cNvSpPr>
              <p:nvPr/>
            </p:nvSpPr>
            <p:spPr bwMode="auto">
              <a:xfrm>
                <a:off x="2774" y="2199"/>
                <a:ext cx="77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7" name="Line 79"/>
              <p:cNvSpPr>
                <a:spLocks noChangeShapeType="1"/>
              </p:cNvSpPr>
              <p:nvPr/>
            </p:nvSpPr>
            <p:spPr bwMode="auto">
              <a:xfrm>
                <a:off x="2882" y="219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8" name="Line 80"/>
              <p:cNvSpPr>
                <a:spLocks noChangeShapeType="1"/>
              </p:cNvSpPr>
              <p:nvPr/>
            </p:nvSpPr>
            <p:spPr bwMode="auto">
              <a:xfrm>
                <a:off x="2936" y="219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99" name="Line 81"/>
              <p:cNvSpPr>
                <a:spLocks noChangeShapeType="1"/>
              </p:cNvSpPr>
              <p:nvPr/>
            </p:nvSpPr>
            <p:spPr bwMode="auto">
              <a:xfrm>
                <a:off x="3051" y="2199"/>
                <a:ext cx="24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0" name="Line 82"/>
              <p:cNvSpPr>
                <a:spLocks noChangeShapeType="1"/>
              </p:cNvSpPr>
              <p:nvPr/>
            </p:nvSpPr>
            <p:spPr bwMode="auto">
              <a:xfrm>
                <a:off x="3105" y="219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1" name="Line 83"/>
              <p:cNvSpPr>
                <a:spLocks noChangeShapeType="1"/>
              </p:cNvSpPr>
              <p:nvPr/>
            </p:nvSpPr>
            <p:spPr bwMode="auto">
              <a:xfrm>
                <a:off x="3213" y="219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2" name="Line 84"/>
              <p:cNvSpPr>
                <a:spLocks noChangeShapeType="1"/>
              </p:cNvSpPr>
              <p:nvPr/>
            </p:nvSpPr>
            <p:spPr bwMode="auto">
              <a:xfrm>
                <a:off x="3213" y="219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3" name="Freeform 85"/>
              <p:cNvSpPr>
                <a:spLocks/>
              </p:cNvSpPr>
              <p:nvPr/>
            </p:nvSpPr>
            <p:spPr bwMode="auto">
              <a:xfrm>
                <a:off x="3182" y="2176"/>
                <a:ext cx="62" cy="38"/>
              </a:xfrm>
              <a:custGeom>
                <a:avLst/>
                <a:gdLst>
                  <a:gd name="T0" fmla="*/ 2 w 8"/>
                  <a:gd name="T1" fmla="*/ 3 h 5"/>
                  <a:gd name="T2" fmla="*/ 0 w 8"/>
                  <a:gd name="T3" fmla="*/ 5 h 5"/>
                  <a:gd name="T4" fmla="*/ 8 w 8"/>
                  <a:gd name="T5" fmla="*/ 3 h 5"/>
                  <a:gd name="T6" fmla="*/ 0 w 8"/>
                  <a:gd name="T7" fmla="*/ 0 h 5"/>
                  <a:gd name="T8" fmla="*/ 2 w 8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2" y="3"/>
                    </a:moveTo>
                    <a:lnTo>
                      <a:pt x="0" y="5"/>
                    </a:lnTo>
                    <a:lnTo>
                      <a:pt x="8" y="3"/>
                    </a:lnTo>
                    <a:lnTo>
                      <a:pt x="0" y="0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4" name="Rectangle 86"/>
              <p:cNvSpPr>
                <a:spLocks noChangeArrowheads="1"/>
              </p:cNvSpPr>
              <p:nvPr/>
            </p:nvSpPr>
            <p:spPr bwMode="auto">
              <a:xfrm>
                <a:off x="2886" y="2095"/>
                <a:ext cx="201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ArialMT" charset="0"/>
                  </a:rPr>
                  <a:t>isBeq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605" name="Freeform 87"/>
              <p:cNvSpPr>
                <a:spLocks/>
              </p:cNvSpPr>
              <p:nvPr/>
            </p:nvSpPr>
            <p:spPr bwMode="auto">
              <a:xfrm>
                <a:off x="3991" y="2384"/>
                <a:ext cx="216" cy="200"/>
              </a:xfrm>
              <a:custGeom>
                <a:avLst/>
                <a:gdLst>
                  <a:gd name="T0" fmla="*/ 0 w 28"/>
                  <a:gd name="T1" fmla="*/ 1 h 26"/>
                  <a:gd name="T2" fmla="*/ 19 w 28"/>
                  <a:gd name="T3" fmla="*/ 1 h 26"/>
                  <a:gd name="T4" fmla="*/ 25 w 28"/>
                  <a:gd name="T5" fmla="*/ 4 h 26"/>
                  <a:gd name="T6" fmla="*/ 28 w 28"/>
                  <a:gd name="T7" fmla="*/ 15 h 26"/>
                  <a:gd name="T8" fmla="*/ 24 w 28"/>
                  <a:gd name="T9" fmla="*/ 23 h 26"/>
                  <a:gd name="T10" fmla="*/ 19 w 28"/>
                  <a:gd name="T11" fmla="*/ 26 h 26"/>
                  <a:gd name="T12" fmla="*/ 8 w 28"/>
                  <a:gd name="T13" fmla="*/ 26 h 26"/>
                  <a:gd name="T14" fmla="*/ 0 w 28"/>
                  <a:gd name="T15" fmla="*/ 26 h 26"/>
                  <a:gd name="T16" fmla="*/ 0 w 28"/>
                  <a:gd name="T17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26">
                    <a:moveTo>
                      <a:pt x="0" y="1"/>
                    </a:moveTo>
                    <a:cubicBezTo>
                      <a:pt x="6" y="1"/>
                      <a:pt x="13" y="0"/>
                      <a:pt x="19" y="1"/>
                    </a:cubicBezTo>
                    <a:cubicBezTo>
                      <a:pt x="22" y="1"/>
                      <a:pt x="23" y="2"/>
                      <a:pt x="25" y="4"/>
                    </a:cubicBezTo>
                    <a:cubicBezTo>
                      <a:pt x="27" y="7"/>
                      <a:pt x="28" y="11"/>
                      <a:pt x="28" y="15"/>
                    </a:cubicBezTo>
                    <a:cubicBezTo>
                      <a:pt x="28" y="18"/>
                      <a:pt x="26" y="21"/>
                      <a:pt x="24" y="23"/>
                    </a:cubicBezTo>
                    <a:cubicBezTo>
                      <a:pt x="23" y="25"/>
                      <a:pt x="21" y="25"/>
                      <a:pt x="19" y="26"/>
                    </a:cubicBezTo>
                    <a:cubicBezTo>
                      <a:pt x="15" y="26"/>
                      <a:pt x="11" y="26"/>
                      <a:pt x="8" y="26"/>
                    </a:cubicBezTo>
                    <a:cubicBezTo>
                      <a:pt x="5" y="26"/>
                      <a:pt x="3" y="26"/>
                      <a:pt x="0" y="26"/>
                    </a:cubicBezTo>
                    <a:lnTo>
                      <a:pt x="0" y="1"/>
                    </a:lnTo>
                    <a:close/>
                  </a:path>
                </a:pathLst>
              </a:custGeom>
              <a:noFill/>
              <a:ln w="8" cap="flat">
                <a:solidFill>
                  <a:srgbClr val="3C1F7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6" name="Line 88"/>
              <p:cNvSpPr>
                <a:spLocks noChangeShapeType="1"/>
              </p:cNvSpPr>
              <p:nvPr/>
            </p:nvSpPr>
            <p:spPr bwMode="auto">
              <a:xfrm>
                <a:off x="3583" y="2538"/>
                <a:ext cx="401" cy="0"/>
              </a:xfrm>
              <a:prstGeom prst="line">
                <a:avLst/>
              </a:prstGeom>
              <a:noFill/>
              <a:ln w="8" cap="flat">
                <a:solidFill>
                  <a:srgbClr val="42306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7" name="Freeform 89"/>
              <p:cNvSpPr>
                <a:spLocks/>
              </p:cNvSpPr>
              <p:nvPr/>
            </p:nvSpPr>
            <p:spPr bwMode="auto">
              <a:xfrm>
                <a:off x="3945" y="2522"/>
                <a:ext cx="46" cy="31"/>
              </a:xfrm>
              <a:custGeom>
                <a:avLst/>
                <a:gdLst>
                  <a:gd name="T0" fmla="*/ 2 w 6"/>
                  <a:gd name="T1" fmla="*/ 2 h 4"/>
                  <a:gd name="T2" fmla="*/ 0 w 6"/>
                  <a:gd name="T3" fmla="*/ 4 h 4"/>
                  <a:gd name="T4" fmla="*/ 6 w 6"/>
                  <a:gd name="T5" fmla="*/ 2 h 4"/>
                  <a:gd name="T6" fmla="*/ 0 w 6"/>
                  <a:gd name="T7" fmla="*/ 0 h 4"/>
                  <a:gd name="T8" fmla="*/ 2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08" name="Rectangle 90"/>
              <p:cNvSpPr>
                <a:spLocks noChangeArrowheads="1"/>
              </p:cNvSpPr>
              <p:nvPr/>
            </p:nvSpPr>
            <p:spPr bwMode="auto">
              <a:xfrm>
                <a:off x="3613" y="2434"/>
                <a:ext cx="304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ArialMT" charset="0"/>
                  </a:rPr>
                  <a:t>flags.GT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609" name="Line 91"/>
              <p:cNvSpPr>
                <a:spLocks noChangeShapeType="1"/>
              </p:cNvSpPr>
              <p:nvPr/>
            </p:nvSpPr>
            <p:spPr bwMode="auto">
              <a:xfrm>
                <a:off x="3521" y="2414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0" name="Line 92"/>
              <p:cNvSpPr>
                <a:spLocks noChangeShapeType="1"/>
              </p:cNvSpPr>
              <p:nvPr/>
            </p:nvSpPr>
            <p:spPr bwMode="auto">
              <a:xfrm>
                <a:off x="3637" y="2414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1" name="Line 93"/>
              <p:cNvSpPr>
                <a:spLocks noChangeShapeType="1"/>
              </p:cNvSpPr>
              <p:nvPr/>
            </p:nvSpPr>
            <p:spPr bwMode="auto">
              <a:xfrm>
                <a:off x="3691" y="2414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2" name="Line 94"/>
              <p:cNvSpPr>
                <a:spLocks noChangeShapeType="1"/>
              </p:cNvSpPr>
              <p:nvPr/>
            </p:nvSpPr>
            <p:spPr bwMode="auto">
              <a:xfrm>
                <a:off x="3799" y="2414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3" name="Line 95"/>
              <p:cNvSpPr>
                <a:spLocks noChangeShapeType="1"/>
              </p:cNvSpPr>
              <p:nvPr/>
            </p:nvSpPr>
            <p:spPr bwMode="auto">
              <a:xfrm>
                <a:off x="3853" y="2414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4" name="Line 96"/>
              <p:cNvSpPr>
                <a:spLocks noChangeShapeType="1"/>
              </p:cNvSpPr>
              <p:nvPr/>
            </p:nvSpPr>
            <p:spPr bwMode="auto">
              <a:xfrm>
                <a:off x="3968" y="2414"/>
                <a:ext cx="16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5" name="Line 97"/>
              <p:cNvSpPr>
                <a:spLocks noChangeShapeType="1"/>
              </p:cNvSpPr>
              <p:nvPr/>
            </p:nvSpPr>
            <p:spPr bwMode="auto">
              <a:xfrm>
                <a:off x="3968" y="2414"/>
                <a:ext cx="16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6" name="Freeform 98"/>
              <p:cNvSpPr>
                <a:spLocks/>
              </p:cNvSpPr>
              <p:nvPr/>
            </p:nvSpPr>
            <p:spPr bwMode="auto">
              <a:xfrm>
                <a:off x="3930" y="2391"/>
                <a:ext cx="69" cy="39"/>
              </a:xfrm>
              <a:custGeom>
                <a:avLst/>
                <a:gdLst>
                  <a:gd name="T0" fmla="*/ 3 w 9"/>
                  <a:gd name="T1" fmla="*/ 3 h 5"/>
                  <a:gd name="T2" fmla="*/ 0 w 9"/>
                  <a:gd name="T3" fmla="*/ 5 h 5"/>
                  <a:gd name="T4" fmla="*/ 9 w 9"/>
                  <a:gd name="T5" fmla="*/ 3 h 5"/>
                  <a:gd name="T6" fmla="*/ 0 w 9"/>
                  <a:gd name="T7" fmla="*/ 0 h 5"/>
                  <a:gd name="T8" fmla="*/ 3 w 9"/>
                  <a:gd name="T9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5">
                    <a:moveTo>
                      <a:pt x="3" y="3"/>
                    </a:moveTo>
                    <a:lnTo>
                      <a:pt x="0" y="5"/>
                    </a:lnTo>
                    <a:lnTo>
                      <a:pt x="9" y="3"/>
                    </a:lnTo>
                    <a:lnTo>
                      <a:pt x="0" y="0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7" name="Rectangle 99"/>
              <p:cNvSpPr>
                <a:spLocks noChangeArrowheads="1"/>
              </p:cNvSpPr>
              <p:nvPr/>
            </p:nvSpPr>
            <p:spPr bwMode="auto">
              <a:xfrm>
                <a:off x="3654" y="2322"/>
                <a:ext cx="179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ArialMT" charset="0"/>
                  </a:rPr>
                  <a:t>isBgt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618" name="Line 100"/>
              <p:cNvSpPr>
                <a:spLocks noChangeShapeType="1"/>
              </p:cNvSpPr>
              <p:nvPr/>
            </p:nvSpPr>
            <p:spPr bwMode="auto">
              <a:xfrm>
                <a:off x="3783" y="212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19" name="Line 101"/>
              <p:cNvSpPr>
                <a:spLocks noChangeShapeType="1"/>
              </p:cNvSpPr>
              <p:nvPr/>
            </p:nvSpPr>
            <p:spPr bwMode="auto">
              <a:xfrm>
                <a:off x="3899" y="212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0" name="Line 102"/>
              <p:cNvSpPr>
                <a:spLocks noChangeShapeType="1"/>
              </p:cNvSpPr>
              <p:nvPr/>
            </p:nvSpPr>
            <p:spPr bwMode="auto">
              <a:xfrm>
                <a:off x="3953" y="212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1" name="Line 103"/>
              <p:cNvSpPr>
                <a:spLocks noChangeShapeType="1"/>
              </p:cNvSpPr>
              <p:nvPr/>
            </p:nvSpPr>
            <p:spPr bwMode="auto">
              <a:xfrm>
                <a:off x="4061" y="212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2" name="Line 104"/>
              <p:cNvSpPr>
                <a:spLocks noChangeShapeType="1"/>
              </p:cNvSpPr>
              <p:nvPr/>
            </p:nvSpPr>
            <p:spPr bwMode="auto">
              <a:xfrm>
                <a:off x="4122" y="2129"/>
                <a:ext cx="77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3" name="Line 105"/>
              <p:cNvSpPr>
                <a:spLocks noChangeShapeType="1"/>
              </p:cNvSpPr>
              <p:nvPr/>
            </p:nvSpPr>
            <p:spPr bwMode="auto">
              <a:xfrm>
                <a:off x="4230" y="212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4" name="Line 106"/>
              <p:cNvSpPr>
                <a:spLocks noChangeShapeType="1"/>
              </p:cNvSpPr>
              <p:nvPr/>
            </p:nvSpPr>
            <p:spPr bwMode="auto">
              <a:xfrm>
                <a:off x="4284" y="2129"/>
                <a:ext cx="70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5" name="Line 107"/>
              <p:cNvSpPr>
                <a:spLocks noChangeShapeType="1"/>
              </p:cNvSpPr>
              <p:nvPr/>
            </p:nvSpPr>
            <p:spPr bwMode="auto">
              <a:xfrm>
                <a:off x="4284" y="2129"/>
                <a:ext cx="70" cy="0"/>
              </a:xfrm>
              <a:prstGeom prst="line">
                <a:avLst/>
              </a:prstGeom>
              <a:noFill/>
              <a:ln w="0">
                <a:solidFill>
                  <a:srgbClr val="3B2378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6" name="Freeform 108"/>
              <p:cNvSpPr>
                <a:spLocks/>
              </p:cNvSpPr>
              <p:nvPr/>
            </p:nvSpPr>
            <p:spPr bwMode="auto">
              <a:xfrm>
                <a:off x="4300" y="2114"/>
                <a:ext cx="61" cy="31"/>
              </a:xfrm>
              <a:custGeom>
                <a:avLst/>
                <a:gdLst>
                  <a:gd name="T0" fmla="*/ 2 w 8"/>
                  <a:gd name="T1" fmla="*/ 2 h 4"/>
                  <a:gd name="T2" fmla="*/ 0 w 8"/>
                  <a:gd name="T3" fmla="*/ 4 h 4"/>
                  <a:gd name="T4" fmla="*/ 8 w 8"/>
                  <a:gd name="T5" fmla="*/ 2 h 4"/>
                  <a:gd name="T6" fmla="*/ 0 w 8"/>
                  <a:gd name="T7" fmla="*/ 0 h 4"/>
                  <a:gd name="T8" fmla="*/ 2 w 8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">
                    <a:moveTo>
                      <a:pt x="2" y="2"/>
                    </a:moveTo>
                    <a:lnTo>
                      <a:pt x="0" y="4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7" name="Rectangle 109"/>
              <p:cNvSpPr>
                <a:spLocks noChangeArrowheads="1"/>
              </p:cNvSpPr>
              <p:nvPr/>
            </p:nvSpPr>
            <p:spPr bwMode="auto">
              <a:xfrm>
                <a:off x="3873" y="2032"/>
                <a:ext cx="37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>
                    <a:solidFill>
                      <a:srgbClr val="24282B"/>
                    </a:solidFill>
                    <a:latin typeface="ArialMT" charset="0"/>
                  </a:rPr>
                  <a:t>isUBranch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628" name="Line 110"/>
              <p:cNvSpPr>
                <a:spLocks noChangeShapeType="1"/>
              </p:cNvSpPr>
              <p:nvPr/>
            </p:nvSpPr>
            <p:spPr bwMode="auto">
              <a:xfrm>
                <a:off x="3452" y="2253"/>
                <a:ext cx="917" cy="0"/>
              </a:xfrm>
              <a:prstGeom prst="line">
                <a:avLst/>
              </a:prstGeom>
              <a:noFill/>
              <a:ln w="8" cap="flat">
                <a:solidFill>
                  <a:srgbClr val="42306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29" name="Freeform 111"/>
              <p:cNvSpPr>
                <a:spLocks/>
              </p:cNvSpPr>
              <p:nvPr/>
            </p:nvSpPr>
            <p:spPr bwMode="auto">
              <a:xfrm>
                <a:off x="4330" y="2245"/>
                <a:ext cx="47" cy="23"/>
              </a:xfrm>
              <a:custGeom>
                <a:avLst/>
                <a:gdLst>
                  <a:gd name="T0" fmla="*/ 2 w 6"/>
                  <a:gd name="T1" fmla="*/ 1 h 3"/>
                  <a:gd name="T2" fmla="*/ 0 w 6"/>
                  <a:gd name="T3" fmla="*/ 3 h 3"/>
                  <a:gd name="T4" fmla="*/ 6 w 6"/>
                  <a:gd name="T5" fmla="*/ 1 h 3"/>
                  <a:gd name="T6" fmla="*/ 0 w 6"/>
                  <a:gd name="T7" fmla="*/ 0 h 3"/>
                  <a:gd name="T8" fmla="*/ 2 w 6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1"/>
                    </a:moveTo>
                    <a:lnTo>
                      <a:pt x="0" y="3"/>
                    </a:lnTo>
                    <a:lnTo>
                      <a:pt x="6" y="1"/>
                    </a:lnTo>
                    <a:lnTo>
                      <a:pt x="0" y="0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0" name="Line 112"/>
              <p:cNvSpPr>
                <a:spLocks noChangeShapeType="1"/>
              </p:cNvSpPr>
              <p:nvPr/>
            </p:nvSpPr>
            <p:spPr bwMode="auto">
              <a:xfrm>
                <a:off x="4207" y="2476"/>
                <a:ext cx="154" cy="0"/>
              </a:xfrm>
              <a:prstGeom prst="line">
                <a:avLst/>
              </a:prstGeom>
              <a:noFill/>
              <a:ln w="8" cap="flat">
                <a:solidFill>
                  <a:srgbClr val="42306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1" name="Freeform 113"/>
              <p:cNvSpPr>
                <a:spLocks/>
              </p:cNvSpPr>
              <p:nvPr/>
            </p:nvSpPr>
            <p:spPr bwMode="auto">
              <a:xfrm>
                <a:off x="4307" y="2461"/>
                <a:ext cx="62" cy="38"/>
              </a:xfrm>
              <a:custGeom>
                <a:avLst/>
                <a:gdLst>
                  <a:gd name="T0" fmla="*/ 2 w 8"/>
                  <a:gd name="T1" fmla="*/ 2 h 5"/>
                  <a:gd name="T2" fmla="*/ 0 w 8"/>
                  <a:gd name="T3" fmla="*/ 5 h 5"/>
                  <a:gd name="T4" fmla="*/ 8 w 8"/>
                  <a:gd name="T5" fmla="*/ 2 h 5"/>
                  <a:gd name="T6" fmla="*/ 0 w 8"/>
                  <a:gd name="T7" fmla="*/ 0 h 5"/>
                  <a:gd name="T8" fmla="*/ 2 w 8"/>
                  <a:gd name="T9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5">
                    <a:moveTo>
                      <a:pt x="2" y="2"/>
                    </a:moveTo>
                    <a:lnTo>
                      <a:pt x="0" y="5"/>
                    </a:lnTo>
                    <a:lnTo>
                      <a:pt x="8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2" name="Line 114"/>
              <p:cNvSpPr>
                <a:spLocks noChangeShapeType="1"/>
              </p:cNvSpPr>
              <p:nvPr/>
            </p:nvSpPr>
            <p:spPr bwMode="auto">
              <a:xfrm>
                <a:off x="4646" y="2322"/>
                <a:ext cx="77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3" name="Line 115"/>
              <p:cNvSpPr>
                <a:spLocks noChangeShapeType="1"/>
              </p:cNvSpPr>
              <p:nvPr/>
            </p:nvSpPr>
            <p:spPr bwMode="auto">
              <a:xfrm>
                <a:off x="4754" y="2322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4" name="Freeform 116"/>
              <p:cNvSpPr>
                <a:spLocks/>
              </p:cNvSpPr>
              <p:nvPr/>
            </p:nvSpPr>
            <p:spPr bwMode="auto">
              <a:xfrm>
                <a:off x="4808" y="2276"/>
                <a:ext cx="46" cy="46"/>
              </a:xfrm>
              <a:custGeom>
                <a:avLst/>
                <a:gdLst>
                  <a:gd name="T0" fmla="*/ 0 w 46"/>
                  <a:gd name="T1" fmla="*/ 46 h 46"/>
                  <a:gd name="T2" fmla="*/ 46 w 46"/>
                  <a:gd name="T3" fmla="*/ 46 h 46"/>
                  <a:gd name="T4" fmla="*/ 46 w 46"/>
                  <a:gd name="T5" fmla="*/ 46 h 46"/>
                  <a:gd name="T6" fmla="*/ 46 w 46"/>
                  <a:gd name="T7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" h="46">
                    <a:moveTo>
                      <a:pt x="0" y="46"/>
                    </a:moveTo>
                    <a:lnTo>
                      <a:pt x="46" y="46"/>
                    </a:lnTo>
                    <a:lnTo>
                      <a:pt x="46" y="46"/>
                    </a:lnTo>
                    <a:lnTo>
                      <a:pt x="46" y="0"/>
                    </a:lnTo>
                  </a:path>
                </a:pathLst>
              </a:cu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5" name="Line 117"/>
              <p:cNvSpPr>
                <a:spLocks noChangeShapeType="1"/>
              </p:cNvSpPr>
              <p:nvPr/>
            </p:nvSpPr>
            <p:spPr bwMode="auto">
              <a:xfrm flipV="1">
                <a:off x="4854" y="2222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6" name="Line 118"/>
              <p:cNvSpPr>
                <a:spLocks noChangeShapeType="1"/>
              </p:cNvSpPr>
              <p:nvPr/>
            </p:nvSpPr>
            <p:spPr bwMode="auto">
              <a:xfrm flipV="1">
                <a:off x="4854" y="2106"/>
                <a:ext cx="0" cy="85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7" name="Line 119"/>
              <p:cNvSpPr>
                <a:spLocks noChangeShapeType="1"/>
              </p:cNvSpPr>
              <p:nvPr/>
            </p:nvSpPr>
            <p:spPr bwMode="auto">
              <a:xfrm flipV="1">
                <a:off x="4854" y="2052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8" name="Line 120"/>
              <p:cNvSpPr>
                <a:spLocks noChangeShapeType="1"/>
              </p:cNvSpPr>
              <p:nvPr/>
            </p:nvSpPr>
            <p:spPr bwMode="auto">
              <a:xfrm flipV="1">
                <a:off x="4854" y="1945"/>
                <a:ext cx="0" cy="77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39" name="Line 121"/>
              <p:cNvSpPr>
                <a:spLocks noChangeShapeType="1"/>
              </p:cNvSpPr>
              <p:nvPr/>
            </p:nvSpPr>
            <p:spPr bwMode="auto">
              <a:xfrm flipH="1">
                <a:off x="4816" y="192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0" name="Line 122"/>
              <p:cNvSpPr>
                <a:spLocks noChangeShapeType="1"/>
              </p:cNvSpPr>
              <p:nvPr/>
            </p:nvSpPr>
            <p:spPr bwMode="auto">
              <a:xfrm flipH="1">
                <a:off x="4700" y="192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1" name="Line 123"/>
              <p:cNvSpPr>
                <a:spLocks noChangeShapeType="1"/>
              </p:cNvSpPr>
              <p:nvPr/>
            </p:nvSpPr>
            <p:spPr bwMode="auto">
              <a:xfrm flipH="1">
                <a:off x="4646" y="192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2" name="Line 124"/>
              <p:cNvSpPr>
                <a:spLocks noChangeShapeType="1"/>
              </p:cNvSpPr>
              <p:nvPr/>
            </p:nvSpPr>
            <p:spPr bwMode="auto">
              <a:xfrm flipH="1">
                <a:off x="4531" y="192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3" name="Line 125"/>
              <p:cNvSpPr>
                <a:spLocks noChangeShapeType="1"/>
              </p:cNvSpPr>
              <p:nvPr/>
            </p:nvSpPr>
            <p:spPr bwMode="auto">
              <a:xfrm flipH="1">
                <a:off x="4477" y="192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4" name="Line 126"/>
              <p:cNvSpPr>
                <a:spLocks noChangeShapeType="1"/>
              </p:cNvSpPr>
              <p:nvPr/>
            </p:nvSpPr>
            <p:spPr bwMode="auto">
              <a:xfrm flipH="1">
                <a:off x="4369" y="192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5" name="Line 127"/>
              <p:cNvSpPr>
                <a:spLocks noChangeShapeType="1"/>
              </p:cNvSpPr>
              <p:nvPr/>
            </p:nvSpPr>
            <p:spPr bwMode="auto">
              <a:xfrm flipH="1">
                <a:off x="4315" y="192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6" name="Line 128"/>
              <p:cNvSpPr>
                <a:spLocks noChangeShapeType="1"/>
              </p:cNvSpPr>
              <p:nvPr/>
            </p:nvSpPr>
            <p:spPr bwMode="auto">
              <a:xfrm flipH="1">
                <a:off x="4199" y="192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7" name="Line 129"/>
              <p:cNvSpPr>
                <a:spLocks noChangeShapeType="1"/>
              </p:cNvSpPr>
              <p:nvPr/>
            </p:nvSpPr>
            <p:spPr bwMode="auto">
              <a:xfrm flipH="1">
                <a:off x="4146" y="1929"/>
                <a:ext cx="30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8" name="Line 130"/>
              <p:cNvSpPr>
                <a:spLocks noChangeShapeType="1"/>
              </p:cNvSpPr>
              <p:nvPr/>
            </p:nvSpPr>
            <p:spPr bwMode="auto">
              <a:xfrm flipH="1">
                <a:off x="4038" y="1929"/>
                <a:ext cx="77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49" name="Line 131"/>
              <p:cNvSpPr>
                <a:spLocks noChangeShapeType="1"/>
              </p:cNvSpPr>
              <p:nvPr/>
            </p:nvSpPr>
            <p:spPr bwMode="auto">
              <a:xfrm flipH="1">
                <a:off x="3976" y="192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0" name="Line 132"/>
              <p:cNvSpPr>
                <a:spLocks noChangeShapeType="1"/>
              </p:cNvSpPr>
              <p:nvPr/>
            </p:nvSpPr>
            <p:spPr bwMode="auto">
              <a:xfrm flipH="1">
                <a:off x="3868" y="192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1" name="Line 133"/>
              <p:cNvSpPr>
                <a:spLocks noChangeShapeType="1"/>
              </p:cNvSpPr>
              <p:nvPr/>
            </p:nvSpPr>
            <p:spPr bwMode="auto">
              <a:xfrm flipH="1">
                <a:off x="3814" y="1929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2" name="Line 134"/>
              <p:cNvSpPr>
                <a:spLocks noChangeShapeType="1"/>
              </p:cNvSpPr>
              <p:nvPr/>
            </p:nvSpPr>
            <p:spPr bwMode="auto">
              <a:xfrm flipH="1">
                <a:off x="3699" y="1929"/>
                <a:ext cx="84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3" name="Line 135"/>
              <p:cNvSpPr>
                <a:spLocks noChangeShapeType="1"/>
              </p:cNvSpPr>
              <p:nvPr/>
            </p:nvSpPr>
            <p:spPr bwMode="auto">
              <a:xfrm flipH="1">
                <a:off x="3645" y="192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4" name="Line 136"/>
              <p:cNvSpPr>
                <a:spLocks noChangeShapeType="1"/>
              </p:cNvSpPr>
              <p:nvPr/>
            </p:nvSpPr>
            <p:spPr bwMode="auto">
              <a:xfrm flipH="1">
                <a:off x="3537" y="1929"/>
                <a:ext cx="77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5" name="Line 137"/>
              <p:cNvSpPr>
                <a:spLocks noChangeShapeType="1"/>
              </p:cNvSpPr>
              <p:nvPr/>
            </p:nvSpPr>
            <p:spPr bwMode="auto">
              <a:xfrm flipH="1">
                <a:off x="3475" y="1929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6" name="Line 138"/>
              <p:cNvSpPr>
                <a:spLocks noChangeShapeType="1"/>
              </p:cNvSpPr>
              <p:nvPr/>
            </p:nvSpPr>
            <p:spPr bwMode="auto">
              <a:xfrm flipH="1">
                <a:off x="3367" y="1929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7" name="Line 139"/>
              <p:cNvSpPr>
                <a:spLocks noChangeShapeType="1"/>
              </p:cNvSpPr>
              <p:nvPr/>
            </p:nvSpPr>
            <p:spPr bwMode="auto">
              <a:xfrm flipH="1">
                <a:off x="3313" y="1929"/>
                <a:ext cx="24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8" name="Line 140"/>
              <p:cNvSpPr>
                <a:spLocks noChangeShapeType="1"/>
              </p:cNvSpPr>
              <p:nvPr/>
            </p:nvSpPr>
            <p:spPr bwMode="auto">
              <a:xfrm flipH="1">
                <a:off x="3198" y="1929"/>
                <a:ext cx="85" cy="8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59" name="Line 141"/>
              <p:cNvSpPr>
                <a:spLocks noChangeShapeType="1"/>
              </p:cNvSpPr>
              <p:nvPr/>
            </p:nvSpPr>
            <p:spPr bwMode="auto">
              <a:xfrm flipH="1">
                <a:off x="3144" y="1937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0" name="Line 142"/>
              <p:cNvSpPr>
                <a:spLocks noChangeShapeType="1"/>
              </p:cNvSpPr>
              <p:nvPr/>
            </p:nvSpPr>
            <p:spPr bwMode="auto">
              <a:xfrm flipH="1">
                <a:off x="3036" y="1937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1" name="Line 143"/>
              <p:cNvSpPr>
                <a:spLocks noChangeShapeType="1"/>
              </p:cNvSpPr>
              <p:nvPr/>
            </p:nvSpPr>
            <p:spPr bwMode="auto">
              <a:xfrm flipH="1">
                <a:off x="2982" y="193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2" name="Line 144"/>
              <p:cNvSpPr>
                <a:spLocks noChangeShapeType="1"/>
              </p:cNvSpPr>
              <p:nvPr/>
            </p:nvSpPr>
            <p:spPr bwMode="auto">
              <a:xfrm flipH="1">
                <a:off x="2867" y="1937"/>
                <a:ext cx="84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3" name="Line 145"/>
              <p:cNvSpPr>
                <a:spLocks noChangeShapeType="1"/>
              </p:cNvSpPr>
              <p:nvPr/>
            </p:nvSpPr>
            <p:spPr bwMode="auto">
              <a:xfrm flipH="1">
                <a:off x="2813" y="1937"/>
                <a:ext cx="30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4" name="Line 146"/>
              <p:cNvSpPr>
                <a:spLocks noChangeShapeType="1"/>
              </p:cNvSpPr>
              <p:nvPr/>
            </p:nvSpPr>
            <p:spPr bwMode="auto">
              <a:xfrm flipH="1">
                <a:off x="2697" y="1937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5" name="Line 147"/>
              <p:cNvSpPr>
                <a:spLocks noChangeShapeType="1"/>
              </p:cNvSpPr>
              <p:nvPr/>
            </p:nvSpPr>
            <p:spPr bwMode="auto">
              <a:xfrm flipH="1">
                <a:off x="2643" y="1937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6" name="Line 148"/>
              <p:cNvSpPr>
                <a:spLocks noChangeShapeType="1"/>
              </p:cNvSpPr>
              <p:nvPr/>
            </p:nvSpPr>
            <p:spPr bwMode="auto">
              <a:xfrm flipH="1">
                <a:off x="2535" y="1937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7" name="Line 149"/>
              <p:cNvSpPr>
                <a:spLocks noChangeShapeType="1"/>
              </p:cNvSpPr>
              <p:nvPr/>
            </p:nvSpPr>
            <p:spPr bwMode="auto">
              <a:xfrm flipH="1">
                <a:off x="2481" y="1937"/>
                <a:ext cx="23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8" name="Line 150"/>
              <p:cNvSpPr>
                <a:spLocks noChangeShapeType="1"/>
              </p:cNvSpPr>
              <p:nvPr/>
            </p:nvSpPr>
            <p:spPr bwMode="auto">
              <a:xfrm flipH="1">
                <a:off x="2366" y="1937"/>
                <a:ext cx="84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69" name="Line 151"/>
              <p:cNvSpPr>
                <a:spLocks noChangeShapeType="1"/>
              </p:cNvSpPr>
              <p:nvPr/>
            </p:nvSpPr>
            <p:spPr bwMode="auto">
              <a:xfrm flipH="1">
                <a:off x="2312" y="1937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0" name="Line 152"/>
              <p:cNvSpPr>
                <a:spLocks noChangeShapeType="1"/>
              </p:cNvSpPr>
              <p:nvPr/>
            </p:nvSpPr>
            <p:spPr bwMode="auto">
              <a:xfrm flipH="1">
                <a:off x="2204" y="1937"/>
                <a:ext cx="77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1" name="Line 153"/>
              <p:cNvSpPr>
                <a:spLocks noChangeShapeType="1"/>
              </p:cNvSpPr>
              <p:nvPr/>
            </p:nvSpPr>
            <p:spPr bwMode="auto">
              <a:xfrm flipH="1">
                <a:off x="2142" y="1937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2" name="Line 154"/>
              <p:cNvSpPr>
                <a:spLocks noChangeShapeType="1"/>
              </p:cNvSpPr>
              <p:nvPr/>
            </p:nvSpPr>
            <p:spPr bwMode="auto">
              <a:xfrm flipH="1">
                <a:off x="2034" y="1937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3" name="Line 155"/>
              <p:cNvSpPr>
                <a:spLocks noChangeShapeType="1"/>
              </p:cNvSpPr>
              <p:nvPr/>
            </p:nvSpPr>
            <p:spPr bwMode="auto">
              <a:xfrm flipH="1">
                <a:off x="1980" y="1937"/>
                <a:ext cx="24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4" name="Line 156"/>
              <p:cNvSpPr>
                <a:spLocks noChangeShapeType="1"/>
              </p:cNvSpPr>
              <p:nvPr/>
            </p:nvSpPr>
            <p:spPr bwMode="auto">
              <a:xfrm flipH="1">
                <a:off x="1865" y="1937"/>
                <a:ext cx="85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5" name="Line 157"/>
              <p:cNvSpPr>
                <a:spLocks noChangeShapeType="1"/>
              </p:cNvSpPr>
              <p:nvPr/>
            </p:nvSpPr>
            <p:spPr bwMode="auto">
              <a:xfrm flipH="1">
                <a:off x="1811" y="1937"/>
                <a:ext cx="31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6" name="Line 158"/>
              <p:cNvSpPr>
                <a:spLocks noChangeShapeType="1"/>
              </p:cNvSpPr>
              <p:nvPr/>
            </p:nvSpPr>
            <p:spPr bwMode="auto">
              <a:xfrm flipH="1">
                <a:off x="1734" y="1937"/>
                <a:ext cx="46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7" name="Line 159"/>
              <p:cNvSpPr>
                <a:spLocks noChangeShapeType="1"/>
              </p:cNvSpPr>
              <p:nvPr/>
            </p:nvSpPr>
            <p:spPr bwMode="auto">
              <a:xfrm flipH="1">
                <a:off x="1734" y="1937"/>
                <a:ext cx="46" cy="0"/>
              </a:xfrm>
              <a:prstGeom prst="line">
                <a:avLst/>
              </a:prstGeom>
              <a:noFill/>
              <a:ln w="0">
                <a:solidFill>
                  <a:srgbClr val="38287A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8" name="Freeform 160"/>
              <p:cNvSpPr>
                <a:spLocks/>
              </p:cNvSpPr>
              <p:nvPr/>
            </p:nvSpPr>
            <p:spPr bwMode="auto">
              <a:xfrm>
                <a:off x="1734" y="1898"/>
                <a:ext cx="139" cy="77"/>
              </a:xfrm>
              <a:custGeom>
                <a:avLst/>
                <a:gdLst>
                  <a:gd name="T0" fmla="*/ 13 w 18"/>
                  <a:gd name="T1" fmla="*/ 5 h 10"/>
                  <a:gd name="T2" fmla="*/ 18 w 18"/>
                  <a:gd name="T3" fmla="*/ 0 h 10"/>
                  <a:gd name="T4" fmla="*/ 0 w 18"/>
                  <a:gd name="T5" fmla="*/ 5 h 10"/>
                  <a:gd name="T6" fmla="*/ 18 w 18"/>
                  <a:gd name="T7" fmla="*/ 10 h 10"/>
                  <a:gd name="T8" fmla="*/ 13 w 18"/>
                  <a:gd name="T9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0">
                    <a:moveTo>
                      <a:pt x="13" y="5"/>
                    </a:moveTo>
                    <a:lnTo>
                      <a:pt x="18" y="0"/>
                    </a:lnTo>
                    <a:lnTo>
                      <a:pt x="0" y="5"/>
                    </a:lnTo>
                    <a:lnTo>
                      <a:pt x="18" y="10"/>
                    </a:lnTo>
                    <a:lnTo>
                      <a:pt x="13" y="5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79" name="Freeform 161"/>
              <p:cNvSpPr>
                <a:spLocks/>
              </p:cNvSpPr>
              <p:nvPr/>
            </p:nvSpPr>
            <p:spPr bwMode="auto">
              <a:xfrm>
                <a:off x="4338" y="2029"/>
                <a:ext cx="301" cy="563"/>
              </a:xfrm>
              <a:custGeom>
                <a:avLst/>
                <a:gdLst>
                  <a:gd name="T0" fmla="*/ 0 w 39"/>
                  <a:gd name="T1" fmla="*/ 0 h 73"/>
                  <a:gd name="T2" fmla="*/ 5 w 39"/>
                  <a:gd name="T3" fmla="*/ 36 h 73"/>
                  <a:gd name="T4" fmla="*/ 0 w 39"/>
                  <a:gd name="T5" fmla="*/ 73 h 73"/>
                  <a:gd name="T6" fmla="*/ 39 w 39"/>
                  <a:gd name="T7" fmla="*/ 37 h 73"/>
                  <a:gd name="T8" fmla="*/ 0 w 39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73">
                    <a:moveTo>
                      <a:pt x="0" y="0"/>
                    </a:moveTo>
                    <a:cubicBezTo>
                      <a:pt x="4" y="14"/>
                      <a:pt x="5" y="25"/>
                      <a:pt x="5" y="36"/>
                    </a:cubicBezTo>
                    <a:cubicBezTo>
                      <a:pt x="5" y="50"/>
                      <a:pt x="4" y="61"/>
                      <a:pt x="0" y="73"/>
                    </a:cubicBezTo>
                    <a:cubicBezTo>
                      <a:pt x="13" y="73"/>
                      <a:pt x="32" y="61"/>
                      <a:pt x="39" y="37"/>
                    </a:cubicBezTo>
                    <a:cubicBezTo>
                      <a:pt x="32" y="16"/>
                      <a:pt x="13" y="0"/>
                      <a:pt x="0" y="0"/>
                    </a:cubicBezTo>
                    <a:close/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0" name="Rectangle 162"/>
              <p:cNvSpPr>
                <a:spLocks noChangeArrowheads="1"/>
              </p:cNvSpPr>
              <p:nvPr/>
            </p:nvSpPr>
            <p:spPr bwMode="auto">
              <a:xfrm>
                <a:off x="2136" y="1792"/>
                <a:ext cx="633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isBranchTaken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681" name="Line 163"/>
              <p:cNvSpPr>
                <a:spLocks noChangeShapeType="1"/>
              </p:cNvSpPr>
              <p:nvPr/>
            </p:nvSpPr>
            <p:spPr bwMode="auto">
              <a:xfrm>
                <a:off x="4947" y="170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2" name="Line 164"/>
              <p:cNvSpPr>
                <a:spLocks noChangeShapeType="1"/>
              </p:cNvSpPr>
              <p:nvPr/>
            </p:nvSpPr>
            <p:spPr bwMode="auto">
              <a:xfrm>
                <a:off x="4947" y="1790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3" name="Line 165"/>
              <p:cNvSpPr>
                <a:spLocks noChangeShapeType="1"/>
              </p:cNvSpPr>
              <p:nvPr/>
            </p:nvSpPr>
            <p:spPr bwMode="auto">
              <a:xfrm>
                <a:off x="4947" y="1875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4" name="Line 166"/>
              <p:cNvSpPr>
                <a:spLocks noChangeShapeType="1"/>
              </p:cNvSpPr>
              <p:nvPr/>
            </p:nvSpPr>
            <p:spPr bwMode="auto">
              <a:xfrm>
                <a:off x="4947" y="1960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5" name="Line 167"/>
              <p:cNvSpPr>
                <a:spLocks noChangeShapeType="1"/>
              </p:cNvSpPr>
              <p:nvPr/>
            </p:nvSpPr>
            <p:spPr bwMode="auto">
              <a:xfrm>
                <a:off x="4947" y="2045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6" name="Line 168"/>
              <p:cNvSpPr>
                <a:spLocks noChangeShapeType="1"/>
              </p:cNvSpPr>
              <p:nvPr/>
            </p:nvSpPr>
            <p:spPr bwMode="auto">
              <a:xfrm>
                <a:off x="4947" y="2122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7" name="Line 169"/>
              <p:cNvSpPr>
                <a:spLocks noChangeShapeType="1"/>
              </p:cNvSpPr>
              <p:nvPr/>
            </p:nvSpPr>
            <p:spPr bwMode="auto">
              <a:xfrm>
                <a:off x="4947" y="220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8" name="Line 170"/>
              <p:cNvSpPr>
                <a:spLocks noChangeShapeType="1"/>
              </p:cNvSpPr>
              <p:nvPr/>
            </p:nvSpPr>
            <p:spPr bwMode="auto">
              <a:xfrm>
                <a:off x="4947" y="229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89" name="Line 171"/>
              <p:cNvSpPr>
                <a:spLocks noChangeShapeType="1"/>
              </p:cNvSpPr>
              <p:nvPr/>
            </p:nvSpPr>
            <p:spPr bwMode="auto">
              <a:xfrm>
                <a:off x="4947" y="237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0" name="Line 172"/>
              <p:cNvSpPr>
                <a:spLocks noChangeShapeType="1"/>
              </p:cNvSpPr>
              <p:nvPr/>
            </p:nvSpPr>
            <p:spPr bwMode="auto">
              <a:xfrm>
                <a:off x="4947" y="246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1" name="Line 173"/>
              <p:cNvSpPr>
                <a:spLocks noChangeShapeType="1"/>
              </p:cNvSpPr>
              <p:nvPr/>
            </p:nvSpPr>
            <p:spPr bwMode="auto">
              <a:xfrm>
                <a:off x="4947" y="2545"/>
                <a:ext cx="0" cy="24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2" name="Line 174"/>
              <p:cNvSpPr>
                <a:spLocks noChangeShapeType="1"/>
              </p:cNvSpPr>
              <p:nvPr/>
            </p:nvSpPr>
            <p:spPr bwMode="auto">
              <a:xfrm>
                <a:off x="4947" y="2630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3" name="Line 175"/>
              <p:cNvSpPr>
                <a:spLocks noChangeShapeType="1"/>
              </p:cNvSpPr>
              <p:nvPr/>
            </p:nvSpPr>
            <p:spPr bwMode="auto">
              <a:xfrm>
                <a:off x="4947" y="2715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4" name="Line 176"/>
              <p:cNvSpPr>
                <a:spLocks noChangeShapeType="1"/>
              </p:cNvSpPr>
              <p:nvPr/>
            </p:nvSpPr>
            <p:spPr bwMode="auto">
              <a:xfrm>
                <a:off x="4947" y="2792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5" name="Line 177"/>
              <p:cNvSpPr>
                <a:spLocks noChangeShapeType="1"/>
              </p:cNvSpPr>
              <p:nvPr/>
            </p:nvSpPr>
            <p:spPr bwMode="auto">
              <a:xfrm>
                <a:off x="4947" y="2877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6" name="Line 178"/>
              <p:cNvSpPr>
                <a:spLocks noChangeShapeType="1"/>
              </p:cNvSpPr>
              <p:nvPr/>
            </p:nvSpPr>
            <p:spPr bwMode="auto">
              <a:xfrm>
                <a:off x="4947" y="296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7" name="Line 179"/>
              <p:cNvSpPr>
                <a:spLocks noChangeShapeType="1"/>
              </p:cNvSpPr>
              <p:nvPr/>
            </p:nvSpPr>
            <p:spPr bwMode="auto">
              <a:xfrm>
                <a:off x="4947" y="304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8" name="Line 180"/>
              <p:cNvSpPr>
                <a:spLocks noChangeShapeType="1"/>
              </p:cNvSpPr>
              <p:nvPr/>
            </p:nvSpPr>
            <p:spPr bwMode="auto">
              <a:xfrm>
                <a:off x="4947" y="313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99" name="Line 181"/>
              <p:cNvSpPr>
                <a:spLocks noChangeShapeType="1"/>
              </p:cNvSpPr>
              <p:nvPr/>
            </p:nvSpPr>
            <p:spPr bwMode="auto">
              <a:xfrm>
                <a:off x="4947" y="3216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0" name="Line 182"/>
              <p:cNvSpPr>
                <a:spLocks noChangeShapeType="1"/>
              </p:cNvSpPr>
              <p:nvPr/>
            </p:nvSpPr>
            <p:spPr bwMode="auto">
              <a:xfrm>
                <a:off x="4947" y="3300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1" name="Line 183"/>
              <p:cNvSpPr>
                <a:spLocks noChangeShapeType="1"/>
              </p:cNvSpPr>
              <p:nvPr/>
            </p:nvSpPr>
            <p:spPr bwMode="auto">
              <a:xfrm>
                <a:off x="4947" y="3385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2" name="Line 184"/>
              <p:cNvSpPr>
                <a:spLocks noChangeShapeType="1"/>
              </p:cNvSpPr>
              <p:nvPr/>
            </p:nvSpPr>
            <p:spPr bwMode="auto">
              <a:xfrm>
                <a:off x="4947" y="3462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3" name="Line 185"/>
              <p:cNvSpPr>
                <a:spLocks noChangeShapeType="1"/>
              </p:cNvSpPr>
              <p:nvPr/>
            </p:nvSpPr>
            <p:spPr bwMode="auto">
              <a:xfrm>
                <a:off x="4947" y="3547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4" name="Line 186"/>
              <p:cNvSpPr>
                <a:spLocks noChangeShapeType="1"/>
              </p:cNvSpPr>
              <p:nvPr/>
            </p:nvSpPr>
            <p:spPr bwMode="auto">
              <a:xfrm>
                <a:off x="4947" y="3632"/>
                <a:ext cx="0" cy="30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5" name="Line 187"/>
              <p:cNvSpPr>
                <a:spLocks noChangeShapeType="1"/>
              </p:cNvSpPr>
              <p:nvPr/>
            </p:nvSpPr>
            <p:spPr bwMode="auto">
              <a:xfrm>
                <a:off x="4947" y="3716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6" name="Line 188"/>
              <p:cNvSpPr>
                <a:spLocks noChangeShapeType="1"/>
              </p:cNvSpPr>
              <p:nvPr/>
            </p:nvSpPr>
            <p:spPr bwMode="auto">
              <a:xfrm>
                <a:off x="4947" y="3801"/>
                <a:ext cx="0" cy="31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7" name="Line 189"/>
              <p:cNvSpPr>
                <a:spLocks noChangeShapeType="1"/>
              </p:cNvSpPr>
              <p:nvPr/>
            </p:nvSpPr>
            <p:spPr bwMode="auto">
              <a:xfrm>
                <a:off x="4947" y="3886"/>
                <a:ext cx="0" cy="23"/>
              </a:xfrm>
              <a:prstGeom prst="line">
                <a:avLst/>
              </a:prstGeom>
              <a:noFill/>
              <a:ln w="0">
                <a:solidFill>
                  <a:srgbClr val="38297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8" name="Freeform 190"/>
              <p:cNvSpPr>
                <a:spLocks/>
              </p:cNvSpPr>
              <p:nvPr/>
            </p:nvSpPr>
            <p:spPr bwMode="auto">
              <a:xfrm>
                <a:off x="1749" y="2992"/>
                <a:ext cx="93" cy="824"/>
              </a:xfrm>
              <a:custGeom>
                <a:avLst/>
                <a:gdLst>
                  <a:gd name="T0" fmla="*/ 1 w 12"/>
                  <a:gd name="T1" fmla="*/ 101 h 107"/>
                  <a:gd name="T2" fmla="*/ 0 w 12"/>
                  <a:gd name="T3" fmla="*/ 6 h 107"/>
                  <a:gd name="T4" fmla="*/ 6 w 12"/>
                  <a:gd name="T5" fmla="*/ 0 h 107"/>
                  <a:gd name="T6" fmla="*/ 12 w 12"/>
                  <a:gd name="T7" fmla="*/ 6 h 107"/>
                  <a:gd name="T8" fmla="*/ 12 w 12"/>
                  <a:gd name="T9" fmla="*/ 101 h 107"/>
                  <a:gd name="T10" fmla="*/ 6 w 12"/>
                  <a:gd name="T11" fmla="*/ 107 h 107"/>
                  <a:gd name="T12" fmla="*/ 1 w 12"/>
                  <a:gd name="T13" fmla="*/ 101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07">
                    <a:moveTo>
                      <a:pt x="1" y="101"/>
                    </a:moveTo>
                    <a:lnTo>
                      <a:pt x="0" y="6"/>
                    </a:lnTo>
                    <a:cubicBezTo>
                      <a:pt x="0" y="3"/>
                      <a:pt x="3" y="0"/>
                      <a:pt x="6" y="0"/>
                    </a:cubicBezTo>
                    <a:cubicBezTo>
                      <a:pt x="9" y="0"/>
                      <a:pt x="12" y="2"/>
                      <a:pt x="12" y="6"/>
                    </a:cubicBezTo>
                    <a:lnTo>
                      <a:pt x="12" y="101"/>
                    </a:lnTo>
                    <a:cubicBezTo>
                      <a:pt x="12" y="104"/>
                      <a:pt x="9" y="107"/>
                      <a:pt x="6" y="107"/>
                    </a:cubicBezTo>
                    <a:cubicBezTo>
                      <a:pt x="3" y="107"/>
                      <a:pt x="1" y="104"/>
                      <a:pt x="1" y="101"/>
                    </a:cubicBezTo>
                    <a:close/>
                  </a:path>
                </a:pathLst>
              </a:custGeom>
              <a:solidFill>
                <a:srgbClr val="EAACA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09" name="Rectangle 191"/>
              <p:cNvSpPr>
                <a:spLocks noChangeArrowheads="1"/>
              </p:cNvSpPr>
              <p:nvPr/>
            </p:nvSpPr>
            <p:spPr bwMode="auto">
              <a:xfrm rot="16200000">
                <a:off x="1436" y="3393"/>
                <a:ext cx="702" cy="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000" dirty="0">
                    <a:solidFill>
                      <a:srgbClr val="24282B"/>
                    </a:solidFill>
                    <a:latin typeface="ArialMT" charset="0"/>
                  </a:rPr>
                  <a:t>ALU and </a:t>
                </a:r>
                <a:r>
                  <a:rPr lang="en-US" sz="1000" dirty="0" err="1">
                    <a:solidFill>
                      <a:srgbClr val="24282B"/>
                    </a:solidFill>
                    <a:latin typeface="ArialMT" charset="0"/>
                  </a:rPr>
                  <a:t>mem</a:t>
                </a:r>
                <a:r>
                  <a:rPr lang="en-US" sz="1000" dirty="0">
                    <a:solidFill>
                      <a:srgbClr val="24282B"/>
                    </a:solidFill>
                    <a:latin typeface="ArialMT" charset="0"/>
                  </a:rPr>
                  <a:t> </a:t>
                </a:r>
                <a:r>
                  <a:rPr lang="en-US" sz="1000" dirty="0" err="1">
                    <a:solidFill>
                      <a:srgbClr val="24282B"/>
                    </a:solidFill>
                    <a:latin typeface="ArialMT" charset="0"/>
                  </a:rPr>
                  <a:t>insts</a:t>
                </a:r>
                <a:endParaRPr lang="en-US" sz="1000" dirty="0">
                  <a:latin typeface="Arial" pitchFamily="34" charset="0"/>
                </a:endParaRPr>
              </a:p>
            </p:txBody>
          </p:sp>
          <p:sp>
            <p:nvSpPr>
              <p:cNvPr id="14710" name="Freeform 192"/>
              <p:cNvSpPr>
                <a:spLocks/>
              </p:cNvSpPr>
              <p:nvPr/>
            </p:nvSpPr>
            <p:spPr bwMode="auto">
              <a:xfrm>
                <a:off x="2189" y="3231"/>
                <a:ext cx="223" cy="393"/>
              </a:xfrm>
              <a:custGeom>
                <a:avLst/>
                <a:gdLst>
                  <a:gd name="T0" fmla="*/ 0 w 29"/>
                  <a:gd name="T1" fmla="*/ 0 h 51"/>
                  <a:gd name="T2" fmla="*/ 29 w 29"/>
                  <a:gd name="T3" fmla="*/ 11 h 51"/>
                  <a:gd name="T4" fmla="*/ 29 w 29"/>
                  <a:gd name="T5" fmla="*/ 38 h 51"/>
                  <a:gd name="T6" fmla="*/ 0 w 29"/>
                  <a:gd name="T7" fmla="*/ 51 h 51"/>
                  <a:gd name="T8" fmla="*/ 0 w 29"/>
                  <a:gd name="T9" fmla="*/ 0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51">
                    <a:moveTo>
                      <a:pt x="0" y="0"/>
                    </a:moveTo>
                    <a:lnTo>
                      <a:pt x="29" y="11"/>
                    </a:lnTo>
                    <a:lnTo>
                      <a:pt x="29" y="38"/>
                    </a:lnTo>
                    <a:lnTo>
                      <a:pt x="0" y="5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CDCC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1" name="Rectangle 193"/>
              <p:cNvSpPr>
                <a:spLocks noChangeArrowheads="1"/>
              </p:cNvSpPr>
              <p:nvPr/>
            </p:nvSpPr>
            <p:spPr bwMode="auto">
              <a:xfrm>
                <a:off x="2223" y="3275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1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712" name="Rectangle 194"/>
              <p:cNvSpPr>
                <a:spLocks noChangeArrowheads="1"/>
              </p:cNvSpPr>
              <p:nvPr/>
            </p:nvSpPr>
            <p:spPr bwMode="auto">
              <a:xfrm>
                <a:off x="2218" y="3457"/>
                <a:ext cx="5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200">
                    <a:solidFill>
                      <a:srgbClr val="24282B"/>
                    </a:solidFill>
                    <a:latin typeface="ArialMT" charset="0"/>
                  </a:rPr>
                  <a:t>0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713" name="Oval 195"/>
              <p:cNvSpPr>
                <a:spLocks noChangeArrowheads="1"/>
              </p:cNvSpPr>
              <p:nvPr/>
            </p:nvSpPr>
            <p:spPr bwMode="auto">
              <a:xfrm>
                <a:off x="2481" y="2915"/>
                <a:ext cx="193" cy="139"/>
              </a:xfrm>
              <a:prstGeom prst="ellipse">
                <a:avLst/>
              </a:prstGeom>
              <a:solidFill>
                <a:srgbClr val="EA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4" name="Rectangle 196"/>
              <p:cNvSpPr>
                <a:spLocks noChangeArrowheads="1"/>
              </p:cNvSpPr>
              <p:nvPr/>
            </p:nvSpPr>
            <p:spPr bwMode="auto">
              <a:xfrm>
                <a:off x="2535" y="2911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ArialMT" charset="0"/>
                  </a:rPr>
                  <a:t>A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715" name="Oval 197"/>
              <p:cNvSpPr>
                <a:spLocks noChangeArrowheads="1"/>
              </p:cNvSpPr>
              <p:nvPr/>
            </p:nvSpPr>
            <p:spPr bwMode="auto">
              <a:xfrm>
                <a:off x="2481" y="3169"/>
                <a:ext cx="201" cy="147"/>
              </a:xfrm>
              <a:prstGeom prst="ellipse">
                <a:avLst/>
              </a:prstGeom>
              <a:solidFill>
                <a:srgbClr val="EAE6E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6" name="Rectangle 198"/>
              <p:cNvSpPr>
                <a:spLocks noChangeArrowheads="1"/>
              </p:cNvSpPr>
              <p:nvPr/>
            </p:nvSpPr>
            <p:spPr bwMode="auto">
              <a:xfrm>
                <a:off x="2540" y="3172"/>
                <a:ext cx="7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400">
                    <a:solidFill>
                      <a:srgbClr val="24282B"/>
                    </a:solidFill>
                    <a:latin typeface="ArialMT" charset="0"/>
                  </a:rPr>
                  <a:t>B</a:t>
                </a:r>
                <a:endParaRPr lang="en-US">
                  <a:latin typeface="Arial" pitchFamily="34" charset="0"/>
                </a:endParaRPr>
              </a:p>
            </p:txBody>
          </p:sp>
          <p:sp>
            <p:nvSpPr>
              <p:cNvPr id="14717" name="Freeform 199"/>
              <p:cNvSpPr>
                <a:spLocks/>
              </p:cNvSpPr>
              <p:nvPr/>
            </p:nvSpPr>
            <p:spPr bwMode="auto">
              <a:xfrm>
                <a:off x="3868" y="1375"/>
                <a:ext cx="147" cy="408"/>
              </a:xfrm>
              <a:custGeom>
                <a:avLst/>
                <a:gdLst>
                  <a:gd name="T0" fmla="*/ 0 w 19"/>
                  <a:gd name="T1" fmla="*/ 0 h 53"/>
                  <a:gd name="T2" fmla="*/ 19 w 19"/>
                  <a:gd name="T3" fmla="*/ 12 h 53"/>
                  <a:gd name="T4" fmla="*/ 19 w 19"/>
                  <a:gd name="T5" fmla="*/ 43 h 53"/>
                  <a:gd name="T6" fmla="*/ 0 w 19"/>
                  <a:gd name="T7" fmla="*/ 53 h 53"/>
                  <a:gd name="T8" fmla="*/ 0 w 19"/>
                  <a:gd name="T9" fmla="*/ 0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53">
                    <a:moveTo>
                      <a:pt x="0" y="0"/>
                    </a:moveTo>
                    <a:lnTo>
                      <a:pt x="19" y="12"/>
                    </a:lnTo>
                    <a:lnTo>
                      <a:pt x="19" y="43"/>
                    </a:lnTo>
                    <a:lnTo>
                      <a:pt x="0" y="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DB3AE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8" name="Line 200"/>
              <p:cNvSpPr>
                <a:spLocks noChangeShapeType="1"/>
              </p:cNvSpPr>
              <p:nvPr/>
            </p:nvSpPr>
            <p:spPr bwMode="auto">
              <a:xfrm>
                <a:off x="3082" y="1706"/>
                <a:ext cx="763" cy="0"/>
              </a:xfrm>
              <a:prstGeom prst="line">
                <a:avLst/>
              </a:prstGeom>
              <a:noFill/>
              <a:ln w="8" cap="flat">
                <a:solidFill>
                  <a:srgbClr val="42306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19" name="Freeform 201"/>
              <p:cNvSpPr>
                <a:spLocks/>
              </p:cNvSpPr>
              <p:nvPr/>
            </p:nvSpPr>
            <p:spPr bwMode="auto">
              <a:xfrm>
                <a:off x="3807" y="1690"/>
                <a:ext cx="46" cy="31"/>
              </a:xfrm>
              <a:custGeom>
                <a:avLst/>
                <a:gdLst>
                  <a:gd name="T0" fmla="*/ 2 w 6"/>
                  <a:gd name="T1" fmla="*/ 2 h 4"/>
                  <a:gd name="T2" fmla="*/ 0 w 6"/>
                  <a:gd name="T3" fmla="*/ 4 h 4"/>
                  <a:gd name="T4" fmla="*/ 6 w 6"/>
                  <a:gd name="T5" fmla="*/ 2 h 4"/>
                  <a:gd name="T6" fmla="*/ 0 w 6"/>
                  <a:gd name="T7" fmla="*/ 0 h 4"/>
                  <a:gd name="T8" fmla="*/ 2 w 6"/>
                  <a:gd name="T9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4">
                    <a:moveTo>
                      <a:pt x="2" y="2"/>
                    </a:moveTo>
                    <a:lnTo>
                      <a:pt x="0" y="4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0" name="Line 202"/>
              <p:cNvSpPr>
                <a:spLocks noChangeShapeType="1"/>
              </p:cNvSpPr>
              <p:nvPr/>
            </p:nvSpPr>
            <p:spPr bwMode="auto">
              <a:xfrm>
                <a:off x="3090" y="1467"/>
                <a:ext cx="763" cy="0"/>
              </a:xfrm>
              <a:prstGeom prst="line">
                <a:avLst/>
              </a:prstGeom>
              <a:noFill/>
              <a:ln w="8" cap="flat">
                <a:solidFill>
                  <a:srgbClr val="423069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1" name="Freeform 203"/>
              <p:cNvSpPr>
                <a:spLocks/>
              </p:cNvSpPr>
              <p:nvPr/>
            </p:nvSpPr>
            <p:spPr bwMode="auto">
              <a:xfrm>
                <a:off x="3814" y="1452"/>
                <a:ext cx="46" cy="23"/>
              </a:xfrm>
              <a:custGeom>
                <a:avLst/>
                <a:gdLst>
                  <a:gd name="T0" fmla="*/ 2 w 6"/>
                  <a:gd name="T1" fmla="*/ 2 h 3"/>
                  <a:gd name="T2" fmla="*/ 0 w 6"/>
                  <a:gd name="T3" fmla="*/ 3 h 3"/>
                  <a:gd name="T4" fmla="*/ 6 w 6"/>
                  <a:gd name="T5" fmla="*/ 2 h 3"/>
                  <a:gd name="T6" fmla="*/ 0 w 6"/>
                  <a:gd name="T7" fmla="*/ 0 h 3"/>
                  <a:gd name="T8" fmla="*/ 2 w 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3">
                    <a:moveTo>
                      <a:pt x="2" y="2"/>
                    </a:moveTo>
                    <a:lnTo>
                      <a:pt x="0" y="3"/>
                    </a:lnTo>
                    <a:lnTo>
                      <a:pt x="6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solidFill>
                <a:srgbClr val="24282B"/>
              </a:solidFill>
              <a:ln w="0">
                <a:solidFill>
                  <a:srgbClr val="2428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2" name="Freeform 204"/>
              <p:cNvSpPr>
                <a:spLocks/>
              </p:cNvSpPr>
              <p:nvPr/>
            </p:nvSpPr>
            <p:spPr bwMode="auto">
              <a:xfrm>
                <a:off x="1703" y="1290"/>
                <a:ext cx="2489" cy="300"/>
              </a:xfrm>
              <a:custGeom>
                <a:avLst/>
                <a:gdLst>
                  <a:gd name="T0" fmla="*/ 300 w 323"/>
                  <a:gd name="T1" fmla="*/ 39 h 39"/>
                  <a:gd name="T2" fmla="*/ 322 w 323"/>
                  <a:gd name="T3" fmla="*/ 39 h 39"/>
                  <a:gd name="T4" fmla="*/ 323 w 323"/>
                  <a:gd name="T5" fmla="*/ 0 h 39"/>
                  <a:gd name="T6" fmla="*/ 0 w 323"/>
                  <a:gd name="T7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23" h="39">
                    <a:moveTo>
                      <a:pt x="300" y="39"/>
                    </a:moveTo>
                    <a:lnTo>
                      <a:pt x="322" y="39"/>
                    </a:lnTo>
                    <a:lnTo>
                      <a:pt x="323" y="0"/>
                    </a:lnTo>
                    <a:lnTo>
                      <a:pt x="0" y="0"/>
                    </a:lnTo>
                  </a:path>
                </a:pathLst>
              </a:custGeom>
              <a:noFill/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23" name="Freeform 205"/>
              <p:cNvSpPr>
                <a:spLocks/>
              </p:cNvSpPr>
              <p:nvPr/>
            </p:nvSpPr>
            <p:spPr bwMode="auto">
              <a:xfrm>
                <a:off x="1703" y="1259"/>
                <a:ext cx="93" cy="54"/>
              </a:xfrm>
              <a:custGeom>
                <a:avLst/>
                <a:gdLst>
                  <a:gd name="T0" fmla="*/ 9 w 12"/>
                  <a:gd name="T1" fmla="*/ 4 h 7"/>
                  <a:gd name="T2" fmla="*/ 12 w 12"/>
                  <a:gd name="T3" fmla="*/ 0 h 7"/>
                  <a:gd name="T4" fmla="*/ 0 w 12"/>
                  <a:gd name="T5" fmla="*/ 4 h 7"/>
                  <a:gd name="T6" fmla="*/ 12 w 12"/>
                  <a:gd name="T7" fmla="*/ 7 h 7"/>
                  <a:gd name="T8" fmla="*/ 9 w 12"/>
                  <a:gd name="T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9" y="4"/>
                    </a:moveTo>
                    <a:lnTo>
                      <a:pt x="12" y="0"/>
                    </a:lnTo>
                    <a:lnTo>
                      <a:pt x="0" y="4"/>
                    </a:lnTo>
                    <a:lnTo>
                      <a:pt x="12" y="7"/>
                    </a:lnTo>
                    <a:lnTo>
                      <a:pt x="9" y="4"/>
                    </a:lnTo>
                    <a:close/>
                  </a:path>
                </a:pathLst>
              </a:custGeom>
              <a:solidFill>
                <a:srgbClr val="24282B"/>
              </a:solidFill>
              <a:ln w="8" cap="flat">
                <a:solidFill>
                  <a:srgbClr val="24282B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Rectangle 207"/>
            <p:cNvSpPr>
              <a:spLocks noChangeArrowheads="1"/>
            </p:cNvSpPr>
            <p:nvPr/>
          </p:nvSpPr>
          <p:spPr bwMode="auto">
            <a:xfrm>
              <a:off x="2138" y="1144"/>
              <a:ext cx="46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MT" charset="0"/>
                </a:rPr>
                <a:t>branchPC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" name="Rectangle 208"/>
            <p:cNvSpPr>
              <a:spLocks noChangeArrowheads="1"/>
            </p:cNvSpPr>
            <p:nvPr/>
          </p:nvSpPr>
          <p:spPr bwMode="auto">
            <a:xfrm>
              <a:off x="3238" y="1364"/>
              <a:ext cx="47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MT" charset="0"/>
                </a:rPr>
                <a:t>branchTarget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Rectangle 209"/>
            <p:cNvSpPr>
              <a:spLocks noChangeArrowheads="1"/>
            </p:cNvSpPr>
            <p:nvPr/>
          </p:nvSpPr>
          <p:spPr bwMode="auto">
            <a:xfrm>
              <a:off x="3358" y="1592"/>
              <a:ext cx="13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MT" charset="0"/>
                </a:rPr>
                <a:t>op1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" name="Rectangle 210"/>
            <p:cNvSpPr>
              <a:spLocks noChangeArrowheads="1"/>
            </p:cNvSpPr>
            <p:nvPr/>
          </p:nvSpPr>
          <p:spPr bwMode="auto">
            <a:xfrm>
              <a:off x="3871" y="1642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MT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211"/>
            <p:cNvSpPr>
              <a:spLocks noChangeArrowheads="1"/>
            </p:cNvSpPr>
            <p:nvPr/>
          </p:nvSpPr>
          <p:spPr bwMode="auto">
            <a:xfrm>
              <a:off x="3879" y="1433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MT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Line 212"/>
            <p:cNvSpPr>
              <a:spLocks noChangeShapeType="1"/>
            </p:cNvSpPr>
            <p:nvPr/>
          </p:nvSpPr>
          <p:spPr bwMode="auto">
            <a:xfrm>
              <a:off x="3452" y="1868"/>
              <a:ext cx="54" cy="0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3"/>
            <p:cNvSpPr>
              <a:spLocks noChangeShapeType="1"/>
            </p:cNvSpPr>
            <p:nvPr/>
          </p:nvSpPr>
          <p:spPr bwMode="auto">
            <a:xfrm>
              <a:off x="3560" y="1868"/>
              <a:ext cx="54" cy="0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14"/>
            <p:cNvSpPr>
              <a:spLocks noChangeShapeType="1"/>
            </p:cNvSpPr>
            <p:nvPr/>
          </p:nvSpPr>
          <p:spPr bwMode="auto">
            <a:xfrm>
              <a:off x="3676" y="1868"/>
              <a:ext cx="53" cy="0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215"/>
            <p:cNvSpPr>
              <a:spLocks noChangeShapeType="1"/>
            </p:cNvSpPr>
            <p:nvPr/>
          </p:nvSpPr>
          <p:spPr bwMode="auto">
            <a:xfrm>
              <a:off x="3783" y="1868"/>
              <a:ext cx="54" cy="0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216"/>
            <p:cNvSpPr>
              <a:spLocks noChangeShapeType="1"/>
            </p:cNvSpPr>
            <p:nvPr/>
          </p:nvSpPr>
          <p:spPr bwMode="auto">
            <a:xfrm>
              <a:off x="3891" y="1868"/>
              <a:ext cx="62" cy="0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217"/>
            <p:cNvSpPr>
              <a:spLocks noChangeShapeType="1"/>
            </p:cNvSpPr>
            <p:nvPr/>
          </p:nvSpPr>
          <p:spPr bwMode="auto">
            <a:xfrm flipV="1">
              <a:off x="3953" y="1806"/>
              <a:ext cx="0" cy="62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218"/>
            <p:cNvSpPr>
              <a:spLocks noChangeShapeType="1"/>
            </p:cNvSpPr>
            <p:nvPr/>
          </p:nvSpPr>
          <p:spPr bwMode="auto">
            <a:xfrm flipV="1">
              <a:off x="3953" y="1737"/>
              <a:ext cx="0" cy="15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219"/>
            <p:cNvSpPr>
              <a:spLocks noChangeShapeType="1"/>
            </p:cNvSpPr>
            <p:nvPr/>
          </p:nvSpPr>
          <p:spPr bwMode="auto">
            <a:xfrm flipV="1">
              <a:off x="3953" y="1737"/>
              <a:ext cx="0" cy="15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20"/>
            <p:cNvSpPr>
              <a:spLocks/>
            </p:cNvSpPr>
            <p:nvPr/>
          </p:nvSpPr>
          <p:spPr bwMode="auto">
            <a:xfrm>
              <a:off x="3938" y="1729"/>
              <a:ext cx="23" cy="46"/>
            </a:xfrm>
            <a:custGeom>
              <a:avLst/>
              <a:gdLst>
                <a:gd name="T0" fmla="*/ 2 w 3"/>
                <a:gd name="T1" fmla="*/ 5 h 6"/>
                <a:gd name="T2" fmla="*/ 3 w 3"/>
                <a:gd name="T3" fmla="*/ 6 h 6"/>
                <a:gd name="T4" fmla="*/ 2 w 3"/>
                <a:gd name="T5" fmla="*/ 0 h 6"/>
                <a:gd name="T6" fmla="*/ 0 w 3"/>
                <a:gd name="T7" fmla="*/ 6 h 6"/>
                <a:gd name="T8" fmla="*/ 2 w 3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6">
                  <a:moveTo>
                    <a:pt x="2" y="5"/>
                  </a:moveTo>
                  <a:lnTo>
                    <a:pt x="3" y="6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21"/>
            <p:cNvSpPr>
              <a:spLocks noChangeArrowheads="1"/>
            </p:cNvSpPr>
            <p:nvPr/>
          </p:nvSpPr>
          <p:spPr bwMode="auto">
            <a:xfrm>
              <a:off x="3535" y="1760"/>
              <a:ext cx="16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24282B"/>
                  </a:solidFill>
                  <a:latin typeface="ArialMT" charset="0"/>
                </a:rPr>
                <a:t>isRet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Freeform 222"/>
            <p:cNvSpPr>
              <a:spLocks/>
            </p:cNvSpPr>
            <p:nvPr/>
          </p:nvSpPr>
          <p:spPr bwMode="auto">
            <a:xfrm>
              <a:off x="2951" y="1367"/>
              <a:ext cx="116" cy="470"/>
            </a:xfrm>
            <a:custGeom>
              <a:avLst/>
              <a:gdLst>
                <a:gd name="T0" fmla="*/ 3 w 15"/>
                <a:gd name="T1" fmla="*/ 0 h 61"/>
                <a:gd name="T2" fmla="*/ 11 w 15"/>
                <a:gd name="T3" fmla="*/ 0 h 61"/>
                <a:gd name="T4" fmla="*/ 15 w 15"/>
                <a:gd name="T5" fmla="*/ 3 h 61"/>
                <a:gd name="T6" fmla="*/ 15 w 15"/>
                <a:gd name="T7" fmla="*/ 58 h 61"/>
                <a:gd name="T8" fmla="*/ 11 w 15"/>
                <a:gd name="T9" fmla="*/ 61 h 61"/>
                <a:gd name="T10" fmla="*/ 3 w 15"/>
                <a:gd name="T11" fmla="*/ 61 h 61"/>
                <a:gd name="T12" fmla="*/ 0 w 15"/>
                <a:gd name="T13" fmla="*/ 58 h 61"/>
                <a:gd name="T14" fmla="*/ 0 w 15"/>
                <a:gd name="T15" fmla="*/ 3 h 61"/>
                <a:gd name="T16" fmla="*/ 3 w 15"/>
                <a:gd name="T1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61">
                  <a:moveTo>
                    <a:pt x="3" y="0"/>
                  </a:moveTo>
                  <a:lnTo>
                    <a:pt x="11" y="0"/>
                  </a:lnTo>
                  <a:cubicBezTo>
                    <a:pt x="13" y="0"/>
                    <a:pt x="15" y="2"/>
                    <a:pt x="15" y="3"/>
                  </a:cubicBezTo>
                  <a:lnTo>
                    <a:pt x="15" y="58"/>
                  </a:lnTo>
                  <a:cubicBezTo>
                    <a:pt x="15" y="60"/>
                    <a:pt x="13" y="61"/>
                    <a:pt x="11" y="61"/>
                  </a:cubicBezTo>
                  <a:lnTo>
                    <a:pt x="3" y="61"/>
                  </a:lnTo>
                  <a:cubicBezTo>
                    <a:pt x="1" y="61"/>
                    <a:pt x="0" y="60"/>
                    <a:pt x="0" y="58"/>
                  </a:cubicBezTo>
                  <a:lnTo>
                    <a:pt x="0" y="3"/>
                  </a:lnTo>
                  <a:cubicBezTo>
                    <a:pt x="0" y="2"/>
                    <a:pt x="1" y="0"/>
                    <a:pt x="3" y="0"/>
                  </a:cubicBezTo>
                  <a:close/>
                </a:path>
              </a:pathLst>
            </a:custGeom>
            <a:solidFill>
              <a:srgbClr val="6DBF96"/>
            </a:solidFill>
            <a:ln w="8" cap="flat">
              <a:solidFill>
                <a:srgbClr val="2A2D3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3"/>
            <p:cNvSpPr>
              <a:spLocks noChangeArrowheads="1"/>
            </p:cNvSpPr>
            <p:nvPr/>
          </p:nvSpPr>
          <p:spPr bwMode="auto">
            <a:xfrm rot="16200000">
              <a:off x="2828" y="1543"/>
              <a:ext cx="35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24282B"/>
                  </a:solidFill>
                  <a:latin typeface="ArialMT" charset="0"/>
                </a:rPr>
                <a:t>from OF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22525" y="2095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MA Unit</a:t>
            </a:r>
          </a:p>
        </p:txBody>
      </p:sp>
      <p:sp>
        <p:nvSpPr>
          <p:cNvPr id="10" name="AutoShape 18"/>
          <p:cNvSpPr>
            <a:spLocks noChangeAspect="1" noChangeArrowheads="1" noTextEdit="1"/>
          </p:cNvSpPr>
          <p:nvPr/>
        </p:nvSpPr>
        <p:spPr bwMode="auto">
          <a:xfrm>
            <a:off x="3048001" y="1662114"/>
            <a:ext cx="6054725" cy="404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0"/>
          <p:cNvSpPr>
            <a:spLocks noEditPoints="1"/>
          </p:cNvSpPr>
          <p:nvPr/>
        </p:nvSpPr>
        <p:spPr bwMode="auto">
          <a:xfrm>
            <a:off x="3308351" y="1747839"/>
            <a:ext cx="23813" cy="4008437"/>
          </a:xfrm>
          <a:custGeom>
            <a:avLst/>
            <a:gdLst>
              <a:gd name="T0" fmla="*/ 0 w 47"/>
              <a:gd name="T1" fmla="*/ 96 h 7829"/>
              <a:gd name="T2" fmla="*/ 0 w 47"/>
              <a:gd name="T3" fmla="*/ 0 h 7829"/>
              <a:gd name="T4" fmla="*/ 0 w 47"/>
              <a:gd name="T5" fmla="*/ 382 h 7829"/>
              <a:gd name="T6" fmla="*/ 0 w 47"/>
              <a:gd name="T7" fmla="*/ 287 h 7829"/>
              <a:gd name="T8" fmla="*/ 0 w 47"/>
              <a:gd name="T9" fmla="*/ 669 h 7829"/>
              <a:gd name="T10" fmla="*/ 0 w 47"/>
              <a:gd name="T11" fmla="*/ 573 h 7829"/>
              <a:gd name="T12" fmla="*/ 0 w 47"/>
              <a:gd name="T13" fmla="*/ 955 h 7829"/>
              <a:gd name="T14" fmla="*/ 0 w 47"/>
              <a:gd name="T15" fmla="*/ 859 h 7829"/>
              <a:gd name="T16" fmla="*/ 0 w 47"/>
              <a:gd name="T17" fmla="*/ 1241 h 7829"/>
              <a:gd name="T18" fmla="*/ 0 w 47"/>
              <a:gd name="T19" fmla="*/ 1146 h 7829"/>
              <a:gd name="T20" fmla="*/ 0 w 47"/>
              <a:gd name="T21" fmla="*/ 1528 h 7829"/>
              <a:gd name="T22" fmla="*/ 0 w 47"/>
              <a:gd name="T23" fmla="*/ 1432 h 7829"/>
              <a:gd name="T24" fmla="*/ 0 w 47"/>
              <a:gd name="T25" fmla="*/ 1814 h 7829"/>
              <a:gd name="T26" fmla="*/ 0 w 47"/>
              <a:gd name="T27" fmla="*/ 1719 h 7829"/>
              <a:gd name="T28" fmla="*/ 0 w 47"/>
              <a:gd name="T29" fmla="*/ 2101 h 7829"/>
              <a:gd name="T30" fmla="*/ 0 w 47"/>
              <a:gd name="T31" fmla="*/ 2005 h 7829"/>
              <a:gd name="T32" fmla="*/ 0 w 47"/>
              <a:gd name="T33" fmla="*/ 2387 h 7829"/>
              <a:gd name="T34" fmla="*/ 0 w 47"/>
              <a:gd name="T35" fmla="*/ 2292 h 7829"/>
              <a:gd name="T36" fmla="*/ 0 w 47"/>
              <a:gd name="T37" fmla="*/ 2674 h 7829"/>
              <a:gd name="T38" fmla="*/ 0 w 47"/>
              <a:gd name="T39" fmla="*/ 2578 h 7829"/>
              <a:gd name="T40" fmla="*/ 0 w 47"/>
              <a:gd name="T41" fmla="*/ 2960 h 7829"/>
              <a:gd name="T42" fmla="*/ 0 w 47"/>
              <a:gd name="T43" fmla="*/ 2864 h 7829"/>
              <a:gd name="T44" fmla="*/ 0 w 47"/>
              <a:gd name="T45" fmla="*/ 3246 h 7829"/>
              <a:gd name="T46" fmla="*/ 0 w 47"/>
              <a:gd name="T47" fmla="*/ 3151 h 7829"/>
              <a:gd name="T48" fmla="*/ 0 w 47"/>
              <a:gd name="T49" fmla="*/ 3533 h 7829"/>
              <a:gd name="T50" fmla="*/ 0 w 47"/>
              <a:gd name="T51" fmla="*/ 3437 h 7829"/>
              <a:gd name="T52" fmla="*/ 0 w 47"/>
              <a:gd name="T53" fmla="*/ 3819 h 7829"/>
              <a:gd name="T54" fmla="*/ 0 w 47"/>
              <a:gd name="T55" fmla="*/ 3724 h 7829"/>
              <a:gd name="T56" fmla="*/ 0 w 47"/>
              <a:gd name="T57" fmla="*/ 4106 h 7829"/>
              <a:gd name="T58" fmla="*/ 0 w 47"/>
              <a:gd name="T59" fmla="*/ 4010 h 7829"/>
              <a:gd name="T60" fmla="*/ 0 w 47"/>
              <a:gd name="T61" fmla="*/ 4392 h 7829"/>
              <a:gd name="T62" fmla="*/ 0 w 47"/>
              <a:gd name="T63" fmla="*/ 4297 h 7829"/>
              <a:gd name="T64" fmla="*/ 0 w 47"/>
              <a:gd name="T65" fmla="*/ 4679 h 7829"/>
              <a:gd name="T66" fmla="*/ 0 w 47"/>
              <a:gd name="T67" fmla="*/ 4583 h 7829"/>
              <a:gd name="T68" fmla="*/ 0 w 47"/>
              <a:gd name="T69" fmla="*/ 4965 h 7829"/>
              <a:gd name="T70" fmla="*/ 0 w 47"/>
              <a:gd name="T71" fmla="*/ 4869 h 7829"/>
              <a:gd name="T72" fmla="*/ 0 w 47"/>
              <a:gd name="T73" fmla="*/ 5251 h 7829"/>
              <a:gd name="T74" fmla="*/ 0 w 47"/>
              <a:gd name="T75" fmla="*/ 5156 h 7829"/>
              <a:gd name="T76" fmla="*/ 0 w 47"/>
              <a:gd name="T77" fmla="*/ 5538 h 7829"/>
              <a:gd name="T78" fmla="*/ 0 w 47"/>
              <a:gd name="T79" fmla="*/ 5442 h 7829"/>
              <a:gd name="T80" fmla="*/ 0 w 47"/>
              <a:gd name="T81" fmla="*/ 5824 h 7829"/>
              <a:gd name="T82" fmla="*/ 0 w 47"/>
              <a:gd name="T83" fmla="*/ 5729 h 7829"/>
              <a:gd name="T84" fmla="*/ 0 w 47"/>
              <a:gd name="T85" fmla="*/ 6111 h 7829"/>
              <a:gd name="T86" fmla="*/ 0 w 47"/>
              <a:gd name="T87" fmla="*/ 6015 h 7829"/>
              <a:gd name="T88" fmla="*/ 0 w 47"/>
              <a:gd name="T89" fmla="*/ 6397 h 7829"/>
              <a:gd name="T90" fmla="*/ 0 w 47"/>
              <a:gd name="T91" fmla="*/ 6302 h 7829"/>
              <a:gd name="T92" fmla="*/ 0 w 47"/>
              <a:gd name="T93" fmla="*/ 6684 h 7829"/>
              <a:gd name="T94" fmla="*/ 0 w 47"/>
              <a:gd name="T95" fmla="*/ 6588 h 7829"/>
              <a:gd name="T96" fmla="*/ 0 w 47"/>
              <a:gd name="T97" fmla="*/ 6970 h 7829"/>
              <a:gd name="T98" fmla="*/ 0 w 47"/>
              <a:gd name="T99" fmla="*/ 6874 h 7829"/>
              <a:gd name="T100" fmla="*/ 0 w 47"/>
              <a:gd name="T101" fmla="*/ 7256 h 7829"/>
              <a:gd name="T102" fmla="*/ 0 w 47"/>
              <a:gd name="T103" fmla="*/ 7161 h 7829"/>
              <a:gd name="T104" fmla="*/ 0 w 47"/>
              <a:gd name="T105" fmla="*/ 7543 h 7829"/>
              <a:gd name="T106" fmla="*/ 0 w 47"/>
              <a:gd name="T107" fmla="*/ 7447 h 7829"/>
              <a:gd name="T108" fmla="*/ 0 w 47"/>
              <a:gd name="T109" fmla="*/ 7829 h 7829"/>
              <a:gd name="T110" fmla="*/ 0 w 47"/>
              <a:gd name="T111" fmla="*/ 7734 h 7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7" h="7829">
                <a:moveTo>
                  <a:pt x="47" y="0"/>
                </a:moveTo>
                <a:lnTo>
                  <a:pt x="0" y="0"/>
                </a:lnTo>
                <a:lnTo>
                  <a:pt x="0" y="96"/>
                </a:lnTo>
                <a:lnTo>
                  <a:pt x="47" y="96"/>
                </a:lnTo>
                <a:lnTo>
                  <a:pt x="47" y="0"/>
                </a:lnTo>
                <a:close/>
                <a:moveTo>
                  <a:pt x="0" y="0"/>
                </a:moveTo>
                <a:close/>
                <a:moveTo>
                  <a:pt x="47" y="287"/>
                </a:moveTo>
                <a:lnTo>
                  <a:pt x="0" y="287"/>
                </a:lnTo>
                <a:lnTo>
                  <a:pt x="0" y="382"/>
                </a:lnTo>
                <a:lnTo>
                  <a:pt x="47" y="382"/>
                </a:lnTo>
                <a:lnTo>
                  <a:pt x="47" y="287"/>
                </a:lnTo>
                <a:close/>
                <a:moveTo>
                  <a:pt x="0" y="287"/>
                </a:moveTo>
                <a:close/>
                <a:moveTo>
                  <a:pt x="47" y="573"/>
                </a:moveTo>
                <a:lnTo>
                  <a:pt x="0" y="573"/>
                </a:lnTo>
                <a:lnTo>
                  <a:pt x="0" y="669"/>
                </a:lnTo>
                <a:lnTo>
                  <a:pt x="47" y="669"/>
                </a:lnTo>
                <a:lnTo>
                  <a:pt x="47" y="573"/>
                </a:lnTo>
                <a:close/>
                <a:moveTo>
                  <a:pt x="0" y="573"/>
                </a:moveTo>
                <a:close/>
                <a:moveTo>
                  <a:pt x="47" y="859"/>
                </a:moveTo>
                <a:lnTo>
                  <a:pt x="0" y="859"/>
                </a:lnTo>
                <a:lnTo>
                  <a:pt x="0" y="955"/>
                </a:lnTo>
                <a:lnTo>
                  <a:pt x="47" y="955"/>
                </a:lnTo>
                <a:lnTo>
                  <a:pt x="47" y="859"/>
                </a:lnTo>
                <a:close/>
                <a:moveTo>
                  <a:pt x="0" y="859"/>
                </a:moveTo>
                <a:close/>
                <a:moveTo>
                  <a:pt x="47" y="1146"/>
                </a:moveTo>
                <a:lnTo>
                  <a:pt x="0" y="1146"/>
                </a:lnTo>
                <a:lnTo>
                  <a:pt x="0" y="1241"/>
                </a:lnTo>
                <a:lnTo>
                  <a:pt x="47" y="1241"/>
                </a:lnTo>
                <a:lnTo>
                  <a:pt x="47" y="1146"/>
                </a:lnTo>
                <a:close/>
                <a:moveTo>
                  <a:pt x="0" y="1146"/>
                </a:moveTo>
                <a:close/>
                <a:moveTo>
                  <a:pt x="47" y="1432"/>
                </a:moveTo>
                <a:lnTo>
                  <a:pt x="0" y="1432"/>
                </a:lnTo>
                <a:lnTo>
                  <a:pt x="0" y="1528"/>
                </a:lnTo>
                <a:lnTo>
                  <a:pt x="47" y="1528"/>
                </a:lnTo>
                <a:lnTo>
                  <a:pt x="47" y="1432"/>
                </a:lnTo>
                <a:close/>
                <a:moveTo>
                  <a:pt x="0" y="1432"/>
                </a:moveTo>
                <a:close/>
                <a:moveTo>
                  <a:pt x="47" y="1719"/>
                </a:moveTo>
                <a:lnTo>
                  <a:pt x="0" y="1719"/>
                </a:lnTo>
                <a:lnTo>
                  <a:pt x="0" y="1814"/>
                </a:lnTo>
                <a:lnTo>
                  <a:pt x="47" y="1814"/>
                </a:lnTo>
                <a:lnTo>
                  <a:pt x="47" y="1719"/>
                </a:lnTo>
                <a:close/>
                <a:moveTo>
                  <a:pt x="0" y="1719"/>
                </a:moveTo>
                <a:close/>
                <a:moveTo>
                  <a:pt x="47" y="2005"/>
                </a:moveTo>
                <a:lnTo>
                  <a:pt x="0" y="2005"/>
                </a:lnTo>
                <a:lnTo>
                  <a:pt x="0" y="2101"/>
                </a:lnTo>
                <a:lnTo>
                  <a:pt x="47" y="2101"/>
                </a:lnTo>
                <a:lnTo>
                  <a:pt x="47" y="2005"/>
                </a:lnTo>
                <a:close/>
                <a:moveTo>
                  <a:pt x="0" y="2005"/>
                </a:moveTo>
                <a:close/>
                <a:moveTo>
                  <a:pt x="47" y="2292"/>
                </a:moveTo>
                <a:lnTo>
                  <a:pt x="0" y="2292"/>
                </a:lnTo>
                <a:lnTo>
                  <a:pt x="0" y="2387"/>
                </a:lnTo>
                <a:lnTo>
                  <a:pt x="47" y="2387"/>
                </a:lnTo>
                <a:lnTo>
                  <a:pt x="47" y="2292"/>
                </a:lnTo>
                <a:close/>
                <a:moveTo>
                  <a:pt x="0" y="2292"/>
                </a:moveTo>
                <a:close/>
                <a:moveTo>
                  <a:pt x="47" y="2578"/>
                </a:moveTo>
                <a:lnTo>
                  <a:pt x="0" y="2578"/>
                </a:lnTo>
                <a:lnTo>
                  <a:pt x="0" y="2674"/>
                </a:lnTo>
                <a:lnTo>
                  <a:pt x="47" y="2674"/>
                </a:lnTo>
                <a:lnTo>
                  <a:pt x="47" y="2578"/>
                </a:lnTo>
                <a:close/>
                <a:moveTo>
                  <a:pt x="0" y="2578"/>
                </a:moveTo>
                <a:close/>
                <a:moveTo>
                  <a:pt x="47" y="2864"/>
                </a:moveTo>
                <a:lnTo>
                  <a:pt x="0" y="2864"/>
                </a:lnTo>
                <a:lnTo>
                  <a:pt x="0" y="2960"/>
                </a:lnTo>
                <a:lnTo>
                  <a:pt x="47" y="2960"/>
                </a:lnTo>
                <a:lnTo>
                  <a:pt x="47" y="2864"/>
                </a:lnTo>
                <a:close/>
                <a:moveTo>
                  <a:pt x="0" y="2864"/>
                </a:moveTo>
                <a:close/>
                <a:moveTo>
                  <a:pt x="47" y="3151"/>
                </a:moveTo>
                <a:lnTo>
                  <a:pt x="0" y="3151"/>
                </a:lnTo>
                <a:lnTo>
                  <a:pt x="0" y="3246"/>
                </a:lnTo>
                <a:lnTo>
                  <a:pt x="47" y="3246"/>
                </a:lnTo>
                <a:lnTo>
                  <a:pt x="47" y="3151"/>
                </a:lnTo>
                <a:close/>
                <a:moveTo>
                  <a:pt x="0" y="3151"/>
                </a:moveTo>
                <a:close/>
                <a:moveTo>
                  <a:pt x="47" y="3437"/>
                </a:moveTo>
                <a:lnTo>
                  <a:pt x="0" y="3437"/>
                </a:lnTo>
                <a:lnTo>
                  <a:pt x="0" y="3533"/>
                </a:lnTo>
                <a:lnTo>
                  <a:pt x="47" y="3533"/>
                </a:lnTo>
                <a:lnTo>
                  <a:pt x="47" y="3437"/>
                </a:lnTo>
                <a:close/>
                <a:moveTo>
                  <a:pt x="0" y="3437"/>
                </a:moveTo>
                <a:close/>
                <a:moveTo>
                  <a:pt x="47" y="3724"/>
                </a:moveTo>
                <a:lnTo>
                  <a:pt x="0" y="3724"/>
                </a:lnTo>
                <a:lnTo>
                  <a:pt x="0" y="3819"/>
                </a:lnTo>
                <a:lnTo>
                  <a:pt x="47" y="3819"/>
                </a:lnTo>
                <a:lnTo>
                  <a:pt x="47" y="3724"/>
                </a:lnTo>
                <a:close/>
                <a:moveTo>
                  <a:pt x="0" y="3724"/>
                </a:moveTo>
                <a:close/>
                <a:moveTo>
                  <a:pt x="47" y="4010"/>
                </a:moveTo>
                <a:lnTo>
                  <a:pt x="0" y="4010"/>
                </a:lnTo>
                <a:lnTo>
                  <a:pt x="0" y="4106"/>
                </a:lnTo>
                <a:lnTo>
                  <a:pt x="47" y="4106"/>
                </a:lnTo>
                <a:lnTo>
                  <a:pt x="47" y="4010"/>
                </a:lnTo>
                <a:close/>
                <a:moveTo>
                  <a:pt x="0" y="4010"/>
                </a:moveTo>
                <a:close/>
                <a:moveTo>
                  <a:pt x="47" y="4297"/>
                </a:moveTo>
                <a:lnTo>
                  <a:pt x="0" y="4297"/>
                </a:lnTo>
                <a:lnTo>
                  <a:pt x="0" y="4392"/>
                </a:lnTo>
                <a:lnTo>
                  <a:pt x="47" y="4392"/>
                </a:lnTo>
                <a:lnTo>
                  <a:pt x="47" y="4297"/>
                </a:lnTo>
                <a:close/>
                <a:moveTo>
                  <a:pt x="0" y="4297"/>
                </a:moveTo>
                <a:close/>
                <a:moveTo>
                  <a:pt x="47" y="4583"/>
                </a:moveTo>
                <a:lnTo>
                  <a:pt x="0" y="4583"/>
                </a:lnTo>
                <a:lnTo>
                  <a:pt x="0" y="4679"/>
                </a:lnTo>
                <a:lnTo>
                  <a:pt x="47" y="4679"/>
                </a:lnTo>
                <a:lnTo>
                  <a:pt x="47" y="4583"/>
                </a:lnTo>
                <a:close/>
                <a:moveTo>
                  <a:pt x="0" y="4583"/>
                </a:moveTo>
                <a:close/>
                <a:moveTo>
                  <a:pt x="47" y="4869"/>
                </a:moveTo>
                <a:lnTo>
                  <a:pt x="0" y="4869"/>
                </a:lnTo>
                <a:lnTo>
                  <a:pt x="0" y="4965"/>
                </a:lnTo>
                <a:lnTo>
                  <a:pt x="47" y="4965"/>
                </a:lnTo>
                <a:lnTo>
                  <a:pt x="47" y="4869"/>
                </a:lnTo>
                <a:close/>
                <a:moveTo>
                  <a:pt x="0" y="4869"/>
                </a:moveTo>
                <a:close/>
                <a:moveTo>
                  <a:pt x="47" y="5156"/>
                </a:moveTo>
                <a:lnTo>
                  <a:pt x="0" y="5156"/>
                </a:lnTo>
                <a:lnTo>
                  <a:pt x="0" y="5251"/>
                </a:lnTo>
                <a:lnTo>
                  <a:pt x="47" y="5251"/>
                </a:lnTo>
                <a:lnTo>
                  <a:pt x="47" y="5156"/>
                </a:lnTo>
                <a:close/>
                <a:moveTo>
                  <a:pt x="0" y="5156"/>
                </a:moveTo>
                <a:close/>
                <a:moveTo>
                  <a:pt x="47" y="5442"/>
                </a:moveTo>
                <a:lnTo>
                  <a:pt x="0" y="5442"/>
                </a:lnTo>
                <a:lnTo>
                  <a:pt x="0" y="5538"/>
                </a:lnTo>
                <a:lnTo>
                  <a:pt x="47" y="5538"/>
                </a:lnTo>
                <a:lnTo>
                  <a:pt x="47" y="5442"/>
                </a:lnTo>
                <a:close/>
                <a:moveTo>
                  <a:pt x="0" y="5442"/>
                </a:moveTo>
                <a:close/>
                <a:moveTo>
                  <a:pt x="47" y="5729"/>
                </a:moveTo>
                <a:lnTo>
                  <a:pt x="0" y="5729"/>
                </a:lnTo>
                <a:lnTo>
                  <a:pt x="0" y="5824"/>
                </a:lnTo>
                <a:lnTo>
                  <a:pt x="47" y="5824"/>
                </a:lnTo>
                <a:lnTo>
                  <a:pt x="47" y="5729"/>
                </a:lnTo>
                <a:close/>
                <a:moveTo>
                  <a:pt x="0" y="5729"/>
                </a:moveTo>
                <a:close/>
                <a:moveTo>
                  <a:pt x="47" y="6015"/>
                </a:moveTo>
                <a:lnTo>
                  <a:pt x="0" y="6015"/>
                </a:lnTo>
                <a:lnTo>
                  <a:pt x="0" y="6111"/>
                </a:lnTo>
                <a:lnTo>
                  <a:pt x="47" y="6111"/>
                </a:lnTo>
                <a:lnTo>
                  <a:pt x="47" y="6015"/>
                </a:lnTo>
                <a:close/>
                <a:moveTo>
                  <a:pt x="0" y="6015"/>
                </a:moveTo>
                <a:close/>
                <a:moveTo>
                  <a:pt x="47" y="6302"/>
                </a:moveTo>
                <a:lnTo>
                  <a:pt x="0" y="6302"/>
                </a:lnTo>
                <a:lnTo>
                  <a:pt x="0" y="6397"/>
                </a:lnTo>
                <a:lnTo>
                  <a:pt x="47" y="6397"/>
                </a:lnTo>
                <a:lnTo>
                  <a:pt x="47" y="6302"/>
                </a:lnTo>
                <a:close/>
                <a:moveTo>
                  <a:pt x="0" y="6302"/>
                </a:moveTo>
                <a:close/>
                <a:moveTo>
                  <a:pt x="47" y="6588"/>
                </a:moveTo>
                <a:lnTo>
                  <a:pt x="0" y="6588"/>
                </a:lnTo>
                <a:lnTo>
                  <a:pt x="0" y="6684"/>
                </a:lnTo>
                <a:lnTo>
                  <a:pt x="47" y="6684"/>
                </a:lnTo>
                <a:lnTo>
                  <a:pt x="47" y="6588"/>
                </a:lnTo>
                <a:close/>
                <a:moveTo>
                  <a:pt x="0" y="6588"/>
                </a:moveTo>
                <a:close/>
                <a:moveTo>
                  <a:pt x="47" y="6874"/>
                </a:moveTo>
                <a:lnTo>
                  <a:pt x="0" y="6874"/>
                </a:lnTo>
                <a:lnTo>
                  <a:pt x="0" y="6970"/>
                </a:lnTo>
                <a:lnTo>
                  <a:pt x="47" y="6970"/>
                </a:lnTo>
                <a:lnTo>
                  <a:pt x="47" y="6874"/>
                </a:lnTo>
                <a:close/>
                <a:moveTo>
                  <a:pt x="0" y="6874"/>
                </a:moveTo>
                <a:close/>
                <a:moveTo>
                  <a:pt x="47" y="7161"/>
                </a:moveTo>
                <a:lnTo>
                  <a:pt x="0" y="7161"/>
                </a:lnTo>
                <a:lnTo>
                  <a:pt x="0" y="7256"/>
                </a:lnTo>
                <a:lnTo>
                  <a:pt x="47" y="7256"/>
                </a:lnTo>
                <a:lnTo>
                  <a:pt x="47" y="7161"/>
                </a:lnTo>
                <a:close/>
                <a:moveTo>
                  <a:pt x="0" y="7161"/>
                </a:moveTo>
                <a:close/>
                <a:moveTo>
                  <a:pt x="47" y="7447"/>
                </a:moveTo>
                <a:lnTo>
                  <a:pt x="0" y="7447"/>
                </a:lnTo>
                <a:lnTo>
                  <a:pt x="0" y="7543"/>
                </a:lnTo>
                <a:lnTo>
                  <a:pt x="47" y="7543"/>
                </a:lnTo>
                <a:lnTo>
                  <a:pt x="47" y="7447"/>
                </a:lnTo>
                <a:close/>
                <a:moveTo>
                  <a:pt x="0" y="7447"/>
                </a:moveTo>
                <a:close/>
                <a:moveTo>
                  <a:pt x="47" y="7734"/>
                </a:moveTo>
                <a:lnTo>
                  <a:pt x="0" y="7734"/>
                </a:lnTo>
                <a:lnTo>
                  <a:pt x="0" y="7829"/>
                </a:lnTo>
                <a:lnTo>
                  <a:pt x="47" y="7829"/>
                </a:lnTo>
                <a:lnTo>
                  <a:pt x="47" y="7734"/>
                </a:lnTo>
                <a:close/>
                <a:moveTo>
                  <a:pt x="0" y="7734"/>
                </a:moveTo>
                <a:close/>
              </a:path>
            </a:pathLst>
          </a:custGeom>
          <a:solidFill>
            <a:srgbClr val="382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5148264" y="2767013"/>
            <a:ext cx="1965325" cy="1287462"/>
          </a:xfrm>
          <a:prstGeom prst="rect">
            <a:avLst/>
          </a:prstGeom>
          <a:solidFill>
            <a:srgbClr val="EBC6A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2"/>
          <p:cNvSpPr>
            <a:spLocks/>
          </p:cNvSpPr>
          <p:nvPr/>
        </p:nvSpPr>
        <p:spPr bwMode="auto">
          <a:xfrm>
            <a:off x="5138739" y="2757488"/>
            <a:ext cx="1984375" cy="1306512"/>
          </a:xfrm>
          <a:custGeom>
            <a:avLst/>
            <a:gdLst>
              <a:gd name="T0" fmla="*/ 19 w 3858"/>
              <a:gd name="T1" fmla="*/ 19 h 2552"/>
              <a:gd name="T2" fmla="*/ 19 w 3858"/>
              <a:gd name="T3" fmla="*/ 38 h 2552"/>
              <a:gd name="T4" fmla="*/ 3819 w 3858"/>
              <a:gd name="T5" fmla="*/ 38 h 2552"/>
              <a:gd name="T6" fmla="*/ 3819 w 3858"/>
              <a:gd name="T7" fmla="*/ 2513 h 2552"/>
              <a:gd name="T8" fmla="*/ 39 w 3858"/>
              <a:gd name="T9" fmla="*/ 2513 h 2552"/>
              <a:gd name="T10" fmla="*/ 39 w 3858"/>
              <a:gd name="T11" fmla="*/ 19 h 2552"/>
              <a:gd name="T12" fmla="*/ 19 w 3858"/>
              <a:gd name="T13" fmla="*/ 19 h 2552"/>
              <a:gd name="T14" fmla="*/ 19 w 3858"/>
              <a:gd name="T15" fmla="*/ 38 h 2552"/>
              <a:gd name="T16" fmla="*/ 19 w 3858"/>
              <a:gd name="T17" fmla="*/ 19 h 2552"/>
              <a:gd name="T18" fmla="*/ 0 w 3858"/>
              <a:gd name="T19" fmla="*/ 19 h 2552"/>
              <a:gd name="T20" fmla="*/ 0 w 3858"/>
              <a:gd name="T21" fmla="*/ 2552 h 2552"/>
              <a:gd name="T22" fmla="*/ 3858 w 3858"/>
              <a:gd name="T23" fmla="*/ 2552 h 2552"/>
              <a:gd name="T24" fmla="*/ 3858 w 3858"/>
              <a:gd name="T25" fmla="*/ 0 h 2552"/>
              <a:gd name="T26" fmla="*/ 0 w 3858"/>
              <a:gd name="T27" fmla="*/ 0 h 2552"/>
              <a:gd name="T28" fmla="*/ 0 w 3858"/>
              <a:gd name="T29" fmla="*/ 19 h 2552"/>
              <a:gd name="T30" fmla="*/ 19 w 3858"/>
              <a:gd name="T31" fmla="*/ 19 h 2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58" h="2552">
                <a:moveTo>
                  <a:pt x="19" y="19"/>
                </a:moveTo>
                <a:lnTo>
                  <a:pt x="19" y="38"/>
                </a:lnTo>
                <a:lnTo>
                  <a:pt x="3819" y="38"/>
                </a:lnTo>
                <a:lnTo>
                  <a:pt x="3819" y="2513"/>
                </a:lnTo>
                <a:lnTo>
                  <a:pt x="39" y="2513"/>
                </a:lnTo>
                <a:lnTo>
                  <a:pt x="39" y="19"/>
                </a:lnTo>
                <a:lnTo>
                  <a:pt x="19" y="19"/>
                </a:lnTo>
                <a:lnTo>
                  <a:pt x="19" y="38"/>
                </a:lnTo>
                <a:lnTo>
                  <a:pt x="19" y="19"/>
                </a:lnTo>
                <a:lnTo>
                  <a:pt x="0" y="19"/>
                </a:lnTo>
                <a:lnTo>
                  <a:pt x="0" y="2552"/>
                </a:lnTo>
                <a:lnTo>
                  <a:pt x="3858" y="2552"/>
                </a:lnTo>
                <a:lnTo>
                  <a:pt x="3858" y="0"/>
                </a:lnTo>
                <a:lnTo>
                  <a:pt x="0" y="0"/>
                </a:lnTo>
                <a:lnTo>
                  <a:pt x="0" y="19"/>
                </a:lnTo>
                <a:lnTo>
                  <a:pt x="19" y="19"/>
                </a:lnTo>
                <a:close/>
              </a:path>
            </a:pathLst>
          </a:cu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3"/>
          <p:cNvSpPr>
            <a:spLocks/>
          </p:cNvSpPr>
          <p:nvPr/>
        </p:nvSpPr>
        <p:spPr bwMode="auto">
          <a:xfrm>
            <a:off x="3048001" y="3043239"/>
            <a:ext cx="2036763" cy="7937"/>
          </a:xfrm>
          <a:custGeom>
            <a:avLst/>
            <a:gdLst>
              <a:gd name="T0" fmla="*/ 0 w 3958"/>
              <a:gd name="T1" fmla="*/ 14 h 14"/>
              <a:gd name="T2" fmla="*/ 3958 w 3958"/>
              <a:gd name="T3" fmla="*/ 0 h 14"/>
              <a:gd name="T4" fmla="*/ 0 w 3958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58" h="14">
                <a:moveTo>
                  <a:pt x="0" y="14"/>
                </a:moveTo>
                <a:lnTo>
                  <a:pt x="3958" y="0"/>
                </a:lnTo>
                <a:lnTo>
                  <a:pt x="0" y="14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4"/>
          <p:cNvSpPr>
            <a:spLocks/>
          </p:cNvSpPr>
          <p:nvPr/>
        </p:nvSpPr>
        <p:spPr bwMode="auto">
          <a:xfrm>
            <a:off x="3048001" y="3033714"/>
            <a:ext cx="2036763" cy="26987"/>
          </a:xfrm>
          <a:custGeom>
            <a:avLst/>
            <a:gdLst>
              <a:gd name="T0" fmla="*/ 0 w 3958"/>
              <a:gd name="T1" fmla="*/ 53 h 53"/>
              <a:gd name="T2" fmla="*/ 3958 w 3958"/>
              <a:gd name="T3" fmla="*/ 39 h 53"/>
              <a:gd name="T4" fmla="*/ 3958 w 3958"/>
              <a:gd name="T5" fmla="*/ 0 h 53"/>
              <a:gd name="T6" fmla="*/ 0 w 3958"/>
              <a:gd name="T7" fmla="*/ 14 h 53"/>
              <a:gd name="T8" fmla="*/ 0 w 3958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8" h="53">
                <a:moveTo>
                  <a:pt x="0" y="53"/>
                </a:moveTo>
                <a:lnTo>
                  <a:pt x="3958" y="39"/>
                </a:lnTo>
                <a:lnTo>
                  <a:pt x="3958" y="0"/>
                </a:lnTo>
                <a:lnTo>
                  <a:pt x="0" y="14"/>
                </a:lnTo>
                <a:lnTo>
                  <a:pt x="0" y="53"/>
                </a:lnTo>
                <a:close/>
              </a:path>
            </a:pathLst>
          </a:cu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5"/>
          <p:cNvSpPr>
            <a:spLocks/>
          </p:cNvSpPr>
          <p:nvPr/>
        </p:nvSpPr>
        <p:spPr bwMode="auto">
          <a:xfrm>
            <a:off x="4964113" y="3005139"/>
            <a:ext cx="139700" cy="79375"/>
          </a:xfrm>
          <a:custGeom>
            <a:avLst/>
            <a:gdLst>
              <a:gd name="T0" fmla="*/ 78 w 273"/>
              <a:gd name="T1" fmla="*/ 77 h 155"/>
              <a:gd name="T2" fmla="*/ 1 w 273"/>
              <a:gd name="T3" fmla="*/ 155 h 155"/>
              <a:gd name="T4" fmla="*/ 273 w 273"/>
              <a:gd name="T5" fmla="*/ 76 h 155"/>
              <a:gd name="T6" fmla="*/ 0 w 273"/>
              <a:gd name="T7" fmla="*/ 0 h 155"/>
              <a:gd name="T8" fmla="*/ 78 w 273"/>
              <a:gd name="T9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155">
                <a:moveTo>
                  <a:pt x="78" y="77"/>
                </a:moveTo>
                <a:lnTo>
                  <a:pt x="1" y="155"/>
                </a:lnTo>
                <a:lnTo>
                  <a:pt x="273" y="76"/>
                </a:lnTo>
                <a:lnTo>
                  <a:pt x="0" y="0"/>
                </a:lnTo>
                <a:lnTo>
                  <a:pt x="78" y="7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6"/>
          <p:cNvSpPr>
            <a:spLocks/>
          </p:cNvSpPr>
          <p:nvPr/>
        </p:nvSpPr>
        <p:spPr bwMode="auto">
          <a:xfrm>
            <a:off x="4946651" y="2994025"/>
            <a:ext cx="176213" cy="100012"/>
          </a:xfrm>
          <a:custGeom>
            <a:avLst/>
            <a:gdLst>
              <a:gd name="T0" fmla="*/ 111 w 341"/>
              <a:gd name="T1" fmla="*/ 97 h 195"/>
              <a:gd name="T2" fmla="*/ 105 w 341"/>
              <a:gd name="T3" fmla="*/ 90 h 195"/>
              <a:gd name="T4" fmla="*/ 1 w 341"/>
              <a:gd name="T5" fmla="*/ 195 h 195"/>
              <a:gd name="T6" fmla="*/ 341 w 341"/>
              <a:gd name="T7" fmla="*/ 96 h 195"/>
              <a:gd name="T8" fmla="*/ 0 w 341"/>
              <a:gd name="T9" fmla="*/ 0 h 195"/>
              <a:gd name="T10" fmla="*/ 105 w 341"/>
              <a:gd name="T11" fmla="*/ 104 h 195"/>
              <a:gd name="T12" fmla="*/ 111 w 341"/>
              <a:gd name="T13" fmla="*/ 97 h 195"/>
              <a:gd name="T14" fmla="*/ 105 w 341"/>
              <a:gd name="T15" fmla="*/ 90 h 195"/>
              <a:gd name="T16" fmla="*/ 111 w 341"/>
              <a:gd name="T17" fmla="*/ 97 h 195"/>
              <a:gd name="T18" fmla="*/ 118 w 341"/>
              <a:gd name="T19" fmla="*/ 90 h 195"/>
              <a:gd name="T20" fmla="*/ 67 w 341"/>
              <a:gd name="T21" fmla="*/ 39 h 195"/>
              <a:gd name="T22" fmla="*/ 270 w 341"/>
              <a:gd name="T23" fmla="*/ 96 h 195"/>
              <a:gd name="T24" fmla="*/ 67 w 341"/>
              <a:gd name="T25" fmla="*/ 155 h 195"/>
              <a:gd name="T26" fmla="*/ 125 w 341"/>
              <a:gd name="T27" fmla="*/ 97 h 195"/>
              <a:gd name="T28" fmla="*/ 118 w 341"/>
              <a:gd name="T29" fmla="*/ 90 h 195"/>
              <a:gd name="T30" fmla="*/ 111 w 341"/>
              <a:gd name="T31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1" h="195">
                <a:moveTo>
                  <a:pt x="111" y="97"/>
                </a:moveTo>
                <a:lnTo>
                  <a:pt x="105" y="90"/>
                </a:lnTo>
                <a:lnTo>
                  <a:pt x="1" y="195"/>
                </a:lnTo>
                <a:lnTo>
                  <a:pt x="341" y="96"/>
                </a:lnTo>
                <a:lnTo>
                  <a:pt x="0" y="0"/>
                </a:lnTo>
                <a:lnTo>
                  <a:pt x="105" y="104"/>
                </a:lnTo>
                <a:lnTo>
                  <a:pt x="111" y="97"/>
                </a:lnTo>
                <a:lnTo>
                  <a:pt x="105" y="90"/>
                </a:lnTo>
                <a:lnTo>
                  <a:pt x="111" y="97"/>
                </a:lnTo>
                <a:lnTo>
                  <a:pt x="118" y="90"/>
                </a:lnTo>
                <a:lnTo>
                  <a:pt x="67" y="39"/>
                </a:lnTo>
                <a:lnTo>
                  <a:pt x="270" y="96"/>
                </a:lnTo>
                <a:lnTo>
                  <a:pt x="67" y="155"/>
                </a:lnTo>
                <a:lnTo>
                  <a:pt x="125" y="97"/>
                </a:lnTo>
                <a:lnTo>
                  <a:pt x="118" y="90"/>
                </a:lnTo>
                <a:lnTo>
                  <a:pt x="111" y="9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7113588" y="3341689"/>
            <a:ext cx="2063750" cy="7937"/>
          </a:xfrm>
          <a:custGeom>
            <a:avLst/>
            <a:gdLst>
              <a:gd name="T0" fmla="*/ 0 w 4014"/>
              <a:gd name="T1" fmla="*/ 14 h 14"/>
              <a:gd name="T2" fmla="*/ 4014 w 4014"/>
              <a:gd name="T3" fmla="*/ 0 h 14"/>
              <a:gd name="T4" fmla="*/ 0 w 4014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14" h="14">
                <a:moveTo>
                  <a:pt x="0" y="14"/>
                </a:moveTo>
                <a:lnTo>
                  <a:pt x="4014" y="0"/>
                </a:lnTo>
                <a:lnTo>
                  <a:pt x="0" y="14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8"/>
          <p:cNvSpPr>
            <a:spLocks/>
          </p:cNvSpPr>
          <p:nvPr/>
        </p:nvSpPr>
        <p:spPr bwMode="auto">
          <a:xfrm>
            <a:off x="7113588" y="3332164"/>
            <a:ext cx="2063750" cy="26987"/>
          </a:xfrm>
          <a:custGeom>
            <a:avLst/>
            <a:gdLst>
              <a:gd name="T0" fmla="*/ 0 w 4014"/>
              <a:gd name="T1" fmla="*/ 52 h 52"/>
              <a:gd name="T2" fmla="*/ 4014 w 4014"/>
              <a:gd name="T3" fmla="*/ 38 h 52"/>
              <a:gd name="T4" fmla="*/ 4014 w 4014"/>
              <a:gd name="T5" fmla="*/ 0 h 52"/>
              <a:gd name="T6" fmla="*/ 0 w 4014"/>
              <a:gd name="T7" fmla="*/ 13 h 52"/>
              <a:gd name="T8" fmla="*/ 0 w 4014"/>
              <a:gd name="T9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14" h="52">
                <a:moveTo>
                  <a:pt x="0" y="52"/>
                </a:moveTo>
                <a:lnTo>
                  <a:pt x="4014" y="38"/>
                </a:lnTo>
                <a:lnTo>
                  <a:pt x="4014" y="0"/>
                </a:lnTo>
                <a:lnTo>
                  <a:pt x="0" y="13"/>
                </a:lnTo>
                <a:lnTo>
                  <a:pt x="0" y="52"/>
                </a:lnTo>
                <a:close/>
              </a:path>
            </a:pathLst>
          </a:cu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29"/>
          <p:cNvSpPr>
            <a:spLocks/>
          </p:cNvSpPr>
          <p:nvPr/>
        </p:nvSpPr>
        <p:spPr bwMode="auto">
          <a:xfrm>
            <a:off x="9056688" y="3302001"/>
            <a:ext cx="139700" cy="79375"/>
          </a:xfrm>
          <a:custGeom>
            <a:avLst/>
            <a:gdLst>
              <a:gd name="T0" fmla="*/ 78 w 272"/>
              <a:gd name="T1" fmla="*/ 77 h 155"/>
              <a:gd name="T2" fmla="*/ 0 w 272"/>
              <a:gd name="T3" fmla="*/ 155 h 155"/>
              <a:gd name="T4" fmla="*/ 272 w 272"/>
              <a:gd name="T5" fmla="*/ 77 h 155"/>
              <a:gd name="T6" fmla="*/ 0 w 272"/>
              <a:gd name="T7" fmla="*/ 0 h 155"/>
              <a:gd name="T8" fmla="*/ 78 w 272"/>
              <a:gd name="T9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2" h="155">
                <a:moveTo>
                  <a:pt x="78" y="77"/>
                </a:moveTo>
                <a:lnTo>
                  <a:pt x="0" y="155"/>
                </a:lnTo>
                <a:lnTo>
                  <a:pt x="272" y="77"/>
                </a:lnTo>
                <a:lnTo>
                  <a:pt x="0" y="0"/>
                </a:lnTo>
                <a:lnTo>
                  <a:pt x="78" y="7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30"/>
          <p:cNvSpPr>
            <a:spLocks/>
          </p:cNvSpPr>
          <p:nvPr/>
        </p:nvSpPr>
        <p:spPr bwMode="auto">
          <a:xfrm>
            <a:off x="9039226" y="3292475"/>
            <a:ext cx="176213" cy="100012"/>
          </a:xfrm>
          <a:custGeom>
            <a:avLst/>
            <a:gdLst>
              <a:gd name="T0" fmla="*/ 112 w 342"/>
              <a:gd name="T1" fmla="*/ 97 h 195"/>
              <a:gd name="T2" fmla="*/ 105 w 342"/>
              <a:gd name="T3" fmla="*/ 91 h 195"/>
              <a:gd name="T4" fmla="*/ 1 w 342"/>
              <a:gd name="T5" fmla="*/ 195 h 195"/>
              <a:gd name="T6" fmla="*/ 342 w 342"/>
              <a:gd name="T7" fmla="*/ 97 h 195"/>
              <a:gd name="T8" fmla="*/ 0 w 342"/>
              <a:gd name="T9" fmla="*/ 0 h 195"/>
              <a:gd name="T10" fmla="*/ 105 w 342"/>
              <a:gd name="T11" fmla="*/ 104 h 195"/>
              <a:gd name="T12" fmla="*/ 112 w 342"/>
              <a:gd name="T13" fmla="*/ 97 h 195"/>
              <a:gd name="T14" fmla="*/ 105 w 342"/>
              <a:gd name="T15" fmla="*/ 91 h 195"/>
              <a:gd name="T16" fmla="*/ 112 w 342"/>
              <a:gd name="T17" fmla="*/ 97 h 195"/>
              <a:gd name="T18" fmla="*/ 119 w 342"/>
              <a:gd name="T19" fmla="*/ 91 h 195"/>
              <a:gd name="T20" fmla="*/ 67 w 342"/>
              <a:gd name="T21" fmla="*/ 39 h 195"/>
              <a:gd name="T22" fmla="*/ 271 w 342"/>
              <a:gd name="T23" fmla="*/ 97 h 195"/>
              <a:gd name="T24" fmla="*/ 68 w 342"/>
              <a:gd name="T25" fmla="*/ 156 h 195"/>
              <a:gd name="T26" fmla="*/ 126 w 342"/>
              <a:gd name="T27" fmla="*/ 97 h 195"/>
              <a:gd name="T28" fmla="*/ 119 w 342"/>
              <a:gd name="T29" fmla="*/ 91 h 195"/>
              <a:gd name="T30" fmla="*/ 112 w 342"/>
              <a:gd name="T31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2" h="195">
                <a:moveTo>
                  <a:pt x="112" y="97"/>
                </a:moveTo>
                <a:lnTo>
                  <a:pt x="105" y="91"/>
                </a:lnTo>
                <a:lnTo>
                  <a:pt x="1" y="195"/>
                </a:lnTo>
                <a:lnTo>
                  <a:pt x="342" y="97"/>
                </a:lnTo>
                <a:lnTo>
                  <a:pt x="0" y="0"/>
                </a:lnTo>
                <a:lnTo>
                  <a:pt x="105" y="104"/>
                </a:lnTo>
                <a:lnTo>
                  <a:pt x="112" y="97"/>
                </a:lnTo>
                <a:lnTo>
                  <a:pt x="105" y="91"/>
                </a:lnTo>
                <a:lnTo>
                  <a:pt x="112" y="97"/>
                </a:lnTo>
                <a:lnTo>
                  <a:pt x="119" y="91"/>
                </a:lnTo>
                <a:lnTo>
                  <a:pt x="67" y="39"/>
                </a:lnTo>
                <a:lnTo>
                  <a:pt x="271" y="97"/>
                </a:lnTo>
                <a:lnTo>
                  <a:pt x="68" y="156"/>
                </a:lnTo>
                <a:lnTo>
                  <a:pt x="126" y="97"/>
                </a:lnTo>
                <a:lnTo>
                  <a:pt x="119" y="91"/>
                </a:lnTo>
                <a:lnTo>
                  <a:pt x="112" y="9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31"/>
          <p:cNvSpPr>
            <a:spLocks noChangeArrowheads="1"/>
          </p:cNvSpPr>
          <p:nvPr/>
        </p:nvSpPr>
        <p:spPr bwMode="auto">
          <a:xfrm>
            <a:off x="7613651" y="3086100"/>
            <a:ext cx="72776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Times New Roman" pitchFamily="18" charset="0"/>
              </a:rPr>
              <a:t>ldResult</a:t>
            </a:r>
            <a:endParaRPr lang="en-US">
              <a:latin typeface="Arial" pitchFamily="34" charset="0"/>
            </a:endParaRPr>
          </a:p>
        </p:txBody>
      </p:sp>
      <p:sp>
        <p:nvSpPr>
          <p:cNvPr id="23" name="Freeform 32"/>
          <p:cNvSpPr>
            <a:spLocks/>
          </p:cNvSpPr>
          <p:nvPr/>
        </p:nvSpPr>
        <p:spPr bwMode="auto">
          <a:xfrm>
            <a:off x="7067550" y="4421189"/>
            <a:ext cx="2139950" cy="1171575"/>
          </a:xfrm>
          <a:custGeom>
            <a:avLst/>
            <a:gdLst>
              <a:gd name="T0" fmla="*/ 17 w 4162"/>
              <a:gd name="T1" fmla="*/ 17 h 2289"/>
              <a:gd name="T2" fmla="*/ 17 w 4162"/>
              <a:gd name="T3" fmla="*/ 33 h 2289"/>
              <a:gd name="T4" fmla="*/ 4130 w 4162"/>
              <a:gd name="T5" fmla="*/ 33 h 2289"/>
              <a:gd name="T6" fmla="*/ 4130 w 4162"/>
              <a:gd name="T7" fmla="*/ 2256 h 2289"/>
              <a:gd name="T8" fmla="*/ 33 w 4162"/>
              <a:gd name="T9" fmla="*/ 2256 h 2289"/>
              <a:gd name="T10" fmla="*/ 33 w 4162"/>
              <a:gd name="T11" fmla="*/ 17 h 2289"/>
              <a:gd name="T12" fmla="*/ 17 w 4162"/>
              <a:gd name="T13" fmla="*/ 17 h 2289"/>
              <a:gd name="T14" fmla="*/ 17 w 4162"/>
              <a:gd name="T15" fmla="*/ 33 h 2289"/>
              <a:gd name="T16" fmla="*/ 17 w 4162"/>
              <a:gd name="T17" fmla="*/ 17 h 2289"/>
              <a:gd name="T18" fmla="*/ 0 w 4162"/>
              <a:gd name="T19" fmla="*/ 17 h 2289"/>
              <a:gd name="T20" fmla="*/ 0 w 4162"/>
              <a:gd name="T21" fmla="*/ 2289 h 2289"/>
              <a:gd name="T22" fmla="*/ 4162 w 4162"/>
              <a:gd name="T23" fmla="*/ 2289 h 2289"/>
              <a:gd name="T24" fmla="*/ 4162 w 4162"/>
              <a:gd name="T25" fmla="*/ 0 h 2289"/>
              <a:gd name="T26" fmla="*/ 0 w 4162"/>
              <a:gd name="T27" fmla="*/ 0 h 2289"/>
              <a:gd name="T28" fmla="*/ 0 w 4162"/>
              <a:gd name="T29" fmla="*/ 17 h 2289"/>
              <a:gd name="T30" fmla="*/ 17 w 4162"/>
              <a:gd name="T31" fmla="*/ 17 h 2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162" h="2289">
                <a:moveTo>
                  <a:pt x="17" y="17"/>
                </a:moveTo>
                <a:lnTo>
                  <a:pt x="17" y="33"/>
                </a:lnTo>
                <a:lnTo>
                  <a:pt x="4130" y="33"/>
                </a:lnTo>
                <a:lnTo>
                  <a:pt x="4130" y="2256"/>
                </a:lnTo>
                <a:lnTo>
                  <a:pt x="33" y="2256"/>
                </a:lnTo>
                <a:lnTo>
                  <a:pt x="33" y="17"/>
                </a:lnTo>
                <a:lnTo>
                  <a:pt x="17" y="17"/>
                </a:lnTo>
                <a:lnTo>
                  <a:pt x="17" y="33"/>
                </a:lnTo>
                <a:lnTo>
                  <a:pt x="17" y="17"/>
                </a:lnTo>
                <a:lnTo>
                  <a:pt x="0" y="17"/>
                </a:lnTo>
                <a:lnTo>
                  <a:pt x="0" y="2289"/>
                </a:lnTo>
                <a:lnTo>
                  <a:pt x="4162" y="2289"/>
                </a:lnTo>
                <a:lnTo>
                  <a:pt x="4162" y="0"/>
                </a:lnTo>
                <a:lnTo>
                  <a:pt x="0" y="0"/>
                </a:lnTo>
                <a:lnTo>
                  <a:pt x="0" y="17"/>
                </a:lnTo>
                <a:lnTo>
                  <a:pt x="17" y="1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33"/>
          <p:cNvSpPr>
            <a:spLocks noEditPoints="1"/>
          </p:cNvSpPr>
          <p:nvPr/>
        </p:nvSpPr>
        <p:spPr bwMode="auto">
          <a:xfrm>
            <a:off x="8755064" y="1711326"/>
            <a:ext cx="23813" cy="2649537"/>
          </a:xfrm>
          <a:custGeom>
            <a:avLst/>
            <a:gdLst>
              <a:gd name="T0" fmla="*/ 0 w 47"/>
              <a:gd name="T1" fmla="*/ 0 h 5176"/>
              <a:gd name="T2" fmla="*/ 47 w 47"/>
              <a:gd name="T3" fmla="*/ 94 h 5176"/>
              <a:gd name="T4" fmla="*/ 0 w 47"/>
              <a:gd name="T5" fmla="*/ 0 h 5176"/>
              <a:gd name="T6" fmla="*/ 0 w 47"/>
              <a:gd name="T7" fmla="*/ 283 h 5176"/>
              <a:gd name="T8" fmla="*/ 47 w 47"/>
              <a:gd name="T9" fmla="*/ 377 h 5176"/>
              <a:gd name="T10" fmla="*/ 0 w 47"/>
              <a:gd name="T11" fmla="*/ 283 h 5176"/>
              <a:gd name="T12" fmla="*/ 0 w 47"/>
              <a:gd name="T13" fmla="*/ 565 h 5176"/>
              <a:gd name="T14" fmla="*/ 47 w 47"/>
              <a:gd name="T15" fmla="*/ 659 h 5176"/>
              <a:gd name="T16" fmla="*/ 0 w 47"/>
              <a:gd name="T17" fmla="*/ 565 h 5176"/>
              <a:gd name="T18" fmla="*/ 0 w 47"/>
              <a:gd name="T19" fmla="*/ 847 h 5176"/>
              <a:gd name="T20" fmla="*/ 47 w 47"/>
              <a:gd name="T21" fmla="*/ 941 h 5176"/>
              <a:gd name="T22" fmla="*/ 0 w 47"/>
              <a:gd name="T23" fmla="*/ 847 h 5176"/>
              <a:gd name="T24" fmla="*/ 0 w 47"/>
              <a:gd name="T25" fmla="*/ 1130 h 5176"/>
              <a:gd name="T26" fmla="*/ 47 w 47"/>
              <a:gd name="T27" fmla="*/ 1224 h 5176"/>
              <a:gd name="T28" fmla="*/ 0 w 47"/>
              <a:gd name="T29" fmla="*/ 1130 h 5176"/>
              <a:gd name="T30" fmla="*/ 0 w 47"/>
              <a:gd name="T31" fmla="*/ 1412 h 5176"/>
              <a:gd name="T32" fmla="*/ 47 w 47"/>
              <a:gd name="T33" fmla="*/ 1506 h 5176"/>
              <a:gd name="T34" fmla="*/ 0 w 47"/>
              <a:gd name="T35" fmla="*/ 1412 h 5176"/>
              <a:gd name="T36" fmla="*/ 0 w 47"/>
              <a:gd name="T37" fmla="*/ 1694 h 5176"/>
              <a:gd name="T38" fmla="*/ 47 w 47"/>
              <a:gd name="T39" fmla="*/ 1788 h 5176"/>
              <a:gd name="T40" fmla="*/ 0 w 47"/>
              <a:gd name="T41" fmla="*/ 1694 h 5176"/>
              <a:gd name="T42" fmla="*/ 0 w 47"/>
              <a:gd name="T43" fmla="*/ 1976 h 5176"/>
              <a:gd name="T44" fmla="*/ 47 w 47"/>
              <a:gd name="T45" fmla="*/ 2071 h 5176"/>
              <a:gd name="T46" fmla="*/ 0 w 47"/>
              <a:gd name="T47" fmla="*/ 1976 h 5176"/>
              <a:gd name="T48" fmla="*/ 0 w 47"/>
              <a:gd name="T49" fmla="*/ 2259 h 5176"/>
              <a:gd name="T50" fmla="*/ 47 w 47"/>
              <a:gd name="T51" fmla="*/ 2353 h 5176"/>
              <a:gd name="T52" fmla="*/ 0 w 47"/>
              <a:gd name="T53" fmla="*/ 2259 h 5176"/>
              <a:gd name="T54" fmla="*/ 0 w 47"/>
              <a:gd name="T55" fmla="*/ 2541 h 5176"/>
              <a:gd name="T56" fmla="*/ 47 w 47"/>
              <a:gd name="T57" fmla="*/ 2635 h 5176"/>
              <a:gd name="T58" fmla="*/ 0 w 47"/>
              <a:gd name="T59" fmla="*/ 2541 h 5176"/>
              <a:gd name="T60" fmla="*/ 0 w 47"/>
              <a:gd name="T61" fmla="*/ 2823 h 5176"/>
              <a:gd name="T62" fmla="*/ 47 w 47"/>
              <a:gd name="T63" fmla="*/ 2917 h 5176"/>
              <a:gd name="T64" fmla="*/ 0 w 47"/>
              <a:gd name="T65" fmla="*/ 2823 h 5176"/>
              <a:gd name="T66" fmla="*/ 0 w 47"/>
              <a:gd name="T67" fmla="*/ 3106 h 5176"/>
              <a:gd name="T68" fmla="*/ 47 w 47"/>
              <a:gd name="T69" fmla="*/ 3200 h 5176"/>
              <a:gd name="T70" fmla="*/ 0 w 47"/>
              <a:gd name="T71" fmla="*/ 3106 h 5176"/>
              <a:gd name="T72" fmla="*/ 0 w 47"/>
              <a:gd name="T73" fmla="*/ 3388 h 5176"/>
              <a:gd name="T74" fmla="*/ 47 w 47"/>
              <a:gd name="T75" fmla="*/ 3482 h 5176"/>
              <a:gd name="T76" fmla="*/ 0 w 47"/>
              <a:gd name="T77" fmla="*/ 3388 h 5176"/>
              <a:gd name="T78" fmla="*/ 0 w 47"/>
              <a:gd name="T79" fmla="*/ 3670 h 5176"/>
              <a:gd name="T80" fmla="*/ 47 w 47"/>
              <a:gd name="T81" fmla="*/ 3764 h 5176"/>
              <a:gd name="T82" fmla="*/ 0 w 47"/>
              <a:gd name="T83" fmla="*/ 3670 h 5176"/>
              <a:gd name="T84" fmla="*/ 0 w 47"/>
              <a:gd name="T85" fmla="*/ 3953 h 5176"/>
              <a:gd name="T86" fmla="*/ 47 w 47"/>
              <a:gd name="T87" fmla="*/ 4047 h 5176"/>
              <a:gd name="T88" fmla="*/ 0 w 47"/>
              <a:gd name="T89" fmla="*/ 3953 h 5176"/>
              <a:gd name="T90" fmla="*/ 0 w 47"/>
              <a:gd name="T91" fmla="*/ 4235 h 5176"/>
              <a:gd name="T92" fmla="*/ 47 w 47"/>
              <a:gd name="T93" fmla="*/ 4329 h 5176"/>
              <a:gd name="T94" fmla="*/ 0 w 47"/>
              <a:gd name="T95" fmla="*/ 4235 h 5176"/>
              <a:gd name="T96" fmla="*/ 0 w 47"/>
              <a:gd name="T97" fmla="*/ 4517 h 5176"/>
              <a:gd name="T98" fmla="*/ 47 w 47"/>
              <a:gd name="T99" fmla="*/ 4611 h 5176"/>
              <a:gd name="T100" fmla="*/ 0 w 47"/>
              <a:gd name="T101" fmla="*/ 4517 h 5176"/>
              <a:gd name="T102" fmla="*/ 0 w 47"/>
              <a:gd name="T103" fmla="*/ 4800 h 5176"/>
              <a:gd name="T104" fmla="*/ 47 w 47"/>
              <a:gd name="T105" fmla="*/ 4894 h 5176"/>
              <a:gd name="T106" fmla="*/ 0 w 47"/>
              <a:gd name="T107" fmla="*/ 4800 h 5176"/>
              <a:gd name="T108" fmla="*/ 0 w 47"/>
              <a:gd name="T109" fmla="*/ 5082 h 5176"/>
              <a:gd name="T110" fmla="*/ 47 w 47"/>
              <a:gd name="T111" fmla="*/ 5176 h 5176"/>
              <a:gd name="T112" fmla="*/ 0 w 47"/>
              <a:gd name="T113" fmla="*/ 5082 h 5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47" h="5176">
                <a:moveTo>
                  <a:pt x="47" y="0"/>
                </a:moveTo>
                <a:lnTo>
                  <a:pt x="0" y="0"/>
                </a:lnTo>
                <a:lnTo>
                  <a:pt x="0" y="94"/>
                </a:lnTo>
                <a:lnTo>
                  <a:pt x="47" y="94"/>
                </a:lnTo>
                <a:lnTo>
                  <a:pt x="47" y="0"/>
                </a:lnTo>
                <a:close/>
                <a:moveTo>
                  <a:pt x="0" y="0"/>
                </a:moveTo>
                <a:close/>
                <a:moveTo>
                  <a:pt x="47" y="283"/>
                </a:moveTo>
                <a:lnTo>
                  <a:pt x="0" y="283"/>
                </a:lnTo>
                <a:lnTo>
                  <a:pt x="0" y="377"/>
                </a:lnTo>
                <a:lnTo>
                  <a:pt x="47" y="377"/>
                </a:lnTo>
                <a:lnTo>
                  <a:pt x="47" y="283"/>
                </a:lnTo>
                <a:close/>
                <a:moveTo>
                  <a:pt x="0" y="283"/>
                </a:moveTo>
                <a:close/>
                <a:moveTo>
                  <a:pt x="47" y="565"/>
                </a:moveTo>
                <a:lnTo>
                  <a:pt x="0" y="565"/>
                </a:lnTo>
                <a:lnTo>
                  <a:pt x="0" y="659"/>
                </a:lnTo>
                <a:lnTo>
                  <a:pt x="47" y="659"/>
                </a:lnTo>
                <a:lnTo>
                  <a:pt x="47" y="565"/>
                </a:lnTo>
                <a:close/>
                <a:moveTo>
                  <a:pt x="0" y="565"/>
                </a:moveTo>
                <a:close/>
                <a:moveTo>
                  <a:pt x="47" y="847"/>
                </a:moveTo>
                <a:lnTo>
                  <a:pt x="0" y="847"/>
                </a:lnTo>
                <a:lnTo>
                  <a:pt x="0" y="941"/>
                </a:lnTo>
                <a:lnTo>
                  <a:pt x="47" y="941"/>
                </a:lnTo>
                <a:lnTo>
                  <a:pt x="47" y="847"/>
                </a:lnTo>
                <a:close/>
                <a:moveTo>
                  <a:pt x="0" y="847"/>
                </a:moveTo>
                <a:close/>
                <a:moveTo>
                  <a:pt x="47" y="1130"/>
                </a:moveTo>
                <a:lnTo>
                  <a:pt x="0" y="1130"/>
                </a:lnTo>
                <a:lnTo>
                  <a:pt x="0" y="1224"/>
                </a:lnTo>
                <a:lnTo>
                  <a:pt x="47" y="1224"/>
                </a:lnTo>
                <a:lnTo>
                  <a:pt x="47" y="1130"/>
                </a:lnTo>
                <a:close/>
                <a:moveTo>
                  <a:pt x="0" y="1130"/>
                </a:moveTo>
                <a:close/>
                <a:moveTo>
                  <a:pt x="47" y="1412"/>
                </a:moveTo>
                <a:lnTo>
                  <a:pt x="0" y="1412"/>
                </a:lnTo>
                <a:lnTo>
                  <a:pt x="0" y="1506"/>
                </a:lnTo>
                <a:lnTo>
                  <a:pt x="47" y="1506"/>
                </a:lnTo>
                <a:lnTo>
                  <a:pt x="47" y="1412"/>
                </a:lnTo>
                <a:close/>
                <a:moveTo>
                  <a:pt x="0" y="1412"/>
                </a:moveTo>
                <a:close/>
                <a:moveTo>
                  <a:pt x="47" y="1694"/>
                </a:moveTo>
                <a:lnTo>
                  <a:pt x="0" y="1694"/>
                </a:lnTo>
                <a:lnTo>
                  <a:pt x="0" y="1788"/>
                </a:lnTo>
                <a:lnTo>
                  <a:pt x="47" y="1788"/>
                </a:lnTo>
                <a:lnTo>
                  <a:pt x="47" y="1694"/>
                </a:lnTo>
                <a:close/>
                <a:moveTo>
                  <a:pt x="0" y="1694"/>
                </a:moveTo>
                <a:close/>
                <a:moveTo>
                  <a:pt x="47" y="1976"/>
                </a:moveTo>
                <a:lnTo>
                  <a:pt x="0" y="1976"/>
                </a:lnTo>
                <a:lnTo>
                  <a:pt x="0" y="2071"/>
                </a:lnTo>
                <a:lnTo>
                  <a:pt x="47" y="2071"/>
                </a:lnTo>
                <a:lnTo>
                  <a:pt x="47" y="1976"/>
                </a:lnTo>
                <a:close/>
                <a:moveTo>
                  <a:pt x="0" y="1976"/>
                </a:moveTo>
                <a:close/>
                <a:moveTo>
                  <a:pt x="47" y="2259"/>
                </a:moveTo>
                <a:lnTo>
                  <a:pt x="0" y="2259"/>
                </a:lnTo>
                <a:lnTo>
                  <a:pt x="0" y="2353"/>
                </a:lnTo>
                <a:lnTo>
                  <a:pt x="47" y="2353"/>
                </a:lnTo>
                <a:lnTo>
                  <a:pt x="47" y="2259"/>
                </a:lnTo>
                <a:close/>
                <a:moveTo>
                  <a:pt x="0" y="2259"/>
                </a:moveTo>
                <a:close/>
                <a:moveTo>
                  <a:pt x="47" y="2541"/>
                </a:moveTo>
                <a:lnTo>
                  <a:pt x="0" y="2541"/>
                </a:lnTo>
                <a:lnTo>
                  <a:pt x="0" y="2635"/>
                </a:lnTo>
                <a:lnTo>
                  <a:pt x="47" y="2635"/>
                </a:lnTo>
                <a:lnTo>
                  <a:pt x="47" y="2541"/>
                </a:lnTo>
                <a:close/>
                <a:moveTo>
                  <a:pt x="0" y="2541"/>
                </a:moveTo>
                <a:close/>
                <a:moveTo>
                  <a:pt x="47" y="2823"/>
                </a:moveTo>
                <a:lnTo>
                  <a:pt x="0" y="2823"/>
                </a:lnTo>
                <a:lnTo>
                  <a:pt x="0" y="2917"/>
                </a:lnTo>
                <a:lnTo>
                  <a:pt x="47" y="2917"/>
                </a:lnTo>
                <a:lnTo>
                  <a:pt x="47" y="2823"/>
                </a:lnTo>
                <a:close/>
                <a:moveTo>
                  <a:pt x="0" y="2823"/>
                </a:moveTo>
                <a:close/>
                <a:moveTo>
                  <a:pt x="47" y="3106"/>
                </a:moveTo>
                <a:lnTo>
                  <a:pt x="0" y="3106"/>
                </a:lnTo>
                <a:lnTo>
                  <a:pt x="0" y="3200"/>
                </a:lnTo>
                <a:lnTo>
                  <a:pt x="47" y="3200"/>
                </a:lnTo>
                <a:lnTo>
                  <a:pt x="47" y="3106"/>
                </a:lnTo>
                <a:close/>
                <a:moveTo>
                  <a:pt x="0" y="3106"/>
                </a:moveTo>
                <a:close/>
                <a:moveTo>
                  <a:pt x="47" y="3388"/>
                </a:moveTo>
                <a:lnTo>
                  <a:pt x="0" y="3388"/>
                </a:lnTo>
                <a:lnTo>
                  <a:pt x="0" y="3482"/>
                </a:lnTo>
                <a:lnTo>
                  <a:pt x="47" y="3482"/>
                </a:lnTo>
                <a:lnTo>
                  <a:pt x="47" y="3388"/>
                </a:lnTo>
                <a:close/>
                <a:moveTo>
                  <a:pt x="0" y="3388"/>
                </a:moveTo>
                <a:close/>
                <a:moveTo>
                  <a:pt x="47" y="3670"/>
                </a:moveTo>
                <a:lnTo>
                  <a:pt x="0" y="3670"/>
                </a:lnTo>
                <a:lnTo>
                  <a:pt x="0" y="3764"/>
                </a:lnTo>
                <a:lnTo>
                  <a:pt x="47" y="3764"/>
                </a:lnTo>
                <a:lnTo>
                  <a:pt x="47" y="3670"/>
                </a:lnTo>
                <a:close/>
                <a:moveTo>
                  <a:pt x="0" y="3670"/>
                </a:moveTo>
                <a:close/>
                <a:moveTo>
                  <a:pt x="47" y="3953"/>
                </a:moveTo>
                <a:lnTo>
                  <a:pt x="0" y="3953"/>
                </a:lnTo>
                <a:lnTo>
                  <a:pt x="0" y="4047"/>
                </a:lnTo>
                <a:lnTo>
                  <a:pt x="47" y="4047"/>
                </a:lnTo>
                <a:lnTo>
                  <a:pt x="47" y="3953"/>
                </a:lnTo>
                <a:close/>
                <a:moveTo>
                  <a:pt x="0" y="3953"/>
                </a:moveTo>
                <a:close/>
                <a:moveTo>
                  <a:pt x="47" y="4235"/>
                </a:moveTo>
                <a:lnTo>
                  <a:pt x="0" y="4235"/>
                </a:lnTo>
                <a:lnTo>
                  <a:pt x="0" y="4329"/>
                </a:lnTo>
                <a:lnTo>
                  <a:pt x="47" y="4329"/>
                </a:lnTo>
                <a:lnTo>
                  <a:pt x="47" y="4235"/>
                </a:lnTo>
                <a:close/>
                <a:moveTo>
                  <a:pt x="0" y="4235"/>
                </a:moveTo>
                <a:close/>
                <a:moveTo>
                  <a:pt x="47" y="4517"/>
                </a:moveTo>
                <a:lnTo>
                  <a:pt x="0" y="4517"/>
                </a:lnTo>
                <a:lnTo>
                  <a:pt x="0" y="4611"/>
                </a:lnTo>
                <a:lnTo>
                  <a:pt x="47" y="4611"/>
                </a:lnTo>
                <a:lnTo>
                  <a:pt x="47" y="4517"/>
                </a:lnTo>
                <a:close/>
                <a:moveTo>
                  <a:pt x="0" y="4517"/>
                </a:moveTo>
                <a:close/>
                <a:moveTo>
                  <a:pt x="47" y="4800"/>
                </a:moveTo>
                <a:lnTo>
                  <a:pt x="0" y="4800"/>
                </a:lnTo>
                <a:lnTo>
                  <a:pt x="0" y="4894"/>
                </a:lnTo>
                <a:lnTo>
                  <a:pt x="47" y="4894"/>
                </a:lnTo>
                <a:lnTo>
                  <a:pt x="47" y="4800"/>
                </a:lnTo>
                <a:close/>
                <a:moveTo>
                  <a:pt x="0" y="4800"/>
                </a:moveTo>
                <a:close/>
                <a:moveTo>
                  <a:pt x="47" y="5082"/>
                </a:moveTo>
                <a:lnTo>
                  <a:pt x="0" y="5082"/>
                </a:lnTo>
                <a:lnTo>
                  <a:pt x="0" y="5176"/>
                </a:lnTo>
                <a:lnTo>
                  <a:pt x="47" y="5176"/>
                </a:lnTo>
                <a:lnTo>
                  <a:pt x="47" y="5082"/>
                </a:lnTo>
                <a:close/>
                <a:moveTo>
                  <a:pt x="0" y="5082"/>
                </a:moveTo>
                <a:close/>
              </a:path>
            </a:pathLst>
          </a:custGeom>
          <a:solidFill>
            <a:srgbClr val="38297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34"/>
          <p:cNvSpPr>
            <a:spLocks/>
          </p:cNvSpPr>
          <p:nvPr/>
        </p:nvSpPr>
        <p:spPr bwMode="auto">
          <a:xfrm>
            <a:off x="3048000" y="3797300"/>
            <a:ext cx="2071688" cy="6350"/>
          </a:xfrm>
          <a:custGeom>
            <a:avLst/>
            <a:gdLst>
              <a:gd name="T0" fmla="*/ 0 w 4028"/>
              <a:gd name="T1" fmla="*/ 14 h 14"/>
              <a:gd name="T2" fmla="*/ 4028 w 4028"/>
              <a:gd name="T3" fmla="*/ 0 h 14"/>
              <a:gd name="T4" fmla="*/ 0 w 4028"/>
              <a:gd name="T5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28" h="14">
                <a:moveTo>
                  <a:pt x="0" y="14"/>
                </a:moveTo>
                <a:lnTo>
                  <a:pt x="4028" y="0"/>
                </a:lnTo>
                <a:lnTo>
                  <a:pt x="0" y="14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35"/>
          <p:cNvSpPr>
            <a:spLocks/>
          </p:cNvSpPr>
          <p:nvPr/>
        </p:nvSpPr>
        <p:spPr bwMode="auto">
          <a:xfrm>
            <a:off x="3048000" y="3787776"/>
            <a:ext cx="2071688" cy="26987"/>
          </a:xfrm>
          <a:custGeom>
            <a:avLst/>
            <a:gdLst>
              <a:gd name="T0" fmla="*/ 0 w 4028"/>
              <a:gd name="T1" fmla="*/ 53 h 53"/>
              <a:gd name="T2" fmla="*/ 4028 w 4028"/>
              <a:gd name="T3" fmla="*/ 39 h 53"/>
              <a:gd name="T4" fmla="*/ 4028 w 4028"/>
              <a:gd name="T5" fmla="*/ 0 h 53"/>
              <a:gd name="T6" fmla="*/ 0 w 4028"/>
              <a:gd name="T7" fmla="*/ 14 h 53"/>
              <a:gd name="T8" fmla="*/ 0 w 4028"/>
              <a:gd name="T9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28" h="53">
                <a:moveTo>
                  <a:pt x="0" y="53"/>
                </a:moveTo>
                <a:lnTo>
                  <a:pt x="4028" y="39"/>
                </a:lnTo>
                <a:lnTo>
                  <a:pt x="4028" y="0"/>
                </a:lnTo>
                <a:lnTo>
                  <a:pt x="0" y="14"/>
                </a:lnTo>
                <a:lnTo>
                  <a:pt x="0" y="53"/>
                </a:lnTo>
                <a:close/>
              </a:path>
            </a:pathLst>
          </a:custGeom>
          <a:solidFill>
            <a:srgbClr val="292E3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6"/>
          <p:cNvSpPr>
            <a:spLocks/>
          </p:cNvSpPr>
          <p:nvPr/>
        </p:nvSpPr>
        <p:spPr bwMode="auto">
          <a:xfrm>
            <a:off x="4999038" y="3757614"/>
            <a:ext cx="141288" cy="79375"/>
          </a:xfrm>
          <a:custGeom>
            <a:avLst/>
            <a:gdLst>
              <a:gd name="T0" fmla="*/ 78 w 273"/>
              <a:gd name="T1" fmla="*/ 77 h 155"/>
              <a:gd name="T2" fmla="*/ 1 w 273"/>
              <a:gd name="T3" fmla="*/ 155 h 155"/>
              <a:gd name="T4" fmla="*/ 273 w 273"/>
              <a:gd name="T5" fmla="*/ 77 h 155"/>
              <a:gd name="T6" fmla="*/ 0 w 273"/>
              <a:gd name="T7" fmla="*/ 0 h 155"/>
              <a:gd name="T8" fmla="*/ 78 w 273"/>
              <a:gd name="T9" fmla="*/ 77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" h="155">
                <a:moveTo>
                  <a:pt x="78" y="77"/>
                </a:moveTo>
                <a:lnTo>
                  <a:pt x="1" y="155"/>
                </a:lnTo>
                <a:lnTo>
                  <a:pt x="273" y="77"/>
                </a:lnTo>
                <a:lnTo>
                  <a:pt x="0" y="0"/>
                </a:lnTo>
                <a:lnTo>
                  <a:pt x="78" y="7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7"/>
          <p:cNvSpPr>
            <a:spLocks/>
          </p:cNvSpPr>
          <p:nvPr/>
        </p:nvSpPr>
        <p:spPr bwMode="auto">
          <a:xfrm>
            <a:off x="4983164" y="3748088"/>
            <a:ext cx="174625" cy="100012"/>
          </a:xfrm>
          <a:custGeom>
            <a:avLst/>
            <a:gdLst>
              <a:gd name="T0" fmla="*/ 111 w 341"/>
              <a:gd name="T1" fmla="*/ 97 h 195"/>
              <a:gd name="T2" fmla="*/ 104 w 341"/>
              <a:gd name="T3" fmla="*/ 90 h 195"/>
              <a:gd name="T4" fmla="*/ 0 w 341"/>
              <a:gd name="T5" fmla="*/ 195 h 195"/>
              <a:gd name="T6" fmla="*/ 341 w 341"/>
              <a:gd name="T7" fmla="*/ 97 h 195"/>
              <a:gd name="T8" fmla="*/ 0 w 341"/>
              <a:gd name="T9" fmla="*/ 0 h 195"/>
              <a:gd name="T10" fmla="*/ 104 w 341"/>
              <a:gd name="T11" fmla="*/ 104 h 195"/>
              <a:gd name="T12" fmla="*/ 111 w 341"/>
              <a:gd name="T13" fmla="*/ 97 h 195"/>
              <a:gd name="T14" fmla="*/ 104 w 341"/>
              <a:gd name="T15" fmla="*/ 90 h 195"/>
              <a:gd name="T16" fmla="*/ 111 w 341"/>
              <a:gd name="T17" fmla="*/ 97 h 195"/>
              <a:gd name="T18" fmla="*/ 118 w 341"/>
              <a:gd name="T19" fmla="*/ 90 h 195"/>
              <a:gd name="T20" fmla="*/ 67 w 341"/>
              <a:gd name="T21" fmla="*/ 39 h 195"/>
              <a:gd name="T22" fmla="*/ 270 w 341"/>
              <a:gd name="T23" fmla="*/ 97 h 195"/>
              <a:gd name="T24" fmla="*/ 67 w 341"/>
              <a:gd name="T25" fmla="*/ 156 h 195"/>
              <a:gd name="T26" fmla="*/ 125 w 341"/>
              <a:gd name="T27" fmla="*/ 97 h 195"/>
              <a:gd name="T28" fmla="*/ 118 w 341"/>
              <a:gd name="T29" fmla="*/ 90 h 195"/>
              <a:gd name="T30" fmla="*/ 111 w 341"/>
              <a:gd name="T31" fmla="*/ 97 h 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41" h="195">
                <a:moveTo>
                  <a:pt x="111" y="97"/>
                </a:moveTo>
                <a:lnTo>
                  <a:pt x="104" y="90"/>
                </a:lnTo>
                <a:lnTo>
                  <a:pt x="0" y="195"/>
                </a:lnTo>
                <a:lnTo>
                  <a:pt x="341" y="97"/>
                </a:lnTo>
                <a:lnTo>
                  <a:pt x="0" y="0"/>
                </a:lnTo>
                <a:lnTo>
                  <a:pt x="104" y="104"/>
                </a:lnTo>
                <a:lnTo>
                  <a:pt x="111" y="97"/>
                </a:lnTo>
                <a:lnTo>
                  <a:pt x="104" y="90"/>
                </a:lnTo>
                <a:lnTo>
                  <a:pt x="111" y="97"/>
                </a:lnTo>
                <a:lnTo>
                  <a:pt x="118" y="90"/>
                </a:lnTo>
                <a:lnTo>
                  <a:pt x="67" y="39"/>
                </a:lnTo>
                <a:lnTo>
                  <a:pt x="270" y="97"/>
                </a:lnTo>
                <a:lnTo>
                  <a:pt x="67" y="156"/>
                </a:lnTo>
                <a:lnTo>
                  <a:pt x="125" y="97"/>
                </a:lnTo>
                <a:lnTo>
                  <a:pt x="118" y="90"/>
                </a:lnTo>
                <a:lnTo>
                  <a:pt x="111" y="9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3946526" y="3570288"/>
            <a:ext cx="67967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Times New Roman" pitchFamily="18" charset="0"/>
              </a:rPr>
              <a:t>aluResult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5378450" y="3263900"/>
            <a:ext cx="127759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Times New Roman" pitchFamily="18" charset="0"/>
              </a:rPr>
              <a:t>Memory unit</a:t>
            </a:r>
            <a:endParaRPr lang="en-US">
              <a:latin typeface="Arial" pitchFamily="34" charset="0"/>
            </a:endParaRPr>
          </a:p>
        </p:txBody>
      </p:sp>
      <p:sp>
        <p:nvSpPr>
          <p:cNvPr id="31" name="Freeform 40"/>
          <p:cNvSpPr>
            <a:spLocks noEditPoints="1"/>
          </p:cNvSpPr>
          <p:nvPr/>
        </p:nvSpPr>
        <p:spPr bwMode="auto">
          <a:xfrm>
            <a:off x="5575301" y="2098675"/>
            <a:ext cx="17463" cy="576262"/>
          </a:xfrm>
          <a:custGeom>
            <a:avLst/>
            <a:gdLst>
              <a:gd name="T0" fmla="*/ 33 w 33"/>
              <a:gd name="T1" fmla="*/ 0 h 1127"/>
              <a:gd name="T2" fmla="*/ 0 w 33"/>
              <a:gd name="T3" fmla="*/ 0 h 1127"/>
              <a:gd name="T4" fmla="*/ 0 w 33"/>
              <a:gd name="T5" fmla="*/ 265 h 1127"/>
              <a:gd name="T6" fmla="*/ 33 w 33"/>
              <a:gd name="T7" fmla="*/ 265 h 1127"/>
              <a:gd name="T8" fmla="*/ 33 w 33"/>
              <a:gd name="T9" fmla="*/ 0 h 1127"/>
              <a:gd name="T10" fmla="*/ 0 w 33"/>
              <a:gd name="T11" fmla="*/ 0 h 1127"/>
              <a:gd name="T12" fmla="*/ 33 w 33"/>
              <a:gd name="T13" fmla="*/ 332 h 1127"/>
              <a:gd name="T14" fmla="*/ 0 w 33"/>
              <a:gd name="T15" fmla="*/ 332 h 1127"/>
              <a:gd name="T16" fmla="*/ 0 w 33"/>
              <a:gd name="T17" fmla="*/ 365 h 1127"/>
              <a:gd name="T18" fmla="*/ 33 w 33"/>
              <a:gd name="T19" fmla="*/ 365 h 1127"/>
              <a:gd name="T20" fmla="*/ 33 w 33"/>
              <a:gd name="T21" fmla="*/ 332 h 1127"/>
              <a:gd name="T22" fmla="*/ 0 w 33"/>
              <a:gd name="T23" fmla="*/ 332 h 1127"/>
              <a:gd name="T24" fmla="*/ 33 w 33"/>
              <a:gd name="T25" fmla="*/ 431 h 1127"/>
              <a:gd name="T26" fmla="*/ 0 w 33"/>
              <a:gd name="T27" fmla="*/ 431 h 1127"/>
              <a:gd name="T28" fmla="*/ 0 w 33"/>
              <a:gd name="T29" fmla="*/ 696 h 1127"/>
              <a:gd name="T30" fmla="*/ 33 w 33"/>
              <a:gd name="T31" fmla="*/ 696 h 1127"/>
              <a:gd name="T32" fmla="*/ 33 w 33"/>
              <a:gd name="T33" fmla="*/ 431 h 1127"/>
              <a:gd name="T34" fmla="*/ 0 w 33"/>
              <a:gd name="T35" fmla="*/ 431 h 1127"/>
              <a:gd name="T36" fmla="*/ 33 w 33"/>
              <a:gd name="T37" fmla="*/ 762 h 1127"/>
              <a:gd name="T38" fmla="*/ 0 w 33"/>
              <a:gd name="T39" fmla="*/ 762 h 1127"/>
              <a:gd name="T40" fmla="*/ 0 w 33"/>
              <a:gd name="T41" fmla="*/ 795 h 1127"/>
              <a:gd name="T42" fmla="*/ 33 w 33"/>
              <a:gd name="T43" fmla="*/ 795 h 1127"/>
              <a:gd name="T44" fmla="*/ 33 w 33"/>
              <a:gd name="T45" fmla="*/ 762 h 1127"/>
              <a:gd name="T46" fmla="*/ 0 w 33"/>
              <a:gd name="T47" fmla="*/ 762 h 1127"/>
              <a:gd name="T48" fmla="*/ 33 w 33"/>
              <a:gd name="T49" fmla="*/ 862 h 1127"/>
              <a:gd name="T50" fmla="*/ 0 w 33"/>
              <a:gd name="T51" fmla="*/ 862 h 1127"/>
              <a:gd name="T52" fmla="*/ 0 w 33"/>
              <a:gd name="T53" fmla="*/ 1127 h 1127"/>
              <a:gd name="T54" fmla="*/ 33 w 33"/>
              <a:gd name="T55" fmla="*/ 1127 h 1127"/>
              <a:gd name="T56" fmla="*/ 33 w 33"/>
              <a:gd name="T57" fmla="*/ 862 h 1127"/>
              <a:gd name="T58" fmla="*/ 0 w 33"/>
              <a:gd name="T59" fmla="*/ 862 h 1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" h="1127">
                <a:moveTo>
                  <a:pt x="33" y="0"/>
                </a:moveTo>
                <a:lnTo>
                  <a:pt x="0" y="0"/>
                </a:lnTo>
                <a:lnTo>
                  <a:pt x="0" y="265"/>
                </a:lnTo>
                <a:lnTo>
                  <a:pt x="33" y="265"/>
                </a:lnTo>
                <a:lnTo>
                  <a:pt x="33" y="0"/>
                </a:lnTo>
                <a:close/>
                <a:moveTo>
                  <a:pt x="0" y="0"/>
                </a:moveTo>
                <a:close/>
                <a:moveTo>
                  <a:pt x="33" y="332"/>
                </a:moveTo>
                <a:lnTo>
                  <a:pt x="0" y="332"/>
                </a:lnTo>
                <a:lnTo>
                  <a:pt x="0" y="365"/>
                </a:lnTo>
                <a:lnTo>
                  <a:pt x="33" y="365"/>
                </a:lnTo>
                <a:lnTo>
                  <a:pt x="33" y="332"/>
                </a:lnTo>
                <a:close/>
                <a:moveTo>
                  <a:pt x="0" y="332"/>
                </a:moveTo>
                <a:close/>
                <a:moveTo>
                  <a:pt x="33" y="431"/>
                </a:moveTo>
                <a:lnTo>
                  <a:pt x="0" y="431"/>
                </a:lnTo>
                <a:lnTo>
                  <a:pt x="0" y="696"/>
                </a:lnTo>
                <a:lnTo>
                  <a:pt x="33" y="696"/>
                </a:lnTo>
                <a:lnTo>
                  <a:pt x="33" y="431"/>
                </a:lnTo>
                <a:close/>
                <a:moveTo>
                  <a:pt x="0" y="431"/>
                </a:moveTo>
                <a:close/>
                <a:moveTo>
                  <a:pt x="33" y="762"/>
                </a:moveTo>
                <a:lnTo>
                  <a:pt x="0" y="762"/>
                </a:lnTo>
                <a:lnTo>
                  <a:pt x="0" y="795"/>
                </a:lnTo>
                <a:lnTo>
                  <a:pt x="33" y="795"/>
                </a:lnTo>
                <a:lnTo>
                  <a:pt x="33" y="762"/>
                </a:lnTo>
                <a:close/>
                <a:moveTo>
                  <a:pt x="0" y="762"/>
                </a:moveTo>
                <a:close/>
                <a:moveTo>
                  <a:pt x="33" y="862"/>
                </a:moveTo>
                <a:lnTo>
                  <a:pt x="0" y="862"/>
                </a:lnTo>
                <a:lnTo>
                  <a:pt x="0" y="1127"/>
                </a:lnTo>
                <a:lnTo>
                  <a:pt x="33" y="1127"/>
                </a:lnTo>
                <a:lnTo>
                  <a:pt x="33" y="862"/>
                </a:lnTo>
                <a:close/>
                <a:moveTo>
                  <a:pt x="0" y="862"/>
                </a:move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41"/>
          <p:cNvSpPr>
            <a:spLocks/>
          </p:cNvSpPr>
          <p:nvPr/>
        </p:nvSpPr>
        <p:spPr bwMode="auto">
          <a:xfrm>
            <a:off x="5549901" y="2579688"/>
            <a:ext cx="68263" cy="119062"/>
          </a:xfrm>
          <a:custGeom>
            <a:avLst/>
            <a:gdLst>
              <a:gd name="T0" fmla="*/ 66 w 132"/>
              <a:gd name="T1" fmla="*/ 67 h 232"/>
              <a:gd name="T2" fmla="*/ 0 w 132"/>
              <a:gd name="T3" fmla="*/ 0 h 232"/>
              <a:gd name="T4" fmla="*/ 66 w 132"/>
              <a:gd name="T5" fmla="*/ 232 h 232"/>
              <a:gd name="T6" fmla="*/ 132 w 132"/>
              <a:gd name="T7" fmla="*/ 0 h 232"/>
              <a:gd name="T8" fmla="*/ 66 w 132"/>
              <a:gd name="T9" fmla="*/ 67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232">
                <a:moveTo>
                  <a:pt x="66" y="67"/>
                </a:moveTo>
                <a:lnTo>
                  <a:pt x="0" y="0"/>
                </a:lnTo>
                <a:lnTo>
                  <a:pt x="66" y="232"/>
                </a:lnTo>
                <a:lnTo>
                  <a:pt x="132" y="0"/>
                </a:lnTo>
                <a:lnTo>
                  <a:pt x="66" y="6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42"/>
          <p:cNvSpPr>
            <a:spLocks/>
          </p:cNvSpPr>
          <p:nvPr/>
        </p:nvSpPr>
        <p:spPr bwMode="auto">
          <a:xfrm>
            <a:off x="5541963" y="2565401"/>
            <a:ext cx="84138" cy="147637"/>
          </a:xfrm>
          <a:custGeom>
            <a:avLst/>
            <a:gdLst>
              <a:gd name="T0" fmla="*/ 83 w 166"/>
              <a:gd name="T1" fmla="*/ 95 h 290"/>
              <a:gd name="T2" fmla="*/ 89 w 166"/>
              <a:gd name="T3" fmla="*/ 89 h 290"/>
              <a:gd name="T4" fmla="*/ 0 w 166"/>
              <a:gd name="T5" fmla="*/ 0 h 290"/>
              <a:gd name="T6" fmla="*/ 83 w 166"/>
              <a:gd name="T7" fmla="*/ 290 h 290"/>
              <a:gd name="T8" fmla="*/ 166 w 166"/>
              <a:gd name="T9" fmla="*/ 0 h 290"/>
              <a:gd name="T10" fmla="*/ 77 w 166"/>
              <a:gd name="T11" fmla="*/ 89 h 290"/>
              <a:gd name="T12" fmla="*/ 83 w 166"/>
              <a:gd name="T13" fmla="*/ 95 h 290"/>
              <a:gd name="T14" fmla="*/ 89 w 166"/>
              <a:gd name="T15" fmla="*/ 89 h 290"/>
              <a:gd name="T16" fmla="*/ 83 w 166"/>
              <a:gd name="T17" fmla="*/ 95 h 290"/>
              <a:gd name="T18" fmla="*/ 89 w 166"/>
              <a:gd name="T19" fmla="*/ 100 h 290"/>
              <a:gd name="T20" fmla="*/ 133 w 166"/>
              <a:gd name="T21" fmla="*/ 57 h 290"/>
              <a:gd name="T22" fmla="*/ 83 w 166"/>
              <a:gd name="T23" fmla="*/ 230 h 290"/>
              <a:gd name="T24" fmla="*/ 34 w 166"/>
              <a:gd name="T25" fmla="*/ 57 h 290"/>
              <a:gd name="T26" fmla="*/ 83 w 166"/>
              <a:gd name="T27" fmla="*/ 106 h 290"/>
              <a:gd name="T28" fmla="*/ 89 w 166"/>
              <a:gd name="T29" fmla="*/ 100 h 290"/>
              <a:gd name="T30" fmla="*/ 83 w 166"/>
              <a:gd name="T31" fmla="*/ 95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" h="290">
                <a:moveTo>
                  <a:pt x="83" y="95"/>
                </a:moveTo>
                <a:lnTo>
                  <a:pt x="89" y="89"/>
                </a:lnTo>
                <a:lnTo>
                  <a:pt x="0" y="0"/>
                </a:lnTo>
                <a:lnTo>
                  <a:pt x="83" y="290"/>
                </a:lnTo>
                <a:lnTo>
                  <a:pt x="166" y="0"/>
                </a:lnTo>
                <a:lnTo>
                  <a:pt x="77" y="89"/>
                </a:lnTo>
                <a:lnTo>
                  <a:pt x="83" y="95"/>
                </a:lnTo>
                <a:lnTo>
                  <a:pt x="89" y="89"/>
                </a:lnTo>
                <a:lnTo>
                  <a:pt x="83" y="95"/>
                </a:lnTo>
                <a:lnTo>
                  <a:pt x="89" y="100"/>
                </a:lnTo>
                <a:lnTo>
                  <a:pt x="133" y="57"/>
                </a:lnTo>
                <a:lnTo>
                  <a:pt x="83" y="230"/>
                </a:lnTo>
                <a:lnTo>
                  <a:pt x="34" y="57"/>
                </a:lnTo>
                <a:lnTo>
                  <a:pt x="83" y="106"/>
                </a:lnTo>
                <a:lnTo>
                  <a:pt x="89" y="100"/>
                </a:lnTo>
                <a:lnTo>
                  <a:pt x="83" y="9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3"/>
          <p:cNvSpPr>
            <a:spLocks noEditPoints="1"/>
          </p:cNvSpPr>
          <p:nvPr/>
        </p:nvSpPr>
        <p:spPr bwMode="auto">
          <a:xfrm>
            <a:off x="6532564" y="2138364"/>
            <a:ext cx="17463" cy="560387"/>
          </a:xfrm>
          <a:custGeom>
            <a:avLst/>
            <a:gdLst>
              <a:gd name="T0" fmla="*/ 33 w 33"/>
              <a:gd name="T1" fmla="*/ 0 h 1095"/>
              <a:gd name="T2" fmla="*/ 0 w 33"/>
              <a:gd name="T3" fmla="*/ 0 h 1095"/>
              <a:gd name="T4" fmla="*/ 0 w 33"/>
              <a:gd name="T5" fmla="*/ 260 h 1095"/>
              <a:gd name="T6" fmla="*/ 33 w 33"/>
              <a:gd name="T7" fmla="*/ 260 h 1095"/>
              <a:gd name="T8" fmla="*/ 33 w 33"/>
              <a:gd name="T9" fmla="*/ 0 h 1095"/>
              <a:gd name="T10" fmla="*/ 0 w 33"/>
              <a:gd name="T11" fmla="*/ 0 h 1095"/>
              <a:gd name="T12" fmla="*/ 33 w 33"/>
              <a:gd name="T13" fmla="*/ 325 h 1095"/>
              <a:gd name="T14" fmla="*/ 0 w 33"/>
              <a:gd name="T15" fmla="*/ 325 h 1095"/>
              <a:gd name="T16" fmla="*/ 0 w 33"/>
              <a:gd name="T17" fmla="*/ 357 h 1095"/>
              <a:gd name="T18" fmla="*/ 33 w 33"/>
              <a:gd name="T19" fmla="*/ 357 h 1095"/>
              <a:gd name="T20" fmla="*/ 33 w 33"/>
              <a:gd name="T21" fmla="*/ 325 h 1095"/>
              <a:gd name="T22" fmla="*/ 0 w 33"/>
              <a:gd name="T23" fmla="*/ 325 h 1095"/>
              <a:gd name="T24" fmla="*/ 33 w 33"/>
              <a:gd name="T25" fmla="*/ 422 h 1095"/>
              <a:gd name="T26" fmla="*/ 0 w 33"/>
              <a:gd name="T27" fmla="*/ 422 h 1095"/>
              <a:gd name="T28" fmla="*/ 0 w 33"/>
              <a:gd name="T29" fmla="*/ 682 h 1095"/>
              <a:gd name="T30" fmla="*/ 33 w 33"/>
              <a:gd name="T31" fmla="*/ 682 h 1095"/>
              <a:gd name="T32" fmla="*/ 33 w 33"/>
              <a:gd name="T33" fmla="*/ 422 h 1095"/>
              <a:gd name="T34" fmla="*/ 0 w 33"/>
              <a:gd name="T35" fmla="*/ 422 h 1095"/>
              <a:gd name="T36" fmla="*/ 33 w 33"/>
              <a:gd name="T37" fmla="*/ 747 h 1095"/>
              <a:gd name="T38" fmla="*/ 0 w 33"/>
              <a:gd name="T39" fmla="*/ 747 h 1095"/>
              <a:gd name="T40" fmla="*/ 0 w 33"/>
              <a:gd name="T41" fmla="*/ 779 h 1095"/>
              <a:gd name="T42" fmla="*/ 33 w 33"/>
              <a:gd name="T43" fmla="*/ 779 h 1095"/>
              <a:gd name="T44" fmla="*/ 33 w 33"/>
              <a:gd name="T45" fmla="*/ 747 h 1095"/>
              <a:gd name="T46" fmla="*/ 0 w 33"/>
              <a:gd name="T47" fmla="*/ 747 h 1095"/>
              <a:gd name="T48" fmla="*/ 33 w 33"/>
              <a:gd name="T49" fmla="*/ 844 h 1095"/>
              <a:gd name="T50" fmla="*/ 0 w 33"/>
              <a:gd name="T51" fmla="*/ 844 h 1095"/>
              <a:gd name="T52" fmla="*/ 0 w 33"/>
              <a:gd name="T53" fmla="*/ 1095 h 1095"/>
              <a:gd name="T54" fmla="*/ 33 w 33"/>
              <a:gd name="T55" fmla="*/ 1095 h 1095"/>
              <a:gd name="T56" fmla="*/ 33 w 33"/>
              <a:gd name="T57" fmla="*/ 844 h 1095"/>
              <a:gd name="T58" fmla="*/ 0 w 33"/>
              <a:gd name="T59" fmla="*/ 844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33" h="1095">
                <a:moveTo>
                  <a:pt x="33" y="0"/>
                </a:moveTo>
                <a:lnTo>
                  <a:pt x="0" y="0"/>
                </a:lnTo>
                <a:lnTo>
                  <a:pt x="0" y="260"/>
                </a:lnTo>
                <a:lnTo>
                  <a:pt x="33" y="260"/>
                </a:lnTo>
                <a:lnTo>
                  <a:pt x="33" y="0"/>
                </a:lnTo>
                <a:close/>
                <a:moveTo>
                  <a:pt x="0" y="0"/>
                </a:moveTo>
                <a:close/>
                <a:moveTo>
                  <a:pt x="33" y="325"/>
                </a:moveTo>
                <a:lnTo>
                  <a:pt x="0" y="325"/>
                </a:lnTo>
                <a:lnTo>
                  <a:pt x="0" y="357"/>
                </a:lnTo>
                <a:lnTo>
                  <a:pt x="33" y="357"/>
                </a:lnTo>
                <a:lnTo>
                  <a:pt x="33" y="325"/>
                </a:lnTo>
                <a:close/>
                <a:moveTo>
                  <a:pt x="0" y="325"/>
                </a:moveTo>
                <a:close/>
                <a:moveTo>
                  <a:pt x="33" y="422"/>
                </a:moveTo>
                <a:lnTo>
                  <a:pt x="0" y="422"/>
                </a:lnTo>
                <a:lnTo>
                  <a:pt x="0" y="682"/>
                </a:lnTo>
                <a:lnTo>
                  <a:pt x="33" y="682"/>
                </a:lnTo>
                <a:lnTo>
                  <a:pt x="33" y="422"/>
                </a:lnTo>
                <a:close/>
                <a:moveTo>
                  <a:pt x="0" y="422"/>
                </a:moveTo>
                <a:close/>
                <a:moveTo>
                  <a:pt x="33" y="747"/>
                </a:moveTo>
                <a:lnTo>
                  <a:pt x="0" y="747"/>
                </a:lnTo>
                <a:lnTo>
                  <a:pt x="0" y="779"/>
                </a:lnTo>
                <a:lnTo>
                  <a:pt x="33" y="779"/>
                </a:lnTo>
                <a:lnTo>
                  <a:pt x="33" y="747"/>
                </a:lnTo>
                <a:close/>
                <a:moveTo>
                  <a:pt x="0" y="747"/>
                </a:moveTo>
                <a:close/>
                <a:moveTo>
                  <a:pt x="33" y="844"/>
                </a:moveTo>
                <a:lnTo>
                  <a:pt x="0" y="844"/>
                </a:lnTo>
                <a:lnTo>
                  <a:pt x="0" y="1095"/>
                </a:lnTo>
                <a:lnTo>
                  <a:pt x="33" y="1095"/>
                </a:lnTo>
                <a:lnTo>
                  <a:pt x="33" y="844"/>
                </a:lnTo>
                <a:close/>
                <a:moveTo>
                  <a:pt x="0" y="844"/>
                </a:move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4"/>
          <p:cNvSpPr>
            <a:spLocks/>
          </p:cNvSpPr>
          <p:nvPr/>
        </p:nvSpPr>
        <p:spPr bwMode="auto">
          <a:xfrm>
            <a:off x="6507164" y="2598739"/>
            <a:ext cx="68263" cy="117475"/>
          </a:xfrm>
          <a:custGeom>
            <a:avLst/>
            <a:gdLst>
              <a:gd name="T0" fmla="*/ 65 w 130"/>
              <a:gd name="T1" fmla="*/ 65 h 228"/>
              <a:gd name="T2" fmla="*/ 0 w 130"/>
              <a:gd name="T3" fmla="*/ 0 h 228"/>
              <a:gd name="T4" fmla="*/ 65 w 130"/>
              <a:gd name="T5" fmla="*/ 228 h 228"/>
              <a:gd name="T6" fmla="*/ 130 w 130"/>
              <a:gd name="T7" fmla="*/ 0 h 228"/>
              <a:gd name="T8" fmla="*/ 65 w 130"/>
              <a:gd name="T9" fmla="*/ 65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228">
                <a:moveTo>
                  <a:pt x="65" y="65"/>
                </a:moveTo>
                <a:lnTo>
                  <a:pt x="0" y="0"/>
                </a:lnTo>
                <a:lnTo>
                  <a:pt x="65" y="228"/>
                </a:lnTo>
                <a:lnTo>
                  <a:pt x="130" y="0"/>
                </a:lnTo>
                <a:lnTo>
                  <a:pt x="65" y="6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5"/>
          <p:cNvSpPr>
            <a:spLocks/>
          </p:cNvSpPr>
          <p:nvPr/>
        </p:nvSpPr>
        <p:spPr bwMode="auto">
          <a:xfrm>
            <a:off x="6499225" y="2584450"/>
            <a:ext cx="84138" cy="146050"/>
          </a:xfrm>
          <a:custGeom>
            <a:avLst/>
            <a:gdLst>
              <a:gd name="T0" fmla="*/ 81 w 163"/>
              <a:gd name="T1" fmla="*/ 93 h 285"/>
              <a:gd name="T2" fmla="*/ 87 w 163"/>
              <a:gd name="T3" fmla="*/ 88 h 285"/>
              <a:gd name="T4" fmla="*/ 0 w 163"/>
              <a:gd name="T5" fmla="*/ 0 h 285"/>
              <a:gd name="T6" fmla="*/ 81 w 163"/>
              <a:gd name="T7" fmla="*/ 285 h 285"/>
              <a:gd name="T8" fmla="*/ 163 w 163"/>
              <a:gd name="T9" fmla="*/ 0 h 285"/>
              <a:gd name="T10" fmla="*/ 76 w 163"/>
              <a:gd name="T11" fmla="*/ 88 h 285"/>
              <a:gd name="T12" fmla="*/ 81 w 163"/>
              <a:gd name="T13" fmla="*/ 93 h 285"/>
              <a:gd name="T14" fmla="*/ 87 w 163"/>
              <a:gd name="T15" fmla="*/ 88 h 285"/>
              <a:gd name="T16" fmla="*/ 81 w 163"/>
              <a:gd name="T17" fmla="*/ 93 h 285"/>
              <a:gd name="T18" fmla="*/ 87 w 163"/>
              <a:gd name="T19" fmla="*/ 99 h 285"/>
              <a:gd name="T20" fmla="*/ 130 w 163"/>
              <a:gd name="T21" fmla="*/ 56 h 285"/>
              <a:gd name="T22" fmla="*/ 81 w 163"/>
              <a:gd name="T23" fmla="*/ 226 h 285"/>
              <a:gd name="T24" fmla="*/ 33 w 163"/>
              <a:gd name="T25" fmla="*/ 56 h 285"/>
              <a:gd name="T26" fmla="*/ 81 w 163"/>
              <a:gd name="T27" fmla="*/ 105 h 285"/>
              <a:gd name="T28" fmla="*/ 87 w 163"/>
              <a:gd name="T29" fmla="*/ 99 h 285"/>
              <a:gd name="T30" fmla="*/ 81 w 163"/>
              <a:gd name="T31" fmla="*/ 93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3" h="285">
                <a:moveTo>
                  <a:pt x="81" y="93"/>
                </a:moveTo>
                <a:lnTo>
                  <a:pt x="87" y="88"/>
                </a:lnTo>
                <a:lnTo>
                  <a:pt x="0" y="0"/>
                </a:lnTo>
                <a:lnTo>
                  <a:pt x="81" y="285"/>
                </a:lnTo>
                <a:lnTo>
                  <a:pt x="163" y="0"/>
                </a:lnTo>
                <a:lnTo>
                  <a:pt x="76" y="88"/>
                </a:lnTo>
                <a:lnTo>
                  <a:pt x="81" y="93"/>
                </a:lnTo>
                <a:lnTo>
                  <a:pt x="87" y="88"/>
                </a:lnTo>
                <a:lnTo>
                  <a:pt x="81" y="93"/>
                </a:lnTo>
                <a:lnTo>
                  <a:pt x="87" y="99"/>
                </a:lnTo>
                <a:lnTo>
                  <a:pt x="130" y="56"/>
                </a:lnTo>
                <a:lnTo>
                  <a:pt x="81" y="226"/>
                </a:lnTo>
                <a:lnTo>
                  <a:pt x="33" y="56"/>
                </a:lnTo>
                <a:lnTo>
                  <a:pt x="81" y="105"/>
                </a:lnTo>
                <a:lnTo>
                  <a:pt x="87" y="99"/>
                </a:lnTo>
                <a:lnTo>
                  <a:pt x="81" y="9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5649913" y="2120900"/>
            <a:ext cx="34144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24282B"/>
                </a:solidFill>
                <a:latin typeface="Times New Roman" pitchFamily="18" charset="0"/>
              </a:rPr>
              <a:t>isLd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6608764" y="2073275"/>
            <a:ext cx="28854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24282B"/>
                </a:solidFill>
                <a:latin typeface="Times New Roman" pitchFamily="18" charset="0"/>
              </a:rPr>
              <a:t>isSt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4391026" y="4456114"/>
            <a:ext cx="2549525" cy="1139825"/>
          </a:xfrm>
          <a:prstGeom prst="rect">
            <a:avLst/>
          </a:pr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9"/>
          <p:cNvSpPr>
            <a:spLocks/>
          </p:cNvSpPr>
          <p:nvPr/>
        </p:nvSpPr>
        <p:spPr bwMode="auto">
          <a:xfrm>
            <a:off x="4381500" y="4448175"/>
            <a:ext cx="2566988" cy="1155700"/>
          </a:xfrm>
          <a:custGeom>
            <a:avLst/>
            <a:gdLst>
              <a:gd name="T0" fmla="*/ 17 w 4990"/>
              <a:gd name="T1" fmla="*/ 17 h 2259"/>
              <a:gd name="T2" fmla="*/ 17 w 4990"/>
              <a:gd name="T3" fmla="*/ 34 h 2259"/>
              <a:gd name="T4" fmla="*/ 4956 w 4990"/>
              <a:gd name="T5" fmla="*/ 34 h 2259"/>
              <a:gd name="T6" fmla="*/ 4956 w 4990"/>
              <a:gd name="T7" fmla="*/ 2226 h 2259"/>
              <a:gd name="T8" fmla="*/ 34 w 4990"/>
              <a:gd name="T9" fmla="*/ 2226 h 2259"/>
              <a:gd name="T10" fmla="*/ 34 w 4990"/>
              <a:gd name="T11" fmla="*/ 17 h 2259"/>
              <a:gd name="T12" fmla="*/ 17 w 4990"/>
              <a:gd name="T13" fmla="*/ 17 h 2259"/>
              <a:gd name="T14" fmla="*/ 17 w 4990"/>
              <a:gd name="T15" fmla="*/ 34 h 2259"/>
              <a:gd name="T16" fmla="*/ 17 w 4990"/>
              <a:gd name="T17" fmla="*/ 17 h 2259"/>
              <a:gd name="T18" fmla="*/ 0 w 4990"/>
              <a:gd name="T19" fmla="*/ 17 h 2259"/>
              <a:gd name="T20" fmla="*/ 0 w 4990"/>
              <a:gd name="T21" fmla="*/ 2259 h 2259"/>
              <a:gd name="T22" fmla="*/ 4990 w 4990"/>
              <a:gd name="T23" fmla="*/ 2259 h 2259"/>
              <a:gd name="T24" fmla="*/ 4990 w 4990"/>
              <a:gd name="T25" fmla="*/ 0 h 2259"/>
              <a:gd name="T26" fmla="*/ 0 w 4990"/>
              <a:gd name="T27" fmla="*/ 0 h 2259"/>
              <a:gd name="T28" fmla="*/ 0 w 4990"/>
              <a:gd name="T29" fmla="*/ 17 h 2259"/>
              <a:gd name="T30" fmla="*/ 17 w 4990"/>
              <a:gd name="T31" fmla="*/ 17 h 2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990" h="2259">
                <a:moveTo>
                  <a:pt x="17" y="17"/>
                </a:moveTo>
                <a:lnTo>
                  <a:pt x="17" y="34"/>
                </a:lnTo>
                <a:lnTo>
                  <a:pt x="4956" y="34"/>
                </a:lnTo>
                <a:lnTo>
                  <a:pt x="4956" y="2226"/>
                </a:lnTo>
                <a:lnTo>
                  <a:pt x="34" y="2226"/>
                </a:lnTo>
                <a:lnTo>
                  <a:pt x="34" y="17"/>
                </a:lnTo>
                <a:lnTo>
                  <a:pt x="17" y="17"/>
                </a:lnTo>
                <a:lnTo>
                  <a:pt x="17" y="34"/>
                </a:lnTo>
                <a:lnTo>
                  <a:pt x="17" y="17"/>
                </a:lnTo>
                <a:lnTo>
                  <a:pt x="0" y="17"/>
                </a:lnTo>
                <a:lnTo>
                  <a:pt x="0" y="2259"/>
                </a:lnTo>
                <a:lnTo>
                  <a:pt x="4990" y="2259"/>
                </a:lnTo>
                <a:lnTo>
                  <a:pt x="4990" y="0"/>
                </a:lnTo>
                <a:lnTo>
                  <a:pt x="0" y="0"/>
                </a:lnTo>
                <a:lnTo>
                  <a:pt x="0" y="17"/>
                </a:lnTo>
                <a:lnTo>
                  <a:pt x="17" y="1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50"/>
          <p:cNvSpPr>
            <a:spLocks noChangeArrowheads="1"/>
          </p:cNvSpPr>
          <p:nvPr/>
        </p:nvSpPr>
        <p:spPr bwMode="auto">
          <a:xfrm>
            <a:off x="4881564" y="4876800"/>
            <a:ext cx="104996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24282B"/>
                </a:solidFill>
                <a:latin typeface="Times New Roman" pitchFamily="18" charset="0"/>
              </a:rPr>
              <a:t>Data memory</a:t>
            </a:r>
            <a:endParaRPr lang="en-US">
              <a:latin typeface="Arial" pitchFamily="34" charset="0"/>
            </a:endParaRP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175250" y="3673476"/>
            <a:ext cx="641350" cy="231775"/>
          </a:xfrm>
          <a:prstGeom prst="rect">
            <a:avLst/>
          </a:prstGeom>
          <a:solidFill>
            <a:srgbClr val="9DBB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52"/>
          <p:cNvSpPr>
            <a:spLocks/>
          </p:cNvSpPr>
          <p:nvPr/>
        </p:nvSpPr>
        <p:spPr bwMode="auto">
          <a:xfrm>
            <a:off x="5165725" y="3665538"/>
            <a:ext cx="660400" cy="247650"/>
          </a:xfrm>
          <a:custGeom>
            <a:avLst/>
            <a:gdLst>
              <a:gd name="T0" fmla="*/ 18 w 1284"/>
              <a:gd name="T1" fmla="*/ 17 h 486"/>
              <a:gd name="T2" fmla="*/ 18 w 1284"/>
              <a:gd name="T3" fmla="*/ 35 h 486"/>
              <a:gd name="T4" fmla="*/ 1249 w 1284"/>
              <a:gd name="T5" fmla="*/ 35 h 486"/>
              <a:gd name="T6" fmla="*/ 1249 w 1284"/>
              <a:gd name="T7" fmla="*/ 451 h 486"/>
              <a:gd name="T8" fmla="*/ 35 w 1284"/>
              <a:gd name="T9" fmla="*/ 451 h 486"/>
              <a:gd name="T10" fmla="*/ 35 w 1284"/>
              <a:gd name="T11" fmla="*/ 17 h 486"/>
              <a:gd name="T12" fmla="*/ 18 w 1284"/>
              <a:gd name="T13" fmla="*/ 17 h 486"/>
              <a:gd name="T14" fmla="*/ 18 w 1284"/>
              <a:gd name="T15" fmla="*/ 35 h 486"/>
              <a:gd name="T16" fmla="*/ 18 w 1284"/>
              <a:gd name="T17" fmla="*/ 17 h 486"/>
              <a:gd name="T18" fmla="*/ 0 w 1284"/>
              <a:gd name="T19" fmla="*/ 17 h 486"/>
              <a:gd name="T20" fmla="*/ 0 w 1284"/>
              <a:gd name="T21" fmla="*/ 486 h 486"/>
              <a:gd name="T22" fmla="*/ 1284 w 1284"/>
              <a:gd name="T23" fmla="*/ 486 h 486"/>
              <a:gd name="T24" fmla="*/ 1284 w 1284"/>
              <a:gd name="T25" fmla="*/ 0 h 486"/>
              <a:gd name="T26" fmla="*/ 0 w 1284"/>
              <a:gd name="T27" fmla="*/ 0 h 486"/>
              <a:gd name="T28" fmla="*/ 0 w 1284"/>
              <a:gd name="T29" fmla="*/ 17 h 486"/>
              <a:gd name="T30" fmla="*/ 18 w 1284"/>
              <a:gd name="T31" fmla="*/ 1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4" h="486">
                <a:moveTo>
                  <a:pt x="18" y="17"/>
                </a:moveTo>
                <a:lnTo>
                  <a:pt x="18" y="35"/>
                </a:lnTo>
                <a:lnTo>
                  <a:pt x="1249" y="35"/>
                </a:lnTo>
                <a:lnTo>
                  <a:pt x="1249" y="451"/>
                </a:lnTo>
                <a:lnTo>
                  <a:pt x="35" y="451"/>
                </a:lnTo>
                <a:lnTo>
                  <a:pt x="35" y="17"/>
                </a:lnTo>
                <a:lnTo>
                  <a:pt x="18" y="17"/>
                </a:lnTo>
                <a:lnTo>
                  <a:pt x="18" y="35"/>
                </a:lnTo>
                <a:lnTo>
                  <a:pt x="18" y="17"/>
                </a:lnTo>
                <a:lnTo>
                  <a:pt x="0" y="17"/>
                </a:lnTo>
                <a:lnTo>
                  <a:pt x="0" y="486"/>
                </a:lnTo>
                <a:lnTo>
                  <a:pt x="1284" y="486"/>
                </a:lnTo>
                <a:lnTo>
                  <a:pt x="1284" y="0"/>
                </a:lnTo>
                <a:lnTo>
                  <a:pt x="0" y="0"/>
                </a:lnTo>
                <a:lnTo>
                  <a:pt x="0" y="17"/>
                </a:lnTo>
                <a:lnTo>
                  <a:pt x="18" y="1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5272088" y="3698876"/>
            <a:ext cx="2180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mar</a:t>
            </a:r>
            <a:endParaRPr lang="en-US">
              <a:latin typeface="Arial" pitchFamily="34" charset="0"/>
            </a:endParaRPr>
          </a:p>
        </p:txBody>
      </p:sp>
      <p:sp>
        <p:nvSpPr>
          <p:cNvPr id="45" name="Rectangle 54"/>
          <p:cNvSpPr>
            <a:spLocks noChangeArrowheads="1"/>
          </p:cNvSpPr>
          <p:nvPr/>
        </p:nvSpPr>
        <p:spPr bwMode="auto">
          <a:xfrm>
            <a:off x="5184775" y="2963864"/>
            <a:ext cx="642938" cy="230187"/>
          </a:xfrm>
          <a:prstGeom prst="rect">
            <a:avLst/>
          </a:prstGeom>
          <a:solidFill>
            <a:srgbClr val="9DBB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55"/>
          <p:cNvSpPr>
            <a:spLocks/>
          </p:cNvSpPr>
          <p:nvPr/>
        </p:nvSpPr>
        <p:spPr bwMode="auto">
          <a:xfrm>
            <a:off x="5173664" y="2952750"/>
            <a:ext cx="663575" cy="252412"/>
          </a:xfrm>
          <a:custGeom>
            <a:avLst/>
            <a:gdLst>
              <a:gd name="T0" fmla="*/ 20 w 1288"/>
              <a:gd name="T1" fmla="*/ 20 h 491"/>
              <a:gd name="T2" fmla="*/ 20 w 1288"/>
              <a:gd name="T3" fmla="*/ 39 h 491"/>
              <a:gd name="T4" fmla="*/ 1249 w 1288"/>
              <a:gd name="T5" fmla="*/ 39 h 491"/>
              <a:gd name="T6" fmla="*/ 1249 w 1288"/>
              <a:gd name="T7" fmla="*/ 452 h 491"/>
              <a:gd name="T8" fmla="*/ 39 w 1288"/>
              <a:gd name="T9" fmla="*/ 452 h 491"/>
              <a:gd name="T10" fmla="*/ 39 w 1288"/>
              <a:gd name="T11" fmla="*/ 20 h 491"/>
              <a:gd name="T12" fmla="*/ 20 w 1288"/>
              <a:gd name="T13" fmla="*/ 20 h 491"/>
              <a:gd name="T14" fmla="*/ 20 w 1288"/>
              <a:gd name="T15" fmla="*/ 39 h 491"/>
              <a:gd name="T16" fmla="*/ 20 w 1288"/>
              <a:gd name="T17" fmla="*/ 20 h 491"/>
              <a:gd name="T18" fmla="*/ 0 w 1288"/>
              <a:gd name="T19" fmla="*/ 20 h 491"/>
              <a:gd name="T20" fmla="*/ 0 w 1288"/>
              <a:gd name="T21" fmla="*/ 491 h 491"/>
              <a:gd name="T22" fmla="*/ 1288 w 1288"/>
              <a:gd name="T23" fmla="*/ 491 h 491"/>
              <a:gd name="T24" fmla="*/ 1288 w 1288"/>
              <a:gd name="T25" fmla="*/ 0 h 491"/>
              <a:gd name="T26" fmla="*/ 0 w 1288"/>
              <a:gd name="T27" fmla="*/ 0 h 491"/>
              <a:gd name="T28" fmla="*/ 0 w 1288"/>
              <a:gd name="T29" fmla="*/ 20 h 491"/>
              <a:gd name="T30" fmla="*/ 20 w 1288"/>
              <a:gd name="T31" fmla="*/ 2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8" h="491">
                <a:moveTo>
                  <a:pt x="20" y="20"/>
                </a:moveTo>
                <a:lnTo>
                  <a:pt x="20" y="39"/>
                </a:lnTo>
                <a:lnTo>
                  <a:pt x="1249" y="39"/>
                </a:lnTo>
                <a:lnTo>
                  <a:pt x="1249" y="452"/>
                </a:lnTo>
                <a:lnTo>
                  <a:pt x="39" y="452"/>
                </a:lnTo>
                <a:lnTo>
                  <a:pt x="39" y="20"/>
                </a:lnTo>
                <a:lnTo>
                  <a:pt x="20" y="20"/>
                </a:lnTo>
                <a:lnTo>
                  <a:pt x="20" y="39"/>
                </a:lnTo>
                <a:lnTo>
                  <a:pt x="20" y="20"/>
                </a:lnTo>
                <a:lnTo>
                  <a:pt x="0" y="20"/>
                </a:lnTo>
                <a:lnTo>
                  <a:pt x="0" y="491"/>
                </a:lnTo>
                <a:lnTo>
                  <a:pt x="1288" y="491"/>
                </a:lnTo>
                <a:lnTo>
                  <a:pt x="1288" y="0"/>
                </a:lnTo>
                <a:lnTo>
                  <a:pt x="0" y="0"/>
                </a:lnTo>
                <a:lnTo>
                  <a:pt x="0" y="20"/>
                </a:lnTo>
                <a:lnTo>
                  <a:pt x="20" y="2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5248275" y="2992439"/>
            <a:ext cx="22602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mdr</a:t>
            </a:r>
            <a:endParaRPr lang="en-US">
              <a:latin typeface="Arial" pitchFamily="34" charset="0"/>
            </a:endParaRPr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3497263" y="2803526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32</a:t>
            </a:r>
            <a:endParaRPr lang="en-US">
              <a:latin typeface="Arial" pitchFamily="34" charset="0"/>
            </a:endParaRPr>
          </a:p>
        </p:txBody>
      </p:sp>
      <p:sp>
        <p:nvSpPr>
          <p:cNvPr id="49" name="Freeform 58"/>
          <p:cNvSpPr>
            <a:spLocks/>
          </p:cNvSpPr>
          <p:nvPr/>
        </p:nvSpPr>
        <p:spPr bwMode="auto">
          <a:xfrm>
            <a:off x="3494088" y="2990851"/>
            <a:ext cx="103188" cy="122237"/>
          </a:xfrm>
          <a:custGeom>
            <a:avLst/>
            <a:gdLst>
              <a:gd name="T0" fmla="*/ 202 w 202"/>
              <a:gd name="T1" fmla="*/ 0 h 239"/>
              <a:gd name="T2" fmla="*/ 0 w 202"/>
              <a:gd name="T3" fmla="*/ 222 h 239"/>
              <a:gd name="T4" fmla="*/ 202 w 202"/>
              <a:gd name="T5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39">
                <a:moveTo>
                  <a:pt x="202" y="0"/>
                </a:moveTo>
                <a:cubicBezTo>
                  <a:pt x="11" y="239"/>
                  <a:pt x="0" y="222"/>
                  <a:pt x="0" y="222"/>
                </a:cubicBezTo>
                <a:lnTo>
                  <a:pt x="2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59"/>
          <p:cNvSpPr>
            <a:spLocks/>
          </p:cNvSpPr>
          <p:nvPr/>
        </p:nvSpPr>
        <p:spPr bwMode="auto">
          <a:xfrm>
            <a:off x="3492500" y="2989263"/>
            <a:ext cx="107950" cy="119062"/>
          </a:xfrm>
          <a:custGeom>
            <a:avLst/>
            <a:gdLst>
              <a:gd name="T0" fmla="*/ 201 w 210"/>
              <a:gd name="T1" fmla="*/ 0 h 232"/>
              <a:gd name="T2" fmla="*/ 41 w 210"/>
              <a:gd name="T3" fmla="*/ 190 h 232"/>
              <a:gd name="T4" fmla="*/ 12 w 210"/>
              <a:gd name="T5" fmla="*/ 217 h 232"/>
              <a:gd name="T6" fmla="*/ 6 w 210"/>
              <a:gd name="T7" fmla="*/ 221 h 232"/>
              <a:gd name="T8" fmla="*/ 5 w 210"/>
              <a:gd name="T9" fmla="*/ 221 h 232"/>
              <a:gd name="T10" fmla="*/ 5 w 210"/>
              <a:gd name="T11" fmla="*/ 222 h 232"/>
              <a:gd name="T12" fmla="*/ 5 w 210"/>
              <a:gd name="T13" fmla="*/ 221 h 232"/>
              <a:gd name="T14" fmla="*/ 5 w 210"/>
              <a:gd name="T15" fmla="*/ 221 h 232"/>
              <a:gd name="T16" fmla="*/ 5 w 210"/>
              <a:gd name="T17" fmla="*/ 222 h 232"/>
              <a:gd name="T18" fmla="*/ 5 w 210"/>
              <a:gd name="T19" fmla="*/ 221 h 232"/>
              <a:gd name="T20" fmla="*/ 5 w 210"/>
              <a:gd name="T21" fmla="*/ 226 h 232"/>
              <a:gd name="T22" fmla="*/ 9 w 210"/>
              <a:gd name="T23" fmla="*/ 224 h 232"/>
              <a:gd name="T24" fmla="*/ 5 w 210"/>
              <a:gd name="T25" fmla="*/ 221 h 232"/>
              <a:gd name="T26" fmla="*/ 5 w 210"/>
              <a:gd name="T27" fmla="*/ 226 h 232"/>
              <a:gd name="T28" fmla="*/ 9 w 210"/>
              <a:gd name="T29" fmla="*/ 224 h 232"/>
              <a:gd name="T30" fmla="*/ 0 w 210"/>
              <a:gd name="T31" fmla="*/ 229 h 232"/>
              <a:gd name="T32" fmla="*/ 5 w 210"/>
              <a:gd name="T33" fmla="*/ 232 h 232"/>
              <a:gd name="T34" fmla="*/ 18 w 210"/>
              <a:gd name="T35" fmla="*/ 225 h 232"/>
              <a:gd name="T36" fmla="*/ 210 w 210"/>
              <a:gd name="T37" fmla="*/ 7 h 232"/>
              <a:gd name="T38" fmla="*/ 201 w 210"/>
              <a:gd name="T3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" h="232">
                <a:moveTo>
                  <a:pt x="201" y="0"/>
                </a:moveTo>
                <a:cubicBezTo>
                  <a:pt x="118" y="105"/>
                  <a:pt x="69" y="161"/>
                  <a:pt x="41" y="190"/>
                </a:cubicBezTo>
                <a:cubicBezTo>
                  <a:pt x="26" y="205"/>
                  <a:pt x="17" y="213"/>
                  <a:pt x="12" y="217"/>
                </a:cubicBezTo>
                <a:lnTo>
                  <a:pt x="6" y="221"/>
                </a:lnTo>
                <a:lnTo>
                  <a:pt x="5" y="221"/>
                </a:lnTo>
                <a:lnTo>
                  <a:pt x="5" y="222"/>
                </a:lnTo>
                <a:lnTo>
                  <a:pt x="5" y="221"/>
                </a:lnTo>
                <a:lnTo>
                  <a:pt x="5" y="221"/>
                </a:lnTo>
                <a:lnTo>
                  <a:pt x="5" y="222"/>
                </a:lnTo>
                <a:lnTo>
                  <a:pt x="5" y="221"/>
                </a:lnTo>
                <a:lnTo>
                  <a:pt x="5" y="226"/>
                </a:lnTo>
                <a:lnTo>
                  <a:pt x="9" y="224"/>
                </a:lnTo>
                <a:lnTo>
                  <a:pt x="5" y="221"/>
                </a:lnTo>
                <a:lnTo>
                  <a:pt x="5" y="226"/>
                </a:lnTo>
                <a:lnTo>
                  <a:pt x="9" y="224"/>
                </a:lnTo>
                <a:lnTo>
                  <a:pt x="0" y="229"/>
                </a:lnTo>
                <a:lnTo>
                  <a:pt x="5" y="232"/>
                </a:lnTo>
                <a:cubicBezTo>
                  <a:pt x="9" y="232"/>
                  <a:pt x="12" y="230"/>
                  <a:pt x="18" y="225"/>
                </a:cubicBezTo>
                <a:cubicBezTo>
                  <a:pt x="37" y="211"/>
                  <a:pt x="84" y="164"/>
                  <a:pt x="210" y="7"/>
                </a:cubicBezTo>
                <a:lnTo>
                  <a:pt x="201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3449638" y="3544889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32</a:t>
            </a:r>
            <a:endParaRPr lang="en-US">
              <a:latin typeface="Arial" pitchFamily="34" charset="0"/>
            </a:endParaRPr>
          </a:p>
        </p:txBody>
      </p:sp>
      <p:sp>
        <p:nvSpPr>
          <p:cNvPr id="52" name="Freeform 61"/>
          <p:cNvSpPr>
            <a:spLocks/>
          </p:cNvSpPr>
          <p:nvPr/>
        </p:nvSpPr>
        <p:spPr bwMode="auto">
          <a:xfrm>
            <a:off x="3440113" y="3740151"/>
            <a:ext cx="103188" cy="122237"/>
          </a:xfrm>
          <a:custGeom>
            <a:avLst/>
            <a:gdLst>
              <a:gd name="T0" fmla="*/ 202 w 202"/>
              <a:gd name="T1" fmla="*/ 0 h 240"/>
              <a:gd name="T2" fmla="*/ 0 w 202"/>
              <a:gd name="T3" fmla="*/ 222 h 240"/>
              <a:gd name="T4" fmla="*/ 202 w 202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40">
                <a:moveTo>
                  <a:pt x="202" y="0"/>
                </a:moveTo>
                <a:cubicBezTo>
                  <a:pt x="11" y="240"/>
                  <a:pt x="0" y="222"/>
                  <a:pt x="0" y="222"/>
                </a:cubicBezTo>
                <a:lnTo>
                  <a:pt x="2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Freeform 62"/>
          <p:cNvSpPr>
            <a:spLocks/>
          </p:cNvSpPr>
          <p:nvPr/>
        </p:nvSpPr>
        <p:spPr bwMode="auto">
          <a:xfrm>
            <a:off x="3438525" y="3736975"/>
            <a:ext cx="107950" cy="119062"/>
          </a:xfrm>
          <a:custGeom>
            <a:avLst/>
            <a:gdLst>
              <a:gd name="T0" fmla="*/ 201 w 210"/>
              <a:gd name="T1" fmla="*/ 0 h 232"/>
              <a:gd name="T2" fmla="*/ 41 w 210"/>
              <a:gd name="T3" fmla="*/ 190 h 232"/>
              <a:gd name="T4" fmla="*/ 12 w 210"/>
              <a:gd name="T5" fmla="*/ 217 h 232"/>
              <a:gd name="T6" fmla="*/ 6 w 210"/>
              <a:gd name="T7" fmla="*/ 221 h 232"/>
              <a:gd name="T8" fmla="*/ 5 w 210"/>
              <a:gd name="T9" fmla="*/ 221 h 232"/>
              <a:gd name="T10" fmla="*/ 5 w 210"/>
              <a:gd name="T11" fmla="*/ 222 h 232"/>
              <a:gd name="T12" fmla="*/ 5 w 210"/>
              <a:gd name="T13" fmla="*/ 221 h 232"/>
              <a:gd name="T14" fmla="*/ 5 w 210"/>
              <a:gd name="T15" fmla="*/ 221 h 232"/>
              <a:gd name="T16" fmla="*/ 5 w 210"/>
              <a:gd name="T17" fmla="*/ 222 h 232"/>
              <a:gd name="T18" fmla="*/ 5 w 210"/>
              <a:gd name="T19" fmla="*/ 221 h 232"/>
              <a:gd name="T20" fmla="*/ 5 w 210"/>
              <a:gd name="T21" fmla="*/ 226 h 232"/>
              <a:gd name="T22" fmla="*/ 9 w 210"/>
              <a:gd name="T23" fmla="*/ 224 h 232"/>
              <a:gd name="T24" fmla="*/ 5 w 210"/>
              <a:gd name="T25" fmla="*/ 221 h 232"/>
              <a:gd name="T26" fmla="*/ 5 w 210"/>
              <a:gd name="T27" fmla="*/ 226 h 232"/>
              <a:gd name="T28" fmla="*/ 9 w 210"/>
              <a:gd name="T29" fmla="*/ 224 h 232"/>
              <a:gd name="T30" fmla="*/ 0 w 210"/>
              <a:gd name="T31" fmla="*/ 229 h 232"/>
              <a:gd name="T32" fmla="*/ 5 w 210"/>
              <a:gd name="T33" fmla="*/ 232 h 232"/>
              <a:gd name="T34" fmla="*/ 18 w 210"/>
              <a:gd name="T35" fmla="*/ 226 h 232"/>
              <a:gd name="T36" fmla="*/ 210 w 210"/>
              <a:gd name="T37" fmla="*/ 7 h 232"/>
              <a:gd name="T38" fmla="*/ 201 w 210"/>
              <a:gd name="T3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" h="232">
                <a:moveTo>
                  <a:pt x="201" y="0"/>
                </a:moveTo>
                <a:cubicBezTo>
                  <a:pt x="118" y="105"/>
                  <a:pt x="69" y="161"/>
                  <a:pt x="41" y="190"/>
                </a:cubicBezTo>
                <a:cubicBezTo>
                  <a:pt x="27" y="205"/>
                  <a:pt x="17" y="213"/>
                  <a:pt x="12" y="217"/>
                </a:cubicBezTo>
                <a:lnTo>
                  <a:pt x="6" y="221"/>
                </a:lnTo>
                <a:lnTo>
                  <a:pt x="5" y="221"/>
                </a:lnTo>
                <a:lnTo>
                  <a:pt x="5" y="222"/>
                </a:lnTo>
                <a:lnTo>
                  <a:pt x="5" y="221"/>
                </a:lnTo>
                <a:lnTo>
                  <a:pt x="5" y="221"/>
                </a:lnTo>
                <a:lnTo>
                  <a:pt x="5" y="222"/>
                </a:lnTo>
                <a:lnTo>
                  <a:pt x="5" y="221"/>
                </a:lnTo>
                <a:lnTo>
                  <a:pt x="5" y="226"/>
                </a:lnTo>
                <a:lnTo>
                  <a:pt x="9" y="224"/>
                </a:lnTo>
                <a:lnTo>
                  <a:pt x="5" y="221"/>
                </a:lnTo>
                <a:lnTo>
                  <a:pt x="5" y="226"/>
                </a:lnTo>
                <a:lnTo>
                  <a:pt x="9" y="224"/>
                </a:lnTo>
                <a:lnTo>
                  <a:pt x="0" y="229"/>
                </a:lnTo>
                <a:lnTo>
                  <a:pt x="5" y="232"/>
                </a:lnTo>
                <a:cubicBezTo>
                  <a:pt x="9" y="232"/>
                  <a:pt x="12" y="230"/>
                  <a:pt x="18" y="226"/>
                </a:cubicBezTo>
                <a:cubicBezTo>
                  <a:pt x="37" y="211"/>
                  <a:pt x="84" y="165"/>
                  <a:pt x="210" y="7"/>
                </a:cubicBezTo>
                <a:lnTo>
                  <a:pt x="201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63"/>
          <p:cNvSpPr>
            <a:spLocks noChangeArrowheads="1"/>
          </p:cNvSpPr>
          <p:nvPr/>
        </p:nvSpPr>
        <p:spPr bwMode="auto">
          <a:xfrm>
            <a:off x="7294563" y="3097214"/>
            <a:ext cx="14106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32</a:t>
            </a:r>
            <a:endParaRPr lang="en-US">
              <a:latin typeface="Arial" pitchFamily="34" charset="0"/>
            </a:endParaRPr>
          </a:p>
        </p:txBody>
      </p:sp>
      <p:sp>
        <p:nvSpPr>
          <p:cNvPr id="55" name="Freeform 64"/>
          <p:cNvSpPr>
            <a:spLocks/>
          </p:cNvSpPr>
          <p:nvPr/>
        </p:nvSpPr>
        <p:spPr bwMode="auto">
          <a:xfrm>
            <a:off x="7289801" y="3290889"/>
            <a:ext cx="104775" cy="123825"/>
          </a:xfrm>
          <a:custGeom>
            <a:avLst/>
            <a:gdLst>
              <a:gd name="T0" fmla="*/ 202 w 202"/>
              <a:gd name="T1" fmla="*/ 0 h 240"/>
              <a:gd name="T2" fmla="*/ 0 w 202"/>
              <a:gd name="T3" fmla="*/ 222 h 240"/>
              <a:gd name="T4" fmla="*/ 202 w 202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" h="240">
                <a:moveTo>
                  <a:pt x="202" y="0"/>
                </a:moveTo>
                <a:cubicBezTo>
                  <a:pt x="11" y="240"/>
                  <a:pt x="0" y="222"/>
                  <a:pt x="0" y="222"/>
                </a:cubicBezTo>
                <a:lnTo>
                  <a:pt x="2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65"/>
          <p:cNvSpPr>
            <a:spLocks/>
          </p:cNvSpPr>
          <p:nvPr/>
        </p:nvSpPr>
        <p:spPr bwMode="auto">
          <a:xfrm>
            <a:off x="7288213" y="3289300"/>
            <a:ext cx="107950" cy="119062"/>
          </a:xfrm>
          <a:custGeom>
            <a:avLst/>
            <a:gdLst>
              <a:gd name="T0" fmla="*/ 201 w 210"/>
              <a:gd name="T1" fmla="*/ 0 h 232"/>
              <a:gd name="T2" fmla="*/ 41 w 210"/>
              <a:gd name="T3" fmla="*/ 190 h 232"/>
              <a:gd name="T4" fmla="*/ 12 w 210"/>
              <a:gd name="T5" fmla="*/ 217 h 232"/>
              <a:gd name="T6" fmla="*/ 6 w 210"/>
              <a:gd name="T7" fmla="*/ 221 h 232"/>
              <a:gd name="T8" fmla="*/ 5 w 210"/>
              <a:gd name="T9" fmla="*/ 221 h 232"/>
              <a:gd name="T10" fmla="*/ 5 w 210"/>
              <a:gd name="T11" fmla="*/ 223 h 232"/>
              <a:gd name="T12" fmla="*/ 5 w 210"/>
              <a:gd name="T13" fmla="*/ 221 h 232"/>
              <a:gd name="T14" fmla="*/ 5 w 210"/>
              <a:gd name="T15" fmla="*/ 221 h 232"/>
              <a:gd name="T16" fmla="*/ 5 w 210"/>
              <a:gd name="T17" fmla="*/ 223 h 232"/>
              <a:gd name="T18" fmla="*/ 5 w 210"/>
              <a:gd name="T19" fmla="*/ 221 h 232"/>
              <a:gd name="T20" fmla="*/ 5 w 210"/>
              <a:gd name="T21" fmla="*/ 226 h 232"/>
              <a:gd name="T22" fmla="*/ 9 w 210"/>
              <a:gd name="T23" fmla="*/ 224 h 232"/>
              <a:gd name="T24" fmla="*/ 5 w 210"/>
              <a:gd name="T25" fmla="*/ 221 h 232"/>
              <a:gd name="T26" fmla="*/ 5 w 210"/>
              <a:gd name="T27" fmla="*/ 226 h 232"/>
              <a:gd name="T28" fmla="*/ 9 w 210"/>
              <a:gd name="T29" fmla="*/ 224 h 232"/>
              <a:gd name="T30" fmla="*/ 0 w 210"/>
              <a:gd name="T31" fmla="*/ 229 h 232"/>
              <a:gd name="T32" fmla="*/ 5 w 210"/>
              <a:gd name="T33" fmla="*/ 232 h 232"/>
              <a:gd name="T34" fmla="*/ 18 w 210"/>
              <a:gd name="T35" fmla="*/ 226 h 232"/>
              <a:gd name="T36" fmla="*/ 210 w 210"/>
              <a:gd name="T37" fmla="*/ 7 h 232"/>
              <a:gd name="T38" fmla="*/ 201 w 210"/>
              <a:gd name="T39" fmla="*/ 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10" h="232">
                <a:moveTo>
                  <a:pt x="201" y="0"/>
                </a:moveTo>
                <a:cubicBezTo>
                  <a:pt x="118" y="105"/>
                  <a:pt x="69" y="161"/>
                  <a:pt x="41" y="190"/>
                </a:cubicBezTo>
                <a:cubicBezTo>
                  <a:pt x="27" y="205"/>
                  <a:pt x="17" y="213"/>
                  <a:pt x="12" y="217"/>
                </a:cubicBezTo>
                <a:lnTo>
                  <a:pt x="6" y="221"/>
                </a:lnTo>
                <a:lnTo>
                  <a:pt x="5" y="221"/>
                </a:lnTo>
                <a:lnTo>
                  <a:pt x="5" y="223"/>
                </a:lnTo>
                <a:lnTo>
                  <a:pt x="5" y="221"/>
                </a:lnTo>
                <a:lnTo>
                  <a:pt x="5" y="221"/>
                </a:lnTo>
                <a:lnTo>
                  <a:pt x="5" y="223"/>
                </a:lnTo>
                <a:lnTo>
                  <a:pt x="5" y="221"/>
                </a:lnTo>
                <a:lnTo>
                  <a:pt x="5" y="226"/>
                </a:lnTo>
                <a:lnTo>
                  <a:pt x="9" y="224"/>
                </a:lnTo>
                <a:lnTo>
                  <a:pt x="5" y="221"/>
                </a:lnTo>
                <a:lnTo>
                  <a:pt x="5" y="226"/>
                </a:lnTo>
                <a:lnTo>
                  <a:pt x="9" y="224"/>
                </a:lnTo>
                <a:lnTo>
                  <a:pt x="0" y="229"/>
                </a:lnTo>
                <a:lnTo>
                  <a:pt x="5" y="232"/>
                </a:lnTo>
                <a:cubicBezTo>
                  <a:pt x="9" y="232"/>
                  <a:pt x="12" y="230"/>
                  <a:pt x="18" y="226"/>
                </a:cubicBezTo>
                <a:cubicBezTo>
                  <a:pt x="37" y="211"/>
                  <a:pt x="84" y="165"/>
                  <a:pt x="210" y="7"/>
                </a:cubicBezTo>
                <a:lnTo>
                  <a:pt x="201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7158038" y="5126039"/>
            <a:ext cx="641350" cy="230187"/>
          </a:xfrm>
          <a:prstGeom prst="rect">
            <a:avLst/>
          </a:prstGeom>
          <a:solidFill>
            <a:srgbClr val="9DBB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67"/>
          <p:cNvSpPr>
            <a:spLocks/>
          </p:cNvSpPr>
          <p:nvPr/>
        </p:nvSpPr>
        <p:spPr bwMode="auto">
          <a:xfrm>
            <a:off x="7148513" y="5116514"/>
            <a:ext cx="660400" cy="249237"/>
          </a:xfrm>
          <a:custGeom>
            <a:avLst/>
            <a:gdLst>
              <a:gd name="T0" fmla="*/ 18 w 1284"/>
              <a:gd name="T1" fmla="*/ 17 h 486"/>
              <a:gd name="T2" fmla="*/ 18 w 1284"/>
              <a:gd name="T3" fmla="*/ 35 h 486"/>
              <a:gd name="T4" fmla="*/ 1249 w 1284"/>
              <a:gd name="T5" fmla="*/ 35 h 486"/>
              <a:gd name="T6" fmla="*/ 1249 w 1284"/>
              <a:gd name="T7" fmla="*/ 451 h 486"/>
              <a:gd name="T8" fmla="*/ 35 w 1284"/>
              <a:gd name="T9" fmla="*/ 451 h 486"/>
              <a:gd name="T10" fmla="*/ 35 w 1284"/>
              <a:gd name="T11" fmla="*/ 17 h 486"/>
              <a:gd name="T12" fmla="*/ 18 w 1284"/>
              <a:gd name="T13" fmla="*/ 17 h 486"/>
              <a:gd name="T14" fmla="*/ 18 w 1284"/>
              <a:gd name="T15" fmla="*/ 35 h 486"/>
              <a:gd name="T16" fmla="*/ 18 w 1284"/>
              <a:gd name="T17" fmla="*/ 17 h 486"/>
              <a:gd name="T18" fmla="*/ 0 w 1284"/>
              <a:gd name="T19" fmla="*/ 17 h 486"/>
              <a:gd name="T20" fmla="*/ 0 w 1284"/>
              <a:gd name="T21" fmla="*/ 486 h 486"/>
              <a:gd name="T22" fmla="*/ 1284 w 1284"/>
              <a:gd name="T23" fmla="*/ 486 h 486"/>
              <a:gd name="T24" fmla="*/ 1284 w 1284"/>
              <a:gd name="T25" fmla="*/ 0 h 486"/>
              <a:gd name="T26" fmla="*/ 0 w 1284"/>
              <a:gd name="T27" fmla="*/ 0 h 486"/>
              <a:gd name="T28" fmla="*/ 0 w 1284"/>
              <a:gd name="T29" fmla="*/ 17 h 486"/>
              <a:gd name="T30" fmla="*/ 18 w 1284"/>
              <a:gd name="T31" fmla="*/ 17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4" h="486">
                <a:moveTo>
                  <a:pt x="18" y="17"/>
                </a:moveTo>
                <a:lnTo>
                  <a:pt x="18" y="35"/>
                </a:lnTo>
                <a:lnTo>
                  <a:pt x="1249" y="35"/>
                </a:lnTo>
                <a:lnTo>
                  <a:pt x="1249" y="451"/>
                </a:lnTo>
                <a:lnTo>
                  <a:pt x="35" y="451"/>
                </a:lnTo>
                <a:lnTo>
                  <a:pt x="35" y="17"/>
                </a:lnTo>
                <a:lnTo>
                  <a:pt x="18" y="17"/>
                </a:lnTo>
                <a:lnTo>
                  <a:pt x="18" y="35"/>
                </a:lnTo>
                <a:lnTo>
                  <a:pt x="18" y="17"/>
                </a:lnTo>
                <a:lnTo>
                  <a:pt x="0" y="17"/>
                </a:lnTo>
                <a:lnTo>
                  <a:pt x="0" y="486"/>
                </a:lnTo>
                <a:lnTo>
                  <a:pt x="1284" y="486"/>
                </a:lnTo>
                <a:lnTo>
                  <a:pt x="1284" y="0"/>
                </a:lnTo>
                <a:lnTo>
                  <a:pt x="0" y="0"/>
                </a:lnTo>
                <a:lnTo>
                  <a:pt x="0" y="17"/>
                </a:lnTo>
                <a:lnTo>
                  <a:pt x="18" y="1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68"/>
          <p:cNvSpPr>
            <a:spLocks noChangeArrowheads="1"/>
          </p:cNvSpPr>
          <p:nvPr/>
        </p:nvSpPr>
        <p:spPr bwMode="auto">
          <a:xfrm>
            <a:off x="7259638" y="5157789"/>
            <a:ext cx="21800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mar</a:t>
            </a:r>
            <a:endParaRPr lang="en-US">
              <a:latin typeface="Arial" pitchFamily="34" charset="0"/>
            </a:endParaRPr>
          </a:p>
        </p:txBody>
      </p:sp>
      <p:sp>
        <p:nvSpPr>
          <p:cNvPr id="60" name="Rectangle 69"/>
          <p:cNvSpPr>
            <a:spLocks noChangeArrowheads="1"/>
          </p:cNvSpPr>
          <p:nvPr/>
        </p:nvSpPr>
        <p:spPr bwMode="auto">
          <a:xfrm>
            <a:off x="7181850" y="4586289"/>
            <a:ext cx="642938" cy="230187"/>
          </a:xfrm>
          <a:prstGeom prst="rect">
            <a:avLst/>
          </a:prstGeom>
          <a:solidFill>
            <a:srgbClr val="9DBB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Freeform 70"/>
          <p:cNvSpPr>
            <a:spLocks/>
          </p:cNvSpPr>
          <p:nvPr/>
        </p:nvSpPr>
        <p:spPr bwMode="auto">
          <a:xfrm>
            <a:off x="7172325" y="4575176"/>
            <a:ext cx="661988" cy="250825"/>
          </a:xfrm>
          <a:custGeom>
            <a:avLst/>
            <a:gdLst>
              <a:gd name="T0" fmla="*/ 19 w 1288"/>
              <a:gd name="T1" fmla="*/ 20 h 491"/>
              <a:gd name="T2" fmla="*/ 19 w 1288"/>
              <a:gd name="T3" fmla="*/ 39 h 491"/>
              <a:gd name="T4" fmla="*/ 1249 w 1288"/>
              <a:gd name="T5" fmla="*/ 39 h 491"/>
              <a:gd name="T6" fmla="*/ 1249 w 1288"/>
              <a:gd name="T7" fmla="*/ 452 h 491"/>
              <a:gd name="T8" fmla="*/ 39 w 1288"/>
              <a:gd name="T9" fmla="*/ 452 h 491"/>
              <a:gd name="T10" fmla="*/ 39 w 1288"/>
              <a:gd name="T11" fmla="*/ 20 h 491"/>
              <a:gd name="T12" fmla="*/ 19 w 1288"/>
              <a:gd name="T13" fmla="*/ 20 h 491"/>
              <a:gd name="T14" fmla="*/ 19 w 1288"/>
              <a:gd name="T15" fmla="*/ 39 h 491"/>
              <a:gd name="T16" fmla="*/ 19 w 1288"/>
              <a:gd name="T17" fmla="*/ 20 h 491"/>
              <a:gd name="T18" fmla="*/ 0 w 1288"/>
              <a:gd name="T19" fmla="*/ 20 h 491"/>
              <a:gd name="T20" fmla="*/ 0 w 1288"/>
              <a:gd name="T21" fmla="*/ 491 h 491"/>
              <a:gd name="T22" fmla="*/ 1288 w 1288"/>
              <a:gd name="T23" fmla="*/ 491 h 491"/>
              <a:gd name="T24" fmla="*/ 1288 w 1288"/>
              <a:gd name="T25" fmla="*/ 0 h 491"/>
              <a:gd name="T26" fmla="*/ 0 w 1288"/>
              <a:gd name="T27" fmla="*/ 0 h 491"/>
              <a:gd name="T28" fmla="*/ 0 w 1288"/>
              <a:gd name="T29" fmla="*/ 20 h 491"/>
              <a:gd name="T30" fmla="*/ 19 w 1288"/>
              <a:gd name="T31" fmla="*/ 20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88" h="491">
                <a:moveTo>
                  <a:pt x="19" y="20"/>
                </a:moveTo>
                <a:lnTo>
                  <a:pt x="19" y="39"/>
                </a:lnTo>
                <a:lnTo>
                  <a:pt x="1249" y="39"/>
                </a:lnTo>
                <a:lnTo>
                  <a:pt x="1249" y="452"/>
                </a:lnTo>
                <a:lnTo>
                  <a:pt x="39" y="452"/>
                </a:lnTo>
                <a:lnTo>
                  <a:pt x="39" y="20"/>
                </a:lnTo>
                <a:lnTo>
                  <a:pt x="19" y="20"/>
                </a:lnTo>
                <a:lnTo>
                  <a:pt x="19" y="39"/>
                </a:lnTo>
                <a:lnTo>
                  <a:pt x="19" y="20"/>
                </a:lnTo>
                <a:lnTo>
                  <a:pt x="0" y="20"/>
                </a:lnTo>
                <a:lnTo>
                  <a:pt x="0" y="491"/>
                </a:lnTo>
                <a:lnTo>
                  <a:pt x="1288" y="491"/>
                </a:lnTo>
                <a:lnTo>
                  <a:pt x="1288" y="0"/>
                </a:lnTo>
                <a:lnTo>
                  <a:pt x="0" y="0"/>
                </a:lnTo>
                <a:lnTo>
                  <a:pt x="0" y="20"/>
                </a:lnTo>
                <a:lnTo>
                  <a:pt x="19" y="2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71"/>
          <p:cNvSpPr>
            <a:spLocks noChangeArrowheads="1"/>
          </p:cNvSpPr>
          <p:nvPr/>
        </p:nvSpPr>
        <p:spPr bwMode="auto">
          <a:xfrm>
            <a:off x="7246938" y="4616451"/>
            <a:ext cx="22602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24282B"/>
                </a:solidFill>
                <a:latin typeface="Times New Roman" pitchFamily="18" charset="0"/>
              </a:rPr>
              <a:t>mdr</a:t>
            </a:r>
            <a:endParaRPr lang="en-US">
              <a:latin typeface="Arial" pitchFamily="34" charset="0"/>
            </a:endParaRPr>
          </a:p>
        </p:txBody>
      </p:sp>
      <p:sp>
        <p:nvSpPr>
          <p:cNvPr id="63" name="Rectangle 72"/>
          <p:cNvSpPr>
            <a:spLocks noChangeArrowheads="1"/>
          </p:cNvSpPr>
          <p:nvPr/>
        </p:nvSpPr>
        <p:spPr bwMode="auto">
          <a:xfrm>
            <a:off x="7945439" y="4535488"/>
            <a:ext cx="597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Times New Roman" pitchFamily="18" charset="0"/>
              </a:rPr>
              <a:t>memory</a:t>
            </a:r>
            <a:endParaRPr lang="en-US">
              <a:latin typeface="Arial" pitchFamily="34" charset="0"/>
            </a:endParaRPr>
          </a:p>
        </p:txBody>
      </p:sp>
      <p:sp>
        <p:nvSpPr>
          <p:cNvPr id="64" name="Rectangle 73"/>
          <p:cNvSpPr>
            <a:spLocks noChangeArrowheads="1"/>
          </p:cNvSpPr>
          <p:nvPr/>
        </p:nvSpPr>
        <p:spPr bwMode="auto">
          <a:xfrm>
            <a:off x="7945439" y="4748213"/>
            <a:ext cx="618759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24282B"/>
                </a:solidFill>
                <a:latin typeface="Times New Roman" pitchFamily="18" charset="0"/>
              </a:rPr>
              <a:t>data reg.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65" name="Rectangle 74"/>
          <p:cNvSpPr>
            <a:spLocks noChangeArrowheads="1"/>
          </p:cNvSpPr>
          <p:nvPr/>
        </p:nvSpPr>
        <p:spPr bwMode="auto">
          <a:xfrm>
            <a:off x="7934326" y="5089525"/>
            <a:ext cx="59792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Times New Roman" pitchFamily="18" charset="0"/>
              </a:rPr>
              <a:t>memory</a:t>
            </a:r>
            <a:endParaRPr lang="en-US">
              <a:latin typeface="Arial" pitchFamily="34" charset="0"/>
            </a:endParaRPr>
          </a:p>
        </p:txBody>
      </p:sp>
      <p:sp>
        <p:nvSpPr>
          <p:cNvPr id="66" name="Rectangle 75"/>
          <p:cNvSpPr>
            <a:spLocks noChangeArrowheads="1"/>
          </p:cNvSpPr>
          <p:nvPr/>
        </p:nvSpPr>
        <p:spPr bwMode="auto">
          <a:xfrm>
            <a:off x="7934325" y="5313363"/>
            <a:ext cx="85921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Times New Roman" pitchFamily="18" charset="0"/>
              </a:rPr>
              <a:t>address reg.</a:t>
            </a:r>
            <a:endParaRPr lang="en-US">
              <a:latin typeface="Arial" pitchFamily="34" charset="0"/>
            </a:endParaRPr>
          </a:p>
        </p:txBody>
      </p:sp>
      <p:sp>
        <p:nvSpPr>
          <p:cNvPr id="68" name="Freeform 77"/>
          <p:cNvSpPr>
            <a:spLocks/>
          </p:cNvSpPr>
          <p:nvPr/>
        </p:nvSpPr>
        <p:spPr bwMode="auto">
          <a:xfrm>
            <a:off x="5446714" y="4048126"/>
            <a:ext cx="9525" cy="15875"/>
          </a:xfrm>
          <a:custGeom>
            <a:avLst/>
            <a:gdLst>
              <a:gd name="T0" fmla="*/ 0 w 18"/>
              <a:gd name="T1" fmla="*/ 0 h 31"/>
              <a:gd name="T2" fmla="*/ 0 w 18"/>
              <a:gd name="T3" fmla="*/ 0 h 31"/>
              <a:gd name="T4" fmla="*/ 1 w 18"/>
              <a:gd name="T5" fmla="*/ 14 h 31"/>
              <a:gd name="T6" fmla="*/ 2 w 18"/>
              <a:gd name="T7" fmla="*/ 31 h 31"/>
              <a:gd name="T8" fmla="*/ 18 w 18"/>
              <a:gd name="T9" fmla="*/ 31 h 31"/>
              <a:gd name="T10" fmla="*/ 14 w 18"/>
              <a:gd name="T11" fmla="*/ 6 h 31"/>
              <a:gd name="T12" fmla="*/ 0 w 18"/>
              <a:gd name="T13" fmla="*/ 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8" h="31"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"/>
                  <a:pt x="1" y="8"/>
                  <a:pt x="1" y="14"/>
                </a:cubicBezTo>
                <a:cubicBezTo>
                  <a:pt x="2" y="19"/>
                  <a:pt x="2" y="25"/>
                  <a:pt x="2" y="31"/>
                </a:cubicBezTo>
                <a:lnTo>
                  <a:pt x="18" y="31"/>
                </a:lnTo>
                <a:cubicBezTo>
                  <a:pt x="17" y="18"/>
                  <a:pt x="15" y="9"/>
                  <a:pt x="14" y="6"/>
                </a:cubicBezTo>
                <a:cubicBezTo>
                  <a:pt x="12" y="4"/>
                  <a:pt x="7" y="2"/>
                  <a:pt x="0" y="0"/>
                </a:cubicBezTo>
                <a:close/>
              </a:path>
            </a:pathLst>
          </a:custGeom>
          <a:solidFill>
            <a:srgbClr val="2121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79"/>
          <p:cNvSpPr>
            <a:spLocks/>
          </p:cNvSpPr>
          <p:nvPr/>
        </p:nvSpPr>
        <p:spPr bwMode="auto">
          <a:xfrm>
            <a:off x="5346700" y="4465639"/>
            <a:ext cx="44450" cy="3175"/>
          </a:xfrm>
          <a:custGeom>
            <a:avLst/>
            <a:gdLst>
              <a:gd name="T0" fmla="*/ 88 w 88"/>
              <a:gd name="T1" fmla="*/ 0 h 6"/>
              <a:gd name="T2" fmla="*/ 51 w 88"/>
              <a:gd name="T3" fmla="*/ 0 h 6"/>
              <a:gd name="T4" fmla="*/ 15 w 88"/>
              <a:gd name="T5" fmla="*/ 4 h 6"/>
              <a:gd name="T6" fmla="*/ 2 w 88"/>
              <a:gd name="T7" fmla="*/ 4 h 6"/>
              <a:gd name="T8" fmla="*/ 0 w 88"/>
              <a:gd name="T9" fmla="*/ 3 h 6"/>
              <a:gd name="T10" fmla="*/ 29 w 88"/>
              <a:gd name="T11" fmla="*/ 6 h 6"/>
              <a:gd name="T12" fmla="*/ 33 w 88"/>
              <a:gd name="T13" fmla="*/ 6 h 6"/>
              <a:gd name="T14" fmla="*/ 40 w 88"/>
              <a:gd name="T15" fmla="*/ 6 h 6"/>
              <a:gd name="T16" fmla="*/ 88 w 88"/>
              <a:gd name="T17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8" h="6">
                <a:moveTo>
                  <a:pt x="88" y="0"/>
                </a:moveTo>
                <a:lnTo>
                  <a:pt x="51" y="0"/>
                </a:lnTo>
                <a:cubicBezTo>
                  <a:pt x="39" y="2"/>
                  <a:pt x="27" y="3"/>
                  <a:pt x="15" y="4"/>
                </a:cubicBezTo>
                <a:lnTo>
                  <a:pt x="2" y="4"/>
                </a:lnTo>
                <a:cubicBezTo>
                  <a:pt x="2" y="4"/>
                  <a:pt x="1" y="4"/>
                  <a:pt x="0" y="3"/>
                </a:cubicBezTo>
                <a:cubicBezTo>
                  <a:pt x="10" y="5"/>
                  <a:pt x="19" y="6"/>
                  <a:pt x="29" y="6"/>
                </a:cubicBezTo>
                <a:cubicBezTo>
                  <a:pt x="30" y="6"/>
                  <a:pt x="31" y="6"/>
                  <a:pt x="33" y="6"/>
                </a:cubicBezTo>
                <a:cubicBezTo>
                  <a:pt x="35" y="6"/>
                  <a:pt x="38" y="6"/>
                  <a:pt x="40" y="6"/>
                </a:cubicBezTo>
                <a:cubicBezTo>
                  <a:pt x="56" y="6"/>
                  <a:pt x="72" y="4"/>
                  <a:pt x="88" y="0"/>
                </a:cubicBezTo>
                <a:close/>
              </a:path>
            </a:pathLst>
          </a:custGeom>
          <a:solidFill>
            <a:srgbClr val="9B82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Freeform 80"/>
          <p:cNvSpPr>
            <a:spLocks/>
          </p:cNvSpPr>
          <p:nvPr/>
        </p:nvSpPr>
        <p:spPr bwMode="auto">
          <a:xfrm>
            <a:off x="5372100" y="4448175"/>
            <a:ext cx="63500" cy="17462"/>
          </a:xfrm>
          <a:custGeom>
            <a:avLst/>
            <a:gdLst>
              <a:gd name="T0" fmla="*/ 121 w 121"/>
              <a:gd name="T1" fmla="*/ 0 h 34"/>
              <a:gd name="T2" fmla="*/ 93 w 121"/>
              <a:gd name="T3" fmla="*/ 0 h 34"/>
              <a:gd name="T4" fmla="*/ 0 w 121"/>
              <a:gd name="T5" fmla="*/ 34 h 34"/>
              <a:gd name="T6" fmla="*/ 37 w 121"/>
              <a:gd name="T7" fmla="*/ 34 h 34"/>
              <a:gd name="T8" fmla="*/ 121 w 121"/>
              <a:gd name="T9" fmla="*/ 0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1" h="34">
                <a:moveTo>
                  <a:pt x="121" y="0"/>
                </a:moveTo>
                <a:lnTo>
                  <a:pt x="93" y="0"/>
                </a:lnTo>
                <a:cubicBezTo>
                  <a:pt x="63" y="16"/>
                  <a:pt x="31" y="28"/>
                  <a:pt x="0" y="34"/>
                </a:cubicBezTo>
                <a:lnTo>
                  <a:pt x="37" y="34"/>
                </a:lnTo>
                <a:cubicBezTo>
                  <a:pt x="65" y="27"/>
                  <a:pt x="93" y="15"/>
                  <a:pt x="121" y="0"/>
                </a:cubicBezTo>
                <a:close/>
              </a:path>
            </a:pathLst>
          </a:custGeom>
          <a:solidFill>
            <a:srgbClr val="1F1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81"/>
          <p:cNvSpPr>
            <a:spLocks/>
          </p:cNvSpPr>
          <p:nvPr/>
        </p:nvSpPr>
        <p:spPr bwMode="auto">
          <a:xfrm>
            <a:off x="5197476" y="4032250"/>
            <a:ext cx="398463" cy="430212"/>
          </a:xfrm>
          <a:custGeom>
            <a:avLst/>
            <a:gdLst>
              <a:gd name="T0" fmla="*/ 774 w 776"/>
              <a:gd name="T1" fmla="*/ 558 h 839"/>
              <a:gd name="T2" fmla="*/ 773 w 776"/>
              <a:gd name="T3" fmla="*/ 555 h 839"/>
              <a:gd name="T4" fmla="*/ 572 w 776"/>
              <a:gd name="T5" fmla="*/ 573 h 839"/>
              <a:gd name="T6" fmla="*/ 570 w 776"/>
              <a:gd name="T7" fmla="*/ 24 h 839"/>
              <a:gd name="T8" fmla="*/ 219 w 776"/>
              <a:gd name="T9" fmla="*/ 24 h 839"/>
              <a:gd name="T10" fmla="*/ 217 w 776"/>
              <a:gd name="T11" fmla="*/ 573 h 839"/>
              <a:gd name="T12" fmla="*/ 16 w 776"/>
              <a:gd name="T13" fmla="*/ 554 h 839"/>
              <a:gd name="T14" fmla="*/ 389 w 776"/>
              <a:gd name="T15" fmla="*/ 839 h 839"/>
              <a:gd name="T16" fmla="*/ 400 w 776"/>
              <a:gd name="T17" fmla="*/ 839 h 839"/>
              <a:gd name="T18" fmla="*/ 774 w 776"/>
              <a:gd name="T19" fmla="*/ 558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6" h="839">
                <a:moveTo>
                  <a:pt x="774" y="558"/>
                </a:moveTo>
                <a:lnTo>
                  <a:pt x="773" y="555"/>
                </a:lnTo>
                <a:cubicBezTo>
                  <a:pt x="756" y="521"/>
                  <a:pt x="572" y="573"/>
                  <a:pt x="572" y="573"/>
                </a:cubicBezTo>
                <a:cubicBezTo>
                  <a:pt x="572" y="573"/>
                  <a:pt x="584" y="47"/>
                  <a:pt x="570" y="24"/>
                </a:cubicBezTo>
                <a:cubicBezTo>
                  <a:pt x="556" y="1"/>
                  <a:pt x="234" y="0"/>
                  <a:pt x="219" y="24"/>
                </a:cubicBezTo>
                <a:cubicBezTo>
                  <a:pt x="206" y="47"/>
                  <a:pt x="217" y="573"/>
                  <a:pt x="217" y="573"/>
                </a:cubicBezTo>
                <a:cubicBezTo>
                  <a:pt x="217" y="573"/>
                  <a:pt x="33" y="521"/>
                  <a:pt x="16" y="554"/>
                </a:cubicBezTo>
                <a:cubicBezTo>
                  <a:pt x="0" y="587"/>
                  <a:pt x="213" y="836"/>
                  <a:pt x="389" y="839"/>
                </a:cubicBezTo>
                <a:cubicBezTo>
                  <a:pt x="393" y="839"/>
                  <a:pt x="397" y="839"/>
                  <a:pt x="400" y="839"/>
                </a:cubicBezTo>
                <a:cubicBezTo>
                  <a:pt x="571" y="836"/>
                  <a:pt x="776" y="603"/>
                  <a:pt x="774" y="558"/>
                </a:cubicBez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444" name="Picture 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5" y="4440238"/>
            <a:ext cx="46038" cy="2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" name="Freeform 87"/>
          <p:cNvSpPr>
            <a:spLocks/>
          </p:cNvSpPr>
          <p:nvPr/>
        </p:nvSpPr>
        <p:spPr bwMode="auto">
          <a:xfrm>
            <a:off x="5943600" y="4043364"/>
            <a:ext cx="39688" cy="20637"/>
          </a:xfrm>
          <a:custGeom>
            <a:avLst/>
            <a:gdLst>
              <a:gd name="T0" fmla="*/ 27 w 77"/>
              <a:gd name="T1" fmla="*/ 0 h 39"/>
              <a:gd name="T2" fmla="*/ 0 w 77"/>
              <a:gd name="T3" fmla="*/ 0 h 39"/>
              <a:gd name="T4" fmla="*/ 51 w 77"/>
              <a:gd name="T5" fmla="*/ 39 h 39"/>
              <a:gd name="T6" fmla="*/ 77 w 77"/>
              <a:gd name="T7" fmla="*/ 39 h 39"/>
              <a:gd name="T8" fmla="*/ 27 w 77"/>
              <a:gd name="T9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7" h="39">
                <a:moveTo>
                  <a:pt x="27" y="0"/>
                </a:moveTo>
                <a:lnTo>
                  <a:pt x="0" y="0"/>
                </a:lnTo>
                <a:cubicBezTo>
                  <a:pt x="18" y="12"/>
                  <a:pt x="35" y="25"/>
                  <a:pt x="51" y="39"/>
                </a:cubicBezTo>
                <a:lnTo>
                  <a:pt x="77" y="39"/>
                </a:lnTo>
                <a:cubicBezTo>
                  <a:pt x="61" y="25"/>
                  <a:pt x="44" y="12"/>
                  <a:pt x="27" y="0"/>
                </a:cubicBezTo>
                <a:close/>
              </a:path>
            </a:pathLst>
          </a:custGeom>
          <a:solidFill>
            <a:srgbClr val="21212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88"/>
          <p:cNvSpPr>
            <a:spLocks/>
          </p:cNvSpPr>
          <p:nvPr/>
        </p:nvSpPr>
        <p:spPr bwMode="auto">
          <a:xfrm>
            <a:off x="5840413" y="4006850"/>
            <a:ext cx="0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  <a:cxn ang="0">
                <a:pos x="0" y="0"/>
              </a:cxn>
            </a:cxnLst>
            <a:rect l="0" t="0" r="r" b="b"/>
            <a:pathLst>
              <a:path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8F7C7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Freeform 90"/>
          <p:cNvSpPr>
            <a:spLocks/>
          </p:cNvSpPr>
          <p:nvPr/>
        </p:nvSpPr>
        <p:spPr bwMode="auto">
          <a:xfrm>
            <a:off x="5659439" y="4022726"/>
            <a:ext cx="398463" cy="428625"/>
          </a:xfrm>
          <a:custGeom>
            <a:avLst/>
            <a:gdLst>
              <a:gd name="T0" fmla="*/ 774 w 776"/>
              <a:gd name="T1" fmla="*/ 282 h 839"/>
              <a:gd name="T2" fmla="*/ 773 w 776"/>
              <a:gd name="T3" fmla="*/ 285 h 839"/>
              <a:gd name="T4" fmla="*/ 573 w 776"/>
              <a:gd name="T5" fmla="*/ 267 h 839"/>
              <a:gd name="T6" fmla="*/ 570 w 776"/>
              <a:gd name="T7" fmla="*/ 816 h 839"/>
              <a:gd name="T8" fmla="*/ 220 w 776"/>
              <a:gd name="T9" fmla="*/ 816 h 839"/>
              <a:gd name="T10" fmla="*/ 217 w 776"/>
              <a:gd name="T11" fmla="*/ 267 h 839"/>
              <a:gd name="T12" fmla="*/ 17 w 776"/>
              <a:gd name="T13" fmla="*/ 285 h 839"/>
              <a:gd name="T14" fmla="*/ 389 w 776"/>
              <a:gd name="T15" fmla="*/ 1 h 839"/>
              <a:gd name="T16" fmla="*/ 401 w 776"/>
              <a:gd name="T17" fmla="*/ 1 h 839"/>
              <a:gd name="T18" fmla="*/ 774 w 776"/>
              <a:gd name="T19" fmla="*/ 282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76" h="839">
                <a:moveTo>
                  <a:pt x="774" y="282"/>
                </a:moveTo>
                <a:lnTo>
                  <a:pt x="773" y="285"/>
                </a:lnTo>
                <a:cubicBezTo>
                  <a:pt x="756" y="319"/>
                  <a:pt x="573" y="267"/>
                  <a:pt x="573" y="267"/>
                </a:cubicBezTo>
                <a:cubicBezTo>
                  <a:pt x="573" y="267"/>
                  <a:pt x="584" y="793"/>
                  <a:pt x="570" y="816"/>
                </a:cubicBezTo>
                <a:cubicBezTo>
                  <a:pt x="556" y="839"/>
                  <a:pt x="234" y="839"/>
                  <a:pt x="220" y="816"/>
                </a:cubicBezTo>
                <a:cubicBezTo>
                  <a:pt x="206" y="793"/>
                  <a:pt x="217" y="267"/>
                  <a:pt x="217" y="267"/>
                </a:cubicBezTo>
                <a:cubicBezTo>
                  <a:pt x="217" y="267"/>
                  <a:pt x="33" y="319"/>
                  <a:pt x="17" y="285"/>
                </a:cubicBezTo>
                <a:cubicBezTo>
                  <a:pt x="0" y="252"/>
                  <a:pt x="213" y="4"/>
                  <a:pt x="389" y="1"/>
                </a:cubicBezTo>
                <a:cubicBezTo>
                  <a:pt x="393" y="0"/>
                  <a:pt x="397" y="1"/>
                  <a:pt x="401" y="1"/>
                </a:cubicBezTo>
                <a:cubicBezTo>
                  <a:pt x="571" y="4"/>
                  <a:pt x="776" y="237"/>
                  <a:pt x="774" y="282"/>
                </a:cubicBez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453" name="Picture 9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714" y="4005263"/>
            <a:ext cx="47625" cy="2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Rectangle 94"/>
          <p:cNvSpPr>
            <a:spLocks noChangeArrowheads="1"/>
          </p:cNvSpPr>
          <p:nvPr/>
        </p:nvSpPr>
        <p:spPr bwMode="auto">
          <a:xfrm>
            <a:off x="4017963" y="2816225"/>
            <a:ext cx="26930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24282B"/>
                </a:solidFill>
                <a:latin typeface="Times New Roman" pitchFamily="18" charset="0"/>
              </a:rPr>
              <a:t>op2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5712" y="2095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RW Unit</a:t>
            </a:r>
          </a:p>
        </p:txBody>
      </p:sp>
      <p:grpSp>
        <p:nvGrpSpPr>
          <p:cNvPr id="8" name="Group 10"/>
          <p:cNvGrpSpPr>
            <a:grpSpLocks noChangeAspect="1"/>
          </p:cNvGrpSpPr>
          <p:nvPr/>
        </p:nvGrpSpPr>
        <p:grpSpPr bwMode="auto">
          <a:xfrm>
            <a:off x="3352800" y="1501776"/>
            <a:ext cx="6364288" cy="4684713"/>
            <a:chOff x="1152" y="946"/>
            <a:chExt cx="4009" cy="2951"/>
          </a:xfrm>
        </p:grpSpPr>
        <p:sp>
          <p:nvSpPr>
            <p:cNvPr id="9" name="AutoShape 9"/>
            <p:cNvSpPr>
              <a:spLocks noChangeAspect="1" noChangeArrowheads="1" noTextEdit="1"/>
            </p:cNvSpPr>
            <p:nvPr/>
          </p:nvSpPr>
          <p:spPr bwMode="auto">
            <a:xfrm>
              <a:off x="1152" y="946"/>
              <a:ext cx="3936" cy="2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11"/>
            <p:cNvSpPr>
              <a:spLocks noChangeArrowheads="1"/>
            </p:cNvSpPr>
            <p:nvPr/>
          </p:nvSpPr>
          <p:spPr bwMode="auto">
            <a:xfrm>
              <a:off x="1152" y="1096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152" y="1213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152" y="1330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1152" y="1447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1152" y="1564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1152" y="1681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1152" y="1798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152" y="1914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1152" y="2031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1152" y="2148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1152" y="2265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152" y="2382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1152" y="2498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1152" y="2615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152" y="2732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1152" y="2849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1152" y="2966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1152" y="3083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52" y="3200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152" y="3317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1152" y="3433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152" y="3550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1152" y="3667"/>
              <a:ext cx="19" cy="28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2152" y="953"/>
              <a:ext cx="2181" cy="232"/>
            </a:xfrm>
            <a:prstGeom prst="rect">
              <a:avLst/>
            </a:prstGeom>
            <a:solidFill>
              <a:srgbClr val="B3AEC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2152" y="953"/>
              <a:ext cx="2181" cy="232"/>
            </a:xfrm>
            <a:prstGeom prst="rect">
              <a:avLst/>
            </a:prstGeom>
            <a:noFill/>
            <a:ln w="13" cap="flat">
              <a:solidFill>
                <a:srgbClr val="292E3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386" y="954"/>
              <a:ext cx="174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24282B"/>
                  </a:solidFill>
                  <a:latin typeface="Times New Roman" pitchFamily="18" charset="0"/>
                </a:rPr>
                <a:t>register </a:t>
              </a:r>
              <a:r>
                <a:rPr lang="en-US" sz="2400" dirty="0" err="1">
                  <a:solidFill>
                    <a:srgbClr val="24282B"/>
                  </a:solidFill>
                  <a:latin typeface="Times New Roman" pitchFamily="18" charset="0"/>
                </a:rPr>
                <a:t>writeback</a:t>
              </a:r>
              <a:r>
                <a:rPr lang="en-US" sz="2400" dirty="0">
                  <a:solidFill>
                    <a:srgbClr val="24282B"/>
                  </a:solidFill>
                  <a:latin typeface="Times New Roman" pitchFamily="18" charset="0"/>
                </a:rPr>
                <a:t> unit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1232" y="3195"/>
              <a:ext cx="1475" cy="5"/>
            </a:xfrm>
            <a:custGeom>
              <a:avLst/>
              <a:gdLst>
                <a:gd name="T0" fmla="*/ 0 w 4256"/>
                <a:gd name="T1" fmla="*/ 14 h 14"/>
                <a:gd name="T2" fmla="*/ 4256 w 4256"/>
                <a:gd name="T3" fmla="*/ 0 h 14"/>
                <a:gd name="T4" fmla="*/ 0 w 4256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6" h="14">
                  <a:moveTo>
                    <a:pt x="0" y="14"/>
                  </a:moveTo>
                  <a:lnTo>
                    <a:pt x="4256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2C5C3"/>
            </a:solidFill>
            <a:ln w="14" cap="flat">
              <a:solidFill>
                <a:srgbClr val="292E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2621" y="3166"/>
              <a:ext cx="100" cy="57"/>
            </a:xfrm>
            <a:custGeom>
              <a:avLst/>
              <a:gdLst>
                <a:gd name="T0" fmla="*/ 83 w 289"/>
                <a:gd name="T1" fmla="*/ 82 h 165"/>
                <a:gd name="T2" fmla="*/ 1 w 289"/>
                <a:gd name="T3" fmla="*/ 165 h 165"/>
                <a:gd name="T4" fmla="*/ 289 w 289"/>
                <a:gd name="T5" fmla="*/ 82 h 165"/>
                <a:gd name="T6" fmla="*/ 0 w 289"/>
                <a:gd name="T7" fmla="*/ 0 h 165"/>
                <a:gd name="T8" fmla="*/ 83 w 289"/>
                <a:gd name="T9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65">
                  <a:moveTo>
                    <a:pt x="83" y="82"/>
                  </a:moveTo>
                  <a:lnTo>
                    <a:pt x="1" y="165"/>
                  </a:lnTo>
                  <a:lnTo>
                    <a:pt x="289" y="82"/>
                  </a:lnTo>
                  <a:lnTo>
                    <a:pt x="0" y="0"/>
                  </a:lnTo>
                  <a:lnTo>
                    <a:pt x="83" y="82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1885" y="3033"/>
              <a:ext cx="43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ldResult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5142" y="1054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41"/>
            <p:cNvSpPr>
              <a:spLocks noChangeArrowheads="1"/>
            </p:cNvSpPr>
            <p:nvPr/>
          </p:nvSpPr>
          <p:spPr bwMode="auto">
            <a:xfrm>
              <a:off x="5142" y="1171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5142" y="1288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3"/>
            <p:cNvSpPr>
              <a:spLocks noChangeArrowheads="1"/>
            </p:cNvSpPr>
            <p:nvPr/>
          </p:nvSpPr>
          <p:spPr bwMode="auto">
            <a:xfrm>
              <a:off x="5142" y="1405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5142" y="1522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5"/>
            <p:cNvSpPr>
              <a:spLocks noChangeArrowheads="1"/>
            </p:cNvSpPr>
            <p:nvPr/>
          </p:nvSpPr>
          <p:spPr bwMode="auto">
            <a:xfrm>
              <a:off x="5142" y="1639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5142" y="1755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5142" y="1872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5142" y="1989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9"/>
            <p:cNvSpPr>
              <a:spLocks noChangeArrowheads="1"/>
            </p:cNvSpPr>
            <p:nvPr/>
          </p:nvSpPr>
          <p:spPr bwMode="auto">
            <a:xfrm>
              <a:off x="5142" y="2106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5142" y="2223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51"/>
            <p:cNvSpPr>
              <a:spLocks noChangeArrowheads="1"/>
            </p:cNvSpPr>
            <p:nvPr/>
          </p:nvSpPr>
          <p:spPr bwMode="auto">
            <a:xfrm>
              <a:off x="5142" y="2340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5142" y="2457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53"/>
            <p:cNvSpPr>
              <a:spLocks noChangeArrowheads="1"/>
            </p:cNvSpPr>
            <p:nvPr/>
          </p:nvSpPr>
          <p:spPr bwMode="auto">
            <a:xfrm>
              <a:off x="5142" y="2574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5142" y="2690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5"/>
            <p:cNvSpPr>
              <a:spLocks noChangeArrowheads="1"/>
            </p:cNvSpPr>
            <p:nvPr/>
          </p:nvSpPr>
          <p:spPr bwMode="auto">
            <a:xfrm>
              <a:off x="5142" y="2807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5142" y="2924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5142" y="3041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5142" y="3158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5142" y="3275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142" y="3391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5142" y="3508"/>
              <a:ext cx="19" cy="30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5142" y="3625"/>
              <a:ext cx="19" cy="29"/>
            </a:xfrm>
            <a:prstGeom prst="rect">
              <a:avLst/>
            </a:prstGeom>
            <a:solidFill>
              <a:srgbClr val="3829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3"/>
            <p:cNvSpPr>
              <a:spLocks/>
            </p:cNvSpPr>
            <p:nvPr/>
          </p:nvSpPr>
          <p:spPr bwMode="auto">
            <a:xfrm>
              <a:off x="1248" y="2981"/>
              <a:ext cx="1480" cy="5"/>
            </a:xfrm>
            <a:custGeom>
              <a:avLst/>
              <a:gdLst>
                <a:gd name="T0" fmla="*/ 0 w 4270"/>
                <a:gd name="T1" fmla="*/ 15 h 15"/>
                <a:gd name="T2" fmla="*/ 4270 w 4270"/>
                <a:gd name="T3" fmla="*/ 0 h 15"/>
                <a:gd name="T4" fmla="*/ 0 w 4270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70" h="15">
                  <a:moveTo>
                    <a:pt x="0" y="15"/>
                  </a:moveTo>
                  <a:lnTo>
                    <a:pt x="4270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2C5C3"/>
            </a:solidFill>
            <a:ln w="14" cap="flat">
              <a:solidFill>
                <a:srgbClr val="292E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2642" y="2953"/>
              <a:ext cx="100" cy="57"/>
            </a:xfrm>
            <a:custGeom>
              <a:avLst/>
              <a:gdLst>
                <a:gd name="T0" fmla="*/ 83 w 289"/>
                <a:gd name="T1" fmla="*/ 82 h 165"/>
                <a:gd name="T2" fmla="*/ 1 w 289"/>
                <a:gd name="T3" fmla="*/ 165 h 165"/>
                <a:gd name="T4" fmla="*/ 289 w 289"/>
                <a:gd name="T5" fmla="*/ 81 h 165"/>
                <a:gd name="T6" fmla="*/ 0 w 289"/>
                <a:gd name="T7" fmla="*/ 0 h 165"/>
                <a:gd name="T8" fmla="*/ 83 w 289"/>
                <a:gd name="T9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65">
                  <a:moveTo>
                    <a:pt x="83" y="82"/>
                  </a:moveTo>
                  <a:lnTo>
                    <a:pt x="1" y="165"/>
                  </a:lnTo>
                  <a:lnTo>
                    <a:pt x="289" y="81"/>
                  </a:lnTo>
                  <a:lnTo>
                    <a:pt x="0" y="0"/>
                  </a:lnTo>
                  <a:lnTo>
                    <a:pt x="83" y="82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1885" y="2827"/>
              <a:ext cx="4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aluResult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1535" y="2803"/>
              <a:ext cx="10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1528" y="2940"/>
              <a:ext cx="74" cy="88"/>
            </a:xfrm>
            <a:custGeom>
              <a:avLst/>
              <a:gdLst>
                <a:gd name="T0" fmla="*/ 213 w 213"/>
                <a:gd name="T1" fmla="*/ 0 h 255"/>
                <a:gd name="T2" fmla="*/ 0 w 213"/>
                <a:gd name="T3" fmla="*/ 237 h 255"/>
                <a:gd name="T4" fmla="*/ 213 w 213"/>
                <a:gd name="T5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" h="255">
                  <a:moveTo>
                    <a:pt x="213" y="0"/>
                  </a:moveTo>
                  <a:cubicBezTo>
                    <a:pt x="11" y="255"/>
                    <a:pt x="0" y="237"/>
                    <a:pt x="0" y="237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 w="4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1551" y="3010"/>
              <a:ext cx="10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Freeform 69"/>
            <p:cNvSpPr>
              <a:spLocks/>
            </p:cNvSpPr>
            <p:nvPr/>
          </p:nvSpPr>
          <p:spPr bwMode="auto">
            <a:xfrm>
              <a:off x="1543" y="3153"/>
              <a:ext cx="74" cy="88"/>
            </a:xfrm>
            <a:custGeom>
              <a:avLst/>
              <a:gdLst>
                <a:gd name="T0" fmla="*/ 213 w 213"/>
                <a:gd name="T1" fmla="*/ 0 h 254"/>
                <a:gd name="T2" fmla="*/ 0 w 213"/>
                <a:gd name="T3" fmla="*/ 236 h 254"/>
                <a:gd name="T4" fmla="*/ 213 w 213"/>
                <a:gd name="T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" h="254">
                  <a:moveTo>
                    <a:pt x="213" y="0"/>
                  </a:moveTo>
                  <a:cubicBezTo>
                    <a:pt x="11" y="254"/>
                    <a:pt x="0" y="236"/>
                    <a:pt x="0" y="236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 w="4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2945" y="3592"/>
              <a:ext cx="14" cy="117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2945" y="3534"/>
              <a:ext cx="14" cy="29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2945" y="3439"/>
              <a:ext cx="14" cy="65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73"/>
            <p:cNvSpPr>
              <a:spLocks/>
            </p:cNvSpPr>
            <p:nvPr/>
          </p:nvSpPr>
          <p:spPr bwMode="auto">
            <a:xfrm>
              <a:off x="2924" y="3425"/>
              <a:ext cx="57" cy="100"/>
            </a:xfrm>
            <a:custGeom>
              <a:avLst/>
              <a:gdLst>
                <a:gd name="T0" fmla="*/ 83 w 165"/>
                <a:gd name="T1" fmla="*/ 206 h 288"/>
                <a:gd name="T2" fmla="*/ 165 w 165"/>
                <a:gd name="T3" fmla="*/ 288 h 288"/>
                <a:gd name="T4" fmla="*/ 83 w 165"/>
                <a:gd name="T5" fmla="*/ 0 h 288"/>
                <a:gd name="T6" fmla="*/ 0 w 165"/>
                <a:gd name="T7" fmla="*/ 288 h 288"/>
                <a:gd name="T8" fmla="*/ 83 w 165"/>
                <a:gd name="T9" fmla="*/ 20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88">
                  <a:moveTo>
                    <a:pt x="83" y="206"/>
                  </a:moveTo>
                  <a:lnTo>
                    <a:pt x="165" y="288"/>
                  </a:lnTo>
                  <a:lnTo>
                    <a:pt x="83" y="0"/>
                  </a:lnTo>
                  <a:lnTo>
                    <a:pt x="0" y="288"/>
                  </a:lnTo>
                  <a:lnTo>
                    <a:pt x="83" y="206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3368" y="3017"/>
              <a:ext cx="34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result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3057" y="3549"/>
              <a:ext cx="2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isLd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2166" y="1512"/>
              <a:ext cx="1022" cy="1262"/>
            </a:xfrm>
            <a:prstGeom prst="rect">
              <a:avLst/>
            </a:prstGeom>
            <a:solidFill>
              <a:srgbClr val="F2C5C3"/>
            </a:solidFill>
            <a:ln w="8" cap="flat">
              <a:solidFill>
                <a:srgbClr val="2F30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2204" y="1629"/>
              <a:ext cx="4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read port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2196" y="2295"/>
              <a:ext cx="49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read port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Freeform 79"/>
            <p:cNvSpPr>
              <a:spLocks/>
            </p:cNvSpPr>
            <p:nvPr/>
          </p:nvSpPr>
          <p:spPr bwMode="auto">
            <a:xfrm>
              <a:off x="3080" y="2240"/>
              <a:ext cx="857" cy="950"/>
            </a:xfrm>
            <a:custGeom>
              <a:avLst/>
              <a:gdLst>
                <a:gd name="T0" fmla="*/ 0 w 2474"/>
                <a:gd name="T1" fmla="*/ 2753 h 2753"/>
                <a:gd name="T2" fmla="*/ 2474 w 2474"/>
                <a:gd name="T3" fmla="*/ 2753 h 2753"/>
                <a:gd name="T4" fmla="*/ 2474 w 2474"/>
                <a:gd name="T5" fmla="*/ 0 h 2753"/>
                <a:gd name="T6" fmla="*/ 544 w 2474"/>
                <a:gd name="T7" fmla="*/ 14 h 2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4" h="2753">
                  <a:moveTo>
                    <a:pt x="0" y="2753"/>
                  </a:moveTo>
                  <a:lnTo>
                    <a:pt x="2474" y="2753"/>
                  </a:lnTo>
                  <a:lnTo>
                    <a:pt x="2474" y="0"/>
                  </a:lnTo>
                  <a:lnTo>
                    <a:pt x="544" y="14"/>
                  </a:lnTo>
                </a:path>
              </a:pathLst>
            </a:custGeom>
            <a:noFill/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0"/>
            <p:cNvSpPr>
              <a:spLocks/>
            </p:cNvSpPr>
            <p:nvPr/>
          </p:nvSpPr>
          <p:spPr bwMode="auto">
            <a:xfrm>
              <a:off x="3269" y="2210"/>
              <a:ext cx="120" cy="68"/>
            </a:xfrm>
            <a:custGeom>
              <a:avLst/>
              <a:gdLst>
                <a:gd name="T0" fmla="*/ 248 w 348"/>
                <a:gd name="T1" fmla="*/ 99 h 198"/>
                <a:gd name="T2" fmla="*/ 346 w 348"/>
                <a:gd name="T3" fmla="*/ 0 h 198"/>
                <a:gd name="T4" fmla="*/ 0 w 348"/>
                <a:gd name="T5" fmla="*/ 101 h 198"/>
                <a:gd name="T6" fmla="*/ 348 w 348"/>
                <a:gd name="T7" fmla="*/ 198 h 198"/>
                <a:gd name="T8" fmla="*/ 248 w 348"/>
                <a:gd name="T9" fmla="*/ 99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8" h="198">
                  <a:moveTo>
                    <a:pt x="248" y="99"/>
                  </a:moveTo>
                  <a:lnTo>
                    <a:pt x="346" y="0"/>
                  </a:lnTo>
                  <a:lnTo>
                    <a:pt x="0" y="101"/>
                  </a:lnTo>
                  <a:lnTo>
                    <a:pt x="348" y="198"/>
                  </a:lnTo>
                  <a:lnTo>
                    <a:pt x="248" y="99"/>
                  </a:lnTo>
                  <a:close/>
                </a:path>
              </a:pathLst>
            </a:custGeom>
            <a:solidFill>
              <a:srgbClr val="24282B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1"/>
            <p:cNvSpPr>
              <a:spLocks/>
            </p:cNvSpPr>
            <p:nvPr/>
          </p:nvSpPr>
          <p:spPr bwMode="auto">
            <a:xfrm>
              <a:off x="3356" y="3703"/>
              <a:ext cx="117" cy="15"/>
            </a:xfrm>
            <a:custGeom>
              <a:avLst/>
              <a:gdLst>
                <a:gd name="T0" fmla="*/ 0 w 117"/>
                <a:gd name="T1" fmla="*/ 14 h 15"/>
                <a:gd name="T2" fmla="*/ 0 w 117"/>
                <a:gd name="T3" fmla="*/ 0 h 15"/>
                <a:gd name="T4" fmla="*/ 117 w 117"/>
                <a:gd name="T5" fmla="*/ 1 h 15"/>
                <a:gd name="T6" fmla="*/ 117 w 117"/>
                <a:gd name="T7" fmla="*/ 15 h 15"/>
                <a:gd name="T8" fmla="*/ 0 w 117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5">
                  <a:moveTo>
                    <a:pt x="0" y="14"/>
                  </a:moveTo>
                  <a:lnTo>
                    <a:pt x="0" y="0"/>
                  </a:lnTo>
                  <a:lnTo>
                    <a:pt x="117" y="1"/>
                  </a:lnTo>
                  <a:lnTo>
                    <a:pt x="117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82"/>
            <p:cNvSpPr>
              <a:spLocks/>
            </p:cNvSpPr>
            <p:nvPr/>
          </p:nvSpPr>
          <p:spPr bwMode="auto">
            <a:xfrm>
              <a:off x="3297" y="3702"/>
              <a:ext cx="29" cy="15"/>
            </a:xfrm>
            <a:custGeom>
              <a:avLst/>
              <a:gdLst>
                <a:gd name="T0" fmla="*/ 0 w 29"/>
                <a:gd name="T1" fmla="*/ 14 h 15"/>
                <a:gd name="T2" fmla="*/ 0 w 29"/>
                <a:gd name="T3" fmla="*/ 0 h 15"/>
                <a:gd name="T4" fmla="*/ 29 w 29"/>
                <a:gd name="T5" fmla="*/ 0 h 15"/>
                <a:gd name="T6" fmla="*/ 29 w 29"/>
                <a:gd name="T7" fmla="*/ 15 h 15"/>
                <a:gd name="T8" fmla="*/ 0 w 29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4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29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3"/>
            <p:cNvSpPr>
              <a:spLocks/>
            </p:cNvSpPr>
            <p:nvPr/>
          </p:nvSpPr>
          <p:spPr bwMode="auto">
            <a:xfrm>
              <a:off x="3150" y="3701"/>
              <a:ext cx="118" cy="15"/>
            </a:xfrm>
            <a:custGeom>
              <a:avLst/>
              <a:gdLst>
                <a:gd name="T0" fmla="*/ 0 w 118"/>
                <a:gd name="T1" fmla="*/ 14 h 15"/>
                <a:gd name="T2" fmla="*/ 0 w 118"/>
                <a:gd name="T3" fmla="*/ 0 h 15"/>
                <a:gd name="T4" fmla="*/ 118 w 118"/>
                <a:gd name="T5" fmla="*/ 1 h 15"/>
                <a:gd name="T6" fmla="*/ 118 w 118"/>
                <a:gd name="T7" fmla="*/ 15 h 15"/>
                <a:gd name="T8" fmla="*/ 0 w 118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">
                  <a:moveTo>
                    <a:pt x="0" y="14"/>
                  </a:moveTo>
                  <a:lnTo>
                    <a:pt x="0" y="0"/>
                  </a:lnTo>
                  <a:lnTo>
                    <a:pt x="118" y="1"/>
                  </a:lnTo>
                  <a:lnTo>
                    <a:pt x="118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84"/>
            <p:cNvSpPr>
              <a:spLocks/>
            </p:cNvSpPr>
            <p:nvPr/>
          </p:nvSpPr>
          <p:spPr bwMode="auto">
            <a:xfrm>
              <a:off x="3091" y="3700"/>
              <a:ext cx="30" cy="15"/>
            </a:xfrm>
            <a:custGeom>
              <a:avLst/>
              <a:gdLst>
                <a:gd name="T0" fmla="*/ 0 w 30"/>
                <a:gd name="T1" fmla="*/ 14 h 15"/>
                <a:gd name="T2" fmla="*/ 0 w 30"/>
                <a:gd name="T3" fmla="*/ 0 h 15"/>
                <a:gd name="T4" fmla="*/ 30 w 30"/>
                <a:gd name="T5" fmla="*/ 1 h 15"/>
                <a:gd name="T6" fmla="*/ 30 w 30"/>
                <a:gd name="T7" fmla="*/ 15 h 15"/>
                <a:gd name="T8" fmla="*/ 0 w 30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0" y="14"/>
                  </a:moveTo>
                  <a:lnTo>
                    <a:pt x="0" y="0"/>
                  </a:lnTo>
                  <a:lnTo>
                    <a:pt x="30" y="1"/>
                  </a:lnTo>
                  <a:lnTo>
                    <a:pt x="30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85"/>
            <p:cNvSpPr>
              <a:spLocks/>
            </p:cNvSpPr>
            <p:nvPr/>
          </p:nvSpPr>
          <p:spPr bwMode="auto">
            <a:xfrm>
              <a:off x="2952" y="3699"/>
              <a:ext cx="110" cy="15"/>
            </a:xfrm>
            <a:custGeom>
              <a:avLst/>
              <a:gdLst>
                <a:gd name="T0" fmla="*/ 0 w 110"/>
                <a:gd name="T1" fmla="*/ 14 h 15"/>
                <a:gd name="T2" fmla="*/ 110 w 110"/>
                <a:gd name="T3" fmla="*/ 15 h 15"/>
                <a:gd name="T4" fmla="*/ 110 w 110"/>
                <a:gd name="T5" fmla="*/ 1 h 15"/>
                <a:gd name="T6" fmla="*/ 1 w 110"/>
                <a:gd name="T7" fmla="*/ 0 h 15"/>
                <a:gd name="T8" fmla="*/ 0 w 110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5">
                  <a:moveTo>
                    <a:pt x="0" y="14"/>
                  </a:moveTo>
                  <a:lnTo>
                    <a:pt x="110" y="15"/>
                  </a:lnTo>
                  <a:lnTo>
                    <a:pt x="110" y="1"/>
                  </a:lnTo>
                  <a:lnTo>
                    <a:pt x="1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>
              <a:off x="2487" y="1946"/>
              <a:ext cx="471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24282B"/>
                  </a:solidFill>
                  <a:latin typeface="Times New Roman" pitchFamily="18" charset="0"/>
                </a:rPr>
                <a:t>write port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86" name="Line 87"/>
            <p:cNvSpPr>
              <a:spLocks noChangeShapeType="1"/>
            </p:cNvSpPr>
            <p:nvPr/>
          </p:nvSpPr>
          <p:spPr bwMode="auto">
            <a:xfrm flipH="1">
              <a:off x="3277" y="2047"/>
              <a:ext cx="905" cy="0"/>
            </a:xfrm>
            <a:prstGeom prst="line">
              <a:avLst/>
            </a:prstGeom>
            <a:noFill/>
            <a:ln w="11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88"/>
            <p:cNvSpPr>
              <a:spLocks/>
            </p:cNvSpPr>
            <p:nvPr/>
          </p:nvSpPr>
          <p:spPr bwMode="auto">
            <a:xfrm>
              <a:off x="3266" y="2024"/>
              <a:ext cx="81" cy="46"/>
            </a:xfrm>
            <a:custGeom>
              <a:avLst/>
              <a:gdLst>
                <a:gd name="T0" fmla="*/ 167 w 234"/>
                <a:gd name="T1" fmla="*/ 67 h 134"/>
                <a:gd name="T2" fmla="*/ 234 w 234"/>
                <a:gd name="T3" fmla="*/ 0 h 134"/>
                <a:gd name="T4" fmla="*/ 0 w 234"/>
                <a:gd name="T5" fmla="*/ 67 h 134"/>
                <a:gd name="T6" fmla="*/ 234 w 234"/>
                <a:gd name="T7" fmla="*/ 134 h 134"/>
                <a:gd name="T8" fmla="*/ 167 w 234"/>
                <a:gd name="T9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134">
                  <a:moveTo>
                    <a:pt x="167" y="67"/>
                  </a:moveTo>
                  <a:lnTo>
                    <a:pt x="234" y="0"/>
                  </a:lnTo>
                  <a:lnTo>
                    <a:pt x="0" y="67"/>
                  </a:lnTo>
                  <a:lnTo>
                    <a:pt x="234" y="134"/>
                  </a:lnTo>
                  <a:lnTo>
                    <a:pt x="167" y="67"/>
                  </a:lnTo>
                  <a:close/>
                </a:path>
              </a:pathLst>
            </a:custGeom>
            <a:solidFill>
              <a:srgbClr val="24282B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9"/>
            <p:cNvSpPr>
              <a:spLocks noChangeArrowheads="1"/>
            </p:cNvSpPr>
            <p:nvPr/>
          </p:nvSpPr>
          <p:spPr bwMode="auto">
            <a:xfrm>
              <a:off x="4396" y="2065"/>
              <a:ext cx="5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24282B"/>
                  </a:solidFill>
                  <a:latin typeface="Times New Roman" pitchFamily="18" charset="0"/>
                </a:rPr>
                <a:t>rd</a:t>
              </a:r>
              <a:r>
                <a:rPr lang="en-US" sz="1200" dirty="0">
                  <a:solidFill>
                    <a:srgbClr val="24282B"/>
                  </a:solidFill>
                  <a:latin typeface="Times New Roman" pitchFamily="18" charset="0"/>
                </a:rPr>
                <a:t> (</a:t>
              </a:r>
              <a:r>
                <a:rPr lang="en-US" sz="1200" dirty="0" err="1">
                  <a:solidFill>
                    <a:srgbClr val="24282B"/>
                  </a:solidFill>
                  <a:latin typeface="Times New Roman" pitchFamily="18" charset="0"/>
                </a:rPr>
                <a:t>inst</a:t>
              </a:r>
              <a:r>
                <a:rPr lang="en-US" sz="1200" dirty="0">
                  <a:solidFill>
                    <a:srgbClr val="24282B"/>
                  </a:solidFill>
                  <a:latin typeface="Times New Roman" pitchFamily="18" charset="0"/>
                </a:rPr>
                <a:t>[23:26])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89" name="Oval 90"/>
            <p:cNvSpPr>
              <a:spLocks noChangeArrowheads="1"/>
            </p:cNvSpPr>
            <p:nvPr/>
          </p:nvSpPr>
          <p:spPr bwMode="auto">
            <a:xfrm>
              <a:off x="3070" y="1955"/>
              <a:ext cx="178" cy="168"/>
            </a:xfrm>
            <a:prstGeom prst="ellipse">
              <a:avLst/>
            </a:prstGeom>
            <a:solidFill>
              <a:srgbClr val="F2C5C3"/>
            </a:solidFill>
            <a:ln w="11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91"/>
            <p:cNvSpPr>
              <a:spLocks noChangeArrowheads="1"/>
            </p:cNvSpPr>
            <p:nvPr/>
          </p:nvSpPr>
          <p:spPr bwMode="auto">
            <a:xfrm>
              <a:off x="3105" y="1954"/>
              <a:ext cx="1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1" name="Oval 92"/>
            <p:cNvSpPr>
              <a:spLocks noChangeArrowheads="1"/>
            </p:cNvSpPr>
            <p:nvPr/>
          </p:nvSpPr>
          <p:spPr bwMode="auto">
            <a:xfrm>
              <a:off x="3067" y="2171"/>
              <a:ext cx="179" cy="168"/>
            </a:xfrm>
            <a:prstGeom prst="ellipse">
              <a:avLst/>
            </a:prstGeom>
            <a:solidFill>
              <a:srgbClr val="F2C5C3"/>
            </a:solidFill>
            <a:ln w="11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93"/>
            <p:cNvSpPr>
              <a:spLocks noChangeArrowheads="1"/>
            </p:cNvSpPr>
            <p:nvPr/>
          </p:nvSpPr>
          <p:spPr bwMode="auto">
            <a:xfrm>
              <a:off x="3105" y="2168"/>
              <a:ext cx="1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Oval 94"/>
            <p:cNvSpPr>
              <a:spLocks noChangeArrowheads="1"/>
            </p:cNvSpPr>
            <p:nvPr/>
          </p:nvSpPr>
          <p:spPr bwMode="auto">
            <a:xfrm>
              <a:off x="2022" y="1499"/>
              <a:ext cx="179" cy="168"/>
            </a:xfrm>
            <a:prstGeom prst="ellipse">
              <a:avLst/>
            </a:prstGeom>
            <a:solidFill>
              <a:srgbClr val="F2C5C3"/>
            </a:solidFill>
            <a:ln w="11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5"/>
            <p:cNvSpPr>
              <a:spLocks noChangeArrowheads="1"/>
            </p:cNvSpPr>
            <p:nvPr/>
          </p:nvSpPr>
          <p:spPr bwMode="auto">
            <a:xfrm>
              <a:off x="2061" y="1494"/>
              <a:ext cx="1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5" name="Oval 96"/>
            <p:cNvSpPr>
              <a:spLocks noChangeArrowheads="1"/>
            </p:cNvSpPr>
            <p:nvPr/>
          </p:nvSpPr>
          <p:spPr bwMode="auto">
            <a:xfrm>
              <a:off x="2020" y="1715"/>
              <a:ext cx="178" cy="168"/>
            </a:xfrm>
            <a:prstGeom prst="ellipse">
              <a:avLst/>
            </a:prstGeom>
            <a:solidFill>
              <a:srgbClr val="F2C5C3"/>
            </a:solidFill>
            <a:ln w="11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7"/>
            <p:cNvSpPr>
              <a:spLocks noChangeArrowheads="1"/>
            </p:cNvSpPr>
            <p:nvPr/>
          </p:nvSpPr>
          <p:spPr bwMode="auto">
            <a:xfrm>
              <a:off x="2053" y="1708"/>
              <a:ext cx="1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7" name="Oval 98"/>
            <p:cNvSpPr>
              <a:spLocks noChangeArrowheads="1"/>
            </p:cNvSpPr>
            <p:nvPr/>
          </p:nvSpPr>
          <p:spPr bwMode="auto">
            <a:xfrm>
              <a:off x="2022" y="2180"/>
              <a:ext cx="179" cy="168"/>
            </a:xfrm>
            <a:prstGeom prst="ellipse">
              <a:avLst/>
            </a:prstGeom>
            <a:solidFill>
              <a:srgbClr val="F2C5C3"/>
            </a:solidFill>
            <a:ln w="11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2061" y="2176"/>
              <a:ext cx="1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9" name="Oval 100"/>
            <p:cNvSpPr>
              <a:spLocks noChangeArrowheads="1"/>
            </p:cNvSpPr>
            <p:nvPr/>
          </p:nvSpPr>
          <p:spPr bwMode="auto">
            <a:xfrm>
              <a:off x="2020" y="2396"/>
              <a:ext cx="178" cy="168"/>
            </a:xfrm>
            <a:prstGeom prst="ellipse">
              <a:avLst/>
            </a:prstGeom>
            <a:solidFill>
              <a:srgbClr val="F2C5C3"/>
            </a:solidFill>
            <a:ln w="11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101"/>
            <p:cNvSpPr>
              <a:spLocks noChangeArrowheads="1"/>
            </p:cNvSpPr>
            <p:nvPr/>
          </p:nvSpPr>
          <p:spPr bwMode="auto">
            <a:xfrm>
              <a:off x="2053" y="2390"/>
              <a:ext cx="11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1" name="Rectangle 102"/>
            <p:cNvSpPr>
              <a:spLocks noChangeArrowheads="1"/>
            </p:cNvSpPr>
            <p:nvPr/>
          </p:nvSpPr>
          <p:spPr bwMode="auto">
            <a:xfrm>
              <a:off x="2284" y="1343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Register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" name="Rectangle 103"/>
            <p:cNvSpPr>
              <a:spLocks noChangeArrowheads="1"/>
            </p:cNvSpPr>
            <p:nvPr/>
          </p:nvSpPr>
          <p:spPr bwMode="auto">
            <a:xfrm>
              <a:off x="2824" y="1330"/>
              <a:ext cx="1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file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3" name="Freeform 104"/>
            <p:cNvSpPr>
              <a:spLocks/>
            </p:cNvSpPr>
            <p:nvPr/>
          </p:nvSpPr>
          <p:spPr bwMode="auto">
            <a:xfrm>
              <a:off x="3927" y="1792"/>
              <a:ext cx="117" cy="15"/>
            </a:xfrm>
            <a:custGeom>
              <a:avLst/>
              <a:gdLst>
                <a:gd name="T0" fmla="*/ 0 w 117"/>
                <a:gd name="T1" fmla="*/ 15 h 15"/>
                <a:gd name="T2" fmla="*/ 0 w 117"/>
                <a:gd name="T3" fmla="*/ 0 h 15"/>
                <a:gd name="T4" fmla="*/ 117 w 117"/>
                <a:gd name="T5" fmla="*/ 1 h 15"/>
                <a:gd name="T6" fmla="*/ 117 w 117"/>
                <a:gd name="T7" fmla="*/ 15 h 15"/>
                <a:gd name="T8" fmla="*/ 0 w 1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5">
                  <a:moveTo>
                    <a:pt x="0" y="15"/>
                  </a:moveTo>
                  <a:lnTo>
                    <a:pt x="0" y="0"/>
                  </a:lnTo>
                  <a:lnTo>
                    <a:pt x="117" y="1"/>
                  </a:lnTo>
                  <a:lnTo>
                    <a:pt x="117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05"/>
            <p:cNvSpPr>
              <a:spLocks/>
            </p:cNvSpPr>
            <p:nvPr/>
          </p:nvSpPr>
          <p:spPr bwMode="auto">
            <a:xfrm>
              <a:off x="3868" y="1792"/>
              <a:ext cx="30" cy="15"/>
            </a:xfrm>
            <a:custGeom>
              <a:avLst/>
              <a:gdLst>
                <a:gd name="T0" fmla="*/ 0 w 30"/>
                <a:gd name="T1" fmla="*/ 14 h 15"/>
                <a:gd name="T2" fmla="*/ 0 w 30"/>
                <a:gd name="T3" fmla="*/ 0 h 15"/>
                <a:gd name="T4" fmla="*/ 30 w 30"/>
                <a:gd name="T5" fmla="*/ 0 h 15"/>
                <a:gd name="T6" fmla="*/ 29 w 30"/>
                <a:gd name="T7" fmla="*/ 15 h 15"/>
                <a:gd name="T8" fmla="*/ 0 w 30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0" y="14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29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06"/>
            <p:cNvSpPr>
              <a:spLocks/>
            </p:cNvSpPr>
            <p:nvPr/>
          </p:nvSpPr>
          <p:spPr bwMode="auto">
            <a:xfrm>
              <a:off x="3721" y="1791"/>
              <a:ext cx="118" cy="15"/>
            </a:xfrm>
            <a:custGeom>
              <a:avLst/>
              <a:gdLst>
                <a:gd name="T0" fmla="*/ 0 w 118"/>
                <a:gd name="T1" fmla="*/ 14 h 15"/>
                <a:gd name="T2" fmla="*/ 1 w 118"/>
                <a:gd name="T3" fmla="*/ 0 h 15"/>
                <a:gd name="T4" fmla="*/ 118 w 118"/>
                <a:gd name="T5" fmla="*/ 1 h 15"/>
                <a:gd name="T6" fmla="*/ 118 w 118"/>
                <a:gd name="T7" fmla="*/ 15 h 15"/>
                <a:gd name="T8" fmla="*/ 0 w 118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">
                  <a:moveTo>
                    <a:pt x="0" y="14"/>
                  </a:moveTo>
                  <a:lnTo>
                    <a:pt x="1" y="0"/>
                  </a:lnTo>
                  <a:lnTo>
                    <a:pt x="118" y="1"/>
                  </a:lnTo>
                  <a:lnTo>
                    <a:pt x="118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7"/>
            <p:cNvSpPr>
              <a:spLocks noChangeArrowheads="1"/>
            </p:cNvSpPr>
            <p:nvPr/>
          </p:nvSpPr>
          <p:spPr bwMode="auto">
            <a:xfrm>
              <a:off x="3663" y="1791"/>
              <a:ext cx="29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08"/>
            <p:cNvSpPr>
              <a:spLocks/>
            </p:cNvSpPr>
            <p:nvPr/>
          </p:nvSpPr>
          <p:spPr bwMode="auto">
            <a:xfrm>
              <a:off x="3516" y="1790"/>
              <a:ext cx="118" cy="15"/>
            </a:xfrm>
            <a:custGeom>
              <a:avLst/>
              <a:gdLst>
                <a:gd name="T0" fmla="*/ 0 w 118"/>
                <a:gd name="T1" fmla="*/ 14 h 15"/>
                <a:gd name="T2" fmla="*/ 0 w 118"/>
                <a:gd name="T3" fmla="*/ 0 h 15"/>
                <a:gd name="T4" fmla="*/ 118 w 118"/>
                <a:gd name="T5" fmla="*/ 1 h 15"/>
                <a:gd name="T6" fmla="*/ 117 w 118"/>
                <a:gd name="T7" fmla="*/ 15 h 15"/>
                <a:gd name="T8" fmla="*/ 0 w 118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">
                  <a:moveTo>
                    <a:pt x="0" y="14"/>
                  </a:moveTo>
                  <a:lnTo>
                    <a:pt x="0" y="0"/>
                  </a:lnTo>
                  <a:lnTo>
                    <a:pt x="118" y="1"/>
                  </a:lnTo>
                  <a:lnTo>
                    <a:pt x="117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09"/>
            <p:cNvSpPr>
              <a:spLocks/>
            </p:cNvSpPr>
            <p:nvPr/>
          </p:nvSpPr>
          <p:spPr bwMode="auto">
            <a:xfrm>
              <a:off x="3457" y="1789"/>
              <a:ext cx="30" cy="15"/>
            </a:xfrm>
            <a:custGeom>
              <a:avLst/>
              <a:gdLst>
                <a:gd name="T0" fmla="*/ 0 w 30"/>
                <a:gd name="T1" fmla="*/ 14 h 15"/>
                <a:gd name="T2" fmla="*/ 1 w 30"/>
                <a:gd name="T3" fmla="*/ 0 h 15"/>
                <a:gd name="T4" fmla="*/ 30 w 30"/>
                <a:gd name="T5" fmla="*/ 1 h 15"/>
                <a:gd name="T6" fmla="*/ 30 w 30"/>
                <a:gd name="T7" fmla="*/ 15 h 15"/>
                <a:gd name="T8" fmla="*/ 0 w 30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0" y="14"/>
                  </a:moveTo>
                  <a:lnTo>
                    <a:pt x="1" y="0"/>
                  </a:lnTo>
                  <a:lnTo>
                    <a:pt x="30" y="1"/>
                  </a:lnTo>
                  <a:lnTo>
                    <a:pt x="30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10"/>
            <p:cNvSpPr>
              <a:spLocks noChangeArrowheads="1"/>
            </p:cNvSpPr>
            <p:nvPr/>
          </p:nvSpPr>
          <p:spPr bwMode="auto">
            <a:xfrm>
              <a:off x="3311" y="1789"/>
              <a:ext cx="117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11"/>
            <p:cNvSpPr>
              <a:spLocks noChangeArrowheads="1"/>
            </p:cNvSpPr>
            <p:nvPr/>
          </p:nvSpPr>
          <p:spPr bwMode="auto">
            <a:xfrm>
              <a:off x="3259" y="1788"/>
              <a:ext cx="23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12"/>
            <p:cNvSpPr>
              <a:spLocks/>
            </p:cNvSpPr>
            <p:nvPr/>
          </p:nvSpPr>
          <p:spPr bwMode="auto">
            <a:xfrm>
              <a:off x="3244" y="1767"/>
              <a:ext cx="100" cy="57"/>
            </a:xfrm>
            <a:custGeom>
              <a:avLst/>
              <a:gdLst>
                <a:gd name="T0" fmla="*/ 206 w 289"/>
                <a:gd name="T1" fmla="*/ 82 h 165"/>
                <a:gd name="T2" fmla="*/ 289 w 289"/>
                <a:gd name="T3" fmla="*/ 0 h 165"/>
                <a:gd name="T4" fmla="*/ 0 w 289"/>
                <a:gd name="T5" fmla="*/ 81 h 165"/>
                <a:gd name="T6" fmla="*/ 288 w 289"/>
                <a:gd name="T7" fmla="*/ 165 h 165"/>
                <a:gd name="T8" fmla="*/ 206 w 289"/>
                <a:gd name="T9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65">
                  <a:moveTo>
                    <a:pt x="206" y="82"/>
                  </a:moveTo>
                  <a:lnTo>
                    <a:pt x="289" y="0"/>
                  </a:lnTo>
                  <a:lnTo>
                    <a:pt x="0" y="81"/>
                  </a:lnTo>
                  <a:lnTo>
                    <a:pt x="288" y="165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13"/>
            <p:cNvSpPr>
              <a:spLocks noChangeArrowheads="1"/>
            </p:cNvSpPr>
            <p:nvPr/>
          </p:nvSpPr>
          <p:spPr bwMode="auto">
            <a:xfrm>
              <a:off x="3463" y="1613"/>
              <a:ext cx="29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24282B"/>
                  </a:solidFill>
                  <a:latin typeface="Times New Roman" pitchFamily="18" charset="0"/>
                </a:rPr>
                <a:t>isWb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3" name="Oval 114"/>
            <p:cNvSpPr>
              <a:spLocks noChangeArrowheads="1"/>
            </p:cNvSpPr>
            <p:nvPr/>
          </p:nvSpPr>
          <p:spPr bwMode="auto">
            <a:xfrm>
              <a:off x="3057" y="1719"/>
              <a:ext cx="179" cy="168"/>
            </a:xfrm>
            <a:prstGeom prst="ellipse">
              <a:avLst/>
            </a:prstGeom>
            <a:solidFill>
              <a:srgbClr val="F2C5C3"/>
            </a:solidFill>
            <a:ln w="11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Rectangle 115"/>
            <p:cNvSpPr>
              <a:spLocks noChangeArrowheads="1"/>
            </p:cNvSpPr>
            <p:nvPr/>
          </p:nvSpPr>
          <p:spPr bwMode="auto">
            <a:xfrm>
              <a:off x="3105" y="1724"/>
              <a:ext cx="9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24282B"/>
                  </a:solidFill>
                  <a:latin typeface="Times New Roman" pitchFamily="18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5" name="Oval 116"/>
            <p:cNvSpPr>
              <a:spLocks noChangeArrowheads="1"/>
            </p:cNvSpPr>
            <p:nvPr/>
          </p:nvSpPr>
          <p:spPr bwMode="auto">
            <a:xfrm>
              <a:off x="4282" y="3293"/>
              <a:ext cx="126" cy="127"/>
            </a:xfrm>
            <a:prstGeom prst="ellipse">
              <a:avLst/>
            </a:prstGeom>
            <a:solidFill>
              <a:srgbClr val="F2C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17"/>
            <p:cNvSpPr>
              <a:spLocks noEditPoints="1"/>
            </p:cNvSpPr>
            <p:nvPr/>
          </p:nvSpPr>
          <p:spPr bwMode="auto">
            <a:xfrm>
              <a:off x="4278" y="3289"/>
              <a:ext cx="133" cy="136"/>
            </a:xfrm>
            <a:custGeom>
              <a:avLst/>
              <a:gdLst>
                <a:gd name="T0" fmla="*/ 384 w 384"/>
                <a:gd name="T1" fmla="*/ 196 h 392"/>
                <a:gd name="T2" fmla="*/ 328 w 384"/>
                <a:gd name="T3" fmla="*/ 335 h 392"/>
                <a:gd name="T4" fmla="*/ 312 w 384"/>
                <a:gd name="T5" fmla="*/ 317 h 392"/>
                <a:gd name="T6" fmla="*/ 361 w 384"/>
                <a:gd name="T7" fmla="*/ 196 h 392"/>
                <a:gd name="T8" fmla="*/ 384 w 384"/>
                <a:gd name="T9" fmla="*/ 196 h 392"/>
                <a:gd name="T10" fmla="*/ 328 w 384"/>
                <a:gd name="T11" fmla="*/ 335 h 392"/>
                <a:gd name="T12" fmla="*/ 192 w 384"/>
                <a:gd name="T13" fmla="*/ 392 h 392"/>
                <a:gd name="T14" fmla="*/ 192 w 384"/>
                <a:gd name="T15" fmla="*/ 367 h 392"/>
                <a:gd name="T16" fmla="*/ 312 w 384"/>
                <a:gd name="T17" fmla="*/ 317 h 392"/>
                <a:gd name="T18" fmla="*/ 328 w 384"/>
                <a:gd name="T19" fmla="*/ 335 h 392"/>
                <a:gd name="T20" fmla="*/ 192 w 384"/>
                <a:gd name="T21" fmla="*/ 392 h 392"/>
                <a:gd name="T22" fmla="*/ 56 w 384"/>
                <a:gd name="T23" fmla="*/ 335 h 392"/>
                <a:gd name="T24" fmla="*/ 72 w 384"/>
                <a:gd name="T25" fmla="*/ 317 h 392"/>
                <a:gd name="T26" fmla="*/ 192 w 384"/>
                <a:gd name="T27" fmla="*/ 367 h 392"/>
                <a:gd name="T28" fmla="*/ 192 w 384"/>
                <a:gd name="T29" fmla="*/ 392 h 392"/>
                <a:gd name="T30" fmla="*/ 56 w 384"/>
                <a:gd name="T31" fmla="*/ 335 h 392"/>
                <a:gd name="T32" fmla="*/ 0 w 384"/>
                <a:gd name="T33" fmla="*/ 196 h 392"/>
                <a:gd name="T34" fmla="*/ 23 w 384"/>
                <a:gd name="T35" fmla="*/ 196 h 392"/>
                <a:gd name="T36" fmla="*/ 72 w 384"/>
                <a:gd name="T37" fmla="*/ 317 h 392"/>
                <a:gd name="T38" fmla="*/ 56 w 384"/>
                <a:gd name="T39" fmla="*/ 335 h 392"/>
                <a:gd name="T40" fmla="*/ 0 w 384"/>
                <a:gd name="T41" fmla="*/ 196 h 392"/>
                <a:gd name="T42" fmla="*/ 56 w 384"/>
                <a:gd name="T43" fmla="*/ 57 h 392"/>
                <a:gd name="T44" fmla="*/ 72 w 384"/>
                <a:gd name="T45" fmla="*/ 75 h 392"/>
                <a:gd name="T46" fmla="*/ 23 w 384"/>
                <a:gd name="T47" fmla="*/ 196 h 392"/>
                <a:gd name="T48" fmla="*/ 0 w 384"/>
                <a:gd name="T49" fmla="*/ 196 h 392"/>
                <a:gd name="T50" fmla="*/ 56 w 384"/>
                <a:gd name="T51" fmla="*/ 57 h 392"/>
                <a:gd name="T52" fmla="*/ 192 w 384"/>
                <a:gd name="T53" fmla="*/ 0 h 392"/>
                <a:gd name="T54" fmla="*/ 192 w 384"/>
                <a:gd name="T55" fmla="*/ 25 h 392"/>
                <a:gd name="T56" fmla="*/ 72 w 384"/>
                <a:gd name="T57" fmla="*/ 75 h 392"/>
                <a:gd name="T58" fmla="*/ 56 w 384"/>
                <a:gd name="T59" fmla="*/ 57 h 392"/>
                <a:gd name="T60" fmla="*/ 192 w 384"/>
                <a:gd name="T61" fmla="*/ 0 h 392"/>
                <a:gd name="T62" fmla="*/ 328 w 384"/>
                <a:gd name="T63" fmla="*/ 57 h 392"/>
                <a:gd name="T64" fmla="*/ 312 w 384"/>
                <a:gd name="T65" fmla="*/ 75 h 392"/>
                <a:gd name="T66" fmla="*/ 192 w 384"/>
                <a:gd name="T67" fmla="*/ 25 h 392"/>
                <a:gd name="T68" fmla="*/ 192 w 384"/>
                <a:gd name="T69" fmla="*/ 0 h 392"/>
                <a:gd name="T70" fmla="*/ 312 w 384"/>
                <a:gd name="T71" fmla="*/ 75 h 392"/>
                <a:gd name="T72" fmla="*/ 312 w 384"/>
                <a:gd name="T73" fmla="*/ 75 h 392"/>
                <a:gd name="T74" fmla="*/ 320 w 384"/>
                <a:gd name="T75" fmla="*/ 66 h 392"/>
                <a:gd name="T76" fmla="*/ 312 w 384"/>
                <a:gd name="T77" fmla="*/ 75 h 392"/>
                <a:gd name="T78" fmla="*/ 328 w 384"/>
                <a:gd name="T79" fmla="*/ 57 h 392"/>
                <a:gd name="T80" fmla="*/ 384 w 384"/>
                <a:gd name="T81" fmla="*/ 196 h 392"/>
                <a:gd name="T82" fmla="*/ 361 w 384"/>
                <a:gd name="T83" fmla="*/ 196 h 392"/>
                <a:gd name="T84" fmla="*/ 312 w 384"/>
                <a:gd name="T85" fmla="*/ 75 h 392"/>
                <a:gd name="T86" fmla="*/ 328 w 384"/>
                <a:gd name="T87" fmla="*/ 5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4" h="392">
                  <a:moveTo>
                    <a:pt x="384" y="196"/>
                  </a:moveTo>
                  <a:cubicBezTo>
                    <a:pt x="384" y="250"/>
                    <a:pt x="363" y="300"/>
                    <a:pt x="328" y="335"/>
                  </a:cubicBezTo>
                  <a:lnTo>
                    <a:pt x="312" y="317"/>
                  </a:lnTo>
                  <a:cubicBezTo>
                    <a:pt x="342" y="286"/>
                    <a:pt x="361" y="243"/>
                    <a:pt x="361" y="196"/>
                  </a:cubicBezTo>
                  <a:lnTo>
                    <a:pt x="384" y="196"/>
                  </a:lnTo>
                  <a:close/>
                  <a:moveTo>
                    <a:pt x="328" y="335"/>
                  </a:moveTo>
                  <a:cubicBezTo>
                    <a:pt x="293" y="370"/>
                    <a:pt x="245" y="392"/>
                    <a:pt x="192" y="392"/>
                  </a:cubicBezTo>
                  <a:lnTo>
                    <a:pt x="192" y="367"/>
                  </a:lnTo>
                  <a:cubicBezTo>
                    <a:pt x="239" y="367"/>
                    <a:pt x="281" y="348"/>
                    <a:pt x="312" y="317"/>
                  </a:cubicBezTo>
                  <a:lnTo>
                    <a:pt x="328" y="335"/>
                  </a:lnTo>
                  <a:close/>
                  <a:moveTo>
                    <a:pt x="192" y="392"/>
                  </a:moveTo>
                  <a:cubicBezTo>
                    <a:pt x="139" y="392"/>
                    <a:pt x="91" y="370"/>
                    <a:pt x="56" y="335"/>
                  </a:cubicBezTo>
                  <a:lnTo>
                    <a:pt x="72" y="317"/>
                  </a:lnTo>
                  <a:cubicBezTo>
                    <a:pt x="103" y="348"/>
                    <a:pt x="145" y="367"/>
                    <a:pt x="192" y="367"/>
                  </a:cubicBezTo>
                  <a:lnTo>
                    <a:pt x="192" y="392"/>
                  </a:lnTo>
                  <a:close/>
                  <a:moveTo>
                    <a:pt x="56" y="335"/>
                  </a:moveTo>
                  <a:cubicBezTo>
                    <a:pt x="21" y="300"/>
                    <a:pt x="0" y="250"/>
                    <a:pt x="0" y="196"/>
                  </a:cubicBezTo>
                  <a:lnTo>
                    <a:pt x="23" y="196"/>
                  </a:lnTo>
                  <a:cubicBezTo>
                    <a:pt x="23" y="243"/>
                    <a:pt x="42" y="286"/>
                    <a:pt x="72" y="317"/>
                  </a:cubicBezTo>
                  <a:lnTo>
                    <a:pt x="56" y="335"/>
                  </a:lnTo>
                  <a:close/>
                  <a:moveTo>
                    <a:pt x="0" y="196"/>
                  </a:moveTo>
                  <a:cubicBezTo>
                    <a:pt x="0" y="142"/>
                    <a:pt x="21" y="93"/>
                    <a:pt x="56" y="57"/>
                  </a:cubicBezTo>
                  <a:lnTo>
                    <a:pt x="72" y="75"/>
                  </a:lnTo>
                  <a:cubicBezTo>
                    <a:pt x="42" y="106"/>
                    <a:pt x="23" y="149"/>
                    <a:pt x="23" y="196"/>
                  </a:cubicBezTo>
                  <a:lnTo>
                    <a:pt x="0" y="196"/>
                  </a:lnTo>
                  <a:close/>
                  <a:moveTo>
                    <a:pt x="56" y="57"/>
                  </a:moveTo>
                  <a:cubicBezTo>
                    <a:pt x="91" y="22"/>
                    <a:pt x="139" y="0"/>
                    <a:pt x="192" y="0"/>
                  </a:cubicBezTo>
                  <a:lnTo>
                    <a:pt x="192" y="25"/>
                  </a:lnTo>
                  <a:cubicBezTo>
                    <a:pt x="145" y="25"/>
                    <a:pt x="103" y="44"/>
                    <a:pt x="72" y="75"/>
                  </a:cubicBezTo>
                  <a:lnTo>
                    <a:pt x="56" y="57"/>
                  </a:lnTo>
                  <a:close/>
                  <a:moveTo>
                    <a:pt x="192" y="0"/>
                  </a:moveTo>
                  <a:cubicBezTo>
                    <a:pt x="245" y="0"/>
                    <a:pt x="293" y="22"/>
                    <a:pt x="328" y="57"/>
                  </a:cubicBezTo>
                  <a:lnTo>
                    <a:pt x="312" y="75"/>
                  </a:lnTo>
                  <a:cubicBezTo>
                    <a:pt x="281" y="44"/>
                    <a:pt x="239" y="25"/>
                    <a:pt x="192" y="25"/>
                  </a:cubicBezTo>
                  <a:lnTo>
                    <a:pt x="192" y="0"/>
                  </a:lnTo>
                  <a:close/>
                  <a:moveTo>
                    <a:pt x="312" y="75"/>
                  </a:moveTo>
                  <a:lnTo>
                    <a:pt x="312" y="75"/>
                  </a:lnTo>
                  <a:lnTo>
                    <a:pt x="320" y="66"/>
                  </a:lnTo>
                  <a:lnTo>
                    <a:pt x="312" y="75"/>
                  </a:lnTo>
                  <a:close/>
                  <a:moveTo>
                    <a:pt x="328" y="57"/>
                  </a:moveTo>
                  <a:cubicBezTo>
                    <a:pt x="363" y="93"/>
                    <a:pt x="384" y="142"/>
                    <a:pt x="384" y="196"/>
                  </a:cubicBezTo>
                  <a:lnTo>
                    <a:pt x="361" y="196"/>
                  </a:lnTo>
                  <a:cubicBezTo>
                    <a:pt x="361" y="149"/>
                    <a:pt x="342" y="106"/>
                    <a:pt x="312" y="75"/>
                  </a:cubicBezTo>
                  <a:lnTo>
                    <a:pt x="328" y="57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Rectangle 118"/>
            <p:cNvSpPr>
              <a:spLocks noChangeArrowheads="1"/>
            </p:cNvSpPr>
            <p:nvPr/>
          </p:nvSpPr>
          <p:spPr bwMode="auto">
            <a:xfrm>
              <a:off x="4308" y="3295"/>
              <a:ext cx="8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18" name="Oval 119"/>
            <p:cNvSpPr>
              <a:spLocks noChangeArrowheads="1"/>
            </p:cNvSpPr>
            <p:nvPr/>
          </p:nvSpPr>
          <p:spPr bwMode="auto">
            <a:xfrm>
              <a:off x="4281" y="3483"/>
              <a:ext cx="129" cy="127"/>
            </a:xfrm>
            <a:prstGeom prst="ellipse">
              <a:avLst/>
            </a:prstGeom>
            <a:solidFill>
              <a:srgbClr val="F2C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120"/>
            <p:cNvSpPr>
              <a:spLocks noEditPoints="1"/>
            </p:cNvSpPr>
            <p:nvPr/>
          </p:nvSpPr>
          <p:spPr bwMode="auto">
            <a:xfrm>
              <a:off x="4277" y="3478"/>
              <a:ext cx="137" cy="136"/>
            </a:xfrm>
            <a:custGeom>
              <a:avLst/>
              <a:gdLst>
                <a:gd name="T0" fmla="*/ 397 w 397"/>
                <a:gd name="T1" fmla="*/ 197 h 393"/>
                <a:gd name="T2" fmla="*/ 339 w 397"/>
                <a:gd name="T3" fmla="*/ 336 h 393"/>
                <a:gd name="T4" fmla="*/ 323 w 397"/>
                <a:gd name="T5" fmla="*/ 318 h 393"/>
                <a:gd name="T6" fmla="*/ 373 w 397"/>
                <a:gd name="T7" fmla="*/ 197 h 393"/>
                <a:gd name="T8" fmla="*/ 397 w 397"/>
                <a:gd name="T9" fmla="*/ 197 h 393"/>
                <a:gd name="T10" fmla="*/ 339 w 397"/>
                <a:gd name="T11" fmla="*/ 336 h 393"/>
                <a:gd name="T12" fmla="*/ 199 w 397"/>
                <a:gd name="T13" fmla="*/ 393 h 393"/>
                <a:gd name="T14" fmla="*/ 199 w 397"/>
                <a:gd name="T15" fmla="*/ 368 h 393"/>
                <a:gd name="T16" fmla="*/ 323 w 397"/>
                <a:gd name="T17" fmla="*/ 318 h 393"/>
                <a:gd name="T18" fmla="*/ 339 w 397"/>
                <a:gd name="T19" fmla="*/ 336 h 393"/>
                <a:gd name="T20" fmla="*/ 199 w 397"/>
                <a:gd name="T21" fmla="*/ 393 h 393"/>
                <a:gd name="T22" fmla="*/ 59 w 397"/>
                <a:gd name="T23" fmla="*/ 336 h 393"/>
                <a:gd name="T24" fmla="*/ 75 w 397"/>
                <a:gd name="T25" fmla="*/ 318 h 393"/>
                <a:gd name="T26" fmla="*/ 199 w 397"/>
                <a:gd name="T27" fmla="*/ 368 h 393"/>
                <a:gd name="T28" fmla="*/ 199 w 397"/>
                <a:gd name="T29" fmla="*/ 393 h 393"/>
                <a:gd name="T30" fmla="*/ 59 w 397"/>
                <a:gd name="T31" fmla="*/ 336 h 393"/>
                <a:gd name="T32" fmla="*/ 0 w 397"/>
                <a:gd name="T33" fmla="*/ 197 h 393"/>
                <a:gd name="T34" fmla="*/ 24 w 397"/>
                <a:gd name="T35" fmla="*/ 197 h 393"/>
                <a:gd name="T36" fmla="*/ 75 w 397"/>
                <a:gd name="T37" fmla="*/ 318 h 393"/>
                <a:gd name="T38" fmla="*/ 59 w 397"/>
                <a:gd name="T39" fmla="*/ 336 h 393"/>
                <a:gd name="T40" fmla="*/ 0 w 397"/>
                <a:gd name="T41" fmla="*/ 197 h 393"/>
                <a:gd name="T42" fmla="*/ 59 w 397"/>
                <a:gd name="T43" fmla="*/ 58 h 393"/>
                <a:gd name="T44" fmla="*/ 75 w 397"/>
                <a:gd name="T45" fmla="*/ 76 h 393"/>
                <a:gd name="T46" fmla="*/ 24 w 397"/>
                <a:gd name="T47" fmla="*/ 197 h 393"/>
                <a:gd name="T48" fmla="*/ 0 w 397"/>
                <a:gd name="T49" fmla="*/ 197 h 393"/>
                <a:gd name="T50" fmla="*/ 59 w 397"/>
                <a:gd name="T51" fmla="*/ 58 h 393"/>
                <a:gd name="T52" fmla="*/ 199 w 397"/>
                <a:gd name="T53" fmla="*/ 0 h 393"/>
                <a:gd name="T54" fmla="*/ 199 w 397"/>
                <a:gd name="T55" fmla="*/ 25 h 393"/>
                <a:gd name="T56" fmla="*/ 75 w 397"/>
                <a:gd name="T57" fmla="*/ 76 h 393"/>
                <a:gd name="T58" fmla="*/ 59 w 397"/>
                <a:gd name="T59" fmla="*/ 58 h 393"/>
                <a:gd name="T60" fmla="*/ 199 w 397"/>
                <a:gd name="T61" fmla="*/ 0 h 393"/>
                <a:gd name="T62" fmla="*/ 339 w 397"/>
                <a:gd name="T63" fmla="*/ 58 h 393"/>
                <a:gd name="T64" fmla="*/ 323 w 397"/>
                <a:gd name="T65" fmla="*/ 76 h 393"/>
                <a:gd name="T66" fmla="*/ 199 w 397"/>
                <a:gd name="T67" fmla="*/ 25 h 393"/>
                <a:gd name="T68" fmla="*/ 199 w 397"/>
                <a:gd name="T69" fmla="*/ 0 h 393"/>
                <a:gd name="T70" fmla="*/ 339 w 397"/>
                <a:gd name="T71" fmla="*/ 58 h 393"/>
                <a:gd name="T72" fmla="*/ 339 w 397"/>
                <a:gd name="T73" fmla="*/ 58 h 393"/>
                <a:gd name="T74" fmla="*/ 331 w 397"/>
                <a:gd name="T75" fmla="*/ 67 h 393"/>
                <a:gd name="T76" fmla="*/ 339 w 397"/>
                <a:gd name="T77" fmla="*/ 58 h 393"/>
                <a:gd name="T78" fmla="*/ 339 w 397"/>
                <a:gd name="T79" fmla="*/ 58 h 393"/>
                <a:gd name="T80" fmla="*/ 397 w 397"/>
                <a:gd name="T81" fmla="*/ 197 h 393"/>
                <a:gd name="T82" fmla="*/ 373 w 397"/>
                <a:gd name="T83" fmla="*/ 197 h 393"/>
                <a:gd name="T84" fmla="*/ 323 w 397"/>
                <a:gd name="T85" fmla="*/ 76 h 393"/>
                <a:gd name="T86" fmla="*/ 339 w 397"/>
                <a:gd name="T87" fmla="*/ 5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7" h="393">
                  <a:moveTo>
                    <a:pt x="397" y="197"/>
                  </a:moveTo>
                  <a:cubicBezTo>
                    <a:pt x="397" y="251"/>
                    <a:pt x="375" y="300"/>
                    <a:pt x="339" y="336"/>
                  </a:cubicBezTo>
                  <a:lnTo>
                    <a:pt x="323" y="318"/>
                  </a:lnTo>
                  <a:cubicBezTo>
                    <a:pt x="354" y="287"/>
                    <a:pt x="373" y="244"/>
                    <a:pt x="373" y="197"/>
                  </a:cubicBezTo>
                  <a:lnTo>
                    <a:pt x="397" y="197"/>
                  </a:lnTo>
                  <a:close/>
                  <a:moveTo>
                    <a:pt x="339" y="336"/>
                  </a:moveTo>
                  <a:cubicBezTo>
                    <a:pt x="303" y="371"/>
                    <a:pt x="254" y="393"/>
                    <a:pt x="199" y="393"/>
                  </a:cubicBezTo>
                  <a:lnTo>
                    <a:pt x="199" y="368"/>
                  </a:lnTo>
                  <a:cubicBezTo>
                    <a:pt x="247" y="368"/>
                    <a:pt x="291" y="349"/>
                    <a:pt x="323" y="318"/>
                  </a:cubicBezTo>
                  <a:lnTo>
                    <a:pt x="339" y="336"/>
                  </a:lnTo>
                  <a:close/>
                  <a:moveTo>
                    <a:pt x="199" y="393"/>
                  </a:moveTo>
                  <a:cubicBezTo>
                    <a:pt x="144" y="393"/>
                    <a:pt x="95" y="371"/>
                    <a:pt x="59" y="336"/>
                  </a:cubicBezTo>
                  <a:lnTo>
                    <a:pt x="75" y="318"/>
                  </a:lnTo>
                  <a:cubicBezTo>
                    <a:pt x="107" y="349"/>
                    <a:pt x="151" y="368"/>
                    <a:pt x="199" y="368"/>
                  </a:cubicBezTo>
                  <a:lnTo>
                    <a:pt x="199" y="393"/>
                  </a:lnTo>
                  <a:close/>
                  <a:moveTo>
                    <a:pt x="59" y="336"/>
                  </a:moveTo>
                  <a:cubicBezTo>
                    <a:pt x="23" y="300"/>
                    <a:pt x="0" y="251"/>
                    <a:pt x="0" y="197"/>
                  </a:cubicBezTo>
                  <a:lnTo>
                    <a:pt x="24" y="197"/>
                  </a:lnTo>
                  <a:cubicBezTo>
                    <a:pt x="24" y="244"/>
                    <a:pt x="44" y="287"/>
                    <a:pt x="75" y="318"/>
                  </a:cubicBezTo>
                  <a:lnTo>
                    <a:pt x="59" y="336"/>
                  </a:lnTo>
                  <a:close/>
                  <a:moveTo>
                    <a:pt x="0" y="197"/>
                  </a:moveTo>
                  <a:cubicBezTo>
                    <a:pt x="0" y="142"/>
                    <a:pt x="23" y="93"/>
                    <a:pt x="59" y="58"/>
                  </a:cubicBezTo>
                  <a:lnTo>
                    <a:pt x="75" y="76"/>
                  </a:lnTo>
                  <a:cubicBezTo>
                    <a:pt x="44" y="107"/>
                    <a:pt x="24" y="149"/>
                    <a:pt x="24" y="197"/>
                  </a:cubicBezTo>
                  <a:lnTo>
                    <a:pt x="0" y="197"/>
                  </a:lnTo>
                  <a:close/>
                  <a:moveTo>
                    <a:pt x="59" y="58"/>
                  </a:moveTo>
                  <a:cubicBezTo>
                    <a:pt x="95" y="22"/>
                    <a:pt x="144" y="0"/>
                    <a:pt x="199" y="0"/>
                  </a:cubicBezTo>
                  <a:lnTo>
                    <a:pt x="199" y="25"/>
                  </a:lnTo>
                  <a:cubicBezTo>
                    <a:pt x="151" y="25"/>
                    <a:pt x="107" y="45"/>
                    <a:pt x="75" y="76"/>
                  </a:cubicBezTo>
                  <a:lnTo>
                    <a:pt x="59" y="58"/>
                  </a:lnTo>
                  <a:close/>
                  <a:moveTo>
                    <a:pt x="199" y="0"/>
                  </a:moveTo>
                  <a:cubicBezTo>
                    <a:pt x="254" y="0"/>
                    <a:pt x="303" y="22"/>
                    <a:pt x="339" y="58"/>
                  </a:cubicBezTo>
                  <a:lnTo>
                    <a:pt x="323" y="76"/>
                  </a:lnTo>
                  <a:cubicBezTo>
                    <a:pt x="291" y="45"/>
                    <a:pt x="247" y="25"/>
                    <a:pt x="199" y="25"/>
                  </a:cubicBezTo>
                  <a:lnTo>
                    <a:pt x="199" y="0"/>
                  </a:lnTo>
                  <a:close/>
                  <a:moveTo>
                    <a:pt x="339" y="58"/>
                  </a:moveTo>
                  <a:lnTo>
                    <a:pt x="339" y="58"/>
                  </a:lnTo>
                  <a:lnTo>
                    <a:pt x="331" y="67"/>
                  </a:lnTo>
                  <a:lnTo>
                    <a:pt x="339" y="58"/>
                  </a:lnTo>
                  <a:close/>
                  <a:moveTo>
                    <a:pt x="339" y="58"/>
                  </a:moveTo>
                  <a:cubicBezTo>
                    <a:pt x="375" y="93"/>
                    <a:pt x="397" y="142"/>
                    <a:pt x="397" y="197"/>
                  </a:cubicBezTo>
                  <a:lnTo>
                    <a:pt x="373" y="197"/>
                  </a:lnTo>
                  <a:cubicBezTo>
                    <a:pt x="373" y="149"/>
                    <a:pt x="354" y="107"/>
                    <a:pt x="323" y="76"/>
                  </a:cubicBezTo>
                  <a:lnTo>
                    <a:pt x="339" y="58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21"/>
            <p:cNvSpPr>
              <a:spLocks noChangeArrowheads="1"/>
            </p:cNvSpPr>
            <p:nvPr/>
          </p:nvSpPr>
          <p:spPr bwMode="auto">
            <a:xfrm>
              <a:off x="4308" y="3486"/>
              <a:ext cx="82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1" name="Rectangle 122"/>
            <p:cNvSpPr>
              <a:spLocks noChangeArrowheads="1"/>
            </p:cNvSpPr>
            <p:nvPr/>
          </p:nvSpPr>
          <p:spPr bwMode="auto">
            <a:xfrm>
              <a:off x="4452" y="3263"/>
              <a:ext cx="4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address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2" name="Rectangle 123"/>
            <p:cNvSpPr>
              <a:spLocks noChangeArrowheads="1"/>
            </p:cNvSpPr>
            <p:nvPr/>
          </p:nvSpPr>
          <p:spPr bwMode="auto">
            <a:xfrm>
              <a:off x="4468" y="3438"/>
              <a:ext cx="26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data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3" name="Rectangle 124"/>
            <p:cNvSpPr>
              <a:spLocks noChangeArrowheads="1"/>
            </p:cNvSpPr>
            <p:nvPr/>
          </p:nvSpPr>
          <p:spPr bwMode="auto">
            <a:xfrm>
              <a:off x="4232" y="3082"/>
              <a:ext cx="803" cy="557"/>
            </a:xfrm>
            <a:prstGeom prst="rect">
              <a:avLst/>
            </a:prstGeom>
            <a:noFill/>
            <a:ln w="13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Oval 125"/>
            <p:cNvSpPr>
              <a:spLocks noChangeArrowheads="1"/>
            </p:cNvSpPr>
            <p:nvPr/>
          </p:nvSpPr>
          <p:spPr bwMode="auto">
            <a:xfrm>
              <a:off x="4285" y="3103"/>
              <a:ext cx="130" cy="127"/>
            </a:xfrm>
            <a:prstGeom prst="ellipse">
              <a:avLst/>
            </a:prstGeom>
            <a:solidFill>
              <a:srgbClr val="F2C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26"/>
            <p:cNvSpPr>
              <a:spLocks noEditPoints="1"/>
            </p:cNvSpPr>
            <p:nvPr/>
          </p:nvSpPr>
          <p:spPr bwMode="auto">
            <a:xfrm>
              <a:off x="4281" y="3099"/>
              <a:ext cx="138" cy="135"/>
            </a:xfrm>
            <a:custGeom>
              <a:avLst/>
              <a:gdLst>
                <a:gd name="T0" fmla="*/ 397 w 397"/>
                <a:gd name="T1" fmla="*/ 196 h 392"/>
                <a:gd name="T2" fmla="*/ 339 w 397"/>
                <a:gd name="T3" fmla="*/ 335 h 392"/>
                <a:gd name="T4" fmla="*/ 322 w 397"/>
                <a:gd name="T5" fmla="*/ 317 h 392"/>
                <a:gd name="T6" fmla="*/ 373 w 397"/>
                <a:gd name="T7" fmla="*/ 196 h 392"/>
                <a:gd name="T8" fmla="*/ 397 w 397"/>
                <a:gd name="T9" fmla="*/ 196 h 392"/>
                <a:gd name="T10" fmla="*/ 339 w 397"/>
                <a:gd name="T11" fmla="*/ 335 h 392"/>
                <a:gd name="T12" fmla="*/ 199 w 397"/>
                <a:gd name="T13" fmla="*/ 392 h 392"/>
                <a:gd name="T14" fmla="*/ 199 w 397"/>
                <a:gd name="T15" fmla="*/ 367 h 392"/>
                <a:gd name="T16" fmla="*/ 322 w 397"/>
                <a:gd name="T17" fmla="*/ 317 h 392"/>
                <a:gd name="T18" fmla="*/ 339 w 397"/>
                <a:gd name="T19" fmla="*/ 335 h 392"/>
                <a:gd name="T20" fmla="*/ 199 w 397"/>
                <a:gd name="T21" fmla="*/ 392 h 392"/>
                <a:gd name="T22" fmla="*/ 59 w 397"/>
                <a:gd name="T23" fmla="*/ 335 h 392"/>
                <a:gd name="T24" fmla="*/ 75 w 397"/>
                <a:gd name="T25" fmla="*/ 317 h 392"/>
                <a:gd name="T26" fmla="*/ 199 w 397"/>
                <a:gd name="T27" fmla="*/ 367 h 392"/>
                <a:gd name="T28" fmla="*/ 199 w 397"/>
                <a:gd name="T29" fmla="*/ 392 h 392"/>
                <a:gd name="T30" fmla="*/ 59 w 397"/>
                <a:gd name="T31" fmla="*/ 335 h 392"/>
                <a:gd name="T32" fmla="*/ 0 w 397"/>
                <a:gd name="T33" fmla="*/ 196 h 392"/>
                <a:gd name="T34" fmla="*/ 24 w 397"/>
                <a:gd name="T35" fmla="*/ 196 h 392"/>
                <a:gd name="T36" fmla="*/ 75 w 397"/>
                <a:gd name="T37" fmla="*/ 317 h 392"/>
                <a:gd name="T38" fmla="*/ 59 w 397"/>
                <a:gd name="T39" fmla="*/ 335 h 392"/>
                <a:gd name="T40" fmla="*/ 0 w 397"/>
                <a:gd name="T41" fmla="*/ 196 h 392"/>
                <a:gd name="T42" fmla="*/ 59 w 397"/>
                <a:gd name="T43" fmla="*/ 57 h 392"/>
                <a:gd name="T44" fmla="*/ 75 w 397"/>
                <a:gd name="T45" fmla="*/ 75 h 392"/>
                <a:gd name="T46" fmla="*/ 24 w 397"/>
                <a:gd name="T47" fmla="*/ 196 h 392"/>
                <a:gd name="T48" fmla="*/ 0 w 397"/>
                <a:gd name="T49" fmla="*/ 196 h 392"/>
                <a:gd name="T50" fmla="*/ 59 w 397"/>
                <a:gd name="T51" fmla="*/ 57 h 392"/>
                <a:gd name="T52" fmla="*/ 199 w 397"/>
                <a:gd name="T53" fmla="*/ 0 h 392"/>
                <a:gd name="T54" fmla="*/ 199 w 397"/>
                <a:gd name="T55" fmla="*/ 25 h 392"/>
                <a:gd name="T56" fmla="*/ 75 w 397"/>
                <a:gd name="T57" fmla="*/ 75 h 392"/>
                <a:gd name="T58" fmla="*/ 59 w 397"/>
                <a:gd name="T59" fmla="*/ 57 h 392"/>
                <a:gd name="T60" fmla="*/ 199 w 397"/>
                <a:gd name="T61" fmla="*/ 0 h 392"/>
                <a:gd name="T62" fmla="*/ 339 w 397"/>
                <a:gd name="T63" fmla="*/ 57 h 392"/>
                <a:gd name="T64" fmla="*/ 322 w 397"/>
                <a:gd name="T65" fmla="*/ 75 h 392"/>
                <a:gd name="T66" fmla="*/ 199 w 397"/>
                <a:gd name="T67" fmla="*/ 25 h 392"/>
                <a:gd name="T68" fmla="*/ 199 w 397"/>
                <a:gd name="T69" fmla="*/ 0 h 392"/>
                <a:gd name="T70" fmla="*/ 339 w 397"/>
                <a:gd name="T71" fmla="*/ 57 h 392"/>
                <a:gd name="T72" fmla="*/ 397 w 397"/>
                <a:gd name="T73" fmla="*/ 196 h 392"/>
                <a:gd name="T74" fmla="*/ 373 w 397"/>
                <a:gd name="T75" fmla="*/ 196 h 392"/>
                <a:gd name="T76" fmla="*/ 322 w 397"/>
                <a:gd name="T77" fmla="*/ 75 h 392"/>
                <a:gd name="T78" fmla="*/ 339 w 397"/>
                <a:gd name="T79" fmla="*/ 5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97" h="392">
                  <a:moveTo>
                    <a:pt x="397" y="196"/>
                  </a:moveTo>
                  <a:cubicBezTo>
                    <a:pt x="397" y="250"/>
                    <a:pt x="375" y="300"/>
                    <a:pt x="339" y="335"/>
                  </a:cubicBezTo>
                  <a:lnTo>
                    <a:pt x="322" y="317"/>
                  </a:lnTo>
                  <a:cubicBezTo>
                    <a:pt x="354" y="286"/>
                    <a:pt x="373" y="243"/>
                    <a:pt x="373" y="196"/>
                  </a:cubicBezTo>
                  <a:lnTo>
                    <a:pt x="397" y="196"/>
                  </a:lnTo>
                  <a:close/>
                  <a:moveTo>
                    <a:pt x="339" y="335"/>
                  </a:moveTo>
                  <a:cubicBezTo>
                    <a:pt x="303" y="370"/>
                    <a:pt x="253" y="392"/>
                    <a:pt x="199" y="392"/>
                  </a:cubicBezTo>
                  <a:lnTo>
                    <a:pt x="199" y="367"/>
                  </a:lnTo>
                  <a:cubicBezTo>
                    <a:pt x="247" y="367"/>
                    <a:pt x="291" y="348"/>
                    <a:pt x="322" y="317"/>
                  </a:cubicBezTo>
                  <a:lnTo>
                    <a:pt x="339" y="335"/>
                  </a:lnTo>
                  <a:close/>
                  <a:moveTo>
                    <a:pt x="199" y="392"/>
                  </a:moveTo>
                  <a:cubicBezTo>
                    <a:pt x="144" y="392"/>
                    <a:pt x="94" y="370"/>
                    <a:pt x="59" y="335"/>
                  </a:cubicBezTo>
                  <a:lnTo>
                    <a:pt x="75" y="317"/>
                  </a:lnTo>
                  <a:cubicBezTo>
                    <a:pt x="107" y="348"/>
                    <a:pt x="150" y="367"/>
                    <a:pt x="199" y="367"/>
                  </a:cubicBezTo>
                  <a:lnTo>
                    <a:pt x="199" y="392"/>
                  </a:lnTo>
                  <a:close/>
                  <a:moveTo>
                    <a:pt x="59" y="335"/>
                  </a:moveTo>
                  <a:cubicBezTo>
                    <a:pt x="22" y="300"/>
                    <a:pt x="0" y="250"/>
                    <a:pt x="0" y="196"/>
                  </a:cubicBezTo>
                  <a:lnTo>
                    <a:pt x="24" y="196"/>
                  </a:lnTo>
                  <a:cubicBezTo>
                    <a:pt x="24" y="243"/>
                    <a:pt x="44" y="286"/>
                    <a:pt x="75" y="317"/>
                  </a:cubicBezTo>
                  <a:lnTo>
                    <a:pt x="59" y="335"/>
                  </a:lnTo>
                  <a:close/>
                  <a:moveTo>
                    <a:pt x="0" y="196"/>
                  </a:moveTo>
                  <a:cubicBezTo>
                    <a:pt x="0" y="142"/>
                    <a:pt x="22" y="93"/>
                    <a:pt x="59" y="57"/>
                  </a:cubicBezTo>
                  <a:lnTo>
                    <a:pt x="75" y="75"/>
                  </a:lnTo>
                  <a:cubicBezTo>
                    <a:pt x="44" y="106"/>
                    <a:pt x="24" y="149"/>
                    <a:pt x="24" y="196"/>
                  </a:cubicBezTo>
                  <a:lnTo>
                    <a:pt x="0" y="196"/>
                  </a:lnTo>
                  <a:close/>
                  <a:moveTo>
                    <a:pt x="59" y="57"/>
                  </a:moveTo>
                  <a:cubicBezTo>
                    <a:pt x="94" y="22"/>
                    <a:pt x="144" y="0"/>
                    <a:pt x="199" y="0"/>
                  </a:cubicBezTo>
                  <a:lnTo>
                    <a:pt x="199" y="25"/>
                  </a:lnTo>
                  <a:cubicBezTo>
                    <a:pt x="150" y="25"/>
                    <a:pt x="107" y="44"/>
                    <a:pt x="75" y="75"/>
                  </a:cubicBezTo>
                  <a:lnTo>
                    <a:pt x="59" y="57"/>
                  </a:lnTo>
                  <a:close/>
                  <a:moveTo>
                    <a:pt x="199" y="0"/>
                  </a:moveTo>
                  <a:cubicBezTo>
                    <a:pt x="253" y="0"/>
                    <a:pt x="303" y="22"/>
                    <a:pt x="339" y="57"/>
                  </a:cubicBezTo>
                  <a:lnTo>
                    <a:pt x="322" y="75"/>
                  </a:lnTo>
                  <a:cubicBezTo>
                    <a:pt x="291" y="44"/>
                    <a:pt x="247" y="25"/>
                    <a:pt x="199" y="25"/>
                  </a:cubicBezTo>
                  <a:lnTo>
                    <a:pt x="199" y="0"/>
                  </a:lnTo>
                  <a:close/>
                  <a:moveTo>
                    <a:pt x="339" y="57"/>
                  </a:moveTo>
                  <a:cubicBezTo>
                    <a:pt x="375" y="93"/>
                    <a:pt x="397" y="142"/>
                    <a:pt x="397" y="196"/>
                  </a:cubicBezTo>
                  <a:lnTo>
                    <a:pt x="373" y="196"/>
                  </a:lnTo>
                  <a:cubicBezTo>
                    <a:pt x="373" y="149"/>
                    <a:pt x="354" y="106"/>
                    <a:pt x="322" y="75"/>
                  </a:cubicBezTo>
                  <a:lnTo>
                    <a:pt x="339" y="57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Rectangle 127"/>
            <p:cNvSpPr>
              <a:spLocks noChangeArrowheads="1"/>
            </p:cNvSpPr>
            <p:nvPr/>
          </p:nvSpPr>
          <p:spPr bwMode="auto">
            <a:xfrm>
              <a:off x="4308" y="3113"/>
              <a:ext cx="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Times New Roman" pitchFamily="18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7" name="Rectangle 128"/>
            <p:cNvSpPr>
              <a:spLocks noChangeArrowheads="1"/>
            </p:cNvSpPr>
            <p:nvPr/>
          </p:nvSpPr>
          <p:spPr bwMode="auto">
            <a:xfrm>
              <a:off x="4475" y="3057"/>
              <a:ext cx="42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enable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8" name="Freeform 129"/>
            <p:cNvSpPr>
              <a:spLocks noEditPoints="1"/>
            </p:cNvSpPr>
            <p:nvPr/>
          </p:nvSpPr>
          <p:spPr bwMode="auto">
            <a:xfrm>
              <a:off x="2968" y="1721"/>
              <a:ext cx="88" cy="609"/>
            </a:xfrm>
            <a:custGeom>
              <a:avLst/>
              <a:gdLst>
                <a:gd name="T0" fmla="*/ 252 w 252"/>
                <a:gd name="T1" fmla="*/ 20 h 1765"/>
                <a:gd name="T2" fmla="*/ 119 w 252"/>
                <a:gd name="T3" fmla="*/ 268 h 1765"/>
                <a:gd name="T4" fmla="*/ 90 w 252"/>
                <a:gd name="T5" fmla="*/ 248 h 1765"/>
                <a:gd name="T6" fmla="*/ 223 w 252"/>
                <a:gd name="T7" fmla="*/ 0 h 1765"/>
                <a:gd name="T8" fmla="*/ 252 w 252"/>
                <a:gd name="T9" fmla="*/ 20 h 1765"/>
                <a:gd name="T10" fmla="*/ 88 w 252"/>
                <a:gd name="T11" fmla="*/ 258 h 1765"/>
                <a:gd name="T12" fmla="*/ 88 w 252"/>
                <a:gd name="T13" fmla="*/ 253 h 1765"/>
                <a:gd name="T14" fmla="*/ 90 w 252"/>
                <a:gd name="T15" fmla="*/ 248 h 1765"/>
                <a:gd name="T16" fmla="*/ 105 w 252"/>
                <a:gd name="T17" fmla="*/ 258 h 1765"/>
                <a:gd name="T18" fmla="*/ 88 w 252"/>
                <a:gd name="T19" fmla="*/ 258 h 1765"/>
                <a:gd name="T20" fmla="*/ 122 w 252"/>
                <a:gd name="T21" fmla="*/ 257 h 1765"/>
                <a:gd name="T22" fmla="*/ 134 w 252"/>
                <a:gd name="T23" fmla="*/ 820 h 1765"/>
                <a:gd name="T24" fmla="*/ 100 w 252"/>
                <a:gd name="T25" fmla="*/ 821 h 1765"/>
                <a:gd name="T26" fmla="*/ 88 w 252"/>
                <a:gd name="T27" fmla="*/ 258 h 1765"/>
                <a:gd name="T28" fmla="*/ 122 w 252"/>
                <a:gd name="T29" fmla="*/ 257 h 1765"/>
                <a:gd name="T30" fmla="*/ 134 w 252"/>
                <a:gd name="T31" fmla="*/ 820 h 1765"/>
                <a:gd name="T32" fmla="*/ 134 w 252"/>
                <a:gd name="T33" fmla="*/ 831 h 1765"/>
                <a:gd name="T34" fmla="*/ 126 w 252"/>
                <a:gd name="T35" fmla="*/ 837 h 1765"/>
                <a:gd name="T36" fmla="*/ 117 w 252"/>
                <a:gd name="T37" fmla="*/ 821 h 1765"/>
                <a:gd name="T38" fmla="*/ 134 w 252"/>
                <a:gd name="T39" fmla="*/ 820 h 1765"/>
                <a:gd name="T40" fmla="*/ 126 w 252"/>
                <a:gd name="T41" fmla="*/ 837 h 1765"/>
                <a:gd name="T42" fmla="*/ 30 w 252"/>
                <a:gd name="T43" fmla="*/ 906 h 1765"/>
                <a:gd name="T44" fmla="*/ 12 w 252"/>
                <a:gd name="T45" fmla="*/ 873 h 1765"/>
                <a:gd name="T46" fmla="*/ 108 w 252"/>
                <a:gd name="T47" fmla="*/ 805 h 1765"/>
                <a:gd name="T48" fmla="*/ 126 w 252"/>
                <a:gd name="T49" fmla="*/ 837 h 1765"/>
                <a:gd name="T50" fmla="*/ 211 w 252"/>
                <a:gd name="T51" fmla="*/ 1765 h 1765"/>
                <a:gd name="T52" fmla="*/ 78 w 252"/>
                <a:gd name="T53" fmla="*/ 1518 h 1765"/>
                <a:gd name="T54" fmla="*/ 107 w 252"/>
                <a:gd name="T55" fmla="*/ 1498 h 1765"/>
                <a:gd name="T56" fmla="*/ 239 w 252"/>
                <a:gd name="T57" fmla="*/ 1745 h 1765"/>
                <a:gd name="T58" fmla="*/ 211 w 252"/>
                <a:gd name="T59" fmla="*/ 1765 h 1765"/>
                <a:gd name="T60" fmla="*/ 78 w 252"/>
                <a:gd name="T61" fmla="*/ 1518 h 1765"/>
                <a:gd name="T62" fmla="*/ 76 w 252"/>
                <a:gd name="T63" fmla="*/ 1513 h 1765"/>
                <a:gd name="T64" fmla="*/ 76 w 252"/>
                <a:gd name="T65" fmla="*/ 1507 h 1765"/>
                <a:gd name="T66" fmla="*/ 93 w 252"/>
                <a:gd name="T67" fmla="*/ 1508 h 1765"/>
                <a:gd name="T68" fmla="*/ 78 w 252"/>
                <a:gd name="T69" fmla="*/ 1518 h 1765"/>
                <a:gd name="T70" fmla="*/ 76 w 252"/>
                <a:gd name="T71" fmla="*/ 1507 h 1765"/>
                <a:gd name="T72" fmla="*/ 88 w 252"/>
                <a:gd name="T73" fmla="*/ 944 h 1765"/>
                <a:gd name="T74" fmla="*/ 122 w 252"/>
                <a:gd name="T75" fmla="*/ 945 h 1765"/>
                <a:gd name="T76" fmla="*/ 110 w 252"/>
                <a:gd name="T77" fmla="*/ 1508 h 1765"/>
                <a:gd name="T78" fmla="*/ 76 w 252"/>
                <a:gd name="T79" fmla="*/ 1507 h 1765"/>
                <a:gd name="T80" fmla="*/ 114 w 252"/>
                <a:gd name="T81" fmla="*/ 928 h 1765"/>
                <a:gd name="T82" fmla="*/ 122 w 252"/>
                <a:gd name="T83" fmla="*/ 934 h 1765"/>
                <a:gd name="T84" fmla="*/ 122 w 252"/>
                <a:gd name="T85" fmla="*/ 945 h 1765"/>
                <a:gd name="T86" fmla="*/ 105 w 252"/>
                <a:gd name="T87" fmla="*/ 944 h 1765"/>
                <a:gd name="T88" fmla="*/ 114 w 252"/>
                <a:gd name="T89" fmla="*/ 928 h 1765"/>
                <a:gd name="T90" fmla="*/ 96 w 252"/>
                <a:gd name="T91" fmla="*/ 961 h 1765"/>
                <a:gd name="T92" fmla="*/ 0 w 252"/>
                <a:gd name="T93" fmla="*/ 892 h 1765"/>
                <a:gd name="T94" fmla="*/ 18 w 252"/>
                <a:gd name="T95" fmla="*/ 860 h 1765"/>
                <a:gd name="T96" fmla="*/ 114 w 252"/>
                <a:gd name="T97" fmla="*/ 928 h 1765"/>
                <a:gd name="T98" fmla="*/ 96 w 252"/>
                <a:gd name="T99" fmla="*/ 961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" h="1765">
                  <a:moveTo>
                    <a:pt x="252" y="20"/>
                  </a:moveTo>
                  <a:lnTo>
                    <a:pt x="119" y="268"/>
                  </a:lnTo>
                  <a:lnTo>
                    <a:pt x="90" y="248"/>
                  </a:lnTo>
                  <a:lnTo>
                    <a:pt x="223" y="0"/>
                  </a:lnTo>
                  <a:lnTo>
                    <a:pt x="252" y="20"/>
                  </a:lnTo>
                  <a:close/>
                  <a:moveTo>
                    <a:pt x="88" y="258"/>
                  </a:moveTo>
                  <a:lnTo>
                    <a:pt x="88" y="253"/>
                  </a:lnTo>
                  <a:lnTo>
                    <a:pt x="90" y="248"/>
                  </a:lnTo>
                  <a:lnTo>
                    <a:pt x="105" y="258"/>
                  </a:lnTo>
                  <a:lnTo>
                    <a:pt x="88" y="258"/>
                  </a:lnTo>
                  <a:close/>
                  <a:moveTo>
                    <a:pt x="122" y="257"/>
                  </a:moveTo>
                  <a:lnTo>
                    <a:pt x="134" y="820"/>
                  </a:lnTo>
                  <a:lnTo>
                    <a:pt x="100" y="821"/>
                  </a:lnTo>
                  <a:lnTo>
                    <a:pt x="88" y="258"/>
                  </a:lnTo>
                  <a:lnTo>
                    <a:pt x="122" y="257"/>
                  </a:lnTo>
                  <a:close/>
                  <a:moveTo>
                    <a:pt x="134" y="820"/>
                  </a:moveTo>
                  <a:lnTo>
                    <a:pt x="134" y="831"/>
                  </a:lnTo>
                  <a:lnTo>
                    <a:pt x="126" y="837"/>
                  </a:lnTo>
                  <a:lnTo>
                    <a:pt x="117" y="821"/>
                  </a:lnTo>
                  <a:lnTo>
                    <a:pt x="134" y="820"/>
                  </a:lnTo>
                  <a:close/>
                  <a:moveTo>
                    <a:pt x="126" y="837"/>
                  </a:moveTo>
                  <a:lnTo>
                    <a:pt x="30" y="906"/>
                  </a:lnTo>
                  <a:lnTo>
                    <a:pt x="12" y="873"/>
                  </a:lnTo>
                  <a:lnTo>
                    <a:pt x="108" y="805"/>
                  </a:lnTo>
                  <a:lnTo>
                    <a:pt x="126" y="837"/>
                  </a:lnTo>
                  <a:close/>
                  <a:moveTo>
                    <a:pt x="211" y="1765"/>
                  </a:moveTo>
                  <a:lnTo>
                    <a:pt x="78" y="1518"/>
                  </a:lnTo>
                  <a:lnTo>
                    <a:pt x="107" y="1498"/>
                  </a:lnTo>
                  <a:lnTo>
                    <a:pt x="239" y="1745"/>
                  </a:lnTo>
                  <a:lnTo>
                    <a:pt x="211" y="1765"/>
                  </a:lnTo>
                  <a:close/>
                  <a:moveTo>
                    <a:pt x="78" y="1518"/>
                  </a:moveTo>
                  <a:lnTo>
                    <a:pt x="76" y="1513"/>
                  </a:lnTo>
                  <a:lnTo>
                    <a:pt x="76" y="1507"/>
                  </a:lnTo>
                  <a:lnTo>
                    <a:pt x="93" y="1508"/>
                  </a:lnTo>
                  <a:lnTo>
                    <a:pt x="78" y="1518"/>
                  </a:lnTo>
                  <a:close/>
                  <a:moveTo>
                    <a:pt x="76" y="1507"/>
                  </a:moveTo>
                  <a:lnTo>
                    <a:pt x="88" y="944"/>
                  </a:lnTo>
                  <a:lnTo>
                    <a:pt x="122" y="945"/>
                  </a:lnTo>
                  <a:lnTo>
                    <a:pt x="110" y="1508"/>
                  </a:lnTo>
                  <a:lnTo>
                    <a:pt x="76" y="1507"/>
                  </a:lnTo>
                  <a:close/>
                  <a:moveTo>
                    <a:pt x="114" y="928"/>
                  </a:moveTo>
                  <a:lnTo>
                    <a:pt x="122" y="934"/>
                  </a:lnTo>
                  <a:lnTo>
                    <a:pt x="122" y="945"/>
                  </a:lnTo>
                  <a:lnTo>
                    <a:pt x="105" y="944"/>
                  </a:lnTo>
                  <a:lnTo>
                    <a:pt x="114" y="928"/>
                  </a:lnTo>
                  <a:close/>
                  <a:moveTo>
                    <a:pt x="96" y="961"/>
                  </a:moveTo>
                  <a:lnTo>
                    <a:pt x="0" y="892"/>
                  </a:lnTo>
                  <a:lnTo>
                    <a:pt x="18" y="860"/>
                  </a:lnTo>
                  <a:lnTo>
                    <a:pt x="114" y="928"/>
                  </a:lnTo>
                  <a:lnTo>
                    <a:pt x="96" y="96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130"/>
            <p:cNvSpPr>
              <a:spLocks/>
            </p:cNvSpPr>
            <p:nvPr/>
          </p:nvSpPr>
          <p:spPr bwMode="auto">
            <a:xfrm>
              <a:off x="2728" y="2807"/>
              <a:ext cx="341" cy="745"/>
            </a:xfrm>
            <a:custGeom>
              <a:avLst/>
              <a:gdLst>
                <a:gd name="T0" fmla="*/ 0 w 983"/>
                <a:gd name="T1" fmla="*/ 0 h 2157"/>
                <a:gd name="T2" fmla="*/ 983 w 983"/>
                <a:gd name="T3" fmla="*/ 457 h 2157"/>
                <a:gd name="T4" fmla="*/ 983 w 983"/>
                <a:gd name="T5" fmla="*/ 1608 h 2157"/>
                <a:gd name="T6" fmla="*/ 0 w 983"/>
                <a:gd name="T7" fmla="*/ 2157 h 2157"/>
                <a:gd name="T8" fmla="*/ 0 w 983"/>
                <a:gd name="T9" fmla="*/ 0 h 2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3" h="2157">
                  <a:moveTo>
                    <a:pt x="0" y="0"/>
                  </a:moveTo>
                  <a:lnTo>
                    <a:pt x="983" y="457"/>
                  </a:lnTo>
                  <a:lnTo>
                    <a:pt x="983" y="1608"/>
                  </a:lnTo>
                  <a:lnTo>
                    <a:pt x="0" y="2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DCCB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Rectangle 131"/>
            <p:cNvSpPr>
              <a:spLocks noChangeArrowheads="1"/>
            </p:cNvSpPr>
            <p:nvPr/>
          </p:nvSpPr>
          <p:spPr bwMode="auto">
            <a:xfrm>
              <a:off x="2754" y="3351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1" name="Freeform 132"/>
            <p:cNvSpPr>
              <a:spLocks/>
            </p:cNvSpPr>
            <p:nvPr/>
          </p:nvSpPr>
          <p:spPr bwMode="auto">
            <a:xfrm>
              <a:off x="1240" y="3439"/>
              <a:ext cx="1475" cy="5"/>
            </a:xfrm>
            <a:custGeom>
              <a:avLst/>
              <a:gdLst>
                <a:gd name="T0" fmla="*/ 0 w 4255"/>
                <a:gd name="T1" fmla="*/ 14 h 14"/>
                <a:gd name="T2" fmla="*/ 4255 w 4255"/>
                <a:gd name="T3" fmla="*/ 0 h 14"/>
                <a:gd name="T4" fmla="*/ 0 w 4255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55" h="14">
                  <a:moveTo>
                    <a:pt x="0" y="14"/>
                  </a:moveTo>
                  <a:lnTo>
                    <a:pt x="4255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2C5C3"/>
            </a:solidFill>
            <a:ln w="14" cap="flat">
              <a:solidFill>
                <a:srgbClr val="292E3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33"/>
            <p:cNvSpPr>
              <a:spLocks/>
            </p:cNvSpPr>
            <p:nvPr/>
          </p:nvSpPr>
          <p:spPr bwMode="auto">
            <a:xfrm>
              <a:off x="2629" y="3410"/>
              <a:ext cx="100" cy="57"/>
            </a:xfrm>
            <a:custGeom>
              <a:avLst/>
              <a:gdLst>
                <a:gd name="T0" fmla="*/ 83 w 289"/>
                <a:gd name="T1" fmla="*/ 82 h 165"/>
                <a:gd name="T2" fmla="*/ 1 w 289"/>
                <a:gd name="T3" fmla="*/ 165 h 165"/>
                <a:gd name="T4" fmla="*/ 289 w 289"/>
                <a:gd name="T5" fmla="*/ 81 h 165"/>
                <a:gd name="T6" fmla="*/ 0 w 289"/>
                <a:gd name="T7" fmla="*/ 0 h 165"/>
                <a:gd name="T8" fmla="*/ 83 w 289"/>
                <a:gd name="T9" fmla="*/ 8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9" h="165">
                  <a:moveTo>
                    <a:pt x="83" y="82"/>
                  </a:moveTo>
                  <a:lnTo>
                    <a:pt x="1" y="165"/>
                  </a:lnTo>
                  <a:lnTo>
                    <a:pt x="289" y="81"/>
                  </a:lnTo>
                  <a:lnTo>
                    <a:pt x="0" y="0"/>
                  </a:lnTo>
                  <a:lnTo>
                    <a:pt x="83" y="82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134"/>
            <p:cNvSpPr>
              <a:spLocks noChangeArrowheads="1"/>
            </p:cNvSpPr>
            <p:nvPr/>
          </p:nvSpPr>
          <p:spPr bwMode="auto">
            <a:xfrm>
              <a:off x="1909" y="3287"/>
              <a:ext cx="12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4" name="Rectangle 135"/>
            <p:cNvSpPr>
              <a:spLocks noChangeArrowheads="1"/>
            </p:cNvSpPr>
            <p:nvPr/>
          </p:nvSpPr>
          <p:spPr bwMode="auto">
            <a:xfrm>
              <a:off x="1551" y="3256"/>
              <a:ext cx="10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5" name="Freeform 136"/>
            <p:cNvSpPr>
              <a:spLocks/>
            </p:cNvSpPr>
            <p:nvPr/>
          </p:nvSpPr>
          <p:spPr bwMode="auto">
            <a:xfrm>
              <a:off x="1551" y="3397"/>
              <a:ext cx="74" cy="88"/>
            </a:xfrm>
            <a:custGeom>
              <a:avLst/>
              <a:gdLst>
                <a:gd name="T0" fmla="*/ 213 w 213"/>
                <a:gd name="T1" fmla="*/ 0 h 254"/>
                <a:gd name="T2" fmla="*/ 0 w 213"/>
                <a:gd name="T3" fmla="*/ 236 h 254"/>
                <a:gd name="T4" fmla="*/ 213 w 213"/>
                <a:gd name="T5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" h="254">
                  <a:moveTo>
                    <a:pt x="213" y="0"/>
                  </a:moveTo>
                  <a:cubicBezTo>
                    <a:pt x="11" y="254"/>
                    <a:pt x="0" y="236"/>
                    <a:pt x="0" y="236"/>
                  </a:cubicBezTo>
                  <a:lnTo>
                    <a:pt x="213" y="0"/>
                  </a:lnTo>
                  <a:close/>
                </a:path>
              </a:pathLst>
            </a:custGeom>
            <a:solidFill>
              <a:srgbClr val="FFFFFF"/>
            </a:solidFill>
            <a:ln w="4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137"/>
            <p:cNvSpPr>
              <a:spLocks noChangeArrowheads="1"/>
            </p:cNvSpPr>
            <p:nvPr/>
          </p:nvSpPr>
          <p:spPr bwMode="auto">
            <a:xfrm>
              <a:off x="2754" y="3144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01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7" name="Rectangle 138"/>
            <p:cNvSpPr>
              <a:spLocks noChangeArrowheads="1"/>
            </p:cNvSpPr>
            <p:nvPr/>
          </p:nvSpPr>
          <p:spPr bwMode="auto">
            <a:xfrm>
              <a:off x="2754" y="2914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00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8" name="Rectangle 139"/>
            <p:cNvSpPr>
              <a:spLocks noChangeArrowheads="1"/>
            </p:cNvSpPr>
            <p:nvPr/>
          </p:nvSpPr>
          <p:spPr bwMode="auto">
            <a:xfrm>
              <a:off x="2825" y="3684"/>
              <a:ext cx="14" cy="117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Rectangle 140"/>
            <p:cNvSpPr>
              <a:spLocks noChangeArrowheads="1"/>
            </p:cNvSpPr>
            <p:nvPr/>
          </p:nvSpPr>
          <p:spPr bwMode="auto">
            <a:xfrm>
              <a:off x="2825" y="3626"/>
              <a:ext cx="14" cy="29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141"/>
            <p:cNvSpPr>
              <a:spLocks noChangeArrowheads="1"/>
            </p:cNvSpPr>
            <p:nvPr/>
          </p:nvSpPr>
          <p:spPr bwMode="auto">
            <a:xfrm>
              <a:off x="2825" y="3532"/>
              <a:ext cx="14" cy="65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142"/>
            <p:cNvSpPr>
              <a:spLocks/>
            </p:cNvSpPr>
            <p:nvPr/>
          </p:nvSpPr>
          <p:spPr bwMode="auto">
            <a:xfrm>
              <a:off x="2804" y="3518"/>
              <a:ext cx="57" cy="99"/>
            </a:xfrm>
            <a:custGeom>
              <a:avLst/>
              <a:gdLst>
                <a:gd name="T0" fmla="*/ 83 w 165"/>
                <a:gd name="T1" fmla="*/ 206 h 289"/>
                <a:gd name="T2" fmla="*/ 165 w 165"/>
                <a:gd name="T3" fmla="*/ 289 h 289"/>
                <a:gd name="T4" fmla="*/ 83 w 165"/>
                <a:gd name="T5" fmla="*/ 0 h 289"/>
                <a:gd name="T6" fmla="*/ 0 w 165"/>
                <a:gd name="T7" fmla="*/ 289 h 289"/>
                <a:gd name="T8" fmla="*/ 83 w 165"/>
                <a:gd name="T9" fmla="*/ 206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89">
                  <a:moveTo>
                    <a:pt x="83" y="206"/>
                  </a:moveTo>
                  <a:lnTo>
                    <a:pt x="165" y="289"/>
                  </a:lnTo>
                  <a:lnTo>
                    <a:pt x="83" y="0"/>
                  </a:lnTo>
                  <a:lnTo>
                    <a:pt x="0" y="289"/>
                  </a:lnTo>
                  <a:lnTo>
                    <a:pt x="83" y="206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143"/>
            <p:cNvSpPr>
              <a:spLocks noChangeArrowheads="1"/>
            </p:cNvSpPr>
            <p:nvPr/>
          </p:nvSpPr>
          <p:spPr bwMode="auto">
            <a:xfrm>
              <a:off x="3575" y="3732"/>
              <a:ext cx="3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isCall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3" name="Rectangle 144"/>
            <p:cNvSpPr>
              <a:spLocks noChangeArrowheads="1"/>
            </p:cNvSpPr>
            <p:nvPr/>
          </p:nvSpPr>
          <p:spPr bwMode="auto">
            <a:xfrm>
              <a:off x="3781" y="3878"/>
              <a:ext cx="118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145"/>
            <p:cNvSpPr>
              <a:spLocks noChangeArrowheads="1"/>
            </p:cNvSpPr>
            <p:nvPr/>
          </p:nvSpPr>
          <p:spPr bwMode="auto">
            <a:xfrm>
              <a:off x="3722" y="3879"/>
              <a:ext cx="30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Rectangle 146"/>
            <p:cNvSpPr>
              <a:spLocks noChangeArrowheads="1"/>
            </p:cNvSpPr>
            <p:nvPr/>
          </p:nvSpPr>
          <p:spPr bwMode="auto">
            <a:xfrm>
              <a:off x="3576" y="3879"/>
              <a:ext cx="117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147"/>
            <p:cNvSpPr>
              <a:spLocks/>
            </p:cNvSpPr>
            <p:nvPr/>
          </p:nvSpPr>
          <p:spPr bwMode="auto">
            <a:xfrm>
              <a:off x="3517" y="3879"/>
              <a:ext cx="29" cy="15"/>
            </a:xfrm>
            <a:custGeom>
              <a:avLst/>
              <a:gdLst>
                <a:gd name="T0" fmla="*/ 0 w 29"/>
                <a:gd name="T1" fmla="*/ 15 h 15"/>
                <a:gd name="T2" fmla="*/ 0 w 29"/>
                <a:gd name="T3" fmla="*/ 1 h 15"/>
                <a:gd name="T4" fmla="*/ 29 w 29"/>
                <a:gd name="T5" fmla="*/ 0 h 15"/>
                <a:gd name="T6" fmla="*/ 29 w 29"/>
                <a:gd name="T7" fmla="*/ 14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lnTo>
                    <a:pt x="0" y="1"/>
                  </a:lnTo>
                  <a:lnTo>
                    <a:pt x="29" y="0"/>
                  </a:lnTo>
                  <a:lnTo>
                    <a:pt x="29" y="1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Rectangle 148"/>
            <p:cNvSpPr>
              <a:spLocks noChangeArrowheads="1"/>
            </p:cNvSpPr>
            <p:nvPr/>
          </p:nvSpPr>
          <p:spPr bwMode="auto">
            <a:xfrm>
              <a:off x="3370" y="3880"/>
              <a:ext cx="118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149"/>
            <p:cNvSpPr>
              <a:spLocks/>
            </p:cNvSpPr>
            <p:nvPr/>
          </p:nvSpPr>
          <p:spPr bwMode="auto">
            <a:xfrm>
              <a:off x="3312" y="3880"/>
              <a:ext cx="29" cy="15"/>
            </a:xfrm>
            <a:custGeom>
              <a:avLst/>
              <a:gdLst>
                <a:gd name="T0" fmla="*/ 0 w 29"/>
                <a:gd name="T1" fmla="*/ 15 h 15"/>
                <a:gd name="T2" fmla="*/ 0 w 29"/>
                <a:gd name="T3" fmla="*/ 1 h 15"/>
                <a:gd name="T4" fmla="*/ 29 w 29"/>
                <a:gd name="T5" fmla="*/ 0 h 15"/>
                <a:gd name="T6" fmla="*/ 29 w 29"/>
                <a:gd name="T7" fmla="*/ 14 h 15"/>
                <a:gd name="T8" fmla="*/ 0 w 29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0" y="15"/>
                  </a:moveTo>
                  <a:lnTo>
                    <a:pt x="0" y="1"/>
                  </a:lnTo>
                  <a:lnTo>
                    <a:pt x="29" y="0"/>
                  </a:lnTo>
                  <a:lnTo>
                    <a:pt x="29" y="1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50"/>
            <p:cNvSpPr>
              <a:spLocks/>
            </p:cNvSpPr>
            <p:nvPr/>
          </p:nvSpPr>
          <p:spPr bwMode="auto">
            <a:xfrm>
              <a:off x="3165" y="3881"/>
              <a:ext cx="117" cy="15"/>
            </a:xfrm>
            <a:custGeom>
              <a:avLst/>
              <a:gdLst>
                <a:gd name="T0" fmla="*/ 0 w 117"/>
                <a:gd name="T1" fmla="*/ 15 h 15"/>
                <a:gd name="T2" fmla="*/ 0 w 117"/>
                <a:gd name="T3" fmla="*/ 0 h 15"/>
                <a:gd name="T4" fmla="*/ 117 w 117"/>
                <a:gd name="T5" fmla="*/ 0 h 15"/>
                <a:gd name="T6" fmla="*/ 117 w 117"/>
                <a:gd name="T7" fmla="*/ 14 h 15"/>
                <a:gd name="T8" fmla="*/ 0 w 1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5">
                  <a:moveTo>
                    <a:pt x="0" y="15"/>
                  </a:moveTo>
                  <a:lnTo>
                    <a:pt x="0" y="0"/>
                  </a:lnTo>
                  <a:lnTo>
                    <a:pt x="117" y="0"/>
                  </a:lnTo>
                  <a:lnTo>
                    <a:pt x="117" y="1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151"/>
            <p:cNvSpPr>
              <a:spLocks noChangeArrowheads="1"/>
            </p:cNvSpPr>
            <p:nvPr/>
          </p:nvSpPr>
          <p:spPr bwMode="auto">
            <a:xfrm>
              <a:off x="3106" y="3881"/>
              <a:ext cx="30" cy="15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52"/>
            <p:cNvSpPr>
              <a:spLocks/>
            </p:cNvSpPr>
            <p:nvPr/>
          </p:nvSpPr>
          <p:spPr bwMode="auto">
            <a:xfrm>
              <a:off x="2960" y="3882"/>
              <a:ext cx="117" cy="15"/>
            </a:xfrm>
            <a:custGeom>
              <a:avLst/>
              <a:gdLst>
                <a:gd name="T0" fmla="*/ 0 w 117"/>
                <a:gd name="T1" fmla="*/ 15 h 15"/>
                <a:gd name="T2" fmla="*/ 0 w 117"/>
                <a:gd name="T3" fmla="*/ 0 h 15"/>
                <a:gd name="T4" fmla="*/ 117 w 117"/>
                <a:gd name="T5" fmla="*/ 0 h 15"/>
                <a:gd name="T6" fmla="*/ 117 w 117"/>
                <a:gd name="T7" fmla="*/ 14 h 15"/>
                <a:gd name="T8" fmla="*/ 0 w 117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5">
                  <a:moveTo>
                    <a:pt x="0" y="15"/>
                  </a:moveTo>
                  <a:lnTo>
                    <a:pt x="0" y="0"/>
                  </a:lnTo>
                  <a:lnTo>
                    <a:pt x="117" y="0"/>
                  </a:lnTo>
                  <a:lnTo>
                    <a:pt x="117" y="14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53"/>
            <p:cNvSpPr>
              <a:spLocks/>
            </p:cNvSpPr>
            <p:nvPr/>
          </p:nvSpPr>
          <p:spPr bwMode="auto">
            <a:xfrm>
              <a:off x="2901" y="3882"/>
              <a:ext cx="30" cy="15"/>
            </a:xfrm>
            <a:custGeom>
              <a:avLst/>
              <a:gdLst>
                <a:gd name="T0" fmla="*/ 0 w 30"/>
                <a:gd name="T1" fmla="*/ 15 h 15"/>
                <a:gd name="T2" fmla="*/ 0 w 30"/>
                <a:gd name="T3" fmla="*/ 0 h 15"/>
                <a:gd name="T4" fmla="*/ 29 w 30"/>
                <a:gd name="T5" fmla="*/ 0 h 15"/>
                <a:gd name="T6" fmla="*/ 30 w 30"/>
                <a:gd name="T7" fmla="*/ 15 h 15"/>
                <a:gd name="T8" fmla="*/ 0 w 30"/>
                <a:gd name="T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5">
                  <a:moveTo>
                    <a:pt x="0" y="15"/>
                  </a:moveTo>
                  <a:lnTo>
                    <a:pt x="0" y="0"/>
                  </a:lnTo>
                  <a:lnTo>
                    <a:pt x="29" y="0"/>
                  </a:lnTo>
                  <a:lnTo>
                    <a:pt x="30" y="1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Rectangle 154"/>
            <p:cNvSpPr>
              <a:spLocks noChangeArrowheads="1"/>
            </p:cNvSpPr>
            <p:nvPr/>
          </p:nvSpPr>
          <p:spPr bwMode="auto">
            <a:xfrm>
              <a:off x="2832" y="3883"/>
              <a:ext cx="40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55"/>
            <p:cNvSpPr>
              <a:spLocks/>
            </p:cNvSpPr>
            <p:nvPr/>
          </p:nvSpPr>
          <p:spPr bwMode="auto">
            <a:xfrm>
              <a:off x="4062" y="1786"/>
              <a:ext cx="281" cy="593"/>
            </a:xfrm>
            <a:custGeom>
              <a:avLst/>
              <a:gdLst>
                <a:gd name="T0" fmla="*/ 811 w 811"/>
                <a:gd name="T1" fmla="*/ 0 h 1720"/>
                <a:gd name="T2" fmla="*/ 0 w 811"/>
                <a:gd name="T3" fmla="*/ 365 h 1720"/>
                <a:gd name="T4" fmla="*/ 0 w 811"/>
                <a:gd name="T5" fmla="*/ 1282 h 1720"/>
                <a:gd name="T6" fmla="*/ 811 w 811"/>
                <a:gd name="T7" fmla="*/ 1720 h 1720"/>
                <a:gd name="T8" fmla="*/ 811 w 811"/>
                <a:gd name="T9" fmla="*/ 0 h 1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1" h="1720">
                  <a:moveTo>
                    <a:pt x="811" y="0"/>
                  </a:moveTo>
                  <a:lnTo>
                    <a:pt x="0" y="365"/>
                  </a:lnTo>
                  <a:lnTo>
                    <a:pt x="0" y="1282"/>
                  </a:lnTo>
                  <a:lnTo>
                    <a:pt x="811" y="1720"/>
                  </a:lnTo>
                  <a:lnTo>
                    <a:pt x="811" y="0"/>
                  </a:lnTo>
                  <a:close/>
                </a:path>
              </a:pathLst>
            </a:custGeom>
            <a:solidFill>
              <a:srgbClr val="ECDCC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Line 156"/>
            <p:cNvSpPr>
              <a:spLocks noChangeShapeType="1"/>
            </p:cNvSpPr>
            <p:nvPr/>
          </p:nvSpPr>
          <p:spPr bwMode="auto">
            <a:xfrm flipH="1">
              <a:off x="4340" y="1905"/>
              <a:ext cx="664" cy="0"/>
            </a:xfrm>
            <a:prstGeom prst="line">
              <a:avLst/>
            </a:prstGeom>
            <a:noFill/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57"/>
            <p:cNvSpPr>
              <a:spLocks/>
            </p:cNvSpPr>
            <p:nvPr/>
          </p:nvSpPr>
          <p:spPr bwMode="auto">
            <a:xfrm>
              <a:off x="4330" y="1885"/>
              <a:ext cx="70" cy="39"/>
            </a:xfrm>
            <a:custGeom>
              <a:avLst/>
              <a:gdLst>
                <a:gd name="T0" fmla="*/ 144 w 202"/>
                <a:gd name="T1" fmla="*/ 58 h 115"/>
                <a:gd name="T2" fmla="*/ 202 w 202"/>
                <a:gd name="T3" fmla="*/ 0 h 115"/>
                <a:gd name="T4" fmla="*/ 0 w 202"/>
                <a:gd name="T5" fmla="*/ 58 h 115"/>
                <a:gd name="T6" fmla="*/ 202 w 202"/>
                <a:gd name="T7" fmla="*/ 115 h 115"/>
                <a:gd name="T8" fmla="*/ 144 w 202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5">
                  <a:moveTo>
                    <a:pt x="144" y="58"/>
                  </a:moveTo>
                  <a:lnTo>
                    <a:pt x="202" y="0"/>
                  </a:lnTo>
                  <a:lnTo>
                    <a:pt x="0" y="58"/>
                  </a:lnTo>
                  <a:lnTo>
                    <a:pt x="202" y="115"/>
                  </a:lnTo>
                  <a:lnTo>
                    <a:pt x="144" y="58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Line 158"/>
            <p:cNvSpPr>
              <a:spLocks noChangeShapeType="1"/>
            </p:cNvSpPr>
            <p:nvPr/>
          </p:nvSpPr>
          <p:spPr bwMode="auto">
            <a:xfrm flipH="1">
              <a:off x="4350" y="2260"/>
              <a:ext cx="664" cy="0"/>
            </a:xfrm>
            <a:prstGeom prst="line">
              <a:avLst/>
            </a:prstGeom>
            <a:noFill/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59"/>
            <p:cNvSpPr>
              <a:spLocks/>
            </p:cNvSpPr>
            <p:nvPr/>
          </p:nvSpPr>
          <p:spPr bwMode="auto">
            <a:xfrm>
              <a:off x="4340" y="2240"/>
              <a:ext cx="70" cy="40"/>
            </a:xfrm>
            <a:custGeom>
              <a:avLst/>
              <a:gdLst>
                <a:gd name="T0" fmla="*/ 145 w 202"/>
                <a:gd name="T1" fmla="*/ 58 h 115"/>
                <a:gd name="T2" fmla="*/ 202 w 202"/>
                <a:gd name="T3" fmla="*/ 0 h 115"/>
                <a:gd name="T4" fmla="*/ 0 w 202"/>
                <a:gd name="T5" fmla="*/ 58 h 115"/>
                <a:gd name="T6" fmla="*/ 202 w 202"/>
                <a:gd name="T7" fmla="*/ 115 h 115"/>
                <a:gd name="T8" fmla="*/ 145 w 202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5">
                  <a:moveTo>
                    <a:pt x="145" y="58"/>
                  </a:moveTo>
                  <a:lnTo>
                    <a:pt x="202" y="0"/>
                  </a:lnTo>
                  <a:lnTo>
                    <a:pt x="0" y="58"/>
                  </a:lnTo>
                  <a:lnTo>
                    <a:pt x="202" y="115"/>
                  </a:lnTo>
                  <a:lnTo>
                    <a:pt x="145" y="58"/>
                  </a:lnTo>
                  <a:close/>
                </a:path>
              </a:pathLst>
            </a:custGeom>
            <a:solidFill>
              <a:srgbClr val="24282B"/>
            </a:solidFill>
            <a:ln w="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Rectangle 160"/>
            <p:cNvSpPr>
              <a:spLocks noChangeArrowheads="1"/>
            </p:cNvSpPr>
            <p:nvPr/>
          </p:nvSpPr>
          <p:spPr bwMode="auto">
            <a:xfrm>
              <a:off x="4220" y="215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0" name="Rectangle 161"/>
            <p:cNvSpPr>
              <a:spLocks noChangeArrowheads="1"/>
            </p:cNvSpPr>
            <p:nvPr/>
          </p:nvSpPr>
          <p:spPr bwMode="auto">
            <a:xfrm>
              <a:off x="4205" y="181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1" name="Rectangle 162"/>
            <p:cNvSpPr>
              <a:spLocks noChangeArrowheads="1"/>
            </p:cNvSpPr>
            <p:nvPr/>
          </p:nvSpPr>
          <p:spPr bwMode="auto">
            <a:xfrm>
              <a:off x="4468" y="1740"/>
              <a:ext cx="3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ra(15)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2" name="Rectangle 163"/>
            <p:cNvSpPr>
              <a:spLocks noChangeArrowheads="1"/>
            </p:cNvSpPr>
            <p:nvPr/>
          </p:nvSpPr>
          <p:spPr bwMode="auto">
            <a:xfrm>
              <a:off x="4300" y="2422"/>
              <a:ext cx="3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Times New Roman" pitchFamily="18" charset="0"/>
                </a:rPr>
                <a:t>isCall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3" name="Rectangle 164"/>
            <p:cNvSpPr>
              <a:spLocks noChangeArrowheads="1"/>
            </p:cNvSpPr>
            <p:nvPr/>
          </p:nvSpPr>
          <p:spPr bwMode="auto">
            <a:xfrm>
              <a:off x="4165" y="2466"/>
              <a:ext cx="14" cy="117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Rectangle 165"/>
            <p:cNvSpPr>
              <a:spLocks noChangeArrowheads="1"/>
            </p:cNvSpPr>
            <p:nvPr/>
          </p:nvSpPr>
          <p:spPr bwMode="auto">
            <a:xfrm>
              <a:off x="4165" y="2408"/>
              <a:ext cx="14" cy="29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Rectangle 166"/>
            <p:cNvSpPr>
              <a:spLocks noChangeArrowheads="1"/>
            </p:cNvSpPr>
            <p:nvPr/>
          </p:nvSpPr>
          <p:spPr bwMode="auto">
            <a:xfrm>
              <a:off x="4165" y="2314"/>
              <a:ext cx="14" cy="65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67"/>
            <p:cNvSpPr>
              <a:spLocks/>
            </p:cNvSpPr>
            <p:nvPr/>
          </p:nvSpPr>
          <p:spPr bwMode="auto">
            <a:xfrm>
              <a:off x="4143" y="2299"/>
              <a:ext cx="57" cy="100"/>
            </a:xfrm>
            <a:custGeom>
              <a:avLst/>
              <a:gdLst>
                <a:gd name="T0" fmla="*/ 83 w 165"/>
                <a:gd name="T1" fmla="*/ 207 h 289"/>
                <a:gd name="T2" fmla="*/ 165 w 165"/>
                <a:gd name="T3" fmla="*/ 289 h 289"/>
                <a:gd name="T4" fmla="*/ 83 w 165"/>
                <a:gd name="T5" fmla="*/ 0 h 289"/>
                <a:gd name="T6" fmla="*/ 0 w 165"/>
                <a:gd name="T7" fmla="*/ 289 h 289"/>
                <a:gd name="T8" fmla="*/ 83 w 165"/>
                <a:gd name="T9" fmla="*/ 207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" h="289">
                  <a:moveTo>
                    <a:pt x="83" y="207"/>
                  </a:moveTo>
                  <a:lnTo>
                    <a:pt x="165" y="289"/>
                  </a:lnTo>
                  <a:lnTo>
                    <a:pt x="83" y="0"/>
                  </a:lnTo>
                  <a:lnTo>
                    <a:pt x="0" y="289"/>
                  </a:lnTo>
                  <a:lnTo>
                    <a:pt x="83" y="207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8"/>
            <p:cNvSpPr>
              <a:spLocks/>
            </p:cNvSpPr>
            <p:nvPr/>
          </p:nvSpPr>
          <p:spPr bwMode="auto">
            <a:xfrm>
              <a:off x="4575" y="2575"/>
              <a:ext cx="117" cy="15"/>
            </a:xfrm>
            <a:custGeom>
              <a:avLst/>
              <a:gdLst>
                <a:gd name="T0" fmla="*/ 0 w 117"/>
                <a:gd name="T1" fmla="*/ 14 h 15"/>
                <a:gd name="T2" fmla="*/ 0 w 117"/>
                <a:gd name="T3" fmla="*/ 0 h 15"/>
                <a:gd name="T4" fmla="*/ 117 w 117"/>
                <a:gd name="T5" fmla="*/ 1 h 15"/>
                <a:gd name="T6" fmla="*/ 117 w 117"/>
                <a:gd name="T7" fmla="*/ 15 h 15"/>
                <a:gd name="T8" fmla="*/ 0 w 117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5">
                  <a:moveTo>
                    <a:pt x="0" y="14"/>
                  </a:moveTo>
                  <a:lnTo>
                    <a:pt x="0" y="0"/>
                  </a:lnTo>
                  <a:lnTo>
                    <a:pt x="117" y="1"/>
                  </a:lnTo>
                  <a:lnTo>
                    <a:pt x="117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169"/>
            <p:cNvSpPr>
              <a:spLocks/>
            </p:cNvSpPr>
            <p:nvPr/>
          </p:nvSpPr>
          <p:spPr bwMode="auto">
            <a:xfrm>
              <a:off x="4516" y="2574"/>
              <a:ext cx="30" cy="14"/>
            </a:xfrm>
            <a:custGeom>
              <a:avLst/>
              <a:gdLst>
                <a:gd name="T0" fmla="*/ 0 w 30"/>
                <a:gd name="T1" fmla="*/ 14 h 14"/>
                <a:gd name="T2" fmla="*/ 0 w 30"/>
                <a:gd name="T3" fmla="*/ 0 h 14"/>
                <a:gd name="T4" fmla="*/ 30 w 30"/>
                <a:gd name="T5" fmla="*/ 0 h 14"/>
                <a:gd name="T6" fmla="*/ 29 w 30"/>
                <a:gd name="T7" fmla="*/ 14 h 14"/>
                <a:gd name="T8" fmla="*/ 0 w 30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4">
                  <a:moveTo>
                    <a:pt x="0" y="14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29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9" name="Freeform 170"/>
            <p:cNvSpPr>
              <a:spLocks/>
            </p:cNvSpPr>
            <p:nvPr/>
          </p:nvSpPr>
          <p:spPr bwMode="auto">
            <a:xfrm>
              <a:off x="4369" y="2573"/>
              <a:ext cx="118" cy="15"/>
            </a:xfrm>
            <a:custGeom>
              <a:avLst/>
              <a:gdLst>
                <a:gd name="T0" fmla="*/ 0 w 118"/>
                <a:gd name="T1" fmla="*/ 14 h 15"/>
                <a:gd name="T2" fmla="*/ 1 w 118"/>
                <a:gd name="T3" fmla="*/ 0 h 15"/>
                <a:gd name="T4" fmla="*/ 118 w 118"/>
                <a:gd name="T5" fmla="*/ 1 h 15"/>
                <a:gd name="T6" fmla="*/ 118 w 118"/>
                <a:gd name="T7" fmla="*/ 15 h 15"/>
                <a:gd name="T8" fmla="*/ 0 w 118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15">
                  <a:moveTo>
                    <a:pt x="0" y="14"/>
                  </a:moveTo>
                  <a:lnTo>
                    <a:pt x="1" y="0"/>
                  </a:lnTo>
                  <a:lnTo>
                    <a:pt x="118" y="1"/>
                  </a:lnTo>
                  <a:lnTo>
                    <a:pt x="118" y="1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0" name="Rectangle 171"/>
            <p:cNvSpPr>
              <a:spLocks noChangeArrowheads="1"/>
            </p:cNvSpPr>
            <p:nvPr/>
          </p:nvSpPr>
          <p:spPr bwMode="auto">
            <a:xfrm>
              <a:off x="4311" y="2572"/>
              <a:ext cx="29" cy="14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1" name="Freeform 172"/>
            <p:cNvSpPr>
              <a:spLocks/>
            </p:cNvSpPr>
            <p:nvPr/>
          </p:nvSpPr>
          <p:spPr bwMode="auto">
            <a:xfrm>
              <a:off x="4172" y="2571"/>
              <a:ext cx="110" cy="15"/>
            </a:xfrm>
            <a:custGeom>
              <a:avLst/>
              <a:gdLst>
                <a:gd name="T0" fmla="*/ 0 w 110"/>
                <a:gd name="T1" fmla="*/ 14 h 15"/>
                <a:gd name="T2" fmla="*/ 109 w 110"/>
                <a:gd name="T3" fmla="*/ 15 h 15"/>
                <a:gd name="T4" fmla="*/ 110 w 110"/>
                <a:gd name="T5" fmla="*/ 1 h 15"/>
                <a:gd name="T6" fmla="*/ 0 w 110"/>
                <a:gd name="T7" fmla="*/ 0 h 15"/>
                <a:gd name="T8" fmla="*/ 0 w 110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" h="15">
                  <a:moveTo>
                    <a:pt x="0" y="14"/>
                  </a:moveTo>
                  <a:lnTo>
                    <a:pt x="109" y="15"/>
                  </a:lnTo>
                  <a:lnTo>
                    <a:pt x="110" y="1"/>
                  </a:lnTo>
                  <a:lnTo>
                    <a:pt x="0" y="0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2" name="Oval 173"/>
            <p:cNvSpPr>
              <a:spLocks noChangeArrowheads="1"/>
            </p:cNvSpPr>
            <p:nvPr/>
          </p:nvSpPr>
          <p:spPr bwMode="auto">
            <a:xfrm>
              <a:off x="2105" y="3363"/>
              <a:ext cx="230" cy="198"/>
            </a:xfrm>
            <a:prstGeom prst="ellipse">
              <a:avLst/>
            </a:prstGeom>
            <a:solidFill>
              <a:srgbClr val="73BACC"/>
            </a:solidFill>
            <a:ln w="10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3" name="Line 174"/>
            <p:cNvSpPr>
              <a:spLocks noChangeShapeType="1"/>
            </p:cNvSpPr>
            <p:nvPr/>
          </p:nvSpPr>
          <p:spPr bwMode="auto">
            <a:xfrm flipV="1">
              <a:off x="2228" y="3576"/>
              <a:ext cx="0" cy="218"/>
            </a:xfrm>
            <a:prstGeom prst="line">
              <a:avLst/>
            </a:prstGeom>
            <a:noFill/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4" name="Freeform 175"/>
            <p:cNvSpPr>
              <a:spLocks/>
            </p:cNvSpPr>
            <p:nvPr/>
          </p:nvSpPr>
          <p:spPr bwMode="auto">
            <a:xfrm>
              <a:off x="2211" y="3567"/>
              <a:ext cx="34" cy="60"/>
            </a:xfrm>
            <a:custGeom>
              <a:avLst/>
              <a:gdLst>
                <a:gd name="T0" fmla="*/ 50 w 99"/>
                <a:gd name="T1" fmla="*/ 124 h 174"/>
                <a:gd name="T2" fmla="*/ 99 w 99"/>
                <a:gd name="T3" fmla="*/ 174 h 174"/>
                <a:gd name="T4" fmla="*/ 50 w 99"/>
                <a:gd name="T5" fmla="*/ 0 h 174"/>
                <a:gd name="T6" fmla="*/ 0 w 99"/>
                <a:gd name="T7" fmla="*/ 174 h 174"/>
                <a:gd name="T8" fmla="*/ 50 w 99"/>
                <a:gd name="T9" fmla="*/ 12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174">
                  <a:moveTo>
                    <a:pt x="50" y="124"/>
                  </a:moveTo>
                  <a:lnTo>
                    <a:pt x="99" y="174"/>
                  </a:lnTo>
                  <a:lnTo>
                    <a:pt x="50" y="0"/>
                  </a:lnTo>
                  <a:lnTo>
                    <a:pt x="0" y="174"/>
                  </a:lnTo>
                  <a:lnTo>
                    <a:pt x="50" y="124"/>
                  </a:lnTo>
                  <a:close/>
                </a:path>
              </a:pathLst>
            </a:custGeom>
            <a:solidFill>
              <a:srgbClr val="24282B"/>
            </a:solidFill>
            <a:ln w="4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5" name="Rectangle 176"/>
            <p:cNvSpPr>
              <a:spLocks noChangeArrowheads="1"/>
            </p:cNvSpPr>
            <p:nvPr/>
          </p:nvSpPr>
          <p:spPr bwMode="auto">
            <a:xfrm>
              <a:off x="2262" y="3676"/>
              <a:ext cx="177" cy="171"/>
            </a:xfrm>
            <a:prstGeom prst="rect">
              <a:avLst/>
            </a:prstGeom>
            <a:solidFill>
              <a:srgbClr val="E4DBDD"/>
            </a:solidFill>
            <a:ln w="6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Rectangle 177"/>
            <p:cNvSpPr>
              <a:spLocks noChangeArrowheads="1"/>
            </p:cNvSpPr>
            <p:nvPr/>
          </p:nvSpPr>
          <p:spPr bwMode="auto">
            <a:xfrm>
              <a:off x="2292" y="3652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24282B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7" name="Freeform 178"/>
            <p:cNvSpPr>
              <a:spLocks noEditPoints="1"/>
            </p:cNvSpPr>
            <p:nvPr/>
          </p:nvSpPr>
          <p:spPr bwMode="auto">
            <a:xfrm>
              <a:off x="2131" y="3393"/>
              <a:ext cx="178" cy="147"/>
            </a:xfrm>
            <a:custGeom>
              <a:avLst/>
              <a:gdLst>
                <a:gd name="T0" fmla="*/ 0 w 515"/>
                <a:gd name="T1" fmla="*/ 191 h 427"/>
                <a:gd name="T2" fmla="*/ 515 w 515"/>
                <a:gd name="T3" fmla="*/ 191 h 427"/>
                <a:gd name="T4" fmla="*/ 257 w 515"/>
                <a:gd name="T5" fmla="*/ 427 h 427"/>
                <a:gd name="T6" fmla="*/ 257 w 515"/>
                <a:gd name="T7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427">
                  <a:moveTo>
                    <a:pt x="0" y="191"/>
                  </a:moveTo>
                  <a:lnTo>
                    <a:pt x="515" y="191"/>
                  </a:lnTo>
                  <a:moveTo>
                    <a:pt x="257" y="427"/>
                  </a:moveTo>
                  <a:lnTo>
                    <a:pt x="257" y="0"/>
                  </a:lnTo>
                </a:path>
              </a:pathLst>
            </a:custGeom>
            <a:noFill/>
            <a:ln w="14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24100" y="35200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43461" y="1756614"/>
            <a:ext cx="7345362" cy="374332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Overview of a Processor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Detailed Design of each Stage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Control Unit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Microprogrammed</a:t>
            </a:r>
            <a:r>
              <a:rPr lang="en-US" dirty="0">
                <a:latin typeface="Calibri" panose="020F0502020204030204" pitchFamily="34" charset="0"/>
              </a:rPr>
              <a:t> Processor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Microassembly</a:t>
            </a:r>
            <a:r>
              <a:rPr lang="en-US" dirty="0">
                <a:latin typeface="Calibri" panose="020F0502020204030204" pitchFamily="34" charset="0"/>
              </a:rPr>
              <a:t> Language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Microcontrol</a:t>
            </a:r>
            <a:r>
              <a:rPr lang="en-US" dirty="0">
                <a:latin typeface="Calibri" panose="020F0502020204030204" pitchFamily="34" charset="0"/>
              </a:rPr>
              <a:t>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018813" y="1613247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2"/>
          <p:cNvSpPr>
            <a:spLocks noChangeAspect="1" noChangeArrowheads="1" noTextEdit="1"/>
          </p:cNvSpPr>
          <p:nvPr/>
        </p:nvSpPr>
        <p:spPr bwMode="auto">
          <a:xfrm>
            <a:off x="3708401" y="1236134"/>
            <a:ext cx="5120855" cy="532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7" name="Oval 44"/>
          <p:cNvSpPr>
            <a:spLocks noChangeArrowheads="1"/>
          </p:cNvSpPr>
          <p:nvPr/>
        </p:nvSpPr>
        <p:spPr bwMode="auto">
          <a:xfrm>
            <a:off x="5255695" y="4360794"/>
            <a:ext cx="124178" cy="121787"/>
          </a:xfrm>
          <a:prstGeom prst="ellipse">
            <a:avLst/>
          </a:prstGeom>
          <a:solidFill>
            <a:srgbClr val="E0DA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8" name="Freeform 45"/>
          <p:cNvSpPr>
            <a:spLocks/>
          </p:cNvSpPr>
          <p:nvPr/>
        </p:nvSpPr>
        <p:spPr bwMode="auto">
          <a:xfrm>
            <a:off x="4354914" y="1986852"/>
            <a:ext cx="518393" cy="190861"/>
          </a:xfrm>
          <a:custGeom>
            <a:avLst/>
            <a:gdLst>
              <a:gd name="T0" fmla="*/ 172 w 1133"/>
              <a:gd name="T1" fmla="*/ 0 h 496"/>
              <a:gd name="T2" fmla="*/ 961 w 1133"/>
              <a:gd name="T3" fmla="*/ 0 h 496"/>
              <a:gd name="T4" fmla="*/ 1133 w 1133"/>
              <a:gd name="T5" fmla="*/ 172 h 496"/>
              <a:gd name="T6" fmla="*/ 1133 w 1133"/>
              <a:gd name="T7" fmla="*/ 324 h 496"/>
              <a:gd name="T8" fmla="*/ 961 w 1133"/>
              <a:gd name="T9" fmla="*/ 496 h 496"/>
              <a:gd name="T10" fmla="*/ 172 w 1133"/>
              <a:gd name="T11" fmla="*/ 496 h 496"/>
              <a:gd name="T12" fmla="*/ 0 w 1133"/>
              <a:gd name="T13" fmla="*/ 324 h 496"/>
              <a:gd name="T14" fmla="*/ 0 w 1133"/>
              <a:gd name="T15" fmla="*/ 172 h 496"/>
              <a:gd name="T16" fmla="*/ 172 w 1133"/>
              <a:gd name="T17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3" h="496">
                <a:moveTo>
                  <a:pt x="172" y="0"/>
                </a:moveTo>
                <a:lnTo>
                  <a:pt x="961" y="0"/>
                </a:lnTo>
                <a:cubicBezTo>
                  <a:pt x="1056" y="0"/>
                  <a:pt x="1133" y="77"/>
                  <a:pt x="1133" y="172"/>
                </a:cubicBezTo>
                <a:lnTo>
                  <a:pt x="1133" y="324"/>
                </a:lnTo>
                <a:cubicBezTo>
                  <a:pt x="1133" y="419"/>
                  <a:pt x="1056" y="496"/>
                  <a:pt x="961" y="496"/>
                </a:cubicBezTo>
                <a:lnTo>
                  <a:pt x="172" y="496"/>
                </a:lnTo>
                <a:cubicBezTo>
                  <a:pt x="77" y="496"/>
                  <a:pt x="0" y="419"/>
                  <a:pt x="0" y="324"/>
                </a:cubicBezTo>
                <a:lnTo>
                  <a:pt x="0" y="172"/>
                </a:lnTo>
                <a:cubicBezTo>
                  <a:pt x="0" y="77"/>
                  <a:pt x="77" y="0"/>
                  <a:pt x="172" y="0"/>
                </a:cubicBezTo>
                <a:close/>
              </a:path>
            </a:pathLst>
          </a:custGeom>
          <a:solidFill>
            <a:srgbClr val="F0BE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29" name="Freeform 46"/>
          <p:cNvSpPr>
            <a:spLocks/>
          </p:cNvSpPr>
          <p:nvPr/>
        </p:nvSpPr>
        <p:spPr bwMode="auto">
          <a:xfrm>
            <a:off x="4352942" y="1983215"/>
            <a:ext cx="524306" cy="196314"/>
          </a:xfrm>
          <a:custGeom>
            <a:avLst/>
            <a:gdLst>
              <a:gd name="T0" fmla="*/ 180 w 1149"/>
              <a:gd name="T1" fmla="*/ 8 h 512"/>
              <a:gd name="T2" fmla="*/ 180 w 1149"/>
              <a:gd name="T3" fmla="*/ 16 h 512"/>
              <a:gd name="T4" fmla="*/ 969 w 1149"/>
              <a:gd name="T5" fmla="*/ 16 h 512"/>
              <a:gd name="T6" fmla="*/ 1133 w 1149"/>
              <a:gd name="T7" fmla="*/ 180 h 512"/>
              <a:gd name="T8" fmla="*/ 1133 w 1149"/>
              <a:gd name="T9" fmla="*/ 332 h 512"/>
              <a:gd name="T10" fmla="*/ 969 w 1149"/>
              <a:gd name="T11" fmla="*/ 496 h 512"/>
              <a:gd name="T12" fmla="*/ 180 w 1149"/>
              <a:gd name="T13" fmla="*/ 496 h 512"/>
              <a:gd name="T14" fmla="*/ 16 w 1149"/>
              <a:gd name="T15" fmla="*/ 332 h 512"/>
              <a:gd name="T16" fmla="*/ 16 w 1149"/>
              <a:gd name="T17" fmla="*/ 180 h 512"/>
              <a:gd name="T18" fmla="*/ 180 w 1149"/>
              <a:gd name="T19" fmla="*/ 16 h 512"/>
              <a:gd name="T20" fmla="*/ 180 w 1149"/>
              <a:gd name="T21" fmla="*/ 0 h 512"/>
              <a:gd name="T22" fmla="*/ 52 w 1149"/>
              <a:gd name="T23" fmla="*/ 53 h 512"/>
              <a:gd name="T24" fmla="*/ 0 w 1149"/>
              <a:gd name="T25" fmla="*/ 180 h 512"/>
              <a:gd name="T26" fmla="*/ 0 w 1149"/>
              <a:gd name="T27" fmla="*/ 332 h 512"/>
              <a:gd name="T28" fmla="*/ 52 w 1149"/>
              <a:gd name="T29" fmla="*/ 460 h 512"/>
              <a:gd name="T30" fmla="*/ 180 w 1149"/>
              <a:gd name="T31" fmla="*/ 512 h 512"/>
              <a:gd name="T32" fmla="*/ 969 w 1149"/>
              <a:gd name="T33" fmla="*/ 512 h 512"/>
              <a:gd name="T34" fmla="*/ 1097 w 1149"/>
              <a:gd name="T35" fmla="*/ 460 h 512"/>
              <a:gd name="T36" fmla="*/ 1149 w 1149"/>
              <a:gd name="T37" fmla="*/ 332 h 512"/>
              <a:gd name="T38" fmla="*/ 1149 w 1149"/>
              <a:gd name="T39" fmla="*/ 180 h 512"/>
              <a:gd name="T40" fmla="*/ 1097 w 1149"/>
              <a:gd name="T41" fmla="*/ 53 h 512"/>
              <a:gd name="T42" fmla="*/ 969 w 1149"/>
              <a:gd name="T43" fmla="*/ 0 h 512"/>
              <a:gd name="T44" fmla="*/ 180 w 1149"/>
              <a:gd name="T45" fmla="*/ 0 h 512"/>
              <a:gd name="T46" fmla="*/ 180 w 1149"/>
              <a:gd name="T47" fmla="*/ 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49" h="512">
                <a:moveTo>
                  <a:pt x="180" y="8"/>
                </a:moveTo>
                <a:lnTo>
                  <a:pt x="180" y="16"/>
                </a:lnTo>
                <a:lnTo>
                  <a:pt x="969" y="16"/>
                </a:lnTo>
                <a:cubicBezTo>
                  <a:pt x="1060" y="17"/>
                  <a:pt x="1133" y="90"/>
                  <a:pt x="1133" y="180"/>
                </a:cubicBezTo>
                <a:lnTo>
                  <a:pt x="1133" y="332"/>
                </a:lnTo>
                <a:cubicBezTo>
                  <a:pt x="1133" y="423"/>
                  <a:pt x="1060" y="496"/>
                  <a:pt x="969" y="496"/>
                </a:cubicBezTo>
                <a:lnTo>
                  <a:pt x="180" y="496"/>
                </a:lnTo>
                <a:cubicBezTo>
                  <a:pt x="89" y="496"/>
                  <a:pt x="16" y="423"/>
                  <a:pt x="16" y="332"/>
                </a:cubicBezTo>
                <a:lnTo>
                  <a:pt x="16" y="180"/>
                </a:lnTo>
                <a:cubicBezTo>
                  <a:pt x="16" y="90"/>
                  <a:pt x="89" y="17"/>
                  <a:pt x="180" y="16"/>
                </a:cubicBezTo>
                <a:lnTo>
                  <a:pt x="180" y="0"/>
                </a:lnTo>
                <a:cubicBezTo>
                  <a:pt x="130" y="0"/>
                  <a:pt x="85" y="20"/>
                  <a:pt x="52" y="53"/>
                </a:cubicBezTo>
                <a:cubicBezTo>
                  <a:pt x="20" y="85"/>
                  <a:pt x="0" y="130"/>
                  <a:pt x="0" y="180"/>
                </a:cubicBezTo>
                <a:lnTo>
                  <a:pt x="0" y="332"/>
                </a:lnTo>
                <a:cubicBezTo>
                  <a:pt x="0" y="382"/>
                  <a:pt x="20" y="427"/>
                  <a:pt x="52" y="460"/>
                </a:cubicBezTo>
                <a:cubicBezTo>
                  <a:pt x="85" y="492"/>
                  <a:pt x="130" y="512"/>
                  <a:pt x="180" y="512"/>
                </a:cubicBezTo>
                <a:lnTo>
                  <a:pt x="969" y="512"/>
                </a:lnTo>
                <a:cubicBezTo>
                  <a:pt x="1019" y="512"/>
                  <a:pt x="1064" y="492"/>
                  <a:pt x="1097" y="460"/>
                </a:cubicBezTo>
                <a:cubicBezTo>
                  <a:pt x="1129" y="427"/>
                  <a:pt x="1149" y="382"/>
                  <a:pt x="1149" y="332"/>
                </a:cubicBezTo>
                <a:lnTo>
                  <a:pt x="1149" y="180"/>
                </a:lnTo>
                <a:cubicBezTo>
                  <a:pt x="1149" y="130"/>
                  <a:pt x="1129" y="85"/>
                  <a:pt x="1097" y="53"/>
                </a:cubicBezTo>
                <a:cubicBezTo>
                  <a:pt x="1064" y="20"/>
                  <a:pt x="1019" y="0"/>
                  <a:pt x="969" y="0"/>
                </a:cubicBezTo>
                <a:lnTo>
                  <a:pt x="180" y="0"/>
                </a:lnTo>
                <a:lnTo>
                  <a:pt x="180" y="8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30" name="Rectangle 47"/>
          <p:cNvSpPr>
            <a:spLocks noChangeArrowheads="1"/>
          </p:cNvSpPr>
          <p:nvPr/>
        </p:nvSpPr>
        <p:spPr bwMode="auto">
          <a:xfrm>
            <a:off x="4526397" y="1997758"/>
            <a:ext cx="10900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24282B"/>
                </a:solidFill>
                <a:latin typeface="Times New Roman" pitchFamily="18" charset="0"/>
              </a:rPr>
              <a:t>pc</a:t>
            </a:r>
            <a:endParaRPr lang="en-US">
              <a:latin typeface="Arial" pitchFamily="34" charset="0"/>
            </a:endParaRPr>
          </a:p>
        </p:txBody>
      </p:sp>
      <p:sp>
        <p:nvSpPr>
          <p:cNvPr id="18131" name="Rectangle 48"/>
          <p:cNvSpPr>
            <a:spLocks noChangeArrowheads="1"/>
          </p:cNvSpPr>
          <p:nvPr/>
        </p:nvSpPr>
        <p:spPr bwMode="auto">
          <a:xfrm>
            <a:off x="5431122" y="1919596"/>
            <a:ext cx="752951" cy="470789"/>
          </a:xfrm>
          <a:prstGeom prst="rect">
            <a:avLst/>
          </a:pr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32" name="Freeform 49"/>
          <p:cNvSpPr>
            <a:spLocks/>
          </p:cNvSpPr>
          <p:nvPr/>
        </p:nvSpPr>
        <p:spPr bwMode="auto">
          <a:xfrm>
            <a:off x="5429150" y="1917778"/>
            <a:ext cx="758864" cy="474425"/>
          </a:xfrm>
          <a:custGeom>
            <a:avLst/>
            <a:gdLst>
              <a:gd name="T0" fmla="*/ 7 w 1665"/>
              <a:gd name="T1" fmla="*/ 7 h 1235"/>
              <a:gd name="T2" fmla="*/ 7 w 1665"/>
              <a:gd name="T3" fmla="*/ 14 h 1235"/>
              <a:gd name="T4" fmla="*/ 1651 w 1665"/>
              <a:gd name="T5" fmla="*/ 14 h 1235"/>
              <a:gd name="T6" fmla="*/ 1651 w 1665"/>
              <a:gd name="T7" fmla="*/ 1221 h 1235"/>
              <a:gd name="T8" fmla="*/ 14 w 1665"/>
              <a:gd name="T9" fmla="*/ 1221 h 1235"/>
              <a:gd name="T10" fmla="*/ 14 w 1665"/>
              <a:gd name="T11" fmla="*/ 7 h 1235"/>
              <a:gd name="T12" fmla="*/ 7 w 1665"/>
              <a:gd name="T13" fmla="*/ 7 h 1235"/>
              <a:gd name="T14" fmla="*/ 7 w 1665"/>
              <a:gd name="T15" fmla="*/ 14 h 1235"/>
              <a:gd name="T16" fmla="*/ 7 w 1665"/>
              <a:gd name="T17" fmla="*/ 7 h 1235"/>
              <a:gd name="T18" fmla="*/ 0 w 1665"/>
              <a:gd name="T19" fmla="*/ 7 h 1235"/>
              <a:gd name="T20" fmla="*/ 0 w 1665"/>
              <a:gd name="T21" fmla="*/ 1235 h 1235"/>
              <a:gd name="T22" fmla="*/ 1665 w 1665"/>
              <a:gd name="T23" fmla="*/ 1235 h 1235"/>
              <a:gd name="T24" fmla="*/ 1665 w 1665"/>
              <a:gd name="T25" fmla="*/ 0 h 1235"/>
              <a:gd name="T26" fmla="*/ 0 w 1665"/>
              <a:gd name="T27" fmla="*/ 0 h 1235"/>
              <a:gd name="T28" fmla="*/ 0 w 1665"/>
              <a:gd name="T29" fmla="*/ 7 h 1235"/>
              <a:gd name="T30" fmla="*/ 7 w 1665"/>
              <a:gd name="T31" fmla="*/ 7 h 1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665" h="1235">
                <a:moveTo>
                  <a:pt x="7" y="7"/>
                </a:moveTo>
                <a:lnTo>
                  <a:pt x="7" y="14"/>
                </a:lnTo>
                <a:lnTo>
                  <a:pt x="1651" y="14"/>
                </a:lnTo>
                <a:lnTo>
                  <a:pt x="1651" y="1221"/>
                </a:lnTo>
                <a:lnTo>
                  <a:pt x="14" y="1221"/>
                </a:lnTo>
                <a:lnTo>
                  <a:pt x="14" y="7"/>
                </a:lnTo>
                <a:lnTo>
                  <a:pt x="7" y="7"/>
                </a:lnTo>
                <a:lnTo>
                  <a:pt x="7" y="14"/>
                </a:lnTo>
                <a:lnTo>
                  <a:pt x="7" y="7"/>
                </a:lnTo>
                <a:lnTo>
                  <a:pt x="0" y="7"/>
                </a:lnTo>
                <a:lnTo>
                  <a:pt x="0" y="1235"/>
                </a:lnTo>
                <a:lnTo>
                  <a:pt x="1665" y="1235"/>
                </a:lnTo>
                <a:lnTo>
                  <a:pt x="1665" y="0"/>
                </a:lnTo>
                <a:lnTo>
                  <a:pt x="0" y="0"/>
                </a:lnTo>
                <a:lnTo>
                  <a:pt x="0" y="7"/>
                </a:lnTo>
                <a:lnTo>
                  <a:pt x="7" y="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33" name="Freeform 50"/>
          <p:cNvSpPr>
            <a:spLocks/>
          </p:cNvSpPr>
          <p:nvPr/>
        </p:nvSpPr>
        <p:spPr bwMode="auto">
          <a:xfrm>
            <a:off x="6663044" y="1390639"/>
            <a:ext cx="287777" cy="441706"/>
          </a:xfrm>
          <a:custGeom>
            <a:avLst/>
            <a:gdLst>
              <a:gd name="T0" fmla="*/ 0 w 630"/>
              <a:gd name="T1" fmla="*/ 0 h 1144"/>
              <a:gd name="T2" fmla="*/ 630 w 630"/>
              <a:gd name="T3" fmla="*/ 243 h 1144"/>
              <a:gd name="T4" fmla="*/ 630 w 630"/>
              <a:gd name="T5" fmla="*/ 853 h 1144"/>
              <a:gd name="T6" fmla="*/ 0 w 630"/>
              <a:gd name="T7" fmla="*/ 1144 h 1144"/>
              <a:gd name="T8" fmla="*/ 0 w 630"/>
              <a:gd name="T9" fmla="*/ 0 h 1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30" h="1144">
                <a:moveTo>
                  <a:pt x="0" y="0"/>
                </a:moveTo>
                <a:lnTo>
                  <a:pt x="630" y="243"/>
                </a:lnTo>
                <a:lnTo>
                  <a:pt x="630" y="853"/>
                </a:lnTo>
                <a:lnTo>
                  <a:pt x="0" y="1144"/>
                </a:lnTo>
                <a:lnTo>
                  <a:pt x="0" y="0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34" name="Freeform 51"/>
          <p:cNvSpPr>
            <a:spLocks/>
          </p:cNvSpPr>
          <p:nvPr/>
        </p:nvSpPr>
        <p:spPr bwMode="auto">
          <a:xfrm>
            <a:off x="6661073" y="1388822"/>
            <a:ext cx="291719" cy="447159"/>
          </a:xfrm>
          <a:custGeom>
            <a:avLst/>
            <a:gdLst>
              <a:gd name="T0" fmla="*/ 6 w 642"/>
              <a:gd name="T1" fmla="*/ 8 h 1161"/>
              <a:gd name="T2" fmla="*/ 3 w 642"/>
              <a:gd name="T3" fmla="*/ 14 h 1161"/>
              <a:gd name="T4" fmla="*/ 630 w 642"/>
              <a:gd name="T5" fmla="*/ 255 h 1161"/>
              <a:gd name="T6" fmla="*/ 630 w 642"/>
              <a:gd name="T7" fmla="*/ 857 h 1161"/>
              <a:gd name="T8" fmla="*/ 12 w 642"/>
              <a:gd name="T9" fmla="*/ 1142 h 1161"/>
              <a:gd name="T10" fmla="*/ 12 w 642"/>
              <a:gd name="T11" fmla="*/ 8 h 1161"/>
              <a:gd name="T12" fmla="*/ 6 w 642"/>
              <a:gd name="T13" fmla="*/ 8 h 1161"/>
              <a:gd name="T14" fmla="*/ 3 w 642"/>
              <a:gd name="T15" fmla="*/ 14 h 1161"/>
              <a:gd name="T16" fmla="*/ 6 w 642"/>
              <a:gd name="T17" fmla="*/ 8 h 1161"/>
              <a:gd name="T18" fmla="*/ 0 w 642"/>
              <a:gd name="T19" fmla="*/ 8 h 1161"/>
              <a:gd name="T20" fmla="*/ 0 w 642"/>
              <a:gd name="T21" fmla="*/ 1161 h 1161"/>
              <a:gd name="T22" fmla="*/ 642 w 642"/>
              <a:gd name="T23" fmla="*/ 864 h 1161"/>
              <a:gd name="T24" fmla="*/ 642 w 642"/>
              <a:gd name="T25" fmla="*/ 247 h 1161"/>
              <a:gd name="T26" fmla="*/ 0 w 642"/>
              <a:gd name="T27" fmla="*/ 0 h 1161"/>
              <a:gd name="T28" fmla="*/ 0 w 642"/>
              <a:gd name="T29" fmla="*/ 8 h 1161"/>
              <a:gd name="T30" fmla="*/ 6 w 642"/>
              <a:gd name="T31" fmla="*/ 8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2" h="1161">
                <a:moveTo>
                  <a:pt x="6" y="8"/>
                </a:moveTo>
                <a:lnTo>
                  <a:pt x="3" y="14"/>
                </a:lnTo>
                <a:lnTo>
                  <a:pt x="630" y="255"/>
                </a:lnTo>
                <a:lnTo>
                  <a:pt x="630" y="857"/>
                </a:lnTo>
                <a:lnTo>
                  <a:pt x="12" y="1142"/>
                </a:lnTo>
                <a:lnTo>
                  <a:pt x="12" y="8"/>
                </a:lnTo>
                <a:lnTo>
                  <a:pt x="6" y="8"/>
                </a:lnTo>
                <a:lnTo>
                  <a:pt x="3" y="14"/>
                </a:lnTo>
                <a:lnTo>
                  <a:pt x="6" y="8"/>
                </a:lnTo>
                <a:lnTo>
                  <a:pt x="0" y="8"/>
                </a:lnTo>
                <a:lnTo>
                  <a:pt x="0" y="1161"/>
                </a:lnTo>
                <a:lnTo>
                  <a:pt x="642" y="864"/>
                </a:lnTo>
                <a:lnTo>
                  <a:pt x="642" y="247"/>
                </a:lnTo>
                <a:lnTo>
                  <a:pt x="0" y="0"/>
                </a:lnTo>
                <a:lnTo>
                  <a:pt x="0" y="8"/>
                </a:lnTo>
                <a:lnTo>
                  <a:pt x="6" y="8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35" name="Rectangle 52"/>
          <p:cNvSpPr>
            <a:spLocks noChangeArrowheads="1"/>
          </p:cNvSpPr>
          <p:nvPr/>
        </p:nvSpPr>
        <p:spPr bwMode="auto">
          <a:xfrm>
            <a:off x="6678812" y="1457895"/>
            <a:ext cx="25648" cy="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">
                <a:solidFill>
                  <a:srgbClr val="24282B"/>
                </a:solidFill>
                <a:latin typeface="Times New Roman" pitchFamily="18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18136" name="Rectangle 53"/>
          <p:cNvSpPr>
            <a:spLocks noChangeArrowheads="1"/>
          </p:cNvSpPr>
          <p:nvPr/>
        </p:nvSpPr>
        <p:spPr bwMode="auto">
          <a:xfrm>
            <a:off x="6690638" y="1705105"/>
            <a:ext cx="25648" cy="6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">
                <a:solidFill>
                  <a:srgbClr val="24282B"/>
                </a:solidFill>
                <a:latin typeface="Times New Roman" pitchFamily="18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18137" name="Rectangle 54"/>
          <p:cNvSpPr>
            <a:spLocks noChangeArrowheads="1"/>
          </p:cNvSpPr>
          <p:nvPr/>
        </p:nvSpPr>
        <p:spPr bwMode="auto">
          <a:xfrm>
            <a:off x="5450831" y="2059560"/>
            <a:ext cx="41517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Instruction </a:t>
            </a:r>
            <a:endParaRPr lang="en-US">
              <a:latin typeface="Arial" pitchFamily="34" charset="0"/>
            </a:endParaRPr>
          </a:p>
        </p:txBody>
      </p:sp>
      <p:sp>
        <p:nvSpPr>
          <p:cNvPr id="18138" name="Rectangle 55"/>
          <p:cNvSpPr>
            <a:spLocks noChangeArrowheads="1"/>
          </p:cNvSpPr>
          <p:nvPr/>
        </p:nvSpPr>
        <p:spPr bwMode="auto">
          <a:xfrm>
            <a:off x="5523762" y="2192253"/>
            <a:ext cx="30136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memory</a:t>
            </a:r>
            <a:endParaRPr lang="en-US">
              <a:latin typeface="Arial" pitchFamily="34" charset="0"/>
            </a:endParaRPr>
          </a:p>
        </p:txBody>
      </p:sp>
      <p:sp>
        <p:nvSpPr>
          <p:cNvPr id="18139" name="Freeform 56"/>
          <p:cNvSpPr>
            <a:spLocks/>
          </p:cNvSpPr>
          <p:nvPr/>
        </p:nvSpPr>
        <p:spPr bwMode="auto">
          <a:xfrm>
            <a:off x="6044126" y="3050217"/>
            <a:ext cx="514451" cy="192678"/>
          </a:xfrm>
          <a:custGeom>
            <a:avLst/>
            <a:gdLst>
              <a:gd name="T0" fmla="*/ 0 w 1127"/>
              <a:gd name="T1" fmla="*/ 0 h 502"/>
              <a:gd name="T2" fmla="*/ 236 w 1127"/>
              <a:gd name="T3" fmla="*/ 499 h 502"/>
              <a:gd name="T4" fmla="*/ 837 w 1127"/>
              <a:gd name="T5" fmla="*/ 502 h 502"/>
              <a:gd name="T6" fmla="*/ 1127 w 1127"/>
              <a:gd name="T7" fmla="*/ 5 h 502"/>
              <a:gd name="T8" fmla="*/ 0 w 1127"/>
              <a:gd name="T9" fmla="*/ 0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7" h="502">
                <a:moveTo>
                  <a:pt x="0" y="0"/>
                </a:moveTo>
                <a:lnTo>
                  <a:pt x="236" y="499"/>
                </a:lnTo>
                <a:lnTo>
                  <a:pt x="837" y="502"/>
                </a:lnTo>
                <a:lnTo>
                  <a:pt x="1127" y="5"/>
                </a:lnTo>
                <a:lnTo>
                  <a:pt x="0" y="0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40" name="Freeform 57"/>
          <p:cNvSpPr>
            <a:spLocks/>
          </p:cNvSpPr>
          <p:nvPr/>
        </p:nvSpPr>
        <p:spPr bwMode="auto">
          <a:xfrm>
            <a:off x="6038212" y="3046583"/>
            <a:ext cx="524306" cy="198131"/>
          </a:xfrm>
          <a:custGeom>
            <a:avLst/>
            <a:gdLst>
              <a:gd name="T0" fmla="*/ 11 w 1150"/>
              <a:gd name="T1" fmla="*/ 7 h 515"/>
              <a:gd name="T2" fmla="*/ 4 w 1150"/>
              <a:gd name="T3" fmla="*/ 10 h 515"/>
              <a:gd name="T4" fmla="*/ 243 w 1150"/>
              <a:gd name="T5" fmla="*/ 513 h 515"/>
              <a:gd name="T6" fmla="*/ 852 w 1150"/>
              <a:gd name="T7" fmla="*/ 515 h 515"/>
              <a:gd name="T8" fmla="*/ 1150 w 1150"/>
              <a:gd name="T9" fmla="*/ 6 h 515"/>
              <a:gd name="T10" fmla="*/ 0 w 1150"/>
              <a:gd name="T11" fmla="*/ 0 h 515"/>
              <a:gd name="T12" fmla="*/ 4 w 1150"/>
              <a:gd name="T13" fmla="*/ 10 h 515"/>
              <a:gd name="T14" fmla="*/ 11 w 1150"/>
              <a:gd name="T15" fmla="*/ 7 h 515"/>
              <a:gd name="T16" fmla="*/ 11 w 1150"/>
              <a:gd name="T17" fmla="*/ 14 h 515"/>
              <a:gd name="T18" fmla="*/ 1126 w 1150"/>
              <a:gd name="T19" fmla="*/ 19 h 515"/>
              <a:gd name="T20" fmla="*/ 844 w 1150"/>
              <a:gd name="T21" fmla="*/ 502 h 515"/>
              <a:gd name="T22" fmla="*/ 251 w 1150"/>
              <a:gd name="T23" fmla="*/ 499 h 515"/>
              <a:gd name="T24" fmla="*/ 17 w 1150"/>
              <a:gd name="T25" fmla="*/ 4 h 515"/>
              <a:gd name="T26" fmla="*/ 11 w 1150"/>
              <a:gd name="T27" fmla="*/ 7 h 515"/>
              <a:gd name="T28" fmla="*/ 11 w 1150"/>
              <a:gd name="T29" fmla="*/ 14 h 515"/>
              <a:gd name="T30" fmla="*/ 11 w 1150"/>
              <a:gd name="T31" fmla="*/ 7 h 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0" h="515">
                <a:moveTo>
                  <a:pt x="11" y="7"/>
                </a:moveTo>
                <a:lnTo>
                  <a:pt x="4" y="10"/>
                </a:lnTo>
                <a:lnTo>
                  <a:pt x="243" y="513"/>
                </a:lnTo>
                <a:lnTo>
                  <a:pt x="852" y="515"/>
                </a:lnTo>
                <a:lnTo>
                  <a:pt x="1150" y="6"/>
                </a:lnTo>
                <a:lnTo>
                  <a:pt x="0" y="0"/>
                </a:lnTo>
                <a:lnTo>
                  <a:pt x="4" y="10"/>
                </a:lnTo>
                <a:lnTo>
                  <a:pt x="11" y="7"/>
                </a:lnTo>
                <a:lnTo>
                  <a:pt x="11" y="14"/>
                </a:lnTo>
                <a:lnTo>
                  <a:pt x="1126" y="19"/>
                </a:lnTo>
                <a:lnTo>
                  <a:pt x="844" y="502"/>
                </a:lnTo>
                <a:lnTo>
                  <a:pt x="251" y="499"/>
                </a:lnTo>
                <a:lnTo>
                  <a:pt x="17" y="4"/>
                </a:lnTo>
                <a:lnTo>
                  <a:pt x="11" y="7"/>
                </a:lnTo>
                <a:lnTo>
                  <a:pt x="11" y="14"/>
                </a:lnTo>
                <a:lnTo>
                  <a:pt x="11" y="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41" name="Rectangle 58"/>
          <p:cNvSpPr>
            <a:spLocks noChangeArrowheads="1"/>
          </p:cNvSpPr>
          <p:nvPr/>
        </p:nvSpPr>
        <p:spPr bwMode="auto">
          <a:xfrm>
            <a:off x="6176187" y="3070213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18142" name="Rectangle 59"/>
          <p:cNvSpPr>
            <a:spLocks noChangeArrowheads="1"/>
          </p:cNvSpPr>
          <p:nvPr/>
        </p:nvSpPr>
        <p:spPr bwMode="auto">
          <a:xfrm>
            <a:off x="6385122" y="3061124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18143" name="Rectangle 60"/>
          <p:cNvSpPr>
            <a:spLocks noChangeArrowheads="1"/>
          </p:cNvSpPr>
          <p:nvPr/>
        </p:nvSpPr>
        <p:spPr bwMode="auto">
          <a:xfrm>
            <a:off x="5007340" y="4342616"/>
            <a:ext cx="816025" cy="416258"/>
          </a:xfrm>
          <a:prstGeom prst="rect">
            <a:avLst/>
          </a:pr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44" name="Freeform 61"/>
          <p:cNvSpPr>
            <a:spLocks/>
          </p:cNvSpPr>
          <p:nvPr/>
        </p:nvSpPr>
        <p:spPr bwMode="auto">
          <a:xfrm>
            <a:off x="5003398" y="4340799"/>
            <a:ext cx="821939" cy="421711"/>
          </a:xfrm>
          <a:custGeom>
            <a:avLst/>
            <a:gdLst>
              <a:gd name="T0" fmla="*/ 7 w 1802"/>
              <a:gd name="T1" fmla="*/ 7 h 1094"/>
              <a:gd name="T2" fmla="*/ 7 w 1802"/>
              <a:gd name="T3" fmla="*/ 14 h 1094"/>
              <a:gd name="T4" fmla="*/ 1788 w 1802"/>
              <a:gd name="T5" fmla="*/ 14 h 1094"/>
              <a:gd name="T6" fmla="*/ 1788 w 1802"/>
              <a:gd name="T7" fmla="*/ 1080 h 1094"/>
              <a:gd name="T8" fmla="*/ 14 w 1802"/>
              <a:gd name="T9" fmla="*/ 1080 h 1094"/>
              <a:gd name="T10" fmla="*/ 14 w 1802"/>
              <a:gd name="T11" fmla="*/ 7 h 1094"/>
              <a:gd name="T12" fmla="*/ 7 w 1802"/>
              <a:gd name="T13" fmla="*/ 7 h 1094"/>
              <a:gd name="T14" fmla="*/ 7 w 1802"/>
              <a:gd name="T15" fmla="*/ 14 h 1094"/>
              <a:gd name="T16" fmla="*/ 7 w 1802"/>
              <a:gd name="T17" fmla="*/ 7 h 1094"/>
              <a:gd name="T18" fmla="*/ 0 w 1802"/>
              <a:gd name="T19" fmla="*/ 7 h 1094"/>
              <a:gd name="T20" fmla="*/ 0 w 1802"/>
              <a:gd name="T21" fmla="*/ 1094 h 1094"/>
              <a:gd name="T22" fmla="*/ 1802 w 1802"/>
              <a:gd name="T23" fmla="*/ 1094 h 1094"/>
              <a:gd name="T24" fmla="*/ 1802 w 1802"/>
              <a:gd name="T25" fmla="*/ 0 h 1094"/>
              <a:gd name="T26" fmla="*/ 0 w 1802"/>
              <a:gd name="T27" fmla="*/ 0 h 1094"/>
              <a:gd name="T28" fmla="*/ 0 w 1802"/>
              <a:gd name="T29" fmla="*/ 7 h 1094"/>
              <a:gd name="T30" fmla="*/ 7 w 1802"/>
              <a:gd name="T31" fmla="*/ 7 h 10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02" h="1094">
                <a:moveTo>
                  <a:pt x="7" y="7"/>
                </a:moveTo>
                <a:lnTo>
                  <a:pt x="7" y="14"/>
                </a:lnTo>
                <a:lnTo>
                  <a:pt x="1788" y="14"/>
                </a:lnTo>
                <a:lnTo>
                  <a:pt x="1788" y="1080"/>
                </a:lnTo>
                <a:lnTo>
                  <a:pt x="14" y="1080"/>
                </a:lnTo>
                <a:lnTo>
                  <a:pt x="14" y="7"/>
                </a:lnTo>
                <a:lnTo>
                  <a:pt x="7" y="7"/>
                </a:lnTo>
                <a:lnTo>
                  <a:pt x="7" y="14"/>
                </a:lnTo>
                <a:lnTo>
                  <a:pt x="7" y="7"/>
                </a:lnTo>
                <a:lnTo>
                  <a:pt x="0" y="7"/>
                </a:lnTo>
                <a:lnTo>
                  <a:pt x="0" y="1094"/>
                </a:lnTo>
                <a:lnTo>
                  <a:pt x="1802" y="1094"/>
                </a:lnTo>
                <a:lnTo>
                  <a:pt x="1802" y="0"/>
                </a:lnTo>
                <a:lnTo>
                  <a:pt x="0" y="0"/>
                </a:lnTo>
                <a:lnTo>
                  <a:pt x="0" y="7"/>
                </a:lnTo>
                <a:lnTo>
                  <a:pt x="7" y="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45" name="Rectangle 62"/>
          <p:cNvSpPr>
            <a:spLocks noChangeArrowheads="1"/>
          </p:cNvSpPr>
          <p:nvPr/>
        </p:nvSpPr>
        <p:spPr bwMode="auto">
          <a:xfrm>
            <a:off x="5273435" y="4540747"/>
            <a:ext cx="26449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24282B"/>
                </a:solidFill>
                <a:latin typeface="Times New Roman" pitchFamily="18" charset="0"/>
              </a:rPr>
              <a:t>ALU</a:t>
            </a:r>
            <a:endParaRPr lang="en-US">
              <a:latin typeface="Arial" pitchFamily="34" charset="0"/>
            </a:endParaRPr>
          </a:p>
        </p:txBody>
      </p:sp>
      <p:sp>
        <p:nvSpPr>
          <p:cNvPr id="18146" name="Rectangle 63"/>
          <p:cNvSpPr>
            <a:spLocks noChangeArrowheads="1"/>
          </p:cNvSpPr>
          <p:nvPr/>
        </p:nvSpPr>
        <p:spPr bwMode="auto">
          <a:xfrm>
            <a:off x="4250447" y="3335600"/>
            <a:ext cx="869245" cy="354455"/>
          </a:xfrm>
          <a:prstGeom prst="rect">
            <a:avLst/>
          </a:pr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47" name="Freeform 64"/>
          <p:cNvSpPr>
            <a:spLocks/>
          </p:cNvSpPr>
          <p:nvPr/>
        </p:nvSpPr>
        <p:spPr bwMode="auto">
          <a:xfrm>
            <a:off x="4246504" y="3331965"/>
            <a:ext cx="875158" cy="359909"/>
          </a:xfrm>
          <a:custGeom>
            <a:avLst/>
            <a:gdLst>
              <a:gd name="T0" fmla="*/ 7 w 1918"/>
              <a:gd name="T1" fmla="*/ 6 h 934"/>
              <a:gd name="T2" fmla="*/ 7 w 1918"/>
              <a:gd name="T3" fmla="*/ 13 h 934"/>
              <a:gd name="T4" fmla="*/ 1905 w 1918"/>
              <a:gd name="T5" fmla="*/ 13 h 934"/>
              <a:gd name="T6" fmla="*/ 1905 w 1918"/>
              <a:gd name="T7" fmla="*/ 921 h 934"/>
              <a:gd name="T8" fmla="*/ 13 w 1918"/>
              <a:gd name="T9" fmla="*/ 921 h 934"/>
              <a:gd name="T10" fmla="*/ 13 w 1918"/>
              <a:gd name="T11" fmla="*/ 6 h 934"/>
              <a:gd name="T12" fmla="*/ 7 w 1918"/>
              <a:gd name="T13" fmla="*/ 6 h 934"/>
              <a:gd name="T14" fmla="*/ 7 w 1918"/>
              <a:gd name="T15" fmla="*/ 13 h 934"/>
              <a:gd name="T16" fmla="*/ 7 w 1918"/>
              <a:gd name="T17" fmla="*/ 6 h 934"/>
              <a:gd name="T18" fmla="*/ 0 w 1918"/>
              <a:gd name="T19" fmla="*/ 6 h 934"/>
              <a:gd name="T20" fmla="*/ 0 w 1918"/>
              <a:gd name="T21" fmla="*/ 934 h 934"/>
              <a:gd name="T22" fmla="*/ 1918 w 1918"/>
              <a:gd name="T23" fmla="*/ 934 h 934"/>
              <a:gd name="T24" fmla="*/ 1918 w 1918"/>
              <a:gd name="T25" fmla="*/ 0 h 934"/>
              <a:gd name="T26" fmla="*/ 0 w 1918"/>
              <a:gd name="T27" fmla="*/ 0 h 934"/>
              <a:gd name="T28" fmla="*/ 0 w 1918"/>
              <a:gd name="T29" fmla="*/ 6 h 934"/>
              <a:gd name="T30" fmla="*/ 7 w 1918"/>
              <a:gd name="T31" fmla="*/ 6 h 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18" h="934">
                <a:moveTo>
                  <a:pt x="7" y="6"/>
                </a:moveTo>
                <a:lnTo>
                  <a:pt x="7" y="13"/>
                </a:lnTo>
                <a:lnTo>
                  <a:pt x="1905" y="13"/>
                </a:lnTo>
                <a:lnTo>
                  <a:pt x="1905" y="921"/>
                </a:lnTo>
                <a:lnTo>
                  <a:pt x="13" y="921"/>
                </a:lnTo>
                <a:lnTo>
                  <a:pt x="13" y="6"/>
                </a:lnTo>
                <a:lnTo>
                  <a:pt x="7" y="6"/>
                </a:lnTo>
                <a:lnTo>
                  <a:pt x="7" y="13"/>
                </a:lnTo>
                <a:lnTo>
                  <a:pt x="7" y="6"/>
                </a:lnTo>
                <a:lnTo>
                  <a:pt x="0" y="6"/>
                </a:lnTo>
                <a:lnTo>
                  <a:pt x="0" y="934"/>
                </a:lnTo>
                <a:lnTo>
                  <a:pt x="1918" y="934"/>
                </a:lnTo>
                <a:lnTo>
                  <a:pt x="1918" y="0"/>
                </a:lnTo>
                <a:lnTo>
                  <a:pt x="0" y="0"/>
                </a:lnTo>
                <a:lnTo>
                  <a:pt x="0" y="6"/>
                </a:lnTo>
                <a:lnTo>
                  <a:pt x="7" y="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48" name="Rectangle 65"/>
          <p:cNvSpPr>
            <a:spLocks noChangeArrowheads="1"/>
          </p:cNvSpPr>
          <p:nvPr/>
        </p:nvSpPr>
        <p:spPr bwMode="auto">
          <a:xfrm>
            <a:off x="6739915" y="4348070"/>
            <a:ext cx="614976" cy="419893"/>
          </a:xfrm>
          <a:prstGeom prst="rect">
            <a:avLst/>
          </a:pr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50" name="Oval 67"/>
          <p:cNvSpPr>
            <a:spLocks noChangeArrowheads="1"/>
          </p:cNvSpPr>
          <p:nvPr/>
        </p:nvSpPr>
        <p:spPr bwMode="auto">
          <a:xfrm>
            <a:off x="6111143" y="4326257"/>
            <a:ext cx="331141" cy="476243"/>
          </a:xfrm>
          <a:prstGeom prst="ellipse">
            <a:avLst/>
          </a:prstGeom>
          <a:solidFill>
            <a:srgbClr val="E7F0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51" name="Freeform 68"/>
          <p:cNvSpPr>
            <a:spLocks/>
          </p:cNvSpPr>
          <p:nvPr/>
        </p:nvSpPr>
        <p:spPr bwMode="auto">
          <a:xfrm>
            <a:off x="6107200" y="4324439"/>
            <a:ext cx="337054" cy="481696"/>
          </a:xfrm>
          <a:custGeom>
            <a:avLst/>
            <a:gdLst>
              <a:gd name="T0" fmla="*/ 369 w 739"/>
              <a:gd name="T1" fmla="*/ 8 h 1253"/>
              <a:gd name="T2" fmla="*/ 369 w 739"/>
              <a:gd name="T3" fmla="*/ 16 h 1253"/>
              <a:gd name="T4" fmla="*/ 618 w 739"/>
              <a:gd name="T5" fmla="*/ 193 h 1253"/>
              <a:gd name="T6" fmla="*/ 723 w 739"/>
              <a:gd name="T7" fmla="*/ 627 h 1253"/>
              <a:gd name="T8" fmla="*/ 618 w 739"/>
              <a:gd name="T9" fmla="*/ 1060 h 1253"/>
              <a:gd name="T10" fmla="*/ 369 w 739"/>
              <a:gd name="T11" fmla="*/ 1237 h 1253"/>
              <a:gd name="T12" fmla="*/ 120 w 739"/>
              <a:gd name="T13" fmla="*/ 1060 h 1253"/>
              <a:gd name="T14" fmla="*/ 16 w 739"/>
              <a:gd name="T15" fmla="*/ 627 h 1253"/>
              <a:gd name="T16" fmla="*/ 120 w 739"/>
              <a:gd name="T17" fmla="*/ 193 h 1253"/>
              <a:gd name="T18" fmla="*/ 369 w 739"/>
              <a:gd name="T19" fmla="*/ 16 h 1253"/>
              <a:gd name="T20" fmla="*/ 369 w 739"/>
              <a:gd name="T21" fmla="*/ 0 h 1253"/>
              <a:gd name="T22" fmla="*/ 107 w 739"/>
              <a:gd name="T23" fmla="*/ 185 h 1253"/>
              <a:gd name="T24" fmla="*/ 0 w 739"/>
              <a:gd name="T25" fmla="*/ 627 h 1253"/>
              <a:gd name="T26" fmla="*/ 107 w 739"/>
              <a:gd name="T27" fmla="*/ 1068 h 1253"/>
              <a:gd name="T28" fmla="*/ 369 w 739"/>
              <a:gd name="T29" fmla="*/ 1253 h 1253"/>
              <a:gd name="T30" fmla="*/ 632 w 739"/>
              <a:gd name="T31" fmla="*/ 1068 h 1253"/>
              <a:gd name="T32" fmla="*/ 739 w 739"/>
              <a:gd name="T33" fmla="*/ 627 h 1253"/>
              <a:gd name="T34" fmla="*/ 632 w 739"/>
              <a:gd name="T35" fmla="*/ 185 h 1253"/>
              <a:gd name="T36" fmla="*/ 369 w 739"/>
              <a:gd name="T37" fmla="*/ 0 h 1253"/>
              <a:gd name="T38" fmla="*/ 369 w 739"/>
              <a:gd name="T39" fmla="*/ 8 h 1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39" h="1253">
                <a:moveTo>
                  <a:pt x="369" y="8"/>
                </a:moveTo>
                <a:lnTo>
                  <a:pt x="369" y="16"/>
                </a:lnTo>
                <a:cubicBezTo>
                  <a:pt x="466" y="16"/>
                  <a:pt x="554" y="83"/>
                  <a:pt x="618" y="193"/>
                </a:cubicBezTo>
                <a:cubicBezTo>
                  <a:pt x="683" y="303"/>
                  <a:pt x="723" y="457"/>
                  <a:pt x="723" y="627"/>
                </a:cubicBezTo>
                <a:cubicBezTo>
                  <a:pt x="723" y="797"/>
                  <a:pt x="683" y="950"/>
                  <a:pt x="618" y="1060"/>
                </a:cubicBezTo>
                <a:cubicBezTo>
                  <a:pt x="554" y="1171"/>
                  <a:pt x="466" y="1237"/>
                  <a:pt x="369" y="1237"/>
                </a:cubicBezTo>
                <a:cubicBezTo>
                  <a:pt x="273" y="1237"/>
                  <a:pt x="185" y="1171"/>
                  <a:pt x="120" y="1060"/>
                </a:cubicBezTo>
                <a:cubicBezTo>
                  <a:pt x="56" y="950"/>
                  <a:pt x="16" y="797"/>
                  <a:pt x="16" y="627"/>
                </a:cubicBezTo>
                <a:cubicBezTo>
                  <a:pt x="16" y="457"/>
                  <a:pt x="56" y="303"/>
                  <a:pt x="120" y="193"/>
                </a:cubicBezTo>
                <a:cubicBezTo>
                  <a:pt x="185" y="83"/>
                  <a:pt x="273" y="16"/>
                  <a:pt x="369" y="16"/>
                </a:cubicBezTo>
                <a:lnTo>
                  <a:pt x="369" y="0"/>
                </a:lnTo>
                <a:cubicBezTo>
                  <a:pt x="265" y="0"/>
                  <a:pt x="173" y="72"/>
                  <a:pt x="107" y="185"/>
                </a:cubicBezTo>
                <a:cubicBezTo>
                  <a:pt x="41" y="298"/>
                  <a:pt x="0" y="454"/>
                  <a:pt x="0" y="627"/>
                </a:cubicBezTo>
                <a:cubicBezTo>
                  <a:pt x="0" y="799"/>
                  <a:pt x="41" y="955"/>
                  <a:pt x="107" y="1068"/>
                </a:cubicBezTo>
                <a:cubicBezTo>
                  <a:pt x="173" y="1181"/>
                  <a:pt x="265" y="1253"/>
                  <a:pt x="369" y="1253"/>
                </a:cubicBezTo>
                <a:cubicBezTo>
                  <a:pt x="473" y="1253"/>
                  <a:pt x="566" y="1181"/>
                  <a:pt x="632" y="1068"/>
                </a:cubicBezTo>
                <a:cubicBezTo>
                  <a:pt x="698" y="955"/>
                  <a:pt x="739" y="799"/>
                  <a:pt x="739" y="627"/>
                </a:cubicBezTo>
                <a:cubicBezTo>
                  <a:pt x="739" y="454"/>
                  <a:pt x="698" y="298"/>
                  <a:pt x="632" y="185"/>
                </a:cubicBezTo>
                <a:cubicBezTo>
                  <a:pt x="566" y="72"/>
                  <a:pt x="473" y="0"/>
                  <a:pt x="369" y="0"/>
                </a:cubicBezTo>
                <a:lnTo>
                  <a:pt x="369" y="8"/>
                </a:lnTo>
                <a:close/>
              </a:path>
            </a:pathLst>
          </a:custGeom>
          <a:solidFill>
            <a:srgbClr val="3C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52" name="Rectangle 69"/>
          <p:cNvSpPr>
            <a:spLocks noChangeArrowheads="1"/>
          </p:cNvSpPr>
          <p:nvPr/>
        </p:nvSpPr>
        <p:spPr bwMode="auto">
          <a:xfrm rot="16260000">
            <a:off x="6261970" y="4582864"/>
            <a:ext cx="43282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24282B"/>
                </a:solidFill>
                <a:latin typeface="Times New Roman" pitchFamily="18" charset="0"/>
              </a:rPr>
              <a:t>f</a:t>
            </a:r>
            <a:endParaRPr lang="en-US">
              <a:latin typeface="Arial" pitchFamily="34" charset="0"/>
            </a:endParaRPr>
          </a:p>
        </p:txBody>
      </p:sp>
      <p:sp>
        <p:nvSpPr>
          <p:cNvPr id="18153" name="Rectangle 70"/>
          <p:cNvSpPr>
            <a:spLocks noChangeArrowheads="1"/>
          </p:cNvSpPr>
          <p:nvPr/>
        </p:nvSpPr>
        <p:spPr bwMode="auto">
          <a:xfrm rot="16260000">
            <a:off x="6278790" y="4544692"/>
            <a:ext cx="3526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24282B"/>
                </a:solidFill>
                <a:latin typeface="Times New Roman" pitchFamily="18" charset="0"/>
              </a:rPr>
              <a:t>l</a:t>
            </a:r>
            <a:endParaRPr lang="en-US">
              <a:latin typeface="Arial" pitchFamily="34" charset="0"/>
            </a:endParaRPr>
          </a:p>
        </p:txBody>
      </p:sp>
      <p:sp>
        <p:nvSpPr>
          <p:cNvPr id="18154" name="Rectangle 71"/>
          <p:cNvSpPr>
            <a:spLocks noChangeArrowheads="1"/>
          </p:cNvSpPr>
          <p:nvPr/>
        </p:nvSpPr>
        <p:spPr bwMode="auto">
          <a:xfrm rot="16260000">
            <a:off x="6267569" y="4493795"/>
            <a:ext cx="5770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24282B"/>
                </a:solidFill>
                <a:latin typeface="Times New Roman" pitchFamily="18" charset="0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18155" name="Rectangle 72"/>
          <p:cNvSpPr>
            <a:spLocks noChangeArrowheads="1"/>
          </p:cNvSpPr>
          <p:nvPr/>
        </p:nvSpPr>
        <p:spPr bwMode="auto">
          <a:xfrm rot="16260000">
            <a:off x="6263377" y="4426540"/>
            <a:ext cx="6412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24282B"/>
                </a:solidFill>
                <a:latin typeface="Times New Roman" pitchFamily="18" charset="0"/>
              </a:rPr>
              <a:t>g</a:t>
            </a:r>
            <a:endParaRPr lang="en-US">
              <a:latin typeface="Arial" pitchFamily="34" charset="0"/>
            </a:endParaRPr>
          </a:p>
        </p:txBody>
      </p:sp>
      <p:sp>
        <p:nvSpPr>
          <p:cNvPr id="18156" name="Rectangle 73"/>
          <p:cNvSpPr>
            <a:spLocks noChangeArrowheads="1"/>
          </p:cNvSpPr>
          <p:nvPr/>
        </p:nvSpPr>
        <p:spPr bwMode="auto">
          <a:xfrm rot="16260000">
            <a:off x="6270590" y="4364737"/>
            <a:ext cx="4969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24282B"/>
                </a:solidFill>
                <a:latin typeface="Times New Roman" pitchFamily="18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8157" name="Rectangle 74"/>
          <p:cNvSpPr>
            <a:spLocks noChangeArrowheads="1"/>
          </p:cNvSpPr>
          <p:nvPr/>
        </p:nvSpPr>
        <p:spPr bwMode="auto">
          <a:xfrm>
            <a:off x="5381844" y="4964277"/>
            <a:ext cx="934290" cy="679827"/>
          </a:xfrm>
          <a:prstGeom prst="rect">
            <a:avLst/>
          </a:pr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58" name="Freeform 75"/>
          <p:cNvSpPr>
            <a:spLocks/>
          </p:cNvSpPr>
          <p:nvPr/>
        </p:nvSpPr>
        <p:spPr bwMode="auto">
          <a:xfrm>
            <a:off x="5377902" y="4960641"/>
            <a:ext cx="942174" cy="685280"/>
          </a:xfrm>
          <a:custGeom>
            <a:avLst/>
            <a:gdLst>
              <a:gd name="T0" fmla="*/ 9 w 2065"/>
              <a:gd name="T1" fmla="*/ 10 h 1780"/>
              <a:gd name="T2" fmla="*/ 9 w 2065"/>
              <a:gd name="T3" fmla="*/ 19 h 1780"/>
              <a:gd name="T4" fmla="*/ 2047 w 2065"/>
              <a:gd name="T5" fmla="*/ 19 h 1780"/>
              <a:gd name="T6" fmla="*/ 2047 w 2065"/>
              <a:gd name="T7" fmla="*/ 1762 h 1780"/>
              <a:gd name="T8" fmla="*/ 18 w 2065"/>
              <a:gd name="T9" fmla="*/ 1762 h 1780"/>
              <a:gd name="T10" fmla="*/ 18 w 2065"/>
              <a:gd name="T11" fmla="*/ 10 h 1780"/>
              <a:gd name="T12" fmla="*/ 9 w 2065"/>
              <a:gd name="T13" fmla="*/ 10 h 1780"/>
              <a:gd name="T14" fmla="*/ 9 w 2065"/>
              <a:gd name="T15" fmla="*/ 19 h 1780"/>
              <a:gd name="T16" fmla="*/ 9 w 2065"/>
              <a:gd name="T17" fmla="*/ 10 h 1780"/>
              <a:gd name="T18" fmla="*/ 0 w 2065"/>
              <a:gd name="T19" fmla="*/ 10 h 1780"/>
              <a:gd name="T20" fmla="*/ 0 w 2065"/>
              <a:gd name="T21" fmla="*/ 1780 h 1780"/>
              <a:gd name="T22" fmla="*/ 2065 w 2065"/>
              <a:gd name="T23" fmla="*/ 1780 h 1780"/>
              <a:gd name="T24" fmla="*/ 2065 w 2065"/>
              <a:gd name="T25" fmla="*/ 0 h 1780"/>
              <a:gd name="T26" fmla="*/ 0 w 2065"/>
              <a:gd name="T27" fmla="*/ 0 h 1780"/>
              <a:gd name="T28" fmla="*/ 0 w 2065"/>
              <a:gd name="T29" fmla="*/ 10 h 1780"/>
              <a:gd name="T30" fmla="*/ 9 w 2065"/>
              <a:gd name="T31" fmla="*/ 10 h 17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65" h="1780">
                <a:moveTo>
                  <a:pt x="9" y="10"/>
                </a:moveTo>
                <a:lnTo>
                  <a:pt x="9" y="19"/>
                </a:lnTo>
                <a:lnTo>
                  <a:pt x="2047" y="19"/>
                </a:lnTo>
                <a:lnTo>
                  <a:pt x="2047" y="1762"/>
                </a:lnTo>
                <a:lnTo>
                  <a:pt x="18" y="1762"/>
                </a:lnTo>
                <a:lnTo>
                  <a:pt x="18" y="10"/>
                </a:lnTo>
                <a:lnTo>
                  <a:pt x="9" y="10"/>
                </a:lnTo>
                <a:lnTo>
                  <a:pt x="9" y="19"/>
                </a:lnTo>
                <a:lnTo>
                  <a:pt x="9" y="10"/>
                </a:lnTo>
                <a:lnTo>
                  <a:pt x="0" y="10"/>
                </a:lnTo>
                <a:lnTo>
                  <a:pt x="0" y="1780"/>
                </a:lnTo>
                <a:lnTo>
                  <a:pt x="2065" y="1780"/>
                </a:lnTo>
                <a:lnTo>
                  <a:pt x="2065" y="0"/>
                </a:lnTo>
                <a:lnTo>
                  <a:pt x="0" y="0"/>
                </a:lnTo>
                <a:lnTo>
                  <a:pt x="0" y="10"/>
                </a:lnTo>
                <a:lnTo>
                  <a:pt x="9" y="1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59" name="Rectangle 76"/>
          <p:cNvSpPr>
            <a:spLocks noChangeArrowheads="1"/>
          </p:cNvSpPr>
          <p:nvPr/>
        </p:nvSpPr>
        <p:spPr bwMode="auto">
          <a:xfrm>
            <a:off x="4305636" y="4953370"/>
            <a:ext cx="814054" cy="685280"/>
          </a:xfrm>
          <a:prstGeom prst="rect">
            <a:avLst/>
          </a:pr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0" name="Freeform 77"/>
          <p:cNvSpPr>
            <a:spLocks/>
          </p:cNvSpPr>
          <p:nvPr/>
        </p:nvSpPr>
        <p:spPr bwMode="auto">
          <a:xfrm>
            <a:off x="4303666" y="4951552"/>
            <a:ext cx="817997" cy="688916"/>
          </a:xfrm>
          <a:custGeom>
            <a:avLst/>
            <a:gdLst>
              <a:gd name="T0" fmla="*/ 6 w 1796"/>
              <a:gd name="T1" fmla="*/ 6 h 1788"/>
              <a:gd name="T2" fmla="*/ 6 w 1796"/>
              <a:gd name="T3" fmla="*/ 13 h 1788"/>
              <a:gd name="T4" fmla="*/ 1783 w 1796"/>
              <a:gd name="T5" fmla="*/ 13 h 1788"/>
              <a:gd name="T6" fmla="*/ 1783 w 1796"/>
              <a:gd name="T7" fmla="*/ 1775 h 1788"/>
              <a:gd name="T8" fmla="*/ 13 w 1796"/>
              <a:gd name="T9" fmla="*/ 1775 h 1788"/>
              <a:gd name="T10" fmla="*/ 13 w 1796"/>
              <a:gd name="T11" fmla="*/ 6 h 1788"/>
              <a:gd name="T12" fmla="*/ 6 w 1796"/>
              <a:gd name="T13" fmla="*/ 6 h 1788"/>
              <a:gd name="T14" fmla="*/ 6 w 1796"/>
              <a:gd name="T15" fmla="*/ 13 h 1788"/>
              <a:gd name="T16" fmla="*/ 6 w 1796"/>
              <a:gd name="T17" fmla="*/ 6 h 1788"/>
              <a:gd name="T18" fmla="*/ 0 w 1796"/>
              <a:gd name="T19" fmla="*/ 6 h 1788"/>
              <a:gd name="T20" fmla="*/ 0 w 1796"/>
              <a:gd name="T21" fmla="*/ 1788 h 1788"/>
              <a:gd name="T22" fmla="*/ 1796 w 1796"/>
              <a:gd name="T23" fmla="*/ 1788 h 1788"/>
              <a:gd name="T24" fmla="*/ 1796 w 1796"/>
              <a:gd name="T25" fmla="*/ 0 h 1788"/>
              <a:gd name="T26" fmla="*/ 0 w 1796"/>
              <a:gd name="T27" fmla="*/ 0 h 1788"/>
              <a:gd name="T28" fmla="*/ 0 w 1796"/>
              <a:gd name="T29" fmla="*/ 6 h 1788"/>
              <a:gd name="T30" fmla="*/ 6 w 1796"/>
              <a:gd name="T31" fmla="*/ 6 h 1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96" h="1788">
                <a:moveTo>
                  <a:pt x="6" y="6"/>
                </a:moveTo>
                <a:lnTo>
                  <a:pt x="6" y="13"/>
                </a:lnTo>
                <a:lnTo>
                  <a:pt x="1783" y="13"/>
                </a:lnTo>
                <a:lnTo>
                  <a:pt x="1783" y="1775"/>
                </a:lnTo>
                <a:lnTo>
                  <a:pt x="13" y="1775"/>
                </a:lnTo>
                <a:lnTo>
                  <a:pt x="13" y="6"/>
                </a:lnTo>
                <a:lnTo>
                  <a:pt x="6" y="6"/>
                </a:lnTo>
                <a:lnTo>
                  <a:pt x="6" y="13"/>
                </a:lnTo>
                <a:lnTo>
                  <a:pt x="6" y="6"/>
                </a:lnTo>
                <a:lnTo>
                  <a:pt x="0" y="6"/>
                </a:lnTo>
                <a:lnTo>
                  <a:pt x="0" y="1788"/>
                </a:lnTo>
                <a:lnTo>
                  <a:pt x="1796" y="1788"/>
                </a:lnTo>
                <a:lnTo>
                  <a:pt x="1796" y="0"/>
                </a:lnTo>
                <a:lnTo>
                  <a:pt x="0" y="0"/>
                </a:lnTo>
                <a:lnTo>
                  <a:pt x="0" y="6"/>
                </a:lnTo>
                <a:lnTo>
                  <a:pt x="6" y="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1" name="Freeform 78"/>
          <p:cNvSpPr>
            <a:spLocks/>
          </p:cNvSpPr>
          <p:nvPr/>
        </p:nvSpPr>
        <p:spPr bwMode="auto">
          <a:xfrm>
            <a:off x="5121662" y="5244205"/>
            <a:ext cx="33508" cy="14542"/>
          </a:xfrm>
          <a:custGeom>
            <a:avLst/>
            <a:gdLst>
              <a:gd name="T0" fmla="*/ 0 w 73"/>
              <a:gd name="T1" fmla="*/ 0 h 37"/>
              <a:gd name="T2" fmla="*/ 0 w 73"/>
              <a:gd name="T3" fmla="*/ 9 h 37"/>
              <a:gd name="T4" fmla="*/ 67 w 73"/>
              <a:gd name="T5" fmla="*/ 37 h 37"/>
              <a:gd name="T6" fmla="*/ 73 w 73"/>
              <a:gd name="T7" fmla="*/ 31 h 37"/>
              <a:gd name="T8" fmla="*/ 0 w 73"/>
              <a:gd name="T9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" h="37">
                <a:moveTo>
                  <a:pt x="0" y="0"/>
                </a:moveTo>
                <a:lnTo>
                  <a:pt x="0" y="9"/>
                </a:lnTo>
                <a:cubicBezTo>
                  <a:pt x="23" y="20"/>
                  <a:pt x="47" y="30"/>
                  <a:pt x="67" y="37"/>
                </a:cubicBezTo>
                <a:lnTo>
                  <a:pt x="73" y="31"/>
                </a:lnTo>
                <a:cubicBezTo>
                  <a:pt x="51" y="23"/>
                  <a:pt x="25" y="13"/>
                  <a:pt x="0" y="0"/>
                </a:cubicBezTo>
                <a:close/>
              </a:path>
            </a:pathLst>
          </a:custGeom>
          <a:solidFill>
            <a:srgbClr val="9795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2" name="Freeform 79"/>
          <p:cNvSpPr>
            <a:spLocks/>
          </p:cNvSpPr>
          <p:nvPr/>
        </p:nvSpPr>
        <p:spPr bwMode="auto">
          <a:xfrm>
            <a:off x="5153200" y="5255112"/>
            <a:ext cx="27595" cy="7271"/>
          </a:xfrm>
          <a:custGeom>
            <a:avLst/>
            <a:gdLst>
              <a:gd name="T0" fmla="*/ 49 w 60"/>
              <a:gd name="T1" fmla="*/ 18 h 18"/>
              <a:gd name="T2" fmla="*/ 50 w 60"/>
              <a:gd name="T3" fmla="*/ 18 h 18"/>
              <a:gd name="T4" fmla="*/ 50 w 60"/>
              <a:gd name="T5" fmla="*/ 18 h 18"/>
              <a:gd name="T6" fmla="*/ 50 w 60"/>
              <a:gd name="T7" fmla="*/ 18 h 18"/>
              <a:gd name="T8" fmla="*/ 50 w 60"/>
              <a:gd name="T9" fmla="*/ 18 h 18"/>
              <a:gd name="T10" fmla="*/ 50 w 60"/>
              <a:gd name="T11" fmla="*/ 18 h 18"/>
              <a:gd name="T12" fmla="*/ 53 w 60"/>
              <a:gd name="T13" fmla="*/ 17 h 18"/>
              <a:gd name="T14" fmla="*/ 60 w 60"/>
              <a:gd name="T15" fmla="*/ 12 h 18"/>
              <a:gd name="T16" fmla="*/ 59 w 60"/>
              <a:gd name="T17" fmla="*/ 12 h 18"/>
              <a:gd name="T18" fmla="*/ 59 w 60"/>
              <a:gd name="T19" fmla="*/ 12 h 18"/>
              <a:gd name="T20" fmla="*/ 36 w 60"/>
              <a:gd name="T21" fmla="*/ 9 h 18"/>
              <a:gd name="T22" fmla="*/ 6 w 60"/>
              <a:gd name="T23" fmla="*/ 0 h 18"/>
              <a:gd name="T24" fmla="*/ 6 w 60"/>
              <a:gd name="T25" fmla="*/ 0 h 18"/>
              <a:gd name="T26" fmla="*/ 0 w 60"/>
              <a:gd name="T27" fmla="*/ 6 h 18"/>
              <a:gd name="T28" fmla="*/ 49 w 60"/>
              <a:gd name="T29" fmla="*/ 18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" h="18">
                <a:moveTo>
                  <a:pt x="49" y="18"/>
                </a:moveTo>
                <a:lnTo>
                  <a:pt x="50" y="18"/>
                </a:lnTo>
                <a:lnTo>
                  <a:pt x="50" y="18"/>
                </a:lnTo>
                <a:lnTo>
                  <a:pt x="50" y="18"/>
                </a:lnTo>
                <a:lnTo>
                  <a:pt x="50" y="18"/>
                </a:lnTo>
                <a:lnTo>
                  <a:pt x="50" y="18"/>
                </a:lnTo>
                <a:lnTo>
                  <a:pt x="53" y="17"/>
                </a:lnTo>
                <a:cubicBezTo>
                  <a:pt x="57" y="17"/>
                  <a:pt x="59" y="15"/>
                  <a:pt x="60" y="12"/>
                </a:cubicBezTo>
                <a:lnTo>
                  <a:pt x="59" y="12"/>
                </a:lnTo>
                <a:lnTo>
                  <a:pt x="59" y="12"/>
                </a:lnTo>
                <a:cubicBezTo>
                  <a:pt x="52" y="12"/>
                  <a:pt x="45" y="11"/>
                  <a:pt x="36" y="9"/>
                </a:cubicBezTo>
                <a:cubicBezTo>
                  <a:pt x="27" y="6"/>
                  <a:pt x="17" y="4"/>
                  <a:pt x="6" y="0"/>
                </a:cubicBezTo>
                <a:lnTo>
                  <a:pt x="6" y="0"/>
                </a:lnTo>
                <a:lnTo>
                  <a:pt x="0" y="6"/>
                </a:lnTo>
                <a:cubicBezTo>
                  <a:pt x="22" y="13"/>
                  <a:pt x="40" y="18"/>
                  <a:pt x="49" y="18"/>
                </a:cubicBezTo>
                <a:close/>
              </a:path>
            </a:pathLst>
          </a:custGeom>
          <a:solidFill>
            <a:srgbClr val="9795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3" name="Freeform 80"/>
          <p:cNvSpPr>
            <a:spLocks/>
          </p:cNvSpPr>
          <p:nvPr/>
        </p:nvSpPr>
        <p:spPr bwMode="auto">
          <a:xfrm>
            <a:off x="5076327" y="5206033"/>
            <a:ext cx="39422" cy="38172"/>
          </a:xfrm>
          <a:custGeom>
            <a:avLst/>
            <a:gdLst>
              <a:gd name="T0" fmla="*/ 2 w 89"/>
              <a:gd name="T1" fmla="*/ 0 h 99"/>
              <a:gd name="T2" fmla="*/ 0 w 89"/>
              <a:gd name="T3" fmla="*/ 11 h 99"/>
              <a:gd name="T4" fmla="*/ 1 w 89"/>
              <a:gd name="T5" fmla="*/ 15 h 99"/>
              <a:gd name="T6" fmla="*/ 89 w 89"/>
              <a:gd name="T7" fmla="*/ 99 h 99"/>
              <a:gd name="T8" fmla="*/ 89 w 89"/>
              <a:gd name="T9" fmla="*/ 90 h 99"/>
              <a:gd name="T10" fmla="*/ 2 w 89"/>
              <a:gd name="T11" fmla="*/ 6 h 99"/>
              <a:gd name="T12" fmla="*/ 2 w 89"/>
              <a:gd name="T13" fmla="*/ 2 h 99"/>
              <a:gd name="T14" fmla="*/ 2 w 89"/>
              <a:gd name="T15" fmla="*/ 2 h 99"/>
              <a:gd name="T16" fmla="*/ 2 w 89"/>
              <a:gd name="T17" fmla="*/ 0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9" h="99">
                <a:moveTo>
                  <a:pt x="2" y="0"/>
                </a:moveTo>
                <a:cubicBezTo>
                  <a:pt x="1" y="4"/>
                  <a:pt x="1" y="8"/>
                  <a:pt x="0" y="11"/>
                </a:cubicBezTo>
                <a:lnTo>
                  <a:pt x="1" y="15"/>
                </a:lnTo>
                <a:cubicBezTo>
                  <a:pt x="3" y="44"/>
                  <a:pt x="43" y="74"/>
                  <a:pt x="89" y="99"/>
                </a:cubicBezTo>
                <a:lnTo>
                  <a:pt x="89" y="90"/>
                </a:lnTo>
                <a:cubicBezTo>
                  <a:pt x="44" y="66"/>
                  <a:pt x="4" y="36"/>
                  <a:pt x="2" y="6"/>
                </a:cubicBezTo>
                <a:lnTo>
                  <a:pt x="2" y="2"/>
                </a:lnTo>
                <a:lnTo>
                  <a:pt x="2" y="2"/>
                </a:lnTo>
                <a:cubicBezTo>
                  <a:pt x="2" y="1"/>
                  <a:pt x="2" y="1"/>
                  <a:pt x="2" y="0"/>
                </a:cubicBezTo>
                <a:close/>
              </a:path>
            </a:pathLst>
          </a:custGeom>
          <a:solidFill>
            <a:srgbClr val="948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4" name="Freeform 81"/>
          <p:cNvSpPr>
            <a:spLocks/>
          </p:cNvSpPr>
          <p:nvPr/>
        </p:nvSpPr>
        <p:spPr bwMode="auto">
          <a:xfrm>
            <a:off x="5115750" y="5240570"/>
            <a:ext cx="5913" cy="7271"/>
          </a:xfrm>
          <a:custGeom>
            <a:avLst/>
            <a:gdLst>
              <a:gd name="T0" fmla="*/ 0 w 13"/>
              <a:gd name="T1" fmla="*/ 0 h 16"/>
              <a:gd name="T2" fmla="*/ 0 w 13"/>
              <a:gd name="T3" fmla="*/ 9 h 16"/>
              <a:gd name="T4" fmla="*/ 13 w 13"/>
              <a:gd name="T5" fmla="*/ 16 h 16"/>
              <a:gd name="T6" fmla="*/ 13 w 13"/>
              <a:gd name="T7" fmla="*/ 7 h 16"/>
              <a:gd name="T8" fmla="*/ 12 w 13"/>
              <a:gd name="T9" fmla="*/ 7 h 16"/>
              <a:gd name="T10" fmla="*/ 0 w 13"/>
              <a:gd name="T11" fmla="*/ 0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" h="16">
                <a:moveTo>
                  <a:pt x="0" y="0"/>
                </a:moveTo>
                <a:lnTo>
                  <a:pt x="0" y="9"/>
                </a:lnTo>
                <a:cubicBezTo>
                  <a:pt x="5" y="11"/>
                  <a:pt x="9" y="13"/>
                  <a:pt x="13" y="16"/>
                </a:cubicBezTo>
                <a:lnTo>
                  <a:pt x="13" y="7"/>
                </a:lnTo>
                <a:cubicBezTo>
                  <a:pt x="13" y="7"/>
                  <a:pt x="13" y="7"/>
                  <a:pt x="12" y="7"/>
                </a:cubicBezTo>
                <a:cubicBezTo>
                  <a:pt x="8" y="5"/>
                  <a:pt x="4" y="2"/>
                  <a:pt x="0" y="0"/>
                </a:cubicBezTo>
                <a:close/>
              </a:path>
            </a:pathLst>
          </a:custGeom>
          <a:solidFill>
            <a:srgbClr val="1F1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5" name="Freeform 82"/>
          <p:cNvSpPr>
            <a:spLocks/>
          </p:cNvSpPr>
          <p:nvPr/>
        </p:nvSpPr>
        <p:spPr bwMode="auto">
          <a:xfrm>
            <a:off x="5178824" y="5233299"/>
            <a:ext cx="1971" cy="1818"/>
          </a:xfrm>
          <a:custGeom>
            <a:avLst/>
            <a:gdLst>
              <a:gd name="T0" fmla="*/ 6 w 6"/>
              <a:gd name="T1" fmla="*/ 0 h 4"/>
              <a:gd name="T2" fmla="*/ 0 w 6"/>
              <a:gd name="T3" fmla="*/ 0 h 4"/>
              <a:gd name="T4" fmla="*/ 2 w 6"/>
              <a:gd name="T5" fmla="*/ 4 h 4"/>
              <a:gd name="T6" fmla="*/ 6 w 6"/>
              <a:gd name="T7" fmla="*/ 0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" h="4">
                <a:moveTo>
                  <a:pt x="6" y="0"/>
                </a:moveTo>
                <a:cubicBezTo>
                  <a:pt x="4" y="0"/>
                  <a:pt x="2" y="0"/>
                  <a:pt x="0" y="0"/>
                </a:cubicBezTo>
                <a:cubicBezTo>
                  <a:pt x="1" y="1"/>
                  <a:pt x="2" y="3"/>
                  <a:pt x="2" y="4"/>
                </a:cubicBezTo>
                <a:lnTo>
                  <a:pt x="6" y="0"/>
                </a:lnTo>
                <a:close/>
              </a:path>
            </a:pathLst>
          </a:custGeom>
          <a:solidFill>
            <a:srgbClr val="9795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6" name="Freeform 83"/>
          <p:cNvSpPr>
            <a:spLocks/>
          </p:cNvSpPr>
          <p:nvPr/>
        </p:nvSpPr>
        <p:spPr bwMode="auto">
          <a:xfrm>
            <a:off x="5178824" y="5231482"/>
            <a:ext cx="185281" cy="3635"/>
          </a:xfrm>
          <a:custGeom>
            <a:avLst/>
            <a:gdLst>
              <a:gd name="T0" fmla="*/ 406 w 406"/>
              <a:gd name="T1" fmla="*/ 0 h 11"/>
              <a:gd name="T2" fmla="*/ 406 w 406"/>
              <a:gd name="T3" fmla="*/ 0 h 11"/>
              <a:gd name="T4" fmla="*/ 395 w 406"/>
              <a:gd name="T5" fmla="*/ 1 h 11"/>
              <a:gd name="T6" fmla="*/ 363 w 406"/>
              <a:gd name="T7" fmla="*/ 2 h 11"/>
              <a:gd name="T8" fmla="*/ 263 w 406"/>
              <a:gd name="T9" fmla="*/ 4 h 11"/>
              <a:gd name="T10" fmla="*/ 4 w 406"/>
              <a:gd name="T11" fmla="*/ 5 h 11"/>
              <a:gd name="T12" fmla="*/ 0 w 406"/>
              <a:gd name="T13" fmla="*/ 9 h 11"/>
              <a:gd name="T14" fmla="*/ 2 w 406"/>
              <a:gd name="T15" fmla="*/ 11 h 11"/>
              <a:gd name="T16" fmla="*/ 401 w 406"/>
              <a:gd name="T17" fmla="*/ 5 h 11"/>
              <a:gd name="T18" fmla="*/ 406 w 406"/>
              <a:gd name="T19" fmla="*/ 0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6" h="11">
                <a:moveTo>
                  <a:pt x="406" y="0"/>
                </a:moveTo>
                <a:lnTo>
                  <a:pt x="406" y="0"/>
                </a:lnTo>
                <a:cubicBezTo>
                  <a:pt x="403" y="1"/>
                  <a:pt x="400" y="1"/>
                  <a:pt x="395" y="1"/>
                </a:cubicBezTo>
                <a:cubicBezTo>
                  <a:pt x="387" y="1"/>
                  <a:pt x="376" y="2"/>
                  <a:pt x="363" y="2"/>
                </a:cubicBezTo>
                <a:cubicBezTo>
                  <a:pt x="336" y="3"/>
                  <a:pt x="301" y="3"/>
                  <a:pt x="263" y="4"/>
                </a:cubicBezTo>
                <a:cubicBezTo>
                  <a:pt x="164" y="5"/>
                  <a:pt x="46" y="5"/>
                  <a:pt x="4" y="5"/>
                </a:cubicBezTo>
                <a:lnTo>
                  <a:pt x="0" y="9"/>
                </a:lnTo>
                <a:cubicBezTo>
                  <a:pt x="1" y="10"/>
                  <a:pt x="1" y="11"/>
                  <a:pt x="2" y="11"/>
                </a:cubicBezTo>
                <a:cubicBezTo>
                  <a:pt x="86" y="11"/>
                  <a:pt x="386" y="10"/>
                  <a:pt x="401" y="5"/>
                </a:cubicBezTo>
                <a:cubicBezTo>
                  <a:pt x="403" y="5"/>
                  <a:pt x="405" y="3"/>
                  <a:pt x="406" y="0"/>
                </a:cubicBezTo>
                <a:close/>
              </a:path>
            </a:pathLst>
          </a:custGeom>
          <a:solidFill>
            <a:srgbClr val="9795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7" name="Freeform 84"/>
          <p:cNvSpPr>
            <a:spLocks/>
          </p:cNvSpPr>
          <p:nvPr/>
        </p:nvSpPr>
        <p:spPr bwMode="auto">
          <a:xfrm>
            <a:off x="5080269" y="5153320"/>
            <a:ext cx="293690" cy="107245"/>
          </a:xfrm>
          <a:custGeom>
            <a:avLst/>
            <a:gdLst>
              <a:gd name="T0" fmla="*/ 219 w 646"/>
              <a:gd name="T1" fmla="*/ 275 h 277"/>
              <a:gd name="T2" fmla="*/ 222 w 646"/>
              <a:gd name="T3" fmla="*/ 275 h 277"/>
              <a:gd name="T4" fmla="*/ 207 w 646"/>
              <a:gd name="T5" fmla="*/ 204 h 277"/>
              <a:gd name="T6" fmla="*/ 628 w 646"/>
              <a:gd name="T7" fmla="*/ 198 h 277"/>
              <a:gd name="T8" fmla="*/ 626 w 646"/>
              <a:gd name="T9" fmla="*/ 73 h 277"/>
              <a:gd name="T10" fmla="*/ 204 w 646"/>
              <a:gd name="T11" fmla="*/ 77 h 277"/>
              <a:gd name="T12" fmla="*/ 216 w 646"/>
              <a:gd name="T13" fmla="*/ 6 h 277"/>
              <a:gd name="T14" fmla="*/ 0 w 646"/>
              <a:gd name="T15" fmla="*/ 141 h 277"/>
              <a:gd name="T16" fmla="*/ 1 w 646"/>
              <a:gd name="T17" fmla="*/ 145 h 277"/>
              <a:gd name="T18" fmla="*/ 219 w 646"/>
              <a:gd name="T19" fmla="*/ 275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6" h="277">
                <a:moveTo>
                  <a:pt x="219" y="275"/>
                </a:moveTo>
                <a:lnTo>
                  <a:pt x="222" y="275"/>
                </a:lnTo>
                <a:cubicBezTo>
                  <a:pt x="248" y="269"/>
                  <a:pt x="207" y="204"/>
                  <a:pt x="207" y="204"/>
                </a:cubicBezTo>
                <a:cubicBezTo>
                  <a:pt x="207" y="204"/>
                  <a:pt x="610" y="203"/>
                  <a:pt x="628" y="198"/>
                </a:cubicBezTo>
                <a:cubicBezTo>
                  <a:pt x="646" y="193"/>
                  <a:pt x="643" y="78"/>
                  <a:pt x="626" y="73"/>
                </a:cubicBezTo>
                <a:cubicBezTo>
                  <a:pt x="607" y="69"/>
                  <a:pt x="204" y="77"/>
                  <a:pt x="204" y="77"/>
                </a:cubicBezTo>
                <a:cubicBezTo>
                  <a:pt x="204" y="77"/>
                  <a:pt x="242" y="11"/>
                  <a:pt x="216" y="6"/>
                </a:cubicBezTo>
                <a:cubicBezTo>
                  <a:pt x="191" y="0"/>
                  <a:pt x="2" y="78"/>
                  <a:pt x="0" y="141"/>
                </a:cubicBezTo>
                <a:lnTo>
                  <a:pt x="1" y="145"/>
                </a:lnTo>
                <a:cubicBezTo>
                  <a:pt x="4" y="206"/>
                  <a:pt x="185" y="277"/>
                  <a:pt x="219" y="275"/>
                </a:cubicBez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68" name="Freeform 85"/>
          <p:cNvSpPr>
            <a:spLocks/>
          </p:cNvSpPr>
          <p:nvPr/>
        </p:nvSpPr>
        <p:spPr bwMode="auto">
          <a:xfrm>
            <a:off x="5076327" y="5153320"/>
            <a:ext cx="299604" cy="107245"/>
          </a:xfrm>
          <a:custGeom>
            <a:avLst/>
            <a:gdLst>
              <a:gd name="T0" fmla="*/ 231 w 655"/>
              <a:gd name="T1" fmla="*/ 276 h 277"/>
              <a:gd name="T2" fmla="*/ 245 w 655"/>
              <a:gd name="T3" fmla="*/ 260 h 277"/>
              <a:gd name="T4" fmla="*/ 213 w 655"/>
              <a:gd name="T5" fmla="*/ 205 h 277"/>
              <a:gd name="T6" fmla="*/ 620 w 655"/>
              <a:gd name="T7" fmla="*/ 201 h 277"/>
              <a:gd name="T8" fmla="*/ 645 w 655"/>
              <a:gd name="T9" fmla="*/ 195 h 277"/>
              <a:gd name="T10" fmla="*/ 650 w 655"/>
              <a:gd name="T11" fmla="*/ 92 h 277"/>
              <a:gd name="T12" fmla="*/ 636 w 655"/>
              <a:gd name="T13" fmla="*/ 68 h 277"/>
              <a:gd name="T14" fmla="*/ 211 w 655"/>
              <a:gd name="T15" fmla="*/ 72 h 277"/>
              <a:gd name="T16" fmla="*/ 239 w 655"/>
              <a:gd name="T17" fmla="*/ 17 h 277"/>
              <a:gd name="T18" fmla="*/ 220 w 655"/>
              <a:gd name="T19" fmla="*/ 0 h 277"/>
              <a:gd name="T20" fmla="*/ 0 w 655"/>
              <a:gd name="T21" fmla="*/ 139 h 277"/>
              <a:gd name="T22" fmla="*/ 8 w 655"/>
              <a:gd name="T23" fmla="*/ 135 h 277"/>
              <a:gd name="T24" fmla="*/ 0 w 655"/>
              <a:gd name="T25" fmla="*/ 143 h 277"/>
              <a:gd name="T26" fmla="*/ 203 w 655"/>
              <a:gd name="T27" fmla="*/ 274 h 277"/>
              <a:gd name="T28" fmla="*/ 228 w 655"/>
              <a:gd name="T29" fmla="*/ 277 h 277"/>
              <a:gd name="T30" fmla="*/ 225 w 655"/>
              <a:gd name="T31" fmla="*/ 270 h 277"/>
              <a:gd name="T32" fmla="*/ 15 w 655"/>
              <a:gd name="T33" fmla="*/ 143 h 277"/>
              <a:gd name="T34" fmla="*/ 7 w 655"/>
              <a:gd name="T35" fmla="*/ 142 h 277"/>
              <a:gd name="T36" fmla="*/ 106 w 655"/>
              <a:gd name="T37" fmla="*/ 51 h 277"/>
              <a:gd name="T38" fmla="*/ 220 w 655"/>
              <a:gd name="T39" fmla="*/ 7 h 277"/>
              <a:gd name="T40" fmla="*/ 220 w 655"/>
              <a:gd name="T41" fmla="*/ 7 h 277"/>
              <a:gd name="T42" fmla="*/ 223 w 655"/>
              <a:gd name="T43" fmla="*/ 9 h 277"/>
              <a:gd name="T44" fmla="*/ 204 w 655"/>
              <a:gd name="T45" fmla="*/ 74 h 277"/>
              <a:gd name="T46" fmla="*/ 303 w 655"/>
              <a:gd name="T47" fmla="*/ 77 h 277"/>
              <a:gd name="T48" fmla="*/ 617 w 655"/>
              <a:gd name="T49" fmla="*/ 74 h 277"/>
              <a:gd name="T50" fmla="*/ 629 w 655"/>
              <a:gd name="T51" fmla="*/ 75 h 277"/>
              <a:gd name="T52" fmla="*/ 629 w 655"/>
              <a:gd name="T53" fmla="*/ 75 h 277"/>
              <a:gd name="T54" fmla="*/ 631 w 655"/>
              <a:gd name="T55" fmla="*/ 73 h 277"/>
              <a:gd name="T56" fmla="*/ 631 w 655"/>
              <a:gd name="T57" fmla="*/ 73 h 277"/>
              <a:gd name="T58" fmla="*/ 628 w 655"/>
              <a:gd name="T59" fmla="*/ 74 h 277"/>
              <a:gd name="T60" fmla="*/ 640 w 655"/>
              <a:gd name="T61" fmla="*/ 133 h 277"/>
              <a:gd name="T62" fmla="*/ 632 w 655"/>
              <a:gd name="T63" fmla="*/ 192 h 277"/>
              <a:gd name="T64" fmla="*/ 631 w 655"/>
              <a:gd name="T65" fmla="*/ 193 h 277"/>
              <a:gd name="T66" fmla="*/ 631 w 655"/>
              <a:gd name="T67" fmla="*/ 193 h 277"/>
              <a:gd name="T68" fmla="*/ 631 w 655"/>
              <a:gd name="T69" fmla="*/ 193 h 277"/>
              <a:gd name="T70" fmla="*/ 633 w 655"/>
              <a:gd name="T71" fmla="*/ 194 h 277"/>
              <a:gd name="T72" fmla="*/ 633 w 655"/>
              <a:gd name="T73" fmla="*/ 194 h 277"/>
              <a:gd name="T74" fmla="*/ 488 w 655"/>
              <a:gd name="T75" fmla="*/ 196 h 277"/>
              <a:gd name="T76" fmla="*/ 208 w 655"/>
              <a:gd name="T77" fmla="*/ 200 h 277"/>
              <a:gd name="T78" fmla="*/ 230 w 655"/>
              <a:gd name="T79" fmla="*/ 260 h 277"/>
              <a:gd name="T80" fmla="*/ 229 w 655"/>
              <a:gd name="T81" fmla="*/ 273 h 277"/>
              <a:gd name="T82" fmla="*/ 226 w 655"/>
              <a:gd name="T83" fmla="*/ 273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55" h="277">
                <a:moveTo>
                  <a:pt x="226" y="273"/>
                </a:moveTo>
                <a:lnTo>
                  <a:pt x="228" y="277"/>
                </a:lnTo>
                <a:lnTo>
                  <a:pt x="231" y="276"/>
                </a:lnTo>
                <a:lnTo>
                  <a:pt x="232" y="276"/>
                </a:lnTo>
                <a:cubicBezTo>
                  <a:pt x="238" y="275"/>
                  <a:pt x="241" y="272"/>
                  <a:pt x="243" y="269"/>
                </a:cubicBezTo>
                <a:cubicBezTo>
                  <a:pt x="244" y="266"/>
                  <a:pt x="245" y="263"/>
                  <a:pt x="245" y="260"/>
                </a:cubicBezTo>
                <a:cubicBezTo>
                  <a:pt x="244" y="238"/>
                  <a:pt x="220" y="201"/>
                  <a:pt x="220" y="201"/>
                </a:cubicBezTo>
                <a:lnTo>
                  <a:pt x="214" y="202"/>
                </a:lnTo>
                <a:lnTo>
                  <a:pt x="213" y="205"/>
                </a:lnTo>
                <a:cubicBezTo>
                  <a:pt x="213" y="205"/>
                  <a:pt x="366" y="205"/>
                  <a:pt x="488" y="204"/>
                </a:cubicBezTo>
                <a:cubicBezTo>
                  <a:pt x="526" y="203"/>
                  <a:pt x="561" y="203"/>
                  <a:pt x="588" y="202"/>
                </a:cubicBezTo>
                <a:cubicBezTo>
                  <a:pt x="601" y="202"/>
                  <a:pt x="612" y="201"/>
                  <a:pt x="620" y="201"/>
                </a:cubicBezTo>
                <a:cubicBezTo>
                  <a:pt x="625" y="201"/>
                  <a:pt x="628" y="201"/>
                  <a:pt x="631" y="200"/>
                </a:cubicBezTo>
                <a:lnTo>
                  <a:pt x="639" y="199"/>
                </a:lnTo>
                <a:cubicBezTo>
                  <a:pt x="642" y="198"/>
                  <a:pt x="643" y="196"/>
                  <a:pt x="645" y="195"/>
                </a:cubicBezTo>
                <a:cubicBezTo>
                  <a:pt x="649" y="190"/>
                  <a:pt x="651" y="182"/>
                  <a:pt x="653" y="171"/>
                </a:cubicBezTo>
                <a:cubicBezTo>
                  <a:pt x="654" y="160"/>
                  <a:pt x="655" y="147"/>
                  <a:pt x="654" y="133"/>
                </a:cubicBezTo>
                <a:cubicBezTo>
                  <a:pt x="654" y="118"/>
                  <a:pt x="653" y="103"/>
                  <a:pt x="650" y="92"/>
                </a:cubicBezTo>
                <a:cubicBezTo>
                  <a:pt x="649" y="86"/>
                  <a:pt x="647" y="81"/>
                  <a:pt x="646" y="77"/>
                </a:cubicBezTo>
                <a:lnTo>
                  <a:pt x="642" y="72"/>
                </a:lnTo>
                <a:cubicBezTo>
                  <a:pt x="641" y="70"/>
                  <a:pt x="639" y="69"/>
                  <a:pt x="636" y="68"/>
                </a:cubicBezTo>
                <a:lnTo>
                  <a:pt x="628" y="67"/>
                </a:lnTo>
                <a:cubicBezTo>
                  <a:pt x="609" y="66"/>
                  <a:pt x="552" y="66"/>
                  <a:pt x="485" y="67"/>
                </a:cubicBezTo>
                <a:cubicBezTo>
                  <a:pt x="363" y="68"/>
                  <a:pt x="211" y="72"/>
                  <a:pt x="211" y="72"/>
                </a:cubicBezTo>
                <a:lnTo>
                  <a:pt x="211" y="75"/>
                </a:lnTo>
                <a:lnTo>
                  <a:pt x="218" y="76"/>
                </a:lnTo>
                <a:cubicBezTo>
                  <a:pt x="218" y="76"/>
                  <a:pt x="240" y="39"/>
                  <a:pt x="239" y="17"/>
                </a:cubicBezTo>
                <a:cubicBezTo>
                  <a:pt x="239" y="13"/>
                  <a:pt x="239" y="10"/>
                  <a:pt x="237" y="7"/>
                </a:cubicBezTo>
                <a:cubicBezTo>
                  <a:pt x="235" y="4"/>
                  <a:pt x="232" y="2"/>
                  <a:pt x="226" y="1"/>
                </a:cubicBezTo>
                <a:lnTo>
                  <a:pt x="220" y="0"/>
                </a:lnTo>
                <a:cubicBezTo>
                  <a:pt x="213" y="0"/>
                  <a:pt x="206" y="1"/>
                  <a:pt x="197" y="4"/>
                </a:cubicBezTo>
                <a:cubicBezTo>
                  <a:pt x="167" y="12"/>
                  <a:pt x="119" y="32"/>
                  <a:pt x="78" y="57"/>
                </a:cubicBezTo>
                <a:cubicBezTo>
                  <a:pt x="36" y="82"/>
                  <a:pt x="1" y="111"/>
                  <a:pt x="0" y="139"/>
                </a:cubicBezTo>
                <a:lnTo>
                  <a:pt x="7" y="139"/>
                </a:lnTo>
                <a:lnTo>
                  <a:pt x="8" y="135"/>
                </a:lnTo>
                <a:lnTo>
                  <a:pt x="8" y="135"/>
                </a:lnTo>
                <a:lnTo>
                  <a:pt x="3" y="136"/>
                </a:lnTo>
                <a:lnTo>
                  <a:pt x="0" y="139"/>
                </a:lnTo>
                <a:lnTo>
                  <a:pt x="0" y="143"/>
                </a:lnTo>
                <a:cubicBezTo>
                  <a:pt x="3" y="175"/>
                  <a:pt x="49" y="208"/>
                  <a:pt x="99" y="234"/>
                </a:cubicBezTo>
                <a:cubicBezTo>
                  <a:pt x="125" y="246"/>
                  <a:pt x="151" y="257"/>
                  <a:pt x="173" y="265"/>
                </a:cubicBezTo>
                <a:cubicBezTo>
                  <a:pt x="184" y="269"/>
                  <a:pt x="194" y="271"/>
                  <a:pt x="203" y="274"/>
                </a:cubicBezTo>
                <a:cubicBezTo>
                  <a:pt x="212" y="276"/>
                  <a:pt x="219" y="277"/>
                  <a:pt x="226" y="277"/>
                </a:cubicBezTo>
                <a:lnTo>
                  <a:pt x="226" y="277"/>
                </a:lnTo>
                <a:lnTo>
                  <a:pt x="228" y="277"/>
                </a:lnTo>
                <a:lnTo>
                  <a:pt x="226" y="273"/>
                </a:lnTo>
                <a:lnTo>
                  <a:pt x="226" y="270"/>
                </a:lnTo>
                <a:lnTo>
                  <a:pt x="225" y="270"/>
                </a:lnTo>
                <a:cubicBezTo>
                  <a:pt x="224" y="270"/>
                  <a:pt x="217" y="269"/>
                  <a:pt x="209" y="267"/>
                </a:cubicBezTo>
                <a:cubicBezTo>
                  <a:pt x="182" y="261"/>
                  <a:pt x="133" y="242"/>
                  <a:pt x="92" y="219"/>
                </a:cubicBezTo>
                <a:cubicBezTo>
                  <a:pt x="50" y="196"/>
                  <a:pt x="16" y="168"/>
                  <a:pt x="15" y="143"/>
                </a:cubicBezTo>
                <a:lnTo>
                  <a:pt x="15" y="139"/>
                </a:lnTo>
                <a:lnTo>
                  <a:pt x="7" y="139"/>
                </a:lnTo>
                <a:lnTo>
                  <a:pt x="7" y="142"/>
                </a:lnTo>
                <a:lnTo>
                  <a:pt x="12" y="142"/>
                </a:lnTo>
                <a:lnTo>
                  <a:pt x="15" y="139"/>
                </a:lnTo>
                <a:cubicBezTo>
                  <a:pt x="15" y="110"/>
                  <a:pt x="58" y="77"/>
                  <a:pt x="106" y="51"/>
                </a:cubicBezTo>
                <a:cubicBezTo>
                  <a:pt x="130" y="38"/>
                  <a:pt x="155" y="27"/>
                  <a:pt x="176" y="19"/>
                </a:cubicBezTo>
                <a:cubicBezTo>
                  <a:pt x="187" y="15"/>
                  <a:pt x="196" y="12"/>
                  <a:pt x="204" y="10"/>
                </a:cubicBezTo>
                <a:cubicBezTo>
                  <a:pt x="212" y="8"/>
                  <a:pt x="218" y="7"/>
                  <a:pt x="220" y="7"/>
                </a:cubicBezTo>
                <a:lnTo>
                  <a:pt x="220" y="7"/>
                </a:lnTo>
                <a:lnTo>
                  <a:pt x="221" y="7"/>
                </a:lnTo>
                <a:lnTo>
                  <a:pt x="220" y="7"/>
                </a:lnTo>
                <a:lnTo>
                  <a:pt x="221" y="7"/>
                </a:lnTo>
                <a:lnTo>
                  <a:pt x="220" y="7"/>
                </a:lnTo>
                <a:lnTo>
                  <a:pt x="223" y="9"/>
                </a:lnTo>
                <a:lnTo>
                  <a:pt x="225" y="17"/>
                </a:lnTo>
                <a:cubicBezTo>
                  <a:pt x="225" y="27"/>
                  <a:pt x="220" y="41"/>
                  <a:pt x="215" y="53"/>
                </a:cubicBezTo>
                <a:cubicBezTo>
                  <a:pt x="209" y="65"/>
                  <a:pt x="204" y="74"/>
                  <a:pt x="204" y="74"/>
                </a:cubicBezTo>
                <a:lnTo>
                  <a:pt x="205" y="77"/>
                </a:lnTo>
                <a:lnTo>
                  <a:pt x="211" y="79"/>
                </a:lnTo>
                <a:cubicBezTo>
                  <a:pt x="211" y="79"/>
                  <a:pt x="249" y="78"/>
                  <a:pt x="303" y="77"/>
                </a:cubicBezTo>
                <a:cubicBezTo>
                  <a:pt x="356" y="76"/>
                  <a:pt x="424" y="75"/>
                  <a:pt x="485" y="74"/>
                </a:cubicBezTo>
                <a:cubicBezTo>
                  <a:pt x="523" y="74"/>
                  <a:pt x="558" y="74"/>
                  <a:pt x="585" y="74"/>
                </a:cubicBezTo>
                <a:cubicBezTo>
                  <a:pt x="598" y="74"/>
                  <a:pt x="609" y="74"/>
                  <a:pt x="617" y="74"/>
                </a:cubicBezTo>
                <a:cubicBezTo>
                  <a:pt x="621" y="74"/>
                  <a:pt x="624" y="74"/>
                  <a:pt x="626" y="74"/>
                </a:cubicBezTo>
                <a:lnTo>
                  <a:pt x="629" y="75"/>
                </a:lnTo>
                <a:lnTo>
                  <a:pt x="629" y="75"/>
                </a:lnTo>
                <a:lnTo>
                  <a:pt x="630" y="74"/>
                </a:lnTo>
                <a:lnTo>
                  <a:pt x="629" y="75"/>
                </a:lnTo>
                <a:lnTo>
                  <a:pt x="629" y="75"/>
                </a:lnTo>
                <a:lnTo>
                  <a:pt x="630" y="74"/>
                </a:lnTo>
                <a:lnTo>
                  <a:pt x="629" y="75"/>
                </a:lnTo>
                <a:lnTo>
                  <a:pt x="631" y="73"/>
                </a:lnTo>
                <a:lnTo>
                  <a:pt x="628" y="74"/>
                </a:lnTo>
                <a:lnTo>
                  <a:pt x="629" y="75"/>
                </a:lnTo>
                <a:lnTo>
                  <a:pt x="631" y="73"/>
                </a:lnTo>
                <a:lnTo>
                  <a:pt x="628" y="74"/>
                </a:lnTo>
                <a:lnTo>
                  <a:pt x="628" y="74"/>
                </a:lnTo>
                <a:lnTo>
                  <a:pt x="628" y="74"/>
                </a:lnTo>
                <a:lnTo>
                  <a:pt x="628" y="74"/>
                </a:lnTo>
                <a:cubicBezTo>
                  <a:pt x="629" y="75"/>
                  <a:pt x="631" y="77"/>
                  <a:pt x="632" y="81"/>
                </a:cubicBezTo>
                <a:cubicBezTo>
                  <a:pt x="637" y="92"/>
                  <a:pt x="639" y="113"/>
                  <a:pt x="640" y="133"/>
                </a:cubicBezTo>
                <a:cubicBezTo>
                  <a:pt x="640" y="148"/>
                  <a:pt x="639" y="163"/>
                  <a:pt x="638" y="175"/>
                </a:cubicBezTo>
                <a:cubicBezTo>
                  <a:pt x="637" y="180"/>
                  <a:pt x="635" y="185"/>
                  <a:pt x="634" y="189"/>
                </a:cubicBezTo>
                <a:lnTo>
                  <a:pt x="632" y="192"/>
                </a:lnTo>
                <a:lnTo>
                  <a:pt x="631" y="193"/>
                </a:lnTo>
                <a:lnTo>
                  <a:pt x="631" y="193"/>
                </a:lnTo>
                <a:lnTo>
                  <a:pt x="631" y="193"/>
                </a:lnTo>
                <a:lnTo>
                  <a:pt x="631" y="193"/>
                </a:lnTo>
                <a:lnTo>
                  <a:pt x="631" y="193"/>
                </a:lnTo>
                <a:lnTo>
                  <a:pt x="631" y="193"/>
                </a:lnTo>
                <a:lnTo>
                  <a:pt x="633" y="194"/>
                </a:lnTo>
                <a:lnTo>
                  <a:pt x="632" y="193"/>
                </a:lnTo>
                <a:lnTo>
                  <a:pt x="631" y="193"/>
                </a:lnTo>
                <a:lnTo>
                  <a:pt x="633" y="194"/>
                </a:lnTo>
                <a:lnTo>
                  <a:pt x="632" y="193"/>
                </a:lnTo>
                <a:lnTo>
                  <a:pt x="633" y="194"/>
                </a:lnTo>
                <a:lnTo>
                  <a:pt x="632" y="193"/>
                </a:lnTo>
                <a:lnTo>
                  <a:pt x="632" y="193"/>
                </a:lnTo>
                <a:lnTo>
                  <a:pt x="633" y="194"/>
                </a:lnTo>
                <a:lnTo>
                  <a:pt x="632" y="193"/>
                </a:lnTo>
                <a:cubicBezTo>
                  <a:pt x="631" y="193"/>
                  <a:pt x="625" y="194"/>
                  <a:pt x="617" y="194"/>
                </a:cubicBezTo>
                <a:cubicBezTo>
                  <a:pt x="592" y="195"/>
                  <a:pt x="543" y="196"/>
                  <a:pt x="488" y="196"/>
                </a:cubicBezTo>
                <a:cubicBezTo>
                  <a:pt x="427" y="197"/>
                  <a:pt x="359" y="198"/>
                  <a:pt x="305" y="198"/>
                </a:cubicBezTo>
                <a:cubicBezTo>
                  <a:pt x="252" y="198"/>
                  <a:pt x="214" y="198"/>
                  <a:pt x="214" y="198"/>
                </a:cubicBezTo>
                <a:lnTo>
                  <a:pt x="208" y="200"/>
                </a:lnTo>
                <a:lnTo>
                  <a:pt x="207" y="203"/>
                </a:lnTo>
                <a:cubicBezTo>
                  <a:pt x="207" y="203"/>
                  <a:pt x="212" y="212"/>
                  <a:pt x="218" y="224"/>
                </a:cubicBezTo>
                <a:cubicBezTo>
                  <a:pt x="224" y="235"/>
                  <a:pt x="230" y="250"/>
                  <a:pt x="230" y="260"/>
                </a:cubicBezTo>
                <a:lnTo>
                  <a:pt x="229" y="267"/>
                </a:lnTo>
                <a:lnTo>
                  <a:pt x="226" y="270"/>
                </a:lnTo>
                <a:lnTo>
                  <a:pt x="229" y="273"/>
                </a:lnTo>
                <a:lnTo>
                  <a:pt x="227" y="269"/>
                </a:lnTo>
                <a:lnTo>
                  <a:pt x="225" y="270"/>
                </a:lnTo>
                <a:lnTo>
                  <a:pt x="226" y="273"/>
                </a:lnTo>
                <a:lnTo>
                  <a:pt x="226" y="270"/>
                </a:lnTo>
                <a:lnTo>
                  <a:pt x="226" y="27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95" name="Picture 8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85" y="5204216"/>
            <a:ext cx="21682" cy="1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169" name="Freeform 88"/>
          <p:cNvSpPr>
            <a:spLocks/>
          </p:cNvSpPr>
          <p:nvPr/>
        </p:nvSpPr>
        <p:spPr bwMode="auto">
          <a:xfrm>
            <a:off x="5295117" y="5358722"/>
            <a:ext cx="82785" cy="34537"/>
          </a:xfrm>
          <a:custGeom>
            <a:avLst/>
            <a:gdLst>
              <a:gd name="T0" fmla="*/ 183 w 183"/>
              <a:gd name="T1" fmla="*/ 9 h 88"/>
              <a:gd name="T2" fmla="*/ 183 w 183"/>
              <a:gd name="T3" fmla="*/ 0 h 88"/>
              <a:gd name="T4" fmla="*/ 126 w 183"/>
              <a:gd name="T5" fmla="*/ 36 h 88"/>
              <a:gd name="T6" fmla="*/ 54 w 183"/>
              <a:gd name="T7" fmla="*/ 69 h 88"/>
              <a:gd name="T8" fmla="*/ 24 w 183"/>
              <a:gd name="T9" fmla="*/ 79 h 88"/>
              <a:gd name="T10" fmla="*/ 2 w 183"/>
              <a:gd name="T11" fmla="*/ 83 h 88"/>
              <a:gd name="T12" fmla="*/ 0 w 183"/>
              <a:gd name="T13" fmla="*/ 83 h 88"/>
              <a:gd name="T14" fmla="*/ 8 w 183"/>
              <a:gd name="T15" fmla="*/ 88 h 88"/>
              <a:gd name="T16" fmla="*/ 11 w 183"/>
              <a:gd name="T17" fmla="*/ 88 h 88"/>
              <a:gd name="T18" fmla="*/ 183 w 183"/>
              <a:gd name="T19" fmla="*/ 9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88">
                <a:moveTo>
                  <a:pt x="183" y="9"/>
                </a:moveTo>
                <a:lnTo>
                  <a:pt x="183" y="0"/>
                </a:lnTo>
                <a:cubicBezTo>
                  <a:pt x="167" y="13"/>
                  <a:pt x="147" y="25"/>
                  <a:pt x="126" y="36"/>
                </a:cubicBezTo>
                <a:cubicBezTo>
                  <a:pt x="102" y="50"/>
                  <a:pt x="76" y="61"/>
                  <a:pt x="54" y="69"/>
                </a:cubicBezTo>
                <a:cubicBezTo>
                  <a:pt x="43" y="73"/>
                  <a:pt x="33" y="76"/>
                  <a:pt x="24" y="79"/>
                </a:cubicBezTo>
                <a:cubicBezTo>
                  <a:pt x="16" y="81"/>
                  <a:pt x="9" y="83"/>
                  <a:pt x="2" y="83"/>
                </a:cubicBezTo>
                <a:lnTo>
                  <a:pt x="0" y="83"/>
                </a:lnTo>
                <a:cubicBezTo>
                  <a:pt x="2" y="85"/>
                  <a:pt x="4" y="87"/>
                  <a:pt x="8" y="88"/>
                </a:cubicBezTo>
                <a:lnTo>
                  <a:pt x="11" y="88"/>
                </a:lnTo>
                <a:cubicBezTo>
                  <a:pt x="35" y="88"/>
                  <a:pt x="128" y="52"/>
                  <a:pt x="183" y="9"/>
                </a:cubicBezTo>
                <a:close/>
              </a:path>
            </a:pathLst>
          </a:custGeom>
          <a:solidFill>
            <a:srgbClr val="9795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0" name="Freeform 89"/>
          <p:cNvSpPr>
            <a:spLocks/>
          </p:cNvSpPr>
          <p:nvPr/>
        </p:nvSpPr>
        <p:spPr bwMode="auto">
          <a:xfrm>
            <a:off x="5385787" y="5335092"/>
            <a:ext cx="9855" cy="21813"/>
          </a:xfrm>
          <a:custGeom>
            <a:avLst/>
            <a:gdLst>
              <a:gd name="T0" fmla="*/ 20 w 22"/>
              <a:gd name="T1" fmla="*/ 0 h 55"/>
              <a:gd name="T2" fmla="*/ 20 w 22"/>
              <a:gd name="T3" fmla="*/ 1 h 55"/>
              <a:gd name="T4" fmla="*/ 21 w 22"/>
              <a:gd name="T5" fmla="*/ 5 h 55"/>
              <a:gd name="T6" fmla="*/ 0 w 22"/>
              <a:gd name="T7" fmla="*/ 45 h 55"/>
              <a:gd name="T8" fmla="*/ 0 w 22"/>
              <a:gd name="T9" fmla="*/ 55 h 55"/>
              <a:gd name="T10" fmla="*/ 22 w 22"/>
              <a:gd name="T11" fmla="*/ 15 h 55"/>
              <a:gd name="T12" fmla="*/ 22 w 22"/>
              <a:gd name="T13" fmla="*/ 11 h 55"/>
              <a:gd name="T14" fmla="*/ 20 w 22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" h="55">
                <a:moveTo>
                  <a:pt x="20" y="0"/>
                </a:moveTo>
                <a:cubicBezTo>
                  <a:pt x="20" y="1"/>
                  <a:pt x="20" y="1"/>
                  <a:pt x="20" y="1"/>
                </a:cubicBezTo>
                <a:lnTo>
                  <a:pt x="21" y="5"/>
                </a:lnTo>
                <a:cubicBezTo>
                  <a:pt x="20" y="18"/>
                  <a:pt x="12" y="32"/>
                  <a:pt x="0" y="45"/>
                </a:cubicBezTo>
                <a:lnTo>
                  <a:pt x="0" y="55"/>
                </a:lnTo>
                <a:cubicBezTo>
                  <a:pt x="14" y="42"/>
                  <a:pt x="22" y="28"/>
                  <a:pt x="22" y="15"/>
                </a:cubicBezTo>
                <a:lnTo>
                  <a:pt x="22" y="11"/>
                </a:lnTo>
                <a:cubicBezTo>
                  <a:pt x="22" y="7"/>
                  <a:pt x="21" y="4"/>
                  <a:pt x="20" y="0"/>
                </a:cubicBezTo>
                <a:close/>
              </a:path>
            </a:pathLst>
          </a:custGeom>
          <a:solidFill>
            <a:srgbClr val="948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1" name="Freeform 90"/>
          <p:cNvSpPr>
            <a:spLocks/>
          </p:cNvSpPr>
          <p:nvPr/>
        </p:nvSpPr>
        <p:spPr bwMode="auto">
          <a:xfrm>
            <a:off x="5377902" y="5353269"/>
            <a:ext cx="7884" cy="9089"/>
          </a:xfrm>
          <a:custGeom>
            <a:avLst/>
            <a:gdLst>
              <a:gd name="T0" fmla="*/ 18 w 18"/>
              <a:gd name="T1" fmla="*/ 0 h 26"/>
              <a:gd name="T2" fmla="*/ 0 w 18"/>
              <a:gd name="T3" fmla="*/ 17 h 26"/>
              <a:gd name="T4" fmla="*/ 0 w 18"/>
              <a:gd name="T5" fmla="*/ 26 h 26"/>
              <a:gd name="T6" fmla="*/ 18 w 18"/>
              <a:gd name="T7" fmla="*/ 10 h 26"/>
              <a:gd name="T8" fmla="*/ 18 w 18"/>
              <a:gd name="T9" fmla="*/ 0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26">
                <a:moveTo>
                  <a:pt x="18" y="0"/>
                </a:moveTo>
                <a:cubicBezTo>
                  <a:pt x="13" y="5"/>
                  <a:pt x="7" y="11"/>
                  <a:pt x="0" y="17"/>
                </a:cubicBezTo>
                <a:lnTo>
                  <a:pt x="0" y="26"/>
                </a:lnTo>
                <a:cubicBezTo>
                  <a:pt x="7" y="21"/>
                  <a:pt x="13" y="15"/>
                  <a:pt x="18" y="10"/>
                </a:cubicBezTo>
                <a:lnTo>
                  <a:pt x="18" y="0"/>
                </a:lnTo>
                <a:close/>
              </a:path>
            </a:pathLst>
          </a:custGeom>
          <a:solidFill>
            <a:srgbClr val="1F1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2" name="Freeform 91"/>
          <p:cNvSpPr>
            <a:spLocks/>
          </p:cNvSpPr>
          <p:nvPr/>
        </p:nvSpPr>
        <p:spPr bwMode="auto">
          <a:xfrm>
            <a:off x="5121663" y="5364175"/>
            <a:ext cx="173455" cy="3635"/>
          </a:xfrm>
          <a:custGeom>
            <a:avLst/>
            <a:gdLst>
              <a:gd name="T0" fmla="*/ 26 w 378"/>
              <a:gd name="T1" fmla="*/ 11 h 11"/>
              <a:gd name="T2" fmla="*/ 27 w 378"/>
              <a:gd name="T3" fmla="*/ 11 h 11"/>
              <a:gd name="T4" fmla="*/ 27 w 378"/>
              <a:gd name="T5" fmla="*/ 11 h 11"/>
              <a:gd name="T6" fmla="*/ 28 w 378"/>
              <a:gd name="T7" fmla="*/ 11 h 11"/>
              <a:gd name="T8" fmla="*/ 28 w 378"/>
              <a:gd name="T9" fmla="*/ 11 h 11"/>
              <a:gd name="T10" fmla="*/ 29 w 378"/>
              <a:gd name="T11" fmla="*/ 11 h 11"/>
              <a:gd name="T12" fmla="*/ 30 w 378"/>
              <a:gd name="T13" fmla="*/ 11 h 11"/>
              <a:gd name="T14" fmla="*/ 30 w 378"/>
              <a:gd name="T15" fmla="*/ 11 h 11"/>
              <a:gd name="T16" fmla="*/ 31 w 378"/>
              <a:gd name="T17" fmla="*/ 11 h 11"/>
              <a:gd name="T18" fmla="*/ 31 w 378"/>
              <a:gd name="T19" fmla="*/ 11 h 11"/>
              <a:gd name="T20" fmla="*/ 36 w 378"/>
              <a:gd name="T21" fmla="*/ 11 h 11"/>
              <a:gd name="T22" fmla="*/ 375 w 378"/>
              <a:gd name="T23" fmla="*/ 6 h 11"/>
              <a:gd name="T24" fmla="*/ 378 w 378"/>
              <a:gd name="T25" fmla="*/ 0 h 11"/>
              <a:gd name="T26" fmla="*/ 114 w 378"/>
              <a:gd name="T27" fmla="*/ 5 h 11"/>
              <a:gd name="T28" fmla="*/ 14 w 378"/>
              <a:gd name="T29" fmla="*/ 5 h 11"/>
              <a:gd name="T30" fmla="*/ 0 w 378"/>
              <a:gd name="T31" fmla="*/ 5 h 11"/>
              <a:gd name="T32" fmla="*/ 0 w 378"/>
              <a:gd name="T33" fmla="*/ 11 h 11"/>
              <a:gd name="T34" fmla="*/ 26 w 378"/>
              <a:gd name="T35" fmla="*/ 11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78" h="11">
                <a:moveTo>
                  <a:pt x="26" y="11"/>
                </a:moveTo>
                <a:lnTo>
                  <a:pt x="27" y="11"/>
                </a:lnTo>
                <a:lnTo>
                  <a:pt x="27" y="11"/>
                </a:lnTo>
                <a:lnTo>
                  <a:pt x="28" y="11"/>
                </a:lnTo>
                <a:lnTo>
                  <a:pt x="28" y="11"/>
                </a:lnTo>
                <a:lnTo>
                  <a:pt x="29" y="11"/>
                </a:lnTo>
                <a:lnTo>
                  <a:pt x="30" y="11"/>
                </a:lnTo>
                <a:lnTo>
                  <a:pt x="30" y="11"/>
                </a:lnTo>
                <a:lnTo>
                  <a:pt x="31" y="11"/>
                </a:lnTo>
                <a:lnTo>
                  <a:pt x="31" y="11"/>
                </a:lnTo>
                <a:lnTo>
                  <a:pt x="36" y="11"/>
                </a:lnTo>
                <a:cubicBezTo>
                  <a:pt x="131" y="11"/>
                  <a:pt x="313" y="7"/>
                  <a:pt x="375" y="6"/>
                </a:cubicBezTo>
                <a:cubicBezTo>
                  <a:pt x="376" y="3"/>
                  <a:pt x="377" y="2"/>
                  <a:pt x="378" y="0"/>
                </a:cubicBezTo>
                <a:cubicBezTo>
                  <a:pt x="342" y="1"/>
                  <a:pt x="217" y="3"/>
                  <a:pt x="114" y="5"/>
                </a:cubicBezTo>
                <a:cubicBezTo>
                  <a:pt x="76" y="5"/>
                  <a:pt x="40" y="5"/>
                  <a:pt x="14" y="5"/>
                </a:cubicBezTo>
                <a:cubicBezTo>
                  <a:pt x="9" y="5"/>
                  <a:pt x="5" y="5"/>
                  <a:pt x="0" y="5"/>
                </a:cubicBezTo>
                <a:lnTo>
                  <a:pt x="0" y="11"/>
                </a:lnTo>
                <a:cubicBezTo>
                  <a:pt x="8" y="11"/>
                  <a:pt x="16" y="11"/>
                  <a:pt x="26" y="11"/>
                </a:cubicBezTo>
                <a:close/>
              </a:path>
            </a:pathLst>
          </a:custGeom>
          <a:solidFill>
            <a:srgbClr val="9795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3" name="Freeform 92"/>
          <p:cNvSpPr>
            <a:spLocks/>
          </p:cNvSpPr>
          <p:nvPr/>
        </p:nvSpPr>
        <p:spPr bwMode="auto">
          <a:xfrm>
            <a:off x="5107864" y="5364175"/>
            <a:ext cx="7884" cy="3635"/>
          </a:xfrm>
          <a:custGeom>
            <a:avLst/>
            <a:gdLst>
              <a:gd name="T0" fmla="*/ 0 w 17"/>
              <a:gd name="T1" fmla="*/ 0 h 6"/>
              <a:gd name="T2" fmla="*/ 6 w 17"/>
              <a:gd name="T3" fmla="*/ 5 h 6"/>
              <a:gd name="T4" fmla="*/ 17 w 17"/>
              <a:gd name="T5" fmla="*/ 6 h 6"/>
              <a:gd name="T6" fmla="*/ 17 w 17"/>
              <a:gd name="T7" fmla="*/ 1 h 6"/>
              <a:gd name="T8" fmla="*/ 11 w 17"/>
              <a:gd name="T9" fmla="*/ 1 h 6"/>
              <a:gd name="T10" fmla="*/ 1 w 17"/>
              <a:gd name="T11" fmla="*/ 0 h 6"/>
              <a:gd name="T12" fmla="*/ 0 w 17"/>
              <a:gd name="T13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" h="6">
                <a:moveTo>
                  <a:pt x="0" y="0"/>
                </a:moveTo>
                <a:cubicBezTo>
                  <a:pt x="2" y="3"/>
                  <a:pt x="4" y="5"/>
                  <a:pt x="6" y="5"/>
                </a:cubicBezTo>
                <a:cubicBezTo>
                  <a:pt x="7" y="6"/>
                  <a:pt x="11" y="6"/>
                  <a:pt x="17" y="6"/>
                </a:cubicBezTo>
                <a:lnTo>
                  <a:pt x="17" y="1"/>
                </a:lnTo>
                <a:cubicBezTo>
                  <a:pt x="15" y="1"/>
                  <a:pt x="13" y="1"/>
                  <a:pt x="11" y="1"/>
                </a:cubicBezTo>
                <a:cubicBezTo>
                  <a:pt x="7" y="1"/>
                  <a:pt x="3" y="1"/>
                  <a:pt x="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4898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4" name="Freeform 93"/>
          <p:cNvSpPr>
            <a:spLocks/>
          </p:cNvSpPr>
          <p:nvPr/>
        </p:nvSpPr>
        <p:spPr bwMode="auto">
          <a:xfrm>
            <a:off x="5115750" y="5365992"/>
            <a:ext cx="5913" cy="1818"/>
          </a:xfrm>
          <a:custGeom>
            <a:avLst/>
            <a:gdLst>
              <a:gd name="T0" fmla="*/ 0 w 13"/>
              <a:gd name="T1" fmla="*/ 0 h 6"/>
              <a:gd name="T2" fmla="*/ 0 w 13"/>
              <a:gd name="T3" fmla="*/ 5 h 6"/>
              <a:gd name="T4" fmla="*/ 13 w 13"/>
              <a:gd name="T5" fmla="*/ 6 h 6"/>
              <a:gd name="T6" fmla="*/ 13 w 13"/>
              <a:gd name="T7" fmla="*/ 0 h 6"/>
              <a:gd name="T8" fmla="*/ 0 w 13"/>
              <a:gd name="T9" fmla="*/ 0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6">
                <a:moveTo>
                  <a:pt x="0" y="0"/>
                </a:moveTo>
                <a:lnTo>
                  <a:pt x="0" y="5"/>
                </a:lnTo>
                <a:cubicBezTo>
                  <a:pt x="4" y="5"/>
                  <a:pt x="8" y="5"/>
                  <a:pt x="13" y="6"/>
                </a:cubicBezTo>
                <a:lnTo>
                  <a:pt x="13" y="0"/>
                </a:lnTo>
                <a:cubicBezTo>
                  <a:pt x="9" y="0"/>
                  <a:pt x="4" y="0"/>
                  <a:pt x="0" y="0"/>
                </a:cubicBezTo>
                <a:close/>
              </a:path>
            </a:pathLst>
          </a:custGeom>
          <a:solidFill>
            <a:srgbClr val="1F1E1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5" name="Freeform 94"/>
          <p:cNvSpPr>
            <a:spLocks/>
          </p:cNvSpPr>
          <p:nvPr/>
        </p:nvSpPr>
        <p:spPr bwMode="auto">
          <a:xfrm>
            <a:off x="5098009" y="5282378"/>
            <a:ext cx="293690" cy="107245"/>
          </a:xfrm>
          <a:custGeom>
            <a:avLst/>
            <a:gdLst>
              <a:gd name="T0" fmla="*/ 432 w 645"/>
              <a:gd name="T1" fmla="*/ 276 h 276"/>
              <a:gd name="T2" fmla="*/ 429 w 645"/>
              <a:gd name="T3" fmla="*/ 276 h 276"/>
              <a:gd name="T4" fmla="*/ 442 w 645"/>
              <a:gd name="T5" fmla="*/ 204 h 276"/>
              <a:gd name="T6" fmla="*/ 20 w 645"/>
              <a:gd name="T7" fmla="*/ 208 h 276"/>
              <a:gd name="T8" fmla="*/ 18 w 645"/>
              <a:gd name="T9" fmla="*/ 83 h 276"/>
              <a:gd name="T10" fmla="*/ 439 w 645"/>
              <a:gd name="T11" fmla="*/ 78 h 276"/>
              <a:gd name="T12" fmla="*/ 423 w 645"/>
              <a:gd name="T13" fmla="*/ 6 h 276"/>
              <a:gd name="T14" fmla="*/ 645 w 645"/>
              <a:gd name="T15" fmla="*/ 136 h 276"/>
              <a:gd name="T16" fmla="*/ 645 w 645"/>
              <a:gd name="T17" fmla="*/ 136 h 276"/>
              <a:gd name="T18" fmla="*/ 645 w 645"/>
              <a:gd name="T19" fmla="*/ 140 h 276"/>
              <a:gd name="T20" fmla="*/ 432 w 645"/>
              <a:gd name="T21" fmla="*/ 27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45" h="276">
                <a:moveTo>
                  <a:pt x="432" y="276"/>
                </a:moveTo>
                <a:lnTo>
                  <a:pt x="429" y="276"/>
                </a:lnTo>
                <a:cubicBezTo>
                  <a:pt x="403" y="270"/>
                  <a:pt x="442" y="204"/>
                  <a:pt x="442" y="204"/>
                </a:cubicBezTo>
                <a:cubicBezTo>
                  <a:pt x="442" y="204"/>
                  <a:pt x="38" y="213"/>
                  <a:pt x="20" y="208"/>
                </a:cubicBezTo>
                <a:cubicBezTo>
                  <a:pt x="2" y="203"/>
                  <a:pt x="0" y="89"/>
                  <a:pt x="18" y="83"/>
                </a:cubicBezTo>
                <a:cubicBezTo>
                  <a:pt x="35" y="78"/>
                  <a:pt x="439" y="78"/>
                  <a:pt x="439" y="78"/>
                </a:cubicBezTo>
                <a:cubicBezTo>
                  <a:pt x="439" y="78"/>
                  <a:pt x="398" y="13"/>
                  <a:pt x="423" y="6"/>
                </a:cubicBezTo>
                <a:cubicBezTo>
                  <a:pt x="449" y="0"/>
                  <a:pt x="641" y="74"/>
                  <a:pt x="645" y="136"/>
                </a:cubicBezTo>
                <a:lnTo>
                  <a:pt x="645" y="136"/>
                </a:lnTo>
                <a:lnTo>
                  <a:pt x="645" y="140"/>
                </a:lnTo>
                <a:cubicBezTo>
                  <a:pt x="644" y="201"/>
                  <a:pt x="467" y="276"/>
                  <a:pt x="432" y="276"/>
                </a:cubicBez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72" name="Freeform 95"/>
          <p:cNvSpPr>
            <a:spLocks/>
          </p:cNvSpPr>
          <p:nvPr/>
        </p:nvSpPr>
        <p:spPr bwMode="auto">
          <a:xfrm>
            <a:off x="5096038" y="5284196"/>
            <a:ext cx="299604" cy="107245"/>
          </a:xfrm>
          <a:custGeom>
            <a:avLst/>
            <a:gdLst>
              <a:gd name="T0" fmla="*/ 433 w 655"/>
              <a:gd name="T1" fmla="*/ 278 h 278"/>
              <a:gd name="T2" fmla="*/ 428 w 655"/>
              <a:gd name="T3" fmla="*/ 277 h 278"/>
              <a:gd name="T4" fmla="*/ 415 w 655"/>
              <a:gd name="T5" fmla="*/ 261 h 278"/>
              <a:gd name="T6" fmla="*/ 444 w 655"/>
              <a:gd name="T7" fmla="*/ 202 h 278"/>
              <a:gd name="T8" fmla="*/ 170 w 655"/>
              <a:gd name="T9" fmla="*/ 211 h 278"/>
              <a:gd name="T10" fmla="*/ 37 w 655"/>
              <a:gd name="T11" fmla="*/ 211 h 278"/>
              <a:gd name="T12" fmla="*/ 19 w 655"/>
              <a:gd name="T13" fmla="*/ 209 h 278"/>
              <a:gd name="T14" fmla="*/ 4 w 655"/>
              <a:gd name="T15" fmla="*/ 181 h 278"/>
              <a:gd name="T16" fmla="*/ 3 w 655"/>
              <a:gd name="T17" fmla="*/ 102 h 278"/>
              <a:gd name="T18" fmla="*/ 10 w 655"/>
              <a:gd name="T19" fmla="*/ 82 h 278"/>
              <a:gd name="T20" fmla="*/ 23 w 655"/>
              <a:gd name="T21" fmla="*/ 77 h 278"/>
              <a:gd name="T22" fmla="*/ 441 w 655"/>
              <a:gd name="T23" fmla="*/ 72 h 278"/>
              <a:gd name="T24" fmla="*/ 434 w 655"/>
              <a:gd name="T25" fmla="*/ 77 h 278"/>
              <a:gd name="T26" fmla="*/ 412 w 655"/>
              <a:gd name="T27" fmla="*/ 8 h 278"/>
              <a:gd name="T28" fmla="*/ 429 w 655"/>
              <a:gd name="T29" fmla="*/ 0 h 278"/>
              <a:gd name="T30" fmla="*/ 574 w 655"/>
              <a:gd name="T31" fmla="*/ 54 h 278"/>
              <a:gd name="T32" fmla="*/ 647 w 655"/>
              <a:gd name="T33" fmla="*/ 134 h 278"/>
              <a:gd name="T34" fmla="*/ 648 w 655"/>
              <a:gd name="T35" fmla="*/ 131 h 278"/>
              <a:gd name="T36" fmla="*/ 655 w 655"/>
              <a:gd name="T37" fmla="*/ 138 h 278"/>
              <a:gd name="T38" fmla="*/ 487 w 655"/>
              <a:gd name="T39" fmla="*/ 264 h 278"/>
              <a:gd name="T40" fmla="*/ 435 w 655"/>
              <a:gd name="T41" fmla="*/ 278 h 278"/>
              <a:gd name="T42" fmla="*/ 434 w 655"/>
              <a:gd name="T43" fmla="*/ 274 h 278"/>
              <a:gd name="T44" fmla="*/ 435 w 655"/>
              <a:gd name="T45" fmla="*/ 270 h 278"/>
              <a:gd name="T46" fmla="*/ 566 w 655"/>
              <a:gd name="T47" fmla="*/ 216 h 278"/>
              <a:gd name="T48" fmla="*/ 640 w 655"/>
              <a:gd name="T49" fmla="*/ 135 h 278"/>
              <a:gd name="T50" fmla="*/ 646 w 655"/>
              <a:gd name="T51" fmla="*/ 138 h 278"/>
              <a:gd name="T52" fmla="*/ 545 w 655"/>
              <a:gd name="T53" fmla="*/ 49 h 278"/>
              <a:gd name="T54" fmla="*/ 445 w 655"/>
              <a:gd name="T55" fmla="*/ 10 h 278"/>
              <a:gd name="T56" fmla="*/ 428 w 655"/>
              <a:gd name="T57" fmla="*/ 8 h 278"/>
              <a:gd name="T58" fmla="*/ 428 w 655"/>
              <a:gd name="T59" fmla="*/ 8 h 278"/>
              <a:gd name="T60" fmla="*/ 428 w 655"/>
              <a:gd name="T61" fmla="*/ 8 h 278"/>
              <a:gd name="T62" fmla="*/ 424 w 655"/>
              <a:gd name="T63" fmla="*/ 18 h 278"/>
              <a:gd name="T64" fmla="*/ 448 w 655"/>
              <a:gd name="T65" fmla="*/ 74 h 278"/>
              <a:gd name="T66" fmla="*/ 441 w 655"/>
              <a:gd name="T67" fmla="*/ 79 h 278"/>
              <a:gd name="T68" fmla="*/ 167 w 655"/>
              <a:gd name="T69" fmla="*/ 81 h 278"/>
              <a:gd name="T70" fmla="*/ 35 w 655"/>
              <a:gd name="T71" fmla="*/ 84 h 278"/>
              <a:gd name="T72" fmla="*/ 23 w 655"/>
              <a:gd name="T73" fmla="*/ 85 h 278"/>
              <a:gd name="T74" fmla="*/ 22 w 655"/>
              <a:gd name="T75" fmla="*/ 84 h 278"/>
              <a:gd name="T76" fmla="*/ 23 w 655"/>
              <a:gd name="T77" fmla="*/ 85 h 278"/>
              <a:gd name="T78" fmla="*/ 23 w 655"/>
              <a:gd name="T79" fmla="*/ 85 h 278"/>
              <a:gd name="T80" fmla="*/ 24 w 655"/>
              <a:gd name="T81" fmla="*/ 84 h 278"/>
              <a:gd name="T82" fmla="*/ 21 w 655"/>
              <a:gd name="T83" fmla="*/ 83 h 278"/>
              <a:gd name="T84" fmla="*/ 23 w 655"/>
              <a:gd name="T85" fmla="*/ 84 h 278"/>
              <a:gd name="T86" fmla="*/ 23 w 655"/>
              <a:gd name="T87" fmla="*/ 84 h 278"/>
              <a:gd name="T88" fmla="*/ 20 w 655"/>
              <a:gd name="T89" fmla="*/ 91 h 278"/>
              <a:gd name="T90" fmla="*/ 19 w 655"/>
              <a:gd name="T91" fmla="*/ 185 h 278"/>
              <a:gd name="T92" fmla="*/ 26 w 655"/>
              <a:gd name="T93" fmla="*/ 202 h 278"/>
              <a:gd name="T94" fmla="*/ 26 w 655"/>
              <a:gd name="T95" fmla="*/ 203 h 278"/>
              <a:gd name="T96" fmla="*/ 26 w 655"/>
              <a:gd name="T97" fmla="*/ 203 h 278"/>
              <a:gd name="T98" fmla="*/ 24 w 655"/>
              <a:gd name="T99" fmla="*/ 204 h 278"/>
              <a:gd name="T100" fmla="*/ 27 w 655"/>
              <a:gd name="T101" fmla="*/ 203 h 278"/>
              <a:gd name="T102" fmla="*/ 26 w 655"/>
              <a:gd name="T103" fmla="*/ 203 h 278"/>
              <a:gd name="T104" fmla="*/ 25 w 655"/>
              <a:gd name="T105" fmla="*/ 203 h 278"/>
              <a:gd name="T106" fmla="*/ 25 w 655"/>
              <a:gd name="T107" fmla="*/ 204 h 278"/>
              <a:gd name="T108" fmla="*/ 40 w 655"/>
              <a:gd name="T109" fmla="*/ 204 h 278"/>
              <a:gd name="T110" fmla="*/ 352 w 655"/>
              <a:gd name="T111" fmla="*/ 200 h 278"/>
              <a:gd name="T112" fmla="*/ 449 w 655"/>
              <a:gd name="T113" fmla="*/ 200 h 278"/>
              <a:gd name="T114" fmla="*/ 440 w 655"/>
              <a:gd name="T115" fmla="*/ 224 h 278"/>
              <a:gd name="T116" fmla="*/ 431 w 655"/>
              <a:gd name="T117" fmla="*/ 268 h 278"/>
              <a:gd name="T118" fmla="*/ 431 w 655"/>
              <a:gd name="T119" fmla="*/ 274 h 278"/>
              <a:gd name="T120" fmla="*/ 436 w 655"/>
              <a:gd name="T121" fmla="*/ 271 h 278"/>
              <a:gd name="T122" fmla="*/ 435 w 655"/>
              <a:gd name="T123" fmla="*/ 27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55" h="278">
                <a:moveTo>
                  <a:pt x="434" y="274"/>
                </a:moveTo>
                <a:lnTo>
                  <a:pt x="433" y="278"/>
                </a:lnTo>
                <a:lnTo>
                  <a:pt x="430" y="277"/>
                </a:lnTo>
                <a:lnTo>
                  <a:pt x="428" y="277"/>
                </a:lnTo>
                <a:cubicBezTo>
                  <a:pt x="422" y="276"/>
                  <a:pt x="419" y="273"/>
                  <a:pt x="418" y="270"/>
                </a:cubicBezTo>
                <a:cubicBezTo>
                  <a:pt x="416" y="267"/>
                  <a:pt x="415" y="264"/>
                  <a:pt x="415" y="261"/>
                </a:cubicBezTo>
                <a:cubicBezTo>
                  <a:pt x="415" y="239"/>
                  <a:pt x="437" y="201"/>
                  <a:pt x="437" y="201"/>
                </a:cubicBezTo>
                <a:lnTo>
                  <a:pt x="444" y="202"/>
                </a:lnTo>
                <a:lnTo>
                  <a:pt x="444" y="206"/>
                </a:lnTo>
                <a:cubicBezTo>
                  <a:pt x="444" y="206"/>
                  <a:pt x="292" y="209"/>
                  <a:pt x="170" y="211"/>
                </a:cubicBezTo>
                <a:cubicBezTo>
                  <a:pt x="132" y="211"/>
                  <a:pt x="96" y="211"/>
                  <a:pt x="70" y="211"/>
                </a:cubicBezTo>
                <a:cubicBezTo>
                  <a:pt x="57" y="211"/>
                  <a:pt x="45" y="211"/>
                  <a:pt x="37" y="211"/>
                </a:cubicBezTo>
                <a:cubicBezTo>
                  <a:pt x="33" y="211"/>
                  <a:pt x="29" y="211"/>
                  <a:pt x="27" y="210"/>
                </a:cubicBezTo>
                <a:lnTo>
                  <a:pt x="19" y="209"/>
                </a:lnTo>
                <a:cubicBezTo>
                  <a:pt x="15" y="208"/>
                  <a:pt x="14" y="207"/>
                  <a:pt x="13" y="205"/>
                </a:cubicBezTo>
                <a:cubicBezTo>
                  <a:pt x="8" y="201"/>
                  <a:pt x="6" y="192"/>
                  <a:pt x="4" y="181"/>
                </a:cubicBezTo>
                <a:cubicBezTo>
                  <a:pt x="2" y="170"/>
                  <a:pt x="0" y="157"/>
                  <a:pt x="0" y="144"/>
                </a:cubicBezTo>
                <a:cubicBezTo>
                  <a:pt x="0" y="129"/>
                  <a:pt x="1" y="114"/>
                  <a:pt x="3" y="102"/>
                </a:cubicBezTo>
                <a:cubicBezTo>
                  <a:pt x="4" y="96"/>
                  <a:pt x="5" y="91"/>
                  <a:pt x="7" y="87"/>
                </a:cubicBezTo>
                <a:lnTo>
                  <a:pt x="10" y="82"/>
                </a:lnTo>
                <a:cubicBezTo>
                  <a:pt x="11" y="81"/>
                  <a:pt x="12" y="79"/>
                  <a:pt x="16" y="78"/>
                </a:cubicBezTo>
                <a:lnTo>
                  <a:pt x="23" y="77"/>
                </a:lnTo>
                <a:cubicBezTo>
                  <a:pt x="43" y="76"/>
                  <a:pt x="100" y="74"/>
                  <a:pt x="166" y="74"/>
                </a:cubicBezTo>
                <a:cubicBezTo>
                  <a:pt x="288" y="72"/>
                  <a:pt x="441" y="72"/>
                  <a:pt x="441" y="72"/>
                </a:cubicBezTo>
                <a:lnTo>
                  <a:pt x="441" y="76"/>
                </a:lnTo>
                <a:lnTo>
                  <a:pt x="434" y="77"/>
                </a:lnTo>
                <a:cubicBezTo>
                  <a:pt x="434" y="77"/>
                  <a:pt x="410" y="40"/>
                  <a:pt x="410" y="18"/>
                </a:cubicBezTo>
                <a:cubicBezTo>
                  <a:pt x="410" y="14"/>
                  <a:pt x="410" y="11"/>
                  <a:pt x="412" y="8"/>
                </a:cubicBezTo>
                <a:cubicBezTo>
                  <a:pt x="414" y="5"/>
                  <a:pt x="416" y="3"/>
                  <a:pt x="422" y="1"/>
                </a:cubicBezTo>
                <a:lnTo>
                  <a:pt x="429" y="0"/>
                </a:lnTo>
                <a:cubicBezTo>
                  <a:pt x="435" y="0"/>
                  <a:pt x="443" y="2"/>
                  <a:pt x="452" y="4"/>
                </a:cubicBezTo>
                <a:cubicBezTo>
                  <a:pt x="482" y="11"/>
                  <a:pt x="531" y="30"/>
                  <a:pt x="574" y="54"/>
                </a:cubicBezTo>
                <a:cubicBezTo>
                  <a:pt x="616" y="78"/>
                  <a:pt x="652" y="106"/>
                  <a:pt x="654" y="134"/>
                </a:cubicBezTo>
                <a:lnTo>
                  <a:pt x="647" y="134"/>
                </a:lnTo>
                <a:lnTo>
                  <a:pt x="648" y="131"/>
                </a:lnTo>
                <a:lnTo>
                  <a:pt x="648" y="131"/>
                </a:lnTo>
                <a:cubicBezTo>
                  <a:pt x="651" y="131"/>
                  <a:pt x="654" y="132"/>
                  <a:pt x="654" y="134"/>
                </a:cubicBezTo>
                <a:lnTo>
                  <a:pt x="655" y="138"/>
                </a:lnTo>
                <a:cubicBezTo>
                  <a:pt x="654" y="171"/>
                  <a:pt x="608" y="205"/>
                  <a:pt x="559" y="231"/>
                </a:cubicBezTo>
                <a:cubicBezTo>
                  <a:pt x="535" y="245"/>
                  <a:pt x="509" y="256"/>
                  <a:pt x="487" y="264"/>
                </a:cubicBezTo>
                <a:cubicBezTo>
                  <a:pt x="476" y="268"/>
                  <a:pt x="466" y="271"/>
                  <a:pt x="457" y="274"/>
                </a:cubicBezTo>
                <a:cubicBezTo>
                  <a:pt x="449" y="276"/>
                  <a:pt x="442" y="278"/>
                  <a:pt x="435" y="278"/>
                </a:cubicBezTo>
                <a:lnTo>
                  <a:pt x="433" y="278"/>
                </a:lnTo>
                <a:lnTo>
                  <a:pt x="434" y="274"/>
                </a:lnTo>
                <a:lnTo>
                  <a:pt x="435" y="270"/>
                </a:lnTo>
                <a:lnTo>
                  <a:pt x="435" y="270"/>
                </a:lnTo>
                <a:cubicBezTo>
                  <a:pt x="437" y="270"/>
                  <a:pt x="443" y="269"/>
                  <a:pt x="451" y="267"/>
                </a:cubicBezTo>
                <a:cubicBezTo>
                  <a:pt x="478" y="260"/>
                  <a:pt x="526" y="240"/>
                  <a:pt x="566" y="216"/>
                </a:cubicBezTo>
                <a:cubicBezTo>
                  <a:pt x="607" y="192"/>
                  <a:pt x="640" y="164"/>
                  <a:pt x="640" y="138"/>
                </a:cubicBezTo>
                <a:lnTo>
                  <a:pt x="640" y="135"/>
                </a:lnTo>
                <a:lnTo>
                  <a:pt x="647" y="134"/>
                </a:lnTo>
                <a:lnTo>
                  <a:pt x="646" y="138"/>
                </a:lnTo>
                <a:cubicBezTo>
                  <a:pt x="643" y="138"/>
                  <a:pt x="640" y="136"/>
                  <a:pt x="640" y="135"/>
                </a:cubicBezTo>
                <a:cubicBezTo>
                  <a:pt x="638" y="106"/>
                  <a:pt x="594" y="74"/>
                  <a:pt x="545" y="49"/>
                </a:cubicBezTo>
                <a:cubicBezTo>
                  <a:pt x="520" y="37"/>
                  <a:pt x="495" y="26"/>
                  <a:pt x="473" y="19"/>
                </a:cubicBezTo>
                <a:cubicBezTo>
                  <a:pt x="462" y="15"/>
                  <a:pt x="453" y="12"/>
                  <a:pt x="445" y="10"/>
                </a:cubicBezTo>
                <a:cubicBezTo>
                  <a:pt x="437" y="8"/>
                  <a:pt x="431" y="8"/>
                  <a:pt x="429" y="8"/>
                </a:cubicBezTo>
                <a:lnTo>
                  <a:pt x="428" y="8"/>
                </a:lnTo>
                <a:lnTo>
                  <a:pt x="428" y="7"/>
                </a:lnTo>
                <a:lnTo>
                  <a:pt x="428" y="8"/>
                </a:lnTo>
                <a:lnTo>
                  <a:pt x="428" y="7"/>
                </a:lnTo>
                <a:lnTo>
                  <a:pt x="428" y="8"/>
                </a:lnTo>
                <a:lnTo>
                  <a:pt x="426" y="10"/>
                </a:lnTo>
                <a:lnTo>
                  <a:pt x="424" y="18"/>
                </a:lnTo>
                <a:cubicBezTo>
                  <a:pt x="424" y="27"/>
                  <a:pt x="430" y="42"/>
                  <a:pt x="436" y="54"/>
                </a:cubicBezTo>
                <a:cubicBezTo>
                  <a:pt x="442" y="65"/>
                  <a:pt x="448" y="74"/>
                  <a:pt x="448" y="74"/>
                </a:cubicBezTo>
                <a:lnTo>
                  <a:pt x="447" y="78"/>
                </a:lnTo>
                <a:lnTo>
                  <a:pt x="441" y="79"/>
                </a:lnTo>
                <a:cubicBezTo>
                  <a:pt x="441" y="79"/>
                  <a:pt x="403" y="79"/>
                  <a:pt x="349" y="79"/>
                </a:cubicBezTo>
                <a:cubicBezTo>
                  <a:pt x="296" y="80"/>
                  <a:pt x="227" y="80"/>
                  <a:pt x="167" y="81"/>
                </a:cubicBezTo>
                <a:cubicBezTo>
                  <a:pt x="128" y="81"/>
                  <a:pt x="94" y="82"/>
                  <a:pt x="67" y="83"/>
                </a:cubicBezTo>
                <a:cubicBezTo>
                  <a:pt x="54" y="83"/>
                  <a:pt x="43" y="83"/>
                  <a:pt x="35" y="84"/>
                </a:cubicBezTo>
                <a:cubicBezTo>
                  <a:pt x="31" y="84"/>
                  <a:pt x="28" y="84"/>
                  <a:pt x="26" y="84"/>
                </a:cubicBezTo>
                <a:lnTo>
                  <a:pt x="23" y="85"/>
                </a:lnTo>
                <a:lnTo>
                  <a:pt x="23" y="85"/>
                </a:lnTo>
                <a:lnTo>
                  <a:pt x="22" y="84"/>
                </a:lnTo>
                <a:lnTo>
                  <a:pt x="23" y="85"/>
                </a:lnTo>
                <a:lnTo>
                  <a:pt x="23" y="85"/>
                </a:lnTo>
                <a:lnTo>
                  <a:pt x="22" y="84"/>
                </a:lnTo>
                <a:lnTo>
                  <a:pt x="23" y="85"/>
                </a:lnTo>
                <a:lnTo>
                  <a:pt x="21" y="83"/>
                </a:lnTo>
                <a:lnTo>
                  <a:pt x="24" y="84"/>
                </a:lnTo>
                <a:lnTo>
                  <a:pt x="23" y="85"/>
                </a:lnTo>
                <a:lnTo>
                  <a:pt x="21" y="83"/>
                </a:lnTo>
                <a:lnTo>
                  <a:pt x="24" y="84"/>
                </a:lnTo>
                <a:lnTo>
                  <a:pt x="23" y="84"/>
                </a:lnTo>
                <a:lnTo>
                  <a:pt x="24" y="84"/>
                </a:lnTo>
                <a:lnTo>
                  <a:pt x="23" y="84"/>
                </a:lnTo>
                <a:lnTo>
                  <a:pt x="24" y="84"/>
                </a:lnTo>
                <a:cubicBezTo>
                  <a:pt x="23" y="85"/>
                  <a:pt x="21" y="87"/>
                  <a:pt x="20" y="91"/>
                </a:cubicBezTo>
                <a:cubicBezTo>
                  <a:pt x="16" y="102"/>
                  <a:pt x="14" y="123"/>
                  <a:pt x="15" y="144"/>
                </a:cubicBezTo>
                <a:cubicBezTo>
                  <a:pt x="15" y="158"/>
                  <a:pt x="16" y="173"/>
                  <a:pt x="19" y="185"/>
                </a:cubicBezTo>
                <a:cubicBezTo>
                  <a:pt x="20" y="191"/>
                  <a:pt x="22" y="195"/>
                  <a:pt x="23" y="199"/>
                </a:cubicBezTo>
                <a:lnTo>
                  <a:pt x="26" y="202"/>
                </a:lnTo>
                <a:lnTo>
                  <a:pt x="27" y="203"/>
                </a:lnTo>
                <a:lnTo>
                  <a:pt x="26" y="203"/>
                </a:lnTo>
                <a:lnTo>
                  <a:pt x="27" y="203"/>
                </a:lnTo>
                <a:lnTo>
                  <a:pt x="26" y="203"/>
                </a:lnTo>
                <a:lnTo>
                  <a:pt x="27" y="203"/>
                </a:lnTo>
                <a:lnTo>
                  <a:pt x="24" y="204"/>
                </a:lnTo>
                <a:lnTo>
                  <a:pt x="26" y="203"/>
                </a:lnTo>
                <a:lnTo>
                  <a:pt x="27" y="203"/>
                </a:lnTo>
                <a:lnTo>
                  <a:pt x="24" y="204"/>
                </a:lnTo>
                <a:lnTo>
                  <a:pt x="26" y="203"/>
                </a:lnTo>
                <a:lnTo>
                  <a:pt x="25" y="204"/>
                </a:lnTo>
                <a:lnTo>
                  <a:pt x="25" y="203"/>
                </a:lnTo>
                <a:lnTo>
                  <a:pt x="26" y="203"/>
                </a:lnTo>
                <a:lnTo>
                  <a:pt x="25" y="204"/>
                </a:lnTo>
                <a:lnTo>
                  <a:pt x="25" y="203"/>
                </a:lnTo>
                <a:cubicBezTo>
                  <a:pt x="26" y="203"/>
                  <a:pt x="32" y="204"/>
                  <a:pt x="40" y="204"/>
                </a:cubicBezTo>
                <a:cubicBezTo>
                  <a:pt x="65" y="204"/>
                  <a:pt x="114" y="204"/>
                  <a:pt x="170" y="203"/>
                </a:cubicBezTo>
                <a:cubicBezTo>
                  <a:pt x="230" y="203"/>
                  <a:pt x="299" y="201"/>
                  <a:pt x="352" y="200"/>
                </a:cubicBezTo>
                <a:cubicBezTo>
                  <a:pt x="405" y="199"/>
                  <a:pt x="443" y="198"/>
                  <a:pt x="443" y="198"/>
                </a:cubicBezTo>
                <a:lnTo>
                  <a:pt x="449" y="200"/>
                </a:lnTo>
                <a:lnTo>
                  <a:pt x="451" y="203"/>
                </a:lnTo>
                <a:cubicBezTo>
                  <a:pt x="451" y="203"/>
                  <a:pt x="445" y="212"/>
                  <a:pt x="440" y="224"/>
                </a:cubicBezTo>
                <a:cubicBezTo>
                  <a:pt x="435" y="236"/>
                  <a:pt x="429" y="251"/>
                  <a:pt x="429" y="260"/>
                </a:cubicBezTo>
                <a:lnTo>
                  <a:pt x="431" y="268"/>
                </a:lnTo>
                <a:lnTo>
                  <a:pt x="434" y="270"/>
                </a:lnTo>
                <a:lnTo>
                  <a:pt x="431" y="274"/>
                </a:lnTo>
                <a:lnTo>
                  <a:pt x="433" y="270"/>
                </a:lnTo>
                <a:lnTo>
                  <a:pt x="436" y="271"/>
                </a:lnTo>
                <a:lnTo>
                  <a:pt x="434" y="274"/>
                </a:lnTo>
                <a:lnTo>
                  <a:pt x="435" y="270"/>
                </a:lnTo>
                <a:lnTo>
                  <a:pt x="434" y="274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505" name="Picture 9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903" y="5327821"/>
            <a:ext cx="19711" cy="1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73" name="Rectangle 98"/>
          <p:cNvSpPr>
            <a:spLocks noChangeArrowheads="1"/>
          </p:cNvSpPr>
          <p:nvPr/>
        </p:nvSpPr>
        <p:spPr bwMode="auto">
          <a:xfrm>
            <a:off x="5910093" y="3310152"/>
            <a:ext cx="1086063" cy="410805"/>
          </a:xfrm>
          <a:prstGeom prst="rect">
            <a:avLst/>
          </a:pr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74" name="Freeform 99"/>
          <p:cNvSpPr>
            <a:spLocks/>
          </p:cNvSpPr>
          <p:nvPr/>
        </p:nvSpPr>
        <p:spPr bwMode="auto">
          <a:xfrm>
            <a:off x="5906150" y="3308333"/>
            <a:ext cx="1091976" cy="414440"/>
          </a:xfrm>
          <a:custGeom>
            <a:avLst/>
            <a:gdLst>
              <a:gd name="T0" fmla="*/ 7 w 2392"/>
              <a:gd name="T1" fmla="*/ 7 h 1077"/>
              <a:gd name="T2" fmla="*/ 7 w 2392"/>
              <a:gd name="T3" fmla="*/ 14 h 1077"/>
              <a:gd name="T4" fmla="*/ 2378 w 2392"/>
              <a:gd name="T5" fmla="*/ 14 h 1077"/>
              <a:gd name="T6" fmla="*/ 2378 w 2392"/>
              <a:gd name="T7" fmla="*/ 1063 h 1077"/>
              <a:gd name="T8" fmla="*/ 14 w 2392"/>
              <a:gd name="T9" fmla="*/ 1063 h 1077"/>
              <a:gd name="T10" fmla="*/ 14 w 2392"/>
              <a:gd name="T11" fmla="*/ 7 h 1077"/>
              <a:gd name="T12" fmla="*/ 7 w 2392"/>
              <a:gd name="T13" fmla="*/ 7 h 1077"/>
              <a:gd name="T14" fmla="*/ 7 w 2392"/>
              <a:gd name="T15" fmla="*/ 14 h 1077"/>
              <a:gd name="T16" fmla="*/ 7 w 2392"/>
              <a:gd name="T17" fmla="*/ 7 h 1077"/>
              <a:gd name="T18" fmla="*/ 0 w 2392"/>
              <a:gd name="T19" fmla="*/ 7 h 1077"/>
              <a:gd name="T20" fmla="*/ 0 w 2392"/>
              <a:gd name="T21" fmla="*/ 1077 h 1077"/>
              <a:gd name="T22" fmla="*/ 2392 w 2392"/>
              <a:gd name="T23" fmla="*/ 1077 h 1077"/>
              <a:gd name="T24" fmla="*/ 2392 w 2392"/>
              <a:gd name="T25" fmla="*/ 0 h 1077"/>
              <a:gd name="T26" fmla="*/ 0 w 2392"/>
              <a:gd name="T27" fmla="*/ 0 h 1077"/>
              <a:gd name="T28" fmla="*/ 0 w 2392"/>
              <a:gd name="T29" fmla="*/ 7 h 1077"/>
              <a:gd name="T30" fmla="*/ 7 w 2392"/>
              <a:gd name="T31" fmla="*/ 7 h 1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92" h="1077">
                <a:moveTo>
                  <a:pt x="7" y="7"/>
                </a:moveTo>
                <a:lnTo>
                  <a:pt x="7" y="14"/>
                </a:lnTo>
                <a:lnTo>
                  <a:pt x="2378" y="14"/>
                </a:lnTo>
                <a:lnTo>
                  <a:pt x="2378" y="1063"/>
                </a:lnTo>
                <a:lnTo>
                  <a:pt x="14" y="1063"/>
                </a:lnTo>
                <a:lnTo>
                  <a:pt x="14" y="7"/>
                </a:lnTo>
                <a:lnTo>
                  <a:pt x="7" y="7"/>
                </a:lnTo>
                <a:lnTo>
                  <a:pt x="7" y="14"/>
                </a:lnTo>
                <a:lnTo>
                  <a:pt x="7" y="7"/>
                </a:lnTo>
                <a:lnTo>
                  <a:pt x="0" y="7"/>
                </a:lnTo>
                <a:lnTo>
                  <a:pt x="0" y="1077"/>
                </a:lnTo>
                <a:lnTo>
                  <a:pt x="2392" y="1077"/>
                </a:lnTo>
                <a:lnTo>
                  <a:pt x="2392" y="0"/>
                </a:lnTo>
                <a:lnTo>
                  <a:pt x="0" y="0"/>
                </a:lnTo>
                <a:lnTo>
                  <a:pt x="0" y="7"/>
                </a:lnTo>
                <a:lnTo>
                  <a:pt x="7" y="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75" name="Rectangle 100"/>
          <p:cNvSpPr>
            <a:spLocks noChangeArrowheads="1"/>
          </p:cNvSpPr>
          <p:nvPr/>
        </p:nvSpPr>
        <p:spPr bwMode="auto">
          <a:xfrm>
            <a:off x="4295781" y="3370136"/>
            <a:ext cx="54021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Immediate and</a:t>
            </a:r>
            <a:endParaRPr lang="en-US">
              <a:latin typeface="Arial" pitchFamily="34" charset="0"/>
            </a:endParaRPr>
          </a:p>
        </p:txBody>
      </p:sp>
      <p:sp>
        <p:nvSpPr>
          <p:cNvPr id="17476" name="Rectangle 101"/>
          <p:cNvSpPr>
            <a:spLocks noChangeArrowheads="1"/>
          </p:cNvSpPr>
          <p:nvPr/>
        </p:nvSpPr>
        <p:spPr bwMode="auto">
          <a:xfrm>
            <a:off x="4339146" y="3484652"/>
            <a:ext cx="474489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branch target</a:t>
            </a:r>
            <a:endParaRPr lang="en-US">
              <a:latin typeface="Arial" pitchFamily="34" charset="0"/>
            </a:endParaRPr>
          </a:p>
        </p:txBody>
      </p:sp>
      <p:sp>
        <p:nvSpPr>
          <p:cNvPr id="17477" name="Rectangle 102"/>
          <p:cNvSpPr>
            <a:spLocks noChangeArrowheads="1"/>
          </p:cNvSpPr>
          <p:nvPr/>
        </p:nvSpPr>
        <p:spPr bwMode="auto">
          <a:xfrm>
            <a:off x="6249118" y="3342870"/>
            <a:ext cx="301365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Register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478" name="Rectangle 103"/>
          <p:cNvSpPr>
            <a:spLocks noChangeArrowheads="1"/>
          </p:cNvSpPr>
          <p:nvPr/>
        </p:nvSpPr>
        <p:spPr bwMode="auto">
          <a:xfrm>
            <a:off x="6406803" y="3459204"/>
            <a:ext cx="12182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file</a:t>
            </a:r>
            <a:endParaRPr lang="en-US">
              <a:latin typeface="Arial" pitchFamily="34" charset="0"/>
            </a:endParaRPr>
          </a:p>
        </p:txBody>
      </p:sp>
      <p:sp>
        <p:nvSpPr>
          <p:cNvPr id="17480" name="Rectangle 105"/>
          <p:cNvSpPr>
            <a:spLocks noChangeArrowheads="1"/>
          </p:cNvSpPr>
          <p:nvPr/>
        </p:nvSpPr>
        <p:spPr bwMode="auto">
          <a:xfrm>
            <a:off x="6972502" y="4575284"/>
            <a:ext cx="9938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unit</a:t>
            </a:r>
            <a:endParaRPr lang="en-US">
              <a:latin typeface="Arial" pitchFamily="34" charset="0"/>
            </a:endParaRPr>
          </a:p>
        </p:txBody>
      </p:sp>
      <p:sp>
        <p:nvSpPr>
          <p:cNvPr id="17481" name="Rectangle 106"/>
          <p:cNvSpPr>
            <a:spLocks noChangeArrowheads="1"/>
          </p:cNvSpPr>
          <p:nvPr/>
        </p:nvSpPr>
        <p:spPr bwMode="auto">
          <a:xfrm>
            <a:off x="4390394" y="5195127"/>
            <a:ext cx="559449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4282B"/>
                </a:solidFill>
                <a:latin typeface="Times New Roman" pitchFamily="18" charset="0"/>
              </a:rPr>
              <a:t>Data memory</a:t>
            </a:r>
            <a:endParaRPr lang="en-US">
              <a:latin typeface="Arial" pitchFamily="34" charset="0"/>
            </a:endParaRPr>
          </a:p>
        </p:txBody>
      </p:sp>
      <p:sp>
        <p:nvSpPr>
          <p:cNvPr id="17482" name="Rectangle 107"/>
          <p:cNvSpPr>
            <a:spLocks noChangeArrowheads="1"/>
          </p:cNvSpPr>
          <p:nvPr/>
        </p:nvSpPr>
        <p:spPr bwMode="auto">
          <a:xfrm>
            <a:off x="5660647" y="5180586"/>
            <a:ext cx="352661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24282B"/>
                </a:solidFill>
                <a:latin typeface="Times New Roman" pitchFamily="18" charset="0"/>
              </a:rPr>
              <a:t>Memory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483" name="Rectangle 108"/>
          <p:cNvSpPr>
            <a:spLocks noChangeArrowheads="1"/>
          </p:cNvSpPr>
          <p:nvPr/>
        </p:nvSpPr>
        <p:spPr bwMode="auto">
          <a:xfrm>
            <a:off x="5776059" y="5311462"/>
            <a:ext cx="16030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24282B"/>
                </a:solidFill>
                <a:latin typeface="Times New Roman" pitchFamily="18" charset="0"/>
              </a:rPr>
              <a:t>unit</a:t>
            </a:r>
            <a:endParaRPr lang="en-US" sz="3200" dirty="0">
              <a:latin typeface="Arial" pitchFamily="34" charset="0"/>
            </a:endParaRPr>
          </a:p>
        </p:txBody>
      </p:sp>
      <p:sp>
        <p:nvSpPr>
          <p:cNvPr id="17484" name="Rectangle 109"/>
          <p:cNvSpPr>
            <a:spLocks noChangeArrowheads="1"/>
          </p:cNvSpPr>
          <p:nvPr/>
        </p:nvSpPr>
        <p:spPr bwMode="auto">
          <a:xfrm>
            <a:off x="5440977" y="5015172"/>
            <a:ext cx="342967" cy="89068"/>
          </a:xfrm>
          <a:prstGeom prst="rect">
            <a:avLst/>
          </a:prstGeom>
          <a:solidFill>
            <a:srgbClr val="9DBBD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85" name="Freeform 110"/>
          <p:cNvSpPr>
            <a:spLocks/>
          </p:cNvSpPr>
          <p:nvPr/>
        </p:nvSpPr>
        <p:spPr bwMode="auto">
          <a:xfrm>
            <a:off x="5437034" y="5011538"/>
            <a:ext cx="350852" cy="96339"/>
          </a:xfrm>
          <a:custGeom>
            <a:avLst/>
            <a:gdLst>
              <a:gd name="T0" fmla="*/ 10 w 772"/>
              <a:gd name="T1" fmla="*/ 9 h 252"/>
              <a:gd name="T2" fmla="*/ 10 w 772"/>
              <a:gd name="T3" fmla="*/ 19 h 252"/>
              <a:gd name="T4" fmla="*/ 753 w 772"/>
              <a:gd name="T5" fmla="*/ 19 h 252"/>
              <a:gd name="T6" fmla="*/ 753 w 772"/>
              <a:gd name="T7" fmla="*/ 232 h 252"/>
              <a:gd name="T8" fmla="*/ 20 w 772"/>
              <a:gd name="T9" fmla="*/ 232 h 252"/>
              <a:gd name="T10" fmla="*/ 20 w 772"/>
              <a:gd name="T11" fmla="*/ 9 h 252"/>
              <a:gd name="T12" fmla="*/ 10 w 772"/>
              <a:gd name="T13" fmla="*/ 9 h 252"/>
              <a:gd name="T14" fmla="*/ 10 w 772"/>
              <a:gd name="T15" fmla="*/ 19 h 252"/>
              <a:gd name="T16" fmla="*/ 10 w 772"/>
              <a:gd name="T17" fmla="*/ 9 h 252"/>
              <a:gd name="T18" fmla="*/ 0 w 772"/>
              <a:gd name="T19" fmla="*/ 9 h 252"/>
              <a:gd name="T20" fmla="*/ 0 w 772"/>
              <a:gd name="T21" fmla="*/ 252 h 252"/>
              <a:gd name="T22" fmla="*/ 772 w 772"/>
              <a:gd name="T23" fmla="*/ 252 h 252"/>
              <a:gd name="T24" fmla="*/ 772 w 772"/>
              <a:gd name="T25" fmla="*/ 0 h 252"/>
              <a:gd name="T26" fmla="*/ 0 w 772"/>
              <a:gd name="T27" fmla="*/ 0 h 252"/>
              <a:gd name="T28" fmla="*/ 0 w 772"/>
              <a:gd name="T29" fmla="*/ 9 h 252"/>
              <a:gd name="T30" fmla="*/ 10 w 772"/>
              <a:gd name="T31" fmla="*/ 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72" h="252">
                <a:moveTo>
                  <a:pt x="10" y="9"/>
                </a:moveTo>
                <a:lnTo>
                  <a:pt x="10" y="19"/>
                </a:lnTo>
                <a:lnTo>
                  <a:pt x="753" y="19"/>
                </a:lnTo>
                <a:lnTo>
                  <a:pt x="753" y="232"/>
                </a:lnTo>
                <a:lnTo>
                  <a:pt x="20" y="232"/>
                </a:lnTo>
                <a:lnTo>
                  <a:pt x="20" y="9"/>
                </a:lnTo>
                <a:lnTo>
                  <a:pt x="10" y="9"/>
                </a:lnTo>
                <a:lnTo>
                  <a:pt x="10" y="19"/>
                </a:lnTo>
                <a:lnTo>
                  <a:pt x="10" y="9"/>
                </a:lnTo>
                <a:lnTo>
                  <a:pt x="0" y="9"/>
                </a:lnTo>
                <a:lnTo>
                  <a:pt x="0" y="252"/>
                </a:lnTo>
                <a:lnTo>
                  <a:pt x="772" y="252"/>
                </a:lnTo>
                <a:lnTo>
                  <a:pt x="772" y="0"/>
                </a:lnTo>
                <a:lnTo>
                  <a:pt x="0" y="0"/>
                </a:lnTo>
                <a:lnTo>
                  <a:pt x="0" y="9"/>
                </a:lnTo>
                <a:lnTo>
                  <a:pt x="10" y="9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86" name="Rectangle 111"/>
          <p:cNvSpPr>
            <a:spLocks noChangeArrowheads="1"/>
          </p:cNvSpPr>
          <p:nvPr/>
        </p:nvSpPr>
        <p:spPr bwMode="auto">
          <a:xfrm>
            <a:off x="5480824" y="5000633"/>
            <a:ext cx="141064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 dirty="0">
                <a:solidFill>
                  <a:srgbClr val="24282B"/>
                </a:solidFill>
                <a:latin typeface="Times New Roman" pitchFamily="18" charset="0"/>
              </a:rPr>
              <a:t>mar</a:t>
            </a:r>
            <a:endParaRPr lang="en-US" sz="2800" dirty="0">
              <a:latin typeface="Arial" pitchFamily="34" charset="0"/>
            </a:endParaRPr>
          </a:p>
        </p:txBody>
      </p:sp>
      <p:sp>
        <p:nvSpPr>
          <p:cNvPr id="17487" name="Freeform 112"/>
          <p:cNvSpPr>
            <a:spLocks noEditPoints="1"/>
          </p:cNvSpPr>
          <p:nvPr/>
        </p:nvSpPr>
        <p:spPr bwMode="auto">
          <a:xfrm>
            <a:off x="7376573" y="4517117"/>
            <a:ext cx="942174" cy="12724"/>
          </a:xfrm>
          <a:custGeom>
            <a:avLst/>
            <a:gdLst>
              <a:gd name="T0" fmla="*/ 1875 w 2067"/>
              <a:gd name="T1" fmla="*/ 1 h 32"/>
              <a:gd name="T2" fmla="*/ 2067 w 2067"/>
              <a:gd name="T3" fmla="*/ 24 h 32"/>
              <a:gd name="T4" fmla="*/ 1827 w 2067"/>
              <a:gd name="T5" fmla="*/ 1 h 32"/>
              <a:gd name="T6" fmla="*/ 1803 w 2067"/>
              <a:gd name="T7" fmla="*/ 25 h 32"/>
              <a:gd name="T8" fmla="*/ 1827 w 2067"/>
              <a:gd name="T9" fmla="*/ 1 h 32"/>
              <a:gd name="T10" fmla="*/ 1562 w 2067"/>
              <a:gd name="T11" fmla="*/ 2 h 32"/>
              <a:gd name="T12" fmla="*/ 1755 w 2067"/>
              <a:gd name="T13" fmla="*/ 25 h 32"/>
              <a:gd name="T14" fmla="*/ 1514 w 2067"/>
              <a:gd name="T15" fmla="*/ 2 h 32"/>
              <a:gd name="T16" fmla="*/ 1490 w 2067"/>
              <a:gd name="T17" fmla="*/ 26 h 32"/>
              <a:gd name="T18" fmla="*/ 1514 w 2067"/>
              <a:gd name="T19" fmla="*/ 2 h 32"/>
              <a:gd name="T20" fmla="*/ 1250 w 2067"/>
              <a:gd name="T21" fmla="*/ 3 h 32"/>
              <a:gd name="T22" fmla="*/ 1442 w 2067"/>
              <a:gd name="T23" fmla="*/ 27 h 32"/>
              <a:gd name="T24" fmla="*/ 1202 w 2067"/>
              <a:gd name="T25" fmla="*/ 3 h 32"/>
              <a:gd name="T26" fmla="*/ 1178 w 2067"/>
              <a:gd name="T27" fmla="*/ 27 h 32"/>
              <a:gd name="T28" fmla="*/ 1202 w 2067"/>
              <a:gd name="T29" fmla="*/ 3 h 32"/>
              <a:gd name="T30" fmla="*/ 937 w 2067"/>
              <a:gd name="T31" fmla="*/ 4 h 32"/>
              <a:gd name="T32" fmla="*/ 1130 w 2067"/>
              <a:gd name="T33" fmla="*/ 28 h 32"/>
              <a:gd name="T34" fmla="*/ 889 w 2067"/>
              <a:gd name="T35" fmla="*/ 4 h 32"/>
              <a:gd name="T36" fmla="*/ 865 w 2067"/>
              <a:gd name="T37" fmla="*/ 29 h 32"/>
              <a:gd name="T38" fmla="*/ 889 w 2067"/>
              <a:gd name="T39" fmla="*/ 4 h 32"/>
              <a:gd name="T40" fmla="*/ 625 w 2067"/>
              <a:gd name="T41" fmla="*/ 5 h 32"/>
              <a:gd name="T42" fmla="*/ 817 w 2067"/>
              <a:gd name="T43" fmla="*/ 29 h 32"/>
              <a:gd name="T44" fmla="*/ 577 w 2067"/>
              <a:gd name="T45" fmla="*/ 6 h 32"/>
              <a:gd name="T46" fmla="*/ 553 w 2067"/>
              <a:gd name="T47" fmla="*/ 30 h 32"/>
              <a:gd name="T48" fmla="*/ 577 w 2067"/>
              <a:gd name="T49" fmla="*/ 6 h 32"/>
              <a:gd name="T50" fmla="*/ 312 w 2067"/>
              <a:gd name="T51" fmla="*/ 7 h 32"/>
              <a:gd name="T52" fmla="*/ 505 w 2067"/>
              <a:gd name="T53" fmla="*/ 30 h 32"/>
              <a:gd name="T54" fmla="*/ 264 w 2067"/>
              <a:gd name="T55" fmla="*/ 7 h 32"/>
              <a:gd name="T56" fmla="*/ 240 w 2067"/>
              <a:gd name="T57" fmla="*/ 31 h 32"/>
              <a:gd name="T58" fmla="*/ 264 w 2067"/>
              <a:gd name="T59" fmla="*/ 7 h 32"/>
              <a:gd name="T60" fmla="*/ 0 w 2067"/>
              <a:gd name="T61" fmla="*/ 8 h 32"/>
              <a:gd name="T62" fmla="*/ 192 w 2067"/>
              <a:gd name="T63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067" h="32">
                <a:moveTo>
                  <a:pt x="2067" y="0"/>
                </a:moveTo>
                <a:lnTo>
                  <a:pt x="1875" y="1"/>
                </a:lnTo>
                <a:lnTo>
                  <a:pt x="1875" y="25"/>
                </a:lnTo>
                <a:lnTo>
                  <a:pt x="2067" y="24"/>
                </a:lnTo>
                <a:lnTo>
                  <a:pt x="2067" y="0"/>
                </a:lnTo>
                <a:close/>
                <a:moveTo>
                  <a:pt x="1827" y="1"/>
                </a:moveTo>
                <a:lnTo>
                  <a:pt x="1803" y="1"/>
                </a:lnTo>
                <a:lnTo>
                  <a:pt x="1803" y="25"/>
                </a:lnTo>
                <a:lnTo>
                  <a:pt x="1827" y="25"/>
                </a:lnTo>
                <a:lnTo>
                  <a:pt x="1827" y="1"/>
                </a:lnTo>
                <a:close/>
                <a:moveTo>
                  <a:pt x="1755" y="1"/>
                </a:moveTo>
                <a:lnTo>
                  <a:pt x="1562" y="2"/>
                </a:lnTo>
                <a:lnTo>
                  <a:pt x="1562" y="26"/>
                </a:lnTo>
                <a:lnTo>
                  <a:pt x="1755" y="25"/>
                </a:lnTo>
                <a:lnTo>
                  <a:pt x="1755" y="1"/>
                </a:lnTo>
                <a:close/>
                <a:moveTo>
                  <a:pt x="1514" y="2"/>
                </a:moveTo>
                <a:lnTo>
                  <a:pt x="1490" y="2"/>
                </a:lnTo>
                <a:lnTo>
                  <a:pt x="1490" y="26"/>
                </a:lnTo>
                <a:lnTo>
                  <a:pt x="1514" y="26"/>
                </a:lnTo>
                <a:lnTo>
                  <a:pt x="1514" y="2"/>
                </a:lnTo>
                <a:close/>
                <a:moveTo>
                  <a:pt x="1442" y="2"/>
                </a:moveTo>
                <a:lnTo>
                  <a:pt x="1250" y="3"/>
                </a:lnTo>
                <a:lnTo>
                  <a:pt x="1250" y="27"/>
                </a:lnTo>
                <a:lnTo>
                  <a:pt x="1442" y="27"/>
                </a:lnTo>
                <a:lnTo>
                  <a:pt x="1442" y="2"/>
                </a:lnTo>
                <a:close/>
                <a:moveTo>
                  <a:pt x="1202" y="3"/>
                </a:moveTo>
                <a:lnTo>
                  <a:pt x="1178" y="3"/>
                </a:lnTo>
                <a:lnTo>
                  <a:pt x="1178" y="27"/>
                </a:lnTo>
                <a:lnTo>
                  <a:pt x="1202" y="27"/>
                </a:lnTo>
                <a:lnTo>
                  <a:pt x="1202" y="3"/>
                </a:lnTo>
                <a:close/>
                <a:moveTo>
                  <a:pt x="1130" y="4"/>
                </a:moveTo>
                <a:lnTo>
                  <a:pt x="937" y="4"/>
                </a:lnTo>
                <a:lnTo>
                  <a:pt x="937" y="28"/>
                </a:lnTo>
                <a:lnTo>
                  <a:pt x="1130" y="28"/>
                </a:lnTo>
                <a:lnTo>
                  <a:pt x="1130" y="4"/>
                </a:lnTo>
                <a:close/>
                <a:moveTo>
                  <a:pt x="889" y="4"/>
                </a:moveTo>
                <a:lnTo>
                  <a:pt x="865" y="5"/>
                </a:lnTo>
                <a:lnTo>
                  <a:pt x="865" y="29"/>
                </a:lnTo>
                <a:lnTo>
                  <a:pt x="889" y="29"/>
                </a:lnTo>
                <a:lnTo>
                  <a:pt x="889" y="4"/>
                </a:lnTo>
                <a:close/>
                <a:moveTo>
                  <a:pt x="817" y="5"/>
                </a:moveTo>
                <a:lnTo>
                  <a:pt x="625" y="5"/>
                </a:lnTo>
                <a:lnTo>
                  <a:pt x="625" y="29"/>
                </a:lnTo>
                <a:lnTo>
                  <a:pt x="817" y="29"/>
                </a:lnTo>
                <a:lnTo>
                  <a:pt x="817" y="5"/>
                </a:lnTo>
                <a:close/>
                <a:moveTo>
                  <a:pt x="577" y="6"/>
                </a:moveTo>
                <a:lnTo>
                  <a:pt x="553" y="6"/>
                </a:lnTo>
                <a:lnTo>
                  <a:pt x="553" y="30"/>
                </a:lnTo>
                <a:lnTo>
                  <a:pt x="577" y="30"/>
                </a:lnTo>
                <a:lnTo>
                  <a:pt x="577" y="6"/>
                </a:lnTo>
                <a:close/>
                <a:moveTo>
                  <a:pt x="504" y="6"/>
                </a:moveTo>
                <a:lnTo>
                  <a:pt x="312" y="7"/>
                </a:lnTo>
                <a:lnTo>
                  <a:pt x="312" y="31"/>
                </a:lnTo>
                <a:lnTo>
                  <a:pt x="505" y="30"/>
                </a:lnTo>
                <a:lnTo>
                  <a:pt x="504" y="6"/>
                </a:lnTo>
                <a:close/>
                <a:moveTo>
                  <a:pt x="264" y="7"/>
                </a:moveTo>
                <a:lnTo>
                  <a:pt x="240" y="7"/>
                </a:lnTo>
                <a:lnTo>
                  <a:pt x="240" y="31"/>
                </a:lnTo>
                <a:lnTo>
                  <a:pt x="264" y="31"/>
                </a:lnTo>
                <a:lnTo>
                  <a:pt x="264" y="7"/>
                </a:lnTo>
                <a:close/>
                <a:moveTo>
                  <a:pt x="192" y="7"/>
                </a:moveTo>
                <a:lnTo>
                  <a:pt x="0" y="8"/>
                </a:lnTo>
                <a:lnTo>
                  <a:pt x="0" y="32"/>
                </a:lnTo>
                <a:lnTo>
                  <a:pt x="192" y="31"/>
                </a:lnTo>
                <a:lnTo>
                  <a:pt x="192" y="7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88" name="Freeform 113"/>
          <p:cNvSpPr>
            <a:spLocks/>
          </p:cNvSpPr>
          <p:nvPr/>
        </p:nvSpPr>
        <p:spPr bwMode="auto">
          <a:xfrm>
            <a:off x="7348979" y="4502576"/>
            <a:ext cx="70959" cy="43625"/>
          </a:xfrm>
          <a:custGeom>
            <a:avLst/>
            <a:gdLst>
              <a:gd name="T0" fmla="*/ 158 w 158"/>
              <a:gd name="T1" fmla="*/ 115 h 115"/>
              <a:gd name="T2" fmla="*/ 0 w 158"/>
              <a:gd name="T3" fmla="*/ 58 h 115"/>
              <a:gd name="T4" fmla="*/ 157 w 158"/>
              <a:gd name="T5" fmla="*/ 0 h 115"/>
              <a:gd name="T6" fmla="*/ 158 w 158"/>
              <a:gd name="T7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115">
                <a:moveTo>
                  <a:pt x="158" y="115"/>
                </a:moveTo>
                <a:lnTo>
                  <a:pt x="0" y="58"/>
                </a:lnTo>
                <a:lnTo>
                  <a:pt x="157" y="0"/>
                </a:lnTo>
                <a:cubicBezTo>
                  <a:pt x="132" y="34"/>
                  <a:pt x="132" y="81"/>
                  <a:pt x="158" y="115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89" name="Freeform 114"/>
          <p:cNvSpPr>
            <a:spLocks noEditPoints="1"/>
          </p:cNvSpPr>
          <p:nvPr/>
        </p:nvSpPr>
        <p:spPr bwMode="auto">
          <a:xfrm>
            <a:off x="7360805" y="4635269"/>
            <a:ext cx="1068323" cy="12724"/>
          </a:xfrm>
          <a:custGeom>
            <a:avLst/>
            <a:gdLst>
              <a:gd name="T0" fmla="*/ 2147 w 2340"/>
              <a:gd name="T1" fmla="*/ 1 h 31"/>
              <a:gd name="T2" fmla="*/ 2340 w 2340"/>
              <a:gd name="T3" fmla="*/ 24 h 31"/>
              <a:gd name="T4" fmla="*/ 2099 w 2340"/>
              <a:gd name="T5" fmla="*/ 1 h 31"/>
              <a:gd name="T6" fmla="*/ 2075 w 2340"/>
              <a:gd name="T7" fmla="*/ 25 h 31"/>
              <a:gd name="T8" fmla="*/ 2099 w 2340"/>
              <a:gd name="T9" fmla="*/ 1 h 31"/>
              <a:gd name="T10" fmla="*/ 1835 w 2340"/>
              <a:gd name="T11" fmla="*/ 2 h 31"/>
              <a:gd name="T12" fmla="*/ 2027 w 2340"/>
              <a:gd name="T13" fmla="*/ 25 h 31"/>
              <a:gd name="T14" fmla="*/ 1787 w 2340"/>
              <a:gd name="T15" fmla="*/ 2 h 31"/>
              <a:gd name="T16" fmla="*/ 1763 w 2340"/>
              <a:gd name="T17" fmla="*/ 26 h 31"/>
              <a:gd name="T18" fmla="*/ 1787 w 2340"/>
              <a:gd name="T19" fmla="*/ 2 h 31"/>
              <a:gd name="T20" fmla="*/ 1522 w 2340"/>
              <a:gd name="T21" fmla="*/ 3 h 31"/>
              <a:gd name="T22" fmla="*/ 1715 w 2340"/>
              <a:gd name="T23" fmla="*/ 26 h 31"/>
              <a:gd name="T24" fmla="*/ 1474 w 2340"/>
              <a:gd name="T25" fmla="*/ 3 h 31"/>
              <a:gd name="T26" fmla="*/ 1450 w 2340"/>
              <a:gd name="T27" fmla="*/ 27 h 31"/>
              <a:gd name="T28" fmla="*/ 1474 w 2340"/>
              <a:gd name="T29" fmla="*/ 3 h 31"/>
              <a:gd name="T30" fmla="*/ 1210 w 2340"/>
              <a:gd name="T31" fmla="*/ 4 h 31"/>
              <a:gd name="T32" fmla="*/ 1402 w 2340"/>
              <a:gd name="T33" fmla="*/ 27 h 31"/>
              <a:gd name="T34" fmla="*/ 1162 w 2340"/>
              <a:gd name="T35" fmla="*/ 4 h 31"/>
              <a:gd name="T36" fmla="*/ 1138 w 2340"/>
              <a:gd name="T37" fmla="*/ 28 h 31"/>
              <a:gd name="T38" fmla="*/ 1162 w 2340"/>
              <a:gd name="T39" fmla="*/ 4 h 31"/>
              <a:gd name="T40" fmla="*/ 897 w 2340"/>
              <a:gd name="T41" fmla="*/ 5 h 31"/>
              <a:gd name="T42" fmla="*/ 1090 w 2340"/>
              <a:gd name="T43" fmla="*/ 28 h 31"/>
              <a:gd name="T44" fmla="*/ 849 w 2340"/>
              <a:gd name="T45" fmla="*/ 5 h 31"/>
              <a:gd name="T46" fmla="*/ 825 w 2340"/>
              <a:gd name="T47" fmla="*/ 29 h 31"/>
              <a:gd name="T48" fmla="*/ 849 w 2340"/>
              <a:gd name="T49" fmla="*/ 5 h 31"/>
              <a:gd name="T50" fmla="*/ 585 w 2340"/>
              <a:gd name="T51" fmla="*/ 6 h 31"/>
              <a:gd name="T52" fmla="*/ 777 w 2340"/>
              <a:gd name="T53" fmla="*/ 29 h 31"/>
              <a:gd name="T54" fmla="*/ 537 w 2340"/>
              <a:gd name="T55" fmla="*/ 6 h 31"/>
              <a:gd name="T56" fmla="*/ 513 w 2340"/>
              <a:gd name="T57" fmla="*/ 30 h 31"/>
              <a:gd name="T58" fmla="*/ 537 w 2340"/>
              <a:gd name="T59" fmla="*/ 6 h 31"/>
              <a:gd name="T60" fmla="*/ 272 w 2340"/>
              <a:gd name="T61" fmla="*/ 7 h 31"/>
              <a:gd name="T62" fmla="*/ 465 w 2340"/>
              <a:gd name="T63" fmla="*/ 30 h 31"/>
              <a:gd name="T64" fmla="*/ 224 w 2340"/>
              <a:gd name="T65" fmla="*/ 7 h 31"/>
              <a:gd name="T66" fmla="*/ 200 w 2340"/>
              <a:gd name="T67" fmla="*/ 31 h 31"/>
              <a:gd name="T68" fmla="*/ 224 w 2340"/>
              <a:gd name="T69" fmla="*/ 7 h 31"/>
              <a:gd name="T70" fmla="*/ 0 w 2340"/>
              <a:gd name="T71" fmla="*/ 7 h 31"/>
              <a:gd name="T72" fmla="*/ 152 w 2340"/>
              <a:gd name="T7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40" h="31">
                <a:moveTo>
                  <a:pt x="2340" y="0"/>
                </a:moveTo>
                <a:lnTo>
                  <a:pt x="2147" y="1"/>
                </a:lnTo>
                <a:lnTo>
                  <a:pt x="2147" y="25"/>
                </a:lnTo>
                <a:lnTo>
                  <a:pt x="2340" y="24"/>
                </a:lnTo>
                <a:lnTo>
                  <a:pt x="2340" y="0"/>
                </a:lnTo>
                <a:close/>
                <a:moveTo>
                  <a:pt x="2099" y="1"/>
                </a:moveTo>
                <a:lnTo>
                  <a:pt x="2075" y="1"/>
                </a:lnTo>
                <a:lnTo>
                  <a:pt x="2075" y="25"/>
                </a:lnTo>
                <a:lnTo>
                  <a:pt x="2099" y="25"/>
                </a:lnTo>
                <a:lnTo>
                  <a:pt x="2099" y="1"/>
                </a:lnTo>
                <a:close/>
                <a:moveTo>
                  <a:pt x="2027" y="1"/>
                </a:moveTo>
                <a:lnTo>
                  <a:pt x="1835" y="2"/>
                </a:lnTo>
                <a:lnTo>
                  <a:pt x="1835" y="26"/>
                </a:lnTo>
                <a:lnTo>
                  <a:pt x="2027" y="25"/>
                </a:lnTo>
                <a:lnTo>
                  <a:pt x="2027" y="1"/>
                </a:lnTo>
                <a:close/>
                <a:moveTo>
                  <a:pt x="1787" y="2"/>
                </a:moveTo>
                <a:lnTo>
                  <a:pt x="1763" y="2"/>
                </a:lnTo>
                <a:lnTo>
                  <a:pt x="1763" y="26"/>
                </a:lnTo>
                <a:lnTo>
                  <a:pt x="1787" y="26"/>
                </a:lnTo>
                <a:lnTo>
                  <a:pt x="1787" y="2"/>
                </a:lnTo>
                <a:close/>
                <a:moveTo>
                  <a:pt x="1715" y="2"/>
                </a:moveTo>
                <a:lnTo>
                  <a:pt x="1522" y="3"/>
                </a:lnTo>
                <a:lnTo>
                  <a:pt x="1522" y="27"/>
                </a:lnTo>
                <a:lnTo>
                  <a:pt x="1715" y="26"/>
                </a:lnTo>
                <a:lnTo>
                  <a:pt x="1715" y="2"/>
                </a:lnTo>
                <a:close/>
                <a:moveTo>
                  <a:pt x="1474" y="3"/>
                </a:moveTo>
                <a:lnTo>
                  <a:pt x="1450" y="3"/>
                </a:lnTo>
                <a:lnTo>
                  <a:pt x="1450" y="27"/>
                </a:lnTo>
                <a:lnTo>
                  <a:pt x="1474" y="27"/>
                </a:lnTo>
                <a:lnTo>
                  <a:pt x="1474" y="3"/>
                </a:lnTo>
                <a:close/>
                <a:moveTo>
                  <a:pt x="1402" y="3"/>
                </a:moveTo>
                <a:lnTo>
                  <a:pt x="1210" y="4"/>
                </a:lnTo>
                <a:lnTo>
                  <a:pt x="1210" y="28"/>
                </a:lnTo>
                <a:lnTo>
                  <a:pt x="1402" y="27"/>
                </a:lnTo>
                <a:lnTo>
                  <a:pt x="1402" y="3"/>
                </a:lnTo>
                <a:close/>
                <a:moveTo>
                  <a:pt x="1162" y="4"/>
                </a:moveTo>
                <a:lnTo>
                  <a:pt x="1138" y="4"/>
                </a:lnTo>
                <a:lnTo>
                  <a:pt x="1138" y="28"/>
                </a:lnTo>
                <a:lnTo>
                  <a:pt x="1162" y="28"/>
                </a:lnTo>
                <a:lnTo>
                  <a:pt x="1162" y="4"/>
                </a:lnTo>
                <a:close/>
                <a:moveTo>
                  <a:pt x="1090" y="4"/>
                </a:moveTo>
                <a:lnTo>
                  <a:pt x="897" y="5"/>
                </a:lnTo>
                <a:lnTo>
                  <a:pt x="897" y="29"/>
                </a:lnTo>
                <a:lnTo>
                  <a:pt x="1090" y="28"/>
                </a:lnTo>
                <a:lnTo>
                  <a:pt x="1090" y="4"/>
                </a:lnTo>
                <a:close/>
                <a:moveTo>
                  <a:pt x="849" y="5"/>
                </a:moveTo>
                <a:lnTo>
                  <a:pt x="825" y="5"/>
                </a:lnTo>
                <a:lnTo>
                  <a:pt x="825" y="29"/>
                </a:lnTo>
                <a:lnTo>
                  <a:pt x="849" y="29"/>
                </a:lnTo>
                <a:lnTo>
                  <a:pt x="849" y="5"/>
                </a:lnTo>
                <a:close/>
                <a:moveTo>
                  <a:pt x="777" y="5"/>
                </a:moveTo>
                <a:lnTo>
                  <a:pt x="585" y="6"/>
                </a:lnTo>
                <a:lnTo>
                  <a:pt x="585" y="30"/>
                </a:lnTo>
                <a:lnTo>
                  <a:pt x="777" y="29"/>
                </a:lnTo>
                <a:lnTo>
                  <a:pt x="777" y="5"/>
                </a:lnTo>
                <a:close/>
                <a:moveTo>
                  <a:pt x="537" y="6"/>
                </a:moveTo>
                <a:lnTo>
                  <a:pt x="513" y="6"/>
                </a:lnTo>
                <a:lnTo>
                  <a:pt x="513" y="30"/>
                </a:lnTo>
                <a:lnTo>
                  <a:pt x="537" y="30"/>
                </a:lnTo>
                <a:lnTo>
                  <a:pt x="537" y="6"/>
                </a:lnTo>
                <a:close/>
                <a:moveTo>
                  <a:pt x="465" y="6"/>
                </a:moveTo>
                <a:lnTo>
                  <a:pt x="272" y="7"/>
                </a:lnTo>
                <a:lnTo>
                  <a:pt x="272" y="31"/>
                </a:lnTo>
                <a:lnTo>
                  <a:pt x="465" y="30"/>
                </a:lnTo>
                <a:lnTo>
                  <a:pt x="465" y="6"/>
                </a:lnTo>
                <a:close/>
                <a:moveTo>
                  <a:pt x="224" y="7"/>
                </a:moveTo>
                <a:lnTo>
                  <a:pt x="200" y="7"/>
                </a:lnTo>
                <a:lnTo>
                  <a:pt x="200" y="31"/>
                </a:lnTo>
                <a:lnTo>
                  <a:pt x="224" y="31"/>
                </a:lnTo>
                <a:lnTo>
                  <a:pt x="224" y="7"/>
                </a:lnTo>
                <a:close/>
                <a:moveTo>
                  <a:pt x="152" y="7"/>
                </a:moveTo>
                <a:lnTo>
                  <a:pt x="0" y="7"/>
                </a:lnTo>
                <a:lnTo>
                  <a:pt x="0" y="31"/>
                </a:lnTo>
                <a:lnTo>
                  <a:pt x="152" y="31"/>
                </a:lnTo>
                <a:lnTo>
                  <a:pt x="152" y="7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90" name="Freeform 115"/>
          <p:cNvSpPr>
            <a:spLocks/>
          </p:cNvSpPr>
          <p:nvPr/>
        </p:nvSpPr>
        <p:spPr bwMode="auto">
          <a:xfrm>
            <a:off x="7345036" y="4620728"/>
            <a:ext cx="72930" cy="45443"/>
          </a:xfrm>
          <a:custGeom>
            <a:avLst/>
            <a:gdLst>
              <a:gd name="T0" fmla="*/ 158 w 158"/>
              <a:gd name="T1" fmla="*/ 116 h 116"/>
              <a:gd name="T2" fmla="*/ 0 w 158"/>
              <a:gd name="T3" fmla="*/ 59 h 116"/>
              <a:gd name="T4" fmla="*/ 158 w 158"/>
              <a:gd name="T5" fmla="*/ 0 h 116"/>
              <a:gd name="T6" fmla="*/ 158 w 158"/>
              <a:gd name="T7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116">
                <a:moveTo>
                  <a:pt x="158" y="116"/>
                </a:moveTo>
                <a:lnTo>
                  <a:pt x="0" y="59"/>
                </a:lnTo>
                <a:lnTo>
                  <a:pt x="158" y="0"/>
                </a:lnTo>
                <a:cubicBezTo>
                  <a:pt x="132" y="35"/>
                  <a:pt x="133" y="81"/>
                  <a:pt x="158" y="116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91" name="Freeform 116"/>
          <p:cNvSpPr>
            <a:spLocks noEditPoints="1"/>
          </p:cNvSpPr>
          <p:nvPr/>
        </p:nvSpPr>
        <p:spPr bwMode="auto">
          <a:xfrm>
            <a:off x="7354891" y="4735243"/>
            <a:ext cx="1168848" cy="12724"/>
          </a:xfrm>
          <a:custGeom>
            <a:avLst/>
            <a:gdLst>
              <a:gd name="T0" fmla="*/ 2369 w 2561"/>
              <a:gd name="T1" fmla="*/ 1 h 32"/>
              <a:gd name="T2" fmla="*/ 2561 w 2561"/>
              <a:gd name="T3" fmla="*/ 24 h 32"/>
              <a:gd name="T4" fmla="*/ 2321 w 2561"/>
              <a:gd name="T5" fmla="*/ 1 h 32"/>
              <a:gd name="T6" fmla="*/ 2297 w 2561"/>
              <a:gd name="T7" fmla="*/ 25 h 32"/>
              <a:gd name="T8" fmla="*/ 2321 w 2561"/>
              <a:gd name="T9" fmla="*/ 1 h 32"/>
              <a:gd name="T10" fmla="*/ 2056 w 2561"/>
              <a:gd name="T11" fmla="*/ 2 h 32"/>
              <a:gd name="T12" fmla="*/ 2249 w 2561"/>
              <a:gd name="T13" fmla="*/ 25 h 32"/>
              <a:gd name="T14" fmla="*/ 2008 w 2561"/>
              <a:gd name="T15" fmla="*/ 2 h 32"/>
              <a:gd name="T16" fmla="*/ 1984 w 2561"/>
              <a:gd name="T17" fmla="*/ 26 h 32"/>
              <a:gd name="T18" fmla="*/ 2008 w 2561"/>
              <a:gd name="T19" fmla="*/ 2 h 32"/>
              <a:gd name="T20" fmla="*/ 1744 w 2561"/>
              <a:gd name="T21" fmla="*/ 3 h 32"/>
              <a:gd name="T22" fmla="*/ 1936 w 2561"/>
              <a:gd name="T23" fmla="*/ 26 h 32"/>
              <a:gd name="T24" fmla="*/ 1696 w 2561"/>
              <a:gd name="T25" fmla="*/ 3 h 32"/>
              <a:gd name="T26" fmla="*/ 1672 w 2561"/>
              <a:gd name="T27" fmla="*/ 27 h 32"/>
              <a:gd name="T28" fmla="*/ 1696 w 2561"/>
              <a:gd name="T29" fmla="*/ 3 h 32"/>
              <a:gd name="T30" fmla="*/ 1431 w 2561"/>
              <a:gd name="T31" fmla="*/ 4 h 32"/>
              <a:gd name="T32" fmla="*/ 1624 w 2561"/>
              <a:gd name="T33" fmla="*/ 27 h 32"/>
              <a:gd name="T34" fmla="*/ 1383 w 2561"/>
              <a:gd name="T35" fmla="*/ 4 h 32"/>
              <a:gd name="T36" fmla="*/ 1359 w 2561"/>
              <a:gd name="T37" fmla="*/ 28 h 32"/>
              <a:gd name="T38" fmla="*/ 1383 w 2561"/>
              <a:gd name="T39" fmla="*/ 4 h 32"/>
              <a:gd name="T40" fmla="*/ 1119 w 2561"/>
              <a:gd name="T41" fmla="*/ 5 h 32"/>
              <a:gd name="T42" fmla="*/ 1311 w 2561"/>
              <a:gd name="T43" fmla="*/ 28 h 32"/>
              <a:gd name="T44" fmla="*/ 1071 w 2561"/>
              <a:gd name="T45" fmla="*/ 5 h 32"/>
              <a:gd name="T46" fmla="*/ 1047 w 2561"/>
              <a:gd name="T47" fmla="*/ 29 h 32"/>
              <a:gd name="T48" fmla="*/ 1071 w 2561"/>
              <a:gd name="T49" fmla="*/ 5 h 32"/>
              <a:gd name="T50" fmla="*/ 806 w 2561"/>
              <a:gd name="T51" fmla="*/ 6 h 32"/>
              <a:gd name="T52" fmla="*/ 999 w 2561"/>
              <a:gd name="T53" fmla="*/ 29 h 32"/>
              <a:gd name="T54" fmla="*/ 758 w 2561"/>
              <a:gd name="T55" fmla="*/ 6 h 32"/>
              <a:gd name="T56" fmla="*/ 734 w 2561"/>
              <a:gd name="T57" fmla="*/ 30 h 32"/>
              <a:gd name="T58" fmla="*/ 758 w 2561"/>
              <a:gd name="T59" fmla="*/ 6 h 32"/>
              <a:gd name="T60" fmla="*/ 494 w 2561"/>
              <a:gd name="T61" fmla="*/ 7 h 32"/>
              <a:gd name="T62" fmla="*/ 686 w 2561"/>
              <a:gd name="T63" fmla="*/ 30 h 32"/>
              <a:gd name="T64" fmla="*/ 446 w 2561"/>
              <a:gd name="T65" fmla="*/ 7 h 32"/>
              <a:gd name="T66" fmla="*/ 422 w 2561"/>
              <a:gd name="T67" fmla="*/ 31 h 32"/>
              <a:gd name="T68" fmla="*/ 446 w 2561"/>
              <a:gd name="T69" fmla="*/ 7 h 32"/>
              <a:gd name="T70" fmla="*/ 181 w 2561"/>
              <a:gd name="T71" fmla="*/ 8 h 32"/>
              <a:gd name="T72" fmla="*/ 374 w 2561"/>
              <a:gd name="T73" fmla="*/ 31 h 32"/>
              <a:gd name="T74" fmla="*/ 133 w 2561"/>
              <a:gd name="T75" fmla="*/ 8 h 32"/>
              <a:gd name="T76" fmla="*/ 109 w 2561"/>
              <a:gd name="T77" fmla="*/ 32 h 32"/>
              <a:gd name="T78" fmla="*/ 133 w 2561"/>
              <a:gd name="T79" fmla="*/ 8 h 32"/>
              <a:gd name="T80" fmla="*/ 0 w 2561"/>
              <a:gd name="T81" fmla="*/ 8 h 32"/>
              <a:gd name="T82" fmla="*/ 61 w 2561"/>
              <a:gd name="T83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561" h="32">
                <a:moveTo>
                  <a:pt x="2561" y="0"/>
                </a:moveTo>
                <a:lnTo>
                  <a:pt x="2369" y="1"/>
                </a:lnTo>
                <a:lnTo>
                  <a:pt x="2369" y="25"/>
                </a:lnTo>
                <a:lnTo>
                  <a:pt x="2561" y="24"/>
                </a:lnTo>
                <a:lnTo>
                  <a:pt x="2561" y="0"/>
                </a:lnTo>
                <a:close/>
                <a:moveTo>
                  <a:pt x="2321" y="1"/>
                </a:moveTo>
                <a:lnTo>
                  <a:pt x="2297" y="1"/>
                </a:lnTo>
                <a:lnTo>
                  <a:pt x="2297" y="25"/>
                </a:lnTo>
                <a:lnTo>
                  <a:pt x="2321" y="25"/>
                </a:lnTo>
                <a:lnTo>
                  <a:pt x="2321" y="1"/>
                </a:lnTo>
                <a:close/>
                <a:moveTo>
                  <a:pt x="2249" y="1"/>
                </a:moveTo>
                <a:lnTo>
                  <a:pt x="2056" y="2"/>
                </a:lnTo>
                <a:lnTo>
                  <a:pt x="2056" y="26"/>
                </a:lnTo>
                <a:lnTo>
                  <a:pt x="2249" y="25"/>
                </a:lnTo>
                <a:lnTo>
                  <a:pt x="2249" y="1"/>
                </a:lnTo>
                <a:close/>
                <a:moveTo>
                  <a:pt x="2008" y="2"/>
                </a:moveTo>
                <a:lnTo>
                  <a:pt x="1984" y="2"/>
                </a:lnTo>
                <a:lnTo>
                  <a:pt x="1984" y="26"/>
                </a:lnTo>
                <a:lnTo>
                  <a:pt x="2008" y="26"/>
                </a:lnTo>
                <a:lnTo>
                  <a:pt x="2008" y="2"/>
                </a:lnTo>
                <a:close/>
                <a:moveTo>
                  <a:pt x="1936" y="2"/>
                </a:moveTo>
                <a:lnTo>
                  <a:pt x="1744" y="3"/>
                </a:lnTo>
                <a:lnTo>
                  <a:pt x="1744" y="27"/>
                </a:lnTo>
                <a:lnTo>
                  <a:pt x="1936" y="26"/>
                </a:lnTo>
                <a:lnTo>
                  <a:pt x="1936" y="2"/>
                </a:lnTo>
                <a:close/>
                <a:moveTo>
                  <a:pt x="1696" y="3"/>
                </a:moveTo>
                <a:lnTo>
                  <a:pt x="1672" y="3"/>
                </a:lnTo>
                <a:lnTo>
                  <a:pt x="1672" y="27"/>
                </a:lnTo>
                <a:lnTo>
                  <a:pt x="1696" y="27"/>
                </a:lnTo>
                <a:lnTo>
                  <a:pt x="1696" y="3"/>
                </a:lnTo>
                <a:close/>
                <a:moveTo>
                  <a:pt x="1624" y="3"/>
                </a:moveTo>
                <a:lnTo>
                  <a:pt x="1431" y="4"/>
                </a:lnTo>
                <a:lnTo>
                  <a:pt x="1431" y="28"/>
                </a:lnTo>
                <a:lnTo>
                  <a:pt x="1624" y="27"/>
                </a:lnTo>
                <a:lnTo>
                  <a:pt x="1624" y="3"/>
                </a:lnTo>
                <a:close/>
                <a:moveTo>
                  <a:pt x="1383" y="4"/>
                </a:moveTo>
                <a:lnTo>
                  <a:pt x="1359" y="4"/>
                </a:lnTo>
                <a:lnTo>
                  <a:pt x="1359" y="28"/>
                </a:lnTo>
                <a:lnTo>
                  <a:pt x="1383" y="28"/>
                </a:lnTo>
                <a:lnTo>
                  <a:pt x="1383" y="4"/>
                </a:lnTo>
                <a:close/>
                <a:moveTo>
                  <a:pt x="1311" y="4"/>
                </a:moveTo>
                <a:lnTo>
                  <a:pt x="1119" y="5"/>
                </a:lnTo>
                <a:lnTo>
                  <a:pt x="1119" y="29"/>
                </a:lnTo>
                <a:lnTo>
                  <a:pt x="1311" y="28"/>
                </a:lnTo>
                <a:lnTo>
                  <a:pt x="1311" y="4"/>
                </a:lnTo>
                <a:close/>
                <a:moveTo>
                  <a:pt x="1071" y="5"/>
                </a:moveTo>
                <a:lnTo>
                  <a:pt x="1047" y="5"/>
                </a:lnTo>
                <a:lnTo>
                  <a:pt x="1047" y="29"/>
                </a:lnTo>
                <a:lnTo>
                  <a:pt x="1071" y="29"/>
                </a:lnTo>
                <a:lnTo>
                  <a:pt x="1071" y="5"/>
                </a:lnTo>
                <a:close/>
                <a:moveTo>
                  <a:pt x="999" y="5"/>
                </a:moveTo>
                <a:lnTo>
                  <a:pt x="806" y="6"/>
                </a:lnTo>
                <a:lnTo>
                  <a:pt x="806" y="30"/>
                </a:lnTo>
                <a:lnTo>
                  <a:pt x="999" y="29"/>
                </a:lnTo>
                <a:lnTo>
                  <a:pt x="999" y="5"/>
                </a:lnTo>
                <a:close/>
                <a:moveTo>
                  <a:pt x="758" y="6"/>
                </a:moveTo>
                <a:lnTo>
                  <a:pt x="734" y="6"/>
                </a:lnTo>
                <a:lnTo>
                  <a:pt x="734" y="30"/>
                </a:lnTo>
                <a:lnTo>
                  <a:pt x="758" y="30"/>
                </a:lnTo>
                <a:lnTo>
                  <a:pt x="758" y="6"/>
                </a:lnTo>
                <a:close/>
                <a:moveTo>
                  <a:pt x="686" y="6"/>
                </a:moveTo>
                <a:lnTo>
                  <a:pt x="494" y="7"/>
                </a:lnTo>
                <a:lnTo>
                  <a:pt x="494" y="31"/>
                </a:lnTo>
                <a:lnTo>
                  <a:pt x="686" y="30"/>
                </a:lnTo>
                <a:lnTo>
                  <a:pt x="686" y="6"/>
                </a:lnTo>
                <a:close/>
                <a:moveTo>
                  <a:pt x="446" y="7"/>
                </a:moveTo>
                <a:lnTo>
                  <a:pt x="422" y="7"/>
                </a:lnTo>
                <a:lnTo>
                  <a:pt x="422" y="31"/>
                </a:lnTo>
                <a:lnTo>
                  <a:pt x="446" y="31"/>
                </a:lnTo>
                <a:lnTo>
                  <a:pt x="446" y="7"/>
                </a:lnTo>
                <a:close/>
                <a:moveTo>
                  <a:pt x="374" y="7"/>
                </a:moveTo>
                <a:lnTo>
                  <a:pt x="181" y="8"/>
                </a:lnTo>
                <a:lnTo>
                  <a:pt x="181" y="32"/>
                </a:lnTo>
                <a:lnTo>
                  <a:pt x="374" y="31"/>
                </a:lnTo>
                <a:lnTo>
                  <a:pt x="374" y="7"/>
                </a:lnTo>
                <a:close/>
                <a:moveTo>
                  <a:pt x="133" y="8"/>
                </a:moveTo>
                <a:lnTo>
                  <a:pt x="109" y="8"/>
                </a:lnTo>
                <a:lnTo>
                  <a:pt x="109" y="32"/>
                </a:lnTo>
                <a:lnTo>
                  <a:pt x="133" y="32"/>
                </a:lnTo>
                <a:lnTo>
                  <a:pt x="133" y="8"/>
                </a:lnTo>
                <a:close/>
                <a:moveTo>
                  <a:pt x="61" y="8"/>
                </a:moveTo>
                <a:lnTo>
                  <a:pt x="0" y="8"/>
                </a:lnTo>
                <a:lnTo>
                  <a:pt x="0" y="32"/>
                </a:lnTo>
                <a:lnTo>
                  <a:pt x="61" y="32"/>
                </a:lnTo>
                <a:lnTo>
                  <a:pt x="61" y="8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92" name="Freeform 117"/>
          <p:cNvSpPr>
            <a:spLocks/>
          </p:cNvSpPr>
          <p:nvPr/>
        </p:nvSpPr>
        <p:spPr bwMode="auto">
          <a:xfrm>
            <a:off x="7341094" y="4720703"/>
            <a:ext cx="70959" cy="43625"/>
          </a:xfrm>
          <a:custGeom>
            <a:avLst/>
            <a:gdLst>
              <a:gd name="T0" fmla="*/ 158 w 158"/>
              <a:gd name="T1" fmla="*/ 116 h 116"/>
              <a:gd name="T2" fmla="*/ 0 w 158"/>
              <a:gd name="T3" fmla="*/ 58 h 116"/>
              <a:gd name="T4" fmla="*/ 157 w 158"/>
              <a:gd name="T5" fmla="*/ 0 h 116"/>
              <a:gd name="T6" fmla="*/ 158 w 158"/>
              <a:gd name="T7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116">
                <a:moveTo>
                  <a:pt x="158" y="116"/>
                </a:moveTo>
                <a:lnTo>
                  <a:pt x="0" y="58"/>
                </a:lnTo>
                <a:lnTo>
                  <a:pt x="157" y="0"/>
                </a:lnTo>
                <a:cubicBezTo>
                  <a:pt x="132" y="34"/>
                  <a:pt x="133" y="81"/>
                  <a:pt x="158" y="116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93" name="Rectangle 118"/>
          <p:cNvSpPr>
            <a:spLocks noChangeArrowheads="1"/>
          </p:cNvSpPr>
          <p:nvPr/>
        </p:nvSpPr>
        <p:spPr bwMode="auto">
          <a:xfrm rot="21540000">
            <a:off x="7522853" y="4424599"/>
            <a:ext cx="2084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i</a:t>
            </a:r>
            <a:endParaRPr lang="en-US">
              <a:latin typeface="Arial" pitchFamily="34" charset="0"/>
            </a:endParaRPr>
          </a:p>
        </p:txBody>
      </p:sp>
      <p:sp>
        <p:nvSpPr>
          <p:cNvPr id="17496" name="Rectangle 119"/>
          <p:cNvSpPr>
            <a:spLocks noChangeArrowheads="1"/>
          </p:cNvSpPr>
          <p:nvPr/>
        </p:nvSpPr>
        <p:spPr bwMode="auto">
          <a:xfrm rot="21540000">
            <a:off x="7555495" y="4424599"/>
            <a:ext cx="3045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7497" name="Rectangle 120"/>
          <p:cNvSpPr>
            <a:spLocks noChangeArrowheads="1"/>
          </p:cNvSpPr>
          <p:nvPr/>
        </p:nvSpPr>
        <p:spPr bwMode="auto">
          <a:xfrm rot="21540000">
            <a:off x="7592381" y="4424599"/>
            <a:ext cx="5129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17498" name="Rectangle 121"/>
          <p:cNvSpPr>
            <a:spLocks noChangeArrowheads="1"/>
          </p:cNvSpPr>
          <p:nvPr/>
        </p:nvSpPr>
        <p:spPr bwMode="auto">
          <a:xfrm rot="21540000">
            <a:off x="7663287" y="4424599"/>
            <a:ext cx="336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e</a:t>
            </a:r>
            <a:endParaRPr lang="en-US">
              <a:latin typeface="Arial" pitchFamily="34" charset="0"/>
            </a:endParaRPr>
          </a:p>
        </p:txBody>
      </p:sp>
      <p:sp>
        <p:nvSpPr>
          <p:cNvPr id="17499" name="Rectangle 122"/>
          <p:cNvSpPr>
            <a:spLocks noChangeArrowheads="1"/>
          </p:cNvSpPr>
          <p:nvPr/>
        </p:nvSpPr>
        <p:spPr bwMode="auto">
          <a:xfrm rot="21540000">
            <a:off x="7702275" y="4424599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q</a:t>
            </a:r>
            <a:endParaRPr lang="en-US">
              <a:latin typeface="Arial" pitchFamily="34" charset="0"/>
            </a:endParaRPr>
          </a:p>
        </p:txBody>
      </p:sp>
      <p:sp>
        <p:nvSpPr>
          <p:cNvPr id="17500" name="Rectangle 123"/>
          <p:cNvSpPr>
            <a:spLocks noChangeArrowheads="1"/>
          </p:cNvSpPr>
          <p:nvPr/>
        </p:nvSpPr>
        <p:spPr bwMode="auto">
          <a:xfrm rot="21540000">
            <a:off x="7511027" y="4548204"/>
            <a:ext cx="2084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i</a:t>
            </a:r>
            <a:endParaRPr lang="en-US">
              <a:latin typeface="Arial" pitchFamily="34" charset="0"/>
            </a:endParaRPr>
          </a:p>
        </p:txBody>
      </p:sp>
      <p:sp>
        <p:nvSpPr>
          <p:cNvPr id="17501" name="Rectangle 124"/>
          <p:cNvSpPr>
            <a:spLocks noChangeArrowheads="1"/>
          </p:cNvSpPr>
          <p:nvPr/>
        </p:nvSpPr>
        <p:spPr bwMode="auto">
          <a:xfrm rot="21540000">
            <a:off x="7543668" y="4548204"/>
            <a:ext cx="3045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7502" name="Rectangle 125"/>
          <p:cNvSpPr>
            <a:spLocks noChangeArrowheads="1"/>
          </p:cNvSpPr>
          <p:nvPr/>
        </p:nvSpPr>
        <p:spPr bwMode="auto">
          <a:xfrm rot="21540000">
            <a:off x="7592381" y="4548204"/>
            <a:ext cx="5129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17503" name="Rectangle 126"/>
          <p:cNvSpPr>
            <a:spLocks noChangeArrowheads="1"/>
          </p:cNvSpPr>
          <p:nvPr/>
        </p:nvSpPr>
        <p:spPr bwMode="auto">
          <a:xfrm rot="21540000">
            <a:off x="7651027" y="4548204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g</a:t>
            </a:r>
            <a:endParaRPr lang="en-US">
              <a:latin typeface="Arial" pitchFamily="34" charset="0"/>
            </a:endParaRPr>
          </a:p>
        </p:txBody>
      </p:sp>
      <p:sp>
        <p:nvSpPr>
          <p:cNvPr id="17506" name="Rectangle 127"/>
          <p:cNvSpPr>
            <a:spLocks noChangeArrowheads="1"/>
          </p:cNvSpPr>
          <p:nvPr/>
        </p:nvSpPr>
        <p:spPr bwMode="auto">
          <a:xfrm rot="21540000">
            <a:off x="7700250" y="4548204"/>
            <a:ext cx="2084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t</a:t>
            </a:r>
            <a:endParaRPr lang="en-US">
              <a:latin typeface="Arial" pitchFamily="34" charset="0"/>
            </a:endParaRPr>
          </a:p>
        </p:txBody>
      </p:sp>
      <p:sp>
        <p:nvSpPr>
          <p:cNvPr id="17507" name="Rectangle 128"/>
          <p:cNvSpPr>
            <a:spLocks noChangeArrowheads="1"/>
          </p:cNvSpPr>
          <p:nvPr/>
        </p:nvSpPr>
        <p:spPr bwMode="auto">
          <a:xfrm rot="21540000">
            <a:off x="7459779" y="4646361"/>
            <a:ext cx="2084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i</a:t>
            </a:r>
            <a:endParaRPr lang="en-US">
              <a:latin typeface="Arial" pitchFamily="34" charset="0"/>
            </a:endParaRPr>
          </a:p>
        </p:txBody>
      </p:sp>
      <p:sp>
        <p:nvSpPr>
          <p:cNvPr id="17508" name="Rectangle 129"/>
          <p:cNvSpPr>
            <a:spLocks noChangeArrowheads="1"/>
          </p:cNvSpPr>
          <p:nvPr/>
        </p:nvSpPr>
        <p:spPr bwMode="auto">
          <a:xfrm rot="21540000">
            <a:off x="7480594" y="4646361"/>
            <a:ext cx="3045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s</a:t>
            </a:r>
            <a:endParaRPr lang="en-US">
              <a:latin typeface="Arial" pitchFamily="34" charset="0"/>
            </a:endParaRPr>
          </a:p>
        </p:txBody>
      </p:sp>
      <p:sp>
        <p:nvSpPr>
          <p:cNvPr id="17509" name="Rectangle 130"/>
          <p:cNvSpPr>
            <a:spLocks noChangeArrowheads="1"/>
          </p:cNvSpPr>
          <p:nvPr/>
        </p:nvSpPr>
        <p:spPr bwMode="auto">
          <a:xfrm rot="21540000">
            <a:off x="7526901" y="4646361"/>
            <a:ext cx="5610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U</a:t>
            </a:r>
            <a:endParaRPr lang="en-US">
              <a:latin typeface="Arial" pitchFamily="34" charset="0"/>
            </a:endParaRPr>
          </a:p>
        </p:txBody>
      </p:sp>
      <p:sp>
        <p:nvSpPr>
          <p:cNvPr id="17510" name="Rectangle 131"/>
          <p:cNvSpPr>
            <a:spLocks noChangeArrowheads="1"/>
          </p:cNvSpPr>
          <p:nvPr/>
        </p:nvSpPr>
        <p:spPr bwMode="auto">
          <a:xfrm rot="21540000">
            <a:off x="7602236" y="4646361"/>
            <a:ext cx="5129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17511" name="Rectangle 132"/>
          <p:cNvSpPr>
            <a:spLocks noChangeArrowheads="1"/>
          </p:cNvSpPr>
          <p:nvPr/>
        </p:nvSpPr>
        <p:spPr bwMode="auto">
          <a:xfrm rot="21540000">
            <a:off x="7666309" y="4646361"/>
            <a:ext cx="2564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r</a:t>
            </a:r>
            <a:endParaRPr lang="en-US">
              <a:latin typeface="Arial" pitchFamily="34" charset="0"/>
            </a:endParaRPr>
          </a:p>
        </p:txBody>
      </p:sp>
      <p:sp>
        <p:nvSpPr>
          <p:cNvPr id="17512" name="Rectangle 133"/>
          <p:cNvSpPr>
            <a:spLocks noChangeArrowheads="1"/>
          </p:cNvSpPr>
          <p:nvPr/>
        </p:nvSpPr>
        <p:spPr bwMode="auto">
          <a:xfrm rot="21540000">
            <a:off x="7704679" y="4646361"/>
            <a:ext cx="336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17513" name="Rectangle 134"/>
          <p:cNvSpPr>
            <a:spLocks noChangeArrowheads="1"/>
          </p:cNvSpPr>
          <p:nvPr/>
        </p:nvSpPr>
        <p:spPr bwMode="auto">
          <a:xfrm rot="21540000">
            <a:off x="7745639" y="464636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n</a:t>
            </a:r>
            <a:endParaRPr lang="en-US">
              <a:latin typeface="Arial" pitchFamily="34" charset="0"/>
            </a:endParaRPr>
          </a:p>
        </p:txBody>
      </p:sp>
      <p:sp>
        <p:nvSpPr>
          <p:cNvPr id="17514" name="Rectangle 135"/>
          <p:cNvSpPr>
            <a:spLocks noChangeArrowheads="1"/>
          </p:cNvSpPr>
          <p:nvPr/>
        </p:nvSpPr>
        <p:spPr bwMode="auto">
          <a:xfrm rot="21540000">
            <a:off x="7799291" y="4646361"/>
            <a:ext cx="3366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c</a:t>
            </a:r>
            <a:endParaRPr lang="en-US">
              <a:latin typeface="Arial" pitchFamily="34" charset="0"/>
            </a:endParaRPr>
          </a:p>
        </p:txBody>
      </p:sp>
      <p:sp>
        <p:nvSpPr>
          <p:cNvPr id="17515" name="Rectangle 136"/>
          <p:cNvSpPr>
            <a:spLocks noChangeArrowheads="1"/>
          </p:cNvSpPr>
          <p:nvPr/>
        </p:nvSpPr>
        <p:spPr bwMode="auto">
          <a:xfrm rot="21540000">
            <a:off x="7838279" y="4646361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h</a:t>
            </a:r>
            <a:endParaRPr lang="en-US">
              <a:latin typeface="Arial" pitchFamily="34" charset="0"/>
            </a:endParaRPr>
          </a:p>
        </p:txBody>
      </p:sp>
      <p:sp>
        <p:nvSpPr>
          <p:cNvPr id="17516" name="Rectangle 137"/>
          <p:cNvSpPr>
            <a:spLocks noChangeArrowheads="1"/>
          </p:cNvSpPr>
          <p:nvPr/>
        </p:nvSpPr>
        <p:spPr bwMode="auto">
          <a:xfrm>
            <a:off x="4871335" y="2066832"/>
            <a:ext cx="559786" cy="7271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7" name="Freeform 138"/>
          <p:cNvSpPr>
            <a:spLocks/>
          </p:cNvSpPr>
          <p:nvPr/>
        </p:nvSpPr>
        <p:spPr bwMode="auto">
          <a:xfrm>
            <a:off x="5303001" y="2039565"/>
            <a:ext cx="128120" cy="61802"/>
          </a:xfrm>
          <a:custGeom>
            <a:avLst/>
            <a:gdLst>
              <a:gd name="T0" fmla="*/ 80 w 280"/>
              <a:gd name="T1" fmla="*/ 80 h 161"/>
              <a:gd name="T2" fmla="*/ 0 w 280"/>
              <a:gd name="T3" fmla="*/ 161 h 161"/>
              <a:gd name="T4" fmla="*/ 280 w 280"/>
              <a:gd name="T5" fmla="*/ 80 h 161"/>
              <a:gd name="T6" fmla="*/ 0 w 280"/>
              <a:gd name="T7" fmla="*/ 0 h 161"/>
              <a:gd name="T8" fmla="*/ 80 w 280"/>
              <a:gd name="T9" fmla="*/ 8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0" h="161">
                <a:moveTo>
                  <a:pt x="80" y="80"/>
                </a:moveTo>
                <a:lnTo>
                  <a:pt x="0" y="161"/>
                </a:lnTo>
                <a:lnTo>
                  <a:pt x="280" y="80"/>
                </a:lnTo>
                <a:lnTo>
                  <a:pt x="0" y="0"/>
                </a:lnTo>
                <a:lnTo>
                  <a:pt x="80" y="8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8" name="Freeform 139"/>
          <p:cNvSpPr>
            <a:spLocks/>
          </p:cNvSpPr>
          <p:nvPr/>
        </p:nvSpPr>
        <p:spPr bwMode="auto">
          <a:xfrm>
            <a:off x="5287233" y="2032294"/>
            <a:ext cx="159657" cy="76344"/>
          </a:xfrm>
          <a:custGeom>
            <a:avLst/>
            <a:gdLst>
              <a:gd name="T0" fmla="*/ 115 w 351"/>
              <a:gd name="T1" fmla="*/ 100 h 201"/>
              <a:gd name="T2" fmla="*/ 108 w 351"/>
              <a:gd name="T3" fmla="*/ 93 h 201"/>
              <a:gd name="T4" fmla="*/ 0 w 351"/>
              <a:gd name="T5" fmla="*/ 201 h 201"/>
              <a:gd name="T6" fmla="*/ 351 w 351"/>
              <a:gd name="T7" fmla="*/ 100 h 201"/>
              <a:gd name="T8" fmla="*/ 0 w 351"/>
              <a:gd name="T9" fmla="*/ 0 h 201"/>
              <a:gd name="T10" fmla="*/ 108 w 351"/>
              <a:gd name="T11" fmla="*/ 107 h 201"/>
              <a:gd name="T12" fmla="*/ 115 w 351"/>
              <a:gd name="T13" fmla="*/ 100 h 201"/>
              <a:gd name="T14" fmla="*/ 108 w 351"/>
              <a:gd name="T15" fmla="*/ 93 h 201"/>
              <a:gd name="T16" fmla="*/ 115 w 351"/>
              <a:gd name="T17" fmla="*/ 100 h 201"/>
              <a:gd name="T18" fmla="*/ 122 w 351"/>
              <a:gd name="T19" fmla="*/ 93 h 201"/>
              <a:gd name="T20" fmla="*/ 69 w 351"/>
              <a:gd name="T21" fmla="*/ 40 h 201"/>
              <a:gd name="T22" fmla="*/ 279 w 351"/>
              <a:gd name="T23" fmla="*/ 100 h 201"/>
              <a:gd name="T24" fmla="*/ 69 w 351"/>
              <a:gd name="T25" fmla="*/ 160 h 201"/>
              <a:gd name="T26" fmla="*/ 129 w 351"/>
              <a:gd name="T27" fmla="*/ 100 h 201"/>
              <a:gd name="T28" fmla="*/ 122 w 351"/>
              <a:gd name="T29" fmla="*/ 93 h 201"/>
              <a:gd name="T30" fmla="*/ 115 w 351"/>
              <a:gd name="T31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1" h="201">
                <a:moveTo>
                  <a:pt x="115" y="100"/>
                </a:moveTo>
                <a:lnTo>
                  <a:pt x="108" y="93"/>
                </a:lnTo>
                <a:lnTo>
                  <a:pt x="0" y="201"/>
                </a:lnTo>
                <a:lnTo>
                  <a:pt x="351" y="100"/>
                </a:lnTo>
                <a:lnTo>
                  <a:pt x="0" y="0"/>
                </a:lnTo>
                <a:lnTo>
                  <a:pt x="108" y="107"/>
                </a:lnTo>
                <a:lnTo>
                  <a:pt x="115" y="100"/>
                </a:lnTo>
                <a:lnTo>
                  <a:pt x="108" y="93"/>
                </a:lnTo>
                <a:lnTo>
                  <a:pt x="115" y="100"/>
                </a:lnTo>
                <a:lnTo>
                  <a:pt x="122" y="93"/>
                </a:lnTo>
                <a:lnTo>
                  <a:pt x="69" y="40"/>
                </a:lnTo>
                <a:lnTo>
                  <a:pt x="279" y="100"/>
                </a:lnTo>
                <a:lnTo>
                  <a:pt x="69" y="160"/>
                </a:lnTo>
                <a:lnTo>
                  <a:pt x="129" y="100"/>
                </a:lnTo>
                <a:lnTo>
                  <a:pt x="122" y="93"/>
                </a:lnTo>
                <a:lnTo>
                  <a:pt x="115" y="10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19" name="Freeform 140"/>
          <p:cNvSpPr>
            <a:spLocks/>
          </p:cNvSpPr>
          <p:nvPr/>
        </p:nvSpPr>
        <p:spPr bwMode="auto">
          <a:xfrm>
            <a:off x="5439005" y="1654209"/>
            <a:ext cx="776604" cy="199949"/>
          </a:xfrm>
          <a:custGeom>
            <a:avLst/>
            <a:gdLst>
              <a:gd name="T0" fmla="*/ 9 w 1705"/>
              <a:gd name="T1" fmla="*/ 0 h 522"/>
              <a:gd name="T2" fmla="*/ 1696 w 1705"/>
              <a:gd name="T3" fmla="*/ 0 h 522"/>
              <a:gd name="T4" fmla="*/ 1705 w 1705"/>
              <a:gd name="T5" fmla="*/ 9 h 522"/>
              <a:gd name="T6" fmla="*/ 1705 w 1705"/>
              <a:gd name="T7" fmla="*/ 513 h 522"/>
              <a:gd name="T8" fmla="*/ 1696 w 1705"/>
              <a:gd name="T9" fmla="*/ 522 h 522"/>
              <a:gd name="T10" fmla="*/ 9 w 1705"/>
              <a:gd name="T11" fmla="*/ 522 h 522"/>
              <a:gd name="T12" fmla="*/ 0 w 1705"/>
              <a:gd name="T13" fmla="*/ 513 h 522"/>
              <a:gd name="T14" fmla="*/ 0 w 1705"/>
              <a:gd name="T15" fmla="*/ 9 h 522"/>
              <a:gd name="T16" fmla="*/ 9 w 1705"/>
              <a:gd name="T17" fmla="*/ 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05" h="522">
                <a:moveTo>
                  <a:pt x="9" y="0"/>
                </a:moveTo>
                <a:lnTo>
                  <a:pt x="1696" y="0"/>
                </a:lnTo>
                <a:cubicBezTo>
                  <a:pt x="1701" y="0"/>
                  <a:pt x="1705" y="4"/>
                  <a:pt x="1705" y="9"/>
                </a:cubicBezTo>
                <a:lnTo>
                  <a:pt x="1705" y="513"/>
                </a:lnTo>
                <a:cubicBezTo>
                  <a:pt x="1705" y="518"/>
                  <a:pt x="1701" y="522"/>
                  <a:pt x="1696" y="522"/>
                </a:cubicBezTo>
                <a:lnTo>
                  <a:pt x="9" y="522"/>
                </a:lnTo>
                <a:cubicBezTo>
                  <a:pt x="4" y="522"/>
                  <a:pt x="0" y="518"/>
                  <a:pt x="0" y="513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ECDC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0" name="Freeform 141"/>
          <p:cNvSpPr>
            <a:spLocks/>
          </p:cNvSpPr>
          <p:nvPr/>
        </p:nvSpPr>
        <p:spPr bwMode="auto">
          <a:xfrm>
            <a:off x="5433092" y="1650573"/>
            <a:ext cx="788430" cy="207220"/>
          </a:xfrm>
          <a:custGeom>
            <a:avLst/>
            <a:gdLst>
              <a:gd name="T0" fmla="*/ 20 w 1727"/>
              <a:gd name="T1" fmla="*/ 10 h 542"/>
              <a:gd name="T2" fmla="*/ 20 w 1727"/>
              <a:gd name="T3" fmla="*/ 20 h 542"/>
              <a:gd name="T4" fmla="*/ 1707 w 1727"/>
              <a:gd name="T5" fmla="*/ 20 h 542"/>
              <a:gd name="T6" fmla="*/ 1707 w 1727"/>
              <a:gd name="T7" fmla="*/ 19 h 542"/>
              <a:gd name="T8" fmla="*/ 1706 w 1727"/>
              <a:gd name="T9" fmla="*/ 19 h 542"/>
              <a:gd name="T10" fmla="*/ 1707 w 1727"/>
              <a:gd name="T11" fmla="*/ 20 h 542"/>
              <a:gd name="T12" fmla="*/ 1707 w 1727"/>
              <a:gd name="T13" fmla="*/ 19 h 542"/>
              <a:gd name="T14" fmla="*/ 1706 w 1727"/>
              <a:gd name="T15" fmla="*/ 19 h 542"/>
              <a:gd name="T16" fmla="*/ 1706 w 1727"/>
              <a:gd name="T17" fmla="*/ 523 h 542"/>
              <a:gd name="T18" fmla="*/ 1707 w 1727"/>
              <a:gd name="T19" fmla="*/ 523 h 542"/>
              <a:gd name="T20" fmla="*/ 1707 w 1727"/>
              <a:gd name="T21" fmla="*/ 522 h 542"/>
              <a:gd name="T22" fmla="*/ 1706 w 1727"/>
              <a:gd name="T23" fmla="*/ 523 h 542"/>
              <a:gd name="T24" fmla="*/ 1707 w 1727"/>
              <a:gd name="T25" fmla="*/ 523 h 542"/>
              <a:gd name="T26" fmla="*/ 1707 w 1727"/>
              <a:gd name="T27" fmla="*/ 522 h 542"/>
              <a:gd name="T28" fmla="*/ 20 w 1727"/>
              <a:gd name="T29" fmla="*/ 522 h 542"/>
              <a:gd name="T30" fmla="*/ 20 w 1727"/>
              <a:gd name="T31" fmla="*/ 523 h 542"/>
              <a:gd name="T32" fmla="*/ 21 w 1727"/>
              <a:gd name="T33" fmla="*/ 523 h 542"/>
              <a:gd name="T34" fmla="*/ 20 w 1727"/>
              <a:gd name="T35" fmla="*/ 522 h 542"/>
              <a:gd name="T36" fmla="*/ 20 w 1727"/>
              <a:gd name="T37" fmla="*/ 523 h 542"/>
              <a:gd name="T38" fmla="*/ 21 w 1727"/>
              <a:gd name="T39" fmla="*/ 523 h 542"/>
              <a:gd name="T40" fmla="*/ 21 w 1727"/>
              <a:gd name="T41" fmla="*/ 19 h 542"/>
              <a:gd name="T42" fmla="*/ 20 w 1727"/>
              <a:gd name="T43" fmla="*/ 19 h 542"/>
              <a:gd name="T44" fmla="*/ 20 w 1727"/>
              <a:gd name="T45" fmla="*/ 20 h 542"/>
              <a:gd name="T46" fmla="*/ 21 w 1727"/>
              <a:gd name="T47" fmla="*/ 19 h 542"/>
              <a:gd name="T48" fmla="*/ 20 w 1727"/>
              <a:gd name="T49" fmla="*/ 19 h 542"/>
              <a:gd name="T50" fmla="*/ 20 w 1727"/>
              <a:gd name="T51" fmla="*/ 20 h 542"/>
              <a:gd name="T52" fmla="*/ 20 w 1727"/>
              <a:gd name="T53" fmla="*/ 0 h 542"/>
              <a:gd name="T54" fmla="*/ 0 w 1727"/>
              <a:gd name="T55" fmla="*/ 19 h 542"/>
              <a:gd name="T56" fmla="*/ 0 w 1727"/>
              <a:gd name="T57" fmla="*/ 523 h 542"/>
              <a:gd name="T58" fmla="*/ 20 w 1727"/>
              <a:gd name="T59" fmla="*/ 542 h 542"/>
              <a:gd name="T60" fmla="*/ 1707 w 1727"/>
              <a:gd name="T61" fmla="*/ 542 h 542"/>
              <a:gd name="T62" fmla="*/ 1727 w 1727"/>
              <a:gd name="T63" fmla="*/ 523 h 542"/>
              <a:gd name="T64" fmla="*/ 1727 w 1727"/>
              <a:gd name="T65" fmla="*/ 19 h 542"/>
              <a:gd name="T66" fmla="*/ 1707 w 1727"/>
              <a:gd name="T67" fmla="*/ 0 h 542"/>
              <a:gd name="T68" fmla="*/ 20 w 1727"/>
              <a:gd name="T69" fmla="*/ 0 h 542"/>
              <a:gd name="T70" fmla="*/ 20 w 1727"/>
              <a:gd name="T71" fmla="*/ 10 h 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727" h="542">
                <a:moveTo>
                  <a:pt x="20" y="10"/>
                </a:moveTo>
                <a:lnTo>
                  <a:pt x="20" y="20"/>
                </a:lnTo>
                <a:lnTo>
                  <a:pt x="1707" y="20"/>
                </a:lnTo>
                <a:lnTo>
                  <a:pt x="1707" y="19"/>
                </a:lnTo>
                <a:lnTo>
                  <a:pt x="1706" y="19"/>
                </a:lnTo>
                <a:lnTo>
                  <a:pt x="1707" y="20"/>
                </a:lnTo>
                <a:lnTo>
                  <a:pt x="1707" y="19"/>
                </a:lnTo>
                <a:lnTo>
                  <a:pt x="1706" y="19"/>
                </a:lnTo>
                <a:lnTo>
                  <a:pt x="1706" y="523"/>
                </a:lnTo>
                <a:lnTo>
                  <a:pt x="1707" y="523"/>
                </a:lnTo>
                <a:lnTo>
                  <a:pt x="1707" y="522"/>
                </a:lnTo>
                <a:lnTo>
                  <a:pt x="1706" y="523"/>
                </a:lnTo>
                <a:lnTo>
                  <a:pt x="1707" y="523"/>
                </a:lnTo>
                <a:lnTo>
                  <a:pt x="1707" y="522"/>
                </a:lnTo>
                <a:lnTo>
                  <a:pt x="20" y="522"/>
                </a:lnTo>
                <a:lnTo>
                  <a:pt x="20" y="523"/>
                </a:lnTo>
                <a:lnTo>
                  <a:pt x="21" y="523"/>
                </a:lnTo>
                <a:lnTo>
                  <a:pt x="20" y="522"/>
                </a:lnTo>
                <a:lnTo>
                  <a:pt x="20" y="523"/>
                </a:lnTo>
                <a:lnTo>
                  <a:pt x="21" y="523"/>
                </a:lnTo>
                <a:lnTo>
                  <a:pt x="21" y="19"/>
                </a:lnTo>
                <a:lnTo>
                  <a:pt x="20" y="19"/>
                </a:lnTo>
                <a:lnTo>
                  <a:pt x="20" y="20"/>
                </a:lnTo>
                <a:lnTo>
                  <a:pt x="21" y="19"/>
                </a:lnTo>
                <a:lnTo>
                  <a:pt x="20" y="19"/>
                </a:lnTo>
                <a:lnTo>
                  <a:pt x="20" y="20"/>
                </a:lnTo>
                <a:lnTo>
                  <a:pt x="20" y="0"/>
                </a:lnTo>
                <a:cubicBezTo>
                  <a:pt x="9" y="0"/>
                  <a:pt x="0" y="9"/>
                  <a:pt x="0" y="19"/>
                </a:cubicBezTo>
                <a:lnTo>
                  <a:pt x="0" y="523"/>
                </a:lnTo>
                <a:cubicBezTo>
                  <a:pt x="0" y="534"/>
                  <a:pt x="9" y="542"/>
                  <a:pt x="20" y="542"/>
                </a:cubicBezTo>
                <a:lnTo>
                  <a:pt x="1707" y="542"/>
                </a:lnTo>
                <a:cubicBezTo>
                  <a:pt x="1718" y="542"/>
                  <a:pt x="1727" y="534"/>
                  <a:pt x="1727" y="523"/>
                </a:cubicBezTo>
                <a:lnTo>
                  <a:pt x="1727" y="19"/>
                </a:lnTo>
                <a:cubicBezTo>
                  <a:pt x="1727" y="9"/>
                  <a:pt x="1718" y="0"/>
                  <a:pt x="1707" y="0"/>
                </a:cubicBezTo>
                <a:lnTo>
                  <a:pt x="20" y="0"/>
                </a:lnTo>
                <a:lnTo>
                  <a:pt x="20" y="1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1" name="Rectangle 142"/>
          <p:cNvSpPr>
            <a:spLocks noChangeArrowheads="1"/>
          </p:cNvSpPr>
          <p:nvPr/>
        </p:nvSpPr>
        <p:spPr bwMode="auto">
          <a:xfrm>
            <a:off x="5598662" y="1670569"/>
            <a:ext cx="29014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24282B"/>
                </a:solidFill>
                <a:latin typeface="Times New Roman" pitchFamily="18" charset="0"/>
              </a:rPr>
              <a:t>pc + 4</a:t>
            </a:r>
            <a:endParaRPr lang="en-US">
              <a:latin typeface="Arial" pitchFamily="34" charset="0"/>
            </a:endParaRPr>
          </a:p>
        </p:txBody>
      </p:sp>
      <p:sp>
        <p:nvSpPr>
          <p:cNvPr id="17522" name="Freeform 143"/>
          <p:cNvSpPr>
            <a:spLocks/>
          </p:cNvSpPr>
          <p:nvPr/>
        </p:nvSpPr>
        <p:spPr bwMode="auto">
          <a:xfrm>
            <a:off x="5080270" y="1730553"/>
            <a:ext cx="346909" cy="332643"/>
          </a:xfrm>
          <a:custGeom>
            <a:avLst/>
            <a:gdLst>
              <a:gd name="T0" fmla="*/ 20 w 759"/>
              <a:gd name="T1" fmla="*/ 860 h 860"/>
              <a:gd name="T2" fmla="*/ 20 w 759"/>
              <a:gd name="T3" fmla="*/ 20 h 860"/>
              <a:gd name="T4" fmla="*/ 759 w 759"/>
              <a:gd name="T5" fmla="*/ 20 h 860"/>
              <a:gd name="T6" fmla="*/ 759 w 759"/>
              <a:gd name="T7" fmla="*/ 0 h 860"/>
              <a:gd name="T8" fmla="*/ 0 w 759"/>
              <a:gd name="T9" fmla="*/ 0 h 860"/>
              <a:gd name="T10" fmla="*/ 0 w 759"/>
              <a:gd name="T11" fmla="*/ 860 h 860"/>
              <a:gd name="T12" fmla="*/ 20 w 759"/>
              <a:gd name="T13" fmla="*/ 860 h 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9" h="860">
                <a:moveTo>
                  <a:pt x="20" y="860"/>
                </a:moveTo>
                <a:lnTo>
                  <a:pt x="20" y="20"/>
                </a:lnTo>
                <a:lnTo>
                  <a:pt x="759" y="20"/>
                </a:lnTo>
                <a:lnTo>
                  <a:pt x="759" y="0"/>
                </a:lnTo>
                <a:lnTo>
                  <a:pt x="0" y="0"/>
                </a:lnTo>
                <a:lnTo>
                  <a:pt x="0" y="860"/>
                </a:lnTo>
                <a:lnTo>
                  <a:pt x="20" y="86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3" name="Freeform 144"/>
          <p:cNvSpPr>
            <a:spLocks/>
          </p:cNvSpPr>
          <p:nvPr/>
        </p:nvSpPr>
        <p:spPr bwMode="auto">
          <a:xfrm>
            <a:off x="5299059" y="1705104"/>
            <a:ext cx="128120" cy="61802"/>
          </a:xfrm>
          <a:custGeom>
            <a:avLst/>
            <a:gdLst>
              <a:gd name="T0" fmla="*/ 81 w 281"/>
              <a:gd name="T1" fmla="*/ 80 h 160"/>
              <a:gd name="T2" fmla="*/ 0 w 281"/>
              <a:gd name="T3" fmla="*/ 160 h 160"/>
              <a:gd name="T4" fmla="*/ 281 w 281"/>
              <a:gd name="T5" fmla="*/ 80 h 160"/>
              <a:gd name="T6" fmla="*/ 0 w 281"/>
              <a:gd name="T7" fmla="*/ 0 h 160"/>
              <a:gd name="T8" fmla="*/ 81 w 281"/>
              <a:gd name="T9" fmla="*/ 80 h 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1" h="160">
                <a:moveTo>
                  <a:pt x="81" y="80"/>
                </a:moveTo>
                <a:lnTo>
                  <a:pt x="0" y="160"/>
                </a:lnTo>
                <a:lnTo>
                  <a:pt x="281" y="80"/>
                </a:lnTo>
                <a:lnTo>
                  <a:pt x="0" y="0"/>
                </a:lnTo>
                <a:lnTo>
                  <a:pt x="81" y="8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4" name="Freeform 145"/>
          <p:cNvSpPr>
            <a:spLocks/>
          </p:cNvSpPr>
          <p:nvPr/>
        </p:nvSpPr>
        <p:spPr bwMode="auto">
          <a:xfrm>
            <a:off x="5283291" y="1696016"/>
            <a:ext cx="159657" cy="78162"/>
          </a:xfrm>
          <a:custGeom>
            <a:avLst/>
            <a:gdLst>
              <a:gd name="T0" fmla="*/ 115 w 351"/>
              <a:gd name="T1" fmla="*/ 100 h 201"/>
              <a:gd name="T2" fmla="*/ 107 w 351"/>
              <a:gd name="T3" fmla="*/ 93 h 201"/>
              <a:gd name="T4" fmla="*/ 0 w 351"/>
              <a:gd name="T5" fmla="*/ 201 h 201"/>
              <a:gd name="T6" fmla="*/ 351 w 351"/>
              <a:gd name="T7" fmla="*/ 100 h 201"/>
              <a:gd name="T8" fmla="*/ 0 w 351"/>
              <a:gd name="T9" fmla="*/ 0 h 201"/>
              <a:gd name="T10" fmla="*/ 107 w 351"/>
              <a:gd name="T11" fmla="*/ 107 h 201"/>
              <a:gd name="T12" fmla="*/ 115 w 351"/>
              <a:gd name="T13" fmla="*/ 100 h 201"/>
              <a:gd name="T14" fmla="*/ 107 w 351"/>
              <a:gd name="T15" fmla="*/ 93 h 201"/>
              <a:gd name="T16" fmla="*/ 115 w 351"/>
              <a:gd name="T17" fmla="*/ 100 h 201"/>
              <a:gd name="T18" fmla="*/ 122 w 351"/>
              <a:gd name="T19" fmla="*/ 93 h 201"/>
              <a:gd name="T20" fmla="*/ 69 w 351"/>
              <a:gd name="T21" fmla="*/ 40 h 201"/>
              <a:gd name="T22" fmla="*/ 278 w 351"/>
              <a:gd name="T23" fmla="*/ 100 h 201"/>
              <a:gd name="T24" fmla="*/ 69 w 351"/>
              <a:gd name="T25" fmla="*/ 160 h 201"/>
              <a:gd name="T26" fmla="*/ 129 w 351"/>
              <a:gd name="T27" fmla="*/ 100 h 201"/>
              <a:gd name="T28" fmla="*/ 122 w 351"/>
              <a:gd name="T29" fmla="*/ 93 h 201"/>
              <a:gd name="T30" fmla="*/ 115 w 351"/>
              <a:gd name="T31" fmla="*/ 10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1" h="201">
                <a:moveTo>
                  <a:pt x="115" y="100"/>
                </a:moveTo>
                <a:lnTo>
                  <a:pt x="107" y="93"/>
                </a:lnTo>
                <a:lnTo>
                  <a:pt x="0" y="201"/>
                </a:lnTo>
                <a:lnTo>
                  <a:pt x="351" y="100"/>
                </a:lnTo>
                <a:lnTo>
                  <a:pt x="0" y="0"/>
                </a:lnTo>
                <a:lnTo>
                  <a:pt x="107" y="107"/>
                </a:lnTo>
                <a:lnTo>
                  <a:pt x="115" y="100"/>
                </a:lnTo>
                <a:lnTo>
                  <a:pt x="107" y="93"/>
                </a:lnTo>
                <a:lnTo>
                  <a:pt x="115" y="100"/>
                </a:lnTo>
                <a:lnTo>
                  <a:pt x="122" y="93"/>
                </a:lnTo>
                <a:lnTo>
                  <a:pt x="69" y="40"/>
                </a:lnTo>
                <a:lnTo>
                  <a:pt x="278" y="100"/>
                </a:lnTo>
                <a:lnTo>
                  <a:pt x="69" y="160"/>
                </a:lnTo>
                <a:lnTo>
                  <a:pt x="129" y="100"/>
                </a:lnTo>
                <a:lnTo>
                  <a:pt x="122" y="93"/>
                </a:lnTo>
                <a:lnTo>
                  <a:pt x="115" y="10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5" name="Oval 146"/>
          <p:cNvSpPr>
            <a:spLocks noChangeArrowheads="1"/>
          </p:cNvSpPr>
          <p:nvPr/>
        </p:nvSpPr>
        <p:spPr bwMode="auto">
          <a:xfrm>
            <a:off x="5056616" y="2046837"/>
            <a:ext cx="51248" cy="47261"/>
          </a:xfrm>
          <a:prstGeom prst="ellipse">
            <a:avLst/>
          </a:prstGeom>
          <a:solidFill>
            <a:srgbClr val="3C1D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6" name="Rectangle 147"/>
          <p:cNvSpPr>
            <a:spLocks noChangeArrowheads="1"/>
          </p:cNvSpPr>
          <p:nvPr/>
        </p:nvSpPr>
        <p:spPr bwMode="auto">
          <a:xfrm>
            <a:off x="4485005" y="2186800"/>
            <a:ext cx="9855" cy="1139710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7" name="Freeform 148"/>
          <p:cNvSpPr>
            <a:spLocks/>
          </p:cNvSpPr>
          <p:nvPr/>
        </p:nvSpPr>
        <p:spPr bwMode="auto">
          <a:xfrm>
            <a:off x="4453467" y="3219266"/>
            <a:ext cx="72930" cy="107245"/>
          </a:xfrm>
          <a:custGeom>
            <a:avLst/>
            <a:gdLst>
              <a:gd name="T0" fmla="*/ 80 w 161"/>
              <a:gd name="T1" fmla="*/ 81 h 281"/>
              <a:gd name="T2" fmla="*/ 0 w 161"/>
              <a:gd name="T3" fmla="*/ 0 h 281"/>
              <a:gd name="T4" fmla="*/ 80 w 161"/>
              <a:gd name="T5" fmla="*/ 281 h 281"/>
              <a:gd name="T6" fmla="*/ 161 w 161"/>
              <a:gd name="T7" fmla="*/ 0 h 281"/>
              <a:gd name="T8" fmla="*/ 80 w 161"/>
              <a:gd name="T9" fmla="*/ 81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281">
                <a:moveTo>
                  <a:pt x="80" y="81"/>
                </a:moveTo>
                <a:lnTo>
                  <a:pt x="0" y="0"/>
                </a:lnTo>
                <a:lnTo>
                  <a:pt x="80" y="281"/>
                </a:lnTo>
                <a:lnTo>
                  <a:pt x="161" y="0"/>
                </a:lnTo>
                <a:lnTo>
                  <a:pt x="80" y="81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8" name="Freeform 149"/>
          <p:cNvSpPr>
            <a:spLocks/>
          </p:cNvSpPr>
          <p:nvPr/>
        </p:nvSpPr>
        <p:spPr bwMode="auto">
          <a:xfrm>
            <a:off x="4445584" y="3206542"/>
            <a:ext cx="90669" cy="134511"/>
          </a:xfrm>
          <a:custGeom>
            <a:avLst/>
            <a:gdLst>
              <a:gd name="T0" fmla="*/ 100 w 201"/>
              <a:gd name="T1" fmla="*/ 115 h 351"/>
              <a:gd name="T2" fmla="*/ 108 w 201"/>
              <a:gd name="T3" fmla="*/ 107 h 351"/>
              <a:gd name="T4" fmla="*/ 0 w 201"/>
              <a:gd name="T5" fmla="*/ 0 h 351"/>
              <a:gd name="T6" fmla="*/ 100 w 201"/>
              <a:gd name="T7" fmla="*/ 351 h 351"/>
              <a:gd name="T8" fmla="*/ 201 w 201"/>
              <a:gd name="T9" fmla="*/ 0 h 351"/>
              <a:gd name="T10" fmla="*/ 93 w 201"/>
              <a:gd name="T11" fmla="*/ 107 h 351"/>
              <a:gd name="T12" fmla="*/ 100 w 201"/>
              <a:gd name="T13" fmla="*/ 115 h 351"/>
              <a:gd name="T14" fmla="*/ 108 w 201"/>
              <a:gd name="T15" fmla="*/ 107 h 351"/>
              <a:gd name="T16" fmla="*/ 100 w 201"/>
              <a:gd name="T17" fmla="*/ 115 h 351"/>
              <a:gd name="T18" fmla="*/ 108 w 201"/>
              <a:gd name="T19" fmla="*/ 122 h 351"/>
              <a:gd name="T20" fmla="*/ 160 w 201"/>
              <a:gd name="T21" fmla="*/ 69 h 351"/>
              <a:gd name="T22" fmla="*/ 100 w 201"/>
              <a:gd name="T23" fmla="*/ 278 h 351"/>
              <a:gd name="T24" fmla="*/ 41 w 201"/>
              <a:gd name="T25" fmla="*/ 69 h 351"/>
              <a:gd name="T26" fmla="*/ 100 w 201"/>
              <a:gd name="T27" fmla="*/ 129 h 351"/>
              <a:gd name="T28" fmla="*/ 108 w 201"/>
              <a:gd name="T29" fmla="*/ 122 h 351"/>
              <a:gd name="T30" fmla="*/ 100 w 201"/>
              <a:gd name="T31" fmla="*/ 115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351">
                <a:moveTo>
                  <a:pt x="100" y="115"/>
                </a:moveTo>
                <a:lnTo>
                  <a:pt x="108" y="107"/>
                </a:lnTo>
                <a:lnTo>
                  <a:pt x="0" y="0"/>
                </a:lnTo>
                <a:lnTo>
                  <a:pt x="100" y="351"/>
                </a:lnTo>
                <a:lnTo>
                  <a:pt x="201" y="0"/>
                </a:lnTo>
                <a:lnTo>
                  <a:pt x="93" y="107"/>
                </a:lnTo>
                <a:lnTo>
                  <a:pt x="100" y="115"/>
                </a:lnTo>
                <a:lnTo>
                  <a:pt x="108" y="107"/>
                </a:lnTo>
                <a:lnTo>
                  <a:pt x="100" y="115"/>
                </a:lnTo>
                <a:lnTo>
                  <a:pt x="108" y="122"/>
                </a:lnTo>
                <a:lnTo>
                  <a:pt x="160" y="69"/>
                </a:lnTo>
                <a:lnTo>
                  <a:pt x="100" y="278"/>
                </a:lnTo>
                <a:lnTo>
                  <a:pt x="41" y="69"/>
                </a:lnTo>
                <a:lnTo>
                  <a:pt x="100" y="129"/>
                </a:lnTo>
                <a:lnTo>
                  <a:pt x="108" y="122"/>
                </a:lnTo>
                <a:lnTo>
                  <a:pt x="100" y="11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29" name="Rectangle 150"/>
          <p:cNvSpPr>
            <a:spLocks noChangeArrowheads="1"/>
          </p:cNvSpPr>
          <p:nvPr/>
        </p:nvSpPr>
        <p:spPr bwMode="auto">
          <a:xfrm>
            <a:off x="6294452" y="3235625"/>
            <a:ext cx="3942" cy="83615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0" name="Freeform 151"/>
          <p:cNvSpPr>
            <a:spLocks/>
          </p:cNvSpPr>
          <p:nvPr/>
        </p:nvSpPr>
        <p:spPr bwMode="auto">
          <a:xfrm>
            <a:off x="6278684" y="3270161"/>
            <a:ext cx="35479" cy="49078"/>
          </a:xfrm>
          <a:custGeom>
            <a:avLst/>
            <a:gdLst>
              <a:gd name="T0" fmla="*/ 37 w 74"/>
              <a:gd name="T1" fmla="*/ 37 h 130"/>
              <a:gd name="T2" fmla="*/ 0 w 74"/>
              <a:gd name="T3" fmla="*/ 0 h 130"/>
              <a:gd name="T4" fmla="*/ 37 w 74"/>
              <a:gd name="T5" fmla="*/ 130 h 130"/>
              <a:gd name="T6" fmla="*/ 74 w 74"/>
              <a:gd name="T7" fmla="*/ 0 h 130"/>
              <a:gd name="T8" fmla="*/ 37 w 74"/>
              <a:gd name="T9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4" h="130">
                <a:moveTo>
                  <a:pt x="37" y="37"/>
                </a:moveTo>
                <a:lnTo>
                  <a:pt x="0" y="0"/>
                </a:lnTo>
                <a:lnTo>
                  <a:pt x="37" y="130"/>
                </a:lnTo>
                <a:lnTo>
                  <a:pt x="74" y="0"/>
                </a:lnTo>
                <a:lnTo>
                  <a:pt x="37" y="3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1" name="Freeform 152"/>
          <p:cNvSpPr>
            <a:spLocks/>
          </p:cNvSpPr>
          <p:nvPr/>
        </p:nvSpPr>
        <p:spPr bwMode="auto">
          <a:xfrm>
            <a:off x="6274741" y="3262890"/>
            <a:ext cx="43364" cy="63620"/>
          </a:xfrm>
          <a:custGeom>
            <a:avLst/>
            <a:gdLst>
              <a:gd name="T0" fmla="*/ 47 w 93"/>
              <a:gd name="T1" fmla="*/ 53 h 163"/>
              <a:gd name="T2" fmla="*/ 50 w 93"/>
              <a:gd name="T3" fmla="*/ 50 h 163"/>
              <a:gd name="T4" fmla="*/ 0 w 93"/>
              <a:gd name="T5" fmla="*/ 0 h 163"/>
              <a:gd name="T6" fmla="*/ 47 w 93"/>
              <a:gd name="T7" fmla="*/ 163 h 163"/>
              <a:gd name="T8" fmla="*/ 93 w 93"/>
              <a:gd name="T9" fmla="*/ 0 h 163"/>
              <a:gd name="T10" fmla="*/ 43 w 93"/>
              <a:gd name="T11" fmla="*/ 50 h 163"/>
              <a:gd name="T12" fmla="*/ 47 w 93"/>
              <a:gd name="T13" fmla="*/ 53 h 163"/>
              <a:gd name="T14" fmla="*/ 50 w 93"/>
              <a:gd name="T15" fmla="*/ 50 h 163"/>
              <a:gd name="T16" fmla="*/ 47 w 93"/>
              <a:gd name="T17" fmla="*/ 53 h 163"/>
              <a:gd name="T18" fmla="*/ 50 w 93"/>
              <a:gd name="T19" fmla="*/ 56 h 163"/>
              <a:gd name="T20" fmla="*/ 74 w 93"/>
              <a:gd name="T21" fmla="*/ 32 h 163"/>
              <a:gd name="T22" fmla="*/ 47 w 93"/>
              <a:gd name="T23" fmla="*/ 129 h 163"/>
              <a:gd name="T24" fmla="*/ 19 w 93"/>
              <a:gd name="T25" fmla="*/ 32 h 163"/>
              <a:gd name="T26" fmla="*/ 47 w 93"/>
              <a:gd name="T27" fmla="*/ 59 h 163"/>
              <a:gd name="T28" fmla="*/ 50 w 93"/>
              <a:gd name="T29" fmla="*/ 56 h 163"/>
              <a:gd name="T30" fmla="*/ 47 w 93"/>
              <a:gd name="T31" fmla="*/ 5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3" h="163">
                <a:moveTo>
                  <a:pt x="47" y="53"/>
                </a:moveTo>
                <a:lnTo>
                  <a:pt x="50" y="50"/>
                </a:lnTo>
                <a:lnTo>
                  <a:pt x="0" y="0"/>
                </a:lnTo>
                <a:lnTo>
                  <a:pt x="47" y="163"/>
                </a:lnTo>
                <a:lnTo>
                  <a:pt x="93" y="0"/>
                </a:lnTo>
                <a:lnTo>
                  <a:pt x="43" y="50"/>
                </a:lnTo>
                <a:lnTo>
                  <a:pt x="47" y="53"/>
                </a:lnTo>
                <a:lnTo>
                  <a:pt x="50" y="50"/>
                </a:lnTo>
                <a:lnTo>
                  <a:pt x="47" y="53"/>
                </a:lnTo>
                <a:lnTo>
                  <a:pt x="50" y="56"/>
                </a:lnTo>
                <a:lnTo>
                  <a:pt x="74" y="32"/>
                </a:lnTo>
                <a:lnTo>
                  <a:pt x="47" y="129"/>
                </a:lnTo>
                <a:lnTo>
                  <a:pt x="19" y="32"/>
                </a:lnTo>
                <a:lnTo>
                  <a:pt x="47" y="59"/>
                </a:lnTo>
                <a:lnTo>
                  <a:pt x="50" y="56"/>
                </a:lnTo>
                <a:lnTo>
                  <a:pt x="47" y="5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32" name="Rectangle 153"/>
          <p:cNvSpPr>
            <a:spLocks noChangeArrowheads="1"/>
          </p:cNvSpPr>
          <p:nvPr/>
        </p:nvSpPr>
        <p:spPr bwMode="auto">
          <a:xfrm>
            <a:off x="6952791" y="2848450"/>
            <a:ext cx="7854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rs1</a:t>
            </a:r>
            <a:endParaRPr lang="en-US">
              <a:latin typeface="Arial" pitchFamily="34" charset="0"/>
            </a:endParaRPr>
          </a:p>
        </p:txBody>
      </p:sp>
      <p:sp>
        <p:nvSpPr>
          <p:cNvPr id="17533" name="Rectangle 154"/>
          <p:cNvSpPr>
            <a:spLocks noChangeArrowheads="1"/>
          </p:cNvSpPr>
          <p:nvPr/>
        </p:nvSpPr>
        <p:spPr bwMode="auto">
          <a:xfrm>
            <a:off x="6394977" y="2848450"/>
            <a:ext cx="7854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rs2</a:t>
            </a:r>
            <a:endParaRPr lang="en-US">
              <a:latin typeface="Arial" pitchFamily="34" charset="0"/>
            </a:endParaRPr>
          </a:p>
        </p:txBody>
      </p:sp>
      <p:sp>
        <p:nvSpPr>
          <p:cNvPr id="17534" name="Rectangle 155"/>
          <p:cNvSpPr>
            <a:spLocks noChangeArrowheads="1"/>
          </p:cNvSpPr>
          <p:nvPr/>
        </p:nvSpPr>
        <p:spPr bwMode="auto">
          <a:xfrm>
            <a:off x="6154506" y="2848450"/>
            <a:ext cx="5290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rd</a:t>
            </a:r>
            <a:endParaRPr lang="en-US">
              <a:latin typeface="Arial" pitchFamily="34" charset="0"/>
            </a:endParaRPr>
          </a:p>
        </p:txBody>
      </p:sp>
      <p:sp>
        <p:nvSpPr>
          <p:cNvPr id="17535" name="Freeform 156"/>
          <p:cNvSpPr>
            <a:spLocks/>
          </p:cNvSpPr>
          <p:nvPr/>
        </p:nvSpPr>
        <p:spPr bwMode="auto">
          <a:xfrm>
            <a:off x="6071721" y="2833908"/>
            <a:ext cx="232587" cy="118152"/>
          </a:xfrm>
          <a:custGeom>
            <a:avLst/>
            <a:gdLst>
              <a:gd name="T0" fmla="*/ 11 w 509"/>
              <a:gd name="T1" fmla="*/ 11 h 304"/>
              <a:gd name="T2" fmla="*/ 11 w 509"/>
              <a:gd name="T3" fmla="*/ 0 h 304"/>
              <a:gd name="T4" fmla="*/ 509 w 509"/>
              <a:gd name="T5" fmla="*/ 0 h 304"/>
              <a:gd name="T6" fmla="*/ 509 w 509"/>
              <a:gd name="T7" fmla="*/ 304 h 304"/>
              <a:gd name="T8" fmla="*/ 0 w 509"/>
              <a:gd name="T9" fmla="*/ 304 h 304"/>
              <a:gd name="T10" fmla="*/ 0 w 509"/>
              <a:gd name="T11" fmla="*/ 0 h 304"/>
              <a:gd name="T12" fmla="*/ 11 w 509"/>
              <a:gd name="T13" fmla="*/ 0 h 304"/>
              <a:gd name="T14" fmla="*/ 11 w 509"/>
              <a:gd name="T15" fmla="*/ 11 h 304"/>
              <a:gd name="T16" fmla="*/ 23 w 509"/>
              <a:gd name="T17" fmla="*/ 11 h 304"/>
              <a:gd name="T18" fmla="*/ 23 w 509"/>
              <a:gd name="T19" fmla="*/ 280 h 304"/>
              <a:gd name="T20" fmla="*/ 485 w 509"/>
              <a:gd name="T21" fmla="*/ 280 h 304"/>
              <a:gd name="T22" fmla="*/ 485 w 509"/>
              <a:gd name="T23" fmla="*/ 23 h 304"/>
              <a:gd name="T24" fmla="*/ 11 w 509"/>
              <a:gd name="T25" fmla="*/ 23 h 304"/>
              <a:gd name="T26" fmla="*/ 11 w 509"/>
              <a:gd name="T27" fmla="*/ 11 h 304"/>
              <a:gd name="T28" fmla="*/ 23 w 509"/>
              <a:gd name="T29" fmla="*/ 11 h 304"/>
              <a:gd name="T30" fmla="*/ 11 w 509"/>
              <a:gd name="T31" fmla="*/ 1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9" h="304">
                <a:moveTo>
                  <a:pt x="11" y="11"/>
                </a:moveTo>
                <a:lnTo>
                  <a:pt x="11" y="0"/>
                </a:lnTo>
                <a:lnTo>
                  <a:pt x="509" y="0"/>
                </a:lnTo>
                <a:lnTo>
                  <a:pt x="509" y="304"/>
                </a:lnTo>
                <a:lnTo>
                  <a:pt x="0" y="304"/>
                </a:lnTo>
                <a:lnTo>
                  <a:pt x="0" y="0"/>
                </a:lnTo>
                <a:lnTo>
                  <a:pt x="11" y="0"/>
                </a:lnTo>
                <a:lnTo>
                  <a:pt x="11" y="11"/>
                </a:lnTo>
                <a:lnTo>
                  <a:pt x="23" y="11"/>
                </a:lnTo>
                <a:lnTo>
                  <a:pt x="23" y="280"/>
                </a:lnTo>
                <a:lnTo>
                  <a:pt x="485" y="280"/>
                </a:lnTo>
                <a:lnTo>
                  <a:pt x="485" y="23"/>
                </a:lnTo>
                <a:lnTo>
                  <a:pt x="11" y="23"/>
                </a:lnTo>
                <a:lnTo>
                  <a:pt x="11" y="11"/>
                </a:lnTo>
                <a:lnTo>
                  <a:pt x="23" y="11"/>
                </a:lnTo>
                <a:lnTo>
                  <a:pt x="11" y="11"/>
                </a:lnTo>
                <a:close/>
              </a:path>
            </a:pathLst>
          </a:custGeom>
          <a:solidFill>
            <a:srgbClr val="2B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6" name="Freeform 157"/>
          <p:cNvSpPr>
            <a:spLocks/>
          </p:cNvSpPr>
          <p:nvPr/>
        </p:nvSpPr>
        <p:spPr bwMode="auto">
          <a:xfrm>
            <a:off x="6355556" y="2833908"/>
            <a:ext cx="232587" cy="116334"/>
          </a:xfrm>
          <a:custGeom>
            <a:avLst/>
            <a:gdLst>
              <a:gd name="T0" fmla="*/ 12 w 509"/>
              <a:gd name="T1" fmla="*/ 11 h 304"/>
              <a:gd name="T2" fmla="*/ 12 w 509"/>
              <a:gd name="T3" fmla="*/ 0 h 304"/>
              <a:gd name="T4" fmla="*/ 509 w 509"/>
              <a:gd name="T5" fmla="*/ 0 h 304"/>
              <a:gd name="T6" fmla="*/ 509 w 509"/>
              <a:gd name="T7" fmla="*/ 304 h 304"/>
              <a:gd name="T8" fmla="*/ 0 w 509"/>
              <a:gd name="T9" fmla="*/ 304 h 304"/>
              <a:gd name="T10" fmla="*/ 0 w 509"/>
              <a:gd name="T11" fmla="*/ 0 h 304"/>
              <a:gd name="T12" fmla="*/ 12 w 509"/>
              <a:gd name="T13" fmla="*/ 0 h 304"/>
              <a:gd name="T14" fmla="*/ 12 w 509"/>
              <a:gd name="T15" fmla="*/ 11 h 304"/>
              <a:gd name="T16" fmla="*/ 24 w 509"/>
              <a:gd name="T17" fmla="*/ 11 h 304"/>
              <a:gd name="T18" fmla="*/ 24 w 509"/>
              <a:gd name="T19" fmla="*/ 280 h 304"/>
              <a:gd name="T20" fmla="*/ 486 w 509"/>
              <a:gd name="T21" fmla="*/ 280 h 304"/>
              <a:gd name="T22" fmla="*/ 486 w 509"/>
              <a:gd name="T23" fmla="*/ 23 h 304"/>
              <a:gd name="T24" fmla="*/ 12 w 509"/>
              <a:gd name="T25" fmla="*/ 23 h 304"/>
              <a:gd name="T26" fmla="*/ 12 w 509"/>
              <a:gd name="T27" fmla="*/ 11 h 304"/>
              <a:gd name="T28" fmla="*/ 24 w 509"/>
              <a:gd name="T29" fmla="*/ 11 h 304"/>
              <a:gd name="T30" fmla="*/ 12 w 509"/>
              <a:gd name="T31" fmla="*/ 1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9" h="304">
                <a:moveTo>
                  <a:pt x="12" y="11"/>
                </a:moveTo>
                <a:lnTo>
                  <a:pt x="12" y="0"/>
                </a:lnTo>
                <a:lnTo>
                  <a:pt x="509" y="0"/>
                </a:lnTo>
                <a:lnTo>
                  <a:pt x="509" y="304"/>
                </a:lnTo>
                <a:lnTo>
                  <a:pt x="0" y="304"/>
                </a:lnTo>
                <a:lnTo>
                  <a:pt x="0" y="0"/>
                </a:lnTo>
                <a:lnTo>
                  <a:pt x="12" y="0"/>
                </a:lnTo>
                <a:lnTo>
                  <a:pt x="12" y="11"/>
                </a:lnTo>
                <a:lnTo>
                  <a:pt x="24" y="11"/>
                </a:lnTo>
                <a:lnTo>
                  <a:pt x="24" y="280"/>
                </a:lnTo>
                <a:lnTo>
                  <a:pt x="486" y="280"/>
                </a:lnTo>
                <a:lnTo>
                  <a:pt x="486" y="23"/>
                </a:lnTo>
                <a:lnTo>
                  <a:pt x="12" y="23"/>
                </a:lnTo>
                <a:lnTo>
                  <a:pt x="12" y="11"/>
                </a:lnTo>
                <a:lnTo>
                  <a:pt x="24" y="11"/>
                </a:lnTo>
                <a:lnTo>
                  <a:pt x="12" y="11"/>
                </a:lnTo>
                <a:close/>
              </a:path>
            </a:pathLst>
          </a:custGeom>
          <a:solidFill>
            <a:srgbClr val="2B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7" name="Rectangle 158"/>
          <p:cNvSpPr>
            <a:spLocks noChangeArrowheads="1"/>
          </p:cNvSpPr>
          <p:nvPr/>
        </p:nvSpPr>
        <p:spPr bwMode="auto">
          <a:xfrm>
            <a:off x="5632170" y="2668496"/>
            <a:ext cx="1770026" cy="169048"/>
          </a:xfrm>
          <a:prstGeom prst="rect">
            <a:avLst/>
          </a:prstGeom>
          <a:solidFill>
            <a:srgbClr val="B2CF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8" name="Freeform 159"/>
          <p:cNvSpPr>
            <a:spLocks/>
          </p:cNvSpPr>
          <p:nvPr/>
        </p:nvSpPr>
        <p:spPr bwMode="auto">
          <a:xfrm>
            <a:off x="5630199" y="2666679"/>
            <a:ext cx="1773968" cy="172683"/>
          </a:xfrm>
          <a:custGeom>
            <a:avLst/>
            <a:gdLst>
              <a:gd name="T0" fmla="*/ 5 w 3888"/>
              <a:gd name="T1" fmla="*/ 6 h 447"/>
              <a:gd name="T2" fmla="*/ 5 w 3888"/>
              <a:gd name="T3" fmla="*/ 11 h 447"/>
              <a:gd name="T4" fmla="*/ 3878 w 3888"/>
              <a:gd name="T5" fmla="*/ 11 h 447"/>
              <a:gd name="T6" fmla="*/ 3878 w 3888"/>
              <a:gd name="T7" fmla="*/ 436 h 447"/>
              <a:gd name="T8" fmla="*/ 10 w 3888"/>
              <a:gd name="T9" fmla="*/ 436 h 447"/>
              <a:gd name="T10" fmla="*/ 10 w 3888"/>
              <a:gd name="T11" fmla="*/ 6 h 447"/>
              <a:gd name="T12" fmla="*/ 5 w 3888"/>
              <a:gd name="T13" fmla="*/ 6 h 447"/>
              <a:gd name="T14" fmla="*/ 5 w 3888"/>
              <a:gd name="T15" fmla="*/ 11 h 447"/>
              <a:gd name="T16" fmla="*/ 5 w 3888"/>
              <a:gd name="T17" fmla="*/ 6 h 447"/>
              <a:gd name="T18" fmla="*/ 0 w 3888"/>
              <a:gd name="T19" fmla="*/ 6 h 447"/>
              <a:gd name="T20" fmla="*/ 0 w 3888"/>
              <a:gd name="T21" fmla="*/ 447 h 447"/>
              <a:gd name="T22" fmla="*/ 3888 w 3888"/>
              <a:gd name="T23" fmla="*/ 447 h 447"/>
              <a:gd name="T24" fmla="*/ 3888 w 3888"/>
              <a:gd name="T25" fmla="*/ 0 h 447"/>
              <a:gd name="T26" fmla="*/ 0 w 3888"/>
              <a:gd name="T27" fmla="*/ 0 h 447"/>
              <a:gd name="T28" fmla="*/ 0 w 3888"/>
              <a:gd name="T29" fmla="*/ 6 h 447"/>
              <a:gd name="T30" fmla="*/ 5 w 3888"/>
              <a:gd name="T31" fmla="*/ 6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888" h="447">
                <a:moveTo>
                  <a:pt x="5" y="6"/>
                </a:moveTo>
                <a:lnTo>
                  <a:pt x="5" y="11"/>
                </a:lnTo>
                <a:lnTo>
                  <a:pt x="3878" y="11"/>
                </a:lnTo>
                <a:lnTo>
                  <a:pt x="3878" y="436"/>
                </a:lnTo>
                <a:lnTo>
                  <a:pt x="10" y="436"/>
                </a:lnTo>
                <a:lnTo>
                  <a:pt x="10" y="6"/>
                </a:lnTo>
                <a:lnTo>
                  <a:pt x="5" y="6"/>
                </a:lnTo>
                <a:lnTo>
                  <a:pt x="5" y="11"/>
                </a:lnTo>
                <a:lnTo>
                  <a:pt x="5" y="6"/>
                </a:lnTo>
                <a:lnTo>
                  <a:pt x="0" y="6"/>
                </a:lnTo>
                <a:lnTo>
                  <a:pt x="0" y="447"/>
                </a:lnTo>
                <a:lnTo>
                  <a:pt x="3888" y="447"/>
                </a:lnTo>
                <a:lnTo>
                  <a:pt x="3888" y="0"/>
                </a:lnTo>
                <a:lnTo>
                  <a:pt x="0" y="0"/>
                </a:lnTo>
                <a:lnTo>
                  <a:pt x="0" y="6"/>
                </a:lnTo>
                <a:lnTo>
                  <a:pt x="5" y="6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79" name="Freeform 160"/>
          <p:cNvSpPr>
            <a:spLocks/>
          </p:cNvSpPr>
          <p:nvPr/>
        </p:nvSpPr>
        <p:spPr bwMode="auto">
          <a:xfrm>
            <a:off x="6907457" y="2837544"/>
            <a:ext cx="230616" cy="118152"/>
          </a:xfrm>
          <a:custGeom>
            <a:avLst/>
            <a:gdLst>
              <a:gd name="T0" fmla="*/ 12 w 509"/>
              <a:gd name="T1" fmla="*/ 11 h 304"/>
              <a:gd name="T2" fmla="*/ 12 w 509"/>
              <a:gd name="T3" fmla="*/ 0 h 304"/>
              <a:gd name="T4" fmla="*/ 509 w 509"/>
              <a:gd name="T5" fmla="*/ 0 h 304"/>
              <a:gd name="T6" fmla="*/ 509 w 509"/>
              <a:gd name="T7" fmla="*/ 304 h 304"/>
              <a:gd name="T8" fmla="*/ 0 w 509"/>
              <a:gd name="T9" fmla="*/ 304 h 304"/>
              <a:gd name="T10" fmla="*/ 0 w 509"/>
              <a:gd name="T11" fmla="*/ 0 h 304"/>
              <a:gd name="T12" fmla="*/ 12 w 509"/>
              <a:gd name="T13" fmla="*/ 0 h 304"/>
              <a:gd name="T14" fmla="*/ 12 w 509"/>
              <a:gd name="T15" fmla="*/ 11 h 304"/>
              <a:gd name="T16" fmla="*/ 24 w 509"/>
              <a:gd name="T17" fmla="*/ 11 h 304"/>
              <a:gd name="T18" fmla="*/ 24 w 509"/>
              <a:gd name="T19" fmla="*/ 280 h 304"/>
              <a:gd name="T20" fmla="*/ 486 w 509"/>
              <a:gd name="T21" fmla="*/ 280 h 304"/>
              <a:gd name="T22" fmla="*/ 486 w 509"/>
              <a:gd name="T23" fmla="*/ 23 h 304"/>
              <a:gd name="T24" fmla="*/ 12 w 509"/>
              <a:gd name="T25" fmla="*/ 23 h 304"/>
              <a:gd name="T26" fmla="*/ 12 w 509"/>
              <a:gd name="T27" fmla="*/ 11 h 304"/>
              <a:gd name="T28" fmla="*/ 24 w 509"/>
              <a:gd name="T29" fmla="*/ 11 h 304"/>
              <a:gd name="T30" fmla="*/ 12 w 509"/>
              <a:gd name="T31" fmla="*/ 11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9" h="304">
                <a:moveTo>
                  <a:pt x="12" y="11"/>
                </a:moveTo>
                <a:lnTo>
                  <a:pt x="12" y="0"/>
                </a:lnTo>
                <a:lnTo>
                  <a:pt x="509" y="0"/>
                </a:lnTo>
                <a:lnTo>
                  <a:pt x="509" y="304"/>
                </a:lnTo>
                <a:lnTo>
                  <a:pt x="0" y="304"/>
                </a:lnTo>
                <a:lnTo>
                  <a:pt x="0" y="0"/>
                </a:lnTo>
                <a:lnTo>
                  <a:pt x="12" y="0"/>
                </a:lnTo>
                <a:lnTo>
                  <a:pt x="12" y="11"/>
                </a:lnTo>
                <a:lnTo>
                  <a:pt x="24" y="11"/>
                </a:lnTo>
                <a:lnTo>
                  <a:pt x="24" y="280"/>
                </a:lnTo>
                <a:lnTo>
                  <a:pt x="486" y="280"/>
                </a:lnTo>
                <a:lnTo>
                  <a:pt x="486" y="23"/>
                </a:lnTo>
                <a:lnTo>
                  <a:pt x="12" y="23"/>
                </a:lnTo>
                <a:lnTo>
                  <a:pt x="12" y="11"/>
                </a:lnTo>
                <a:lnTo>
                  <a:pt x="24" y="11"/>
                </a:lnTo>
                <a:lnTo>
                  <a:pt x="12" y="11"/>
                </a:lnTo>
                <a:close/>
              </a:path>
            </a:pathLst>
          </a:custGeom>
          <a:solidFill>
            <a:srgbClr val="2B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0" name="Rectangle 161"/>
          <p:cNvSpPr>
            <a:spLocks noChangeArrowheads="1"/>
          </p:cNvSpPr>
          <p:nvPr/>
        </p:nvSpPr>
        <p:spPr bwMode="auto">
          <a:xfrm>
            <a:off x="6081577" y="2672131"/>
            <a:ext cx="556243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24282B"/>
                </a:solidFill>
                <a:latin typeface="Times New Roman" pitchFamily="18" charset="0"/>
              </a:rPr>
              <a:t>Instruction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8181" name="Rectangle 162"/>
          <p:cNvSpPr>
            <a:spLocks noChangeArrowheads="1"/>
          </p:cNvSpPr>
          <p:nvPr/>
        </p:nvSpPr>
        <p:spPr bwMode="auto">
          <a:xfrm>
            <a:off x="6184072" y="2953879"/>
            <a:ext cx="3942" cy="99975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2" name="Freeform 163"/>
          <p:cNvSpPr>
            <a:spLocks/>
          </p:cNvSpPr>
          <p:nvPr/>
        </p:nvSpPr>
        <p:spPr bwMode="auto">
          <a:xfrm>
            <a:off x="6166332" y="3001139"/>
            <a:ext cx="37450" cy="52714"/>
          </a:xfrm>
          <a:custGeom>
            <a:avLst/>
            <a:gdLst>
              <a:gd name="T0" fmla="*/ 40 w 80"/>
              <a:gd name="T1" fmla="*/ 40 h 141"/>
              <a:gd name="T2" fmla="*/ 0 w 80"/>
              <a:gd name="T3" fmla="*/ 0 h 141"/>
              <a:gd name="T4" fmla="*/ 40 w 80"/>
              <a:gd name="T5" fmla="*/ 141 h 141"/>
              <a:gd name="T6" fmla="*/ 80 w 80"/>
              <a:gd name="T7" fmla="*/ 0 h 141"/>
              <a:gd name="T8" fmla="*/ 40 w 80"/>
              <a:gd name="T9" fmla="*/ 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41">
                <a:moveTo>
                  <a:pt x="40" y="40"/>
                </a:moveTo>
                <a:lnTo>
                  <a:pt x="0" y="0"/>
                </a:lnTo>
                <a:lnTo>
                  <a:pt x="40" y="141"/>
                </a:lnTo>
                <a:lnTo>
                  <a:pt x="80" y="0"/>
                </a:lnTo>
                <a:lnTo>
                  <a:pt x="40" y="4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3" name="Freeform 164"/>
          <p:cNvSpPr>
            <a:spLocks/>
          </p:cNvSpPr>
          <p:nvPr/>
        </p:nvSpPr>
        <p:spPr bwMode="auto">
          <a:xfrm>
            <a:off x="6162391" y="2993868"/>
            <a:ext cx="45335" cy="67256"/>
          </a:xfrm>
          <a:custGeom>
            <a:avLst/>
            <a:gdLst>
              <a:gd name="T0" fmla="*/ 50 w 100"/>
              <a:gd name="T1" fmla="*/ 57 h 176"/>
              <a:gd name="T2" fmla="*/ 53 w 100"/>
              <a:gd name="T3" fmla="*/ 54 h 176"/>
              <a:gd name="T4" fmla="*/ 0 w 100"/>
              <a:gd name="T5" fmla="*/ 0 h 176"/>
              <a:gd name="T6" fmla="*/ 50 w 100"/>
              <a:gd name="T7" fmla="*/ 176 h 176"/>
              <a:gd name="T8" fmla="*/ 100 w 100"/>
              <a:gd name="T9" fmla="*/ 0 h 176"/>
              <a:gd name="T10" fmla="*/ 46 w 100"/>
              <a:gd name="T11" fmla="*/ 54 h 176"/>
              <a:gd name="T12" fmla="*/ 50 w 100"/>
              <a:gd name="T13" fmla="*/ 57 h 176"/>
              <a:gd name="T14" fmla="*/ 53 w 100"/>
              <a:gd name="T15" fmla="*/ 54 h 176"/>
              <a:gd name="T16" fmla="*/ 50 w 100"/>
              <a:gd name="T17" fmla="*/ 57 h 176"/>
              <a:gd name="T18" fmla="*/ 53 w 100"/>
              <a:gd name="T19" fmla="*/ 61 h 176"/>
              <a:gd name="T20" fmla="*/ 80 w 100"/>
              <a:gd name="T21" fmla="*/ 35 h 176"/>
              <a:gd name="T22" fmla="*/ 50 w 100"/>
              <a:gd name="T23" fmla="*/ 139 h 176"/>
              <a:gd name="T24" fmla="*/ 20 w 100"/>
              <a:gd name="T25" fmla="*/ 35 h 176"/>
              <a:gd name="T26" fmla="*/ 50 w 100"/>
              <a:gd name="T27" fmla="*/ 65 h 176"/>
              <a:gd name="T28" fmla="*/ 53 w 100"/>
              <a:gd name="T29" fmla="*/ 61 h 176"/>
              <a:gd name="T30" fmla="*/ 50 w 100"/>
              <a:gd name="T31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76">
                <a:moveTo>
                  <a:pt x="50" y="57"/>
                </a:moveTo>
                <a:lnTo>
                  <a:pt x="53" y="54"/>
                </a:lnTo>
                <a:lnTo>
                  <a:pt x="0" y="0"/>
                </a:lnTo>
                <a:lnTo>
                  <a:pt x="50" y="176"/>
                </a:lnTo>
                <a:lnTo>
                  <a:pt x="100" y="0"/>
                </a:lnTo>
                <a:lnTo>
                  <a:pt x="46" y="54"/>
                </a:lnTo>
                <a:lnTo>
                  <a:pt x="50" y="57"/>
                </a:lnTo>
                <a:lnTo>
                  <a:pt x="53" y="54"/>
                </a:lnTo>
                <a:lnTo>
                  <a:pt x="50" y="57"/>
                </a:lnTo>
                <a:lnTo>
                  <a:pt x="53" y="61"/>
                </a:lnTo>
                <a:lnTo>
                  <a:pt x="80" y="35"/>
                </a:lnTo>
                <a:lnTo>
                  <a:pt x="50" y="139"/>
                </a:lnTo>
                <a:lnTo>
                  <a:pt x="20" y="35"/>
                </a:lnTo>
                <a:lnTo>
                  <a:pt x="50" y="65"/>
                </a:lnTo>
                <a:lnTo>
                  <a:pt x="53" y="61"/>
                </a:lnTo>
                <a:lnTo>
                  <a:pt x="50" y="5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4" name="Rectangle 165"/>
          <p:cNvSpPr>
            <a:spLocks noChangeArrowheads="1"/>
          </p:cNvSpPr>
          <p:nvPr/>
        </p:nvSpPr>
        <p:spPr bwMode="auto">
          <a:xfrm>
            <a:off x="6436370" y="2937519"/>
            <a:ext cx="5913" cy="112699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5" name="Freeform 166"/>
          <p:cNvSpPr>
            <a:spLocks/>
          </p:cNvSpPr>
          <p:nvPr/>
        </p:nvSpPr>
        <p:spPr bwMode="auto">
          <a:xfrm>
            <a:off x="6420601" y="2995685"/>
            <a:ext cx="37450" cy="54532"/>
          </a:xfrm>
          <a:custGeom>
            <a:avLst/>
            <a:gdLst>
              <a:gd name="T0" fmla="*/ 40 w 80"/>
              <a:gd name="T1" fmla="*/ 40 h 140"/>
              <a:gd name="T2" fmla="*/ 0 w 80"/>
              <a:gd name="T3" fmla="*/ 0 h 140"/>
              <a:gd name="T4" fmla="*/ 40 w 80"/>
              <a:gd name="T5" fmla="*/ 140 h 140"/>
              <a:gd name="T6" fmla="*/ 80 w 80"/>
              <a:gd name="T7" fmla="*/ 0 h 140"/>
              <a:gd name="T8" fmla="*/ 40 w 80"/>
              <a:gd name="T9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40">
                <a:moveTo>
                  <a:pt x="40" y="40"/>
                </a:moveTo>
                <a:lnTo>
                  <a:pt x="0" y="0"/>
                </a:lnTo>
                <a:lnTo>
                  <a:pt x="40" y="140"/>
                </a:lnTo>
                <a:lnTo>
                  <a:pt x="80" y="0"/>
                </a:lnTo>
                <a:lnTo>
                  <a:pt x="40" y="4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6" name="Freeform 167"/>
          <p:cNvSpPr>
            <a:spLocks/>
          </p:cNvSpPr>
          <p:nvPr/>
        </p:nvSpPr>
        <p:spPr bwMode="auto">
          <a:xfrm>
            <a:off x="6416660" y="2990232"/>
            <a:ext cx="45335" cy="67256"/>
          </a:xfrm>
          <a:custGeom>
            <a:avLst/>
            <a:gdLst>
              <a:gd name="T0" fmla="*/ 50 w 101"/>
              <a:gd name="T1" fmla="*/ 57 h 176"/>
              <a:gd name="T2" fmla="*/ 54 w 101"/>
              <a:gd name="T3" fmla="*/ 54 h 176"/>
              <a:gd name="T4" fmla="*/ 0 w 101"/>
              <a:gd name="T5" fmla="*/ 0 h 176"/>
              <a:gd name="T6" fmla="*/ 50 w 101"/>
              <a:gd name="T7" fmla="*/ 176 h 176"/>
              <a:gd name="T8" fmla="*/ 101 w 101"/>
              <a:gd name="T9" fmla="*/ 0 h 176"/>
              <a:gd name="T10" fmla="*/ 47 w 101"/>
              <a:gd name="T11" fmla="*/ 54 h 176"/>
              <a:gd name="T12" fmla="*/ 50 w 101"/>
              <a:gd name="T13" fmla="*/ 57 h 176"/>
              <a:gd name="T14" fmla="*/ 54 w 101"/>
              <a:gd name="T15" fmla="*/ 54 h 176"/>
              <a:gd name="T16" fmla="*/ 50 w 101"/>
              <a:gd name="T17" fmla="*/ 57 h 176"/>
              <a:gd name="T18" fmla="*/ 54 w 101"/>
              <a:gd name="T19" fmla="*/ 61 h 176"/>
              <a:gd name="T20" fmla="*/ 80 w 101"/>
              <a:gd name="T21" fmla="*/ 34 h 176"/>
              <a:gd name="T22" fmla="*/ 50 w 101"/>
              <a:gd name="T23" fmla="*/ 139 h 176"/>
              <a:gd name="T24" fmla="*/ 20 w 101"/>
              <a:gd name="T25" fmla="*/ 34 h 176"/>
              <a:gd name="T26" fmla="*/ 50 w 101"/>
              <a:gd name="T27" fmla="*/ 64 h 176"/>
              <a:gd name="T28" fmla="*/ 54 w 101"/>
              <a:gd name="T29" fmla="*/ 61 h 176"/>
              <a:gd name="T30" fmla="*/ 50 w 101"/>
              <a:gd name="T31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176">
                <a:moveTo>
                  <a:pt x="50" y="57"/>
                </a:moveTo>
                <a:lnTo>
                  <a:pt x="54" y="54"/>
                </a:lnTo>
                <a:lnTo>
                  <a:pt x="0" y="0"/>
                </a:lnTo>
                <a:lnTo>
                  <a:pt x="50" y="176"/>
                </a:lnTo>
                <a:lnTo>
                  <a:pt x="101" y="0"/>
                </a:lnTo>
                <a:lnTo>
                  <a:pt x="47" y="54"/>
                </a:lnTo>
                <a:lnTo>
                  <a:pt x="50" y="57"/>
                </a:lnTo>
                <a:lnTo>
                  <a:pt x="54" y="54"/>
                </a:lnTo>
                <a:lnTo>
                  <a:pt x="50" y="57"/>
                </a:lnTo>
                <a:lnTo>
                  <a:pt x="54" y="61"/>
                </a:lnTo>
                <a:lnTo>
                  <a:pt x="80" y="34"/>
                </a:lnTo>
                <a:lnTo>
                  <a:pt x="50" y="139"/>
                </a:lnTo>
                <a:lnTo>
                  <a:pt x="20" y="34"/>
                </a:lnTo>
                <a:lnTo>
                  <a:pt x="50" y="64"/>
                </a:lnTo>
                <a:lnTo>
                  <a:pt x="54" y="61"/>
                </a:lnTo>
                <a:lnTo>
                  <a:pt x="50" y="5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7" name="Freeform 168"/>
          <p:cNvSpPr>
            <a:spLocks/>
          </p:cNvSpPr>
          <p:nvPr/>
        </p:nvSpPr>
        <p:spPr bwMode="auto">
          <a:xfrm>
            <a:off x="4758984" y="2837545"/>
            <a:ext cx="971740" cy="501691"/>
          </a:xfrm>
          <a:custGeom>
            <a:avLst/>
            <a:gdLst>
              <a:gd name="T0" fmla="*/ 2095 w 2129"/>
              <a:gd name="T1" fmla="*/ 0 h 1302"/>
              <a:gd name="T2" fmla="*/ 2109 w 2129"/>
              <a:gd name="T3" fmla="*/ 655 h 1302"/>
              <a:gd name="T4" fmla="*/ 0 w 2129"/>
              <a:gd name="T5" fmla="*/ 645 h 1302"/>
              <a:gd name="T6" fmla="*/ 0 w 2129"/>
              <a:gd name="T7" fmla="*/ 1302 h 1302"/>
              <a:gd name="T8" fmla="*/ 20 w 2129"/>
              <a:gd name="T9" fmla="*/ 1302 h 1302"/>
              <a:gd name="T10" fmla="*/ 20 w 2129"/>
              <a:gd name="T11" fmla="*/ 665 h 1302"/>
              <a:gd name="T12" fmla="*/ 2129 w 2129"/>
              <a:gd name="T13" fmla="*/ 675 h 1302"/>
              <a:gd name="T14" fmla="*/ 2115 w 2129"/>
              <a:gd name="T15" fmla="*/ 0 h 1302"/>
              <a:gd name="T16" fmla="*/ 2095 w 2129"/>
              <a:gd name="T17" fmla="*/ 0 h 1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29" h="1302">
                <a:moveTo>
                  <a:pt x="2095" y="0"/>
                </a:moveTo>
                <a:lnTo>
                  <a:pt x="2109" y="655"/>
                </a:lnTo>
                <a:lnTo>
                  <a:pt x="0" y="645"/>
                </a:lnTo>
                <a:lnTo>
                  <a:pt x="0" y="1302"/>
                </a:lnTo>
                <a:lnTo>
                  <a:pt x="20" y="1302"/>
                </a:lnTo>
                <a:lnTo>
                  <a:pt x="20" y="665"/>
                </a:lnTo>
                <a:lnTo>
                  <a:pt x="2129" y="675"/>
                </a:lnTo>
                <a:lnTo>
                  <a:pt x="2115" y="0"/>
                </a:lnTo>
                <a:lnTo>
                  <a:pt x="2095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8" name="Freeform 169"/>
          <p:cNvSpPr>
            <a:spLocks/>
          </p:cNvSpPr>
          <p:nvPr/>
        </p:nvSpPr>
        <p:spPr bwMode="auto">
          <a:xfrm>
            <a:off x="4725476" y="3230172"/>
            <a:ext cx="74901" cy="109063"/>
          </a:xfrm>
          <a:custGeom>
            <a:avLst/>
            <a:gdLst>
              <a:gd name="T0" fmla="*/ 80 w 161"/>
              <a:gd name="T1" fmla="*/ 80 h 280"/>
              <a:gd name="T2" fmla="*/ 0 w 161"/>
              <a:gd name="T3" fmla="*/ 0 h 280"/>
              <a:gd name="T4" fmla="*/ 80 w 161"/>
              <a:gd name="T5" fmla="*/ 280 h 280"/>
              <a:gd name="T6" fmla="*/ 161 w 161"/>
              <a:gd name="T7" fmla="*/ 0 h 280"/>
              <a:gd name="T8" fmla="*/ 80 w 161"/>
              <a:gd name="T9" fmla="*/ 8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1" h="280">
                <a:moveTo>
                  <a:pt x="80" y="80"/>
                </a:moveTo>
                <a:lnTo>
                  <a:pt x="0" y="0"/>
                </a:lnTo>
                <a:lnTo>
                  <a:pt x="80" y="280"/>
                </a:lnTo>
                <a:lnTo>
                  <a:pt x="161" y="0"/>
                </a:lnTo>
                <a:lnTo>
                  <a:pt x="80" y="8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89" name="Freeform 170"/>
          <p:cNvSpPr>
            <a:spLocks/>
          </p:cNvSpPr>
          <p:nvPr/>
        </p:nvSpPr>
        <p:spPr bwMode="auto">
          <a:xfrm>
            <a:off x="4717592" y="3217448"/>
            <a:ext cx="90669" cy="136329"/>
          </a:xfrm>
          <a:custGeom>
            <a:avLst/>
            <a:gdLst>
              <a:gd name="T0" fmla="*/ 100 w 201"/>
              <a:gd name="T1" fmla="*/ 115 h 352"/>
              <a:gd name="T2" fmla="*/ 108 w 201"/>
              <a:gd name="T3" fmla="*/ 108 h 352"/>
              <a:gd name="T4" fmla="*/ 0 w 201"/>
              <a:gd name="T5" fmla="*/ 0 h 352"/>
              <a:gd name="T6" fmla="*/ 100 w 201"/>
              <a:gd name="T7" fmla="*/ 352 h 352"/>
              <a:gd name="T8" fmla="*/ 201 w 201"/>
              <a:gd name="T9" fmla="*/ 0 h 352"/>
              <a:gd name="T10" fmla="*/ 93 w 201"/>
              <a:gd name="T11" fmla="*/ 108 h 352"/>
              <a:gd name="T12" fmla="*/ 100 w 201"/>
              <a:gd name="T13" fmla="*/ 115 h 352"/>
              <a:gd name="T14" fmla="*/ 108 w 201"/>
              <a:gd name="T15" fmla="*/ 108 h 352"/>
              <a:gd name="T16" fmla="*/ 100 w 201"/>
              <a:gd name="T17" fmla="*/ 115 h 352"/>
              <a:gd name="T18" fmla="*/ 108 w 201"/>
              <a:gd name="T19" fmla="*/ 122 h 352"/>
              <a:gd name="T20" fmla="*/ 160 w 201"/>
              <a:gd name="T21" fmla="*/ 69 h 352"/>
              <a:gd name="T22" fmla="*/ 100 w 201"/>
              <a:gd name="T23" fmla="*/ 279 h 352"/>
              <a:gd name="T24" fmla="*/ 41 w 201"/>
              <a:gd name="T25" fmla="*/ 69 h 352"/>
              <a:gd name="T26" fmla="*/ 100 w 201"/>
              <a:gd name="T27" fmla="*/ 129 h 352"/>
              <a:gd name="T28" fmla="*/ 108 w 201"/>
              <a:gd name="T29" fmla="*/ 122 h 352"/>
              <a:gd name="T30" fmla="*/ 100 w 201"/>
              <a:gd name="T31" fmla="*/ 115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1" h="352">
                <a:moveTo>
                  <a:pt x="100" y="115"/>
                </a:moveTo>
                <a:lnTo>
                  <a:pt x="108" y="108"/>
                </a:lnTo>
                <a:lnTo>
                  <a:pt x="0" y="0"/>
                </a:lnTo>
                <a:lnTo>
                  <a:pt x="100" y="352"/>
                </a:lnTo>
                <a:lnTo>
                  <a:pt x="201" y="0"/>
                </a:lnTo>
                <a:lnTo>
                  <a:pt x="93" y="108"/>
                </a:lnTo>
                <a:lnTo>
                  <a:pt x="100" y="115"/>
                </a:lnTo>
                <a:lnTo>
                  <a:pt x="108" y="108"/>
                </a:lnTo>
                <a:lnTo>
                  <a:pt x="100" y="115"/>
                </a:lnTo>
                <a:lnTo>
                  <a:pt x="108" y="122"/>
                </a:lnTo>
                <a:lnTo>
                  <a:pt x="160" y="69"/>
                </a:lnTo>
                <a:lnTo>
                  <a:pt x="100" y="279"/>
                </a:lnTo>
                <a:lnTo>
                  <a:pt x="41" y="69"/>
                </a:lnTo>
                <a:lnTo>
                  <a:pt x="100" y="129"/>
                </a:lnTo>
                <a:lnTo>
                  <a:pt x="108" y="122"/>
                </a:lnTo>
                <a:lnTo>
                  <a:pt x="100" y="11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90" name="Freeform 171"/>
          <p:cNvSpPr>
            <a:spLocks/>
          </p:cNvSpPr>
          <p:nvPr/>
        </p:nvSpPr>
        <p:spPr bwMode="auto">
          <a:xfrm>
            <a:off x="5068443" y="3924540"/>
            <a:ext cx="516422" cy="179954"/>
          </a:xfrm>
          <a:custGeom>
            <a:avLst/>
            <a:gdLst>
              <a:gd name="T0" fmla="*/ 0 w 1128"/>
              <a:gd name="T1" fmla="*/ 0 h 463"/>
              <a:gd name="T2" fmla="*/ 237 w 1128"/>
              <a:gd name="T3" fmla="*/ 460 h 463"/>
              <a:gd name="T4" fmla="*/ 838 w 1128"/>
              <a:gd name="T5" fmla="*/ 463 h 463"/>
              <a:gd name="T6" fmla="*/ 1128 w 1128"/>
              <a:gd name="T7" fmla="*/ 5 h 463"/>
              <a:gd name="T8" fmla="*/ 0 w 1128"/>
              <a:gd name="T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8" h="463">
                <a:moveTo>
                  <a:pt x="0" y="0"/>
                </a:moveTo>
                <a:lnTo>
                  <a:pt x="237" y="460"/>
                </a:lnTo>
                <a:lnTo>
                  <a:pt x="838" y="463"/>
                </a:lnTo>
                <a:lnTo>
                  <a:pt x="1128" y="5"/>
                </a:lnTo>
                <a:lnTo>
                  <a:pt x="0" y="0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91" name="Freeform 172"/>
          <p:cNvSpPr>
            <a:spLocks/>
          </p:cNvSpPr>
          <p:nvPr/>
        </p:nvSpPr>
        <p:spPr bwMode="auto">
          <a:xfrm>
            <a:off x="5064501" y="3922723"/>
            <a:ext cx="524306" cy="183590"/>
          </a:xfrm>
          <a:custGeom>
            <a:avLst/>
            <a:gdLst>
              <a:gd name="T0" fmla="*/ 10 w 1149"/>
              <a:gd name="T1" fmla="*/ 6 h 475"/>
              <a:gd name="T2" fmla="*/ 4 w 1149"/>
              <a:gd name="T3" fmla="*/ 9 h 475"/>
              <a:gd name="T4" fmla="*/ 243 w 1149"/>
              <a:gd name="T5" fmla="*/ 473 h 475"/>
              <a:gd name="T6" fmla="*/ 851 w 1149"/>
              <a:gd name="T7" fmla="*/ 475 h 475"/>
              <a:gd name="T8" fmla="*/ 1149 w 1149"/>
              <a:gd name="T9" fmla="*/ 5 h 475"/>
              <a:gd name="T10" fmla="*/ 0 w 1149"/>
              <a:gd name="T11" fmla="*/ 0 h 475"/>
              <a:gd name="T12" fmla="*/ 4 w 1149"/>
              <a:gd name="T13" fmla="*/ 9 h 475"/>
              <a:gd name="T14" fmla="*/ 10 w 1149"/>
              <a:gd name="T15" fmla="*/ 6 h 475"/>
              <a:gd name="T16" fmla="*/ 10 w 1149"/>
              <a:gd name="T17" fmla="*/ 13 h 475"/>
              <a:gd name="T18" fmla="*/ 1126 w 1149"/>
              <a:gd name="T19" fmla="*/ 17 h 475"/>
              <a:gd name="T20" fmla="*/ 844 w 1149"/>
              <a:gd name="T21" fmla="*/ 462 h 475"/>
              <a:gd name="T22" fmla="*/ 251 w 1149"/>
              <a:gd name="T23" fmla="*/ 460 h 475"/>
              <a:gd name="T24" fmla="*/ 16 w 1149"/>
              <a:gd name="T25" fmla="*/ 3 h 475"/>
              <a:gd name="T26" fmla="*/ 10 w 1149"/>
              <a:gd name="T27" fmla="*/ 6 h 475"/>
              <a:gd name="T28" fmla="*/ 10 w 1149"/>
              <a:gd name="T29" fmla="*/ 13 h 475"/>
              <a:gd name="T30" fmla="*/ 10 w 1149"/>
              <a:gd name="T31" fmla="*/ 6 h 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49" h="475">
                <a:moveTo>
                  <a:pt x="10" y="6"/>
                </a:moveTo>
                <a:lnTo>
                  <a:pt x="4" y="9"/>
                </a:lnTo>
                <a:lnTo>
                  <a:pt x="243" y="473"/>
                </a:lnTo>
                <a:lnTo>
                  <a:pt x="851" y="475"/>
                </a:lnTo>
                <a:lnTo>
                  <a:pt x="1149" y="5"/>
                </a:lnTo>
                <a:lnTo>
                  <a:pt x="0" y="0"/>
                </a:lnTo>
                <a:lnTo>
                  <a:pt x="4" y="9"/>
                </a:lnTo>
                <a:lnTo>
                  <a:pt x="10" y="6"/>
                </a:lnTo>
                <a:lnTo>
                  <a:pt x="10" y="13"/>
                </a:lnTo>
                <a:lnTo>
                  <a:pt x="1126" y="17"/>
                </a:lnTo>
                <a:lnTo>
                  <a:pt x="844" y="462"/>
                </a:lnTo>
                <a:lnTo>
                  <a:pt x="251" y="460"/>
                </a:lnTo>
                <a:lnTo>
                  <a:pt x="16" y="3"/>
                </a:lnTo>
                <a:lnTo>
                  <a:pt x="10" y="6"/>
                </a:lnTo>
                <a:lnTo>
                  <a:pt x="10" y="13"/>
                </a:lnTo>
                <a:lnTo>
                  <a:pt x="10" y="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92" name="Rectangle 173"/>
          <p:cNvSpPr>
            <a:spLocks noChangeArrowheads="1"/>
          </p:cNvSpPr>
          <p:nvPr/>
        </p:nvSpPr>
        <p:spPr bwMode="auto">
          <a:xfrm>
            <a:off x="5178823" y="3946354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18193" name="Rectangle 174"/>
          <p:cNvSpPr>
            <a:spLocks noChangeArrowheads="1"/>
          </p:cNvSpPr>
          <p:nvPr/>
        </p:nvSpPr>
        <p:spPr bwMode="auto">
          <a:xfrm>
            <a:off x="5377902" y="3937265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18194" name="Rectangle 175"/>
          <p:cNvSpPr>
            <a:spLocks noChangeArrowheads="1"/>
          </p:cNvSpPr>
          <p:nvPr/>
        </p:nvSpPr>
        <p:spPr bwMode="auto">
          <a:xfrm>
            <a:off x="5318769" y="4097224"/>
            <a:ext cx="7884" cy="247210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95" name="Freeform 176"/>
          <p:cNvSpPr>
            <a:spLocks/>
          </p:cNvSpPr>
          <p:nvPr/>
        </p:nvSpPr>
        <p:spPr bwMode="auto">
          <a:xfrm>
            <a:off x="5301031" y="4308080"/>
            <a:ext cx="41393" cy="45443"/>
          </a:xfrm>
          <a:custGeom>
            <a:avLst/>
            <a:gdLst>
              <a:gd name="T0" fmla="*/ 89 w 89"/>
              <a:gd name="T1" fmla="*/ 0 h 121"/>
              <a:gd name="T2" fmla="*/ 45 w 89"/>
              <a:gd name="T3" fmla="*/ 121 h 121"/>
              <a:gd name="T4" fmla="*/ 0 w 89"/>
              <a:gd name="T5" fmla="*/ 0 h 121"/>
              <a:gd name="T6" fmla="*/ 89 w 89"/>
              <a:gd name="T7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9" h="121">
                <a:moveTo>
                  <a:pt x="89" y="0"/>
                </a:moveTo>
                <a:lnTo>
                  <a:pt x="45" y="121"/>
                </a:lnTo>
                <a:lnTo>
                  <a:pt x="0" y="0"/>
                </a:lnTo>
                <a:cubicBezTo>
                  <a:pt x="26" y="19"/>
                  <a:pt x="62" y="19"/>
                  <a:pt x="89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96" name="Freeform 177"/>
          <p:cNvSpPr>
            <a:spLocks/>
          </p:cNvSpPr>
          <p:nvPr/>
        </p:nvSpPr>
        <p:spPr bwMode="auto">
          <a:xfrm>
            <a:off x="4753072" y="3677331"/>
            <a:ext cx="463203" cy="241757"/>
          </a:xfrm>
          <a:custGeom>
            <a:avLst/>
            <a:gdLst>
              <a:gd name="T0" fmla="*/ 0 w 1012"/>
              <a:gd name="T1" fmla="*/ 0 h 627"/>
              <a:gd name="T2" fmla="*/ 0 w 1012"/>
              <a:gd name="T3" fmla="*/ 313 h 627"/>
              <a:gd name="T4" fmla="*/ 992 w 1012"/>
              <a:gd name="T5" fmla="*/ 313 h 627"/>
              <a:gd name="T6" fmla="*/ 992 w 1012"/>
              <a:gd name="T7" fmla="*/ 627 h 627"/>
              <a:gd name="T8" fmla="*/ 1012 w 1012"/>
              <a:gd name="T9" fmla="*/ 627 h 627"/>
              <a:gd name="T10" fmla="*/ 1012 w 1012"/>
              <a:gd name="T11" fmla="*/ 293 h 627"/>
              <a:gd name="T12" fmla="*/ 20 w 1012"/>
              <a:gd name="T13" fmla="*/ 293 h 627"/>
              <a:gd name="T14" fmla="*/ 20 w 1012"/>
              <a:gd name="T15" fmla="*/ 0 h 627"/>
              <a:gd name="T16" fmla="*/ 0 w 1012"/>
              <a:gd name="T17" fmla="*/ 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2" h="627">
                <a:moveTo>
                  <a:pt x="0" y="0"/>
                </a:moveTo>
                <a:lnTo>
                  <a:pt x="0" y="313"/>
                </a:lnTo>
                <a:lnTo>
                  <a:pt x="992" y="313"/>
                </a:lnTo>
                <a:lnTo>
                  <a:pt x="992" y="627"/>
                </a:lnTo>
                <a:lnTo>
                  <a:pt x="1012" y="627"/>
                </a:lnTo>
                <a:lnTo>
                  <a:pt x="1012" y="293"/>
                </a:lnTo>
                <a:lnTo>
                  <a:pt x="20" y="293"/>
                </a:lnTo>
                <a:lnTo>
                  <a:pt x="20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97" name="Freeform 178"/>
          <p:cNvSpPr>
            <a:spLocks/>
          </p:cNvSpPr>
          <p:nvPr/>
        </p:nvSpPr>
        <p:spPr bwMode="auto">
          <a:xfrm>
            <a:off x="5188678" y="3879097"/>
            <a:ext cx="43364" cy="50896"/>
          </a:xfrm>
          <a:custGeom>
            <a:avLst/>
            <a:gdLst>
              <a:gd name="T0" fmla="*/ 96 w 96"/>
              <a:gd name="T1" fmla="*/ 0 h 131"/>
              <a:gd name="T2" fmla="*/ 48 w 96"/>
              <a:gd name="T3" fmla="*/ 131 h 131"/>
              <a:gd name="T4" fmla="*/ 0 w 96"/>
              <a:gd name="T5" fmla="*/ 0 h 131"/>
              <a:gd name="T6" fmla="*/ 96 w 96"/>
              <a:gd name="T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31">
                <a:moveTo>
                  <a:pt x="96" y="0"/>
                </a:moveTo>
                <a:lnTo>
                  <a:pt x="48" y="131"/>
                </a:lnTo>
                <a:lnTo>
                  <a:pt x="0" y="0"/>
                </a:lnTo>
                <a:cubicBezTo>
                  <a:pt x="28" y="21"/>
                  <a:pt x="67" y="21"/>
                  <a:pt x="96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98" name="Freeform 179"/>
          <p:cNvSpPr>
            <a:spLocks/>
          </p:cNvSpPr>
          <p:nvPr/>
        </p:nvSpPr>
        <p:spPr bwMode="auto">
          <a:xfrm>
            <a:off x="5419294" y="3713685"/>
            <a:ext cx="853476" cy="209038"/>
          </a:xfrm>
          <a:custGeom>
            <a:avLst/>
            <a:gdLst>
              <a:gd name="T0" fmla="*/ 1852 w 1872"/>
              <a:gd name="T1" fmla="*/ 0 h 546"/>
              <a:gd name="T2" fmla="*/ 1852 w 1872"/>
              <a:gd name="T3" fmla="*/ 232 h 546"/>
              <a:gd name="T4" fmla="*/ 0 w 1872"/>
              <a:gd name="T5" fmla="*/ 232 h 546"/>
              <a:gd name="T6" fmla="*/ 0 w 1872"/>
              <a:gd name="T7" fmla="*/ 546 h 546"/>
              <a:gd name="T8" fmla="*/ 20 w 1872"/>
              <a:gd name="T9" fmla="*/ 546 h 546"/>
              <a:gd name="T10" fmla="*/ 20 w 1872"/>
              <a:gd name="T11" fmla="*/ 252 h 546"/>
              <a:gd name="T12" fmla="*/ 1872 w 1872"/>
              <a:gd name="T13" fmla="*/ 252 h 546"/>
              <a:gd name="T14" fmla="*/ 1872 w 1872"/>
              <a:gd name="T15" fmla="*/ 0 h 546"/>
              <a:gd name="T16" fmla="*/ 1852 w 1872"/>
              <a:gd name="T17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2" h="546">
                <a:moveTo>
                  <a:pt x="1852" y="0"/>
                </a:moveTo>
                <a:lnTo>
                  <a:pt x="1852" y="232"/>
                </a:lnTo>
                <a:lnTo>
                  <a:pt x="0" y="232"/>
                </a:lnTo>
                <a:lnTo>
                  <a:pt x="0" y="546"/>
                </a:lnTo>
                <a:lnTo>
                  <a:pt x="20" y="546"/>
                </a:lnTo>
                <a:lnTo>
                  <a:pt x="20" y="252"/>
                </a:lnTo>
                <a:lnTo>
                  <a:pt x="1872" y="252"/>
                </a:lnTo>
                <a:lnTo>
                  <a:pt x="1872" y="0"/>
                </a:lnTo>
                <a:lnTo>
                  <a:pt x="1852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99" name="Freeform 180"/>
          <p:cNvSpPr>
            <a:spLocks/>
          </p:cNvSpPr>
          <p:nvPr/>
        </p:nvSpPr>
        <p:spPr bwMode="auto">
          <a:xfrm>
            <a:off x="5401555" y="3882733"/>
            <a:ext cx="43364" cy="50896"/>
          </a:xfrm>
          <a:custGeom>
            <a:avLst/>
            <a:gdLst>
              <a:gd name="T0" fmla="*/ 97 w 97"/>
              <a:gd name="T1" fmla="*/ 0 h 132"/>
              <a:gd name="T2" fmla="*/ 49 w 97"/>
              <a:gd name="T3" fmla="*/ 132 h 132"/>
              <a:gd name="T4" fmla="*/ 0 w 97"/>
              <a:gd name="T5" fmla="*/ 0 h 132"/>
              <a:gd name="T6" fmla="*/ 97 w 97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132">
                <a:moveTo>
                  <a:pt x="97" y="0"/>
                </a:moveTo>
                <a:lnTo>
                  <a:pt x="49" y="132"/>
                </a:lnTo>
                <a:lnTo>
                  <a:pt x="0" y="0"/>
                </a:lnTo>
                <a:cubicBezTo>
                  <a:pt x="29" y="21"/>
                  <a:pt x="68" y="21"/>
                  <a:pt x="97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00" name="Freeform 181"/>
          <p:cNvSpPr>
            <a:spLocks/>
          </p:cNvSpPr>
          <p:nvPr/>
        </p:nvSpPr>
        <p:spPr bwMode="auto">
          <a:xfrm>
            <a:off x="5651881" y="3717320"/>
            <a:ext cx="1202356" cy="607118"/>
          </a:xfrm>
          <a:custGeom>
            <a:avLst/>
            <a:gdLst>
              <a:gd name="T0" fmla="*/ 2616 w 2636"/>
              <a:gd name="T1" fmla="*/ 0 h 1576"/>
              <a:gd name="T2" fmla="*/ 2616 w 2636"/>
              <a:gd name="T3" fmla="*/ 611 h 1576"/>
              <a:gd name="T4" fmla="*/ 10 w 2636"/>
              <a:gd name="T5" fmla="*/ 625 h 1576"/>
              <a:gd name="T6" fmla="*/ 0 w 2636"/>
              <a:gd name="T7" fmla="*/ 1576 h 1576"/>
              <a:gd name="T8" fmla="*/ 19 w 2636"/>
              <a:gd name="T9" fmla="*/ 1576 h 1576"/>
              <a:gd name="T10" fmla="*/ 29 w 2636"/>
              <a:gd name="T11" fmla="*/ 644 h 1576"/>
              <a:gd name="T12" fmla="*/ 2636 w 2636"/>
              <a:gd name="T13" fmla="*/ 630 h 1576"/>
              <a:gd name="T14" fmla="*/ 2636 w 2636"/>
              <a:gd name="T15" fmla="*/ 0 h 1576"/>
              <a:gd name="T16" fmla="*/ 2616 w 2636"/>
              <a:gd name="T17" fmla="*/ 0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36" h="1576">
                <a:moveTo>
                  <a:pt x="2616" y="0"/>
                </a:moveTo>
                <a:lnTo>
                  <a:pt x="2616" y="611"/>
                </a:lnTo>
                <a:lnTo>
                  <a:pt x="10" y="625"/>
                </a:lnTo>
                <a:lnTo>
                  <a:pt x="0" y="1576"/>
                </a:lnTo>
                <a:lnTo>
                  <a:pt x="19" y="1576"/>
                </a:lnTo>
                <a:lnTo>
                  <a:pt x="29" y="644"/>
                </a:lnTo>
                <a:lnTo>
                  <a:pt x="2636" y="630"/>
                </a:lnTo>
                <a:lnTo>
                  <a:pt x="2636" y="0"/>
                </a:lnTo>
                <a:lnTo>
                  <a:pt x="2616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01" name="Freeform 182"/>
          <p:cNvSpPr>
            <a:spLocks/>
          </p:cNvSpPr>
          <p:nvPr/>
        </p:nvSpPr>
        <p:spPr bwMode="auto">
          <a:xfrm>
            <a:off x="5636114" y="4284449"/>
            <a:ext cx="41393" cy="49078"/>
          </a:xfrm>
          <a:custGeom>
            <a:avLst/>
            <a:gdLst>
              <a:gd name="T0" fmla="*/ 94 w 94"/>
              <a:gd name="T1" fmla="*/ 1 h 129"/>
              <a:gd name="T2" fmla="*/ 46 w 94"/>
              <a:gd name="T3" fmla="*/ 129 h 129"/>
              <a:gd name="T4" fmla="*/ 0 w 94"/>
              <a:gd name="T5" fmla="*/ 0 h 129"/>
              <a:gd name="T6" fmla="*/ 94 w 94"/>
              <a:gd name="T7" fmla="*/ 1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129">
                <a:moveTo>
                  <a:pt x="94" y="1"/>
                </a:moveTo>
                <a:lnTo>
                  <a:pt x="46" y="129"/>
                </a:lnTo>
                <a:lnTo>
                  <a:pt x="0" y="0"/>
                </a:lnTo>
                <a:cubicBezTo>
                  <a:pt x="27" y="21"/>
                  <a:pt x="66" y="21"/>
                  <a:pt x="94" y="1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202" name="Rectangle 183"/>
          <p:cNvSpPr>
            <a:spLocks noChangeArrowheads="1"/>
          </p:cNvSpPr>
          <p:nvPr/>
        </p:nvSpPr>
        <p:spPr bwMode="auto">
          <a:xfrm>
            <a:off x="4914699" y="3708232"/>
            <a:ext cx="14908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immx</a:t>
            </a:r>
            <a:endParaRPr lang="en-US">
              <a:latin typeface="Arial" pitchFamily="34" charset="0"/>
            </a:endParaRPr>
          </a:p>
        </p:txBody>
      </p:sp>
      <p:sp>
        <p:nvSpPr>
          <p:cNvPr id="18203" name="Rectangle 184"/>
          <p:cNvSpPr>
            <a:spLocks noChangeArrowheads="1"/>
          </p:cNvSpPr>
          <p:nvPr/>
        </p:nvSpPr>
        <p:spPr bwMode="auto">
          <a:xfrm>
            <a:off x="6176187" y="3628252"/>
            <a:ext cx="9618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op2</a:t>
            </a:r>
            <a:endParaRPr lang="en-US">
              <a:latin typeface="Arial" pitchFamily="34" charset="0"/>
            </a:endParaRPr>
          </a:p>
        </p:txBody>
      </p:sp>
      <p:sp>
        <p:nvSpPr>
          <p:cNvPr id="18204" name="Rectangle 185"/>
          <p:cNvSpPr>
            <a:spLocks noChangeArrowheads="1"/>
          </p:cNvSpPr>
          <p:nvPr/>
        </p:nvSpPr>
        <p:spPr bwMode="auto">
          <a:xfrm>
            <a:off x="6753713" y="3610075"/>
            <a:ext cx="9618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op1</a:t>
            </a:r>
            <a:endParaRPr lang="en-US">
              <a:latin typeface="Arial" pitchFamily="34" charset="0"/>
            </a:endParaRPr>
          </a:p>
        </p:txBody>
      </p:sp>
      <p:sp>
        <p:nvSpPr>
          <p:cNvPr id="18208" name="Oval 189"/>
          <p:cNvSpPr>
            <a:spLocks noChangeArrowheads="1"/>
          </p:cNvSpPr>
          <p:nvPr/>
        </p:nvSpPr>
        <p:spPr bwMode="auto">
          <a:xfrm>
            <a:off x="5882498" y="3784577"/>
            <a:ext cx="49277" cy="45443"/>
          </a:xfrm>
          <a:prstGeom prst="ellipse">
            <a:avLst/>
          </a:prstGeom>
          <a:solidFill>
            <a:srgbClr val="3C1D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149" name="Freeform 66"/>
          <p:cNvSpPr>
            <a:spLocks/>
          </p:cNvSpPr>
          <p:nvPr/>
        </p:nvSpPr>
        <p:spPr bwMode="auto">
          <a:xfrm>
            <a:off x="6735973" y="4344434"/>
            <a:ext cx="622860" cy="427164"/>
          </a:xfrm>
          <a:custGeom>
            <a:avLst/>
            <a:gdLst>
              <a:gd name="T0" fmla="*/ 7 w 1363"/>
              <a:gd name="T1" fmla="*/ 8 h 1108"/>
              <a:gd name="T2" fmla="*/ 7 w 1363"/>
              <a:gd name="T3" fmla="*/ 15 h 1108"/>
              <a:gd name="T4" fmla="*/ 1348 w 1363"/>
              <a:gd name="T5" fmla="*/ 15 h 1108"/>
              <a:gd name="T6" fmla="*/ 1348 w 1363"/>
              <a:gd name="T7" fmla="*/ 1093 h 1108"/>
              <a:gd name="T8" fmla="*/ 14 w 1363"/>
              <a:gd name="T9" fmla="*/ 1093 h 1108"/>
              <a:gd name="T10" fmla="*/ 14 w 1363"/>
              <a:gd name="T11" fmla="*/ 8 h 1108"/>
              <a:gd name="T12" fmla="*/ 7 w 1363"/>
              <a:gd name="T13" fmla="*/ 8 h 1108"/>
              <a:gd name="T14" fmla="*/ 7 w 1363"/>
              <a:gd name="T15" fmla="*/ 15 h 1108"/>
              <a:gd name="T16" fmla="*/ 7 w 1363"/>
              <a:gd name="T17" fmla="*/ 8 h 1108"/>
              <a:gd name="T18" fmla="*/ 0 w 1363"/>
              <a:gd name="T19" fmla="*/ 8 h 1108"/>
              <a:gd name="T20" fmla="*/ 0 w 1363"/>
              <a:gd name="T21" fmla="*/ 1108 h 1108"/>
              <a:gd name="T22" fmla="*/ 1363 w 1363"/>
              <a:gd name="T23" fmla="*/ 1108 h 1108"/>
              <a:gd name="T24" fmla="*/ 1363 w 1363"/>
              <a:gd name="T25" fmla="*/ 0 h 1108"/>
              <a:gd name="T26" fmla="*/ 0 w 1363"/>
              <a:gd name="T27" fmla="*/ 0 h 1108"/>
              <a:gd name="T28" fmla="*/ 0 w 1363"/>
              <a:gd name="T29" fmla="*/ 8 h 1108"/>
              <a:gd name="T30" fmla="*/ 7 w 1363"/>
              <a:gd name="T31" fmla="*/ 8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3" h="1108">
                <a:moveTo>
                  <a:pt x="7" y="8"/>
                </a:moveTo>
                <a:lnTo>
                  <a:pt x="7" y="15"/>
                </a:lnTo>
                <a:lnTo>
                  <a:pt x="1348" y="15"/>
                </a:lnTo>
                <a:lnTo>
                  <a:pt x="1348" y="1093"/>
                </a:lnTo>
                <a:lnTo>
                  <a:pt x="14" y="1093"/>
                </a:lnTo>
                <a:lnTo>
                  <a:pt x="14" y="8"/>
                </a:lnTo>
                <a:lnTo>
                  <a:pt x="7" y="8"/>
                </a:lnTo>
                <a:lnTo>
                  <a:pt x="7" y="15"/>
                </a:lnTo>
                <a:lnTo>
                  <a:pt x="7" y="8"/>
                </a:lnTo>
                <a:lnTo>
                  <a:pt x="0" y="8"/>
                </a:lnTo>
                <a:lnTo>
                  <a:pt x="0" y="1108"/>
                </a:lnTo>
                <a:lnTo>
                  <a:pt x="1363" y="1108"/>
                </a:lnTo>
                <a:lnTo>
                  <a:pt x="1363" y="0"/>
                </a:lnTo>
                <a:lnTo>
                  <a:pt x="0" y="0"/>
                </a:lnTo>
                <a:lnTo>
                  <a:pt x="0" y="8"/>
                </a:lnTo>
                <a:lnTo>
                  <a:pt x="7" y="8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79" name="Rectangle 104"/>
          <p:cNvSpPr>
            <a:spLocks noChangeArrowheads="1"/>
          </p:cNvSpPr>
          <p:nvPr/>
        </p:nvSpPr>
        <p:spPr bwMode="auto">
          <a:xfrm>
            <a:off x="6909428" y="4495304"/>
            <a:ext cx="185948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 dirty="0">
                <a:solidFill>
                  <a:srgbClr val="24282B"/>
                </a:solidFill>
                <a:latin typeface="Times New Roman" pitchFamily="18" charset="0"/>
              </a:rPr>
              <a:t>Branch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11" name="Group 445"/>
          <p:cNvGrpSpPr>
            <a:grpSpLocks/>
          </p:cNvGrpSpPr>
          <p:nvPr/>
        </p:nvGrpSpPr>
        <p:grpSpPr bwMode="auto">
          <a:xfrm>
            <a:off x="4047425" y="1437901"/>
            <a:ext cx="4876446" cy="3888103"/>
            <a:chOff x="2044" y="1022"/>
            <a:chExt cx="2474" cy="2139"/>
          </a:xfrm>
        </p:grpSpPr>
        <p:sp>
          <p:nvSpPr>
            <p:cNvPr id="18006" name="Rectangle 292"/>
            <p:cNvSpPr>
              <a:spLocks noChangeArrowheads="1"/>
            </p:cNvSpPr>
            <p:nvPr/>
          </p:nvSpPr>
          <p:spPr bwMode="auto">
            <a:xfrm>
              <a:off x="3255" y="2773"/>
              <a:ext cx="161" cy="1"/>
            </a:xfrm>
            <a:prstGeom prst="rect">
              <a:avLst/>
            </a:prstGeom>
            <a:solidFill>
              <a:srgbClr val="0082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07" name="Rectangle 294"/>
            <p:cNvSpPr>
              <a:spLocks noChangeArrowheads="1"/>
            </p:cNvSpPr>
            <p:nvPr/>
          </p:nvSpPr>
          <p:spPr bwMode="auto">
            <a:xfrm>
              <a:off x="2831" y="2847"/>
              <a:ext cx="5" cy="113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08" name="Freeform 295"/>
            <p:cNvSpPr>
              <a:spLocks/>
            </p:cNvSpPr>
            <p:nvPr/>
          </p:nvSpPr>
          <p:spPr bwMode="auto">
            <a:xfrm>
              <a:off x="2822" y="2937"/>
              <a:ext cx="23" cy="28"/>
            </a:xfrm>
            <a:custGeom>
              <a:avLst/>
              <a:gdLst>
                <a:gd name="T0" fmla="*/ 96 w 96"/>
                <a:gd name="T1" fmla="*/ 0 h 131"/>
                <a:gd name="T2" fmla="*/ 48 w 96"/>
                <a:gd name="T3" fmla="*/ 131 h 131"/>
                <a:gd name="T4" fmla="*/ 0 w 96"/>
                <a:gd name="T5" fmla="*/ 0 h 131"/>
                <a:gd name="T6" fmla="*/ 96 w 96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31">
                  <a:moveTo>
                    <a:pt x="96" y="0"/>
                  </a:moveTo>
                  <a:lnTo>
                    <a:pt x="48" y="131"/>
                  </a:lnTo>
                  <a:lnTo>
                    <a:pt x="0" y="0"/>
                  </a:lnTo>
                  <a:cubicBezTo>
                    <a:pt x="28" y="21"/>
                    <a:pt x="67" y="21"/>
                    <a:pt x="96" y="0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09" name="Freeform 296"/>
            <p:cNvSpPr>
              <a:spLocks/>
            </p:cNvSpPr>
            <p:nvPr/>
          </p:nvSpPr>
          <p:spPr bwMode="auto">
            <a:xfrm>
              <a:off x="4003" y="1403"/>
              <a:ext cx="515" cy="565"/>
            </a:xfrm>
            <a:custGeom>
              <a:avLst/>
              <a:gdLst>
                <a:gd name="T0" fmla="*/ 1104 w 2216"/>
                <a:gd name="T1" fmla="*/ 0 h 2525"/>
                <a:gd name="T2" fmla="*/ 324 w 2216"/>
                <a:gd name="T3" fmla="*/ 508 h 2525"/>
                <a:gd name="T4" fmla="*/ 4 w 2216"/>
                <a:gd name="T5" fmla="*/ 1582 h 2525"/>
                <a:gd name="T6" fmla="*/ 7 w 2216"/>
                <a:gd name="T7" fmla="*/ 1605 h 2525"/>
                <a:gd name="T8" fmla="*/ 7 w 2216"/>
                <a:gd name="T9" fmla="*/ 1615 h 2525"/>
                <a:gd name="T10" fmla="*/ 7 w 2216"/>
                <a:gd name="T11" fmla="*/ 1615 h 2525"/>
                <a:gd name="T12" fmla="*/ 1 w 2216"/>
                <a:gd name="T13" fmla="*/ 1647 h 2525"/>
                <a:gd name="T14" fmla="*/ 0 w 2216"/>
                <a:gd name="T15" fmla="*/ 1731 h 2525"/>
                <a:gd name="T16" fmla="*/ 723 w 2216"/>
                <a:gd name="T17" fmla="*/ 967 h 2525"/>
                <a:gd name="T18" fmla="*/ 2090 w 2216"/>
                <a:gd name="T19" fmla="*/ 2525 h 2525"/>
                <a:gd name="T20" fmla="*/ 2209 w 2216"/>
                <a:gd name="T21" fmla="*/ 1739 h 2525"/>
                <a:gd name="T22" fmla="*/ 2216 w 2216"/>
                <a:gd name="T23" fmla="*/ 1739 h 2525"/>
                <a:gd name="T24" fmla="*/ 2209 w 2216"/>
                <a:gd name="T25" fmla="*/ 1739 h 2525"/>
                <a:gd name="T26" fmla="*/ 1884 w 2216"/>
                <a:gd name="T27" fmla="*/ 508 h 2525"/>
                <a:gd name="T28" fmla="*/ 1104 w 2216"/>
                <a:gd name="T29" fmla="*/ 0 h 2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6" h="2525">
                  <a:moveTo>
                    <a:pt x="1104" y="0"/>
                  </a:moveTo>
                  <a:cubicBezTo>
                    <a:pt x="801" y="0"/>
                    <a:pt x="525" y="194"/>
                    <a:pt x="324" y="508"/>
                  </a:cubicBezTo>
                  <a:cubicBezTo>
                    <a:pt x="146" y="788"/>
                    <a:pt x="28" y="1164"/>
                    <a:pt x="4" y="1582"/>
                  </a:cubicBezTo>
                  <a:cubicBezTo>
                    <a:pt x="6" y="1590"/>
                    <a:pt x="7" y="1597"/>
                    <a:pt x="7" y="1605"/>
                  </a:cubicBezTo>
                  <a:cubicBezTo>
                    <a:pt x="7" y="1608"/>
                    <a:pt x="7" y="1611"/>
                    <a:pt x="7" y="1615"/>
                  </a:cubicBezTo>
                  <a:lnTo>
                    <a:pt x="7" y="1615"/>
                  </a:lnTo>
                  <a:cubicBezTo>
                    <a:pt x="6" y="1625"/>
                    <a:pt x="4" y="1636"/>
                    <a:pt x="1" y="1647"/>
                  </a:cubicBezTo>
                  <a:cubicBezTo>
                    <a:pt x="0" y="1675"/>
                    <a:pt x="0" y="1703"/>
                    <a:pt x="0" y="1731"/>
                  </a:cubicBezTo>
                  <a:lnTo>
                    <a:pt x="723" y="967"/>
                  </a:lnTo>
                  <a:lnTo>
                    <a:pt x="2090" y="2525"/>
                  </a:lnTo>
                  <a:cubicBezTo>
                    <a:pt x="2166" y="2289"/>
                    <a:pt x="2209" y="2022"/>
                    <a:pt x="2209" y="1739"/>
                  </a:cubicBezTo>
                  <a:lnTo>
                    <a:pt x="2216" y="1739"/>
                  </a:lnTo>
                  <a:lnTo>
                    <a:pt x="2209" y="1739"/>
                  </a:lnTo>
                  <a:cubicBezTo>
                    <a:pt x="2209" y="1258"/>
                    <a:pt x="2084" y="823"/>
                    <a:pt x="1884" y="508"/>
                  </a:cubicBezTo>
                  <a:cubicBezTo>
                    <a:pt x="1684" y="194"/>
                    <a:pt x="1407" y="0"/>
                    <a:pt x="1104" y="0"/>
                  </a:cubicBez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0" name="Freeform 297"/>
            <p:cNvSpPr>
              <a:spLocks/>
            </p:cNvSpPr>
            <p:nvPr/>
          </p:nvSpPr>
          <p:spPr bwMode="auto">
            <a:xfrm>
              <a:off x="4003" y="1610"/>
              <a:ext cx="484" cy="532"/>
            </a:xfrm>
            <a:custGeom>
              <a:avLst/>
              <a:gdLst>
                <a:gd name="T0" fmla="*/ 0 w 2090"/>
                <a:gd name="T1" fmla="*/ 770 h 2511"/>
                <a:gd name="T2" fmla="*/ 0 w 2090"/>
                <a:gd name="T3" fmla="*/ 772 h 2511"/>
                <a:gd name="T4" fmla="*/ 324 w 2090"/>
                <a:gd name="T5" fmla="*/ 2003 h 2511"/>
                <a:gd name="T6" fmla="*/ 1104 w 2090"/>
                <a:gd name="T7" fmla="*/ 2511 h 2511"/>
                <a:gd name="T8" fmla="*/ 1884 w 2090"/>
                <a:gd name="T9" fmla="*/ 2003 h 2511"/>
                <a:gd name="T10" fmla="*/ 2090 w 2090"/>
                <a:gd name="T11" fmla="*/ 1558 h 2511"/>
                <a:gd name="T12" fmla="*/ 723 w 2090"/>
                <a:gd name="T13" fmla="*/ 0 h 2511"/>
                <a:gd name="T14" fmla="*/ 0 w 2090"/>
                <a:gd name="T15" fmla="*/ 764 h 2511"/>
                <a:gd name="T16" fmla="*/ 0 w 2090"/>
                <a:gd name="T17" fmla="*/ 770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90" h="2511">
                  <a:moveTo>
                    <a:pt x="0" y="770"/>
                  </a:moveTo>
                  <a:lnTo>
                    <a:pt x="0" y="772"/>
                  </a:lnTo>
                  <a:cubicBezTo>
                    <a:pt x="0" y="1253"/>
                    <a:pt x="124" y="1688"/>
                    <a:pt x="324" y="2003"/>
                  </a:cubicBezTo>
                  <a:cubicBezTo>
                    <a:pt x="525" y="2317"/>
                    <a:pt x="801" y="2511"/>
                    <a:pt x="1104" y="2511"/>
                  </a:cubicBezTo>
                  <a:cubicBezTo>
                    <a:pt x="1407" y="2511"/>
                    <a:pt x="1684" y="2317"/>
                    <a:pt x="1884" y="2003"/>
                  </a:cubicBezTo>
                  <a:cubicBezTo>
                    <a:pt x="1966" y="1873"/>
                    <a:pt x="2036" y="1723"/>
                    <a:pt x="2090" y="1558"/>
                  </a:cubicBezTo>
                  <a:lnTo>
                    <a:pt x="723" y="0"/>
                  </a:lnTo>
                  <a:lnTo>
                    <a:pt x="0" y="764"/>
                  </a:lnTo>
                  <a:lnTo>
                    <a:pt x="0" y="770"/>
                  </a:ln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1" name="Freeform 298"/>
            <p:cNvSpPr>
              <a:spLocks/>
            </p:cNvSpPr>
            <p:nvPr/>
          </p:nvSpPr>
          <p:spPr bwMode="auto">
            <a:xfrm>
              <a:off x="4000" y="1402"/>
              <a:ext cx="518" cy="743"/>
            </a:xfrm>
            <a:custGeom>
              <a:avLst/>
              <a:gdLst>
                <a:gd name="T0" fmla="*/ 2231 w 2239"/>
                <a:gd name="T1" fmla="*/ 1753 h 3506"/>
                <a:gd name="T2" fmla="*/ 2224 w 2239"/>
                <a:gd name="T3" fmla="*/ 1753 h 3506"/>
                <a:gd name="T4" fmla="*/ 1899 w 2239"/>
                <a:gd name="T5" fmla="*/ 2984 h 3506"/>
                <a:gd name="T6" fmla="*/ 1119 w 2239"/>
                <a:gd name="T7" fmla="*/ 3492 h 3506"/>
                <a:gd name="T8" fmla="*/ 339 w 2239"/>
                <a:gd name="T9" fmla="*/ 2984 h 3506"/>
                <a:gd name="T10" fmla="*/ 15 w 2239"/>
                <a:gd name="T11" fmla="*/ 1753 h 3506"/>
                <a:gd name="T12" fmla="*/ 339 w 2239"/>
                <a:gd name="T13" fmla="*/ 522 h 3506"/>
                <a:gd name="T14" fmla="*/ 1119 w 2239"/>
                <a:gd name="T15" fmla="*/ 14 h 3506"/>
                <a:gd name="T16" fmla="*/ 1899 w 2239"/>
                <a:gd name="T17" fmla="*/ 522 h 3506"/>
                <a:gd name="T18" fmla="*/ 2224 w 2239"/>
                <a:gd name="T19" fmla="*/ 1753 h 3506"/>
                <a:gd name="T20" fmla="*/ 2239 w 2239"/>
                <a:gd name="T21" fmla="*/ 1753 h 3506"/>
                <a:gd name="T22" fmla="*/ 1912 w 2239"/>
                <a:gd name="T23" fmla="*/ 515 h 3506"/>
                <a:gd name="T24" fmla="*/ 1119 w 2239"/>
                <a:gd name="T25" fmla="*/ 0 h 3506"/>
                <a:gd name="T26" fmla="*/ 326 w 2239"/>
                <a:gd name="T27" fmla="*/ 515 h 3506"/>
                <a:gd name="T28" fmla="*/ 0 w 2239"/>
                <a:gd name="T29" fmla="*/ 1753 h 3506"/>
                <a:gd name="T30" fmla="*/ 326 w 2239"/>
                <a:gd name="T31" fmla="*/ 2991 h 3506"/>
                <a:gd name="T32" fmla="*/ 1119 w 2239"/>
                <a:gd name="T33" fmla="*/ 3506 h 3506"/>
                <a:gd name="T34" fmla="*/ 1912 w 2239"/>
                <a:gd name="T35" fmla="*/ 2991 h 3506"/>
                <a:gd name="T36" fmla="*/ 2239 w 2239"/>
                <a:gd name="T37" fmla="*/ 1753 h 3506"/>
                <a:gd name="T38" fmla="*/ 2231 w 2239"/>
                <a:gd name="T39" fmla="*/ 1753 h 3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39" h="3506">
                  <a:moveTo>
                    <a:pt x="2231" y="1753"/>
                  </a:moveTo>
                  <a:lnTo>
                    <a:pt x="2224" y="1753"/>
                  </a:lnTo>
                  <a:cubicBezTo>
                    <a:pt x="2224" y="2234"/>
                    <a:pt x="2099" y="2669"/>
                    <a:pt x="1899" y="2984"/>
                  </a:cubicBezTo>
                  <a:cubicBezTo>
                    <a:pt x="1699" y="3298"/>
                    <a:pt x="1422" y="3492"/>
                    <a:pt x="1119" y="3492"/>
                  </a:cubicBezTo>
                  <a:cubicBezTo>
                    <a:pt x="816" y="3492"/>
                    <a:pt x="540" y="3298"/>
                    <a:pt x="339" y="2984"/>
                  </a:cubicBezTo>
                  <a:cubicBezTo>
                    <a:pt x="139" y="2669"/>
                    <a:pt x="15" y="2234"/>
                    <a:pt x="15" y="1753"/>
                  </a:cubicBezTo>
                  <a:cubicBezTo>
                    <a:pt x="15" y="1272"/>
                    <a:pt x="139" y="837"/>
                    <a:pt x="339" y="522"/>
                  </a:cubicBezTo>
                  <a:cubicBezTo>
                    <a:pt x="540" y="208"/>
                    <a:pt x="816" y="14"/>
                    <a:pt x="1119" y="14"/>
                  </a:cubicBezTo>
                  <a:cubicBezTo>
                    <a:pt x="1422" y="14"/>
                    <a:pt x="1699" y="208"/>
                    <a:pt x="1899" y="522"/>
                  </a:cubicBezTo>
                  <a:cubicBezTo>
                    <a:pt x="2099" y="837"/>
                    <a:pt x="2224" y="1272"/>
                    <a:pt x="2224" y="1753"/>
                  </a:cubicBezTo>
                  <a:lnTo>
                    <a:pt x="2239" y="1753"/>
                  </a:lnTo>
                  <a:cubicBezTo>
                    <a:pt x="2239" y="1270"/>
                    <a:pt x="2114" y="832"/>
                    <a:pt x="1912" y="515"/>
                  </a:cubicBezTo>
                  <a:cubicBezTo>
                    <a:pt x="1710" y="198"/>
                    <a:pt x="1430" y="0"/>
                    <a:pt x="1119" y="0"/>
                  </a:cubicBezTo>
                  <a:cubicBezTo>
                    <a:pt x="808" y="0"/>
                    <a:pt x="528" y="198"/>
                    <a:pt x="326" y="515"/>
                  </a:cubicBezTo>
                  <a:cubicBezTo>
                    <a:pt x="124" y="832"/>
                    <a:pt x="0" y="1270"/>
                    <a:pt x="0" y="1753"/>
                  </a:cubicBezTo>
                  <a:cubicBezTo>
                    <a:pt x="0" y="2236"/>
                    <a:pt x="124" y="2674"/>
                    <a:pt x="326" y="2991"/>
                  </a:cubicBezTo>
                  <a:cubicBezTo>
                    <a:pt x="528" y="3308"/>
                    <a:pt x="808" y="3506"/>
                    <a:pt x="1119" y="3506"/>
                  </a:cubicBezTo>
                  <a:cubicBezTo>
                    <a:pt x="1430" y="3506"/>
                    <a:pt x="1710" y="3308"/>
                    <a:pt x="1912" y="2991"/>
                  </a:cubicBezTo>
                  <a:cubicBezTo>
                    <a:pt x="2114" y="2674"/>
                    <a:pt x="2239" y="2236"/>
                    <a:pt x="2239" y="1753"/>
                  </a:cubicBezTo>
                  <a:lnTo>
                    <a:pt x="2231" y="1753"/>
                  </a:lnTo>
                  <a:close/>
                </a:path>
              </a:pathLst>
            </a:custGeom>
            <a:solidFill>
              <a:srgbClr val="362B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3" name="Freeform 300"/>
            <p:cNvSpPr>
              <a:spLocks/>
            </p:cNvSpPr>
            <p:nvPr/>
          </p:nvSpPr>
          <p:spPr bwMode="auto">
            <a:xfrm>
              <a:off x="4004" y="1740"/>
              <a:ext cx="1" cy="14"/>
            </a:xfrm>
            <a:custGeom>
              <a:avLst/>
              <a:gdLst>
                <a:gd name="T0" fmla="*/ 3 w 6"/>
                <a:gd name="T1" fmla="*/ 0 h 65"/>
                <a:gd name="T2" fmla="*/ 0 w 6"/>
                <a:gd name="T3" fmla="*/ 65 h 65"/>
                <a:gd name="T4" fmla="*/ 6 w 6"/>
                <a:gd name="T5" fmla="*/ 33 h 65"/>
                <a:gd name="T6" fmla="*/ 6 w 6"/>
                <a:gd name="T7" fmla="*/ 33 h 65"/>
                <a:gd name="T8" fmla="*/ 6 w 6"/>
                <a:gd name="T9" fmla="*/ 23 h 65"/>
                <a:gd name="T10" fmla="*/ 3 w 6"/>
                <a:gd name="T11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65">
                  <a:moveTo>
                    <a:pt x="3" y="0"/>
                  </a:moveTo>
                  <a:cubicBezTo>
                    <a:pt x="2" y="22"/>
                    <a:pt x="1" y="43"/>
                    <a:pt x="0" y="65"/>
                  </a:cubicBezTo>
                  <a:cubicBezTo>
                    <a:pt x="3" y="54"/>
                    <a:pt x="5" y="43"/>
                    <a:pt x="6" y="33"/>
                  </a:cubicBezTo>
                  <a:lnTo>
                    <a:pt x="6" y="33"/>
                  </a:lnTo>
                  <a:cubicBezTo>
                    <a:pt x="6" y="29"/>
                    <a:pt x="6" y="26"/>
                    <a:pt x="6" y="23"/>
                  </a:cubicBezTo>
                  <a:cubicBezTo>
                    <a:pt x="6" y="15"/>
                    <a:pt x="5" y="8"/>
                    <a:pt x="3" y="0"/>
                  </a:cubicBezTo>
                  <a:close/>
                </a:path>
              </a:pathLst>
            </a:custGeom>
            <a:solidFill>
              <a:srgbClr val="828E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4" name="Freeform 301"/>
            <p:cNvSpPr>
              <a:spLocks/>
            </p:cNvSpPr>
            <p:nvPr/>
          </p:nvSpPr>
          <p:spPr bwMode="auto">
            <a:xfrm>
              <a:off x="4000" y="1733"/>
              <a:ext cx="4" cy="29"/>
            </a:xfrm>
            <a:custGeom>
              <a:avLst/>
              <a:gdLst>
                <a:gd name="T0" fmla="*/ 6 w 19"/>
                <a:gd name="T1" fmla="*/ 0 h 139"/>
                <a:gd name="T2" fmla="*/ 4 w 19"/>
                <a:gd name="T3" fmla="*/ 36 h 139"/>
                <a:gd name="T4" fmla="*/ 5 w 19"/>
                <a:gd name="T5" fmla="*/ 50 h 139"/>
                <a:gd name="T6" fmla="*/ 6 w 19"/>
                <a:gd name="T7" fmla="*/ 57 h 139"/>
                <a:gd name="T8" fmla="*/ 6 w 19"/>
                <a:gd name="T9" fmla="*/ 60 h 139"/>
                <a:gd name="T10" fmla="*/ 5 w 19"/>
                <a:gd name="T11" fmla="*/ 62 h 139"/>
                <a:gd name="T12" fmla="*/ 2 w 19"/>
                <a:gd name="T13" fmla="*/ 87 h 139"/>
                <a:gd name="T14" fmla="*/ 0 w 19"/>
                <a:gd name="T15" fmla="*/ 139 h 139"/>
                <a:gd name="T16" fmla="*/ 16 w 19"/>
                <a:gd name="T17" fmla="*/ 101 h 139"/>
                <a:gd name="T18" fmla="*/ 19 w 19"/>
                <a:gd name="T19" fmla="*/ 36 h 139"/>
                <a:gd name="T20" fmla="*/ 6 w 19"/>
                <a:gd name="T21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39">
                  <a:moveTo>
                    <a:pt x="6" y="0"/>
                  </a:moveTo>
                  <a:cubicBezTo>
                    <a:pt x="6" y="12"/>
                    <a:pt x="5" y="24"/>
                    <a:pt x="4" y="36"/>
                  </a:cubicBezTo>
                  <a:cubicBezTo>
                    <a:pt x="5" y="40"/>
                    <a:pt x="5" y="45"/>
                    <a:pt x="5" y="50"/>
                  </a:cubicBezTo>
                  <a:lnTo>
                    <a:pt x="6" y="57"/>
                  </a:lnTo>
                  <a:lnTo>
                    <a:pt x="6" y="60"/>
                  </a:lnTo>
                  <a:cubicBezTo>
                    <a:pt x="6" y="61"/>
                    <a:pt x="6" y="62"/>
                    <a:pt x="5" y="62"/>
                  </a:cubicBezTo>
                  <a:cubicBezTo>
                    <a:pt x="5" y="70"/>
                    <a:pt x="4" y="79"/>
                    <a:pt x="2" y="87"/>
                  </a:cubicBezTo>
                  <a:cubicBezTo>
                    <a:pt x="1" y="104"/>
                    <a:pt x="1" y="121"/>
                    <a:pt x="0" y="139"/>
                  </a:cubicBezTo>
                  <a:cubicBezTo>
                    <a:pt x="7" y="126"/>
                    <a:pt x="12" y="114"/>
                    <a:pt x="16" y="101"/>
                  </a:cubicBezTo>
                  <a:cubicBezTo>
                    <a:pt x="17" y="79"/>
                    <a:pt x="18" y="58"/>
                    <a:pt x="19" y="36"/>
                  </a:cubicBezTo>
                  <a:cubicBezTo>
                    <a:pt x="16" y="24"/>
                    <a:pt x="12" y="12"/>
                    <a:pt x="6" y="0"/>
                  </a:cubicBezTo>
                  <a:close/>
                </a:path>
              </a:pathLst>
            </a:custGeom>
            <a:solidFill>
              <a:srgbClr val="383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5" name="Freeform 302"/>
            <p:cNvSpPr>
              <a:spLocks/>
            </p:cNvSpPr>
            <p:nvPr/>
          </p:nvSpPr>
          <p:spPr bwMode="auto">
            <a:xfrm>
              <a:off x="3811" y="1779"/>
              <a:ext cx="102" cy="1"/>
            </a:xfrm>
            <a:custGeom>
              <a:avLst/>
              <a:gdLst>
                <a:gd name="T0" fmla="*/ 438 w 438"/>
                <a:gd name="T1" fmla="*/ 0 h 3"/>
                <a:gd name="T2" fmla="*/ 0 w 438"/>
                <a:gd name="T3" fmla="*/ 3 h 3"/>
                <a:gd name="T4" fmla="*/ 6 w 438"/>
                <a:gd name="T5" fmla="*/ 3 h 3"/>
                <a:gd name="T6" fmla="*/ 438 w 438"/>
                <a:gd name="T7" fmla="*/ 0 h 3"/>
                <a:gd name="T8" fmla="*/ 438 w 438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">
                  <a:moveTo>
                    <a:pt x="438" y="0"/>
                  </a:moveTo>
                  <a:cubicBezTo>
                    <a:pt x="379" y="1"/>
                    <a:pt x="175" y="3"/>
                    <a:pt x="0" y="3"/>
                  </a:cubicBezTo>
                  <a:cubicBezTo>
                    <a:pt x="2" y="3"/>
                    <a:pt x="4" y="3"/>
                    <a:pt x="6" y="3"/>
                  </a:cubicBezTo>
                  <a:cubicBezTo>
                    <a:pt x="163" y="3"/>
                    <a:pt x="353" y="1"/>
                    <a:pt x="438" y="0"/>
                  </a:cubicBezTo>
                  <a:cubicBezTo>
                    <a:pt x="438" y="0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9795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96" name="Freeform 303"/>
            <p:cNvSpPr>
              <a:spLocks/>
            </p:cNvSpPr>
            <p:nvPr/>
          </p:nvSpPr>
          <p:spPr bwMode="auto">
            <a:xfrm>
              <a:off x="3742" y="1677"/>
              <a:ext cx="257" cy="144"/>
            </a:xfrm>
            <a:custGeom>
              <a:avLst/>
              <a:gdLst>
                <a:gd name="T0" fmla="*/ 738 w 1110"/>
                <a:gd name="T1" fmla="*/ 1 h 680"/>
                <a:gd name="T2" fmla="*/ 733 w 1110"/>
                <a:gd name="T3" fmla="*/ 2 h 680"/>
                <a:gd name="T4" fmla="*/ 757 w 1110"/>
                <a:gd name="T5" fmla="*/ 178 h 680"/>
                <a:gd name="T6" fmla="*/ 30 w 1110"/>
                <a:gd name="T7" fmla="*/ 180 h 680"/>
                <a:gd name="T8" fmla="*/ 30 w 1110"/>
                <a:gd name="T9" fmla="*/ 487 h 680"/>
                <a:gd name="T10" fmla="*/ 757 w 1110"/>
                <a:gd name="T11" fmla="*/ 490 h 680"/>
                <a:gd name="T12" fmla="*/ 733 w 1110"/>
                <a:gd name="T13" fmla="*/ 666 h 680"/>
                <a:gd name="T14" fmla="*/ 1110 w 1110"/>
                <a:gd name="T15" fmla="*/ 339 h 680"/>
                <a:gd name="T16" fmla="*/ 1110 w 1110"/>
                <a:gd name="T17" fmla="*/ 339 h 680"/>
                <a:gd name="T18" fmla="*/ 1110 w 1110"/>
                <a:gd name="T19" fmla="*/ 329 h 680"/>
                <a:gd name="T20" fmla="*/ 738 w 1110"/>
                <a:gd name="T21" fmla="*/ 1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10" h="680">
                  <a:moveTo>
                    <a:pt x="738" y="1"/>
                  </a:moveTo>
                  <a:lnTo>
                    <a:pt x="733" y="2"/>
                  </a:lnTo>
                  <a:cubicBezTo>
                    <a:pt x="689" y="17"/>
                    <a:pt x="757" y="178"/>
                    <a:pt x="757" y="178"/>
                  </a:cubicBezTo>
                  <a:cubicBezTo>
                    <a:pt x="757" y="178"/>
                    <a:pt x="62" y="168"/>
                    <a:pt x="30" y="180"/>
                  </a:cubicBezTo>
                  <a:cubicBezTo>
                    <a:pt x="0" y="192"/>
                    <a:pt x="0" y="475"/>
                    <a:pt x="30" y="487"/>
                  </a:cubicBezTo>
                  <a:cubicBezTo>
                    <a:pt x="61" y="500"/>
                    <a:pt x="757" y="490"/>
                    <a:pt x="757" y="490"/>
                  </a:cubicBezTo>
                  <a:cubicBezTo>
                    <a:pt x="757" y="490"/>
                    <a:pt x="689" y="651"/>
                    <a:pt x="733" y="666"/>
                  </a:cubicBezTo>
                  <a:cubicBezTo>
                    <a:pt x="777" y="680"/>
                    <a:pt x="1106" y="493"/>
                    <a:pt x="1110" y="339"/>
                  </a:cubicBezTo>
                  <a:lnTo>
                    <a:pt x="1110" y="339"/>
                  </a:lnTo>
                  <a:cubicBezTo>
                    <a:pt x="1110" y="336"/>
                    <a:pt x="1110" y="332"/>
                    <a:pt x="1110" y="329"/>
                  </a:cubicBezTo>
                  <a:cubicBezTo>
                    <a:pt x="1106" y="179"/>
                    <a:pt x="798" y="0"/>
                    <a:pt x="738" y="1"/>
                  </a:cubicBez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98" name="Rectangle 306"/>
            <p:cNvSpPr>
              <a:spLocks noChangeArrowheads="1"/>
            </p:cNvSpPr>
            <p:nvPr/>
          </p:nvSpPr>
          <p:spPr bwMode="auto">
            <a:xfrm>
              <a:off x="4150" y="1692"/>
              <a:ext cx="215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Times New Roman" pitchFamily="18" charset="0"/>
                </a:rPr>
                <a:t>Control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699" name="Rectangle 307"/>
            <p:cNvSpPr>
              <a:spLocks noChangeArrowheads="1"/>
            </p:cNvSpPr>
            <p:nvPr/>
          </p:nvSpPr>
          <p:spPr bwMode="auto">
            <a:xfrm>
              <a:off x="4191" y="1788"/>
              <a:ext cx="101" cy="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Times New Roman" pitchFamily="18" charset="0"/>
                </a:rPr>
                <a:t>unit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700" name="Freeform 308"/>
            <p:cNvSpPr>
              <a:spLocks noEditPoints="1"/>
            </p:cNvSpPr>
            <p:nvPr/>
          </p:nvSpPr>
          <p:spPr bwMode="auto">
            <a:xfrm>
              <a:off x="3261" y="1998"/>
              <a:ext cx="791" cy="6"/>
            </a:xfrm>
            <a:custGeom>
              <a:avLst/>
              <a:gdLst>
                <a:gd name="T0" fmla="*/ 3211 w 3414"/>
                <a:gd name="T1" fmla="*/ 0 h 25"/>
                <a:gd name="T2" fmla="*/ 3414 w 3414"/>
                <a:gd name="T3" fmla="*/ 25 h 25"/>
                <a:gd name="T4" fmla="*/ 3160 w 3414"/>
                <a:gd name="T5" fmla="*/ 0 h 25"/>
                <a:gd name="T6" fmla="*/ 3135 w 3414"/>
                <a:gd name="T7" fmla="*/ 25 h 25"/>
                <a:gd name="T8" fmla="*/ 3160 w 3414"/>
                <a:gd name="T9" fmla="*/ 0 h 25"/>
                <a:gd name="T10" fmla="*/ 2881 w 3414"/>
                <a:gd name="T11" fmla="*/ 0 h 25"/>
                <a:gd name="T12" fmla="*/ 3084 w 3414"/>
                <a:gd name="T13" fmla="*/ 25 h 25"/>
                <a:gd name="T14" fmla="*/ 2830 w 3414"/>
                <a:gd name="T15" fmla="*/ 0 h 25"/>
                <a:gd name="T16" fmla="*/ 2805 w 3414"/>
                <a:gd name="T17" fmla="*/ 25 h 25"/>
                <a:gd name="T18" fmla="*/ 2830 w 3414"/>
                <a:gd name="T19" fmla="*/ 0 h 25"/>
                <a:gd name="T20" fmla="*/ 2551 w 3414"/>
                <a:gd name="T21" fmla="*/ 0 h 25"/>
                <a:gd name="T22" fmla="*/ 2754 w 3414"/>
                <a:gd name="T23" fmla="*/ 25 h 25"/>
                <a:gd name="T24" fmla="*/ 2500 w 3414"/>
                <a:gd name="T25" fmla="*/ 0 h 25"/>
                <a:gd name="T26" fmla="*/ 2475 w 3414"/>
                <a:gd name="T27" fmla="*/ 25 h 25"/>
                <a:gd name="T28" fmla="*/ 2500 w 3414"/>
                <a:gd name="T29" fmla="*/ 0 h 25"/>
                <a:gd name="T30" fmla="*/ 2221 w 3414"/>
                <a:gd name="T31" fmla="*/ 0 h 25"/>
                <a:gd name="T32" fmla="*/ 2424 w 3414"/>
                <a:gd name="T33" fmla="*/ 25 h 25"/>
                <a:gd name="T34" fmla="*/ 2170 w 3414"/>
                <a:gd name="T35" fmla="*/ 0 h 25"/>
                <a:gd name="T36" fmla="*/ 2145 w 3414"/>
                <a:gd name="T37" fmla="*/ 25 h 25"/>
                <a:gd name="T38" fmla="*/ 2170 w 3414"/>
                <a:gd name="T39" fmla="*/ 0 h 25"/>
                <a:gd name="T40" fmla="*/ 1891 w 3414"/>
                <a:gd name="T41" fmla="*/ 0 h 25"/>
                <a:gd name="T42" fmla="*/ 2094 w 3414"/>
                <a:gd name="T43" fmla="*/ 25 h 25"/>
                <a:gd name="T44" fmla="*/ 1840 w 3414"/>
                <a:gd name="T45" fmla="*/ 0 h 25"/>
                <a:gd name="T46" fmla="*/ 1815 w 3414"/>
                <a:gd name="T47" fmla="*/ 25 h 25"/>
                <a:gd name="T48" fmla="*/ 1840 w 3414"/>
                <a:gd name="T49" fmla="*/ 0 h 25"/>
                <a:gd name="T50" fmla="*/ 1561 w 3414"/>
                <a:gd name="T51" fmla="*/ 0 h 25"/>
                <a:gd name="T52" fmla="*/ 1764 w 3414"/>
                <a:gd name="T53" fmla="*/ 25 h 25"/>
                <a:gd name="T54" fmla="*/ 1510 w 3414"/>
                <a:gd name="T55" fmla="*/ 0 h 25"/>
                <a:gd name="T56" fmla="*/ 1485 w 3414"/>
                <a:gd name="T57" fmla="*/ 25 h 25"/>
                <a:gd name="T58" fmla="*/ 1510 w 3414"/>
                <a:gd name="T59" fmla="*/ 0 h 25"/>
                <a:gd name="T60" fmla="*/ 1231 w 3414"/>
                <a:gd name="T61" fmla="*/ 0 h 25"/>
                <a:gd name="T62" fmla="*/ 1434 w 3414"/>
                <a:gd name="T63" fmla="*/ 25 h 25"/>
                <a:gd name="T64" fmla="*/ 1180 w 3414"/>
                <a:gd name="T65" fmla="*/ 0 h 25"/>
                <a:gd name="T66" fmla="*/ 1155 w 3414"/>
                <a:gd name="T67" fmla="*/ 25 h 25"/>
                <a:gd name="T68" fmla="*/ 1180 w 3414"/>
                <a:gd name="T69" fmla="*/ 0 h 25"/>
                <a:gd name="T70" fmla="*/ 901 w 3414"/>
                <a:gd name="T71" fmla="*/ 0 h 25"/>
                <a:gd name="T72" fmla="*/ 1104 w 3414"/>
                <a:gd name="T73" fmla="*/ 25 h 25"/>
                <a:gd name="T74" fmla="*/ 850 w 3414"/>
                <a:gd name="T75" fmla="*/ 0 h 25"/>
                <a:gd name="T76" fmla="*/ 825 w 3414"/>
                <a:gd name="T77" fmla="*/ 25 h 25"/>
                <a:gd name="T78" fmla="*/ 850 w 3414"/>
                <a:gd name="T79" fmla="*/ 0 h 25"/>
                <a:gd name="T80" fmla="*/ 571 w 3414"/>
                <a:gd name="T81" fmla="*/ 0 h 25"/>
                <a:gd name="T82" fmla="*/ 774 w 3414"/>
                <a:gd name="T83" fmla="*/ 25 h 25"/>
                <a:gd name="T84" fmla="*/ 520 w 3414"/>
                <a:gd name="T85" fmla="*/ 0 h 25"/>
                <a:gd name="T86" fmla="*/ 495 w 3414"/>
                <a:gd name="T87" fmla="*/ 25 h 25"/>
                <a:gd name="T88" fmla="*/ 520 w 3414"/>
                <a:gd name="T89" fmla="*/ 0 h 25"/>
                <a:gd name="T90" fmla="*/ 241 w 3414"/>
                <a:gd name="T91" fmla="*/ 0 h 25"/>
                <a:gd name="T92" fmla="*/ 444 w 3414"/>
                <a:gd name="T93" fmla="*/ 25 h 25"/>
                <a:gd name="T94" fmla="*/ 190 w 3414"/>
                <a:gd name="T95" fmla="*/ 0 h 25"/>
                <a:gd name="T96" fmla="*/ 165 w 3414"/>
                <a:gd name="T97" fmla="*/ 25 h 25"/>
                <a:gd name="T98" fmla="*/ 190 w 3414"/>
                <a:gd name="T99" fmla="*/ 0 h 25"/>
                <a:gd name="T100" fmla="*/ 0 w 3414"/>
                <a:gd name="T101" fmla="*/ 0 h 25"/>
                <a:gd name="T102" fmla="*/ 114 w 3414"/>
                <a:gd name="T103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14" h="25">
                  <a:moveTo>
                    <a:pt x="3414" y="0"/>
                  </a:moveTo>
                  <a:lnTo>
                    <a:pt x="3211" y="0"/>
                  </a:lnTo>
                  <a:lnTo>
                    <a:pt x="3211" y="25"/>
                  </a:lnTo>
                  <a:lnTo>
                    <a:pt x="3414" y="25"/>
                  </a:lnTo>
                  <a:lnTo>
                    <a:pt x="3414" y="0"/>
                  </a:lnTo>
                  <a:close/>
                  <a:moveTo>
                    <a:pt x="3160" y="0"/>
                  </a:moveTo>
                  <a:lnTo>
                    <a:pt x="3135" y="0"/>
                  </a:lnTo>
                  <a:lnTo>
                    <a:pt x="3135" y="25"/>
                  </a:lnTo>
                  <a:lnTo>
                    <a:pt x="3160" y="25"/>
                  </a:lnTo>
                  <a:lnTo>
                    <a:pt x="3160" y="0"/>
                  </a:lnTo>
                  <a:close/>
                  <a:moveTo>
                    <a:pt x="3084" y="0"/>
                  </a:moveTo>
                  <a:lnTo>
                    <a:pt x="2881" y="0"/>
                  </a:lnTo>
                  <a:lnTo>
                    <a:pt x="2881" y="25"/>
                  </a:lnTo>
                  <a:lnTo>
                    <a:pt x="3084" y="25"/>
                  </a:lnTo>
                  <a:lnTo>
                    <a:pt x="3084" y="0"/>
                  </a:lnTo>
                  <a:close/>
                  <a:moveTo>
                    <a:pt x="2830" y="0"/>
                  </a:moveTo>
                  <a:lnTo>
                    <a:pt x="2805" y="0"/>
                  </a:lnTo>
                  <a:lnTo>
                    <a:pt x="2805" y="25"/>
                  </a:lnTo>
                  <a:lnTo>
                    <a:pt x="2830" y="25"/>
                  </a:lnTo>
                  <a:lnTo>
                    <a:pt x="2830" y="0"/>
                  </a:lnTo>
                  <a:close/>
                  <a:moveTo>
                    <a:pt x="2754" y="0"/>
                  </a:moveTo>
                  <a:lnTo>
                    <a:pt x="2551" y="0"/>
                  </a:lnTo>
                  <a:lnTo>
                    <a:pt x="2551" y="25"/>
                  </a:lnTo>
                  <a:lnTo>
                    <a:pt x="2754" y="25"/>
                  </a:lnTo>
                  <a:lnTo>
                    <a:pt x="2754" y="0"/>
                  </a:lnTo>
                  <a:close/>
                  <a:moveTo>
                    <a:pt x="2500" y="0"/>
                  </a:moveTo>
                  <a:lnTo>
                    <a:pt x="2475" y="0"/>
                  </a:lnTo>
                  <a:lnTo>
                    <a:pt x="2475" y="25"/>
                  </a:lnTo>
                  <a:lnTo>
                    <a:pt x="2500" y="25"/>
                  </a:lnTo>
                  <a:lnTo>
                    <a:pt x="2500" y="0"/>
                  </a:lnTo>
                  <a:close/>
                  <a:moveTo>
                    <a:pt x="2424" y="0"/>
                  </a:moveTo>
                  <a:lnTo>
                    <a:pt x="2221" y="0"/>
                  </a:lnTo>
                  <a:lnTo>
                    <a:pt x="2221" y="25"/>
                  </a:lnTo>
                  <a:lnTo>
                    <a:pt x="2424" y="25"/>
                  </a:lnTo>
                  <a:lnTo>
                    <a:pt x="2424" y="0"/>
                  </a:lnTo>
                  <a:close/>
                  <a:moveTo>
                    <a:pt x="2170" y="0"/>
                  </a:moveTo>
                  <a:lnTo>
                    <a:pt x="2145" y="0"/>
                  </a:lnTo>
                  <a:lnTo>
                    <a:pt x="2145" y="25"/>
                  </a:lnTo>
                  <a:lnTo>
                    <a:pt x="2170" y="25"/>
                  </a:lnTo>
                  <a:lnTo>
                    <a:pt x="2170" y="0"/>
                  </a:lnTo>
                  <a:close/>
                  <a:moveTo>
                    <a:pt x="2094" y="0"/>
                  </a:moveTo>
                  <a:lnTo>
                    <a:pt x="1891" y="0"/>
                  </a:lnTo>
                  <a:lnTo>
                    <a:pt x="1891" y="25"/>
                  </a:lnTo>
                  <a:lnTo>
                    <a:pt x="2094" y="25"/>
                  </a:lnTo>
                  <a:lnTo>
                    <a:pt x="2094" y="0"/>
                  </a:lnTo>
                  <a:close/>
                  <a:moveTo>
                    <a:pt x="1840" y="0"/>
                  </a:moveTo>
                  <a:lnTo>
                    <a:pt x="1815" y="0"/>
                  </a:lnTo>
                  <a:lnTo>
                    <a:pt x="1815" y="25"/>
                  </a:lnTo>
                  <a:lnTo>
                    <a:pt x="1840" y="25"/>
                  </a:lnTo>
                  <a:lnTo>
                    <a:pt x="1840" y="0"/>
                  </a:lnTo>
                  <a:close/>
                  <a:moveTo>
                    <a:pt x="1764" y="0"/>
                  </a:moveTo>
                  <a:lnTo>
                    <a:pt x="1561" y="0"/>
                  </a:lnTo>
                  <a:lnTo>
                    <a:pt x="1561" y="25"/>
                  </a:lnTo>
                  <a:lnTo>
                    <a:pt x="1764" y="25"/>
                  </a:lnTo>
                  <a:lnTo>
                    <a:pt x="1764" y="0"/>
                  </a:lnTo>
                  <a:close/>
                  <a:moveTo>
                    <a:pt x="1510" y="0"/>
                  </a:moveTo>
                  <a:lnTo>
                    <a:pt x="1485" y="0"/>
                  </a:lnTo>
                  <a:lnTo>
                    <a:pt x="1485" y="25"/>
                  </a:lnTo>
                  <a:lnTo>
                    <a:pt x="1510" y="25"/>
                  </a:lnTo>
                  <a:lnTo>
                    <a:pt x="1510" y="0"/>
                  </a:lnTo>
                  <a:close/>
                  <a:moveTo>
                    <a:pt x="1434" y="0"/>
                  </a:moveTo>
                  <a:lnTo>
                    <a:pt x="1231" y="0"/>
                  </a:lnTo>
                  <a:lnTo>
                    <a:pt x="1231" y="25"/>
                  </a:lnTo>
                  <a:lnTo>
                    <a:pt x="1434" y="25"/>
                  </a:lnTo>
                  <a:lnTo>
                    <a:pt x="1434" y="0"/>
                  </a:lnTo>
                  <a:close/>
                  <a:moveTo>
                    <a:pt x="1180" y="0"/>
                  </a:moveTo>
                  <a:lnTo>
                    <a:pt x="1155" y="0"/>
                  </a:lnTo>
                  <a:lnTo>
                    <a:pt x="1155" y="25"/>
                  </a:lnTo>
                  <a:lnTo>
                    <a:pt x="1180" y="25"/>
                  </a:lnTo>
                  <a:lnTo>
                    <a:pt x="1180" y="0"/>
                  </a:lnTo>
                  <a:close/>
                  <a:moveTo>
                    <a:pt x="1104" y="0"/>
                  </a:moveTo>
                  <a:lnTo>
                    <a:pt x="901" y="0"/>
                  </a:lnTo>
                  <a:lnTo>
                    <a:pt x="901" y="25"/>
                  </a:lnTo>
                  <a:lnTo>
                    <a:pt x="1104" y="25"/>
                  </a:lnTo>
                  <a:lnTo>
                    <a:pt x="1104" y="0"/>
                  </a:lnTo>
                  <a:close/>
                  <a:moveTo>
                    <a:pt x="850" y="0"/>
                  </a:moveTo>
                  <a:lnTo>
                    <a:pt x="825" y="0"/>
                  </a:lnTo>
                  <a:lnTo>
                    <a:pt x="825" y="25"/>
                  </a:lnTo>
                  <a:lnTo>
                    <a:pt x="850" y="25"/>
                  </a:lnTo>
                  <a:lnTo>
                    <a:pt x="850" y="0"/>
                  </a:lnTo>
                  <a:close/>
                  <a:moveTo>
                    <a:pt x="774" y="0"/>
                  </a:moveTo>
                  <a:lnTo>
                    <a:pt x="571" y="0"/>
                  </a:lnTo>
                  <a:lnTo>
                    <a:pt x="571" y="25"/>
                  </a:lnTo>
                  <a:lnTo>
                    <a:pt x="774" y="25"/>
                  </a:lnTo>
                  <a:lnTo>
                    <a:pt x="774" y="0"/>
                  </a:lnTo>
                  <a:close/>
                  <a:moveTo>
                    <a:pt x="520" y="0"/>
                  </a:moveTo>
                  <a:lnTo>
                    <a:pt x="495" y="0"/>
                  </a:lnTo>
                  <a:lnTo>
                    <a:pt x="495" y="25"/>
                  </a:lnTo>
                  <a:lnTo>
                    <a:pt x="520" y="25"/>
                  </a:lnTo>
                  <a:lnTo>
                    <a:pt x="520" y="0"/>
                  </a:lnTo>
                  <a:close/>
                  <a:moveTo>
                    <a:pt x="444" y="0"/>
                  </a:moveTo>
                  <a:lnTo>
                    <a:pt x="241" y="0"/>
                  </a:lnTo>
                  <a:lnTo>
                    <a:pt x="241" y="25"/>
                  </a:lnTo>
                  <a:lnTo>
                    <a:pt x="444" y="25"/>
                  </a:lnTo>
                  <a:lnTo>
                    <a:pt x="444" y="0"/>
                  </a:lnTo>
                  <a:close/>
                  <a:moveTo>
                    <a:pt x="190" y="0"/>
                  </a:moveTo>
                  <a:lnTo>
                    <a:pt x="165" y="0"/>
                  </a:lnTo>
                  <a:lnTo>
                    <a:pt x="165" y="25"/>
                  </a:lnTo>
                  <a:lnTo>
                    <a:pt x="190" y="25"/>
                  </a:lnTo>
                  <a:lnTo>
                    <a:pt x="190" y="0"/>
                  </a:lnTo>
                  <a:close/>
                  <a:moveTo>
                    <a:pt x="114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14" y="2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2" name="Freeform 309"/>
            <p:cNvSpPr>
              <a:spLocks/>
            </p:cNvSpPr>
            <p:nvPr/>
          </p:nvSpPr>
          <p:spPr bwMode="auto">
            <a:xfrm>
              <a:off x="3253" y="1988"/>
              <a:ext cx="39" cy="26"/>
            </a:xfrm>
            <a:custGeom>
              <a:avLst/>
              <a:gdLst>
                <a:gd name="T0" fmla="*/ 167 w 167"/>
                <a:gd name="T1" fmla="*/ 123 h 123"/>
                <a:gd name="T2" fmla="*/ 0 w 167"/>
                <a:gd name="T3" fmla="*/ 61 h 123"/>
                <a:gd name="T4" fmla="*/ 167 w 167"/>
                <a:gd name="T5" fmla="*/ 0 h 123"/>
                <a:gd name="T6" fmla="*/ 167 w 167"/>
                <a:gd name="T7" fmla="*/ 123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7" h="123">
                  <a:moveTo>
                    <a:pt x="167" y="123"/>
                  </a:moveTo>
                  <a:lnTo>
                    <a:pt x="0" y="61"/>
                  </a:lnTo>
                  <a:lnTo>
                    <a:pt x="167" y="0"/>
                  </a:lnTo>
                  <a:cubicBezTo>
                    <a:pt x="140" y="36"/>
                    <a:pt x="140" y="86"/>
                    <a:pt x="167" y="123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3" name="Rectangle 310"/>
            <p:cNvSpPr>
              <a:spLocks noChangeArrowheads="1"/>
            </p:cNvSpPr>
            <p:nvPr/>
          </p:nvSpPr>
          <p:spPr bwMode="auto">
            <a:xfrm>
              <a:off x="3827" y="1949"/>
              <a:ext cx="59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24282B"/>
                  </a:solidFill>
                  <a:latin typeface="Times New Roman" pitchFamily="18" charset="0"/>
                </a:rPr>
                <a:t>isSt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704" name="Freeform 311"/>
            <p:cNvSpPr>
              <a:spLocks noEditPoints="1"/>
            </p:cNvSpPr>
            <p:nvPr/>
          </p:nvSpPr>
          <p:spPr bwMode="auto">
            <a:xfrm>
              <a:off x="4218" y="2137"/>
              <a:ext cx="5" cy="571"/>
            </a:xfrm>
            <a:custGeom>
              <a:avLst/>
              <a:gdLst>
                <a:gd name="T0" fmla="*/ 0 w 24"/>
                <a:gd name="T1" fmla="*/ 0 h 2693"/>
                <a:gd name="T2" fmla="*/ 24 w 24"/>
                <a:gd name="T3" fmla="*/ 192 h 2693"/>
                <a:gd name="T4" fmla="*/ 0 w 24"/>
                <a:gd name="T5" fmla="*/ 0 h 2693"/>
                <a:gd name="T6" fmla="*/ 0 w 24"/>
                <a:gd name="T7" fmla="*/ 241 h 2693"/>
                <a:gd name="T8" fmla="*/ 24 w 24"/>
                <a:gd name="T9" fmla="*/ 265 h 2693"/>
                <a:gd name="T10" fmla="*/ 0 w 24"/>
                <a:gd name="T11" fmla="*/ 241 h 2693"/>
                <a:gd name="T12" fmla="*/ 0 w 24"/>
                <a:gd name="T13" fmla="*/ 313 h 2693"/>
                <a:gd name="T14" fmla="*/ 24 w 24"/>
                <a:gd name="T15" fmla="*/ 505 h 2693"/>
                <a:gd name="T16" fmla="*/ 0 w 24"/>
                <a:gd name="T17" fmla="*/ 313 h 2693"/>
                <a:gd name="T18" fmla="*/ 0 w 24"/>
                <a:gd name="T19" fmla="*/ 553 h 2693"/>
                <a:gd name="T20" fmla="*/ 24 w 24"/>
                <a:gd name="T21" fmla="*/ 577 h 2693"/>
                <a:gd name="T22" fmla="*/ 0 w 24"/>
                <a:gd name="T23" fmla="*/ 553 h 2693"/>
                <a:gd name="T24" fmla="*/ 0 w 24"/>
                <a:gd name="T25" fmla="*/ 625 h 2693"/>
                <a:gd name="T26" fmla="*/ 24 w 24"/>
                <a:gd name="T27" fmla="*/ 817 h 2693"/>
                <a:gd name="T28" fmla="*/ 0 w 24"/>
                <a:gd name="T29" fmla="*/ 625 h 2693"/>
                <a:gd name="T30" fmla="*/ 0 w 24"/>
                <a:gd name="T31" fmla="*/ 866 h 2693"/>
                <a:gd name="T32" fmla="*/ 24 w 24"/>
                <a:gd name="T33" fmla="*/ 890 h 2693"/>
                <a:gd name="T34" fmla="*/ 0 w 24"/>
                <a:gd name="T35" fmla="*/ 866 h 2693"/>
                <a:gd name="T36" fmla="*/ 0 w 24"/>
                <a:gd name="T37" fmla="*/ 938 h 2693"/>
                <a:gd name="T38" fmla="*/ 24 w 24"/>
                <a:gd name="T39" fmla="*/ 1130 h 2693"/>
                <a:gd name="T40" fmla="*/ 0 w 24"/>
                <a:gd name="T41" fmla="*/ 938 h 2693"/>
                <a:gd name="T42" fmla="*/ 0 w 24"/>
                <a:gd name="T43" fmla="*/ 1178 h 2693"/>
                <a:gd name="T44" fmla="*/ 24 w 24"/>
                <a:gd name="T45" fmla="*/ 1202 h 2693"/>
                <a:gd name="T46" fmla="*/ 0 w 24"/>
                <a:gd name="T47" fmla="*/ 1178 h 2693"/>
                <a:gd name="T48" fmla="*/ 0 w 24"/>
                <a:gd name="T49" fmla="*/ 1250 h 2693"/>
                <a:gd name="T50" fmla="*/ 24 w 24"/>
                <a:gd name="T51" fmla="*/ 1443 h 2693"/>
                <a:gd name="T52" fmla="*/ 0 w 24"/>
                <a:gd name="T53" fmla="*/ 1250 h 2693"/>
                <a:gd name="T54" fmla="*/ 0 w 24"/>
                <a:gd name="T55" fmla="*/ 1491 h 2693"/>
                <a:gd name="T56" fmla="*/ 24 w 24"/>
                <a:gd name="T57" fmla="*/ 1515 h 2693"/>
                <a:gd name="T58" fmla="*/ 0 w 24"/>
                <a:gd name="T59" fmla="*/ 1491 h 2693"/>
                <a:gd name="T60" fmla="*/ 0 w 24"/>
                <a:gd name="T61" fmla="*/ 1563 h 2693"/>
                <a:gd name="T62" fmla="*/ 24 w 24"/>
                <a:gd name="T63" fmla="*/ 1755 h 2693"/>
                <a:gd name="T64" fmla="*/ 0 w 24"/>
                <a:gd name="T65" fmla="*/ 1563 h 2693"/>
                <a:gd name="T66" fmla="*/ 0 w 24"/>
                <a:gd name="T67" fmla="*/ 1803 h 2693"/>
                <a:gd name="T68" fmla="*/ 24 w 24"/>
                <a:gd name="T69" fmla="*/ 1827 h 2693"/>
                <a:gd name="T70" fmla="*/ 0 w 24"/>
                <a:gd name="T71" fmla="*/ 1803 h 2693"/>
                <a:gd name="T72" fmla="*/ 0 w 24"/>
                <a:gd name="T73" fmla="*/ 1875 h 2693"/>
                <a:gd name="T74" fmla="*/ 24 w 24"/>
                <a:gd name="T75" fmla="*/ 2068 h 2693"/>
                <a:gd name="T76" fmla="*/ 0 w 24"/>
                <a:gd name="T77" fmla="*/ 1875 h 2693"/>
                <a:gd name="T78" fmla="*/ 0 w 24"/>
                <a:gd name="T79" fmla="*/ 2116 h 2693"/>
                <a:gd name="T80" fmla="*/ 24 w 24"/>
                <a:gd name="T81" fmla="*/ 2140 h 2693"/>
                <a:gd name="T82" fmla="*/ 0 w 24"/>
                <a:gd name="T83" fmla="*/ 2116 h 2693"/>
                <a:gd name="T84" fmla="*/ 0 w 24"/>
                <a:gd name="T85" fmla="*/ 2188 h 2693"/>
                <a:gd name="T86" fmla="*/ 24 w 24"/>
                <a:gd name="T87" fmla="*/ 2380 h 2693"/>
                <a:gd name="T88" fmla="*/ 0 w 24"/>
                <a:gd name="T89" fmla="*/ 2188 h 2693"/>
                <a:gd name="T90" fmla="*/ 0 w 24"/>
                <a:gd name="T91" fmla="*/ 2428 h 2693"/>
                <a:gd name="T92" fmla="*/ 24 w 24"/>
                <a:gd name="T93" fmla="*/ 2452 h 2693"/>
                <a:gd name="T94" fmla="*/ 0 w 24"/>
                <a:gd name="T95" fmla="*/ 2428 h 2693"/>
                <a:gd name="T96" fmla="*/ 0 w 24"/>
                <a:gd name="T97" fmla="*/ 2500 h 2693"/>
                <a:gd name="T98" fmla="*/ 24 w 24"/>
                <a:gd name="T99" fmla="*/ 2693 h 2693"/>
                <a:gd name="T100" fmla="*/ 0 w 24"/>
                <a:gd name="T101" fmla="*/ 250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93">
                  <a:moveTo>
                    <a:pt x="24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24" y="192"/>
                  </a:lnTo>
                  <a:lnTo>
                    <a:pt x="24" y="0"/>
                  </a:lnTo>
                  <a:close/>
                  <a:moveTo>
                    <a:pt x="0" y="0"/>
                  </a:moveTo>
                  <a:close/>
                  <a:moveTo>
                    <a:pt x="24" y="241"/>
                  </a:moveTo>
                  <a:lnTo>
                    <a:pt x="0" y="241"/>
                  </a:lnTo>
                  <a:lnTo>
                    <a:pt x="0" y="265"/>
                  </a:lnTo>
                  <a:lnTo>
                    <a:pt x="24" y="265"/>
                  </a:lnTo>
                  <a:lnTo>
                    <a:pt x="24" y="241"/>
                  </a:lnTo>
                  <a:close/>
                  <a:moveTo>
                    <a:pt x="0" y="241"/>
                  </a:moveTo>
                  <a:close/>
                  <a:moveTo>
                    <a:pt x="24" y="313"/>
                  </a:moveTo>
                  <a:lnTo>
                    <a:pt x="0" y="313"/>
                  </a:lnTo>
                  <a:lnTo>
                    <a:pt x="0" y="505"/>
                  </a:lnTo>
                  <a:lnTo>
                    <a:pt x="24" y="505"/>
                  </a:lnTo>
                  <a:lnTo>
                    <a:pt x="24" y="313"/>
                  </a:lnTo>
                  <a:close/>
                  <a:moveTo>
                    <a:pt x="0" y="313"/>
                  </a:moveTo>
                  <a:close/>
                  <a:moveTo>
                    <a:pt x="24" y="553"/>
                  </a:moveTo>
                  <a:lnTo>
                    <a:pt x="0" y="553"/>
                  </a:lnTo>
                  <a:lnTo>
                    <a:pt x="0" y="577"/>
                  </a:lnTo>
                  <a:lnTo>
                    <a:pt x="24" y="577"/>
                  </a:lnTo>
                  <a:lnTo>
                    <a:pt x="24" y="553"/>
                  </a:lnTo>
                  <a:close/>
                  <a:moveTo>
                    <a:pt x="0" y="553"/>
                  </a:moveTo>
                  <a:close/>
                  <a:moveTo>
                    <a:pt x="24" y="625"/>
                  </a:moveTo>
                  <a:lnTo>
                    <a:pt x="0" y="625"/>
                  </a:lnTo>
                  <a:lnTo>
                    <a:pt x="0" y="817"/>
                  </a:lnTo>
                  <a:lnTo>
                    <a:pt x="24" y="817"/>
                  </a:lnTo>
                  <a:lnTo>
                    <a:pt x="24" y="625"/>
                  </a:lnTo>
                  <a:close/>
                  <a:moveTo>
                    <a:pt x="0" y="625"/>
                  </a:moveTo>
                  <a:close/>
                  <a:moveTo>
                    <a:pt x="24" y="866"/>
                  </a:moveTo>
                  <a:lnTo>
                    <a:pt x="0" y="866"/>
                  </a:lnTo>
                  <a:lnTo>
                    <a:pt x="0" y="890"/>
                  </a:lnTo>
                  <a:lnTo>
                    <a:pt x="24" y="890"/>
                  </a:lnTo>
                  <a:lnTo>
                    <a:pt x="24" y="866"/>
                  </a:lnTo>
                  <a:close/>
                  <a:moveTo>
                    <a:pt x="0" y="866"/>
                  </a:moveTo>
                  <a:close/>
                  <a:moveTo>
                    <a:pt x="24" y="938"/>
                  </a:moveTo>
                  <a:lnTo>
                    <a:pt x="0" y="938"/>
                  </a:lnTo>
                  <a:lnTo>
                    <a:pt x="0" y="1130"/>
                  </a:lnTo>
                  <a:lnTo>
                    <a:pt x="24" y="1130"/>
                  </a:lnTo>
                  <a:lnTo>
                    <a:pt x="24" y="938"/>
                  </a:lnTo>
                  <a:close/>
                  <a:moveTo>
                    <a:pt x="0" y="938"/>
                  </a:moveTo>
                  <a:close/>
                  <a:moveTo>
                    <a:pt x="24" y="1178"/>
                  </a:moveTo>
                  <a:lnTo>
                    <a:pt x="0" y="1178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24" y="1178"/>
                  </a:lnTo>
                  <a:close/>
                  <a:moveTo>
                    <a:pt x="0" y="1178"/>
                  </a:moveTo>
                  <a:close/>
                  <a:moveTo>
                    <a:pt x="24" y="1250"/>
                  </a:moveTo>
                  <a:lnTo>
                    <a:pt x="0" y="1250"/>
                  </a:lnTo>
                  <a:lnTo>
                    <a:pt x="0" y="1443"/>
                  </a:lnTo>
                  <a:lnTo>
                    <a:pt x="24" y="1443"/>
                  </a:lnTo>
                  <a:lnTo>
                    <a:pt x="24" y="1250"/>
                  </a:lnTo>
                  <a:close/>
                  <a:moveTo>
                    <a:pt x="0" y="1250"/>
                  </a:moveTo>
                  <a:close/>
                  <a:moveTo>
                    <a:pt x="24" y="1491"/>
                  </a:moveTo>
                  <a:lnTo>
                    <a:pt x="0" y="1491"/>
                  </a:lnTo>
                  <a:lnTo>
                    <a:pt x="0" y="1515"/>
                  </a:lnTo>
                  <a:lnTo>
                    <a:pt x="24" y="1515"/>
                  </a:lnTo>
                  <a:lnTo>
                    <a:pt x="24" y="1491"/>
                  </a:lnTo>
                  <a:close/>
                  <a:moveTo>
                    <a:pt x="0" y="1491"/>
                  </a:moveTo>
                  <a:close/>
                  <a:moveTo>
                    <a:pt x="24" y="1563"/>
                  </a:moveTo>
                  <a:lnTo>
                    <a:pt x="0" y="1563"/>
                  </a:lnTo>
                  <a:lnTo>
                    <a:pt x="0" y="1755"/>
                  </a:lnTo>
                  <a:lnTo>
                    <a:pt x="24" y="1755"/>
                  </a:lnTo>
                  <a:lnTo>
                    <a:pt x="24" y="1563"/>
                  </a:lnTo>
                  <a:close/>
                  <a:moveTo>
                    <a:pt x="0" y="1563"/>
                  </a:moveTo>
                  <a:close/>
                  <a:moveTo>
                    <a:pt x="24" y="1803"/>
                  </a:moveTo>
                  <a:lnTo>
                    <a:pt x="0" y="1803"/>
                  </a:lnTo>
                  <a:lnTo>
                    <a:pt x="0" y="1827"/>
                  </a:lnTo>
                  <a:lnTo>
                    <a:pt x="24" y="1827"/>
                  </a:lnTo>
                  <a:lnTo>
                    <a:pt x="24" y="1803"/>
                  </a:lnTo>
                  <a:close/>
                  <a:moveTo>
                    <a:pt x="0" y="1803"/>
                  </a:moveTo>
                  <a:close/>
                  <a:moveTo>
                    <a:pt x="24" y="1875"/>
                  </a:moveTo>
                  <a:lnTo>
                    <a:pt x="0" y="1875"/>
                  </a:lnTo>
                  <a:lnTo>
                    <a:pt x="0" y="2068"/>
                  </a:lnTo>
                  <a:lnTo>
                    <a:pt x="24" y="2068"/>
                  </a:lnTo>
                  <a:lnTo>
                    <a:pt x="24" y="1875"/>
                  </a:lnTo>
                  <a:close/>
                  <a:moveTo>
                    <a:pt x="0" y="1875"/>
                  </a:moveTo>
                  <a:close/>
                  <a:moveTo>
                    <a:pt x="24" y="2116"/>
                  </a:moveTo>
                  <a:lnTo>
                    <a:pt x="0" y="2116"/>
                  </a:lnTo>
                  <a:lnTo>
                    <a:pt x="0" y="2140"/>
                  </a:lnTo>
                  <a:lnTo>
                    <a:pt x="24" y="2140"/>
                  </a:lnTo>
                  <a:lnTo>
                    <a:pt x="24" y="2116"/>
                  </a:lnTo>
                  <a:close/>
                  <a:moveTo>
                    <a:pt x="0" y="2116"/>
                  </a:moveTo>
                  <a:close/>
                  <a:moveTo>
                    <a:pt x="24" y="2188"/>
                  </a:moveTo>
                  <a:lnTo>
                    <a:pt x="0" y="2188"/>
                  </a:lnTo>
                  <a:lnTo>
                    <a:pt x="0" y="2380"/>
                  </a:lnTo>
                  <a:lnTo>
                    <a:pt x="24" y="2380"/>
                  </a:lnTo>
                  <a:lnTo>
                    <a:pt x="24" y="2188"/>
                  </a:lnTo>
                  <a:close/>
                  <a:moveTo>
                    <a:pt x="0" y="2188"/>
                  </a:moveTo>
                  <a:close/>
                  <a:moveTo>
                    <a:pt x="24" y="2428"/>
                  </a:moveTo>
                  <a:lnTo>
                    <a:pt x="0" y="2428"/>
                  </a:lnTo>
                  <a:lnTo>
                    <a:pt x="0" y="2452"/>
                  </a:lnTo>
                  <a:lnTo>
                    <a:pt x="24" y="2452"/>
                  </a:lnTo>
                  <a:lnTo>
                    <a:pt x="24" y="2428"/>
                  </a:lnTo>
                  <a:close/>
                  <a:moveTo>
                    <a:pt x="0" y="2428"/>
                  </a:moveTo>
                  <a:close/>
                  <a:moveTo>
                    <a:pt x="24" y="2500"/>
                  </a:moveTo>
                  <a:lnTo>
                    <a:pt x="0" y="2500"/>
                  </a:lnTo>
                  <a:lnTo>
                    <a:pt x="0" y="2693"/>
                  </a:lnTo>
                  <a:lnTo>
                    <a:pt x="24" y="2693"/>
                  </a:lnTo>
                  <a:lnTo>
                    <a:pt x="24" y="2500"/>
                  </a:lnTo>
                  <a:close/>
                  <a:moveTo>
                    <a:pt x="0" y="2500"/>
                  </a:move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5" name="Freeform 312"/>
            <p:cNvSpPr>
              <a:spLocks noEditPoints="1"/>
            </p:cNvSpPr>
            <p:nvPr/>
          </p:nvSpPr>
          <p:spPr bwMode="auto">
            <a:xfrm>
              <a:off x="4265" y="2148"/>
              <a:ext cx="6" cy="637"/>
            </a:xfrm>
            <a:custGeom>
              <a:avLst/>
              <a:gdLst>
                <a:gd name="T0" fmla="*/ 0 w 24"/>
                <a:gd name="T1" fmla="*/ 0 h 3005"/>
                <a:gd name="T2" fmla="*/ 24 w 24"/>
                <a:gd name="T3" fmla="*/ 192 h 3005"/>
                <a:gd name="T4" fmla="*/ 0 w 24"/>
                <a:gd name="T5" fmla="*/ 0 h 3005"/>
                <a:gd name="T6" fmla="*/ 0 w 24"/>
                <a:gd name="T7" fmla="*/ 240 h 3005"/>
                <a:gd name="T8" fmla="*/ 24 w 24"/>
                <a:gd name="T9" fmla="*/ 264 h 3005"/>
                <a:gd name="T10" fmla="*/ 0 w 24"/>
                <a:gd name="T11" fmla="*/ 240 h 3005"/>
                <a:gd name="T12" fmla="*/ 0 w 24"/>
                <a:gd name="T13" fmla="*/ 312 h 3005"/>
                <a:gd name="T14" fmla="*/ 24 w 24"/>
                <a:gd name="T15" fmla="*/ 504 h 3005"/>
                <a:gd name="T16" fmla="*/ 0 w 24"/>
                <a:gd name="T17" fmla="*/ 312 h 3005"/>
                <a:gd name="T18" fmla="*/ 0 w 24"/>
                <a:gd name="T19" fmla="*/ 552 h 3005"/>
                <a:gd name="T20" fmla="*/ 24 w 24"/>
                <a:gd name="T21" fmla="*/ 577 h 3005"/>
                <a:gd name="T22" fmla="*/ 0 w 24"/>
                <a:gd name="T23" fmla="*/ 552 h 3005"/>
                <a:gd name="T24" fmla="*/ 0 w 24"/>
                <a:gd name="T25" fmla="*/ 625 h 3005"/>
                <a:gd name="T26" fmla="*/ 24 w 24"/>
                <a:gd name="T27" fmla="*/ 817 h 3005"/>
                <a:gd name="T28" fmla="*/ 0 w 24"/>
                <a:gd name="T29" fmla="*/ 625 h 3005"/>
                <a:gd name="T30" fmla="*/ 0 w 24"/>
                <a:gd name="T31" fmla="*/ 865 h 3005"/>
                <a:gd name="T32" fmla="*/ 24 w 24"/>
                <a:gd name="T33" fmla="*/ 889 h 3005"/>
                <a:gd name="T34" fmla="*/ 0 w 24"/>
                <a:gd name="T35" fmla="*/ 865 h 3005"/>
                <a:gd name="T36" fmla="*/ 0 w 24"/>
                <a:gd name="T37" fmla="*/ 937 h 3005"/>
                <a:gd name="T38" fmla="*/ 24 w 24"/>
                <a:gd name="T39" fmla="*/ 1129 h 3005"/>
                <a:gd name="T40" fmla="*/ 0 w 24"/>
                <a:gd name="T41" fmla="*/ 937 h 3005"/>
                <a:gd name="T42" fmla="*/ 0 w 24"/>
                <a:gd name="T43" fmla="*/ 1178 h 3005"/>
                <a:gd name="T44" fmla="*/ 24 w 24"/>
                <a:gd name="T45" fmla="*/ 1202 h 3005"/>
                <a:gd name="T46" fmla="*/ 0 w 24"/>
                <a:gd name="T47" fmla="*/ 1178 h 3005"/>
                <a:gd name="T48" fmla="*/ 0 w 24"/>
                <a:gd name="T49" fmla="*/ 1250 h 3005"/>
                <a:gd name="T50" fmla="*/ 24 w 24"/>
                <a:gd name="T51" fmla="*/ 1442 h 3005"/>
                <a:gd name="T52" fmla="*/ 0 w 24"/>
                <a:gd name="T53" fmla="*/ 1250 h 3005"/>
                <a:gd name="T54" fmla="*/ 0 w 24"/>
                <a:gd name="T55" fmla="*/ 1490 h 3005"/>
                <a:gd name="T56" fmla="*/ 24 w 24"/>
                <a:gd name="T57" fmla="*/ 1514 h 3005"/>
                <a:gd name="T58" fmla="*/ 0 w 24"/>
                <a:gd name="T59" fmla="*/ 1490 h 3005"/>
                <a:gd name="T60" fmla="*/ 0 w 24"/>
                <a:gd name="T61" fmla="*/ 1562 h 3005"/>
                <a:gd name="T62" fmla="*/ 24 w 24"/>
                <a:gd name="T63" fmla="*/ 1754 h 3005"/>
                <a:gd name="T64" fmla="*/ 0 w 24"/>
                <a:gd name="T65" fmla="*/ 1562 h 3005"/>
                <a:gd name="T66" fmla="*/ 0 w 24"/>
                <a:gd name="T67" fmla="*/ 1803 h 3005"/>
                <a:gd name="T68" fmla="*/ 24 w 24"/>
                <a:gd name="T69" fmla="*/ 1827 h 3005"/>
                <a:gd name="T70" fmla="*/ 0 w 24"/>
                <a:gd name="T71" fmla="*/ 1803 h 3005"/>
                <a:gd name="T72" fmla="*/ 0 w 24"/>
                <a:gd name="T73" fmla="*/ 1875 h 3005"/>
                <a:gd name="T74" fmla="*/ 24 w 24"/>
                <a:gd name="T75" fmla="*/ 2067 h 3005"/>
                <a:gd name="T76" fmla="*/ 0 w 24"/>
                <a:gd name="T77" fmla="*/ 1875 h 3005"/>
                <a:gd name="T78" fmla="*/ 0 w 24"/>
                <a:gd name="T79" fmla="*/ 2115 h 3005"/>
                <a:gd name="T80" fmla="*/ 24 w 24"/>
                <a:gd name="T81" fmla="*/ 2139 h 3005"/>
                <a:gd name="T82" fmla="*/ 0 w 24"/>
                <a:gd name="T83" fmla="*/ 2115 h 3005"/>
                <a:gd name="T84" fmla="*/ 0 w 24"/>
                <a:gd name="T85" fmla="*/ 2187 h 3005"/>
                <a:gd name="T86" fmla="*/ 24 w 24"/>
                <a:gd name="T87" fmla="*/ 2379 h 3005"/>
                <a:gd name="T88" fmla="*/ 0 w 24"/>
                <a:gd name="T89" fmla="*/ 2187 h 3005"/>
                <a:gd name="T90" fmla="*/ 0 w 24"/>
                <a:gd name="T91" fmla="*/ 2428 h 3005"/>
                <a:gd name="T92" fmla="*/ 24 w 24"/>
                <a:gd name="T93" fmla="*/ 2452 h 3005"/>
                <a:gd name="T94" fmla="*/ 0 w 24"/>
                <a:gd name="T95" fmla="*/ 2428 h 3005"/>
                <a:gd name="T96" fmla="*/ 0 w 24"/>
                <a:gd name="T97" fmla="*/ 2500 h 3005"/>
                <a:gd name="T98" fmla="*/ 24 w 24"/>
                <a:gd name="T99" fmla="*/ 2692 h 3005"/>
                <a:gd name="T100" fmla="*/ 0 w 24"/>
                <a:gd name="T101" fmla="*/ 2500 h 3005"/>
                <a:gd name="T102" fmla="*/ 0 w 24"/>
                <a:gd name="T103" fmla="*/ 2740 h 3005"/>
                <a:gd name="T104" fmla="*/ 24 w 24"/>
                <a:gd name="T105" fmla="*/ 2764 h 3005"/>
                <a:gd name="T106" fmla="*/ 0 w 24"/>
                <a:gd name="T107" fmla="*/ 2740 h 3005"/>
                <a:gd name="T108" fmla="*/ 0 w 24"/>
                <a:gd name="T109" fmla="*/ 2812 h 3005"/>
                <a:gd name="T110" fmla="*/ 24 w 24"/>
                <a:gd name="T111" fmla="*/ 3005 h 3005"/>
                <a:gd name="T112" fmla="*/ 0 w 24"/>
                <a:gd name="T113" fmla="*/ 2812 h 30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4" h="3005">
                  <a:moveTo>
                    <a:pt x="24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24" y="192"/>
                  </a:lnTo>
                  <a:lnTo>
                    <a:pt x="24" y="0"/>
                  </a:lnTo>
                  <a:close/>
                  <a:moveTo>
                    <a:pt x="0" y="0"/>
                  </a:moveTo>
                  <a:close/>
                  <a:moveTo>
                    <a:pt x="24" y="240"/>
                  </a:moveTo>
                  <a:lnTo>
                    <a:pt x="0" y="240"/>
                  </a:lnTo>
                  <a:lnTo>
                    <a:pt x="0" y="264"/>
                  </a:lnTo>
                  <a:lnTo>
                    <a:pt x="24" y="264"/>
                  </a:lnTo>
                  <a:lnTo>
                    <a:pt x="24" y="240"/>
                  </a:lnTo>
                  <a:close/>
                  <a:moveTo>
                    <a:pt x="0" y="240"/>
                  </a:moveTo>
                  <a:close/>
                  <a:moveTo>
                    <a:pt x="24" y="312"/>
                  </a:moveTo>
                  <a:lnTo>
                    <a:pt x="0" y="312"/>
                  </a:lnTo>
                  <a:lnTo>
                    <a:pt x="0" y="504"/>
                  </a:lnTo>
                  <a:lnTo>
                    <a:pt x="24" y="504"/>
                  </a:lnTo>
                  <a:lnTo>
                    <a:pt x="24" y="312"/>
                  </a:lnTo>
                  <a:close/>
                  <a:moveTo>
                    <a:pt x="0" y="312"/>
                  </a:moveTo>
                  <a:close/>
                  <a:moveTo>
                    <a:pt x="24" y="552"/>
                  </a:moveTo>
                  <a:lnTo>
                    <a:pt x="0" y="552"/>
                  </a:lnTo>
                  <a:lnTo>
                    <a:pt x="0" y="577"/>
                  </a:lnTo>
                  <a:lnTo>
                    <a:pt x="24" y="577"/>
                  </a:lnTo>
                  <a:lnTo>
                    <a:pt x="24" y="552"/>
                  </a:lnTo>
                  <a:close/>
                  <a:moveTo>
                    <a:pt x="0" y="552"/>
                  </a:moveTo>
                  <a:close/>
                  <a:moveTo>
                    <a:pt x="24" y="625"/>
                  </a:moveTo>
                  <a:lnTo>
                    <a:pt x="0" y="625"/>
                  </a:lnTo>
                  <a:lnTo>
                    <a:pt x="0" y="817"/>
                  </a:lnTo>
                  <a:lnTo>
                    <a:pt x="24" y="817"/>
                  </a:lnTo>
                  <a:lnTo>
                    <a:pt x="24" y="625"/>
                  </a:lnTo>
                  <a:close/>
                  <a:moveTo>
                    <a:pt x="0" y="625"/>
                  </a:moveTo>
                  <a:close/>
                  <a:moveTo>
                    <a:pt x="24" y="865"/>
                  </a:moveTo>
                  <a:lnTo>
                    <a:pt x="0" y="865"/>
                  </a:lnTo>
                  <a:lnTo>
                    <a:pt x="0" y="889"/>
                  </a:lnTo>
                  <a:lnTo>
                    <a:pt x="24" y="889"/>
                  </a:lnTo>
                  <a:lnTo>
                    <a:pt x="24" y="865"/>
                  </a:lnTo>
                  <a:close/>
                  <a:moveTo>
                    <a:pt x="0" y="865"/>
                  </a:moveTo>
                  <a:close/>
                  <a:moveTo>
                    <a:pt x="24" y="937"/>
                  </a:moveTo>
                  <a:lnTo>
                    <a:pt x="0" y="937"/>
                  </a:lnTo>
                  <a:lnTo>
                    <a:pt x="0" y="1129"/>
                  </a:lnTo>
                  <a:lnTo>
                    <a:pt x="24" y="1129"/>
                  </a:lnTo>
                  <a:lnTo>
                    <a:pt x="24" y="937"/>
                  </a:lnTo>
                  <a:close/>
                  <a:moveTo>
                    <a:pt x="0" y="937"/>
                  </a:moveTo>
                  <a:close/>
                  <a:moveTo>
                    <a:pt x="24" y="1178"/>
                  </a:moveTo>
                  <a:lnTo>
                    <a:pt x="0" y="1178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24" y="1178"/>
                  </a:lnTo>
                  <a:close/>
                  <a:moveTo>
                    <a:pt x="0" y="1178"/>
                  </a:moveTo>
                  <a:close/>
                  <a:moveTo>
                    <a:pt x="24" y="1250"/>
                  </a:moveTo>
                  <a:lnTo>
                    <a:pt x="0" y="1250"/>
                  </a:lnTo>
                  <a:lnTo>
                    <a:pt x="0" y="1442"/>
                  </a:lnTo>
                  <a:lnTo>
                    <a:pt x="24" y="1442"/>
                  </a:lnTo>
                  <a:lnTo>
                    <a:pt x="24" y="1250"/>
                  </a:lnTo>
                  <a:close/>
                  <a:moveTo>
                    <a:pt x="0" y="1250"/>
                  </a:moveTo>
                  <a:close/>
                  <a:moveTo>
                    <a:pt x="24" y="1490"/>
                  </a:moveTo>
                  <a:lnTo>
                    <a:pt x="0" y="1490"/>
                  </a:lnTo>
                  <a:lnTo>
                    <a:pt x="0" y="1514"/>
                  </a:lnTo>
                  <a:lnTo>
                    <a:pt x="24" y="1514"/>
                  </a:lnTo>
                  <a:lnTo>
                    <a:pt x="24" y="1490"/>
                  </a:lnTo>
                  <a:close/>
                  <a:moveTo>
                    <a:pt x="0" y="1490"/>
                  </a:moveTo>
                  <a:close/>
                  <a:moveTo>
                    <a:pt x="24" y="1562"/>
                  </a:moveTo>
                  <a:lnTo>
                    <a:pt x="0" y="1562"/>
                  </a:lnTo>
                  <a:lnTo>
                    <a:pt x="0" y="1754"/>
                  </a:lnTo>
                  <a:lnTo>
                    <a:pt x="24" y="1754"/>
                  </a:lnTo>
                  <a:lnTo>
                    <a:pt x="24" y="1562"/>
                  </a:lnTo>
                  <a:close/>
                  <a:moveTo>
                    <a:pt x="0" y="1562"/>
                  </a:moveTo>
                  <a:close/>
                  <a:moveTo>
                    <a:pt x="24" y="1803"/>
                  </a:moveTo>
                  <a:lnTo>
                    <a:pt x="0" y="1803"/>
                  </a:lnTo>
                  <a:lnTo>
                    <a:pt x="0" y="1827"/>
                  </a:lnTo>
                  <a:lnTo>
                    <a:pt x="24" y="1827"/>
                  </a:lnTo>
                  <a:lnTo>
                    <a:pt x="24" y="1803"/>
                  </a:lnTo>
                  <a:close/>
                  <a:moveTo>
                    <a:pt x="0" y="1803"/>
                  </a:moveTo>
                  <a:close/>
                  <a:moveTo>
                    <a:pt x="24" y="1875"/>
                  </a:moveTo>
                  <a:lnTo>
                    <a:pt x="0" y="1875"/>
                  </a:lnTo>
                  <a:lnTo>
                    <a:pt x="0" y="2067"/>
                  </a:lnTo>
                  <a:lnTo>
                    <a:pt x="24" y="2067"/>
                  </a:lnTo>
                  <a:lnTo>
                    <a:pt x="24" y="1875"/>
                  </a:lnTo>
                  <a:close/>
                  <a:moveTo>
                    <a:pt x="0" y="1875"/>
                  </a:moveTo>
                  <a:close/>
                  <a:moveTo>
                    <a:pt x="24" y="2115"/>
                  </a:moveTo>
                  <a:lnTo>
                    <a:pt x="0" y="2115"/>
                  </a:lnTo>
                  <a:lnTo>
                    <a:pt x="0" y="2139"/>
                  </a:lnTo>
                  <a:lnTo>
                    <a:pt x="24" y="2139"/>
                  </a:lnTo>
                  <a:lnTo>
                    <a:pt x="24" y="2115"/>
                  </a:lnTo>
                  <a:close/>
                  <a:moveTo>
                    <a:pt x="0" y="2115"/>
                  </a:moveTo>
                  <a:close/>
                  <a:moveTo>
                    <a:pt x="24" y="2187"/>
                  </a:moveTo>
                  <a:lnTo>
                    <a:pt x="0" y="2187"/>
                  </a:lnTo>
                  <a:lnTo>
                    <a:pt x="0" y="2379"/>
                  </a:lnTo>
                  <a:lnTo>
                    <a:pt x="24" y="2379"/>
                  </a:lnTo>
                  <a:lnTo>
                    <a:pt x="24" y="2187"/>
                  </a:lnTo>
                  <a:close/>
                  <a:moveTo>
                    <a:pt x="0" y="2187"/>
                  </a:moveTo>
                  <a:close/>
                  <a:moveTo>
                    <a:pt x="24" y="2428"/>
                  </a:moveTo>
                  <a:lnTo>
                    <a:pt x="0" y="2428"/>
                  </a:lnTo>
                  <a:lnTo>
                    <a:pt x="0" y="2452"/>
                  </a:lnTo>
                  <a:lnTo>
                    <a:pt x="24" y="2452"/>
                  </a:lnTo>
                  <a:lnTo>
                    <a:pt x="24" y="2428"/>
                  </a:lnTo>
                  <a:close/>
                  <a:moveTo>
                    <a:pt x="0" y="2428"/>
                  </a:moveTo>
                  <a:close/>
                  <a:moveTo>
                    <a:pt x="24" y="2500"/>
                  </a:moveTo>
                  <a:lnTo>
                    <a:pt x="0" y="2500"/>
                  </a:lnTo>
                  <a:lnTo>
                    <a:pt x="0" y="2692"/>
                  </a:lnTo>
                  <a:lnTo>
                    <a:pt x="24" y="2692"/>
                  </a:lnTo>
                  <a:lnTo>
                    <a:pt x="24" y="2500"/>
                  </a:lnTo>
                  <a:close/>
                  <a:moveTo>
                    <a:pt x="0" y="2500"/>
                  </a:moveTo>
                  <a:close/>
                  <a:moveTo>
                    <a:pt x="24" y="2740"/>
                  </a:moveTo>
                  <a:lnTo>
                    <a:pt x="0" y="2740"/>
                  </a:lnTo>
                  <a:lnTo>
                    <a:pt x="0" y="2764"/>
                  </a:lnTo>
                  <a:lnTo>
                    <a:pt x="24" y="2764"/>
                  </a:lnTo>
                  <a:lnTo>
                    <a:pt x="24" y="2740"/>
                  </a:lnTo>
                  <a:close/>
                  <a:moveTo>
                    <a:pt x="0" y="2740"/>
                  </a:moveTo>
                  <a:close/>
                  <a:moveTo>
                    <a:pt x="24" y="2812"/>
                  </a:moveTo>
                  <a:lnTo>
                    <a:pt x="0" y="2812"/>
                  </a:lnTo>
                  <a:lnTo>
                    <a:pt x="0" y="3005"/>
                  </a:lnTo>
                  <a:lnTo>
                    <a:pt x="24" y="3005"/>
                  </a:lnTo>
                  <a:lnTo>
                    <a:pt x="24" y="2812"/>
                  </a:lnTo>
                  <a:close/>
                  <a:moveTo>
                    <a:pt x="0" y="2812"/>
                  </a:move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6" name="Freeform 313"/>
            <p:cNvSpPr>
              <a:spLocks noEditPoints="1"/>
            </p:cNvSpPr>
            <p:nvPr/>
          </p:nvSpPr>
          <p:spPr bwMode="auto">
            <a:xfrm>
              <a:off x="4323" y="2130"/>
              <a:ext cx="6" cy="703"/>
            </a:xfrm>
            <a:custGeom>
              <a:avLst/>
              <a:gdLst>
                <a:gd name="T0" fmla="*/ 0 w 24"/>
                <a:gd name="T1" fmla="*/ 0 h 3317"/>
                <a:gd name="T2" fmla="*/ 24 w 24"/>
                <a:gd name="T3" fmla="*/ 192 h 3317"/>
                <a:gd name="T4" fmla="*/ 0 w 24"/>
                <a:gd name="T5" fmla="*/ 0 h 3317"/>
                <a:gd name="T6" fmla="*/ 0 w 24"/>
                <a:gd name="T7" fmla="*/ 240 h 3317"/>
                <a:gd name="T8" fmla="*/ 24 w 24"/>
                <a:gd name="T9" fmla="*/ 264 h 3317"/>
                <a:gd name="T10" fmla="*/ 0 w 24"/>
                <a:gd name="T11" fmla="*/ 240 h 3317"/>
                <a:gd name="T12" fmla="*/ 0 w 24"/>
                <a:gd name="T13" fmla="*/ 312 h 3317"/>
                <a:gd name="T14" fmla="*/ 24 w 24"/>
                <a:gd name="T15" fmla="*/ 505 h 3317"/>
                <a:gd name="T16" fmla="*/ 0 w 24"/>
                <a:gd name="T17" fmla="*/ 312 h 3317"/>
                <a:gd name="T18" fmla="*/ 0 w 24"/>
                <a:gd name="T19" fmla="*/ 553 h 3317"/>
                <a:gd name="T20" fmla="*/ 24 w 24"/>
                <a:gd name="T21" fmla="*/ 577 h 3317"/>
                <a:gd name="T22" fmla="*/ 0 w 24"/>
                <a:gd name="T23" fmla="*/ 553 h 3317"/>
                <a:gd name="T24" fmla="*/ 0 w 24"/>
                <a:gd name="T25" fmla="*/ 625 h 3317"/>
                <a:gd name="T26" fmla="*/ 24 w 24"/>
                <a:gd name="T27" fmla="*/ 817 h 3317"/>
                <a:gd name="T28" fmla="*/ 0 w 24"/>
                <a:gd name="T29" fmla="*/ 625 h 3317"/>
                <a:gd name="T30" fmla="*/ 0 w 24"/>
                <a:gd name="T31" fmla="*/ 865 h 3317"/>
                <a:gd name="T32" fmla="*/ 24 w 24"/>
                <a:gd name="T33" fmla="*/ 889 h 3317"/>
                <a:gd name="T34" fmla="*/ 0 w 24"/>
                <a:gd name="T35" fmla="*/ 865 h 3317"/>
                <a:gd name="T36" fmla="*/ 0 w 24"/>
                <a:gd name="T37" fmla="*/ 937 h 3317"/>
                <a:gd name="T38" fmla="*/ 24 w 24"/>
                <a:gd name="T39" fmla="*/ 1130 h 3317"/>
                <a:gd name="T40" fmla="*/ 0 w 24"/>
                <a:gd name="T41" fmla="*/ 937 h 3317"/>
                <a:gd name="T42" fmla="*/ 0 w 24"/>
                <a:gd name="T43" fmla="*/ 1178 h 3317"/>
                <a:gd name="T44" fmla="*/ 24 w 24"/>
                <a:gd name="T45" fmla="*/ 1202 h 3317"/>
                <a:gd name="T46" fmla="*/ 0 w 24"/>
                <a:gd name="T47" fmla="*/ 1178 h 3317"/>
                <a:gd name="T48" fmla="*/ 0 w 24"/>
                <a:gd name="T49" fmla="*/ 1250 h 3317"/>
                <a:gd name="T50" fmla="*/ 24 w 24"/>
                <a:gd name="T51" fmla="*/ 1442 h 3317"/>
                <a:gd name="T52" fmla="*/ 0 w 24"/>
                <a:gd name="T53" fmla="*/ 1250 h 3317"/>
                <a:gd name="T54" fmla="*/ 0 w 24"/>
                <a:gd name="T55" fmla="*/ 1490 h 3317"/>
                <a:gd name="T56" fmla="*/ 24 w 24"/>
                <a:gd name="T57" fmla="*/ 1514 h 3317"/>
                <a:gd name="T58" fmla="*/ 0 w 24"/>
                <a:gd name="T59" fmla="*/ 1490 h 3317"/>
                <a:gd name="T60" fmla="*/ 0 w 24"/>
                <a:gd name="T61" fmla="*/ 1562 h 3317"/>
                <a:gd name="T62" fmla="*/ 24 w 24"/>
                <a:gd name="T63" fmla="*/ 1755 h 3317"/>
                <a:gd name="T64" fmla="*/ 0 w 24"/>
                <a:gd name="T65" fmla="*/ 1562 h 3317"/>
                <a:gd name="T66" fmla="*/ 0 w 24"/>
                <a:gd name="T67" fmla="*/ 1803 h 3317"/>
                <a:gd name="T68" fmla="*/ 24 w 24"/>
                <a:gd name="T69" fmla="*/ 1827 h 3317"/>
                <a:gd name="T70" fmla="*/ 0 w 24"/>
                <a:gd name="T71" fmla="*/ 1803 h 3317"/>
                <a:gd name="T72" fmla="*/ 0 w 24"/>
                <a:gd name="T73" fmla="*/ 1875 h 3317"/>
                <a:gd name="T74" fmla="*/ 24 w 24"/>
                <a:gd name="T75" fmla="*/ 2067 h 3317"/>
                <a:gd name="T76" fmla="*/ 0 w 24"/>
                <a:gd name="T77" fmla="*/ 1875 h 3317"/>
                <a:gd name="T78" fmla="*/ 0 w 24"/>
                <a:gd name="T79" fmla="*/ 2115 h 3317"/>
                <a:gd name="T80" fmla="*/ 24 w 24"/>
                <a:gd name="T81" fmla="*/ 2139 h 3317"/>
                <a:gd name="T82" fmla="*/ 0 w 24"/>
                <a:gd name="T83" fmla="*/ 2115 h 3317"/>
                <a:gd name="T84" fmla="*/ 0 w 24"/>
                <a:gd name="T85" fmla="*/ 2187 h 3317"/>
                <a:gd name="T86" fmla="*/ 24 w 24"/>
                <a:gd name="T87" fmla="*/ 2380 h 3317"/>
                <a:gd name="T88" fmla="*/ 0 w 24"/>
                <a:gd name="T89" fmla="*/ 2187 h 3317"/>
                <a:gd name="T90" fmla="*/ 0 w 24"/>
                <a:gd name="T91" fmla="*/ 2428 h 3317"/>
                <a:gd name="T92" fmla="*/ 24 w 24"/>
                <a:gd name="T93" fmla="*/ 2452 h 3317"/>
                <a:gd name="T94" fmla="*/ 0 w 24"/>
                <a:gd name="T95" fmla="*/ 2428 h 3317"/>
                <a:gd name="T96" fmla="*/ 0 w 24"/>
                <a:gd name="T97" fmla="*/ 2500 h 3317"/>
                <a:gd name="T98" fmla="*/ 24 w 24"/>
                <a:gd name="T99" fmla="*/ 2692 h 3317"/>
                <a:gd name="T100" fmla="*/ 0 w 24"/>
                <a:gd name="T101" fmla="*/ 2500 h 3317"/>
                <a:gd name="T102" fmla="*/ 0 w 24"/>
                <a:gd name="T103" fmla="*/ 2740 h 3317"/>
                <a:gd name="T104" fmla="*/ 24 w 24"/>
                <a:gd name="T105" fmla="*/ 2764 h 3317"/>
                <a:gd name="T106" fmla="*/ 0 w 24"/>
                <a:gd name="T107" fmla="*/ 2740 h 3317"/>
                <a:gd name="T108" fmla="*/ 0 w 24"/>
                <a:gd name="T109" fmla="*/ 2812 h 3317"/>
                <a:gd name="T110" fmla="*/ 24 w 24"/>
                <a:gd name="T111" fmla="*/ 3005 h 3317"/>
                <a:gd name="T112" fmla="*/ 0 w 24"/>
                <a:gd name="T113" fmla="*/ 2812 h 3317"/>
                <a:gd name="T114" fmla="*/ 0 w 24"/>
                <a:gd name="T115" fmla="*/ 3053 h 3317"/>
                <a:gd name="T116" fmla="*/ 24 w 24"/>
                <a:gd name="T117" fmla="*/ 3077 h 3317"/>
                <a:gd name="T118" fmla="*/ 0 w 24"/>
                <a:gd name="T119" fmla="*/ 3053 h 3317"/>
                <a:gd name="T120" fmla="*/ 0 w 24"/>
                <a:gd name="T121" fmla="*/ 3125 h 3317"/>
                <a:gd name="T122" fmla="*/ 24 w 24"/>
                <a:gd name="T123" fmla="*/ 3317 h 3317"/>
                <a:gd name="T124" fmla="*/ 0 w 24"/>
                <a:gd name="T125" fmla="*/ 3125 h 3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" h="3317">
                  <a:moveTo>
                    <a:pt x="24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24" y="192"/>
                  </a:lnTo>
                  <a:lnTo>
                    <a:pt x="24" y="0"/>
                  </a:lnTo>
                  <a:close/>
                  <a:moveTo>
                    <a:pt x="0" y="0"/>
                  </a:moveTo>
                  <a:close/>
                  <a:moveTo>
                    <a:pt x="24" y="240"/>
                  </a:moveTo>
                  <a:lnTo>
                    <a:pt x="0" y="240"/>
                  </a:lnTo>
                  <a:lnTo>
                    <a:pt x="0" y="264"/>
                  </a:lnTo>
                  <a:lnTo>
                    <a:pt x="24" y="264"/>
                  </a:lnTo>
                  <a:lnTo>
                    <a:pt x="24" y="240"/>
                  </a:lnTo>
                  <a:close/>
                  <a:moveTo>
                    <a:pt x="0" y="240"/>
                  </a:moveTo>
                  <a:close/>
                  <a:moveTo>
                    <a:pt x="24" y="312"/>
                  </a:moveTo>
                  <a:lnTo>
                    <a:pt x="0" y="312"/>
                  </a:lnTo>
                  <a:lnTo>
                    <a:pt x="0" y="505"/>
                  </a:lnTo>
                  <a:lnTo>
                    <a:pt x="24" y="505"/>
                  </a:lnTo>
                  <a:lnTo>
                    <a:pt x="24" y="312"/>
                  </a:lnTo>
                  <a:close/>
                  <a:moveTo>
                    <a:pt x="0" y="312"/>
                  </a:moveTo>
                  <a:close/>
                  <a:moveTo>
                    <a:pt x="24" y="553"/>
                  </a:moveTo>
                  <a:lnTo>
                    <a:pt x="0" y="553"/>
                  </a:lnTo>
                  <a:lnTo>
                    <a:pt x="0" y="577"/>
                  </a:lnTo>
                  <a:lnTo>
                    <a:pt x="24" y="577"/>
                  </a:lnTo>
                  <a:lnTo>
                    <a:pt x="24" y="553"/>
                  </a:lnTo>
                  <a:close/>
                  <a:moveTo>
                    <a:pt x="0" y="553"/>
                  </a:moveTo>
                  <a:close/>
                  <a:moveTo>
                    <a:pt x="24" y="625"/>
                  </a:moveTo>
                  <a:lnTo>
                    <a:pt x="0" y="625"/>
                  </a:lnTo>
                  <a:lnTo>
                    <a:pt x="0" y="817"/>
                  </a:lnTo>
                  <a:lnTo>
                    <a:pt x="24" y="817"/>
                  </a:lnTo>
                  <a:lnTo>
                    <a:pt x="24" y="625"/>
                  </a:lnTo>
                  <a:close/>
                  <a:moveTo>
                    <a:pt x="0" y="625"/>
                  </a:moveTo>
                  <a:close/>
                  <a:moveTo>
                    <a:pt x="24" y="865"/>
                  </a:moveTo>
                  <a:lnTo>
                    <a:pt x="0" y="865"/>
                  </a:lnTo>
                  <a:lnTo>
                    <a:pt x="0" y="889"/>
                  </a:lnTo>
                  <a:lnTo>
                    <a:pt x="24" y="889"/>
                  </a:lnTo>
                  <a:lnTo>
                    <a:pt x="24" y="865"/>
                  </a:lnTo>
                  <a:close/>
                  <a:moveTo>
                    <a:pt x="0" y="865"/>
                  </a:moveTo>
                  <a:close/>
                  <a:moveTo>
                    <a:pt x="24" y="937"/>
                  </a:moveTo>
                  <a:lnTo>
                    <a:pt x="0" y="937"/>
                  </a:lnTo>
                  <a:lnTo>
                    <a:pt x="0" y="1130"/>
                  </a:lnTo>
                  <a:lnTo>
                    <a:pt x="24" y="1130"/>
                  </a:lnTo>
                  <a:lnTo>
                    <a:pt x="24" y="937"/>
                  </a:lnTo>
                  <a:close/>
                  <a:moveTo>
                    <a:pt x="0" y="937"/>
                  </a:moveTo>
                  <a:close/>
                  <a:moveTo>
                    <a:pt x="24" y="1178"/>
                  </a:moveTo>
                  <a:lnTo>
                    <a:pt x="0" y="1178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24" y="1178"/>
                  </a:lnTo>
                  <a:close/>
                  <a:moveTo>
                    <a:pt x="0" y="1178"/>
                  </a:moveTo>
                  <a:close/>
                  <a:moveTo>
                    <a:pt x="24" y="1250"/>
                  </a:moveTo>
                  <a:lnTo>
                    <a:pt x="0" y="1250"/>
                  </a:lnTo>
                  <a:lnTo>
                    <a:pt x="0" y="1442"/>
                  </a:lnTo>
                  <a:lnTo>
                    <a:pt x="24" y="1442"/>
                  </a:lnTo>
                  <a:lnTo>
                    <a:pt x="24" y="1250"/>
                  </a:lnTo>
                  <a:close/>
                  <a:moveTo>
                    <a:pt x="0" y="1250"/>
                  </a:moveTo>
                  <a:close/>
                  <a:moveTo>
                    <a:pt x="24" y="1490"/>
                  </a:moveTo>
                  <a:lnTo>
                    <a:pt x="0" y="1490"/>
                  </a:lnTo>
                  <a:lnTo>
                    <a:pt x="0" y="1514"/>
                  </a:lnTo>
                  <a:lnTo>
                    <a:pt x="24" y="1514"/>
                  </a:lnTo>
                  <a:lnTo>
                    <a:pt x="24" y="1490"/>
                  </a:lnTo>
                  <a:close/>
                  <a:moveTo>
                    <a:pt x="0" y="1490"/>
                  </a:moveTo>
                  <a:close/>
                  <a:moveTo>
                    <a:pt x="24" y="1562"/>
                  </a:moveTo>
                  <a:lnTo>
                    <a:pt x="0" y="1562"/>
                  </a:lnTo>
                  <a:lnTo>
                    <a:pt x="0" y="1755"/>
                  </a:lnTo>
                  <a:lnTo>
                    <a:pt x="24" y="1755"/>
                  </a:lnTo>
                  <a:lnTo>
                    <a:pt x="24" y="1562"/>
                  </a:lnTo>
                  <a:close/>
                  <a:moveTo>
                    <a:pt x="0" y="1562"/>
                  </a:moveTo>
                  <a:close/>
                  <a:moveTo>
                    <a:pt x="24" y="1803"/>
                  </a:moveTo>
                  <a:lnTo>
                    <a:pt x="0" y="1803"/>
                  </a:lnTo>
                  <a:lnTo>
                    <a:pt x="0" y="1827"/>
                  </a:lnTo>
                  <a:lnTo>
                    <a:pt x="24" y="1827"/>
                  </a:lnTo>
                  <a:lnTo>
                    <a:pt x="24" y="1803"/>
                  </a:lnTo>
                  <a:close/>
                  <a:moveTo>
                    <a:pt x="0" y="1803"/>
                  </a:moveTo>
                  <a:close/>
                  <a:moveTo>
                    <a:pt x="24" y="1875"/>
                  </a:moveTo>
                  <a:lnTo>
                    <a:pt x="0" y="1875"/>
                  </a:lnTo>
                  <a:lnTo>
                    <a:pt x="0" y="2067"/>
                  </a:lnTo>
                  <a:lnTo>
                    <a:pt x="24" y="2067"/>
                  </a:lnTo>
                  <a:lnTo>
                    <a:pt x="24" y="1875"/>
                  </a:lnTo>
                  <a:close/>
                  <a:moveTo>
                    <a:pt x="0" y="1875"/>
                  </a:moveTo>
                  <a:close/>
                  <a:moveTo>
                    <a:pt x="24" y="2115"/>
                  </a:moveTo>
                  <a:lnTo>
                    <a:pt x="0" y="2115"/>
                  </a:lnTo>
                  <a:lnTo>
                    <a:pt x="0" y="2139"/>
                  </a:lnTo>
                  <a:lnTo>
                    <a:pt x="24" y="2139"/>
                  </a:lnTo>
                  <a:lnTo>
                    <a:pt x="24" y="2115"/>
                  </a:lnTo>
                  <a:close/>
                  <a:moveTo>
                    <a:pt x="0" y="2115"/>
                  </a:moveTo>
                  <a:close/>
                  <a:moveTo>
                    <a:pt x="24" y="2187"/>
                  </a:moveTo>
                  <a:lnTo>
                    <a:pt x="0" y="2187"/>
                  </a:lnTo>
                  <a:lnTo>
                    <a:pt x="0" y="2380"/>
                  </a:lnTo>
                  <a:lnTo>
                    <a:pt x="24" y="2380"/>
                  </a:lnTo>
                  <a:lnTo>
                    <a:pt x="24" y="2187"/>
                  </a:lnTo>
                  <a:close/>
                  <a:moveTo>
                    <a:pt x="0" y="2187"/>
                  </a:moveTo>
                  <a:close/>
                  <a:moveTo>
                    <a:pt x="24" y="2428"/>
                  </a:moveTo>
                  <a:lnTo>
                    <a:pt x="0" y="2428"/>
                  </a:lnTo>
                  <a:lnTo>
                    <a:pt x="0" y="2452"/>
                  </a:lnTo>
                  <a:lnTo>
                    <a:pt x="24" y="2452"/>
                  </a:lnTo>
                  <a:lnTo>
                    <a:pt x="24" y="2428"/>
                  </a:lnTo>
                  <a:close/>
                  <a:moveTo>
                    <a:pt x="0" y="2428"/>
                  </a:moveTo>
                  <a:close/>
                  <a:moveTo>
                    <a:pt x="24" y="2500"/>
                  </a:moveTo>
                  <a:lnTo>
                    <a:pt x="0" y="2500"/>
                  </a:lnTo>
                  <a:lnTo>
                    <a:pt x="0" y="2692"/>
                  </a:lnTo>
                  <a:lnTo>
                    <a:pt x="24" y="2692"/>
                  </a:lnTo>
                  <a:lnTo>
                    <a:pt x="24" y="2500"/>
                  </a:lnTo>
                  <a:close/>
                  <a:moveTo>
                    <a:pt x="0" y="2500"/>
                  </a:moveTo>
                  <a:close/>
                  <a:moveTo>
                    <a:pt x="24" y="2740"/>
                  </a:moveTo>
                  <a:lnTo>
                    <a:pt x="0" y="2740"/>
                  </a:lnTo>
                  <a:lnTo>
                    <a:pt x="0" y="2764"/>
                  </a:lnTo>
                  <a:lnTo>
                    <a:pt x="24" y="2764"/>
                  </a:lnTo>
                  <a:lnTo>
                    <a:pt x="24" y="2740"/>
                  </a:lnTo>
                  <a:close/>
                  <a:moveTo>
                    <a:pt x="0" y="2740"/>
                  </a:moveTo>
                  <a:close/>
                  <a:moveTo>
                    <a:pt x="24" y="2812"/>
                  </a:moveTo>
                  <a:lnTo>
                    <a:pt x="0" y="2812"/>
                  </a:lnTo>
                  <a:lnTo>
                    <a:pt x="0" y="3005"/>
                  </a:lnTo>
                  <a:lnTo>
                    <a:pt x="24" y="3005"/>
                  </a:lnTo>
                  <a:lnTo>
                    <a:pt x="24" y="2812"/>
                  </a:lnTo>
                  <a:close/>
                  <a:moveTo>
                    <a:pt x="0" y="2812"/>
                  </a:moveTo>
                  <a:close/>
                  <a:moveTo>
                    <a:pt x="24" y="3053"/>
                  </a:moveTo>
                  <a:lnTo>
                    <a:pt x="0" y="3053"/>
                  </a:lnTo>
                  <a:lnTo>
                    <a:pt x="0" y="3077"/>
                  </a:lnTo>
                  <a:lnTo>
                    <a:pt x="24" y="3077"/>
                  </a:lnTo>
                  <a:lnTo>
                    <a:pt x="24" y="3053"/>
                  </a:lnTo>
                  <a:close/>
                  <a:moveTo>
                    <a:pt x="0" y="3053"/>
                  </a:moveTo>
                  <a:close/>
                  <a:moveTo>
                    <a:pt x="24" y="3125"/>
                  </a:moveTo>
                  <a:lnTo>
                    <a:pt x="0" y="3125"/>
                  </a:lnTo>
                  <a:lnTo>
                    <a:pt x="0" y="3317"/>
                  </a:lnTo>
                  <a:lnTo>
                    <a:pt x="24" y="3317"/>
                  </a:lnTo>
                  <a:lnTo>
                    <a:pt x="24" y="3125"/>
                  </a:lnTo>
                  <a:close/>
                  <a:moveTo>
                    <a:pt x="0" y="3125"/>
                  </a:move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7" name="Freeform 314"/>
            <p:cNvSpPr>
              <a:spLocks noEditPoints="1"/>
            </p:cNvSpPr>
            <p:nvPr/>
          </p:nvSpPr>
          <p:spPr bwMode="auto">
            <a:xfrm>
              <a:off x="2799" y="2444"/>
              <a:ext cx="1291" cy="5"/>
            </a:xfrm>
            <a:custGeom>
              <a:avLst/>
              <a:gdLst>
                <a:gd name="T0" fmla="*/ 5385 w 5577"/>
                <a:gd name="T1" fmla="*/ 24 h 24"/>
                <a:gd name="T2" fmla="*/ 5337 w 5577"/>
                <a:gd name="T3" fmla="*/ 0 h 24"/>
                <a:gd name="T4" fmla="*/ 5337 w 5577"/>
                <a:gd name="T5" fmla="*/ 24 h 24"/>
                <a:gd name="T6" fmla="*/ 5072 w 5577"/>
                <a:gd name="T7" fmla="*/ 0 h 24"/>
                <a:gd name="T8" fmla="*/ 5265 w 5577"/>
                <a:gd name="T9" fmla="*/ 0 h 24"/>
                <a:gd name="T10" fmla="*/ 5000 w 5577"/>
                <a:gd name="T11" fmla="*/ 24 h 24"/>
                <a:gd name="T12" fmla="*/ 4952 w 5577"/>
                <a:gd name="T13" fmla="*/ 0 h 24"/>
                <a:gd name="T14" fmla="*/ 4952 w 5577"/>
                <a:gd name="T15" fmla="*/ 24 h 24"/>
                <a:gd name="T16" fmla="*/ 4688 w 5577"/>
                <a:gd name="T17" fmla="*/ 0 h 24"/>
                <a:gd name="T18" fmla="*/ 4712 w 5577"/>
                <a:gd name="T19" fmla="*/ 0 h 24"/>
                <a:gd name="T20" fmla="*/ 4447 w 5577"/>
                <a:gd name="T21" fmla="*/ 24 h 24"/>
                <a:gd name="T22" fmla="*/ 4399 w 5577"/>
                <a:gd name="T23" fmla="*/ 0 h 24"/>
                <a:gd name="T24" fmla="*/ 4399 w 5577"/>
                <a:gd name="T25" fmla="*/ 24 h 24"/>
                <a:gd name="T26" fmla="*/ 4135 w 5577"/>
                <a:gd name="T27" fmla="*/ 0 h 24"/>
                <a:gd name="T28" fmla="*/ 4327 w 5577"/>
                <a:gd name="T29" fmla="*/ 0 h 24"/>
                <a:gd name="T30" fmla="*/ 4063 w 5577"/>
                <a:gd name="T31" fmla="*/ 24 h 24"/>
                <a:gd name="T32" fmla="*/ 4015 w 5577"/>
                <a:gd name="T33" fmla="*/ 0 h 24"/>
                <a:gd name="T34" fmla="*/ 4015 w 5577"/>
                <a:gd name="T35" fmla="*/ 24 h 24"/>
                <a:gd name="T36" fmla="*/ 3750 w 5577"/>
                <a:gd name="T37" fmla="*/ 0 h 24"/>
                <a:gd name="T38" fmla="*/ 3774 w 5577"/>
                <a:gd name="T39" fmla="*/ 0 h 24"/>
                <a:gd name="T40" fmla="*/ 3510 w 5577"/>
                <a:gd name="T41" fmla="*/ 24 h 24"/>
                <a:gd name="T42" fmla="*/ 3462 w 5577"/>
                <a:gd name="T43" fmla="*/ 0 h 24"/>
                <a:gd name="T44" fmla="*/ 3462 w 5577"/>
                <a:gd name="T45" fmla="*/ 24 h 24"/>
                <a:gd name="T46" fmla="*/ 3197 w 5577"/>
                <a:gd name="T47" fmla="*/ 0 h 24"/>
                <a:gd name="T48" fmla="*/ 3389 w 5577"/>
                <a:gd name="T49" fmla="*/ 0 h 24"/>
                <a:gd name="T50" fmla="*/ 3125 w 5577"/>
                <a:gd name="T51" fmla="*/ 24 h 24"/>
                <a:gd name="T52" fmla="*/ 3077 w 5577"/>
                <a:gd name="T53" fmla="*/ 0 h 24"/>
                <a:gd name="T54" fmla="*/ 3077 w 5577"/>
                <a:gd name="T55" fmla="*/ 24 h 24"/>
                <a:gd name="T56" fmla="*/ 2813 w 5577"/>
                <a:gd name="T57" fmla="*/ 0 h 24"/>
                <a:gd name="T58" fmla="*/ 2837 w 5577"/>
                <a:gd name="T59" fmla="*/ 0 h 24"/>
                <a:gd name="T60" fmla="*/ 2572 w 5577"/>
                <a:gd name="T61" fmla="*/ 24 h 24"/>
                <a:gd name="T62" fmla="*/ 2524 w 5577"/>
                <a:gd name="T63" fmla="*/ 0 h 24"/>
                <a:gd name="T64" fmla="*/ 2524 w 5577"/>
                <a:gd name="T65" fmla="*/ 24 h 24"/>
                <a:gd name="T66" fmla="*/ 2260 w 5577"/>
                <a:gd name="T67" fmla="*/ 0 h 24"/>
                <a:gd name="T68" fmla="*/ 2452 w 5577"/>
                <a:gd name="T69" fmla="*/ 0 h 24"/>
                <a:gd name="T70" fmla="*/ 2187 w 5577"/>
                <a:gd name="T71" fmla="*/ 24 h 24"/>
                <a:gd name="T72" fmla="*/ 2139 w 5577"/>
                <a:gd name="T73" fmla="*/ 0 h 24"/>
                <a:gd name="T74" fmla="*/ 2139 w 5577"/>
                <a:gd name="T75" fmla="*/ 24 h 24"/>
                <a:gd name="T76" fmla="*/ 1875 w 5577"/>
                <a:gd name="T77" fmla="*/ 0 h 24"/>
                <a:gd name="T78" fmla="*/ 1899 w 5577"/>
                <a:gd name="T79" fmla="*/ 0 h 24"/>
                <a:gd name="T80" fmla="*/ 1635 w 5577"/>
                <a:gd name="T81" fmla="*/ 24 h 24"/>
                <a:gd name="T82" fmla="*/ 1586 w 5577"/>
                <a:gd name="T83" fmla="*/ 0 h 24"/>
                <a:gd name="T84" fmla="*/ 1586 w 5577"/>
                <a:gd name="T85" fmla="*/ 24 h 24"/>
                <a:gd name="T86" fmla="*/ 1322 w 5577"/>
                <a:gd name="T87" fmla="*/ 0 h 24"/>
                <a:gd name="T88" fmla="*/ 1514 w 5577"/>
                <a:gd name="T89" fmla="*/ 0 h 24"/>
                <a:gd name="T90" fmla="*/ 1250 w 5577"/>
                <a:gd name="T91" fmla="*/ 24 h 24"/>
                <a:gd name="T92" fmla="*/ 1202 w 5577"/>
                <a:gd name="T93" fmla="*/ 0 h 24"/>
                <a:gd name="T94" fmla="*/ 1202 w 5577"/>
                <a:gd name="T95" fmla="*/ 24 h 24"/>
                <a:gd name="T96" fmla="*/ 937 w 5577"/>
                <a:gd name="T97" fmla="*/ 0 h 24"/>
                <a:gd name="T98" fmla="*/ 961 w 5577"/>
                <a:gd name="T99" fmla="*/ 0 h 24"/>
                <a:gd name="T100" fmla="*/ 697 w 5577"/>
                <a:gd name="T101" fmla="*/ 24 h 24"/>
                <a:gd name="T102" fmla="*/ 649 w 5577"/>
                <a:gd name="T103" fmla="*/ 0 h 24"/>
                <a:gd name="T104" fmla="*/ 649 w 5577"/>
                <a:gd name="T105" fmla="*/ 24 h 24"/>
                <a:gd name="T106" fmla="*/ 384 w 5577"/>
                <a:gd name="T107" fmla="*/ 0 h 24"/>
                <a:gd name="T108" fmla="*/ 577 w 5577"/>
                <a:gd name="T109" fmla="*/ 0 h 24"/>
                <a:gd name="T110" fmla="*/ 312 w 5577"/>
                <a:gd name="T111" fmla="*/ 24 h 24"/>
                <a:gd name="T112" fmla="*/ 264 w 5577"/>
                <a:gd name="T113" fmla="*/ 0 h 24"/>
                <a:gd name="T114" fmla="*/ 264 w 5577"/>
                <a:gd name="T115" fmla="*/ 24 h 24"/>
                <a:gd name="T116" fmla="*/ 0 w 5577"/>
                <a:gd name="T117" fmla="*/ 0 h 24"/>
                <a:gd name="T118" fmla="*/ 24 w 5577"/>
                <a:gd name="T11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577" h="24">
                  <a:moveTo>
                    <a:pt x="5577" y="0"/>
                  </a:moveTo>
                  <a:lnTo>
                    <a:pt x="5385" y="0"/>
                  </a:lnTo>
                  <a:lnTo>
                    <a:pt x="5385" y="24"/>
                  </a:lnTo>
                  <a:lnTo>
                    <a:pt x="5577" y="24"/>
                  </a:lnTo>
                  <a:lnTo>
                    <a:pt x="5577" y="0"/>
                  </a:lnTo>
                  <a:close/>
                  <a:moveTo>
                    <a:pt x="5337" y="0"/>
                  </a:moveTo>
                  <a:lnTo>
                    <a:pt x="5313" y="0"/>
                  </a:lnTo>
                  <a:lnTo>
                    <a:pt x="5313" y="24"/>
                  </a:lnTo>
                  <a:lnTo>
                    <a:pt x="5337" y="24"/>
                  </a:lnTo>
                  <a:lnTo>
                    <a:pt x="5337" y="0"/>
                  </a:lnTo>
                  <a:close/>
                  <a:moveTo>
                    <a:pt x="5265" y="0"/>
                  </a:moveTo>
                  <a:lnTo>
                    <a:pt x="5072" y="0"/>
                  </a:lnTo>
                  <a:lnTo>
                    <a:pt x="5072" y="24"/>
                  </a:lnTo>
                  <a:lnTo>
                    <a:pt x="5265" y="24"/>
                  </a:lnTo>
                  <a:lnTo>
                    <a:pt x="5265" y="0"/>
                  </a:lnTo>
                  <a:close/>
                  <a:moveTo>
                    <a:pt x="5024" y="0"/>
                  </a:moveTo>
                  <a:lnTo>
                    <a:pt x="5000" y="0"/>
                  </a:lnTo>
                  <a:lnTo>
                    <a:pt x="5000" y="24"/>
                  </a:lnTo>
                  <a:lnTo>
                    <a:pt x="5024" y="24"/>
                  </a:lnTo>
                  <a:lnTo>
                    <a:pt x="5024" y="0"/>
                  </a:lnTo>
                  <a:close/>
                  <a:moveTo>
                    <a:pt x="4952" y="0"/>
                  </a:moveTo>
                  <a:lnTo>
                    <a:pt x="4760" y="0"/>
                  </a:lnTo>
                  <a:lnTo>
                    <a:pt x="4760" y="24"/>
                  </a:lnTo>
                  <a:lnTo>
                    <a:pt x="4952" y="24"/>
                  </a:lnTo>
                  <a:lnTo>
                    <a:pt x="4952" y="0"/>
                  </a:lnTo>
                  <a:close/>
                  <a:moveTo>
                    <a:pt x="4712" y="0"/>
                  </a:moveTo>
                  <a:lnTo>
                    <a:pt x="4688" y="0"/>
                  </a:lnTo>
                  <a:lnTo>
                    <a:pt x="4688" y="24"/>
                  </a:lnTo>
                  <a:lnTo>
                    <a:pt x="4712" y="24"/>
                  </a:lnTo>
                  <a:lnTo>
                    <a:pt x="4712" y="0"/>
                  </a:lnTo>
                  <a:close/>
                  <a:moveTo>
                    <a:pt x="4640" y="0"/>
                  </a:moveTo>
                  <a:lnTo>
                    <a:pt x="4447" y="0"/>
                  </a:lnTo>
                  <a:lnTo>
                    <a:pt x="4447" y="24"/>
                  </a:lnTo>
                  <a:lnTo>
                    <a:pt x="4640" y="24"/>
                  </a:lnTo>
                  <a:lnTo>
                    <a:pt x="4640" y="0"/>
                  </a:lnTo>
                  <a:close/>
                  <a:moveTo>
                    <a:pt x="4399" y="0"/>
                  </a:moveTo>
                  <a:lnTo>
                    <a:pt x="4375" y="0"/>
                  </a:lnTo>
                  <a:lnTo>
                    <a:pt x="4375" y="24"/>
                  </a:lnTo>
                  <a:lnTo>
                    <a:pt x="4399" y="24"/>
                  </a:lnTo>
                  <a:lnTo>
                    <a:pt x="4399" y="0"/>
                  </a:lnTo>
                  <a:close/>
                  <a:moveTo>
                    <a:pt x="4327" y="0"/>
                  </a:moveTo>
                  <a:lnTo>
                    <a:pt x="4135" y="0"/>
                  </a:lnTo>
                  <a:lnTo>
                    <a:pt x="4135" y="24"/>
                  </a:lnTo>
                  <a:lnTo>
                    <a:pt x="4327" y="24"/>
                  </a:lnTo>
                  <a:lnTo>
                    <a:pt x="4327" y="0"/>
                  </a:lnTo>
                  <a:close/>
                  <a:moveTo>
                    <a:pt x="4087" y="0"/>
                  </a:moveTo>
                  <a:lnTo>
                    <a:pt x="4063" y="0"/>
                  </a:lnTo>
                  <a:lnTo>
                    <a:pt x="4063" y="24"/>
                  </a:lnTo>
                  <a:lnTo>
                    <a:pt x="4087" y="24"/>
                  </a:lnTo>
                  <a:lnTo>
                    <a:pt x="4087" y="0"/>
                  </a:lnTo>
                  <a:close/>
                  <a:moveTo>
                    <a:pt x="4015" y="0"/>
                  </a:moveTo>
                  <a:lnTo>
                    <a:pt x="3822" y="0"/>
                  </a:lnTo>
                  <a:lnTo>
                    <a:pt x="3822" y="24"/>
                  </a:lnTo>
                  <a:lnTo>
                    <a:pt x="4015" y="24"/>
                  </a:lnTo>
                  <a:lnTo>
                    <a:pt x="4015" y="0"/>
                  </a:lnTo>
                  <a:close/>
                  <a:moveTo>
                    <a:pt x="3774" y="0"/>
                  </a:moveTo>
                  <a:lnTo>
                    <a:pt x="3750" y="0"/>
                  </a:lnTo>
                  <a:lnTo>
                    <a:pt x="3750" y="24"/>
                  </a:lnTo>
                  <a:lnTo>
                    <a:pt x="3774" y="24"/>
                  </a:lnTo>
                  <a:lnTo>
                    <a:pt x="3774" y="0"/>
                  </a:lnTo>
                  <a:close/>
                  <a:moveTo>
                    <a:pt x="3702" y="0"/>
                  </a:moveTo>
                  <a:lnTo>
                    <a:pt x="3510" y="0"/>
                  </a:lnTo>
                  <a:lnTo>
                    <a:pt x="3510" y="24"/>
                  </a:lnTo>
                  <a:lnTo>
                    <a:pt x="3702" y="24"/>
                  </a:lnTo>
                  <a:lnTo>
                    <a:pt x="3702" y="0"/>
                  </a:lnTo>
                  <a:close/>
                  <a:moveTo>
                    <a:pt x="3462" y="0"/>
                  </a:moveTo>
                  <a:lnTo>
                    <a:pt x="3438" y="0"/>
                  </a:lnTo>
                  <a:lnTo>
                    <a:pt x="3438" y="24"/>
                  </a:lnTo>
                  <a:lnTo>
                    <a:pt x="3462" y="24"/>
                  </a:lnTo>
                  <a:lnTo>
                    <a:pt x="3462" y="0"/>
                  </a:lnTo>
                  <a:close/>
                  <a:moveTo>
                    <a:pt x="3389" y="0"/>
                  </a:moveTo>
                  <a:lnTo>
                    <a:pt x="3197" y="0"/>
                  </a:lnTo>
                  <a:lnTo>
                    <a:pt x="3197" y="24"/>
                  </a:lnTo>
                  <a:lnTo>
                    <a:pt x="3389" y="24"/>
                  </a:lnTo>
                  <a:lnTo>
                    <a:pt x="3389" y="0"/>
                  </a:lnTo>
                  <a:close/>
                  <a:moveTo>
                    <a:pt x="3149" y="0"/>
                  </a:moveTo>
                  <a:lnTo>
                    <a:pt x="3125" y="0"/>
                  </a:lnTo>
                  <a:lnTo>
                    <a:pt x="3125" y="24"/>
                  </a:lnTo>
                  <a:lnTo>
                    <a:pt x="3149" y="24"/>
                  </a:lnTo>
                  <a:lnTo>
                    <a:pt x="3149" y="0"/>
                  </a:lnTo>
                  <a:close/>
                  <a:moveTo>
                    <a:pt x="3077" y="0"/>
                  </a:moveTo>
                  <a:lnTo>
                    <a:pt x="2885" y="0"/>
                  </a:lnTo>
                  <a:lnTo>
                    <a:pt x="2885" y="24"/>
                  </a:lnTo>
                  <a:lnTo>
                    <a:pt x="3077" y="24"/>
                  </a:lnTo>
                  <a:lnTo>
                    <a:pt x="3077" y="0"/>
                  </a:lnTo>
                  <a:close/>
                  <a:moveTo>
                    <a:pt x="2837" y="0"/>
                  </a:moveTo>
                  <a:lnTo>
                    <a:pt x="2813" y="0"/>
                  </a:lnTo>
                  <a:lnTo>
                    <a:pt x="2813" y="24"/>
                  </a:lnTo>
                  <a:lnTo>
                    <a:pt x="2837" y="24"/>
                  </a:lnTo>
                  <a:lnTo>
                    <a:pt x="2837" y="0"/>
                  </a:lnTo>
                  <a:close/>
                  <a:moveTo>
                    <a:pt x="2764" y="0"/>
                  </a:moveTo>
                  <a:lnTo>
                    <a:pt x="2572" y="0"/>
                  </a:lnTo>
                  <a:lnTo>
                    <a:pt x="2572" y="24"/>
                  </a:lnTo>
                  <a:lnTo>
                    <a:pt x="2764" y="24"/>
                  </a:lnTo>
                  <a:lnTo>
                    <a:pt x="2764" y="0"/>
                  </a:lnTo>
                  <a:close/>
                  <a:moveTo>
                    <a:pt x="2524" y="0"/>
                  </a:moveTo>
                  <a:lnTo>
                    <a:pt x="2500" y="0"/>
                  </a:lnTo>
                  <a:lnTo>
                    <a:pt x="2500" y="24"/>
                  </a:lnTo>
                  <a:lnTo>
                    <a:pt x="2524" y="24"/>
                  </a:lnTo>
                  <a:lnTo>
                    <a:pt x="2524" y="0"/>
                  </a:lnTo>
                  <a:close/>
                  <a:moveTo>
                    <a:pt x="2452" y="0"/>
                  </a:moveTo>
                  <a:lnTo>
                    <a:pt x="2260" y="0"/>
                  </a:lnTo>
                  <a:lnTo>
                    <a:pt x="2260" y="24"/>
                  </a:lnTo>
                  <a:lnTo>
                    <a:pt x="2452" y="24"/>
                  </a:lnTo>
                  <a:lnTo>
                    <a:pt x="2452" y="0"/>
                  </a:lnTo>
                  <a:close/>
                  <a:moveTo>
                    <a:pt x="2212" y="0"/>
                  </a:moveTo>
                  <a:lnTo>
                    <a:pt x="2187" y="0"/>
                  </a:lnTo>
                  <a:lnTo>
                    <a:pt x="2187" y="24"/>
                  </a:lnTo>
                  <a:lnTo>
                    <a:pt x="2212" y="24"/>
                  </a:lnTo>
                  <a:lnTo>
                    <a:pt x="2212" y="0"/>
                  </a:lnTo>
                  <a:close/>
                  <a:moveTo>
                    <a:pt x="2139" y="0"/>
                  </a:moveTo>
                  <a:lnTo>
                    <a:pt x="1947" y="0"/>
                  </a:lnTo>
                  <a:lnTo>
                    <a:pt x="1947" y="24"/>
                  </a:lnTo>
                  <a:lnTo>
                    <a:pt x="2139" y="24"/>
                  </a:lnTo>
                  <a:lnTo>
                    <a:pt x="2139" y="0"/>
                  </a:lnTo>
                  <a:close/>
                  <a:moveTo>
                    <a:pt x="1899" y="0"/>
                  </a:moveTo>
                  <a:lnTo>
                    <a:pt x="1875" y="0"/>
                  </a:lnTo>
                  <a:lnTo>
                    <a:pt x="1875" y="24"/>
                  </a:lnTo>
                  <a:lnTo>
                    <a:pt x="1899" y="24"/>
                  </a:lnTo>
                  <a:lnTo>
                    <a:pt x="1899" y="0"/>
                  </a:lnTo>
                  <a:close/>
                  <a:moveTo>
                    <a:pt x="1827" y="0"/>
                  </a:moveTo>
                  <a:lnTo>
                    <a:pt x="1635" y="0"/>
                  </a:lnTo>
                  <a:lnTo>
                    <a:pt x="1635" y="24"/>
                  </a:lnTo>
                  <a:lnTo>
                    <a:pt x="1827" y="24"/>
                  </a:lnTo>
                  <a:lnTo>
                    <a:pt x="1827" y="0"/>
                  </a:lnTo>
                  <a:close/>
                  <a:moveTo>
                    <a:pt x="1586" y="0"/>
                  </a:moveTo>
                  <a:lnTo>
                    <a:pt x="1562" y="0"/>
                  </a:lnTo>
                  <a:lnTo>
                    <a:pt x="1562" y="24"/>
                  </a:lnTo>
                  <a:lnTo>
                    <a:pt x="1586" y="24"/>
                  </a:lnTo>
                  <a:lnTo>
                    <a:pt x="1586" y="0"/>
                  </a:lnTo>
                  <a:close/>
                  <a:moveTo>
                    <a:pt x="1514" y="0"/>
                  </a:moveTo>
                  <a:lnTo>
                    <a:pt x="1322" y="0"/>
                  </a:lnTo>
                  <a:lnTo>
                    <a:pt x="1322" y="24"/>
                  </a:lnTo>
                  <a:lnTo>
                    <a:pt x="1514" y="24"/>
                  </a:lnTo>
                  <a:lnTo>
                    <a:pt x="1514" y="0"/>
                  </a:lnTo>
                  <a:close/>
                  <a:moveTo>
                    <a:pt x="1274" y="0"/>
                  </a:moveTo>
                  <a:lnTo>
                    <a:pt x="1250" y="0"/>
                  </a:lnTo>
                  <a:lnTo>
                    <a:pt x="1250" y="24"/>
                  </a:lnTo>
                  <a:lnTo>
                    <a:pt x="1274" y="24"/>
                  </a:lnTo>
                  <a:lnTo>
                    <a:pt x="1274" y="0"/>
                  </a:lnTo>
                  <a:close/>
                  <a:moveTo>
                    <a:pt x="1202" y="0"/>
                  </a:moveTo>
                  <a:lnTo>
                    <a:pt x="1010" y="0"/>
                  </a:lnTo>
                  <a:lnTo>
                    <a:pt x="1010" y="24"/>
                  </a:lnTo>
                  <a:lnTo>
                    <a:pt x="1202" y="24"/>
                  </a:lnTo>
                  <a:lnTo>
                    <a:pt x="1202" y="0"/>
                  </a:lnTo>
                  <a:close/>
                  <a:moveTo>
                    <a:pt x="961" y="0"/>
                  </a:moveTo>
                  <a:lnTo>
                    <a:pt x="937" y="0"/>
                  </a:lnTo>
                  <a:lnTo>
                    <a:pt x="937" y="24"/>
                  </a:lnTo>
                  <a:lnTo>
                    <a:pt x="961" y="24"/>
                  </a:lnTo>
                  <a:lnTo>
                    <a:pt x="961" y="0"/>
                  </a:lnTo>
                  <a:close/>
                  <a:moveTo>
                    <a:pt x="889" y="0"/>
                  </a:moveTo>
                  <a:lnTo>
                    <a:pt x="697" y="0"/>
                  </a:lnTo>
                  <a:lnTo>
                    <a:pt x="697" y="24"/>
                  </a:lnTo>
                  <a:lnTo>
                    <a:pt x="889" y="24"/>
                  </a:lnTo>
                  <a:lnTo>
                    <a:pt x="889" y="0"/>
                  </a:lnTo>
                  <a:close/>
                  <a:moveTo>
                    <a:pt x="649" y="0"/>
                  </a:moveTo>
                  <a:lnTo>
                    <a:pt x="625" y="0"/>
                  </a:lnTo>
                  <a:lnTo>
                    <a:pt x="625" y="24"/>
                  </a:lnTo>
                  <a:lnTo>
                    <a:pt x="649" y="24"/>
                  </a:lnTo>
                  <a:lnTo>
                    <a:pt x="649" y="0"/>
                  </a:lnTo>
                  <a:close/>
                  <a:moveTo>
                    <a:pt x="577" y="0"/>
                  </a:moveTo>
                  <a:lnTo>
                    <a:pt x="384" y="0"/>
                  </a:lnTo>
                  <a:lnTo>
                    <a:pt x="384" y="24"/>
                  </a:lnTo>
                  <a:lnTo>
                    <a:pt x="577" y="24"/>
                  </a:lnTo>
                  <a:lnTo>
                    <a:pt x="577" y="0"/>
                  </a:lnTo>
                  <a:close/>
                  <a:moveTo>
                    <a:pt x="336" y="0"/>
                  </a:moveTo>
                  <a:lnTo>
                    <a:pt x="312" y="0"/>
                  </a:lnTo>
                  <a:lnTo>
                    <a:pt x="312" y="24"/>
                  </a:lnTo>
                  <a:lnTo>
                    <a:pt x="336" y="24"/>
                  </a:lnTo>
                  <a:lnTo>
                    <a:pt x="336" y="0"/>
                  </a:lnTo>
                  <a:close/>
                  <a:moveTo>
                    <a:pt x="264" y="0"/>
                  </a:moveTo>
                  <a:lnTo>
                    <a:pt x="72" y="0"/>
                  </a:lnTo>
                  <a:lnTo>
                    <a:pt x="72" y="24"/>
                  </a:lnTo>
                  <a:lnTo>
                    <a:pt x="264" y="24"/>
                  </a:lnTo>
                  <a:lnTo>
                    <a:pt x="264" y="0"/>
                  </a:lnTo>
                  <a:close/>
                  <a:moveTo>
                    <a:pt x="24" y="0"/>
                  </a:moveTo>
                  <a:lnTo>
                    <a:pt x="0" y="0"/>
                  </a:lnTo>
                  <a:lnTo>
                    <a:pt x="0" y="24"/>
                  </a:lnTo>
                  <a:lnTo>
                    <a:pt x="24" y="24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8" name="Freeform 315"/>
            <p:cNvSpPr>
              <a:spLocks/>
            </p:cNvSpPr>
            <p:nvPr/>
          </p:nvSpPr>
          <p:spPr bwMode="auto">
            <a:xfrm>
              <a:off x="2790" y="2434"/>
              <a:ext cx="37" cy="25"/>
            </a:xfrm>
            <a:custGeom>
              <a:avLst/>
              <a:gdLst>
                <a:gd name="T0" fmla="*/ 157 w 157"/>
                <a:gd name="T1" fmla="*/ 116 h 116"/>
                <a:gd name="T2" fmla="*/ 0 w 157"/>
                <a:gd name="T3" fmla="*/ 58 h 116"/>
                <a:gd name="T4" fmla="*/ 157 w 157"/>
                <a:gd name="T5" fmla="*/ 0 h 116"/>
                <a:gd name="T6" fmla="*/ 157 w 157"/>
                <a:gd name="T7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7" h="116">
                  <a:moveTo>
                    <a:pt x="157" y="116"/>
                  </a:moveTo>
                  <a:lnTo>
                    <a:pt x="0" y="58"/>
                  </a:lnTo>
                  <a:lnTo>
                    <a:pt x="157" y="0"/>
                  </a:lnTo>
                  <a:cubicBezTo>
                    <a:pt x="132" y="34"/>
                    <a:pt x="132" y="81"/>
                    <a:pt x="157" y="116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09" name="Freeform 316"/>
            <p:cNvSpPr>
              <a:spLocks/>
            </p:cNvSpPr>
            <p:nvPr/>
          </p:nvSpPr>
          <p:spPr bwMode="auto">
            <a:xfrm>
              <a:off x="4094" y="2431"/>
              <a:ext cx="1" cy="16"/>
            </a:xfrm>
            <a:custGeom>
              <a:avLst/>
              <a:gdLst>
                <a:gd name="T0" fmla="*/ 1 w 1"/>
                <a:gd name="T1" fmla="*/ 0 h 73"/>
                <a:gd name="T2" fmla="*/ 0 w 1"/>
                <a:gd name="T3" fmla="*/ 73 h 73"/>
                <a:gd name="T4" fmla="*/ 1 w 1"/>
                <a:gd name="T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73">
                  <a:moveTo>
                    <a:pt x="1" y="0"/>
                  </a:moveTo>
                  <a:lnTo>
                    <a:pt x="0" y="7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0" name="Freeform 317"/>
            <p:cNvSpPr>
              <a:spLocks/>
            </p:cNvSpPr>
            <p:nvPr/>
          </p:nvSpPr>
          <p:spPr bwMode="auto">
            <a:xfrm>
              <a:off x="4095" y="2071"/>
              <a:ext cx="6" cy="360"/>
            </a:xfrm>
            <a:custGeom>
              <a:avLst/>
              <a:gdLst>
                <a:gd name="T0" fmla="*/ 28 w 28"/>
                <a:gd name="T1" fmla="*/ 0 h 1702"/>
                <a:gd name="T2" fmla="*/ 0 w 28"/>
                <a:gd name="T3" fmla="*/ 1702 h 1702"/>
                <a:gd name="T4" fmla="*/ 28 w 28"/>
                <a:gd name="T5" fmla="*/ 0 h 1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1702">
                  <a:moveTo>
                    <a:pt x="28" y="0"/>
                  </a:moveTo>
                  <a:lnTo>
                    <a:pt x="0" y="170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1" name="Freeform 318"/>
            <p:cNvSpPr>
              <a:spLocks noEditPoints="1"/>
            </p:cNvSpPr>
            <p:nvPr/>
          </p:nvSpPr>
          <p:spPr bwMode="auto">
            <a:xfrm>
              <a:off x="4092" y="2071"/>
              <a:ext cx="12" cy="372"/>
            </a:xfrm>
            <a:custGeom>
              <a:avLst/>
              <a:gdLst>
                <a:gd name="T0" fmla="*/ 28 w 52"/>
                <a:gd name="T1" fmla="*/ 0 h 1755"/>
                <a:gd name="T2" fmla="*/ 25 w 52"/>
                <a:gd name="T3" fmla="*/ 192 h 1755"/>
                <a:gd name="T4" fmla="*/ 49 w 52"/>
                <a:gd name="T5" fmla="*/ 193 h 1755"/>
                <a:gd name="T6" fmla="*/ 52 w 52"/>
                <a:gd name="T7" fmla="*/ 1 h 1755"/>
                <a:gd name="T8" fmla="*/ 28 w 52"/>
                <a:gd name="T9" fmla="*/ 0 h 1755"/>
                <a:gd name="T10" fmla="*/ 24 w 52"/>
                <a:gd name="T11" fmla="*/ 240 h 1755"/>
                <a:gd name="T12" fmla="*/ 24 w 52"/>
                <a:gd name="T13" fmla="*/ 265 h 1755"/>
                <a:gd name="T14" fmla="*/ 48 w 52"/>
                <a:gd name="T15" fmla="*/ 265 h 1755"/>
                <a:gd name="T16" fmla="*/ 49 w 52"/>
                <a:gd name="T17" fmla="*/ 241 h 1755"/>
                <a:gd name="T18" fmla="*/ 24 w 52"/>
                <a:gd name="T19" fmla="*/ 240 h 1755"/>
                <a:gd name="T20" fmla="*/ 23 w 52"/>
                <a:gd name="T21" fmla="*/ 313 h 1755"/>
                <a:gd name="T22" fmla="*/ 20 w 52"/>
                <a:gd name="T23" fmla="*/ 505 h 1755"/>
                <a:gd name="T24" fmla="*/ 44 w 52"/>
                <a:gd name="T25" fmla="*/ 505 h 1755"/>
                <a:gd name="T26" fmla="*/ 47 w 52"/>
                <a:gd name="T27" fmla="*/ 313 h 1755"/>
                <a:gd name="T28" fmla="*/ 23 w 52"/>
                <a:gd name="T29" fmla="*/ 313 h 1755"/>
                <a:gd name="T30" fmla="*/ 19 w 52"/>
                <a:gd name="T31" fmla="*/ 553 h 1755"/>
                <a:gd name="T32" fmla="*/ 19 w 52"/>
                <a:gd name="T33" fmla="*/ 577 h 1755"/>
                <a:gd name="T34" fmla="*/ 43 w 52"/>
                <a:gd name="T35" fmla="*/ 577 h 1755"/>
                <a:gd name="T36" fmla="*/ 44 w 52"/>
                <a:gd name="T37" fmla="*/ 553 h 1755"/>
                <a:gd name="T38" fmla="*/ 19 w 52"/>
                <a:gd name="T39" fmla="*/ 553 h 1755"/>
                <a:gd name="T40" fmla="*/ 18 w 52"/>
                <a:gd name="T41" fmla="*/ 625 h 1755"/>
                <a:gd name="T42" fmla="*/ 15 w 52"/>
                <a:gd name="T43" fmla="*/ 817 h 1755"/>
                <a:gd name="T44" fmla="*/ 39 w 52"/>
                <a:gd name="T45" fmla="*/ 818 h 1755"/>
                <a:gd name="T46" fmla="*/ 42 w 52"/>
                <a:gd name="T47" fmla="*/ 625 h 1755"/>
                <a:gd name="T48" fmla="*/ 18 w 52"/>
                <a:gd name="T49" fmla="*/ 625 h 1755"/>
                <a:gd name="T50" fmla="*/ 14 w 52"/>
                <a:gd name="T51" fmla="*/ 865 h 1755"/>
                <a:gd name="T52" fmla="*/ 14 w 52"/>
                <a:gd name="T53" fmla="*/ 889 h 1755"/>
                <a:gd name="T54" fmla="*/ 38 w 52"/>
                <a:gd name="T55" fmla="*/ 890 h 1755"/>
                <a:gd name="T56" fmla="*/ 38 w 52"/>
                <a:gd name="T57" fmla="*/ 866 h 1755"/>
                <a:gd name="T58" fmla="*/ 14 w 52"/>
                <a:gd name="T59" fmla="*/ 865 h 1755"/>
                <a:gd name="T60" fmla="*/ 13 w 52"/>
                <a:gd name="T61" fmla="*/ 938 h 1755"/>
                <a:gd name="T62" fmla="*/ 10 w 52"/>
                <a:gd name="T63" fmla="*/ 1130 h 1755"/>
                <a:gd name="T64" fmla="*/ 34 w 52"/>
                <a:gd name="T65" fmla="*/ 1130 h 1755"/>
                <a:gd name="T66" fmla="*/ 37 w 52"/>
                <a:gd name="T67" fmla="*/ 938 h 1755"/>
                <a:gd name="T68" fmla="*/ 13 w 52"/>
                <a:gd name="T69" fmla="*/ 938 h 1755"/>
                <a:gd name="T70" fmla="*/ 9 w 52"/>
                <a:gd name="T71" fmla="*/ 1178 h 1755"/>
                <a:gd name="T72" fmla="*/ 9 w 52"/>
                <a:gd name="T73" fmla="*/ 1202 h 1755"/>
                <a:gd name="T74" fmla="*/ 33 w 52"/>
                <a:gd name="T75" fmla="*/ 1202 h 1755"/>
                <a:gd name="T76" fmla="*/ 33 w 52"/>
                <a:gd name="T77" fmla="*/ 1178 h 1755"/>
                <a:gd name="T78" fmla="*/ 9 w 52"/>
                <a:gd name="T79" fmla="*/ 1178 h 1755"/>
                <a:gd name="T80" fmla="*/ 8 w 52"/>
                <a:gd name="T81" fmla="*/ 1250 h 1755"/>
                <a:gd name="T82" fmla="*/ 5 w 52"/>
                <a:gd name="T83" fmla="*/ 1442 h 1755"/>
                <a:gd name="T84" fmla="*/ 29 w 52"/>
                <a:gd name="T85" fmla="*/ 1443 h 1755"/>
                <a:gd name="T86" fmla="*/ 32 w 52"/>
                <a:gd name="T87" fmla="*/ 1250 h 1755"/>
                <a:gd name="T88" fmla="*/ 8 w 52"/>
                <a:gd name="T89" fmla="*/ 1250 h 1755"/>
                <a:gd name="T90" fmla="*/ 4 w 52"/>
                <a:gd name="T91" fmla="*/ 1490 h 1755"/>
                <a:gd name="T92" fmla="*/ 4 w 52"/>
                <a:gd name="T93" fmla="*/ 1514 h 1755"/>
                <a:gd name="T94" fmla="*/ 28 w 52"/>
                <a:gd name="T95" fmla="*/ 1515 h 1755"/>
                <a:gd name="T96" fmla="*/ 28 w 52"/>
                <a:gd name="T97" fmla="*/ 1491 h 1755"/>
                <a:gd name="T98" fmla="*/ 4 w 52"/>
                <a:gd name="T99" fmla="*/ 1490 h 1755"/>
                <a:gd name="T100" fmla="*/ 3 w 52"/>
                <a:gd name="T101" fmla="*/ 1562 h 1755"/>
                <a:gd name="T102" fmla="*/ 0 w 52"/>
                <a:gd name="T103" fmla="*/ 1755 h 1755"/>
                <a:gd name="T104" fmla="*/ 24 w 52"/>
                <a:gd name="T105" fmla="*/ 1755 h 1755"/>
                <a:gd name="T106" fmla="*/ 27 w 52"/>
                <a:gd name="T107" fmla="*/ 1563 h 1755"/>
                <a:gd name="T108" fmla="*/ 3 w 52"/>
                <a:gd name="T109" fmla="*/ 1562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2" h="1755">
                  <a:moveTo>
                    <a:pt x="28" y="0"/>
                  </a:moveTo>
                  <a:lnTo>
                    <a:pt x="25" y="192"/>
                  </a:lnTo>
                  <a:lnTo>
                    <a:pt x="49" y="193"/>
                  </a:lnTo>
                  <a:lnTo>
                    <a:pt x="52" y="1"/>
                  </a:lnTo>
                  <a:lnTo>
                    <a:pt x="28" y="0"/>
                  </a:lnTo>
                  <a:close/>
                  <a:moveTo>
                    <a:pt x="24" y="240"/>
                  </a:moveTo>
                  <a:lnTo>
                    <a:pt x="24" y="265"/>
                  </a:lnTo>
                  <a:lnTo>
                    <a:pt x="48" y="265"/>
                  </a:lnTo>
                  <a:lnTo>
                    <a:pt x="49" y="241"/>
                  </a:lnTo>
                  <a:lnTo>
                    <a:pt x="24" y="240"/>
                  </a:lnTo>
                  <a:close/>
                  <a:moveTo>
                    <a:pt x="23" y="313"/>
                  </a:moveTo>
                  <a:lnTo>
                    <a:pt x="20" y="505"/>
                  </a:lnTo>
                  <a:lnTo>
                    <a:pt x="44" y="505"/>
                  </a:lnTo>
                  <a:lnTo>
                    <a:pt x="47" y="313"/>
                  </a:lnTo>
                  <a:lnTo>
                    <a:pt x="23" y="313"/>
                  </a:lnTo>
                  <a:close/>
                  <a:moveTo>
                    <a:pt x="19" y="553"/>
                  </a:moveTo>
                  <a:lnTo>
                    <a:pt x="19" y="577"/>
                  </a:lnTo>
                  <a:lnTo>
                    <a:pt x="43" y="577"/>
                  </a:lnTo>
                  <a:lnTo>
                    <a:pt x="44" y="553"/>
                  </a:lnTo>
                  <a:lnTo>
                    <a:pt x="19" y="553"/>
                  </a:lnTo>
                  <a:close/>
                  <a:moveTo>
                    <a:pt x="18" y="625"/>
                  </a:moveTo>
                  <a:lnTo>
                    <a:pt x="15" y="817"/>
                  </a:lnTo>
                  <a:lnTo>
                    <a:pt x="39" y="818"/>
                  </a:lnTo>
                  <a:lnTo>
                    <a:pt x="42" y="625"/>
                  </a:lnTo>
                  <a:lnTo>
                    <a:pt x="18" y="625"/>
                  </a:lnTo>
                  <a:close/>
                  <a:moveTo>
                    <a:pt x="14" y="865"/>
                  </a:moveTo>
                  <a:lnTo>
                    <a:pt x="14" y="889"/>
                  </a:lnTo>
                  <a:lnTo>
                    <a:pt x="38" y="890"/>
                  </a:lnTo>
                  <a:lnTo>
                    <a:pt x="38" y="866"/>
                  </a:lnTo>
                  <a:lnTo>
                    <a:pt x="14" y="865"/>
                  </a:lnTo>
                  <a:close/>
                  <a:moveTo>
                    <a:pt x="13" y="938"/>
                  </a:moveTo>
                  <a:lnTo>
                    <a:pt x="10" y="1130"/>
                  </a:lnTo>
                  <a:lnTo>
                    <a:pt x="34" y="1130"/>
                  </a:lnTo>
                  <a:lnTo>
                    <a:pt x="37" y="938"/>
                  </a:lnTo>
                  <a:lnTo>
                    <a:pt x="13" y="938"/>
                  </a:lnTo>
                  <a:close/>
                  <a:moveTo>
                    <a:pt x="9" y="1178"/>
                  </a:moveTo>
                  <a:lnTo>
                    <a:pt x="9" y="1202"/>
                  </a:lnTo>
                  <a:lnTo>
                    <a:pt x="33" y="1202"/>
                  </a:lnTo>
                  <a:lnTo>
                    <a:pt x="33" y="1178"/>
                  </a:lnTo>
                  <a:lnTo>
                    <a:pt x="9" y="1178"/>
                  </a:lnTo>
                  <a:close/>
                  <a:moveTo>
                    <a:pt x="8" y="1250"/>
                  </a:moveTo>
                  <a:lnTo>
                    <a:pt x="5" y="1442"/>
                  </a:lnTo>
                  <a:lnTo>
                    <a:pt x="29" y="1443"/>
                  </a:lnTo>
                  <a:lnTo>
                    <a:pt x="32" y="1250"/>
                  </a:lnTo>
                  <a:lnTo>
                    <a:pt x="8" y="1250"/>
                  </a:lnTo>
                  <a:close/>
                  <a:moveTo>
                    <a:pt x="4" y="1490"/>
                  </a:moveTo>
                  <a:lnTo>
                    <a:pt x="4" y="1514"/>
                  </a:lnTo>
                  <a:lnTo>
                    <a:pt x="28" y="1515"/>
                  </a:lnTo>
                  <a:lnTo>
                    <a:pt x="28" y="1491"/>
                  </a:lnTo>
                  <a:lnTo>
                    <a:pt x="4" y="1490"/>
                  </a:lnTo>
                  <a:close/>
                  <a:moveTo>
                    <a:pt x="3" y="1562"/>
                  </a:moveTo>
                  <a:lnTo>
                    <a:pt x="0" y="1755"/>
                  </a:lnTo>
                  <a:lnTo>
                    <a:pt x="24" y="1755"/>
                  </a:lnTo>
                  <a:lnTo>
                    <a:pt x="27" y="1563"/>
                  </a:lnTo>
                  <a:lnTo>
                    <a:pt x="3" y="1562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2" name="Rectangle 319"/>
            <p:cNvSpPr>
              <a:spLocks noChangeArrowheads="1"/>
            </p:cNvSpPr>
            <p:nvPr/>
          </p:nvSpPr>
          <p:spPr bwMode="auto">
            <a:xfrm>
              <a:off x="3560" y="2387"/>
              <a:ext cx="191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24282B"/>
                  </a:solidFill>
                  <a:latin typeface="Times New Roman" pitchFamily="18" charset="0"/>
                </a:rPr>
                <a:t>isImmediate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714" name="Freeform 320"/>
            <p:cNvSpPr>
              <a:spLocks noEditPoints="1"/>
            </p:cNvSpPr>
            <p:nvPr/>
          </p:nvSpPr>
          <p:spPr bwMode="auto">
            <a:xfrm>
              <a:off x="4365" y="2107"/>
              <a:ext cx="6" cy="968"/>
            </a:xfrm>
            <a:custGeom>
              <a:avLst/>
              <a:gdLst>
                <a:gd name="T0" fmla="*/ 0 w 24"/>
                <a:gd name="T1" fmla="*/ 192 h 4568"/>
                <a:gd name="T2" fmla="*/ 0 w 24"/>
                <a:gd name="T3" fmla="*/ 0 h 4568"/>
                <a:gd name="T4" fmla="*/ 0 w 24"/>
                <a:gd name="T5" fmla="*/ 264 h 4568"/>
                <a:gd name="T6" fmla="*/ 0 w 24"/>
                <a:gd name="T7" fmla="*/ 240 h 4568"/>
                <a:gd name="T8" fmla="*/ 0 w 24"/>
                <a:gd name="T9" fmla="*/ 505 h 4568"/>
                <a:gd name="T10" fmla="*/ 0 w 24"/>
                <a:gd name="T11" fmla="*/ 312 h 4568"/>
                <a:gd name="T12" fmla="*/ 0 w 24"/>
                <a:gd name="T13" fmla="*/ 577 h 4568"/>
                <a:gd name="T14" fmla="*/ 0 w 24"/>
                <a:gd name="T15" fmla="*/ 553 h 4568"/>
                <a:gd name="T16" fmla="*/ 0 w 24"/>
                <a:gd name="T17" fmla="*/ 817 h 4568"/>
                <a:gd name="T18" fmla="*/ 0 w 24"/>
                <a:gd name="T19" fmla="*/ 625 h 4568"/>
                <a:gd name="T20" fmla="*/ 0 w 24"/>
                <a:gd name="T21" fmla="*/ 889 h 4568"/>
                <a:gd name="T22" fmla="*/ 0 w 24"/>
                <a:gd name="T23" fmla="*/ 865 h 4568"/>
                <a:gd name="T24" fmla="*/ 0 w 24"/>
                <a:gd name="T25" fmla="*/ 1130 h 4568"/>
                <a:gd name="T26" fmla="*/ 0 w 24"/>
                <a:gd name="T27" fmla="*/ 937 h 4568"/>
                <a:gd name="T28" fmla="*/ 0 w 24"/>
                <a:gd name="T29" fmla="*/ 1202 h 4568"/>
                <a:gd name="T30" fmla="*/ 0 w 24"/>
                <a:gd name="T31" fmla="*/ 1178 h 4568"/>
                <a:gd name="T32" fmla="*/ 0 w 24"/>
                <a:gd name="T33" fmla="*/ 1442 h 4568"/>
                <a:gd name="T34" fmla="*/ 0 w 24"/>
                <a:gd name="T35" fmla="*/ 1250 h 4568"/>
                <a:gd name="T36" fmla="*/ 0 w 24"/>
                <a:gd name="T37" fmla="*/ 1514 h 4568"/>
                <a:gd name="T38" fmla="*/ 0 w 24"/>
                <a:gd name="T39" fmla="*/ 1490 h 4568"/>
                <a:gd name="T40" fmla="*/ 0 w 24"/>
                <a:gd name="T41" fmla="*/ 1755 h 4568"/>
                <a:gd name="T42" fmla="*/ 0 w 24"/>
                <a:gd name="T43" fmla="*/ 1563 h 4568"/>
                <a:gd name="T44" fmla="*/ 0 w 24"/>
                <a:gd name="T45" fmla="*/ 1827 h 4568"/>
                <a:gd name="T46" fmla="*/ 0 w 24"/>
                <a:gd name="T47" fmla="*/ 1803 h 4568"/>
                <a:gd name="T48" fmla="*/ 0 w 24"/>
                <a:gd name="T49" fmla="*/ 2067 h 4568"/>
                <a:gd name="T50" fmla="*/ 0 w 24"/>
                <a:gd name="T51" fmla="*/ 1875 h 4568"/>
                <a:gd name="T52" fmla="*/ 0 w 24"/>
                <a:gd name="T53" fmla="*/ 2139 h 4568"/>
                <a:gd name="T54" fmla="*/ 0 w 24"/>
                <a:gd name="T55" fmla="*/ 2115 h 4568"/>
                <a:gd name="T56" fmla="*/ 0 w 24"/>
                <a:gd name="T57" fmla="*/ 2380 h 4568"/>
                <a:gd name="T58" fmla="*/ 0 w 24"/>
                <a:gd name="T59" fmla="*/ 2188 h 4568"/>
                <a:gd name="T60" fmla="*/ 0 w 24"/>
                <a:gd name="T61" fmla="*/ 2452 h 4568"/>
                <a:gd name="T62" fmla="*/ 0 w 24"/>
                <a:gd name="T63" fmla="*/ 2428 h 4568"/>
                <a:gd name="T64" fmla="*/ 0 w 24"/>
                <a:gd name="T65" fmla="*/ 2692 h 4568"/>
                <a:gd name="T66" fmla="*/ 0 w 24"/>
                <a:gd name="T67" fmla="*/ 2500 h 4568"/>
                <a:gd name="T68" fmla="*/ 0 w 24"/>
                <a:gd name="T69" fmla="*/ 2765 h 4568"/>
                <a:gd name="T70" fmla="*/ 0 w 24"/>
                <a:gd name="T71" fmla="*/ 2740 h 4568"/>
                <a:gd name="T72" fmla="*/ 0 w 24"/>
                <a:gd name="T73" fmla="*/ 3005 h 4568"/>
                <a:gd name="T74" fmla="*/ 0 w 24"/>
                <a:gd name="T75" fmla="*/ 2813 h 4568"/>
                <a:gd name="T76" fmla="*/ 0 w 24"/>
                <a:gd name="T77" fmla="*/ 3077 h 4568"/>
                <a:gd name="T78" fmla="*/ 0 w 24"/>
                <a:gd name="T79" fmla="*/ 3053 h 4568"/>
                <a:gd name="T80" fmla="*/ 0 w 24"/>
                <a:gd name="T81" fmla="*/ 3317 h 4568"/>
                <a:gd name="T82" fmla="*/ 0 w 24"/>
                <a:gd name="T83" fmla="*/ 3125 h 4568"/>
                <a:gd name="T84" fmla="*/ 0 w 24"/>
                <a:gd name="T85" fmla="*/ 3390 h 4568"/>
                <a:gd name="T86" fmla="*/ 0 w 24"/>
                <a:gd name="T87" fmla="*/ 3366 h 4568"/>
                <a:gd name="T88" fmla="*/ 0 w 24"/>
                <a:gd name="T89" fmla="*/ 3630 h 4568"/>
                <a:gd name="T90" fmla="*/ 0 w 24"/>
                <a:gd name="T91" fmla="*/ 3438 h 4568"/>
                <a:gd name="T92" fmla="*/ 0 w 24"/>
                <a:gd name="T93" fmla="*/ 3702 h 4568"/>
                <a:gd name="T94" fmla="*/ 0 w 24"/>
                <a:gd name="T95" fmla="*/ 3678 h 4568"/>
                <a:gd name="T96" fmla="*/ 0 w 24"/>
                <a:gd name="T97" fmla="*/ 3942 h 4568"/>
                <a:gd name="T98" fmla="*/ 0 w 24"/>
                <a:gd name="T99" fmla="*/ 3750 h 4568"/>
                <a:gd name="T100" fmla="*/ 0 w 24"/>
                <a:gd name="T101" fmla="*/ 4015 h 4568"/>
                <a:gd name="T102" fmla="*/ 0 w 24"/>
                <a:gd name="T103" fmla="*/ 3991 h 4568"/>
                <a:gd name="T104" fmla="*/ 0 w 24"/>
                <a:gd name="T105" fmla="*/ 4255 h 4568"/>
                <a:gd name="T106" fmla="*/ 0 w 24"/>
                <a:gd name="T107" fmla="*/ 4063 h 4568"/>
                <a:gd name="T108" fmla="*/ 0 w 24"/>
                <a:gd name="T109" fmla="*/ 4327 h 4568"/>
                <a:gd name="T110" fmla="*/ 0 w 24"/>
                <a:gd name="T111" fmla="*/ 4303 h 4568"/>
                <a:gd name="T112" fmla="*/ 0 w 24"/>
                <a:gd name="T113" fmla="*/ 4568 h 4568"/>
                <a:gd name="T114" fmla="*/ 0 w 24"/>
                <a:gd name="T115" fmla="*/ 4375 h 4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4" h="4568">
                  <a:moveTo>
                    <a:pt x="24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24" y="192"/>
                  </a:lnTo>
                  <a:lnTo>
                    <a:pt x="24" y="0"/>
                  </a:lnTo>
                  <a:close/>
                  <a:moveTo>
                    <a:pt x="0" y="0"/>
                  </a:moveTo>
                  <a:close/>
                  <a:moveTo>
                    <a:pt x="24" y="240"/>
                  </a:moveTo>
                  <a:lnTo>
                    <a:pt x="0" y="240"/>
                  </a:lnTo>
                  <a:lnTo>
                    <a:pt x="0" y="264"/>
                  </a:lnTo>
                  <a:lnTo>
                    <a:pt x="24" y="264"/>
                  </a:lnTo>
                  <a:lnTo>
                    <a:pt x="24" y="240"/>
                  </a:lnTo>
                  <a:close/>
                  <a:moveTo>
                    <a:pt x="0" y="240"/>
                  </a:moveTo>
                  <a:close/>
                  <a:moveTo>
                    <a:pt x="24" y="312"/>
                  </a:moveTo>
                  <a:lnTo>
                    <a:pt x="0" y="312"/>
                  </a:lnTo>
                  <a:lnTo>
                    <a:pt x="0" y="505"/>
                  </a:lnTo>
                  <a:lnTo>
                    <a:pt x="24" y="505"/>
                  </a:lnTo>
                  <a:lnTo>
                    <a:pt x="24" y="312"/>
                  </a:lnTo>
                  <a:close/>
                  <a:moveTo>
                    <a:pt x="0" y="312"/>
                  </a:moveTo>
                  <a:close/>
                  <a:moveTo>
                    <a:pt x="24" y="553"/>
                  </a:moveTo>
                  <a:lnTo>
                    <a:pt x="0" y="553"/>
                  </a:lnTo>
                  <a:lnTo>
                    <a:pt x="0" y="577"/>
                  </a:lnTo>
                  <a:lnTo>
                    <a:pt x="24" y="577"/>
                  </a:lnTo>
                  <a:lnTo>
                    <a:pt x="24" y="553"/>
                  </a:lnTo>
                  <a:close/>
                  <a:moveTo>
                    <a:pt x="0" y="553"/>
                  </a:moveTo>
                  <a:close/>
                  <a:moveTo>
                    <a:pt x="24" y="625"/>
                  </a:moveTo>
                  <a:lnTo>
                    <a:pt x="0" y="625"/>
                  </a:lnTo>
                  <a:lnTo>
                    <a:pt x="0" y="817"/>
                  </a:lnTo>
                  <a:lnTo>
                    <a:pt x="24" y="817"/>
                  </a:lnTo>
                  <a:lnTo>
                    <a:pt x="24" y="625"/>
                  </a:lnTo>
                  <a:close/>
                  <a:moveTo>
                    <a:pt x="0" y="625"/>
                  </a:moveTo>
                  <a:close/>
                  <a:moveTo>
                    <a:pt x="24" y="865"/>
                  </a:moveTo>
                  <a:lnTo>
                    <a:pt x="0" y="865"/>
                  </a:lnTo>
                  <a:lnTo>
                    <a:pt x="0" y="889"/>
                  </a:lnTo>
                  <a:lnTo>
                    <a:pt x="24" y="889"/>
                  </a:lnTo>
                  <a:lnTo>
                    <a:pt x="24" y="865"/>
                  </a:lnTo>
                  <a:close/>
                  <a:moveTo>
                    <a:pt x="0" y="865"/>
                  </a:moveTo>
                  <a:close/>
                  <a:moveTo>
                    <a:pt x="24" y="937"/>
                  </a:moveTo>
                  <a:lnTo>
                    <a:pt x="0" y="937"/>
                  </a:lnTo>
                  <a:lnTo>
                    <a:pt x="0" y="1130"/>
                  </a:lnTo>
                  <a:lnTo>
                    <a:pt x="24" y="1130"/>
                  </a:lnTo>
                  <a:lnTo>
                    <a:pt x="24" y="937"/>
                  </a:lnTo>
                  <a:close/>
                  <a:moveTo>
                    <a:pt x="0" y="937"/>
                  </a:moveTo>
                  <a:close/>
                  <a:moveTo>
                    <a:pt x="24" y="1178"/>
                  </a:moveTo>
                  <a:lnTo>
                    <a:pt x="0" y="1178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24" y="1178"/>
                  </a:lnTo>
                  <a:close/>
                  <a:moveTo>
                    <a:pt x="0" y="1178"/>
                  </a:moveTo>
                  <a:close/>
                  <a:moveTo>
                    <a:pt x="24" y="1250"/>
                  </a:moveTo>
                  <a:lnTo>
                    <a:pt x="0" y="1250"/>
                  </a:lnTo>
                  <a:lnTo>
                    <a:pt x="0" y="1442"/>
                  </a:lnTo>
                  <a:lnTo>
                    <a:pt x="24" y="1442"/>
                  </a:lnTo>
                  <a:lnTo>
                    <a:pt x="24" y="1250"/>
                  </a:lnTo>
                  <a:close/>
                  <a:moveTo>
                    <a:pt x="0" y="1250"/>
                  </a:moveTo>
                  <a:close/>
                  <a:moveTo>
                    <a:pt x="24" y="1490"/>
                  </a:moveTo>
                  <a:lnTo>
                    <a:pt x="0" y="1490"/>
                  </a:lnTo>
                  <a:lnTo>
                    <a:pt x="0" y="1514"/>
                  </a:lnTo>
                  <a:lnTo>
                    <a:pt x="24" y="1514"/>
                  </a:lnTo>
                  <a:lnTo>
                    <a:pt x="24" y="1490"/>
                  </a:lnTo>
                  <a:close/>
                  <a:moveTo>
                    <a:pt x="0" y="1490"/>
                  </a:moveTo>
                  <a:close/>
                  <a:moveTo>
                    <a:pt x="24" y="1563"/>
                  </a:moveTo>
                  <a:lnTo>
                    <a:pt x="0" y="1563"/>
                  </a:lnTo>
                  <a:lnTo>
                    <a:pt x="0" y="1755"/>
                  </a:lnTo>
                  <a:lnTo>
                    <a:pt x="24" y="1755"/>
                  </a:lnTo>
                  <a:lnTo>
                    <a:pt x="24" y="1563"/>
                  </a:lnTo>
                  <a:close/>
                  <a:moveTo>
                    <a:pt x="0" y="1563"/>
                  </a:moveTo>
                  <a:close/>
                  <a:moveTo>
                    <a:pt x="24" y="1803"/>
                  </a:moveTo>
                  <a:lnTo>
                    <a:pt x="0" y="1803"/>
                  </a:lnTo>
                  <a:lnTo>
                    <a:pt x="0" y="1827"/>
                  </a:lnTo>
                  <a:lnTo>
                    <a:pt x="24" y="1827"/>
                  </a:lnTo>
                  <a:lnTo>
                    <a:pt x="24" y="1803"/>
                  </a:lnTo>
                  <a:close/>
                  <a:moveTo>
                    <a:pt x="0" y="1803"/>
                  </a:moveTo>
                  <a:close/>
                  <a:moveTo>
                    <a:pt x="24" y="1875"/>
                  </a:moveTo>
                  <a:lnTo>
                    <a:pt x="0" y="1875"/>
                  </a:lnTo>
                  <a:lnTo>
                    <a:pt x="0" y="2067"/>
                  </a:lnTo>
                  <a:lnTo>
                    <a:pt x="24" y="2067"/>
                  </a:lnTo>
                  <a:lnTo>
                    <a:pt x="24" y="1875"/>
                  </a:lnTo>
                  <a:close/>
                  <a:moveTo>
                    <a:pt x="0" y="1875"/>
                  </a:moveTo>
                  <a:close/>
                  <a:moveTo>
                    <a:pt x="24" y="2115"/>
                  </a:moveTo>
                  <a:lnTo>
                    <a:pt x="0" y="2115"/>
                  </a:lnTo>
                  <a:lnTo>
                    <a:pt x="0" y="2139"/>
                  </a:lnTo>
                  <a:lnTo>
                    <a:pt x="24" y="2139"/>
                  </a:lnTo>
                  <a:lnTo>
                    <a:pt x="24" y="2115"/>
                  </a:lnTo>
                  <a:close/>
                  <a:moveTo>
                    <a:pt x="0" y="2115"/>
                  </a:moveTo>
                  <a:close/>
                  <a:moveTo>
                    <a:pt x="24" y="2188"/>
                  </a:moveTo>
                  <a:lnTo>
                    <a:pt x="0" y="2188"/>
                  </a:lnTo>
                  <a:lnTo>
                    <a:pt x="0" y="2380"/>
                  </a:lnTo>
                  <a:lnTo>
                    <a:pt x="24" y="2380"/>
                  </a:lnTo>
                  <a:lnTo>
                    <a:pt x="24" y="2188"/>
                  </a:lnTo>
                  <a:close/>
                  <a:moveTo>
                    <a:pt x="0" y="2188"/>
                  </a:moveTo>
                  <a:close/>
                  <a:moveTo>
                    <a:pt x="24" y="2428"/>
                  </a:moveTo>
                  <a:lnTo>
                    <a:pt x="0" y="2428"/>
                  </a:lnTo>
                  <a:lnTo>
                    <a:pt x="0" y="2452"/>
                  </a:lnTo>
                  <a:lnTo>
                    <a:pt x="24" y="2452"/>
                  </a:lnTo>
                  <a:lnTo>
                    <a:pt x="24" y="2428"/>
                  </a:lnTo>
                  <a:close/>
                  <a:moveTo>
                    <a:pt x="0" y="2428"/>
                  </a:moveTo>
                  <a:close/>
                  <a:moveTo>
                    <a:pt x="24" y="2500"/>
                  </a:moveTo>
                  <a:lnTo>
                    <a:pt x="0" y="2500"/>
                  </a:lnTo>
                  <a:lnTo>
                    <a:pt x="0" y="2692"/>
                  </a:lnTo>
                  <a:lnTo>
                    <a:pt x="24" y="2692"/>
                  </a:lnTo>
                  <a:lnTo>
                    <a:pt x="24" y="2500"/>
                  </a:lnTo>
                  <a:close/>
                  <a:moveTo>
                    <a:pt x="0" y="2500"/>
                  </a:moveTo>
                  <a:close/>
                  <a:moveTo>
                    <a:pt x="24" y="2740"/>
                  </a:moveTo>
                  <a:lnTo>
                    <a:pt x="0" y="2740"/>
                  </a:lnTo>
                  <a:lnTo>
                    <a:pt x="0" y="2765"/>
                  </a:lnTo>
                  <a:lnTo>
                    <a:pt x="24" y="2765"/>
                  </a:lnTo>
                  <a:lnTo>
                    <a:pt x="24" y="2740"/>
                  </a:lnTo>
                  <a:close/>
                  <a:moveTo>
                    <a:pt x="0" y="2740"/>
                  </a:moveTo>
                  <a:close/>
                  <a:moveTo>
                    <a:pt x="24" y="2813"/>
                  </a:moveTo>
                  <a:lnTo>
                    <a:pt x="0" y="2813"/>
                  </a:lnTo>
                  <a:lnTo>
                    <a:pt x="0" y="3005"/>
                  </a:lnTo>
                  <a:lnTo>
                    <a:pt x="24" y="3005"/>
                  </a:lnTo>
                  <a:lnTo>
                    <a:pt x="24" y="2813"/>
                  </a:lnTo>
                  <a:close/>
                  <a:moveTo>
                    <a:pt x="0" y="2813"/>
                  </a:moveTo>
                  <a:close/>
                  <a:moveTo>
                    <a:pt x="24" y="3053"/>
                  </a:moveTo>
                  <a:lnTo>
                    <a:pt x="0" y="3053"/>
                  </a:lnTo>
                  <a:lnTo>
                    <a:pt x="0" y="3077"/>
                  </a:lnTo>
                  <a:lnTo>
                    <a:pt x="24" y="3077"/>
                  </a:lnTo>
                  <a:lnTo>
                    <a:pt x="24" y="3053"/>
                  </a:lnTo>
                  <a:close/>
                  <a:moveTo>
                    <a:pt x="0" y="3053"/>
                  </a:moveTo>
                  <a:close/>
                  <a:moveTo>
                    <a:pt x="24" y="3125"/>
                  </a:moveTo>
                  <a:lnTo>
                    <a:pt x="0" y="3125"/>
                  </a:lnTo>
                  <a:lnTo>
                    <a:pt x="0" y="3317"/>
                  </a:lnTo>
                  <a:lnTo>
                    <a:pt x="24" y="3317"/>
                  </a:lnTo>
                  <a:lnTo>
                    <a:pt x="24" y="3125"/>
                  </a:lnTo>
                  <a:close/>
                  <a:moveTo>
                    <a:pt x="0" y="3125"/>
                  </a:moveTo>
                  <a:close/>
                  <a:moveTo>
                    <a:pt x="24" y="3366"/>
                  </a:moveTo>
                  <a:lnTo>
                    <a:pt x="0" y="3366"/>
                  </a:lnTo>
                  <a:lnTo>
                    <a:pt x="0" y="3390"/>
                  </a:lnTo>
                  <a:lnTo>
                    <a:pt x="24" y="3390"/>
                  </a:lnTo>
                  <a:lnTo>
                    <a:pt x="24" y="3366"/>
                  </a:lnTo>
                  <a:close/>
                  <a:moveTo>
                    <a:pt x="0" y="3366"/>
                  </a:moveTo>
                  <a:close/>
                  <a:moveTo>
                    <a:pt x="24" y="3438"/>
                  </a:moveTo>
                  <a:lnTo>
                    <a:pt x="0" y="3438"/>
                  </a:lnTo>
                  <a:lnTo>
                    <a:pt x="0" y="3630"/>
                  </a:lnTo>
                  <a:lnTo>
                    <a:pt x="24" y="3630"/>
                  </a:lnTo>
                  <a:lnTo>
                    <a:pt x="24" y="3438"/>
                  </a:lnTo>
                  <a:close/>
                  <a:moveTo>
                    <a:pt x="0" y="3438"/>
                  </a:moveTo>
                  <a:close/>
                  <a:moveTo>
                    <a:pt x="24" y="3678"/>
                  </a:moveTo>
                  <a:lnTo>
                    <a:pt x="0" y="3678"/>
                  </a:lnTo>
                  <a:lnTo>
                    <a:pt x="0" y="3702"/>
                  </a:lnTo>
                  <a:lnTo>
                    <a:pt x="24" y="3702"/>
                  </a:lnTo>
                  <a:lnTo>
                    <a:pt x="24" y="3678"/>
                  </a:lnTo>
                  <a:close/>
                  <a:moveTo>
                    <a:pt x="0" y="3678"/>
                  </a:moveTo>
                  <a:close/>
                  <a:moveTo>
                    <a:pt x="24" y="3750"/>
                  </a:moveTo>
                  <a:lnTo>
                    <a:pt x="0" y="3750"/>
                  </a:lnTo>
                  <a:lnTo>
                    <a:pt x="0" y="3942"/>
                  </a:lnTo>
                  <a:lnTo>
                    <a:pt x="24" y="3942"/>
                  </a:lnTo>
                  <a:lnTo>
                    <a:pt x="24" y="3750"/>
                  </a:lnTo>
                  <a:close/>
                  <a:moveTo>
                    <a:pt x="0" y="3750"/>
                  </a:moveTo>
                  <a:close/>
                  <a:moveTo>
                    <a:pt x="24" y="3991"/>
                  </a:moveTo>
                  <a:lnTo>
                    <a:pt x="0" y="3991"/>
                  </a:lnTo>
                  <a:lnTo>
                    <a:pt x="0" y="4015"/>
                  </a:lnTo>
                  <a:lnTo>
                    <a:pt x="24" y="4015"/>
                  </a:lnTo>
                  <a:lnTo>
                    <a:pt x="24" y="3991"/>
                  </a:lnTo>
                  <a:close/>
                  <a:moveTo>
                    <a:pt x="0" y="3991"/>
                  </a:moveTo>
                  <a:close/>
                  <a:moveTo>
                    <a:pt x="24" y="4063"/>
                  </a:moveTo>
                  <a:lnTo>
                    <a:pt x="0" y="4063"/>
                  </a:lnTo>
                  <a:lnTo>
                    <a:pt x="0" y="4255"/>
                  </a:lnTo>
                  <a:lnTo>
                    <a:pt x="24" y="4255"/>
                  </a:lnTo>
                  <a:lnTo>
                    <a:pt x="24" y="4063"/>
                  </a:lnTo>
                  <a:close/>
                  <a:moveTo>
                    <a:pt x="0" y="4063"/>
                  </a:moveTo>
                  <a:close/>
                  <a:moveTo>
                    <a:pt x="24" y="4303"/>
                  </a:moveTo>
                  <a:lnTo>
                    <a:pt x="0" y="4303"/>
                  </a:lnTo>
                  <a:lnTo>
                    <a:pt x="0" y="4327"/>
                  </a:lnTo>
                  <a:lnTo>
                    <a:pt x="24" y="4327"/>
                  </a:lnTo>
                  <a:lnTo>
                    <a:pt x="24" y="4303"/>
                  </a:lnTo>
                  <a:close/>
                  <a:moveTo>
                    <a:pt x="0" y="4303"/>
                  </a:moveTo>
                  <a:close/>
                  <a:moveTo>
                    <a:pt x="24" y="4375"/>
                  </a:moveTo>
                  <a:lnTo>
                    <a:pt x="0" y="4375"/>
                  </a:lnTo>
                  <a:lnTo>
                    <a:pt x="0" y="4568"/>
                  </a:lnTo>
                  <a:lnTo>
                    <a:pt x="24" y="4568"/>
                  </a:lnTo>
                  <a:lnTo>
                    <a:pt x="24" y="4375"/>
                  </a:lnTo>
                  <a:close/>
                  <a:moveTo>
                    <a:pt x="0" y="4375"/>
                  </a:move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5" name="Freeform 321"/>
            <p:cNvSpPr>
              <a:spLocks/>
            </p:cNvSpPr>
            <p:nvPr/>
          </p:nvSpPr>
          <p:spPr bwMode="auto">
            <a:xfrm>
              <a:off x="4127" y="2398"/>
              <a:ext cx="2" cy="76"/>
            </a:xfrm>
            <a:custGeom>
              <a:avLst/>
              <a:gdLst>
                <a:gd name="T0" fmla="*/ 6 w 6"/>
                <a:gd name="T1" fmla="*/ 0 h 357"/>
                <a:gd name="T2" fmla="*/ 0 w 6"/>
                <a:gd name="T3" fmla="*/ 357 h 357"/>
                <a:gd name="T4" fmla="*/ 6 w 6"/>
                <a:gd name="T5" fmla="*/ 0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57">
                  <a:moveTo>
                    <a:pt x="6" y="0"/>
                  </a:moveTo>
                  <a:lnTo>
                    <a:pt x="0" y="357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6" name="Freeform 322"/>
            <p:cNvSpPr>
              <a:spLocks/>
            </p:cNvSpPr>
            <p:nvPr/>
          </p:nvSpPr>
          <p:spPr bwMode="auto">
            <a:xfrm>
              <a:off x="4129" y="2099"/>
              <a:ext cx="5" cy="299"/>
            </a:xfrm>
            <a:custGeom>
              <a:avLst/>
              <a:gdLst>
                <a:gd name="T0" fmla="*/ 22 w 22"/>
                <a:gd name="T1" fmla="*/ 0 h 1412"/>
                <a:gd name="T2" fmla="*/ 0 w 22"/>
                <a:gd name="T3" fmla="*/ 1412 h 1412"/>
                <a:gd name="T4" fmla="*/ 22 w 22"/>
                <a:gd name="T5" fmla="*/ 0 h 1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1412">
                  <a:moveTo>
                    <a:pt x="22" y="0"/>
                  </a:moveTo>
                  <a:lnTo>
                    <a:pt x="0" y="1412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7" name="Freeform 323"/>
            <p:cNvSpPr>
              <a:spLocks/>
            </p:cNvSpPr>
            <p:nvPr/>
          </p:nvSpPr>
          <p:spPr bwMode="auto">
            <a:xfrm>
              <a:off x="4134" y="2098"/>
              <a:ext cx="0" cy="1"/>
            </a:xfrm>
            <a:custGeom>
              <a:avLst/>
              <a:gdLst>
                <a:gd name="T0" fmla="*/ 0 h 5"/>
                <a:gd name="T1" fmla="*/ 5 h 5"/>
                <a:gd name="T2" fmla="*/ 0 h 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5">
                  <a:moveTo>
                    <a:pt x="0" y="0"/>
                  </a:move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C9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8" name="Freeform 324"/>
            <p:cNvSpPr>
              <a:spLocks noEditPoints="1"/>
            </p:cNvSpPr>
            <p:nvPr/>
          </p:nvSpPr>
          <p:spPr bwMode="auto">
            <a:xfrm>
              <a:off x="4125" y="2098"/>
              <a:ext cx="12" cy="372"/>
            </a:xfrm>
            <a:custGeom>
              <a:avLst/>
              <a:gdLst>
                <a:gd name="T0" fmla="*/ 28 w 53"/>
                <a:gd name="T1" fmla="*/ 0 h 1755"/>
                <a:gd name="T2" fmla="*/ 25 w 53"/>
                <a:gd name="T3" fmla="*/ 192 h 1755"/>
                <a:gd name="T4" fmla="*/ 49 w 53"/>
                <a:gd name="T5" fmla="*/ 193 h 1755"/>
                <a:gd name="T6" fmla="*/ 53 w 53"/>
                <a:gd name="T7" fmla="*/ 0 h 1755"/>
                <a:gd name="T8" fmla="*/ 28 w 53"/>
                <a:gd name="T9" fmla="*/ 0 h 1755"/>
                <a:gd name="T10" fmla="*/ 25 w 53"/>
                <a:gd name="T11" fmla="*/ 240 h 1755"/>
                <a:gd name="T12" fmla="*/ 24 w 53"/>
                <a:gd name="T13" fmla="*/ 264 h 1755"/>
                <a:gd name="T14" fmla="*/ 48 w 53"/>
                <a:gd name="T15" fmla="*/ 265 h 1755"/>
                <a:gd name="T16" fmla="*/ 49 w 53"/>
                <a:gd name="T17" fmla="*/ 241 h 1755"/>
                <a:gd name="T18" fmla="*/ 25 w 53"/>
                <a:gd name="T19" fmla="*/ 240 h 1755"/>
                <a:gd name="T20" fmla="*/ 23 w 53"/>
                <a:gd name="T21" fmla="*/ 312 h 1755"/>
                <a:gd name="T22" fmla="*/ 20 w 53"/>
                <a:gd name="T23" fmla="*/ 505 h 1755"/>
                <a:gd name="T24" fmla="*/ 44 w 53"/>
                <a:gd name="T25" fmla="*/ 505 h 1755"/>
                <a:gd name="T26" fmla="*/ 47 w 53"/>
                <a:gd name="T27" fmla="*/ 313 h 1755"/>
                <a:gd name="T28" fmla="*/ 23 w 53"/>
                <a:gd name="T29" fmla="*/ 312 h 1755"/>
                <a:gd name="T30" fmla="*/ 20 w 53"/>
                <a:gd name="T31" fmla="*/ 553 h 1755"/>
                <a:gd name="T32" fmla="*/ 19 w 53"/>
                <a:gd name="T33" fmla="*/ 577 h 1755"/>
                <a:gd name="T34" fmla="*/ 43 w 53"/>
                <a:gd name="T35" fmla="*/ 577 h 1755"/>
                <a:gd name="T36" fmla="*/ 44 w 53"/>
                <a:gd name="T37" fmla="*/ 553 h 1755"/>
                <a:gd name="T38" fmla="*/ 20 w 53"/>
                <a:gd name="T39" fmla="*/ 553 h 1755"/>
                <a:gd name="T40" fmla="*/ 18 w 53"/>
                <a:gd name="T41" fmla="*/ 625 h 1755"/>
                <a:gd name="T42" fmla="*/ 15 w 53"/>
                <a:gd name="T43" fmla="*/ 817 h 1755"/>
                <a:gd name="T44" fmla="*/ 39 w 53"/>
                <a:gd name="T45" fmla="*/ 818 h 1755"/>
                <a:gd name="T46" fmla="*/ 42 w 53"/>
                <a:gd name="T47" fmla="*/ 625 h 1755"/>
                <a:gd name="T48" fmla="*/ 18 w 53"/>
                <a:gd name="T49" fmla="*/ 625 h 1755"/>
                <a:gd name="T50" fmla="*/ 15 w 53"/>
                <a:gd name="T51" fmla="*/ 865 h 1755"/>
                <a:gd name="T52" fmla="*/ 14 w 53"/>
                <a:gd name="T53" fmla="*/ 889 h 1755"/>
                <a:gd name="T54" fmla="*/ 38 w 53"/>
                <a:gd name="T55" fmla="*/ 890 h 1755"/>
                <a:gd name="T56" fmla="*/ 39 w 53"/>
                <a:gd name="T57" fmla="*/ 866 h 1755"/>
                <a:gd name="T58" fmla="*/ 15 w 53"/>
                <a:gd name="T59" fmla="*/ 865 h 1755"/>
                <a:gd name="T60" fmla="*/ 13 w 53"/>
                <a:gd name="T61" fmla="*/ 937 h 1755"/>
                <a:gd name="T62" fmla="*/ 10 w 53"/>
                <a:gd name="T63" fmla="*/ 1130 h 1755"/>
                <a:gd name="T64" fmla="*/ 34 w 53"/>
                <a:gd name="T65" fmla="*/ 1130 h 1755"/>
                <a:gd name="T66" fmla="*/ 37 w 53"/>
                <a:gd name="T67" fmla="*/ 938 h 1755"/>
                <a:gd name="T68" fmla="*/ 13 w 53"/>
                <a:gd name="T69" fmla="*/ 937 h 1755"/>
                <a:gd name="T70" fmla="*/ 9 w 53"/>
                <a:gd name="T71" fmla="*/ 1178 h 1755"/>
                <a:gd name="T72" fmla="*/ 9 w 53"/>
                <a:gd name="T73" fmla="*/ 1202 h 1755"/>
                <a:gd name="T74" fmla="*/ 33 w 53"/>
                <a:gd name="T75" fmla="*/ 1202 h 1755"/>
                <a:gd name="T76" fmla="*/ 34 w 53"/>
                <a:gd name="T77" fmla="*/ 1178 h 1755"/>
                <a:gd name="T78" fmla="*/ 9 w 53"/>
                <a:gd name="T79" fmla="*/ 1178 h 1755"/>
                <a:gd name="T80" fmla="*/ 8 w 53"/>
                <a:gd name="T81" fmla="*/ 1250 h 1755"/>
                <a:gd name="T82" fmla="*/ 5 w 53"/>
                <a:gd name="T83" fmla="*/ 1442 h 1755"/>
                <a:gd name="T84" fmla="*/ 29 w 53"/>
                <a:gd name="T85" fmla="*/ 1443 h 1755"/>
                <a:gd name="T86" fmla="*/ 32 w 53"/>
                <a:gd name="T87" fmla="*/ 1250 h 1755"/>
                <a:gd name="T88" fmla="*/ 8 w 53"/>
                <a:gd name="T89" fmla="*/ 1250 h 1755"/>
                <a:gd name="T90" fmla="*/ 4 w 53"/>
                <a:gd name="T91" fmla="*/ 1490 h 1755"/>
                <a:gd name="T92" fmla="*/ 4 w 53"/>
                <a:gd name="T93" fmla="*/ 1514 h 1755"/>
                <a:gd name="T94" fmla="*/ 28 w 53"/>
                <a:gd name="T95" fmla="*/ 1515 h 1755"/>
                <a:gd name="T96" fmla="*/ 28 w 53"/>
                <a:gd name="T97" fmla="*/ 1491 h 1755"/>
                <a:gd name="T98" fmla="*/ 4 w 53"/>
                <a:gd name="T99" fmla="*/ 1490 h 1755"/>
                <a:gd name="T100" fmla="*/ 3 w 53"/>
                <a:gd name="T101" fmla="*/ 1562 h 1755"/>
                <a:gd name="T102" fmla="*/ 0 w 53"/>
                <a:gd name="T103" fmla="*/ 1755 h 1755"/>
                <a:gd name="T104" fmla="*/ 24 w 53"/>
                <a:gd name="T105" fmla="*/ 1755 h 1755"/>
                <a:gd name="T106" fmla="*/ 27 w 53"/>
                <a:gd name="T107" fmla="*/ 1563 h 1755"/>
                <a:gd name="T108" fmla="*/ 3 w 53"/>
                <a:gd name="T109" fmla="*/ 1562 h 1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53" h="1755">
                  <a:moveTo>
                    <a:pt x="28" y="0"/>
                  </a:moveTo>
                  <a:lnTo>
                    <a:pt x="25" y="192"/>
                  </a:lnTo>
                  <a:lnTo>
                    <a:pt x="49" y="193"/>
                  </a:lnTo>
                  <a:lnTo>
                    <a:pt x="53" y="0"/>
                  </a:lnTo>
                  <a:lnTo>
                    <a:pt x="28" y="0"/>
                  </a:lnTo>
                  <a:close/>
                  <a:moveTo>
                    <a:pt x="25" y="240"/>
                  </a:moveTo>
                  <a:lnTo>
                    <a:pt x="24" y="264"/>
                  </a:lnTo>
                  <a:lnTo>
                    <a:pt x="48" y="265"/>
                  </a:lnTo>
                  <a:lnTo>
                    <a:pt x="49" y="241"/>
                  </a:lnTo>
                  <a:lnTo>
                    <a:pt x="25" y="240"/>
                  </a:lnTo>
                  <a:close/>
                  <a:moveTo>
                    <a:pt x="23" y="312"/>
                  </a:moveTo>
                  <a:lnTo>
                    <a:pt x="20" y="505"/>
                  </a:lnTo>
                  <a:lnTo>
                    <a:pt x="44" y="505"/>
                  </a:lnTo>
                  <a:lnTo>
                    <a:pt x="47" y="313"/>
                  </a:lnTo>
                  <a:lnTo>
                    <a:pt x="23" y="312"/>
                  </a:lnTo>
                  <a:close/>
                  <a:moveTo>
                    <a:pt x="20" y="553"/>
                  </a:moveTo>
                  <a:lnTo>
                    <a:pt x="19" y="577"/>
                  </a:lnTo>
                  <a:lnTo>
                    <a:pt x="43" y="577"/>
                  </a:lnTo>
                  <a:lnTo>
                    <a:pt x="44" y="553"/>
                  </a:lnTo>
                  <a:lnTo>
                    <a:pt x="20" y="553"/>
                  </a:lnTo>
                  <a:close/>
                  <a:moveTo>
                    <a:pt x="18" y="625"/>
                  </a:moveTo>
                  <a:lnTo>
                    <a:pt x="15" y="817"/>
                  </a:lnTo>
                  <a:lnTo>
                    <a:pt x="39" y="818"/>
                  </a:lnTo>
                  <a:lnTo>
                    <a:pt x="42" y="625"/>
                  </a:lnTo>
                  <a:lnTo>
                    <a:pt x="18" y="625"/>
                  </a:lnTo>
                  <a:close/>
                  <a:moveTo>
                    <a:pt x="15" y="865"/>
                  </a:moveTo>
                  <a:lnTo>
                    <a:pt x="14" y="889"/>
                  </a:lnTo>
                  <a:lnTo>
                    <a:pt x="38" y="890"/>
                  </a:lnTo>
                  <a:lnTo>
                    <a:pt x="39" y="866"/>
                  </a:lnTo>
                  <a:lnTo>
                    <a:pt x="15" y="865"/>
                  </a:lnTo>
                  <a:close/>
                  <a:moveTo>
                    <a:pt x="13" y="937"/>
                  </a:moveTo>
                  <a:lnTo>
                    <a:pt x="10" y="1130"/>
                  </a:lnTo>
                  <a:lnTo>
                    <a:pt x="34" y="1130"/>
                  </a:lnTo>
                  <a:lnTo>
                    <a:pt x="37" y="938"/>
                  </a:lnTo>
                  <a:lnTo>
                    <a:pt x="13" y="937"/>
                  </a:lnTo>
                  <a:close/>
                  <a:moveTo>
                    <a:pt x="9" y="1178"/>
                  </a:moveTo>
                  <a:lnTo>
                    <a:pt x="9" y="1202"/>
                  </a:lnTo>
                  <a:lnTo>
                    <a:pt x="33" y="1202"/>
                  </a:lnTo>
                  <a:lnTo>
                    <a:pt x="34" y="1178"/>
                  </a:lnTo>
                  <a:lnTo>
                    <a:pt x="9" y="1178"/>
                  </a:lnTo>
                  <a:close/>
                  <a:moveTo>
                    <a:pt x="8" y="1250"/>
                  </a:moveTo>
                  <a:lnTo>
                    <a:pt x="5" y="1442"/>
                  </a:lnTo>
                  <a:lnTo>
                    <a:pt x="29" y="1443"/>
                  </a:lnTo>
                  <a:lnTo>
                    <a:pt x="32" y="1250"/>
                  </a:lnTo>
                  <a:lnTo>
                    <a:pt x="8" y="1250"/>
                  </a:lnTo>
                  <a:close/>
                  <a:moveTo>
                    <a:pt x="4" y="1490"/>
                  </a:moveTo>
                  <a:lnTo>
                    <a:pt x="4" y="1514"/>
                  </a:lnTo>
                  <a:lnTo>
                    <a:pt x="28" y="1515"/>
                  </a:lnTo>
                  <a:lnTo>
                    <a:pt x="28" y="1491"/>
                  </a:lnTo>
                  <a:lnTo>
                    <a:pt x="4" y="1490"/>
                  </a:lnTo>
                  <a:close/>
                  <a:moveTo>
                    <a:pt x="3" y="1562"/>
                  </a:moveTo>
                  <a:lnTo>
                    <a:pt x="0" y="1755"/>
                  </a:lnTo>
                  <a:lnTo>
                    <a:pt x="24" y="1755"/>
                  </a:lnTo>
                  <a:lnTo>
                    <a:pt x="27" y="1563"/>
                  </a:lnTo>
                  <a:lnTo>
                    <a:pt x="3" y="1562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19" name="Freeform 325"/>
            <p:cNvSpPr>
              <a:spLocks noEditPoints="1"/>
            </p:cNvSpPr>
            <p:nvPr/>
          </p:nvSpPr>
          <p:spPr bwMode="auto">
            <a:xfrm>
              <a:off x="2912" y="2478"/>
              <a:ext cx="1212" cy="128"/>
            </a:xfrm>
            <a:custGeom>
              <a:avLst/>
              <a:gdLst>
                <a:gd name="T0" fmla="*/ 5042 w 5235"/>
                <a:gd name="T1" fmla="*/ 24 h 607"/>
                <a:gd name="T2" fmla="*/ 4994 w 5235"/>
                <a:gd name="T3" fmla="*/ 0 h 607"/>
                <a:gd name="T4" fmla="*/ 4994 w 5235"/>
                <a:gd name="T5" fmla="*/ 24 h 607"/>
                <a:gd name="T6" fmla="*/ 4730 w 5235"/>
                <a:gd name="T7" fmla="*/ 0 h 607"/>
                <a:gd name="T8" fmla="*/ 4922 w 5235"/>
                <a:gd name="T9" fmla="*/ 0 h 607"/>
                <a:gd name="T10" fmla="*/ 4658 w 5235"/>
                <a:gd name="T11" fmla="*/ 24 h 607"/>
                <a:gd name="T12" fmla="*/ 4609 w 5235"/>
                <a:gd name="T13" fmla="*/ 0 h 607"/>
                <a:gd name="T14" fmla="*/ 4609 w 5235"/>
                <a:gd name="T15" fmla="*/ 24 h 607"/>
                <a:gd name="T16" fmla="*/ 4345 w 5235"/>
                <a:gd name="T17" fmla="*/ 0 h 607"/>
                <a:gd name="T18" fmla="*/ 4369 w 5235"/>
                <a:gd name="T19" fmla="*/ 0 h 607"/>
                <a:gd name="T20" fmla="*/ 4105 w 5235"/>
                <a:gd name="T21" fmla="*/ 24 h 607"/>
                <a:gd name="T22" fmla="*/ 4057 w 5235"/>
                <a:gd name="T23" fmla="*/ 0 h 607"/>
                <a:gd name="T24" fmla="*/ 4057 w 5235"/>
                <a:gd name="T25" fmla="*/ 24 h 607"/>
                <a:gd name="T26" fmla="*/ 3792 w 5235"/>
                <a:gd name="T27" fmla="*/ 0 h 607"/>
                <a:gd name="T28" fmla="*/ 3984 w 5235"/>
                <a:gd name="T29" fmla="*/ 0 h 607"/>
                <a:gd name="T30" fmla="*/ 3720 w 5235"/>
                <a:gd name="T31" fmla="*/ 24 h 607"/>
                <a:gd name="T32" fmla="*/ 3672 w 5235"/>
                <a:gd name="T33" fmla="*/ 0 h 607"/>
                <a:gd name="T34" fmla="*/ 3672 w 5235"/>
                <a:gd name="T35" fmla="*/ 24 h 607"/>
                <a:gd name="T36" fmla="*/ 3408 w 5235"/>
                <a:gd name="T37" fmla="*/ 0 h 607"/>
                <a:gd name="T38" fmla="*/ 3432 w 5235"/>
                <a:gd name="T39" fmla="*/ 0 h 607"/>
                <a:gd name="T40" fmla="*/ 3167 w 5235"/>
                <a:gd name="T41" fmla="*/ 24 h 607"/>
                <a:gd name="T42" fmla="*/ 3119 w 5235"/>
                <a:gd name="T43" fmla="*/ 0 h 607"/>
                <a:gd name="T44" fmla="*/ 3119 w 5235"/>
                <a:gd name="T45" fmla="*/ 24 h 607"/>
                <a:gd name="T46" fmla="*/ 2855 w 5235"/>
                <a:gd name="T47" fmla="*/ 0 h 607"/>
                <a:gd name="T48" fmla="*/ 3047 w 5235"/>
                <a:gd name="T49" fmla="*/ 0 h 607"/>
                <a:gd name="T50" fmla="*/ 2783 w 5235"/>
                <a:gd name="T51" fmla="*/ 24 h 607"/>
                <a:gd name="T52" fmla="*/ 2734 w 5235"/>
                <a:gd name="T53" fmla="*/ 0 h 607"/>
                <a:gd name="T54" fmla="*/ 2734 w 5235"/>
                <a:gd name="T55" fmla="*/ 24 h 607"/>
                <a:gd name="T56" fmla="*/ 2470 w 5235"/>
                <a:gd name="T57" fmla="*/ 0 h 607"/>
                <a:gd name="T58" fmla="*/ 2494 w 5235"/>
                <a:gd name="T59" fmla="*/ 0 h 607"/>
                <a:gd name="T60" fmla="*/ 2230 w 5235"/>
                <a:gd name="T61" fmla="*/ 24 h 607"/>
                <a:gd name="T62" fmla="*/ 2181 w 5235"/>
                <a:gd name="T63" fmla="*/ 0 h 607"/>
                <a:gd name="T64" fmla="*/ 2181 w 5235"/>
                <a:gd name="T65" fmla="*/ 24 h 607"/>
                <a:gd name="T66" fmla="*/ 1917 w 5235"/>
                <a:gd name="T67" fmla="*/ 0 h 607"/>
                <a:gd name="T68" fmla="*/ 2109 w 5235"/>
                <a:gd name="T69" fmla="*/ 0 h 607"/>
                <a:gd name="T70" fmla="*/ 1845 w 5235"/>
                <a:gd name="T71" fmla="*/ 24 h 607"/>
                <a:gd name="T72" fmla="*/ 1797 w 5235"/>
                <a:gd name="T73" fmla="*/ 0 h 607"/>
                <a:gd name="T74" fmla="*/ 1797 w 5235"/>
                <a:gd name="T75" fmla="*/ 24 h 607"/>
                <a:gd name="T76" fmla="*/ 1532 w 5235"/>
                <a:gd name="T77" fmla="*/ 0 h 607"/>
                <a:gd name="T78" fmla="*/ 1556 w 5235"/>
                <a:gd name="T79" fmla="*/ 0 h 607"/>
                <a:gd name="T80" fmla="*/ 1292 w 5235"/>
                <a:gd name="T81" fmla="*/ 24 h 607"/>
                <a:gd name="T82" fmla="*/ 1244 w 5235"/>
                <a:gd name="T83" fmla="*/ 0 h 607"/>
                <a:gd name="T84" fmla="*/ 1244 w 5235"/>
                <a:gd name="T85" fmla="*/ 24 h 607"/>
                <a:gd name="T86" fmla="*/ 979 w 5235"/>
                <a:gd name="T87" fmla="*/ 0 h 607"/>
                <a:gd name="T88" fmla="*/ 1172 w 5235"/>
                <a:gd name="T89" fmla="*/ 0 h 607"/>
                <a:gd name="T90" fmla="*/ 907 w 5235"/>
                <a:gd name="T91" fmla="*/ 24 h 607"/>
                <a:gd name="T92" fmla="*/ 859 w 5235"/>
                <a:gd name="T93" fmla="*/ 0 h 607"/>
                <a:gd name="T94" fmla="*/ 859 w 5235"/>
                <a:gd name="T95" fmla="*/ 24 h 607"/>
                <a:gd name="T96" fmla="*/ 595 w 5235"/>
                <a:gd name="T97" fmla="*/ 0 h 607"/>
                <a:gd name="T98" fmla="*/ 619 w 5235"/>
                <a:gd name="T99" fmla="*/ 0 h 607"/>
                <a:gd name="T100" fmla="*/ 354 w 5235"/>
                <a:gd name="T101" fmla="*/ 24 h 607"/>
                <a:gd name="T102" fmla="*/ 306 w 5235"/>
                <a:gd name="T103" fmla="*/ 0 h 607"/>
                <a:gd name="T104" fmla="*/ 306 w 5235"/>
                <a:gd name="T105" fmla="*/ 24 h 607"/>
                <a:gd name="T106" fmla="*/ 42 w 5235"/>
                <a:gd name="T107" fmla="*/ 0 h 607"/>
                <a:gd name="T108" fmla="*/ 234 w 5235"/>
                <a:gd name="T109" fmla="*/ 0 h 607"/>
                <a:gd name="T110" fmla="*/ 0 w 5235"/>
                <a:gd name="T111" fmla="*/ 54 h 607"/>
                <a:gd name="T112" fmla="*/ 0 w 5235"/>
                <a:gd name="T113" fmla="*/ 30 h 607"/>
                <a:gd name="T114" fmla="*/ 0 w 5235"/>
                <a:gd name="T115" fmla="*/ 294 h 607"/>
                <a:gd name="T116" fmla="*/ 0 w 5235"/>
                <a:gd name="T117" fmla="*/ 102 h 607"/>
                <a:gd name="T118" fmla="*/ 0 w 5235"/>
                <a:gd name="T119" fmla="*/ 366 h 607"/>
                <a:gd name="T120" fmla="*/ 0 w 5235"/>
                <a:gd name="T121" fmla="*/ 342 h 607"/>
                <a:gd name="T122" fmla="*/ 0 w 5235"/>
                <a:gd name="T123" fmla="*/ 607 h 607"/>
                <a:gd name="T124" fmla="*/ 0 w 5235"/>
                <a:gd name="T125" fmla="*/ 414 h 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235" h="607">
                  <a:moveTo>
                    <a:pt x="5235" y="0"/>
                  </a:moveTo>
                  <a:lnTo>
                    <a:pt x="5042" y="0"/>
                  </a:lnTo>
                  <a:lnTo>
                    <a:pt x="5042" y="24"/>
                  </a:lnTo>
                  <a:lnTo>
                    <a:pt x="5235" y="24"/>
                  </a:lnTo>
                  <a:lnTo>
                    <a:pt x="5235" y="0"/>
                  </a:lnTo>
                  <a:close/>
                  <a:moveTo>
                    <a:pt x="4994" y="0"/>
                  </a:moveTo>
                  <a:lnTo>
                    <a:pt x="4970" y="0"/>
                  </a:lnTo>
                  <a:lnTo>
                    <a:pt x="4970" y="24"/>
                  </a:lnTo>
                  <a:lnTo>
                    <a:pt x="4994" y="24"/>
                  </a:lnTo>
                  <a:lnTo>
                    <a:pt x="4994" y="0"/>
                  </a:lnTo>
                  <a:close/>
                  <a:moveTo>
                    <a:pt x="4922" y="0"/>
                  </a:moveTo>
                  <a:lnTo>
                    <a:pt x="4730" y="0"/>
                  </a:lnTo>
                  <a:lnTo>
                    <a:pt x="4730" y="24"/>
                  </a:lnTo>
                  <a:lnTo>
                    <a:pt x="4922" y="24"/>
                  </a:lnTo>
                  <a:lnTo>
                    <a:pt x="4922" y="0"/>
                  </a:lnTo>
                  <a:close/>
                  <a:moveTo>
                    <a:pt x="4682" y="0"/>
                  </a:moveTo>
                  <a:lnTo>
                    <a:pt x="4658" y="0"/>
                  </a:lnTo>
                  <a:lnTo>
                    <a:pt x="4658" y="24"/>
                  </a:lnTo>
                  <a:lnTo>
                    <a:pt x="4682" y="24"/>
                  </a:lnTo>
                  <a:lnTo>
                    <a:pt x="4682" y="0"/>
                  </a:lnTo>
                  <a:close/>
                  <a:moveTo>
                    <a:pt x="4609" y="0"/>
                  </a:moveTo>
                  <a:lnTo>
                    <a:pt x="4417" y="0"/>
                  </a:lnTo>
                  <a:lnTo>
                    <a:pt x="4417" y="24"/>
                  </a:lnTo>
                  <a:lnTo>
                    <a:pt x="4609" y="24"/>
                  </a:lnTo>
                  <a:lnTo>
                    <a:pt x="4609" y="0"/>
                  </a:lnTo>
                  <a:close/>
                  <a:moveTo>
                    <a:pt x="4369" y="0"/>
                  </a:moveTo>
                  <a:lnTo>
                    <a:pt x="4345" y="0"/>
                  </a:lnTo>
                  <a:lnTo>
                    <a:pt x="4345" y="24"/>
                  </a:lnTo>
                  <a:lnTo>
                    <a:pt x="4369" y="24"/>
                  </a:lnTo>
                  <a:lnTo>
                    <a:pt x="4369" y="0"/>
                  </a:lnTo>
                  <a:close/>
                  <a:moveTo>
                    <a:pt x="4297" y="0"/>
                  </a:moveTo>
                  <a:lnTo>
                    <a:pt x="4105" y="0"/>
                  </a:lnTo>
                  <a:lnTo>
                    <a:pt x="4105" y="24"/>
                  </a:lnTo>
                  <a:lnTo>
                    <a:pt x="4297" y="24"/>
                  </a:lnTo>
                  <a:lnTo>
                    <a:pt x="4297" y="0"/>
                  </a:lnTo>
                  <a:close/>
                  <a:moveTo>
                    <a:pt x="4057" y="0"/>
                  </a:moveTo>
                  <a:lnTo>
                    <a:pt x="4033" y="0"/>
                  </a:lnTo>
                  <a:lnTo>
                    <a:pt x="4033" y="24"/>
                  </a:lnTo>
                  <a:lnTo>
                    <a:pt x="4057" y="24"/>
                  </a:lnTo>
                  <a:lnTo>
                    <a:pt x="4057" y="0"/>
                  </a:lnTo>
                  <a:close/>
                  <a:moveTo>
                    <a:pt x="3984" y="0"/>
                  </a:moveTo>
                  <a:lnTo>
                    <a:pt x="3792" y="0"/>
                  </a:lnTo>
                  <a:lnTo>
                    <a:pt x="3792" y="24"/>
                  </a:lnTo>
                  <a:lnTo>
                    <a:pt x="3984" y="24"/>
                  </a:lnTo>
                  <a:lnTo>
                    <a:pt x="3984" y="0"/>
                  </a:lnTo>
                  <a:close/>
                  <a:moveTo>
                    <a:pt x="3744" y="0"/>
                  </a:moveTo>
                  <a:lnTo>
                    <a:pt x="3720" y="0"/>
                  </a:lnTo>
                  <a:lnTo>
                    <a:pt x="3720" y="24"/>
                  </a:lnTo>
                  <a:lnTo>
                    <a:pt x="3744" y="24"/>
                  </a:lnTo>
                  <a:lnTo>
                    <a:pt x="3744" y="0"/>
                  </a:lnTo>
                  <a:close/>
                  <a:moveTo>
                    <a:pt x="3672" y="0"/>
                  </a:moveTo>
                  <a:lnTo>
                    <a:pt x="3480" y="0"/>
                  </a:lnTo>
                  <a:lnTo>
                    <a:pt x="3480" y="24"/>
                  </a:lnTo>
                  <a:lnTo>
                    <a:pt x="3672" y="24"/>
                  </a:lnTo>
                  <a:lnTo>
                    <a:pt x="3672" y="0"/>
                  </a:lnTo>
                  <a:close/>
                  <a:moveTo>
                    <a:pt x="3432" y="0"/>
                  </a:moveTo>
                  <a:lnTo>
                    <a:pt x="3408" y="0"/>
                  </a:lnTo>
                  <a:lnTo>
                    <a:pt x="3408" y="24"/>
                  </a:lnTo>
                  <a:lnTo>
                    <a:pt x="3432" y="24"/>
                  </a:lnTo>
                  <a:lnTo>
                    <a:pt x="3432" y="0"/>
                  </a:lnTo>
                  <a:close/>
                  <a:moveTo>
                    <a:pt x="3359" y="0"/>
                  </a:moveTo>
                  <a:lnTo>
                    <a:pt x="3167" y="0"/>
                  </a:lnTo>
                  <a:lnTo>
                    <a:pt x="3167" y="24"/>
                  </a:lnTo>
                  <a:lnTo>
                    <a:pt x="3359" y="24"/>
                  </a:lnTo>
                  <a:lnTo>
                    <a:pt x="3359" y="0"/>
                  </a:lnTo>
                  <a:close/>
                  <a:moveTo>
                    <a:pt x="3119" y="0"/>
                  </a:moveTo>
                  <a:lnTo>
                    <a:pt x="3095" y="0"/>
                  </a:lnTo>
                  <a:lnTo>
                    <a:pt x="3095" y="24"/>
                  </a:lnTo>
                  <a:lnTo>
                    <a:pt x="3119" y="24"/>
                  </a:lnTo>
                  <a:lnTo>
                    <a:pt x="3119" y="0"/>
                  </a:lnTo>
                  <a:close/>
                  <a:moveTo>
                    <a:pt x="3047" y="0"/>
                  </a:moveTo>
                  <a:lnTo>
                    <a:pt x="2855" y="0"/>
                  </a:lnTo>
                  <a:lnTo>
                    <a:pt x="2855" y="24"/>
                  </a:lnTo>
                  <a:lnTo>
                    <a:pt x="3047" y="24"/>
                  </a:lnTo>
                  <a:lnTo>
                    <a:pt x="3047" y="0"/>
                  </a:lnTo>
                  <a:close/>
                  <a:moveTo>
                    <a:pt x="2807" y="0"/>
                  </a:moveTo>
                  <a:lnTo>
                    <a:pt x="2783" y="0"/>
                  </a:lnTo>
                  <a:lnTo>
                    <a:pt x="2783" y="24"/>
                  </a:lnTo>
                  <a:lnTo>
                    <a:pt x="2807" y="24"/>
                  </a:lnTo>
                  <a:lnTo>
                    <a:pt x="2807" y="0"/>
                  </a:lnTo>
                  <a:close/>
                  <a:moveTo>
                    <a:pt x="2734" y="0"/>
                  </a:moveTo>
                  <a:lnTo>
                    <a:pt x="2542" y="0"/>
                  </a:lnTo>
                  <a:lnTo>
                    <a:pt x="2542" y="24"/>
                  </a:lnTo>
                  <a:lnTo>
                    <a:pt x="2734" y="24"/>
                  </a:lnTo>
                  <a:lnTo>
                    <a:pt x="2734" y="0"/>
                  </a:lnTo>
                  <a:close/>
                  <a:moveTo>
                    <a:pt x="2494" y="0"/>
                  </a:moveTo>
                  <a:lnTo>
                    <a:pt x="2470" y="0"/>
                  </a:lnTo>
                  <a:lnTo>
                    <a:pt x="2470" y="24"/>
                  </a:lnTo>
                  <a:lnTo>
                    <a:pt x="2494" y="24"/>
                  </a:lnTo>
                  <a:lnTo>
                    <a:pt x="2494" y="0"/>
                  </a:lnTo>
                  <a:close/>
                  <a:moveTo>
                    <a:pt x="2422" y="0"/>
                  </a:moveTo>
                  <a:lnTo>
                    <a:pt x="2230" y="0"/>
                  </a:lnTo>
                  <a:lnTo>
                    <a:pt x="2230" y="24"/>
                  </a:lnTo>
                  <a:lnTo>
                    <a:pt x="2422" y="24"/>
                  </a:lnTo>
                  <a:lnTo>
                    <a:pt x="2422" y="0"/>
                  </a:lnTo>
                  <a:close/>
                  <a:moveTo>
                    <a:pt x="2181" y="0"/>
                  </a:moveTo>
                  <a:lnTo>
                    <a:pt x="2157" y="0"/>
                  </a:lnTo>
                  <a:lnTo>
                    <a:pt x="2157" y="24"/>
                  </a:lnTo>
                  <a:lnTo>
                    <a:pt x="2181" y="24"/>
                  </a:lnTo>
                  <a:lnTo>
                    <a:pt x="2181" y="0"/>
                  </a:lnTo>
                  <a:close/>
                  <a:moveTo>
                    <a:pt x="2109" y="0"/>
                  </a:moveTo>
                  <a:lnTo>
                    <a:pt x="1917" y="0"/>
                  </a:lnTo>
                  <a:lnTo>
                    <a:pt x="1917" y="24"/>
                  </a:lnTo>
                  <a:lnTo>
                    <a:pt x="2109" y="24"/>
                  </a:lnTo>
                  <a:lnTo>
                    <a:pt x="2109" y="0"/>
                  </a:lnTo>
                  <a:close/>
                  <a:moveTo>
                    <a:pt x="1869" y="0"/>
                  </a:moveTo>
                  <a:lnTo>
                    <a:pt x="1845" y="0"/>
                  </a:lnTo>
                  <a:lnTo>
                    <a:pt x="1845" y="24"/>
                  </a:lnTo>
                  <a:lnTo>
                    <a:pt x="1869" y="24"/>
                  </a:lnTo>
                  <a:lnTo>
                    <a:pt x="1869" y="0"/>
                  </a:lnTo>
                  <a:close/>
                  <a:moveTo>
                    <a:pt x="1797" y="0"/>
                  </a:moveTo>
                  <a:lnTo>
                    <a:pt x="1605" y="0"/>
                  </a:lnTo>
                  <a:lnTo>
                    <a:pt x="1605" y="24"/>
                  </a:lnTo>
                  <a:lnTo>
                    <a:pt x="1797" y="24"/>
                  </a:lnTo>
                  <a:lnTo>
                    <a:pt x="1797" y="0"/>
                  </a:lnTo>
                  <a:close/>
                  <a:moveTo>
                    <a:pt x="1556" y="0"/>
                  </a:moveTo>
                  <a:lnTo>
                    <a:pt x="1532" y="0"/>
                  </a:lnTo>
                  <a:lnTo>
                    <a:pt x="1532" y="24"/>
                  </a:lnTo>
                  <a:lnTo>
                    <a:pt x="1556" y="24"/>
                  </a:lnTo>
                  <a:lnTo>
                    <a:pt x="1556" y="0"/>
                  </a:lnTo>
                  <a:close/>
                  <a:moveTo>
                    <a:pt x="1484" y="0"/>
                  </a:moveTo>
                  <a:lnTo>
                    <a:pt x="1292" y="0"/>
                  </a:lnTo>
                  <a:lnTo>
                    <a:pt x="1292" y="24"/>
                  </a:lnTo>
                  <a:lnTo>
                    <a:pt x="1484" y="24"/>
                  </a:lnTo>
                  <a:lnTo>
                    <a:pt x="1484" y="0"/>
                  </a:lnTo>
                  <a:close/>
                  <a:moveTo>
                    <a:pt x="1244" y="0"/>
                  </a:moveTo>
                  <a:lnTo>
                    <a:pt x="1220" y="0"/>
                  </a:lnTo>
                  <a:lnTo>
                    <a:pt x="1220" y="24"/>
                  </a:lnTo>
                  <a:lnTo>
                    <a:pt x="1244" y="24"/>
                  </a:lnTo>
                  <a:lnTo>
                    <a:pt x="1244" y="0"/>
                  </a:lnTo>
                  <a:close/>
                  <a:moveTo>
                    <a:pt x="1172" y="0"/>
                  </a:moveTo>
                  <a:lnTo>
                    <a:pt x="979" y="0"/>
                  </a:lnTo>
                  <a:lnTo>
                    <a:pt x="979" y="24"/>
                  </a:lnTo>
                  <a:lnTo>
                    <a:pt x="1172" y="24"/>
                  </a:lnTo>
                  <a:lnTo>
                    <a:pt x="1172" y="0"/>
                  </a:lnTo>
                  <a:close/>
                  <a:moveTo>
                    <a:pt x="931" y="0"/>
                  </a:moveTo>
                  <a:lnTo>
                    <a:pt x="907" y="0"/>
                  </a:lnTo>
                  <a:lnTo>
                    <a:pt x="907" y="24"/>
                  </a:lnTo>
                  <a:lnTo>
                    <a:pt x="931" y="24"/>
                  </a:lnTo>
                  <a:lnTo>
                    <a:pt x="931" y="0"/>
                  </a:lnTo>
                  <a:close/>
                  <a:moveTo>
                    <a:pt x="859" y="0"/>
                  </a:moveTo>
                  <a:lnTo>
                    <a:pt x="667" y="0"/>
                  </a:lnTo>
                  <a:lnTo>
                    <a:pt x="667" y="24"/>
                  </a:lnTo>
                  <a:lnTo>
                    <a:pt x="859" y="24"/>
                  </a:lnTo>
                  <a:lnTo>
                    <a:pt x="859" y="0"/>
                  </a:lnTo>
                  <a:close/>
                  <a:moveTo>
                    <a:pt x="619" y="0"/>
                  </a:moveTo>
                  <a:lnTo>
                    <a:pt x="595" y="0"/>
                  </a:lnTo>
                  <a:lnTo>
                    <a:pt x="595" y="24"/>
                  </a:lnTo>
                  <a:lnTo>
                    <a:pt x="619" y="24"/>
                  </a:lnTo>
                  <a:lnTo>
                    <a:pt x="619" y="0"/>
                  </a:lnTo>
                  <a:close/>
                  <a:moveTo>
                    <a:pt x="547" y="0"/>
                  </a:moveTo>
                  <a:lnTo>
                    <a:pt x="354" y="0"/>
                  </a:lnTo>
                  <a:lnTo>
                    <a:pt x="354" y="24"/>
                  </a:lnTo>
                  <a:lnTo>
                    <a:pt x="547" y="24"/>
                  </a:lnTo>
                  <a:lnTo>
                    <a:pt x="547" y="0"/>
                  </a:lnTo>
                  <a:close/>
                  <a:moveTo>
                    <a:pt x="306" y="0"/>
                  </a:moveTo>
                  <a:lnTo>
                    <a:pt x="282" y="0"/>
                  </a:lnTo>
                  <a:lnTo>
                    <a:pt x="282" y="24"/>
                  </a:lnTo>
                  <a:lnTo>
                    <a:pt x="306" y="24"/>
                  </a:lnTo>
                  <a:lnTo>
                    <a:pt x="306" y="0"/>
                  </a:lnTo>
                  <a:close/>
                  <a:moveTo>
                    <a:pt x="234" y="0"/>
                  </a:moveTo>
                  <a:lnTo>
                    <a:pt x="42" y="0"/>
                  </a:lnTo>
                  <a:lnTo>
                    <a:pt x="42" y="24"/>
                  </a:lnTo>
                  <a:lnTo>
                    <a:pt x="234" y="24"/>
                  </a:lnTo>
                  <a:lnTo>
                    <a:pt x="234" y="0"/>
                  </a:lnTo>
                  <a:close/>
                  <a:moveTo>
                    <a:pt x="24" y="30"/>
                  </a:moveTo>
                  <a:lnTo>
                    <a:pt x="0" y="30"/>
                  </a:lnTo>
                  <a:lnTo>
                    <a:pt x="0" y="54"/>
                  </a:lnTo>
                  <a:lnTo>
                    <a:pt x="24" y="54"/>
                  </a:lnTo>
                  <a:lnTo>
                    <a:pt x="24" y="30"/>
                  </a:lnTo>
                  <a:close/>
                  <a:moveTo>
                    <a:pt x="0" y="30"/>
                  </a:moveTo>
                  <a:close/>
                  <a:moveTo>
                    <a:pt x="24" y="102"/>
                  </a:moveTo>
                  <a:lnTo>
                    <a:pt x="0" y="102"/>
                  </a:lnTo>
                  <a:lnTo>
                    <a:pt x="0" y="294"/>
                  </a:lnTo>
                  <a:lnTo>
                    <a:pt x="24" y="294"/>
                  </a:lnTo>
                  <a:lnTo>
                    <a:pt x="24" y="102"/>
                  </a:lnTo>
                  <a:close/>
                  <a:moveTo>
                    <a:pt x="0" y="102"/>
                  </a:moveTo>
                  <a:close/>
                  <a:moveTo>
                    <a:pt x="24" y="342"/>
                  </a:moveTo>
                  <a:lnTo>
                    <a:pt x="0" y="342"/>
                  </a:lnTo>
                  <a:lnTo>
                    <a:pt x="0" y="366"/>
                  </a:lnTo>
                  <a:lnTo>
                    <a:pt x="24" y="366"/>
                  </a:lnTo>
                  <a:lnTo>
                    <a:pt x="24" y="342"/>
                  </a:lnTo>
                  <a:close/>
                  <a:moveTo>
                    <a:pt x="0" y="342"/>
                  </a:moveTo>
                  <a:close/>
                  <a:moveTo>
                    <a:pt x="24" y="414"/>
                  </a:moveTo>
                  <a:lnTo>
                    <a:pt x="0" y="414"/>
                  </a:lnTo>
                  <a:lnTo>
                    <a:pt x="0" y="607"/>
                  </a:lnTo>
                  <a:lnTo>
                    <a:pt x="24" y="607"/>
                  </a:lnTo>
                  <a:lnTo>
                    <a:pt x="24" y="414"/>
                  </a:lnTo>
                  <a:close/>
                  <a:moveTo>
                    <a:pt x="0" y="414"/>
                  </a:move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0" name="Freeform 326"/>
            <p:cNvSpPr>
              <a:spLocks/>
            </p:cNvSpPr>
            <p:nvPr/>
          </p:nvSpPr>
          <p:spPr bwMode="auto">
            <a:xfrm>
              <a:off x="2901" y="2590"/>
              <a:ext cx="27" cy="33"/>
            </a:xfrm>
            <a:custGeom>
              <a:avLst/>
              <a:gdLst>
                <a:gd name="T0" fmla="*/ 116 w 116"/>
                <a:gd name="T1" fmla="*/ 0 h 158"/>
                <a:gd name="T2" fmla="*/ 58 w 116"/>
                <a:gd name="T3" fmla="*/ 158 h 158"/>
                <a:gd name="T4" fmla="*/ 0 w 116"/>
                <a:gd name="T5" fmla="*/ 0 h 158"/>
                <a:gd name="T6" fmla="*/ 116 w 116"/>
                <a:gd name="T7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158">
                  <a:moveTo>
                    <a:pt x="116" y="0"/>
                  </a:moveTo>
                  <a:lnTo>
                    <a:pt x="58" y="158"/>
                  </a:lnTo>
                  <a:lnTo>
                    <a:pt x="0" y="0"/>
                  </a:lnTo>
                  <a:cubicBezTo>
                    <a:pt x="34" y="25"/>
                    <a:pt x="81" y="25"/>
                    <a:pt x="116" y="0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1" name="Rectangle 327"/>
            <p:cNvSpPr>
              <a:spLocks noChangeArrowheads="1"/>
            </p:cNvSpPr>
            <p:nvPr/>
          </p:nvSpPr>
          <p:spPr bwMode="auto">
            <a:xfrm>
              <a:off x="3230" y="2470"/>
              <a:ext cx="191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24282B"/>
                  </a:solidFill>
                  <a:latin typeface="Times New Roman" pitchFamily="18" charset="0"/>
                </a:rPr>
                <a:t>aluSignals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722" name="Freeform 328"/>
            <p:cNvSpPr>
              <a:spLocks noEditPoints="1"/>
            </p:cNvSpPr>
            <p:nvPr/>
          </p:nvSpPr>
          <p:spPr bwMode="auto">
            <a:xfrm>
              <a:off x="4407" y="2128"/>
              <a:ext cx="2" cy="1033"/>
            </a:xfrm>
            <a:custGeom>
              <a:avLst/>
              <a:gdLst>
                <a:gd name="T0" fmla="*/ 9 w 9"/>
                <a:gd name="T1" fmla="*/ 0 h 4877"/>
                <a:gd name="T2" fmla="*/ 8 w 9"/>
                <a:gd name="T3" fmla="*/ 685 h 4877"/>
                <a:gd name="T4" fmla="*/ 9 w 9"/>
                <a:gd name="T5" fmla="*/ 0 h 4877"/>
                <a:gd name="T6" fmla="*/ 6 w 9"/>
                <a:gd name="T7" fmla="*/ 1618 h 4877"/>
                <a:gd name="T8" fmla="*/ 0 w 9"/>
                <a:gd name="T9" fmla="*/ 4877 h 4877"/>
                <a:gd name="T10" fmla="*/ 6 w 9"/>
                <a:gd name="T11" fmla="*/ 1618 h 48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877">
                  <a:moveTo>
                    <a:pt x="9" y="0"/>
                  </a:moveTo>
                  <a:lnTo>
                    <a:pt x="8" y="685"/>
                  </a:lnTo>
                  <a:lnTo>
                    <a:pt x="9" y="0"/>
                  </a:lnTo>
                  <a:close/>
                  <a:moveTo>
                    <a:pt x="6" y="1618"/>
                  </a:moveTo>
                  <a:lnTo>
                    <a:pt x="0" y="4877"/>
                  </a:lnTo>
                  <a:lnTo>
                    <a:pt x="6" y="1618"/>
                  </a:ln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3" name="Freeform 329"/>
            <p:cNvSpPr>
              <a:spLocks/>
            </p:cNvSpPr>
            <p:nvPr/>
          </p:nvSpPr>
          <p:spPr bwMode="auto">
            <a:xfrm>
              <a:off x="4409" y="2077"/>
              <a:ext cx="0" cy="51"/>
            </a:xfrm>
            <a:custGeom>
              <a:avLst/>
              <a:gdLst>
                <a:gd name="T0" fmla="*/ 0 h 237"/>
                <a:gd name="T1" fmla="*/ 237 h 237"/>
                <a:gd name="T2" fmla="*/ 0 h 237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237">
                  <a:moveTo>
                    <a:pt x="0" y="0"/>
                  </a:moveTo>
                  <a:lnTo>
                    <a:pt x="0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4" name="Freeform 330"/>
            <p:cNvSpPr>
              <a:spLocks/>
            </p:cNvSpPr>
            <p:nvPr/>
          </p:nvSpPr>
          <p:spPr bwMode="auto">
            <a:xfrm>
              <a:off x="4408" y="2273"/>
              <a:ext cx="1" cy="197"/>
            </a:xfrm>
            <a:custGeom>
              <a:avLst/>
              <a:gdLst>
                <a:gd name="T0" fmla="*/ 2 w 2"/>
                <a:gd name="T1" fmla="*/ 0 h 933"/>
                <a:gd name="T2" fmla="*/ 0 w 2"/>
                <a:gd name="T3" fmla="*/ 933 h 933"/>
                <a:gd name="T4" fmla="*/ 2 w 2"/>
                <a:gd name="T5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933">
                  <a:moveTo>
                    <a:pt x="2" y="0"/>
                  </a:moveTo>
                  <a:lnTo>
                    <a:pt x="0" y="93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E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5" name="Freeform 331"/>
            <p:cNvSpPr>
              <a:spLocks noEditPoints="1"/>
            </p:cNvSpPr>
            <p:nvPr/>
          </p:nvSpPr>
          <p:spPr bwMode="auto">
            <a:xfrm>
              <a:off x="4404" y="2077"/>
              <a:ext cx="8" cy="1084"/>
            </a:xfrm>
            <a:custGeom>
              <a:avLst/>
              <a:gdLst>
                <a:gd name="T0" fmla="*/ 35 w 35"/>
                <a:gd name="T1" fmla="*/ 208 h 5114"/>
                <a:gd name="T2" fmla="*/ 9 w 35"/>
                <a:gd name="T3" fmla="*/ 260 h 5114"/>
                <a:gd name="T4" fmla="*/ 35 w 35"/>
                <a:gd name="T5" fmla="*/ 260 h 5114"/>
                <a:gd name="T6" fmla="*/ 8 w 35"/>
                <a:gd name="T7" fmla="*/ 545 h 5114"/>
                <a:gd name="T8" fmla="*/ 9 w 35"/>
                <a:gd name="T9" fmla="*/ 337 h 5114"/>
                <a:gd name="T10" fmla="*/ 34 w 35"/>
                <a:gd name="T11" fmla="*/ 623 h 5114"/>
                <a:gd name="T12" fmla="*/ 8 w 35"/>
                <a:gd name="T13" fmla="*/ 675 h 5114"/>
                <a:gd name="T14" fmla="*/ 34 w 35"/>
                <a:gd name="T15" fmla="*/ 675 h 5114"/>
                <a:gd name="T16" fmla="*/ 8 w 35"/>
                <a:gd name="T17" fmla="*/ 960 h 5114"/>
                <a:gd name="T18" fmla="*/ 8 w 35"/>
                <a:gd name="T19" fmla="*/ 935 h 5114"/>
                <a:gd name="T20" fmla="*/ 33 w 35"/>
                <a:gd name="T21" fmla="*/ 1220 h 5114"/>
                <a:gd name="T22" fmla="*/ 7 w 35"/>
                <a:gd name="T23" fmla="*/ 1272 h 5114"/>
                <a:gd name="T24" fmla="*/ 33 w 35"/>
                <a:gd name="T25" fmla="*/ 1272 h 5114"/>
                <a:gd name="T26" fmla="*/ 6 w 35"/>
                <a:gd name="T27" fmla="*/ 1557 h 5114"/>
                <a:gd name="T28" fmla="*/ 7 w 35"/>
                <a:gd name="T29" fmla="*/ 1350 h 5114"/>
                <a:gd name="T30" fmla="*/ 32 w 35"/>
                <a:gd name="T31" fmla="*/ 1635 h 5114"/>
                <a:gd name="T32" fmla="*/ 6 w 35"/>
                <a:gd name="T33" fmla="*/ 1687 h 5114"/>
                <a:gd name="T34" fmla="*/ 32 w 35"/>
                <a:gd name="T35" fmla="*/ 1687 h 5114"/>
                <a:gd name="T36" fmla="*/ 6 w 35"/>
                <a:gd name="T37" fmla="*/ 1973 h 5114"/>
                <a:gd name="T38" fmla="*/ 6 w 35"/>
                <a:gd name="T39" fmla="*/ 1947 h 5114"/>
                <a:gd name="T40" fmla="*/ 31 w 35"/>
                <a:gd name="T41" fmla="*/ 2233 h 5114"/>
                <a:gd name="T42" fmla="*/ 5 w 35"/>
                <a:gd name="T43" fmla="*/ 2284 h 5114"/>
                <a:gd name="T44" fmla="*/ 31 w 35"/>
                <a:gd name="T45" fmla="*/ 2284 h 5114"/>
                <a:gd name="T46" fmla="*/ 5 w 35"/>
                <a:gd name="T47" fmla="*/ 2570 h 5114"/>
                <a:gd name="T48" fmla="*/ 5 w 35"/>
                <a:gd name="T49" fmla="*/ 2362 h 5114"/>
                <a:gd name="T50" fmla="*/ 30 w 35"/>
                <a:gd name="T51" fmla="*/ 2648 h 5114"/>
                <a:gd name="T52" fmla="*/ 4 w 35"/>
                <a:gd name="T53" fmla="*/ 2700 h 5114"/>
                <a:gd name="T54" fmla="*/ 30 w 35"/>
                <a:gd name="T55" fmla="*/ 2700 h 5114"/>
                <a:gd name="T56" fmla="*/ 4 w 35"/>
                <a:gd name="T57" fmla="*/ 2985 h 5114"/>
                <a:gd name="T58" fmla="*/ 4 w 35"/>
                <a:gd name="T59" fmla="*/ 2959 h 5114"/>
                <a:gd name="T60" fmla="*/ 29 w 35"/>
                <a:gd name="T61" fmla="*/ 3245 h 5114"/>
                <a:gd name="T62" fmla="*/ 3 w 35"/>
                <a:gd name="T63" fmla="*/ 3297 h 5114"/>
                <a:gd name="T64" fmla="*/ 29 w 35"/>
                <a:gd name="T65" fmla="*/ 3297 h 5114"/>
                <a:gd name="T66" fmla="*/ 3 w 35"/>
                <a:gd name="T67" fmla="*/ 3582 h 5114"/>
                <a:gd name="T68" fmla="*/ 3 w 35"/>
                <a:gd name="T69" fmla="*/ 3375 h 5114"/>
                <a:gd name="T70" fmla="*/ 28 w 35"/>
                <a:gd name="T71" fmla="*/ 3660 h 5114"/>
                <a:gd name="T72" fmla="*/ 2 w 35"/>
                <a:gd name="T73" fmla="*/ 3712 h 5114"/>
                <a:gd name="T74" fmla="*/ 28 w 35"/>
                <a:gd name="T75" fmla="*/ 3712 h 5114"/>
                <a:gd name="T76" fmla="*/ 2 w 35"/>
                <a:gd name="T77" fmla="*/ 3998 h 5114"/>
                <a:gd name="T78" fmla="*/ 2 w 35"/>
                <a:gd name="T79" fmla="*/ 3972 h 5114"/>
                <a:gd name="T80" fmla="*/ 27 w 35"/>
                <a:gd name="T81" fmla="*/ 4257 h 5114"/>
                <a:gd name="T82" fmla="*/ 1 w 35"/>
                <a:gd name="T83" fmla="*/ 4309 h 5114"/>
                <a:gd name="T84" fmla="*/ 27 w 35"/>
                <a:gd name="T85" fmla="*/ 4309 h 5114"/>
                <a:gd name="T86" fmla="*/ 1 w 35"/>
                <a:gd name="T87" fmla="*/ 4595 h 5114"/>
                <a:gd name="T88" fmla="*/ 1 w 35"/>
                <a:gd name="T89" fmla="*/ 4387 h 5114"/>
                <a:gd name="T90" fmla="*/ 27 w 35"/>
                <a:gd name="T91" fmla="*/ 4673 h 5114"/>
                <a:gd name="T92" fmla="*/ 1 w 35"/>
                <a:gd name="T93" fmla="*/ 4725 h 5114"/>
                <a:gd name="T94" fmla="*/ 27 w 35"/>
                <a:gd name="T95" fmla="*/ 4725 h 5114"/>
                <a:gd name="T96" fmla="*/ 0 w 35"/>
                <a:gd name="T97" fmla="*/ 5010 h 5114"/>
                <a:gd name="T98" fmla="*/ 0 w 35"/>
                <a:gd name="T99" fmla="*/ 4984 h 5114"/>
                <a:gd name="T100" fmla="*/ 26 w 35"/>
                <a:gd name="T101" fmla="*/ 5114 h 5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5114">
                  <a:moveTo>
                    <a:pt x="9" y="0"/>
                  </a:moveTo>
                  <a:lnTo>
                    <a:pt x="9" y="208"/>
                  </a:lnTo>
                  <a:lnTo>
                    <a:pt x="35" y="208"/>
                  </a:lnTo>
                  <a:lnTo>
                    <a:pt x="35" y="0"/>
                  </a:lnTo>
                  <a:lnTo>
                    <a:pt x="9" y="0"/>
                  </a:lnTo>
                  <a:close/>
                  <a:moveTo>
                    <a:pt x="9" y="260"/>
                  </a:moveTo>
                  <a:lnTo>
                    <a:pt x="9" y="286"/>
                  </a:lnTo>
                  <a:lnTo>
                    <a:pt x="35" y="286"/>
                  </a:lnTo>
                  <a:lnTo>
                    <a:pt x="35" y="260"/>
                  </a:lnTo>
                  <a:lnTo>
                    <a:pt x="9" y="260"/>
                  </a:lnTo>
                  <a:close/>
                  <a:moveTo>
                    <a:pt x="9" y="337"/>
                  </a:moveTo>
                  <a:lnTo>
                    <a:pt x="8" y="545"/>
                  </a:lnTo>
                  <a:lnTo>
                    <a:pt x="34" y="545"/>
                  </a:lnTo>
                  <a:lnTo>
                    <a:pt x="35" y="337"/>
                  </a:lnTo>
                  <a:lnTo>
                    <a:pt x="9" y="337"/>
                  </a:lnTo>
                  <a:close/>
                  <a:moveTo>
                    <a:pt x="8" y="597"/>
                  </a:moveTo>
                  <a:lnTo>
                    <a:pt x="8" y="623"/>
                  </a:lnTo>
                  <a:lnTo>
                    <a:pt x="34" y="623"/>
                  </a:lnTo>
                  <a:lnTo>
                    <a:pt x="34" y="597"/>
                  </a:lnTo>
                  <a:lnTo>
                    <a:pt x="8" y="597"/>
                  </a:lnTo>
                  <a:close/>
                  <a:moveTo>
                    <a:pt x="8" y="675"/>
                  </a:moveTo>
                  <a:lnTo>
                    <a:pt x="8" y="883"/>
                  </a:lnTo>
                  <a:lnTo>
                    <a:pt x="34" y="883"/>
                  </a:lnTo>
                  <a:lnTo>
                    <a:pt x="34" y="675"/>
                  </a:lnTo>
                  <a:lnTo>
                    <a:pt x="8" y="675"/>
                  </a:lnTo>
                  <a:close/>
                  <a:moveTo>
                    <a:pt x="8" y="935"/>
                  </a:moveTo>
                  <a:lnTo>
                    <a:pt x="8" y="960"/>
                  </a:lnTo>
                  <a:lnTo>
                    <a:pt x="34" y="961"/>
                  </a:lnTo>
                  <a:lnTo>
                    <a:pt x="34" y="935"/>
                  </a:lnTo>
                  <a:lnTo>
                    <a:pt x="8" y="935"/>
                  </a:lnTo>
                  <a:close/>
                  <a:moveTo>
                    <a:pt x="7" y="1012"/>
                  </a:moveTo>
                  <a:lnTo>
                    <a:pt x="7" y="1220"/>
                  </a:lnTo>
                  <a:lnTo>
                    <a:pt x="33" y="1220"/>
                  </a:lnTo>
                  <a:lnTo>
                    <a:pt x="33" y="1012"/>
                  </a:lnTo>
                  <a:lnTo>
                    <a:pt x="7" y="1012"/>
                  </a:lnTo>
                  <a:close/>
                  <a:moveTo>
                    <a:pt x="7" y="1272"/>
                  </a:moveTo>
                  <a:lnTo>
                    <a:pt x="7" y="1298"/>
                  </a:lnTo>
                  <a:lnTo>
                    <a:pt x="33" y="1298"/>
                  </a:lnTo>
                  <a:lnTo>
                    <a:pt x="33" y="1272"/>
                  </a:lnTo>
                  <a:lnTo>
                    <a:pt x="7" y="1272"/>
                  </a:lnTo>
                  <a:close/>
                  <a:moveTo>
                    <a:pt x="7" y="1350"/>
                  </a:moveTo>
                  <a:lnTo>
                    <a:pt x="6" y="1557"/>
                  </a:lnTo>
                  <a:lnTo>
                    <a:pt x="32" y="1558"/>
                  </a:lnTo>
                  <a:lnTo>
                    <a:pt x="33" y="1350"/>
                  </a:lnTo>
                  <a:lnTo>
                    <a:pt x="7" y="1350"/>
                  </a:lnTo>
                  <a:close/>
                  <a:moveTo>
                    <a:pt x="6" y="1609"/>
                  </a:moveTo>
                  <a:lnTo>
                    <a:pt x="6" y="1635"/>
                  </a:lnTo>
                  <a:lnTo>
                    <a:pt x="32" y="1635"/>
                  </a:lnTo>
                  <a:lnTo>
                    <a:pt x="32" y="1609"/>
                  </a:lnTo>
                  <a:lnTo>
                    <a:pt x="6" y="1609"/>
                  </a:lnTo>
                  <a:close/>
                  <a:moveTo>
                    <a:pt x="6" y="1687"/>
                  </a:moveTo>
                  <a:lnTo>
                    <a:pt x="6" y="1895"/>
                  </a:lnTo>
                  <a:lnTo>
                    <a:pt x="32" y="1895"/>
                  </a:lnTo>
                  <a:lnTo>
                    <a:pt x="32" y="1687"/>
                  </a:lnTo>
                  <a:lnTo>
                    <a:pt x="6" y="1687"/>
                  </a:lnTo>
                  <a:close/>
                  <a:moveTo>
                    <a:pt x="6" y="1947"/>
                  </a:moveTo>
                  <a:lnTo>
                    <a:pt x="6" y="1973"/>
                  </a:lnTo>
                  <a:lnTo>
                    <a:pt x="32" y="1973"/>
                  </a:lnTo>
                  <a:lnTo>
                    <a:pt x="32" y="1947"/>
                  </a:lnTo>
                  <a:lnTo>
                    <a:pt x="6" y="1947"/>
                  </a:lnTo>
                  <a:close/>
                  <a:moveTo>
                    <a:pt x="6" y="2025"/>
                  </a:moveTo>
                  <a:lnTo>
                    <a:pt x="5" y="2232"/>
                  </a:lnTo>
                  <a:lnTo>
                    <a:pt x="31" y="2233"/>
                  </a:lnTo>
                  <a:lnTo>
                    <a:pt x="32" y="2025"/>
                  </a:lnTo>
                  <a:lnTo>
                    <a:pt x="6" y="2025"/>
                  </a:lnTo>
                  <a:close/>
                  <a:moveTo>
                    <a:pt x="5" y="2284"/>
                  </a:moveTo>
                  <a:lnTo>
                    <a:pt x="5" y="2310"/>
                  </a:lnTo>
                  <a:lnTo>
                    <a:pt x="31" y="2310"/>
                  </a:lnTo>
                  <a:lnTo>
                    <a:pt x="31" y="2284"/>
                  </a:lnTo>
                  <a:lnTo>
                    <a:pt x="5" y="2284"/>
                  </a:lnTo>
                  <a:close/>
                  <a:moveTo>
                    <a:pt x="5" y="2362"/>
                  </a:moveTo>
                  <a:lnTo>
                    <a:pt x="5" y="2570"/>
                  </a:lnTo>
                  <a:lnTo>
                    <a:pt x="31" y="2570"/>
                  </a:lnTo>
                  <a:lnTo>
                    <a:pt x="31" y="2362"/>
                  </a:lnTo>
                  <a:lnTo>
                    <a:pt x="5" y="2362"/>
                  </a:lnTo>
                  <a:close/>
                  <a:moveTo>
                    <a:pt x="4" y="2622"/>
                  </a:moveTo>
                  <a:lnTo>
                    <a:pt x="4" y="2648"/>
                  </a:lnTo>
                  <a:lnTo>
                    <a:pt x="30" y="2648"/>
                  </a:lnTo>
                  <a:lnTo>
                    <a:pt x="30" y="2622"/>
                  </a:lnTo>
                  <a:lnTo>
                    <a:pt x="4" y="2622"/>
                  </a:lnTo>
                  <a:close/>
                  <a:moveTo>
                    <a:pt x="4" y="2700"/>
                  </a:moveTo>
                  <a:lnTo>
                    <a:pt x="4" y="2907"/>
                  </a:lnTo>
                  <a:lnTo>
                    <a:pt x="30" y="2907"/>
                  </a:lnTo>
                  <a:lnTo>
                    <a:pt x="30" y="2700"/>
                  </a:lnTo>
                  <a:lnTo>
                    <a:pt x="4" y="2700"/>
                  </a:lnTo>
                  <a:close/>
                  <a:moveTo>
                    <a:pt x="4" y="2959"/>
                  </a:moveTo>
                  <a:lnTo>
                    <a:pt x="4" y="2985"/>
                  </a:lnTo>
                  <a:lnTo>
                    <a:pt x="30" y="2985"/>
                  </a:lnTo>
                  <a:lnTo>
                    <a:pt x="30" y="2959"/>
                  </a:lnTo>
                  <a:lnTo>
                    <a:pt x="4" y="2959"/>
                  </a:lnTo>
                  <a:close/>
                  <a:moveTo>
                    <a:pt x="4" y="3037"/>
                  </a:moveTo>
                  <a:lnTo>
                    <a:pt x="3" y="3245"/>
                  </a:lnTo>
                  <a:lnTo>
                    <a:pt x="29" y="3245"/>
                  </a:lnTo>
                  <a:lnTo>
                    <a:pt x="30" y="3037"/>
                  </a:lnTo>
                  <a:lnTo>
                    <a:pt x="4" y="3037"/>
                  </a:lnTo>
                  <a:close/>
                  <a:moveTo>
                    <a:pt x="3" y="3297"/>
                  </a:moveTo>
                  <a:lnTo>
                    <a:pt x="3" y="3323"/>
                  </a:lnTo>
                  <a:lnTo>
                    <a:pt x="29" y="3323"/>
                  </a:lnTo>
                  <a:lnTo>
                    <a:pt x="29" y="3297"/>
                  </a:lnTo>
                  <a:lnTo>
                    <a:pt x="3" y="3297"/>
                  </a:lnTo>
                  <a:close/>
                  <a:moveTo>
                    <a:pt x="3" y="3375"/>
                  </a:moveTo>
                  <a:lnTo>
                    <a:pt x="3" y="3582"/>
                  </a:lnTo>
                  <a:lnTo>
                    <a:pt x="29" y="3582"/>
                  </a:lnTo>
                  <a:lnTo>
                    <a:pt x="29" y="3375"/>
                  </a:lnTo>
                  <a:lnTo>
                    <a:pt x="3" y="3375"/>
                  </a:lnTo>
                  <a:close/>
                  <a:moveTo>
                    <a:pt x="3" y="3634"/>
                  </a:moveTo>
                  <a:lnTo>
                    <a:pt x="3" y="3660"/>
                  </a:lnTo>
                  <a:lnTo>
                    <a:pt x="28" y="3660"/>
                  </a:lnTo>
                  <a:lnTo>
                    <a:pt x="29" y="3634"/>
                  </a:lnTo>
                  <a:lnTo>
                    <a:pt x="3" y="3634"/>
                  </a:lnTo>
                  <a:close/>
                  <a:moveTo>
                    <a:pt x="2" y="3712"/>
                  </a:moveTo>
                  <a:lnTo>
                    <a:pt x="2" y="3920"/>
                  </a:lnTo>
                  <a:lnTo>
                    <a:pt x="28" y="3920"/>
                  </a:lnTo>
                  <a:lnTo>
                    <a:pt x="28" y="3712"/>
                  </a:lnTo>
                  <a:lnTo>
                    <a:pt x="2" y="3712"/>
                  </a:lnTo>
                  <a:close/>
                  <a:moveTo>
                    <a:pt x="2" y="3972"/>
                  </a:moveTo>
                  <a:lnTo>
                    <a:pt x="2" y="3998"/>
                  </a:lnTo>
                  <a:lnTo>
                    <a:pt x="28" y="3998"/>
                  </a:lnTo>
                  <a:lnTo>
                    <a:pt x="28" y="3972"/>
                  </a:lnTo>
                  <a:lnTo>
                    <a:pt x="2" y="3972"/>
                  </a:lnTo>
                  <a:close/>
                  <a:moveTo>
                    <a:pt x="2" y="4050"/>
                  </a:moveTo>
                  <a:lnTo>
                    <a:pt x="1" y="4257"/>
                  </a:lnTo>
                  <a:lnTo>
                    <a:pt x="27" y="4257"/>
                  </a:lnTo>
                  <a:lnTo>
                    <a:pt x="28" y="4050"/>
                  </a:lnTo>
                  <a:lnTo>
                    <a:pt x="2" y="4050"/>
                  </a:lnTo>
                  <a:close/>
                  <a:moveTo>
                    <a:pt x="1" y="4309"/>
                  </a:moveTo>
                  <a:lnTo>
                    <a:pt x="1" y="4335"/>
                  </a:lnTo>
                  <a:lnTo>
                    <a:pt x="27" y="4335"/>
                  </a:lnTo>
                  <a:lnTo>
                    <a:pt x="27" y="4309"/>
                  </a:lnTo>
                  <a:lnTo>
                    <a:pt x="1" y="4309"/>
                  </a:lnTo>
                  <a:close/>
                  <a:moveTo>
                    <a:pt x="1" y="4387"/>
                  </a:moveTo>
                  <a:lnTo>
                    <a:pt x="1" y="4595"/>
                  </a:lnTo>
                  <a:lnTo>
                    <a:pt x="27" y="4595"/>
                  </a:lnTo>
                  <a:lnTo>
                    <a:pt x="27" y="4387"/>
                  </a:lnTo>
                  <a:lnTo>
                    <a:pt x="1" y="4387"/>
                  </a:lnTo>
                  <a:close/>
                  <a:moveTo>
                    <a:pt x="1" y="4647"/>
                  </a:moveTo>
                  <a:lnTo>
                    <a:pt x="1" y="4673"/>
                  </a:lnTo>
                  <a:lnTo>
                    <a:pt x="27" y="4673"/>
                  </a:lnTo>
                  <a:lnTo>
                    <a:pt x="27" y="4647"/>
                  </a:lnTo>
                  <a:lnTo>
                    <a:pt x="1" y="4647"/>
                  </a:lnTo>
                  <a:close/>
                  <a:moveTo>
                    <a:pt x="1" y="4725"/>
                  </a:moveTo>
                  <a:lnTo>
                    <a:pt x="0" y="4932"/>
                  </a:lnTo>
                  <a:lnTo>
                    <a:pt x="26" y="4932"/>
                  </a:lnTo>
                  <a:lnTo>
                    <a:pt x="27" y="4725"/>
                  </a:lnTo>
                  <a:lnTo>
                    <a:pt x="1" y="4725"/>
                  </a:lnTo>
                  <a:close/>
                  <a:moveTo>
                    <a:pt x="0" y="4984"/>
                  </a:moveTo>
                  <a:lnTo>
                    <a:pt x="0" y="5010"/>
                  </a:lnTo>
                  <a:lnTo>
                    <a:pt x="26" y="5010"/>
                  </a:lnTo>
                  <a:lnTo>
                    <a:pt x="26" y="4984"/>
                  </a:lnTo>
                  <a:lnTo>
                    <a:pt x="0" y="4984"/>
                  </a:lnTo>
                  <a:close/>
                  <a:moveTo>
                    <a:pt x="0" y="5062"/>
                  </a:moveTo>
                  <a:lnTo>
                    <a:pt x="0" y="5114"/>
                  </a:lnTo>
                  <a:lnTo>
                    <a:pt x="26" y="5114"/>
                  </a:lnTo>
                  <a:lnTo>
                    <a:pt x="26" y="5062"/>
                  </a:lnTo>
                  <a:lnTo>
                    <a:pt x="0" y="5062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26" name="Rectangle 332"/>
            <p:cNvSpPr>
              <a:spLocks noChangeArrowheads="1"/>
            </p:cNvSpPr>
            <p:nvPr/>
          </p:nvSpPr>
          <p:spPr bwMode="auto">
            <a:xfrm>
              <a:off x="3321" y="3016"/>
              <a:ext cx="69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24282B"/>
                  </a:solidFill>
                  <a:latin typeface="Times New Roman" pitchFamily="18" charset="0"/>
                </a:rPr>
                <a:t>isLd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727" name="Rectangle 333"/>
            <p:cNvSpPr>
              <a:spLocks noChangeArrowheads="1"/>
            </p:cNvSpPr>
            <p:nvPr/>
          </p:nvSpPr>
          <p:spPr bwMode="auto">
            <a:xfrm>
              <a:off x="3449" y="3104"/>
              <a:ext cx="59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24282B"/>
                  </a:solidFill>
                  <a:latin typeface="Times New Roman" pitchFamily="18" charset="0"/>
                </a:rPr>
                <a:t>isSt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016" name="Rectangle 334"/>
            <p:cNvSpPr>
              <a:spLocks noChangeArrowheads="1"/>
            </p:cNvSpPr>
            <p:nvPr/>
          </p:nvSpPr>
          <p:spPr bwMode="auto">
            <a:xfrm>
              <a:off x="3154" y="1187"/>
              <a:ext cx="220" cy="4"/>
            </a:xfrm>
            <a:prstGeom prst="rect">
              <a:avLst/>
            </a:pr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7" name="Freeform 335"/>
            <p:cNvSpPr>
              <a:spLocks/>
            </p:cNvSpPr>
            <p:nvPr/>
          </p:nvSpPr>
          <p:spPr bwMode="auto">
            <a:xfrm>
              <a:off x="3307" y="1172"/>
              <a:ext cx="67" cy="35"/>
            </a:xfrm>
            <a:custGeom>
              <a:avLst/>
              <a:gdLst>
                <a:gd name="T0" fmla="*/ 83 w 290"/>
                <a:gd name="T1" fmla="*/ 83 h 166"/>
                <a:gd name="T2" fmla="*/ 0 w 290"/>
                <a:gd name="T3" fmla="*/ 166 h 166"/>
                <a:gd name="T4" fmla="*/ 290 w 290"/>
                <a:gd name="T5" fmla="*/ 83 h 166"/>
                <a:gd name="T6" fmla="*/ 0 w 290"/>
                <a:gd name="T7" fmla="*/ 0 h 166"/>
                <a:gd name="T8" fmla="*/ 83 w 290"/>
                <a:gd name="T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166">
                  <a:moveTo>
                    <a:pt x="83" y="83"/>
                  </a:moveTo>
                  <a:lnTo>
                    <a:pt x="0" y="166"/>
                  </a:lnTo>
                  <a:lnTo>
                    <a:pt x="290" y="83"/>
                  </a:lnTo>
                  <a:lnTo>
                    <a:pt x="0" y="0"/>
                  </a:lnTo>
                  <a:lnTo>
                    <a:pt x="83" y="8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8" name="Freeform 336"/>
            <p:cNvSpPr>
              <a:spLocks/>
            </p:cNvSpPr>
            <p:nvPr/>
          </p:nvSpPr>
          <p:spPr bwMode="auto">
            <a:xfrm>
              <a:off x="3298" y="1167"/>
              <a:ext cx="85" cy="44"/>
            </a:xfrm>
            <a:custGeom>
              <a:avLst/>
              <a:gdLst>
                <a:gd name="T0" fmla="*/ 119 w 364"/>
                <a:gd name="T1" fmla="*/ 104 h 208"/>
                <a:gd name="T2" fmla="*/ 111 w 364"/>
                <a:gd name="T3" fmla="*/ 97 h 208"/>
                <a:gd name="T4" fmla="*/ 0 w 364"/>
                <a:gd name="T5" fmla="*/ 208 h 208"/>
                <a:gd name="T6" fmla="*/ 364 w 364"/>
                <a:gd name="T7" fmla="*/ 104 h 208"/>
                <a:gd name="T8" fmla="*/ 0 w 364"/>
                <a:gd name="T9" fmla="*/ 0 h 208"/>
                <a:gd name="T10" fmla="*/ 111 w 364"/>
                <a:gd name="T11" fmla="*/ 111 h 208"/>
                <a:gd name="T12" fmla="*/ 119 w 364"/>
                <a:gd name="T13" fmla="*/ 104 h 208"/>
                <a:gd name="T14" fmla="*/ 111 w 364"/>
                <a:gd name="T15" fmla="*/ 97 h 208"/>
                <a:gd name="T16" fmla="*/ 119 w 364"/>
                <a:gd name="T17" fmla="*/ 104 h 208"/>
                <a:gd name="T18" fmla="*/ 126 w 364"/>
                <a:gd name="T19" fmla="*/ 97 h 208"/>
                <a:gd name="T20" fmla="*/ 71 w 364"/>
                <a:gd name="T21" fmla="*/ 42 h 208"/>
                <a:gd name="T22" fmla="*/ 288 w 364"/>
                <a:gd name="T23" fmla="*/ 104 h 208"/>
                <a:gd name="T24" fmla="*/ 71 w 364"/>
                <a:gd name="T25" fmla="*/ 166 h 208"/>
                <a:gd name="T26" fmla="*/ 133 w 364"/>
                <a:gd name="T27" fmla="*/ 104 h 208"/>
                <a:gd name="T28" fmla="*/ 126 w 364"/>
                <a:gd name="T29" fmla="*/ 97 h 208"/>
                <a:gd name="T30" fmla="*/ 119 w 364"/>
                <a:gd name="T31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4" h="208">
                  <a:moveTo>
                    <a:pt x="119" y="104"/>
                  </a:moveTo>
                  <a:lnTo>
                    <a:pt x="111" y="97"/>
                  </a:lnTo>
                  <a:lnTo>
                    <a:pt x="0" y="208"/>
                  </a:lnTo>
                  <a:lnTo>
                    <a:pt x="364" y="104"/>
                  </a:lnTo>
                  <a:lnTo>
                    <a:pt x="0" y="0"/>
                  </a:lnTo>
                  <a:lnTo>
                    <a:pt x="111" y="111"/>
                  </a:lnTo>
                  <a:lnTo>
                    <a:pt x="119" y="104"/>
                  </a:lnTo>
                  <a:lnTo>
                    <a:pt x="111" y="97"/>
                  </a:lnTo>
                  <a:lnTo>
                    <a:pt x="119" y="104"/>
                  </a:lnTo>
                  <a:lnTo>
                    <a:pt x="126" y="97"/>
                  </a:lnTo>
                  <a:lnTo>
                    <a:pt x="71" y="42"/>
                  </a:lnTo>
                  <a:lnTo>
                    <a:pt x="288" y="104"/>
                  </a:lnTo>
                  <a:lnTo>
                    <a:pt x="71" y="166"/>
                  </a:lnTo>
                  <a:lnTo>
                    <a:pt x="133" y="104"/>
                  </a:lnTo>
                  <a:lnTo>
                    <a:pt x="126" y="97"/>
                  </a:lnTo>
                  <a:lnTo>
                    <a:pt x="119" y="104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19" name="Freeform 337"/>
            <p:cNvSpPr>
              <a:spLocks/>
            </p:cNvSpPr>
            <p:nvPr/>
          </p:nvSpPr>
          <p:spPr bwMode="auto">
            <a:xfrm>
              <a:off x="2044" y="1042"/>
              <a:ext cx="1307" cy="1483"/>
            </a:xfrm>
            <a:custGeom>
              <a:avLst/>
              <a:gdLst>
                <a:gd name="T0" fmla="*/ 5642 w 5642"/>
                <a:gd name="T1" fmla="*/ 0 h 7000"/>
                <a:gd name="T2" fmla="*/ 0 w 5642"/>
                <a:gd name="T3" fmla="*/ 27 h 7000"/>
                <a:gd name="T4" fmla="*/ 0 w 5642"/>
                <a:gd name="T5" fmla="*/ 7000 h 7000"/>
                <a:gd name="T6" fmla="*/ 815 w 5642"/>
                <a:gd name="T7" fmla="*/ 6993 h 7000"/>
                <a:gd name="T8" fmla="*/ 815 w 5642"/>
                <a:gd name="T9" fmla="*/ 6618 h 7000"/>
                <a:gd name="T10" fmla="*/ 794 w 5642"/>
                <a:gd name="T11" fmla="*/ 6618 h 7000"/>
                <a:gd name="T12" fmla="*/ 794 w 5642"/>
                <a:gd name="T13" fmla="*/ 6972 h 7000"/>
                <a:gd name="T14" fmla="*/ 21 w 5642"/>
                <a:gd name="T15" fmla="*/ 6979 h 7000"/>
                <a:gd name="T16" fmla="*/ 21 w 5642"/>
                <a:gd name="T17" fmla="*/ 47 h 7000"/>
                <a:gd name="T18" fmla="*/ 5642 w 5642"/>
                <a:gd name="T19" fmla="*/ 20 h 7000"/>
                <a:gd name="T20" fmla="*/ 5642 w 5642"/>
                <a:gd name="T21" fmla="*/ 0 h 7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42" h="7000">
                  <a:moveTo>
                    <a:pt x="5642" y="0"/>
                  </a:moveTo>
                  <a:lnTo>
                    <a:pt x="0" y="27"/>
                  </a:lnTo>
                  <a:lnTo>
                    <a:pt x="0" y="7000"/>
                  </a:lnTo>
                  <a:lnTo>
                    <a:pt x="815" y="6993"/>
                  </a:lnTo>
                  <a:lnTo>
                    <a:pt x="815" y="6618"/>
                  </a:lnTo>
                  <a:lnTo>
                    <a:pt x="794" y="6618"/>
                  </a:lnTo>
                  <a:lnTo>
                    <a:pt x="794" y="6972"/>
                  </a:lnTo>
                  <a:lnTo>
                    <a:pt x="21" y="6979"/>
                  </a:lnTo>
                  <a:lnTo>
                    <a:pt x="21" y="47"/>
                  </a:lnTo>
                  <a:lnTo>
                    <a:pt x="5642" y="20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E643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0" name="Freeform 338"/>
            <p:cNvSpPr>
              <a:spLocks/>
            </p:cNvSpPr>
            <p:nvPr/>
          </p:nvSpPr>
          <p:spPr bwMode="auto">
            <a:xfrm>
              <a:off x="3283" y="1026"/>
              <a:ext cx="68" cy="36"/>
            </a:xfrm>
            <a:custGeom>
              <a:avLst/>
              <a:gdLst>
                <a:gd name="T0" fmla="*/ 84 w 291"/>
                <a:gd name="T1" fmla="*/ 83 h 166"/>
                <a:gd name="T2" fmla="*/ 1 w 291"/>
                <a:gd name="T3" fmla="*/ 166 h 166"/>
                <a:gd name="T4" fmla="*/ 291 w 291"/>
                <a:gd name="T5" fmla="*/ 82 h 166"/>
                <a:gd name="T6" fmla="*/ 0 w 291"/>
                <a:gd name="T7" fmla="*/ 0 h 166"/>
                <a:gd name="T8" fmla="*/ 84 w 291"/>
                <a:gd name="T9" fmla="*/ 83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1" h="166">
                  <a:moveTo>
                    <a:pt x="84" y="83"/>
                  </a:moveTo>
                  <a:lnTo>
                    <a:pt x="1" y="166"/>
                  </a:lnTo>
                  <a:lnTo>
                    <a:pt x="291" y="82"/>
                  </a:lnTo>
                  <a:lnTo>
                    <a:pt x="0" y="0"/>
                  </a:lnTo>
                  <a:lnTo>
                    <a:pt x="84" y="83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1" name="Freeform 339"/>
            <p:cNvSpPr>
              <a:spLocks/>
            </p:cNvSpPr>
            <p:nvPr/>
          </p:nvSpPr>
          <p:spPr bwMode="auto">
            <a:xfrm>
              <a:off x="3275" y="1022"/>
              <a:ext cx="84" cy="44"/>
            </a:xfrm>
            <a:custGeom>
              <a:avLst/>
              <a:gdLst>
                <a:gd name="T0" fmla="*/ 120 w 365"/>
                <a:gd name="T1" fmla="*/ 104 h 208"/>
                <a:gd name="T2" fmla="*/ 112 w 365"/>
                <a:gd name="T3" fmla="*/ 97 h 208"/>
                <a:gd name="T4" fmla="*/ 1 w 365"/>
                <a:gd name="T5" fmla="*/ 208 h 208"/>
                <a:gd name="T6" fmla="*/ 365 w 365"/>
                <a:gd name="T7" fmla="*/ 103 h 208"/>
                <a:gd name="T8" fmla="*/ 0 w 365"/>
                <a:gd name="T9" fmla="*/ 0 h 208"/>
                <a:gd name="T10" fmla="*/ 112 w 365"/>
                <a:gd name="T11" fmla="*/ 111 h 208"/>
                <a:gd name="T12" fmla="*/ 120 w 365"/>
                <a:gd name="T13" fmla="*/ 104 h 208"/>
                <a:gd name="T14" fmla="*/ 112 w 365"/>
                <a:gd name="T15" fmla="*/ 97 h 208"/>
                <a:gd name="T16" fmla="*/ 120 w 365"/>
                <a:gd name="T17" fmla="*/ 104 h 208"/>
                <a:gd name="T18" fmla="*/ 127 w 365"/>
                <a:gd name="T19" fmla="*/ 97 h 208"/>
                <a:gd name="T20" fmla="*/ 72 w 365"/>
                <a:gd name="T21" fmla="*/ 42 h 208"/>
                <a:gd name="T22" fmla="*/ 289 w 365"/>
                <a:gd name="T23" fmla="*/ 103 h 208"/>
                <a:gd name="T24" fmla="*/ 73 w 365"/>
                <a:gd name="T25" fmla="*/ 166 h 208"/>
                <a:gd name="T26" fmla="*/ 134 w 365"/>
                <a:gd name="T27" fmla="*/ 104 h 208"/>
                <a:gd name="T28" fmla="*/ 127 w 365"/>
                <a:gd name="T29" fmla="*/ 97 h 208"/>
                <a:gd name="T30" fmla="*/ 120 w 365"/>
                <a:gd name="T31" fmla="*/ 10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65" h="208">
                  <a:moveTo>
                    <a:pt x="120" y="104"/>
                  </a:moveTo>
                  <a:lnTo>
                    <a:pt x="112" y="97"/>
                  </a:lnTo>
                  <a:lnTo>
                    <a:pt x="1" y="208"/>
                  </a:lnTo>
                  <a:lnTo>
                    <a:pt x="365" y="103"/>
                  </a:lnTo>
                  <a:lnTo>
                    <a:pt x="0" y="0"/>
                  </a:lnTo>
                  <a:lnTo>
                    <a:pt x="112" y="111"/>
                  </a:lnTo>
                  <a:lnTo>
                    <a:pt x="120" y="104"/>
                  </a:lnTo>
                  <a:lnTo>
                    <a:pt x="112" y="97"/>
                  </a:lnTo>
                  <a:lnTo>
                    <a:pt x="120" y="104"/>
                  </a:lnTo>
                  <a:lnTo>
                    <a:pt x="127" y="97"/>
                  </a:lnTo>
                  <a:lnTo>
                    <a:pt x="72" y="42"/>
                  </a:lnTo>
                  <a:lnTo>
                    <a:pt x="289" y="103"/>
                  </a:lnTo>
                  <a:lnTo>
                    <a:pt x="73" y="166"/>
                  </a:lnTo>
                  <a:lnTo>
                    <a:pt x="134" y="104"/>
                  </a:lnTo>
                  <a:lnTo>
                    <a:pt x="127" y="97"/>
                  </a:lnTo>
                  <a:lnTo>
                    <a:pt x="120" y="104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2" name="Rectangle 340"/>
            <p:cNvSpPr>
              <a:spLocks noChangeArrowheads="1"/>
            </p:cNvSpPr>
            <p:nvPr/>
          </p:nvSpPr>
          <p:spPr bwMode="auto">
            <a:xfrm>
              <a:off x="2976" y="2988"/>
              <a:ext cx="174" cy="49"/>
            </a:xfrm>
            <a:prstGeom prst="rect">
              <a:avLst/>
            </a:prstGeom>
            <a:solidFill>
              <a:srgbClr val="9DB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3" name="Freeform 341"/>
            <p:cNvSpPr>
              <a:spLocks/>
            </p:cNvSpPr>
            <p:nvPr/>
          </p:nvSpPr>
          <p:spPr bwMode="auto">
            <a:xfrm>
              <a:off x="2973" y="2986"/>
              <a:ext cx="179" cy="54"/>
            </a:xfrm>
            <a:custGeom>
              <a:avLst/>
              <a:gdLst>
                <a:gd name="T0" fmla="*/ 11 w 774"/>
                <a:gd name="T1" fmla="*/ 11 h 255"/>
                <a:gd name="T2" fmla="*/ 11 w 774"/>
                <a:gd name="T3" fmla="*/ 22 h 255"/>
                <a:gd name="T4" fmla="*/ 752 w 774"/>
                <a:gd name="T5" fmla="*/ 22 h 255"/>
                <a:gd name="T6" fmla="*/ 752 w 774"/>
                <a:gd name="T7" fmla="*/ 233 h 255"/>
                <a:gd name="T8" fmla="*/ 22 w 774"/>
                <a:gd name="T9" fmla="*/ 233 h 255"/>
                <a:gd name="T10" fmla="*/ 22 w 774"/>
                <a:gd name="T11" fmla="*/ 11 h 255"/>
                <a:gd name="T12" fmla="*/ 11 w 774"/>
                <a:gd name="T13" fmla="*/ 11 h 255"/>
                <a:gd name="T14" fmla="*/ 11 w 774"/>
                <a:gd name="T15" fmla="*/ 22 h 255"/>
                <a:gd name="T16" fmla="*/ 11 w 774"/>
                <a:gd name="T17" fmla="*/ 11 h 255"/>
                <a:gd name="T18" fmla="*/ 0 w 774"/>
                <a:gd name="T19" fmla="*/ 11 h 255"/>
                <a:gd name="T20" fmla="*/ 0 w 774"/>
                <a:gd name="T21" fmla="*/ 255 h 255"/>
                <a:gd name="T22" fmla="*/ 774 w 774"/>
                <a:gd name="T23" fmla="*/ 255 h 255"/>
                <a:gd name="T24" fmla="*/ 774 w 774"/>
                <a:gd name="T25" fmla="*/ 0 h 255"/>
                <a:gd name="T26" fmla="*/ 0 w 774"/>
                <a:gd name="T27" fmla="*/ 0 h 255"/>
                <a:gd name="T28" fmla="*/ 0 w 774"/>
                <a:gd name="T29" fmla="*/ 11 h 255"/>
                <a:gd name="T30" fmla="*/ 11 w 774"/>
                <a:gd name="T31" fmla="*/ 1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74" h="255">
                  <a:moveTo>
                    <a:pt x="11" y="11"/>
                  </a:moveTo>
                  <a:lnTo>
                    <a:pt x="11" y="22"/>
                  </a:lnTo>
                  <a:lnTo>
                    <a:pt x="752" y="22"/>
                  </a:lnTo>
                  <a:lnTo>
                    <a:pt x="752" y="233"/>
                  </a:lnTo>
                  <a:lnTo>
                    <a:pt x="22" y="233"/>
                  </a:lnTo>
                  <a:lnTo>
                    <a:pt x="22" y="11"/>
                  </a:lnTo>
                  <a:lnTo>
                    <a:pt x="11" y="11"/>
                  </a:lnTo>
                  <a:lnTo>
                    <a:pt x="11" y="22"/>
                  </a:lnTo>
                  <a:lnTo>
                    <a:pt x="11" y="11"/>
                  </a:lnTo>
                  <a:lnTo>
                    <a:pt x="0" y="11"/>
                  </a:lnTo>
                  <a:lnTo>
                    <a:pt x="0" y="255"/>
                  </a:lnTo>
                  <a:lnTo>
                    <a:pt x="774" y="255"/>
                  </a:lnTo>
                  <a:lnTo>
                    <a:pt x="774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11" y="11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4" name="Rectangle 342"/>
            <p:cNvSpPr>
              <a:spLocks noChangeArrowheads="1"/>
            </p:cNvSpPr>
            <p:nvPr/>
          </p:nvSpPr>
          <p:spPr bwMode="auto">
            <a:xfrm>
              <a:off x="2982" y="2979"/>
              <a:ext cx="74" cy="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 dirty="0" err="1">
                  <a:solidFill>
                    <a:srgbClr val="24282B"/>
                  </a:solidFill>
                  <a:latin typeface="Times New Roman" pitchFamily="18" charset="0"/>
                </a:rPr>
                <a:t>mdr</a:t>
              </a:r>
              <a:endParaRPr lang="en-US" sz="2800" dirty="0">
                <a:latin typeface="Arial" pitchFamily="34" charset="0"/>
              </a:endParaRPr>
            </a:p>
          </p:txBody>
        </p:sp>
        <p:sp>
          <p:nvSpPr>
            <p:cNvPr id="18025" name="Freeform 343"/>
            <p:cNvSpPr>
              <a:spLocks noEditPoints="1"/>
            </p:cNvSpPr>
            <p:nvPr/>
          </p:nvSpPr>
          <p:spPr bwMode="auto">
            <a:xfrm>
              <a:off x="3545" y="2016"/>
              <a:ext cx="525" cy="54"/>
            </a:xfrm>
            <a:custGeom>
              <a:avLst/>
              <a:gdLst>
                <a:gd name="T0" fmla="*/ 2242 w 2267"/>
                <a:gd name="T1" fmla="*/ 201 h 252"/>
                <a:gd name="T2" fmla="*/ 2259 w 2267"/>
                <a:gd name="T3" fmla="*/ 0 h 252"/>
                <a:gd name="T4" fmla="*/ 2229 w 2267"/>
                <a:gd name="T5" fmla="*/ 212 h 252"/>
                <a:gd name="T6" fmla="*/ 2204 w 2267"/>
                <a:gd name="T7" fmla="*/ 237 h 252"/>
                <a:gd name="T8" fmla="*/ 2229 w 2267"/>
                <a:gd name="T9" fmla="*/ 212 h 252"/>
                <a:gd name="T10" fmla="*/ 1953 w 2267"/>
                <a:gd name="T11" fmla="*/ 214 h 252"/>
                <a:gd name="T12" fmla="*/ 2154 w 2267"/>
                <a:gd name="T13" fmla="*/ 238 h 252"/>
                <a:gd name="T14" fmla="*/ 1903 w 2267"/>
                <a:gd name="T15" fmla="*/ 214 h 252"/>
                <a:gd name="T16" fmla="*/ 1878 w 2267"/>
                <a:gd name="T17" fmla="*/ 240 h 252"/>
                <a:gd name="T18" fmla="*/ 1903 w 2267"/>
                <a:gd name="T19" fmla="*/ 214 h 252"/>
                <a:gd name="T20" fmla="*/ 1628 w 2267"/>
                <a:gd name="T21" fmla="*/ 216 h 252"/>
                <a:gd name="T22" fmla="*/ 1828 w 2267"/>
                <a:gd name="T23" fmla="*/ 240 h 252"/>
                <a:gd name="T24" fmla="*/ 1578 w 2267"/>
                <a:gd name="T25" fmla="*/ 217 h 252"/>
                <a:gd name="T26" fmla="*/ 1553 w 2267"/>
                <a:gd name="T27" fmla="*/ 242 h 252"/>
                <a:gd name="T28" fmla="*/ 1578 w 2267"/>
                <a:gd name="T29" fmla="*/ 217 h 252"/>
                <a:gd name="T30" fmla="*/ 1302 w 2267"/>
                <a:gd name="T31" fmla="*/ 218 h 252"/>
                <a:gd name="T32" fmla="*/ 1503 w 2267"/>
                <a:gd name="T33" fmla="*/ 242 h 252"/>
                <a:gd name="T34" fmla="*/ 1252 w 2267"/>
                <a:gd name="T35" fmla="*/ 219 h 252"/>
                <a:gd name="T36" fmla="*/ 1227 w 2267"/>
                <a:gd name="T37" fmla="*/ 244 h 252"/>
                <a:gd name="T38" fmla="*/ 1252 w 2267"/>
                <a:gd name="T39" fmla="*/ 219 h 252"/>
                <a:gd name="T40" fmla="*/ 977 w 2267"/>
                <a:gd name="T41" fmla="*/ 221 h 252"/>
                <a:gd name="T42" fmla="*/ 1177 w 2267"/>
                <a:gd name="T43" fmla="*/ 244 h 252"/>
                <a:gd name="T44" fmla="*/ 927 w 2267"/>
                <a:gd name="T45" fmla="*/ 221 h 252"/>
                <a:gd name="T46" fmla="*/ 902 w 2267"/>
                <a:gd name="T47" fmla="*/ 246 h 252"/>
                <a:gd name="T48" fmla="*/ 927 w 2267"/>
                <a:gd name="T49" fmla="*/ 221 h 252"/>
                <a:gd name="T50" fmla="*/ 651 w 2267"/>
                <a:gd name="T51" fmla="*/ 223 h 252"/>
                <a:gd name="T52" fmla="*/ 852 w 2267"/>
                <a:gd name="T53" fmla="*/ 246 h 252"/>
                <a:gd name="T54" fmla="*/ 601 w 2267"/>
                <a:gd name="T55" fmla="*/ 223 h 252"/>
                <a:gd name="T56" fmla="*/ 576 w 2267"/>
                <a:gd name="T57" fmla="*/ 248 h 252"/>
                <a:gd name="T58" fmla="*/ 601 w 2267"/>
                <a:gd name="T59" fmla="*/ 223 h 252"/>
                <a:gd name="T60" fmla="*/ 326 w 2267"/>
                <a:gd name="T61" fmla="*/ 225 h 252"/>
                <a:gd name="T62" fmla="*/ 526 w 2267"/>
                <a:gd name="T63" fmla="*/ 249 h 252"/>
                <a:gd name="T64" fmla="*/ 275 w 2267"/>
                <a:gd name="T65" fmla="*/ 225 h 252"/>
                <a:gd name="T66" fmla="*/ 251 w 2267"/>
                <a:gd name="T67" fmla="*/ 250 h 252"/>
                <a:gd name="T68" fmla="*/ 275 w 2267"/>
                <a:gd name="T69" fmla="*/ 225 h 252"/>
                <a:gd name="T70" fmla="*/ 0 w 2267"/>
                <a:gd name="T71" fmla="*/ 227 h 252"/>
                <a:gd name="T72" fmla="*/ 201 w 2267"/>
                <a:gd name="T73" fmla="*/ 25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267" h="252">
                  <a:moveTo>
                    <a:pt x="2234" y="1"/>
                  </a:moveTo>
                  <a:lnTo>
                    <a:pt x="2242" y="201"/>
                  </a:lnTo>
                  <a:lnTo>
                    <a:pt x="2267" y="201"/>
                  </a:lnTo>
                  <a:lnTo>
                    <a:pt x="2259" y="0"/>
                  </a:lnTo>
                  <a:lnTo>
                    <a:pt x="2234" y="1"/>
                  </a:lnTo>
                  <a:close/>
                  <a:moveTo>
                    <a:pt x="2229" y="212"/>
                  </a:moveTo>
                  <a:lnTo>
                    <a:pt x="2204" y="212"/>
                  </a:lnTo>
                  <a:lnTo>
                    <a:pt x="2204" y="237"/>
                  </a:lnTo>
                  <a:lnTo>
                    <a:pt x="2229" y="237"/>
                  </a:lnTo>
                  <a:lnTo>
                    <a:pt x="2229" y="212"/>
                  </a:lnTo>
                  <a:close/>
                  <a:moveTo>
                    <a:pt x="2154" y="213"/>
                  </a:moveTo>
                  <a:lnTo>
                    <a:pt x="1953" y="214"/>
                  </a:lnTo>
                  <a:lnTo>
                    <a:pt x="1953" y="239"/>
                  </a:lnTo>
                  <a:lnTo>
                    <a:pt x="2154" y="238"/>
                  </a:lnTo>
                  <a:lnTo>
                    <a:pt x="2154" y="213"/>
                  </a:lnTo>
                  <a:close/>
                  <a:moveTo>
                    <a:pt x="1903" y="214"/>
                  </a:moveTo>
                  <a:lnTo>
                    <a:pt x="1878" y="215"/>
                  </a:lnTo>
                  <a:lnTo>
                    <a:pt x="1878" y="240"/>
                  </a:lnTo>
                  <a:lnTo>
                    <a:pt x="1903" y="239"/>
                  </a:lnTo>
                  <a:lnTo>
                    <a:pt x="1903" y="214"/>
                  </a:lnTo>
                  <a:close/>
                  <a:moveTo>
                    <a:pt x="1828" y="215"/>
                  </a:moveTo>
                  <a:lnTo>
                    <a:pt x="1628" y="216"/>
                  </a:lnTo>
                  <a:lnTo>
                    <a:pt x="1628" y="241"/>
                  </a:lnTo>
                  <a:lnTo>
                    <a:pt x="1828" y="240"/>
                  </a:lnTo>
                  <a:lnTo>
                    <a:pt x="1828" y="215"/>
                  </a:lnTo>
                  <a:close/>
                  <a:moveTo>
                    <a:pt x="1578" y="217"/>
                  </a:moveTo>
                  <a:lnTo>
                    <a:pt x="1553" y="217"/>
                  </a:lnTo>
                  <a:lnTo>
                    <a:pt x="1553" y="242"/>
                  </a:lnTo>
                  <a:lnTo>
                    <a:pt x="1578" y="242"/>
                  </a:lnTo>
                  <a:lnTo>
                    <a:pt x="1578" y="217"/>
                  </a:lnTo>
                  <a:close/>
                  <a:moveTo>
                    <a:pt x="1502" y="217"/>
                  </a:moveTo>
                  <a:lnTo>
                    <a:pt x="1302" y="218"/>
                  </a:lnTo>
                  <a:lnTo>
                    <a:pt x="1302" y="243"/>
                  </a:lnTo>
                  <a:lnTo>
                    <a:pt x="1503" y="242"/>
                  </a:lnTo>
                  <a:lnTo>
                    <a:pt x="1502" y="217"/>
                  </a:lnTo>
                  <a:close/>
                  <a:moveTo>
                    <a:pt x="1252" y="219"/>
                  </a:moveTo>
                  <a:lnTo>
                    <a:pt x="1227" y="219"/>
                  </a:lnTo>
                  <a:lnTo>
                    <a:pt x="1227" y="244"/>
                  </a:lnTo>
                  <a:lnTo>
                    <a:pt x="1252" y="244"/>
                  </a:lnTo>
                  <a:lnTo>
                    <a:pt x="1252" y="219"/>
                  </a:lnTo>
                  <a:close/>
                  <a:moveTo>
                    <a:pt x="1177" y="219"/>
                  </a:moveTo>
                  <a:lnTo>
                    <a:pt x="977" y="221"/>
                  </a:lnTo>
                  <a:lnTo>
                    <a:pt x="977" y="246"/>
                  </a:lnTo>
                  <a:lnTo>
                    <a:pt x="1177" y="244"/>
                  </a:lnTo>
                  <a:lnTo>
                    <a:pt x="1177" y="219"/>
                  </a:lnTo>
                  <a:close/>
                  <a:moveTo>
                    <a:pt x="927" y="221"/>
                  </a:moveTo>
                  <a:lnTo>
                    <a:pt x="902" y="221"/>
                  </a:lnTo>
                  <a:lnTo>
                    <a:pt x="902" y="246"/>
                  </a:lnTo>
                  <a:lnTo>
                    <a:pt x="927" y="246"/>
                  </a:lnTo>
                  <a:lnTo>
                    <a:pt x="927" y="221"/>
                  </a:lnTo>
                  <a:close/>
                  <a:moveTo>
                    <a:pt x="851" y="221"/>
                  </a:moveTo>
                  <a:lnTo>
                    <a:pt x="651" y="223"/>
                  </a:lnTo>
                  <a:lnTo>
                    <a:pt x="651" y="248"/>
                  </a:lnTo>
                  <a:lnTo>
                    <a:pt x="852" y="246"/>
                  </a:lnTo>
                  <a:lnTo>
                    <a:pt x="851" y="221"/>
                  </a:lnTo>
                  <a:close/>
                  <a:moveTo>
                    <a:pt x="601" y="223"/>
                  </a:moveTo>
                  <a:lnTo>
                    <a:pt x="576" y="223"/>
                  </a:lnTo>
                  <a:lnTo>
                    <a:pt x="576" y="248"/>
                  </a:lnTo>
                  <a:lnTo>
                    <a:pt x="601" y="248"/>
                  </a:lnTo>
                  <a:lnTo>
                    <a:pt x="601" y="223"/>
                  </a:lnTo>
                  <a:close/>
                  <a:moveTo>
                    <a:pt x="526" y="224"/>
                  </a:moveTo>
                  <a:lnTo>
                    <a:pt x="326" y="225"/>
                  </a:lnTo>
                  <a:lnTo>
                    <a:pt x="326" y="250"/>
                  </a:lnTo>
                  <a:lnTo>
                    <a:pt x="526" y="249"/>
                  </a:lnTo>
                  <a:lnTo>
                    <a:pt x="526" y="224"/>
                  </a:lnTo>
                  <a:close/>
                  <a:moveTo>
                    <a:pt x="275" y="225"/>
                  </a:moveTo>
                  <a:lnTo>
                    <a:pt x="250" y="225"/>
                  </a:lnTo>
                  <a:lnTo>
                    <a:pt x="251" y="250"/>
                  </a:lnTo>
                  <a:lnTo>
                    <a:pt x="276" y="250"/>
                  </a:lnTo>
                  <a:lnTo>
                    <a:pt x="275" y="225"/>
                  </a:lnTo>
                  <a:close/>
                  <a:moveTo>
                    <a:pt x="200" y="226"/>
                  </a:moveTo>
                  <a:lnTo>
                    <a:pt x="0" y="227"/>
                  </a:lnTo>
                  <a:lnTo>
                    <a:pt x="0" y="252"/>
                  </a:lnTo>
                  <a:lnTo>
                    <a:pt x="201" y="251"/>
                  </a:lnTo>
                  <a:lnTo>
                    <a:pt x="200" y="226"/>
                  </a:lnTo>
                  <a:close/>
                </a:path>
              </a:pathLst>
            </a:custGeom>
            <a:solidFill>
              <a:srgbClr val="2D34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6" name="Freeform 344"/>
            <p:cNvSpPr>
              <a:spLocks/>
            </p:cNvSpPr>
            <p:nvPr/>
          </p:nvSpPr>
          <p:spPr bwMode="auto">
            <a:xfrm>
              <a:off x="3534" y="2054"/>
              <a:ext cx="38" cy="26"/>
            </a:xfrm>
            <a:custGeom>
              <a:avLst/>
              <a:gdLst>
                <a:gd name="T0" fmla="*/ 164 w 164"/>
                <a:gd name="T1" fmla="*/ 120 h 120"/>
                <a:gd name="T2" fmla="*/ 0 w 164"/>
                <a:gd name="T3" fmla="*/ 61 h 120"/>
                <a:gd name="T4" fmla="*/ 163 w 164"/>
                <a:gd name="T5" fmla="*/ 0 h 120"/>
                <a:gd name="T6" fmla="*/ 164 w 164"/>
                <a:gd name="T7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4" h="120">
                  <a:moveTo>
                    <a:pt x="164" y="120"/>
                  </a:moveTo>
                  <a:lnTo>
                    <a:pt x="0" y="61"/>
                  </a:lnTo>
                  <a:lnTo>
                    <a:pt x="163" y="0"/>
                  </a:lnTo>
                  <a:cubicBezTo>
                    <a:pt x="137" y="35"/>
                    <a:pt x="138" y="84"/>
                    <a:pt x="164" y="120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7" name="Rectangle 345"/>
            <p:cNvSpPr>
              <a:spLocks noChangeArrowheads="1"/>
            </p:cNvSpPr>
            <p:nvPr/>
          </p:nvSpPr>
          <p:spPr bwMode="auto">
            <a:xfrm>
              <a:off x="3821" y="2022"/>
              <a:ext cx="82" cy="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600">
                  <a:solidFill>
                    <a:srgbClr val="24282B"/>
                  </a:solidFill>
                  <a:latin typeface="Times New Roman" pitchFamily="18" charset="0"/>
                </a:rPr>
                <a:t>isWb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028" name="Freeform 346"/>
            <p:cNvSpPr>
              <a:spLocks/>
            </p:cNvSpPr>
            <p:nvPr/>
          </p:nvSpPr>
          <p:spPr bwMode="auto">
            <a:xfrm>
              <a:off x="2984" y="2321"/>
              <a:ext cx="111" cy="645"/>
            </a:xfrm>
            <a:custGeom>
              <a:avLst/>
              <a:gdLst>
                <a:gd name="T0" fmla="*/ 0 w 483"/>
                <a:gd name="T1" fmla="*/ 0 h 3046"/>
                <a:gd name="T2" fmla="*/ 0 w 483"/>
                <a:gd name="T3" fmla="*/ 2459 h 3046"/>
                <a:gd name="T4" fmla="*/ 463 w 483"/>
                <a:gd name="T5" fmla="*/ 2459 h 3046"/>
                <a:gd name="T6" fmla="*/ 463 w 483"/>
                <a:gd name="T7" fmla="*/ 3046 h 3046"/>
                <a:gd name="T8" fmla="*/ 483 w 483"/>
                <a:gd name="T9" fmla="*/ 3046 h 3046"/>
                <a:gd name="T10" fmla="*/ 483 w 483"/>
                <a:gd name="T11" fmla="*/ 2439 h 3046"/>
                <a:gd name="T12" fmla="*/ 20 w 483"/>
                <a:gd name="T13" fmla="*/ 2439 h 3046"/>
                <a:gd name="T14" fmla="*/ 20 w 483"/>
                <a:gd name="T15" fmla="*/ 0 h 3046"/>
                <a:gd name="T16" fmla="*/ 0 w 483"/>
                <a:gd name="T17" fmla="*/ 0 h 30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3046">
                  <a:moveTo>
                    <a:pt x="0" y="0"/>
                  </a:moveTo>
                  <a:lnTo>
                    <a:pt x="0" y="2459"/>
                  </a:lnTo>
                  <a:lnTo>
                    <a:pt x="463" y="2459"/>
                  </a:lnTo>
                  <a:lnTo>
                    <a:pt x="463" y="3046"/>
                  </a:lnTo>
                  <a:lnTo>
                    <a:pt x="483" y="3046"/>
                  </a:lnTo>
                  <a:lnTo>
                    <a:pt x="483" y="2439"/>
                  </a:lnTo>
                  <a:lnTo>
                    <a:pt x="20" y="2439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29" name="Freeform 347"/>
            <p:cNvSpPr>
              <a:spLocks/>
            </p:cNvSpPr>
            <p:nvPr/>
          </p:nvSpPr>
          <p:spPr bwMode="auto">
            <a:xfrm>
              <a:off x="3082" y="2944"/>
              <a:ext cx="22" cy="28"/>
            </a:xfrm>
            <a:custGeom>
              <a:avLst/>
              <a:gdLst>
                <a:gd name="T0" fmla="*/ 97 w 97"/>
                <a:gd name="T1" fmla="*/ 0 h 131"/>
                <a:gd name="T2" fmla="*/ 48 w 97"/>
                <a:gd name="T3" fmla="*/ 131 h 131"/>
                <a:gd name="T4" fmla="*/ 0 w 97"/>
                <a:gd name="T5" fmla="*/ 0 h 131"/>
                <a:gd name="T6" fmla="*/ 97 w 97"/>
                <a:gd name="T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31">
                  <a:moveTo>
                    <a:pt x="97" y="0"/>
                  </a:moveTo>
                  <a:lnTo>
                    <a:pt x="48" y="131"/>
                  </a:lnTo>
                  <a:lnTo>
                    <a:pt x="0" y="0"/>
                  </a:lnTo>
                  <a:cubicBezTo>
                    <a:pt x="29" y="21"/>
                    <a:pt x="68" y="20"/>
                    <a:pt x="97" y="0"/>
                  </a:cubicBezTo>
                  <a:close/>
                </a:path>
              </a:pathLst>
            </a:custGeom>
            <a:solidFill>
              <a:srgbClr val="2428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7" name="Freeform 452"/>
          <p:cNvSpPr>
            <a:spLocks noEditPoints="1"/>
          </p:cNvSpPr>
          <p:nvPr/>
        </p:nvSpPr>
        <p:spPr bwMode="auto">
          <a:xfrm>
            <a:off x="3962670" y="1236134"/>
            <a:ext cx="3094589" cy="3099213"/>
          </a:xfrm>
          <a:custGeom>
            <a:avLst/>
            <a:gdLst>
              <a:gd name="T0" fmla="*/ 6680 w 6783"/>
              <a:gd name="T1" fmla="*/ 7825 h 8047"/>
              <a:gd name="T2" fmla="*/ 6328 w 6783"/>
              <a:gd name="T3" fmla="*/ 7852 h 8047"/>
              <a:gd name="T4" fmla="*/ 6004 w 6783"/>
              <a:gd name="T5" fmla="*/ 7852 h 8047"/>
              <a:gd name="T6" fmla="*/ 5652 w 6783"/>
              <a:gd name="T7" fmla="*/ 7825 h 8047"/>
              <a:gd name="T8" fmla="*/ 5220 w 6783"/>
              <a:gd name="T9" fmla="*/ 7825 h 8047"/>
              <a:gd name="T10" fmla="*/ 4652 w 6783"/>
              <a:gd name="T11" fmla="*/ 7825 h 8047"/>
              <a:gd name="T12" fmla="*/ 4300 w 6783"/>
              <a:gd name="T13" fmla="*/ 7851 h 8047"/>
              <a:gd name="T14" fmla="*/ 4165 w 6783"/>
              <a:gd name="T15" fmla="*/ 7851 h 8047"/>
              <a:gd name="T16" fmla="*/ 3813 w 6783"/>
              <a:gd name="T17" fmla="*/ 7824 h 8047"/>
              <a:gd name="T18" fmla="*/ 3191 w 6783"/>
              <a:gd name="T19" fmla="*/ 7824 h 8047"/>
              <a:gd name="T20" fmla="*/ 2813 w 6783"/>
              <a:gd name="T21" fmla="*/ 7824 h 8047"/>
              <a:gd name="T22" fmla="*/ 2461 w 6783"/>
              <a:gd name="T23" fmla="*/ 7851 h 8047"/>
              <a:gd name="T24" fmla="*/ 2136 w 6783"/>
              <a:gd name="T25" fmla="*/ 7851 h 8047"/>
              <a:gd name="T26" fmla="*/ 1785 w 6783"/>
              <a:gd name="T27" fmla="*/ 7824 h 8047"/>
              <a:gd name="T28" fmla="*/ 1352 w 6783"/>
              <a:gd name="T29" fmla="*/ 7824 h 8047"/>
              <a:gd name="T30" fmla="*/ 784 w 6783"/>
              <a:gd name="T31" fmla="*/ 7824 h 8047"/>
              <a:gd name="T32" fmla="*/ 433 w 6783"/>
              <a:gd name="T33" fmla="*/ 7850 h 8047"/>
              <a:gd name="T34" fmla="*/ 297 w 6783"/>
              <a:gd name="T35" fmla="*/ 7850 h 8047"/>
              <a:gd name="T36" fmla="*/ 0 w 6783"/>
              <a:gd name="T37" fmla="*/ 7769 h 8047"/>
              <a:gd name="T38" fmla="*/ 27 w 6783"/>
              <a:gd name="T39" fmla="*/ 7498 h 8047"/>
              <a:gd name="T40" fmla="*/ 0 w 6783"/>
              <a:gd name="T41" fmla="*/ 7147 h 8047"/>
              <a:gd name="T42" fmla="*/ 0 w 6783"/>
              <a:gd name="T43" fmla="*/ 6768 h 8047"/>
              <a:gd name="T44" fmla="*/ 27 w 6783"/>
              <a:gd name="T45" fmla="*/ 6417 h 8047"/>
              <a:gd name="T46" fmla="*/ 27 w 6783"/>
              <a:gd name="T47" fmla="*/ 6092 h 8047"/>
              <a:gd name="T48" fmla="*/ 0 w 6783"/>
              <a:gd name="T49" fmla="*/ 5740 h 8047"/>
              <a:gd name="T50" fmla="*/ 27 w 6783"/>
              <a:gd name="T51" fmla="*/ 5659 h 8047"/>
              <a:gd name="T52" fmla="*/ 0 w 6783"/>
              <a:gd name="T53" fmla="*/ 5308 h 8047"/>
              <a:gd name="T54" fmla="*/ 0 w 6783"/>
              <a:gd name="T55" fmla="*/ 4740 h 8047"/>
              <a:gd name="T56" fmla="*/ 27 w 6783"/>
              <a:gd name="T57" fmla="*/ 4388 h 8047"/>
              <a:gd name="T58" fmla="*/ 27 w 6783"/>
              <a:gd name="T59" fmla="*/ 4253 h 8047"/>
              <a:gd name="T60" fmla="*/ 0 w 6783"/>
              <a:gd name="T61" fmla="*/ 3901 h 8047"/>
              <a:gd name="T62" fmla="*/ 27 w 6783"/>
              <a:gd name="T63" fmla="*/ 3631 h 8047"/>
              <a:gd name="T64" fmla="*/ 0 w 6783"/>
              <a:gd name="T65" fmla="*/ 3279 h 8047"/>
              <a:gd name="T66" fmla="*/ 0 w 6783"/>
              <a:gd name="T67" fmla="*/ 2901 h 8047"/>
              <a:gd name="T68" fmla="*/ 27 w 6783"/>
              <a:gd name="T69" fmla="*/ 2549 h 8047"/>
              <a:gd name="T70" fmla="*/ 27 w 6783"/>
              <a:gd name="T71" fmla="*/ 2225 h 8047"/>
              <a:gd name="T72" fmla="*/ 0 w 6783"/>
              <a:gd name="T73" fmla="*/ 1873 h 8047"/>
              <a:gd name="T74" fmla="*/ 27 w 6783"/>
              <a:gd name="T75" fmla="*/ 1792 h 8047"/>
              <a:gd name="T76" fmla="*/ 0 w 6783"/>
              <a:gd name="T77" fmla="*/ 1440 h 8047"/>
              <a:gd name="T78" fmla="*/ 0 w 6783"/>
              <a:gd name="T79" fmla="*/ 872 h 8047"/>
              <a:gd name="T80" fmla="*/ 27 w 6783"/>
              <a:gd name="T81" fmla="*/ 521 h 8047"/>
              <a:gd name="T82" fmla="*/ 27 w 6783"/>
              <a:gd name="T83" fmla="*/ 386 h 8047"/>
              <a:gd name="T84" fmla="*/ 27 w 6783"/>
              <a:gd name="T85" fmla="*/ 34 h 8047"/>
              <a:gd name="T86" fmla="*/ 264 w 6783"/>
              <a:gd name="T87" fmla="*/ 28 h 8047"/>
              <a:gd name="T88" fmla="*/ 696 w 6783"/>
              <a:gd name="T89" fmla="*/ 29 h 8047"/>
              <a:gd name="T90" fmla="*/ 1264 w 6783"/>
              <a:gd name="T91" fmla="*/ 30 h 8047"/>
              <a:gd name="T92" fmla="*/ 1616 w 6783"/>
              <a:gd name="T93" fmla="*/ 3 h 8047"/>
              <a:gd name="T94" fmla="*/ 1751 w 6783"/>
              <a:gd name="T95" fmla="*/ 4 h 8047"/>
              <a:gd name="T96" fmla="*/ 2103 w 6783"/>
              <a:gd name="T97" fmla="*/ 32 h 8047"/>
              <a:gd name="T98" fmla="*/ 2725 w 6783"/>
              <a:gd name="T99" fmla="*/ 33 h 8047"/>
              <a:gd name="T100" fmla="*/ 3103 w 6783"/>
              <a:gd name="T101" fmla="*/ 34 h 8047"/>
              <a:gd name="T102" fmla="*/ 3455 w 6783"/>
              <a:gd name="T103" fmla="*/ 8 h 8047"/>
              <a:gd name="T104" fmla="*/ 3780 w 6783"/>
              <a:gd name="T105" fmla="*/ 8 h 8047"/>
              <a:gd name="T106" fmla="*/ 4131 w 6783"/>
              <a:gd name="T107" fmla="*/ 36 h 8047"/>
              <a:gd name="T108" fmla="*/ 4564 w 6783"/>
              <a:gd name="T109" fmla="*/ 37 h 8047"/>
              <a:gd name="T110" fmla="*/ 5132 w 6783"/>
              <a:gd name="T111" fmla="*/ 38 h 8047"/>
              <a:gd name="T112" fmla="*/ 5483 w 6783"/>
              <a:gd name="T113" fmla="*/ 12 h 8047"/>
              <a:gd name="T114" fmla="*/ 5619 w 6783"/>
              <a:gd name="T115" fmla="*/ 12 h 8047"/>
              <a:gd name="T116" fmla="*/ 5970 w 6783"/>
              <a:gd name="T117" fmla="*/ 40 h 8047"/>
              <a:gd name="T118" fmla="*/ 6228 w 6783"/>
              <a:gd name="T119" fmla="*/ 134 h 8047"/>
              <a:gd name="T120" fmla="*/ 6228 w 6783"/>
              <a:gd name="T121" fmla="*/ 495 h 80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783" h="8047">
                <a:moveTo>
                  <a:pt x="6781" y="8047"/>
                </a:moveTo>
                <a:lnTo>
                  <a:pt x="6783" y="7825"/>
                </a:lnTo>
                <a:lnTo>
                  <a:pt x="6761" y="7825"/>
                </a:lnTo>
                <a:lnTo>
                  <a:pt x="6761" y="7852"/>
                </a:lnTo>
                <a:lnTo>
                  <a:pt x="6770" y="7852"/>
                </a:lnTo>
                <a:lnTo>
                  <a:pt x="6770" y="7839"/>
                </a:lnTo>
                <a:lnTo>
                  <a:pt x="6756" y="7839"/>
                </a:lnTo>
                <a:lnTo>
                  <a:pt x="6754" y="8046"/>
                </a:lnTo>
                <a:lnTo>
                  <a:pt x="6781" y="8047"/>
                </a:lnTo>
                <a:close/>
                <a:moveTo>
                  <a:pt x="6707" y="7825"/>
                </a:moveTo>
                <a:lnTo>
                  <a:pt x="6680" y="7825"/>
                </a:lnTo>
                <a:lnTo>
                  <a:pt x="6680" y="7852"/>
                </a:lnTo>
                <a:lnTo>
                  <a:pt x="6707" y="7852"/>
                </a:lnTo>
                <a:lnTo>
                  <a:pt x="6707" y="7825"/>
                </a:lnTo>
                <a:close/>
                <a:moveTo>
                  <a:pt x="6626" y="7825"/>
                </a:moveTo>
                <a:lnTo>
                  <a:pt x="6409" y="7825"/>
                </a:lnTo>
                <a:lnTo>
                  <a:pt x="6409" y="7852"/>
                </a:lnTo>
                <a:lnTo>
                  <a:pt x="6626" y="7852"/>
                </a:lnTo>
                <a:lnTo>
                  <a:pt x="6626" y="7825"/>
                </a:lnTo>
                <a:close/>
                <a:moveTo>
                  <a:pt x="6355" y="7825"/>
                </a:moveTo>
                <a:lnTo>
                  <a:pt x="6328" y="7825"/>
                </a:lnTo>
                <a:lnTo>
                  <a:pt x="6328" y="7852"/>
                </a:lnTo>
                <a:lnTo>
                  <a:pt x="6355" y="7852"/>
                </a:lnTo>
                <a:lnTo>
                  <a:pt x="6355" y="7825"/>
                </a:lnTo>
                <a:close/>
                <a:moveTo>
                  <a:pt x="6274" y="7825"/>
                </a:moveTo>
                <a:lnTo>
                  <a:pt x="6058" y="7825"/>
                </a:lnTo>
                <a:lnTo>
                  <a:pt x="6058" y="7852"/>
                </a:lnTo>
                <a:lnTo>
                  <a:pt x="6274" y="7852"/>
                </a:lnTo>
                <a:lnTo>
                  <a:pt x="6274" y="7825"/>
                </a:lnTo>
                <a:close/>
                <a:moveTo>
                  <a:pt x="6004" y="7825"/>
                </a:moveTo>
                <a:lnTo>
                  <a:pt x="5977" y="7825"/>
                </a:lnTo>
                <a:lnTo>
                  <a:pt x="5977" y="7852"/>
                </a:lnTo>
                <a:lnTo>
                  <a:pt x="6004" y="7852"/>
                </a:lnTo>
                <a:lnTo>
                  <a:pt x="6004" y="7825"/>
                </a:lnTo>
                <a:close/>
                <a:moveTo>
                  <a:pt x="5923" y="7825"/>
                </a:moveTo>
                <a:lnTo>
                  <a:pt x="5706" y="7825"/>
                </a:lnTo>
                <a:lnTo>
                  <a:pt x="5706" y="7852"/>
                </a:lnTo>
                <a:lnTo>
                  <a:pt x="5923" y="7852"/>
                </a:lnTo>
                <a:lnTo>
                  <a:pt x="5923" y="7825"/>
                </a:lnTo>
                <a:close/>
                <a:moveTo>
                  <a:pt x="5652" y="7825"/>
                </a:moveTo>
                <a:lnTo>
                  <a:pt x="5625" y="7825"/>
                </a:lnTo>
                <a:lnTo>
                  <a:pt x="5625" y="7852"/>
                </a:lnTo>
                <a:lnTo>
                  <a:pt x="5652" y="7852"/>
                </a:lnTo>
                <a:lnTo>
                  <a:pt x="5652" y="7825"/>
                </a:lnTo>
                <a:close/>
                <a:moveTo>
                  <a:pt x="5571" y="7825"/>
                </a:moveTo>
                <a:lnTo>
                  <a:pt x="5355" y="7825"/>
                </a:lnTo>
                <a:lnTo>
                  <a:pt x="5355" y="7852"/>
                </a:lnTo>
                <a:lnTo>
                  <a:pt x="5571" y="7852"/>
                </a:lnTo>
                <a:lnTo>
                  <a:pt x="5571" y="7825"/>
                </a:lnTo>
                <a:close/>
                <a:moveTo>
                  <a:pt x="5301" y="7825"/>
                </a:moveTo>
                <a:lnTo>
                  <a:pt x="5274" y="7825"/>
                </a:lnTo>
                <a:lnTo>
                  <a:pt x="5274" y="7852"/>
                </a:lnTo>
                <a:lnTo>
                  <a:pt x="5301" y="7852"/>
                </a:lnTo>
                <a:lnTo>
                  <a:pt x="5301" y="7825"/>
                </a:lnTo>
                <a:close/>
                <a:moveTo>
                  <a:pt x="5220" y="7825"/>
                </a:moveTo>
                <a:lnTo>
                  <a:pt x="5003" y="7825"/>
                </a:lnTo>
                <a:lnTo>
                  <a:pt x="5003" y="7852"/>
                </a:lnTo>
                <a:lnTo>
                  <a:pt x="5220" y="7852"/>
                </a:lnTo>
                <a:lnTo>
                  <a:pt x="5220" y="7825"/>
                </a:lnTo>
                <a:close/>
                <a:moveTo>
                  <a:pt x="4949" y="7825"/>
                </a:moveTo>
                <a:lnTo>
                  <a:pt x="4922" y="7825"/>
                </a:lnTo>
                <a:lnTo>
                  <a:pt x="4922" y="7852"/>
                </a:lnTo>
                <a:lnTo>
                  <a:pt x="4949" y="7852"/>
                </a:lnTo>
                <a:lnTo>
                  <a:pt x="4949" y="7825"/>
                </a:lnTo>
                <a:close/>
                <a:moveTo>
                  <a:pt x="4868" y="7825"/>
                </a:moveTo>
                <a:lnTo>
                  <a:pt x="4652" y="7825"/>
                </a:lnTo>
                <a:lnTo>
                  <a:pt x="4652" y="7852"/>
                </a:lnTo>
                <a:lnTo>
                  <a:pt x="4868" y="7852"/>
                </a:lnTo>
                <a:lnTo>
                  <a:pt x="4868" y="7825"/>
                </a:lnTo>
                <a:close/>
                <a:moveTo>
                  <a:pt x="4597" y="7825"/>
                </a:moveTo>
                <a:lnTo>
                  <a:pt x="4570" y="7825"/>
                </a:lnTo>
                <a:lnTo>
                  <a:pt x="4570" y="7852"/>
                </a:lnTo>
                <a:lnTo>
                  <a:pt x="4597" y="7852"/>
                </a:lnTo>
                <a:lnTo>
                  <a:pt x="4597" y="7825"/>
                </a:lnTo>
                <a:close/>
                <a:moveTo>
                  <a:pt x="4516" y="7824"/>
                </a:moveTo>
                <a:lnTo>
                  <a:pt x="4300" y="7824"/>
                </a:lnTo>
                <a:lnTo>
                  <a:pt x="4300" y="7851"/>
                </a:lnTo>
                <a:lnTo>
                  <a:pt x="4516" y="7852"/>
                </a:lnTo>
                <a:lnTo>
                  <a:pt x="4516" y="7824"/>
                </a:lnTo>
                <a:close/>
                <a:moveTo>
                  <a:pt x="4246" y="7824"/>
                </a:moveTo>
                <a:lnTo>
                  <a:pt x="4219" y="7824"/>
                </a:lnTo>
                <a:lnTo>
                  <a:pt x="4219" y="7851"/>
                </a:lnTo>
                <a:lnTo>
                  <a:pt x="4246" y="7851"/>
                </a:lnTo>
                <a:lnTo>
                  <a:pt x="4246" y="7824"/>
                </a:lnTo>
                <a:close/>
                <a:moveTo>
                  <a:pt x="4165" y="7824"/>
                </a:moveTo>
                <a:lnTo>
                  <a:pt x="3948" y="7824"/>
                </a:lnTo>
                <a:lnTo>
                  <a:pt x="3948" y="7851"/>
                </a:lnTo>
                <a:lnTo>
                  <a:pt x="4165" y="7851"/>
                </a:lnTo>
                <a:lnTo>
                  <a:pt x="4165" y="7824"/>
                </a:lnTo>
                <a:close/>
                <a:moveTo>
                  <a:pt x="3894" y="7824"/>
                </a:moveTo>
                <a:lnTo>
                  <a:pt x="3867" y="7824"/>
                </a:lnTo>
                <a:lnTo>
                  <a:pt x="3867" y="7851"/>
                </a:lnTo>
                <a:lnTo>
                  <a:pt x="3894" y="7851"/>
                </a:lnTo>
                <a:lnTo>
                  <a:pt x="3894" y="7824"/>
                </a:lnTo>
                <a:close/>
                <a:moveTo>
                  <a:pt x="3813" y="7824"/>
                </a:moveTo>
                <a:lnTo>
                  <a:pt x="3597" y="7824"/>
                </a:lnTo>
                <a:lnTo>
                  <a:pt x="3597" y="7851"/>
                </a:lnTo>
                <a:lnTo>
                  <a:pt x="3813" y="7851"/>
                </a:lnTo>
                <a:lnTo>
                  <a:pt x="3813" y="7824"/>
                </a:lnTo>
                <a:close/>
                <a:moveTo>
                  <a:pt x="3543" y="7824"/>
                </a:moveTo>
                <a:lnTo>
                  <a:pt x="3516" y="7824"/>
                </a:lnTo>
                <a:lnTo>
                  <a:pt x="3516" y="7851"/>
                </a:lnTo>
                <a:lnTo>
                  <a:pt x="3543" y="7851"/>
                </a:lnTo>
                <a:lnTo>
                  <a:pt x="3543" y="7824"/>
                </a:lnTo>
                <a:close/>
                <a:moveTo>
                  <a:pt x="3462" y="7824"/>
                </a:moveTo>
                <a:lnTo>
                  <a:pt x="3245" y="7824"/>
                </a:lnTo>
                <a:lnTo>
                  <a:pt x="3245" y="7851"/>
                </a:lnTo>
                <a:lnTo>
                  <a:pt x="3462" y="7851"/>
                </a:lnTo>
                <a:lnTo>
                  <a:pt x="3462" y="7824"/>
                </a:lnTo>
                <a:close/>
                <a:moveTo>
                  <a:pt x="3191" y="7824"/>
                </a:moveTo>
                <a:lnTo>
                  <a:pt x="3164" y="7824"/>
                </a:lnTo>
                <a:lnTo>
                  <a:pt x="3164" y="7851"/>
                </a:lnTo>
                <a:lnTo>
                  <a:pt x="3191" y="7851"/>
                </a:lnTo>
                <a:lnTo>
                  <a:pt x="3191" y="7824"/>
                </a:lnTo>
                <a:close/>
                <a:moveTo>
                  <a:pt x="3110" y="7824"/>
                </a:moveTo>
                <a:lnTo>
                  <a:pt x="2894" y="7824"/>
                </a:lnTo>
                <a:lnTo>
                  <a:pt x="2894" y="7851"/>
                </a:lnTo>
                <a:lnTo>
                  <a:pt x="3110" y="7851"/>
                </a:lnTo>
                <a:lnTo>
                  <a:pt x="3110" y="7824"/>
                </a:lnTo>
                <a:close/>
                <a:moveTo>
                  <a:pt x="2840" y="7824"/>
                </a:moveTo>
                <a:lnTo>
                  <a:pt x="2813" y="7824"/>
                </a:lnTo>
                <a:lnTo>
                  <a:pt x="2813" y="7851"/>
                </a:lnTo>
                <a:lnTo>
                  <a:pt x="2840" y="7851"/>
                </a:lnTo>
                <a:lnTo>
                  <a:pt x="2840" y="7824"/>
                </a:lnTo>
                <a:close/>
                <a:moveTo>
                  <a:pt x="2758" y="7824"/>
                </a:moveTo>
                <a:lnTo>
                  <a:pt x="2542" y="7824"/>
                </a:lnTo>
                <a:lnTo>
                  <a:pt x="2542" y="7851"/>
                </a:lnTo>
                <a:lnTo>
                  <a:pt x="2758" y="7851"/>
                </a:lnTo>
                <a:lnTo>
                  <a:pt x="2758" y="7824"/>
                </a:lnTo>
                <a:close/>
                <a:moveTo>
                  <a:pt x="2488" y="7824"/>
                </a:moveTo>
                <a:lnTo>
                  <a:pt x="2461" y="7824"/>
                </a:lnTo>
                <a:lnTo>
                  <a:pt x="2461" y="7851"/>
                </a:lnTo>
                <a:lnTo>
                  <a:pt x="2488" y="7851"/>
                </a:lnTo>
                <a:lnTo>
                  <a:pt x="2488" y="7824"/>
                </a:lnTo>
                <a:close/>
                <a:moveTo>
                  <a:pt x="2407" y="7824"/>
                </a:moveTo>
                <a:lnTo>
                  <a:pt x="2190" y="7824"/>
                </a:lnTo>
                <a:lnTo>
                  <a:pt x="2190" y="7851"/>
                </a:lnTo>
                <a:lnTo>
                  <a:pt x="2407" y="7851"/>
                </a:lnTo>
                <a:lnTo>
                  <a:pt x="2407" y="7824"/>
                </a:lnTo>
                <a:close/>
                <a:moveTo>
                  <a:pt x="2136" y="7824"/>
                </a:moveTo>
                <a:lnTo>
                  <a:pt x="2109" y="7824"/>
                </a:lnTo>
                <a:lnTo>
                  <a:pt x="2109" y="7851"/>
                </a:lnTo>
                <a:lnTo>
                  <a:pt x="2136" y="7851"/>
                </a:lnTo>
                <a:lnTo>
                  <a:pt x="2136" y="7824"/>
                </a:lnTo>
                <a:close/>
                <a:moveTo>
                  <a:pt x="2055" y="7824"/>
                </a:moveTo>
                <a:lnTo>
                  <a:pt x="1839" y="7824"/>
                </a:lnTo>
                <a:lnTo>
                  <a:pt x="1839" y="7851"/>
                </a:lnTo>
                <a:lnTo>
                  <a:pt x="2055" y="7851"/>
                </a:lnTo>
                <a:lnTo>
                  <a:pt x="2055" y="7824"/>
                </a:lnTo>
                <a:close/>
                <a:moveTo>
                  <a:pt x="1785" y="7824"/>
                </a:moveTo>
                <a:lnTo>
                  <a:pt x="1758" y="7824"/>
                </a:lnTo>
                <a:lnTo>
                  <a:pt x="1758" y="7851"/>
                </a:lnTo>
                <a:lnTo>
                  <a:pt x="1785" y="7851"/>
                </a:lnTo>
                <a:lnTo>
                  <a:pt x="1785" y="7824"/>
                </a:lnTo>
                <a:close/>
                <a:moveTo>
                  <a:pt x="1704" y="7824"/>
                </a:moveTo>
                <a:lnTo>
                  <a:pt x="1487" y="7824"/>
                </a:lnTo>
                <a:lnTo>
                  <a:pt x="1487" y="7851"/>
                </a:lnTo>
                <a:lnTo>
                  <a:pt x="1704" y="7851"/>
                </a:lnTo>
                <a:lnTo>
                  <a:pt x="1704" y="7824"/>
                </a:lnTo>
                <a:close/>
                <a:moveTo>
                  <a:pt x="1433" y="7824"/>
                </a:moveTo>
                <a:lnTo>
                  <a:pt x="1406" y="7824"/>
                </a:lnTo>
                <a:lnTo>
                  <a:pt x="1406" y="7851"/>
                </a:lnTo>
                <a:lnTo>
                  <a:pt x="1433" y="7851"/>
                </a:lnTo>
                <a:lnTo>
                  <a:pt x="1433" y="7824"/>
                </a:lnTo>
                <a:close/>
                <a:moveTo>
                  <a:pt x="1352" y="7824"/>
                </a:moveTo>
                <a:lnTo>
                  <a:pt x="1136" y="7824"/>
                </a:lnTo>
                <a:lnTo>
                  <a:pt x="1136" y="7851"/>
                </a:lnTo>
                <a:lnTo>
                  <a:pt x="1352" y="7851"/>
                </a:lnTo>
                <a:lnTo>
                  <a:pt x="1352" y="7824"/>
                </a:lnTo>
                <a:close/>
                <a:moveTo>
                  <a:pt x="1082" y="7824"/>
                </a:moveTo>
                <a:lnTo>
                  <a:pt x="1055" y="7824"/>
                </a:lnTo>
                <a:lnTo>
                  <a:pt x="1055" y="7851"/>
                </a:lnTo>
                <a:lnTo>
                  <a:pt x="1082" y="7851"/>
                </a:lnTo>
                <a:lnTo>
                  <a:pt x="1082" y="7824"/>
                </a:lnTo>
                <a:close/>
                <a:moveTo>
                  <a:pt x="1001" y="7824"/>
                </a:moveTo>
                <a:lnTo>
                  <a:pt x="784" y="7824"/>
                </a:lnTo>
                <a:lnTo>
                  <a:pt x="784" y="7851"/>
                </a:lnTo>
                <a:lnTo>
                  <a:pt x="1001" y="7851"/>
                </a:lnTo>
                <a:lnTo>
                  <a:pt x="1001" y="7824"/>
                </a:lnTo>
                <a:close/>
                <a:moveTo>
                  <a:pt x="730" y="7824"/>
                </a:moveTo>
                <a:lnTo>
                  <a:pt x="703" y="7823"/>
                </a:lnTo>
                <a:lnTo>
                  <a:pt x="703" y="7851"/>
                </a:lnTo>
                <a:lnTo>
                  <a:pt x="730" y="7851"/>
                </a:lnTo>
                <a:lnTo>
                  <a:pt x="730" y="7824"/>
                </a:lnTo>
                <a:close/>
                <a:moveTo>
                  <a:pt x="649" y="7823"/>
                </a:moveTo>
                <a:lnTo>
                  <a:pt x="433" y="7823"/>
                </a:lnTo>
                <a:lnTo>
                  <a:pt x="433" y="7850"/>
                </a:lnTo>
                <a:lnTo>
                  <a:pt x="649" y="7851"/>
                </a:lnTo>
                <a:lnTo>
                  <a:pt x="649" y="7823"/>
                </a:lnTo>
                <a:close/>
                <a:moveTo>
                  <a:pt x="378" y="7823"/>
                </a:moveTo>
                <a:lnTo>
                  <a:pt x="351" y="7823"/>
                </a:lnTo>
                <a:lnTo>
                  <a:pt x="351" y="7850"/>
                </a:lnTo>
                <a:lnTo>
                  <a:pt x="378" y="7850"/>
                </a:lnTo>
                <a:lnTo>
                  <a:pt x="378" y="7823"/>
                </a:lnTo>
                <a:close/>
                <a:moveTo>
                  <a:pt x="297" y="7823"/>
                </a:moveTo>
                <a:lnTo>
                  <a:pt x="81" y="7823"/>
                </a:lnTo>
                <a:lnTo>
                  <a:pt x="81" y="7850"/>
                </a:lnTo>
                <a:lnTo>
                  <a:pt x="297" y="7850"/>
                </a:lnTo>
                <a:lnTo>
                  <a:pt x="297" y="7823"/>
                </a:lnTo>
                <a:close/>
                <a:moveTo>
                  <a:pt x="27" y="7823"/>
                </a:moveTo>
                <a:lnTo>
                  <a:pt x="14" y="7823"/>
                </a:lnTo>
                <a:lnTo>
                  <a:pt x="14" y="7837"/>
                </a:lnTo>
                <a:lnTo>
                  <a:pt x="27" y="7837"/>
                </a:lnTo>
                <a:lnTo>
                  <a:pt x="27" y="7823"/>
                </a:lnTo>
                <a:lnTo>
                  <a:pt x="0" y="7823"/>
                </a:lnTo>
                <a:lnTo>
                  <a:pt x="0" y="7850"/>
                </a:lnTo>
                <a:lnTo>
                  <a:pt x="27" y="7850"/>
                </a:lnTo>
                <a:lnTo>
                  <a:pt x="27" y="7823"/>
                </a:lnTo>
                <a:close/>
                <a:moveTo>
                  <a:pt x="0" y="7769"/>
                </a:moveTo>
                <a:lnTo>
                  <a:pt x="27" y="7769"/>
                </a:lnTo>
                <a:lnTo>
                  <a:pt x="27" y="7552"/>
                </a:lnTo>
                <a:lnTo>
                  <a:pt x="0" y="7552"/>
                </a:lnTo>
                <a:lnTo>
                  <a:pt x="0" y="7769"/>
                </a:lnTo>
                <a:close/>
                <a:moveTo>
                  <a:pt x="27" y="7769"/>
                </a:moveTo>
                <a:close/>
                <a:moveTo>
                  <a:pt x="0" y="7498"/>
                </a:moveTo>
                <a:lnTo>
                  <a:pt x="27" y="7498"/>
                </a:lnTo>
                <a:lnTo>
                  <a:pt x="27" y="7471"/>
                </a:lnTo>
                <a:lnTo>
                  <a:pt x="0" y="7471"/>
                </a:lnTo>
                <a:lnTo>
                  <a:pt x="0" y="7498"/>
                </a:lnTo>
                <a:close/>
                <a:moveTo>
                  <a:pt x="27" y="7498"/>
                </a:moveTo>
                <a:close/>
                <a:moveTo>
                  <a:pt x="0" y="7417"/>
                </a:moveTo>
                <a:lnTo>
                  <a:pt x="27" y="7417"/>
                </a:lnTo>
                <a:lnTo>
                  <a:pt x="27" y="7201"/>
                </a:lnTo>
                <a:lnTo>
                  <a:pt x="0" y="7201"/>
                </a:lnTo>
                <a:lnTo>
                  <a:pt x="0" y="7417"/>
                </a:lnTo>
                <a:close/>
                <a:moveTo>
                  <a:pt x="27" y="7417"/>
                </a:moveTo>
                <a:close/>
                <a:moveTo>
                  <a:pt x="0" y="7147"/>
                </a:moveTo>
                <a:lnTo>
                  <a:pt x="27" y="7147"/>
                </a:lnTo>
                <a:lnTo>
                  <a:pt x="27" y="7120"/>
                </a:lnTo>
                <a:lnTo>
                  <a:pt x="0" y="7120"/>
                </a:lnTo>
                <a:lnTo>
                  <a:pt x="0" y="7147"/>
                </a:lnTo>
                <a:close/>
                <a:moveTo>
                  <a:pt x="27" y="7147"/>
                </a:moveTo>
                <a:close/>
                <a:moveTo>
                  <a:pt x="0" y="7066"/>
                </a:moveTo>
                <a:lnTo>
                  <a:pt x="27" y="7066"/>
                </a:lnTo>
                <a:lnTo>
                  <a:pt x="27" y="6849"/>
                </a:lnTo>
                <a:lnTo>
                  <a:pt x="0" y="6849"/>
                </a:lnTo>
                <a:lnTo>
                  <a:pt x="0" y="7066"/>
                </a:lnTo>
                <a:close/>
                <a:moveTo>
                  <a:pt x="27" y="7066"/>
                </a:moveTo>
                <a:close/>
                <a:moveTo>
                  <a:pt x="0" y="6795"/>
                </a:moveTo>
                <a:lnTo>
                  <a:pt x="27" y="6795"/>
                </a:lnTo>
                <a:lnTo>
                  <a:pt x="27" y="6768"/>
                </a:lnTo>
                <a:lnTo>
                  <a:pt x="0" y="6768"/>
                </a:lnTo>
                <a:lnTo>
                  <a:pt x="0" y="6795"/>
                </a:lnTo>
                <a:close/>
                <a:moveTo>
                  <a:pt x="27" y="6795"/>
                </a:moveTo>
                <a:close/>
                <a:moveTo>
                  <a:pt x="0" y="6714"/>
                </a:moveTo>
                <a:lnTo>
                  <a:pt x="27" y="6714"/>
                </a:lnTo>
                <a:lnTo>
                  <a:pt x="27" y="6498"/>
                </a:lnTo>
                <a:lnTo>
                  <a:pt x="0" y="6498"/>
                </a:lnTo>
                <a:lnTo>
                  <a:pt x="0" y="6714"/>
                </a:lnTo>
                <a:close/>
                <a:moveTo>
                  <a:pt x="27" y="6714"/>
                </a:moveTo>
                <a:close/>
                <a:moveTo>
                  <a:pt x="0" y="6444"/>
                </a:moveTo>
                <a:lnTo>
                  <a:pt x="27" y="6444"/>
                </a:lnTo>
                <a:lnTo>
                  <a:pt x="27" y="6417"/>
                </a:lnTo>
                <a:lnTo>
                  <a:pt x="0" y="6417"/>
                </a:lnTo>
                <a:lnTo>
                  <a:pt x="0" y="6444"/>
                </a:lnTo>
                <a:close/>
                <a:moveTo>
                  <a:pt x="27" y="6444"/>
                </a:moveTo>
                <a:close/>
                <a:moveTo>
                  <a:pt x="0" y="6362"/>
                </a:moveTo>
                <a:lnTo>
                  <a:pt x="27" y="6362"/>
                </a:lnTo>
                <a:lnTo>
                  <a:pt x="27" y="6146"/>
                </a:lnTo>
                <a:lnTo>
                  <a:pt x="0" y="6146"/>
                </a:lnTo>
                <a:lnTo>
                  <a:pt x="0" y="6362"/>
                </a:lnTo>
                <a:close/>
                <a:moveTo>
                  <a:pt x="27" y="6362"/>
                </a:moveTo>
                <a:close/>
                <a:moveTo>
                  <a:pt x="0" y="6092"/>
                </a:moveTo>
                <a:lnTo>
                  <a:pt x="27" y="6092"/>
                </a:lnTo>
                <a:lnTo>
                  <a:pt x="27" y="6065"/>
                </a:lnTo>
                <a:lnTo>
                  <a:pt x="0" y="6065"/>
                </a:lnTo>
                <a:lnTo>
                  <a:pt x="0" y="6092"/>
                </a:lnTo>
                <a:close/>
                <a:moveTo>
                  <a:pt x="27" y="6092"/>
                </a:moveTo>
                <a:close/>
                <a:moveTo>
                  <a:pt x="0" y="6011"/>
                </a:moveTo>
                <a:lnTo>
                  <a:pt x="27" y="6011"/>
                </a:lnTo>
                <a:lnTo>
                  <a:pt x="27" y="5795"/>
                </a:lnTo>
                <a:lnTo>
                  <a:pt x="0" y="5795"/>
                </a:lnTo>
                <a:lnTo>
                  <a:pt x="0" y="6011"/>
                </a:lnTo>
                <a:close/>
                <a:moveTo>
                  <a:pt x="27" y="6011"/>
                </a:moveTo>
                <a:close/>
                <a:moveTo>
                  <a:pt x="0" y="5740"/>
                </a:moveTo>
                <a:lnTo>
                  <a:pt x="27" y="5740"/>
                </a:lnTo>
                <a:lnTo>
                  <a:pt x="27" y="5713"/>
                </a:lnTo>
                <a:lnTo>
                  <a:pt x="0" y="5713"/>
                </a:lnTo>
                <a:lnTo>
                  <a:pt x="0" y="5740"/>
                </a:lnTo>
                <a:close/>
                <a:moveTo>
                  <a:pt x="27" y="5740"/>
                </a:moveTo>
                <a:close/>
                <a:moveTo>
                  <a:pt x="0" y="5659"/>
                </a:moveTo>
                <a:lnTo>
                  <a:pt x="27" y="5659"/>
                </a:lnTo>
                <a:lnTo>
                  <a:pt x="27" y="5443"/>
                </a:lnTo>
                <a:lnTo>
                  <a:pt x="0" y="5443"/>
                </a:lnTo>
                <a:lnTo>
                  <a:pt x="0" y="5659"/>
                </a:lnTo>
                <a:close/>
                <a:moveTo>
                  <a:pt x="27" y="5659"/>
                </a:moveTo>
                <a:close/>
                <a:moveTo>
                  <a:pt x="0" y="5389"/>
                </a:moveTo>
                <a:lnTo>
                  <a:pt x="27" y="5389"/>
                </a:lnTo>
                <a:lnTo>
                  <a:pt x="27" y="5362"/>
                </a:lnTo>
                <a:lnTo>
                  <a:pt x="0" y="5362"/>
                </a:lnTo>
                <a:lnTo>
                  <a:pt x="0" y="5389"/>
                </a:lnTo>
                <a:close/>
                <a:moveTo>
                  <a:pt x="27" y="5389"/>
                </a:moveTo>
                <a:close/>
                <a:moveTo>
                  <a:pt x="0" y="5308"/>
                </a:moveTo>
                <a:lnTo>
                  <a:pt x="27" y="5308"/>
                </a:lnTo>
                <a:lnTo>
                  <a:pt x="27" y="5091"/>
                </a:lnTo>
                <a:lnTo>
                  <a:pt x="0" y="5091"/>
                </a:lnTo>
                <a:lnTo>
                  <a:pt x="0" y="5308"/>
                </a:lnTo>
                <a:close/>
                <a:moveTo>
                  <a:pt x="27" y="5308"/>
                </a:moveTo>
                <a:close/>
                <a:moveTo>
                  <a:pt x="0" y="5037"/>
                </a:moveTo>
                <a:lnTo>
                  <a:pt x="27" y="5037"/>
                </a:lnTo>
                <a:lnTo>
                  <a:pt x="27" y="5010"/>
                </a:lnTo>
                <a:lnTo>
                  <a:pt x="0" y="5010"/>
                </a:lnTo>
                <a:lnTo>
                  <a:pt x="0" y="5037"/>
                </a:lnTo>
                <a:close/>
                <a:moveTo>
                  <a:pt x="27" y="5037"/>
                </a:moveTo>
                <a:close/>
                <a:moveTo>
                  <a:pt x="0" y="4956"/>
                </a:moveTo>
                <a:lnTo>
                  <a:pt x="27" y="4956"/>
                </a:lnTo>
                <a:lnTo>
                  <a:pt x="27" y="4740"/>
                </a:lnTo>
                <a:lnTo>
                  <a:pt x="0" y="4740"/>
                </a:lnTo>
                <a:lnTo>
                  <a:pt x="0" y="4956"/>
                </a:lnTo>
                <a:close/>
                <a:moveTo>
                  <a:pt x="27" y="4956"/>
                </a:moveTo>
                <a:close/>
                <a:moveTo>
                  <a:pt x="0" y="4686"/>
                </a:moveTo>
                <a:lnTo>
                  <a:pt x="27" y="4686"/>
                </a:lnTo>
                <a:lnTo>
                  <a:pt x="27" y="4659"/>
                </a:lnTo>
                <a:lnTo>
                  <a:pt x="0" y="4659"/>
                </a:lnTo>
                <a:lnTo>
                  <a:pt x="0" y="4686"/>
                </a:lnTo>
                <a:close/>
                <a:moveTo>
                  <a:pt x="27" y="4686"/>
                </a:moveTo>
                <a:close/>
                <a:moveTo>
                  <a:pt x="0" y="4605"/>
                </a:moveTo>
                <a:lnTo>
                  <a:pt x="27" y="4605"/>
                </a:lnTo>
                <a:lnTo>
                  <a:pt x="27" y="4388"/>
                </a:lnTo>
                <a:lnTo>
                  <a:pt x="0" y="4388"/>
                </a:lnTo>
                <a:lnTo>
                  <a:pt x="0" y="4605"/>
                </a:lnTo>
                <a:close/>
                <a:moveTo>
                  <a:pt x="27" y="4605"/>
                </a:moveTo>
                <a:close/>
                <a:moveTo>
                  <a:pt x="0" y="4334"/>
                </a:moveTo>
                <a:lnTo>
                  <a:pt x="27" y="4334"/>
                </a:lnTo>
                <a:lnTo>
                  <a:pt x="27" y="4307"/>
                </a:lnTo>
                <a:lnTo>
                  <a:pt x="0" y="4307"/>
                </a:lnTo>
                <a:lnTo>
                  <a:pt x="0" y="4334"/>
                </a:lnTo>
                <a:close/>
                <a:moveTo>
                  <a:pt x="27" y="4334"/>
                </a:moveTo>
                <a:close/>
                <a:moveTo>
                  <a:pt x="0" y="4253"/>
                </a:moveTo>
                <a:lnTo>
                  <a:pt x="27" y="4253"/>
                </a:lnTo>
                <a:lnTo>
                  <a:pt x="27" y="4037"/>
                </a:lnTo>
                <a:lnTo>
                  <a:pt x="0" y="4037"/>
                </a:lnTo>
                <a:lnTo>
                  <a:pt x="0" y="4253"/>
                </a:lnTo>
                <a:close/>
                <a:moveTo>
                  <a:pt x="27" y="4253"/>
                </a:moveTo>
                <a:close/>
                <a:moveTo>
                  <a:pt x="0" y="3983"/>
                </a:moveTo>
                <a:lnTo>
                  <a:pt x="27" y="3983"/>
                </a:lnTo>
                <a:lnTo>
                  <a:pt x="27" y="3956"/>
                </a:lnTo>
                <a:lnTo>
                  <a:pt x="0" y="3956"/>
                </a:lnTo>
                <a:lnTo>
                  <a:pt x="0" y="3983"/>
                </a:lnTo>
                <a:close/>
                <a:moveTo>
                  <a:pt x="27" y="3983"/>
                </a:moveTo>
                <a:close/>
                <a:moveTo>
                  <a:pt x="0" y="3901"/>
                </a:moveTo>
                <a:lnTo>
                  <a:pt x="27" y="3901"/>
                </a:lnTo>
                <a:lnTo>
                  <a:pt x="27" y="3685"/>
                </a:lnTo>
                <a:lnTo>
                  <a:pt x="0" y="3685"/>
                </a:lnTo>
                <a:lnTo>
                  <a:pt x="0" y="3901"/>
                </a:lnTo>
                <a:close/>
                <a:moveTo>
                  <a:pt x="27" y="3901"/>
                </a:moveTo>
                <a:close/>
                <a:moveTo>
                  <a:pt x="0" y="3631"/>
                </a:moveTo>
                <a:lnTo>
                  <a:pt x="27" y="3631"/>
                </a:lnTo>
                <a:lnTo>
                  <a:pt x="27" y="3604"/>
                </a:lnTo>
                <a:lnTo>
                  <a:pt x="0" y="3604"/>
                </a:lnTo>
                <a:lnTo>
                  <a:pt x="0" y="3631"/>
                </a:lnTo>
                <a:close/>
                <a:moveTo>
                  <a:pt x="27" y="3631"/>
                </a:moveTo>
                <a:close/>
                <a:moveTo>
                  <a:pt x="0" y="3550"/>
                </a:moveTo>
                <a:lnTo>
                  <a:pt x="27" y="3550"/>
                </a:lnTo>
                <a:lnTo>
                  <a:pt x="27" y="3333"/>
                </a:lnTo>
                <a:lnTo>
                  <a:pt x="0" y="3333"/>
                </a:lnTo>
                <a:lnTo>
                  <a:pt x="0" y="3550"/>
                </a:lnTo>
                <a:close/>
                <a:moveTo>
                  <a:pt x="27" y="3550"/>
                </a:moveTo>
                <a:close/>
                <a:moveTo>
                  <a:pt x="0" y="3279"/>
                </a:moveTo>
                <a:lnTo>
                  <a:pt x="27" y="3279"/>
                </a:lnTo>
                <a:lnTo>
                  <a:pt x="27" y="3252"/>
                </a:lnTo>
                <a:lnTo>
                  <a:pt x="0" y="3252"/>
                </a:lnTo>
                <a:lnTo>
                  <a:pt x="0" y="3279"/>
                </a:lnTo>
                <a:close/>
                <a:moveTo>
                  <a:pt x="27" y="3279"/>
                </a:moveTo>
                <a:close/>
                <a:moveTo>
                  <a:pt x="0" y="3198"/>
                </a:moveTo>
                <a:lnTo>
                  <a:pt x="27" y="3198"/>
                </a:lnTo>
                <a:lnTo>
                  <a:pt x="27" y="2982"/>
                </a:lnTo>
                <a:lnTo>
                  <a:pt x="0" y="2982"/>
                </a:lnTo>
                <a:lnTo>
                  <a:pt x="0" y="3198"/>
                </a:lnTo>
                <a:close/>
                <a:moveTo>
                  <a:pt x="27" y="3198"/>
                </a:moveTo>
                <a:close/>
                <a:moveTo>
                  <a:pt x="0" y="2928"/>
                </a:moveTo>
                <a:lnTo>
                  <a:pt x="27" y="2928"/>
                </a:lnTo>
                <a:lnTo>
                  <a:pt x="27" y="2901"/>
                </a:lnTo>
                <a:lnTo>
                  <a:pt x="0" y="2901"/>
                </a:lnTo>
                <a:lnTo>
                  <a:pt x="0" y="2928"/>
                </a:lnTo>
                <a:close/>
                <a:moveTo>
                  <a:pt x="27" y="2928"/>
                </a:moveTo>
                <a:close/>
                <a:moveTo>
                  <a:pt x="0" y="2847"/>
                </a:moveTo>
                <a:lnTo>
                  <a:pt x="27" y="2847"/>
                </a:lnTo>
                <a:lnTo>
                  <a:pt x="27" y="2630"/>
                </a:lnTo>
                <a:lnTo>
                  <a:pt x="0" y="2630"/>
                </a:lnTo>
                <a:lnTo>
                  <a:pt x="0" y="2847"/>
                </a:lnTo>
                <a:close/>
                <a:moveTo>
                  <a:pt x="27" y="2847"/>
                </a:moveTo>
                <a:close/>
                <a:moveTo>
                  <a:pt x="0" y="2576"/>
                </a:moveTo>
                <a:lnTo>
                  <a:pt x="27" y="2576"/>
                </a:lnTo>
                <a:lnTo>
                  <a:pt x="27" y="2549"/>
                </a:lnTo>
                <a:lnTo>
                  <a:pt x="0" y="2549"/>
                </a:lnTo>
                <a:lnTo>
                  <a:pt x="0" y="2576"/>
                </a:lnTo>
                <a:close/>
                <a:moveTo>
                  <a:pt x="27" y="2576"/>
                </a:moveTo>
                <a:close/>
                <a:moveTo>
                  <a:pt x="0" y="2495"/>
                </a:moveTo>
                <a:lnTo>
                  <a:pt x="27" y="2495"/>
                </a:lnTo>
                <a:lnTo>
                  <a:pt x="27" y="2279"/>
                </a:lnTo>
                <a:lnTo>
                  <a:pt x="0" y="2279"/>
                </a:lnTo>
                <a:lnTo>
                  <a:pt x="0" y="2495"/>
                </a:lnTo>
                <a:close/>
                <a:moveTo>
                  <a:pt x="27" y="2495"/>
                </a:moveTo>
                <a:close/>
                <a:moveTo>
                  <a:pt x="0" y="2225"/>
                </a:moveTo>
                <a:lnTo>
                  <a:pt x="27" y="2225"/>
                </a:lnTo>
                <a:lnTo>
                  <a:pt x="27" y="2198"/>
                </a:lnTo>
                <a:lnTo>
                  <a:pt x="0" y="2198"/>
                </a:lnTo>
                <a:lnTo>
                  <a:pt x="0" y="2225"/>
                </a:lnTo>
                <a:close/>
                <a:moveTo>
                  <a:pt x="27" y="2225"/>
                </a:moveTo>
                <a:close/>
                <a:moveTo>
                  <a:pt x="0" y="2144"/>
                </a:moveTo>
                <a:lnTo>
                  <a:pt x="27" y="2144"/>
                </a:lnTo>
                <a:lnTo>
                  <a:pt x="27" y="1927"/>
                </a:lnTo>
                <a:lnTo>
                  <a:pt x="0" y="1927"/>
                </a:lnTo>
                <a:lnTo>
                  <a:pt x="0" y="2144"/>
                </a:lnTo>
                <a:close/>
                <a:moveTo>
                  <a:pt x="27" y="2144"/>
                </a:moveTo>
                <a:close/>
                <a:moveTo>
                  <a:pt x="0" y="1873"/>
                </a:moveTo>
                <a:lnTo>
                  <a:pt x="27" y="1873"/>
                </a:lnTo>
                <a:lnTo>
                  <a:pt x="27" y="1846"/>
                </a:lnTo>
                <a:lnTo>
                  <a:pt x="0" y="1846"/>
                </a:lnTo>
                <a:lnTo>
                  <a:pt x="0" y="1873"/>
                </a:lnTo>
                <a:close/>
                <a:moveTo>
                  <a:pt x="27" y="1873"/>
                </a:moveTo>
                <a:close/>
                <a:moveTo>
                  <a:pt x="0" y="1792"/>
                </a:moveTo>
                <a:lnTo>
                  <a:pt x="27" y="1792"/>
                </a:lnTo>
                <a:lnTo>
                  <a:pt x="27" y="1576"/>
                </a:lnTo>
                <a:lnTo>
                  <a:pt x="0" y="1576"/>
                </a:lnTo>
                <a:lnTo>
                  <a:pt x="0" y="1792"/>
                </a:lnTo>
                <a:close/>
                <a:moveTo>
                  <a:pt x="27" y="1792"/>
                </a:moveTo>
                <a:close/>
                <a:moveTo>
                  <a:pt x="0" y="1521"/>
                </a:moveTo>
                <a:lnTo>
                  <a:pt x="27" y="1521"/>
                </a:lnTo>
                <a:lnTo>
                  <a:pt x="27" y="1494"/>
                </a:lnTo>
                <a:lnTo>
                  <a:pt x="0" y="1494"/>
                </a:lnTo>
                <a:lnTo>
                  <a:pt x="0" y="1521"/>
                </a:lnTo>
                <a:close/>
                <a:moveTo>
                  <a:pt x="27" y="1521"/>
                </a:moveTo>
                <a:close/>
                <a:moveTo>
                  <a:pt x="0" y="1440"/>
                </a:moveTo>
                <a:lnTo>
                  <a:pt x="27" y="1440"/>
                </a:lnTo>
                <a:lnTo>
                  <a:pt x="27" y="1224"/>
                </a:lnTo>
                <a:lnTo>
                  <a:pt x="0" y="1224"/>
                </a:lnTo>
                <a:lnTo>
                  <a:pt x="0" y="1440"/>
                </a:lnTo>
                <a:close/>
                <a:moveTo>
                  <a:pt x="27" y="1440"/>
                </a:moveTo>
                <a:close/>
                <a:moveTo>
                  <a:pt x="0" y="1170"/>
                </a:moveTo>
                <a:lnTo>
                  <a:pt x="27" y="1170"/>
                </a:lnTo>
                <a:lnTo>
                  <a:pt x="27" y="1143"/>
                </a:lnTo>
                <a:lnTo>
                  <a:pt x="0" y="1143"/>
                </a:lnTo>
                <a:lnTo>
                  <a:pt x="0" y="1170"/>
                </a:lnTo>
                <a:close/>
                <a:moveTo>
                  <a:pt x="27" y="1170"/>
                </a:moveTo>
                <a:close/>
                <a:moveTo>
                  <a:pt x="0" y="1089"/>
                </a:moveTo>
                <a:lnTo>
                  <a:pt x="27" y="1089"/>
                </a:lnTo>
                <a:lnTo>
                  <a:pt x="27" y="872"/>
                </a:lnTo>
                <a:lnTo>
                  <a:pt x="0" y="872"/>
                </a:lnTo>
                <a:lnTo>
                  <a:pt x="0" y="1089"/>
                </a:lnTo>
                <a:close/>
                <a:moveTo>
                  <a:pt x="27" y="1089"/>
                </a:moveTo>
                <a:close/>
                <a:moveTo>
                  <a:pt x="0" y="818"/>
                </a:moveTo>
                <a:lnTo>
                  <a:pt x="27" y="818"/>
                </a:lnTo>
                <a:lnTo>
                  <a:pt x="27" y="791"/>
                </a:lnTo>
                <a:lnTo>
                  <a:pt x="0" y="791"/>
                </a:lnTo>
                <a:lnTo>
                  <a:pt x="0" y="818"/>
                </a:lnTo>
                <a:close/>
                <a:moveTo>
                  <a:pt x="27" y="818"/>
                </a:moveTo>
                <a:close/>
                <a:moveTo>
                  <a:pt x="0" y="737"/>
                </a:moveTo>
                <a:lnTo>
                  <a:pt x="27" y="737"/>
                </a:lnTo>
                <a:lnTo>
                  <a:pt x="27" y="521"/>
                </a:lnTo>
                <a:lnTo>
                  <a:pt x="0" y="521"/>
                </a:lnTo>
                <a:lnTo>
                  <a:pt x="0" y="737"/>
                </a:lnTo>
                <a:close/>
                <a:moveTo>
                  <a:pt x="27" y="737"/>
                </a:moveTo>
                <a:close/>
                <a:moveTo>
                  <a:pt x="0" y="467"/>
                </a:moveTo>
                <a:lnTo>
                  <a:pt x="27" y="467"/>
                </a:lnTo>
                <a:lnTo>
                  <a:pt x="27" y="440"/>
                </a:lnTo>
                <a:lnTo>
                  <a:pt x="0" y="440"/>
                </a:lnTo>
                <a:lnTo>
                  <a:pt x="0" y="467"/>
                </a:lnTo>
                <a:close/>
                <a:moveTo>
                  <a:pt x="27" y="467"/>
                </a:moveTo>
                <a:close/>
                <a:moveTo>
                  <a:pt x="0" y="386"/>
                </a:moveTo>
                <a:lnTo>
                  <a:pt x="27" y="386"/>
                </a:lnTo>
                <a:lnTo>
                  <a:pt x="27" y="169"/>
                </a:lnTo>
                <a:lnTo>
                  <a:pt x="0" y="169"/>
                </a:lnTo>
                <a:lnTo>
                  <a:pt x="0" y="386"/>
                </a:lnTo>
                <a:close/>
                <a:moveTo>
                  <a:pt x="27" y="386"/>
                </a:moveTo>
                <a:close/>
                <a:moveTo>
                  <a:pt x="0" y="115"/>
                </a:moveTo>
                <a:lnTo>
                  <a:pt x="27" y="115"/>
                </a:lnTo>
                <a:lnTo>
                  <a:pt x="27" y="88"/>
                </a:lnTo>
                <a:lnTo>
                  <a:pt x="0" y="88"/>
                </a:lnTo>
                <a:lnTo>
                  <a:pt x="0" y="115"/>
                </a:lnTo>
                <a:close/>
                <a:moveTo>
                  <a:pt x="27" y="115"/>
                </a:moveTo>
                <a:close/>
                <a:moveTo>
                  <a:pt x="27" y="34"/>
                </a:moveTo>
                <a:lnTo>
                  <a:pt x="27" y="27"/>
                </a:lnTo>
                <a:lnTo>
                  <a:pt x="210" y="27"/>
                </a:lnTo>
                <a:lnTo>
                  <a:pt x="210" y="0"/>
                </a:lnTo>
                <a:lnTo>
                  <a:pt x="0" y="0"/>
                </a:lnTo>
                <a:lnTo>
                  <a:pt x="0" y="34"/>
                </a:lnTo>
                <a:lnTo>
                  <a:pt x="27" y="34"/>
                </a:lnTo>
                <a:close/>
                <a:moveTo>
                  <a:pt x="264" y="28"/>
                </a:moveTo>
                <a:lnTo>
                  <a:pt x="291" y="28"/>
                </a:lnTo>
                <a:lnTo>
                  <a:pt x="291" y="1"/>
                </a:lnTo>
                <a:lnTo>
                  <a:pt x="264" y="1"/>
                </a:lnTo>
                <a:lnTo>
                  <a:pt x="264" y="28"/>
                </a:lnTo>
                <a:close/>
                <a:moveTo>
                  <a:pt x="345" y="28"/>
                </a:moveTo>
                <a:lnTo>
                  <a:pt x="561" y="28"/>
                </a:lnTo>
                <a:lnTo>
                  <a:pt x="561" y="1"/>
                </a:lnTo>
                <a:lnTo>
                  <a:pt x="345" y="1"/>
                </a:lnTo>
                <a:lnTo>
                  <a:pt x="345" y="28"/>
                </a:lnTo>
                <a:close/>
                <a:moveTo>
                  <a:pt x="615" y="28"/>
                </a:moveTo>
                <a:lnTo>
                  <a:pt x="642" y="28"/>
                </a:lnTo>
                <a:lnTo>
                  <a:pt x="642" y="1"/>
                </a:lnTo>
                <a:lnTo>
                  <a:pt x="615" y="1"/>
                </a:lnTo>
                <a:lnTo>
                  <a:pt x="615" y="28"/>
                </a:lnTo>
                <a:close/>
                <a:moveTo>
                  <a:pt x="696" y="29"/>
                </a:moveTo>
                <a:lnTo>
                  <a:pt x="913" y="29"/>
                </a:lnTo>
                <a:lnTo>
                  <a:pt x="913" y="2"/>
                </a:lnTo>
                <a:lnTo>
                  <a:pt x="696" y="2"/>
                </a:lnTo>
                <a:lnTo>
                  <a:pt x="696" y="29"/>
                </a:lnTo>
                <a:close/>
                <a:moveTo>
                  <a:pt x="967" y="29"/>
                </a:moveTo>
                <a:lnTo>
                  <a:pt x="994" y="29"/>
                </a:lnTo>
                <a:lnTo>
                  <a:pt x="994" y="2"/>
                </a:lnTo>
                <a:lnTo>
                  <a:pt x="967" y="2"/>
                </a:lnTo>
                <a:lnTo>
                  <a:pt x="967" y="29"/>
                </a:lnTo>
                <a:close/>
                <a:moveTo>
                  <a:pt x="1048" y="29"/>
                </a:moveTo>
                <a:lnTo>
                  <a:pt x="1264" y="30"/>
                </a:lnTo>
                <a:lnTo>
                  <a:pt x="1264" y="3"/>
                </a:lnTo>
                <a:lnTo>
                  <a:pt x="1048" y="2"/>
                </a:lnTo>
                <a:lnTo>
                  <a:pt x="1048" y="29"/>
                </a:lnTo>
                <a:close/>
                <a:moveTo>
                  <a:pt x="1318" y="30"/>
                </a:moveTo>
                <a:lnTo>
                  <a:pt x="1345" y="30"/>
                </a:lnTo>
                <a:lnTo>
                  <a:pt x="1346" y="3"/>
                </a:lnTo>
                <a:lnTo>
                  <a:pt x="1319" y="3"/>
                </a:lnTo>
                <a:lnTo>
                  <a:pt x="1318" y="30"/>
                </a:lnTo>
                <a:close/>
                <a:moveTo>
                  <a:pt x="1400" y="30"/>
                </a:moveTo>
                <a:lnTo>
                  <a:pt x="1616" y="31"/>
                </a:lnTo>
                <a:lnTo>
                  <a:pt x="1616" y="3"/>
                </a:lnTo>
                <a:lnTo>
                  <a:pt x="1400" y="3"/>
                </a:lnTo>
                <a:lnTo>
                  <a:pt x="1400" y="30"/>
                </a:lnTo>
                <a:close/>
                <a:moveTo>
                  <a:pt x="1670" y="31"/>
                </a:moveTo>
                <a:lnTo>
                  <a:pt x="1697" y="31"/>
                </a:lnTo>
                <a:lnTo>
                  <a:pt x="1697" y="4"/>
                </a:lnTo>
                <a:lnTo>
                  <a:pt x="1670" y="4"/>
                </a:lnTo>
                <a:lnTo>
                  <a:pt x="1670" y="31"/>
                </a:lnTo>
                <a:close/>
                <a:moveTo>
                  <a:pt x="1751" y="31"/>
                </a:moveTo>
                <a:lnTo>
                  <a:pt x="1968" y="31"/>
                </a:lnTo>
                <a:lnTo>
                  <a:pt x="1968" y="4"/>
                </a:lnTo>
                <a:lnTo>
                  <a:pt x="1751" y="4"/>
                </a:lnTo>
                <a:lnTo>
                  <a:pt x="1751" y="31"/>
                </a:lnTo>
                <a:close/>
                <a:moveTo>
                  <a:pt x="2022" y="31"/>
                </a:moveTo>
                <a:lnTo>
                  <a:pt x="2049" y="32"/>
                </a:lnTo>
                <a:lnTo>
                  <a:pt x="2049" y="4"/>
                </a:lnTo>
                <a:lnTo>
                  <a:pt x="2022" y="4"/>
                </a:lnTo>
                <a:lnTo>
                  <a:pt x="2022" y="31"/>
                </a:lnTo>
                <a:close/>
                <a:moveTo>
                  <a:pt x="2103" y="32"/>
                </a:moveTo>
                <a:lnTo>
                  <a:pt x="2319" y="32"/>
                </a:lnTo>
                <a:lnTo>
                  <a:pt x="2319" y="5"/>
                </a:lnTo>
                <a:lnTo>
                  <a:pt x="2103" y="5"/>
                </a:lnTo>
                <a:lnTo>
                  <a:pt x="2103" y="32"/>
                </a:lnTo>
                <a:close/>
                <a:moveTo>
                  <a:pt x="2373" y="32"/>
                </a:moveTo>
                <a:lnTo>
                  <a:pt x="2400" y="32"/>
                </a:lnTo>
                <a:lnTo>
                  <a:pt x="2400" y="5"/>
                </a:lnTo>
                <a:lnTo>
                  <a:pt x="2373" y="5"/>
                </a:lnTo>
                <a:lnTo>
                  <a:pt x="2373" y="32"/>
                </a:lnTo>
                <a:close/>
                <a:moveTo>
                  <a:pt x="2454" y="32"/>
                </a:moveTo>
                <a:lnTo>
                  <a:pt x="2671" y="33"/>
                </a:lnTo>
                <a:lnTo>
                  <a:pt x="2671" y="6"/>
                </a:lnTo>
                <a:lnTo>
                  <a:pt x="2454" y="5"/>
                </a:lnTo>
                <a:lnTo>
                  <a:pt x="2454" y="32"/>
                </a:lnTo>
                <a:close/>
                <a:moveTo>
                  <a:pt x="2725" y="33"/>
                </a:moveTo>
                <a:lnTo>
                  <a:pt x="2752" y="33"/>
                </a:lnTo>
                <a:lnTo>
                  <a:pt x="2752" y="6"/>
                </a:lnTo>
                <a:lnTo>
                  <a:pt x="2725" y="6"/>
                </a:lnTo>
                <a:lnTo>
                  <a:pt x="2725" y="33"/>
                </a:lnTo>
                <a:close/>
                <a:moveTo>
                  <a:pt x="2806" y="33"/>
                </a:moveTo>
                <a:lnTo>
                  <a:pt x="3022" y="34"/>
                </a:lnTo>
                <a:lnTo>
                  <a:pt x="3022" y="7"/>
                </a:lnTo>
                <a:lnTo>
                  <a:pt x="2806" y="6"/>
                </a:lnTo>
                <a:lnTo>
                  <a:pt x="2806" y="33"/>
                </a:lnTo>
                <a:close/>
                <a:moveTo>
                  <a:pt x="3076" y="34"/>
                </a:moveTo>
                <a:lnTo>
                  <a:pt x="3103" y="34"/>
                </a:lnTo>
                <a:lnTo>
                  <a:pt x="3103" y="7"/>
                </a:lnTo>
                <a:lnTo>
                  <a:pt x="3076" y="7"/>
                </a:lnTo>
                <a:lnTo>
                  <a:pt x="3076" y="34"/>
                </a:lnTo>
                <a:close/>
                <a:moveTo>
                  <a:pt x="3157" y="34"/>
                </a:moveTo>
                <a:lnTo>
                  <a:pt x="3374" y="34"/>
                </a:lnTo>
                <a:lnTo>
                  <a:pt x="3374" y="7"/>
                </a:lnTo>
                <a:lnTo>
                  <a:pt x="3158" y="7"/>
                </a:lnTo>
                <a:lnTo>
                  <a:pt x="3157" y="34"/>
                </a:lnTo>
                <a:close/>
                <a:moveTo>
                  <a:pt x="3428" y="34"/>
                </a:moveTo>
                <a:lnTo>
                  <a:pt x="3455" y="35"/>
                </a:lnTo>
                <a:lnTo>
                  <a:pt x="3455" y="8"/>
                </a:lnTo>
                <a:lnTo>
                  <a:pt x="3428" y="7"/>
                </a:lnTo>
                <a:lnTo>
                  <a:pt x="3428" y="34"/>
                </a:lnTo>
                <a:close/>
                <a:moveTo>
                  <a:pt x="3509" y="35"/>
                </a:moveTo>
                <a:lnTo>
                  <a:pt x="3725" y="35"/>
                </a:lnTo>
                <a:lnTo>
                  <a:pt x="3725" y="8"/>
                </a:lnTo>
                <a:lnTo>
                  <a:pt x="3509" y="8"/>
                </a:lnTo>
                <a:lnTo>
                  <a:pt x="3509" y="35"/>
                </a:lnTo>
                <a:close/>
                <a:moveTo>
                  <a:pt x="3780" y="35"/>
                </a:moveTo>
                <a:lnTo>
                  <a:pt x="3807" y="35"/>
                </a:lnTo>
                <a:lnTo>
                  <a:pt x="3807" y="8"/>
                </a:lnTo>
                <a:lnTo>
                  <a:pt x="3780" y="8"/>
                </a:lnTo>
                <a:lnTo>
                  <a:pt x="3780" y="35"/>
                </a:lnTo>
                <a:close/>
                <a:moveTo>
                  <a:pt x="3861" y="35"/>
                </a:moveTo>
                <a:lnTo>
                  <a:pt x="4077" y="36"/>
                </a:lnTo>
                <a:lnTo>
                  <a:pt x="4077" y="9"/>
                </a:lnTo>
                <a:lnTo>
                  <a:pt x="3861" y="8"/>
                </a:lnTo>
                <a:lnTo>
                  <a:pt x="3861" y="35"/>
                </a:lnTo>
                <a:close/>
                <a:moveTo>
                  <a:pt x="4131" y="36"/>
                </a:moveTo>
                <a:lnTo>
                  <a:pt x="4158" y="36"/>
                </a:lnTo>
                <a:lnTo>
                  <a:pt x="4158" y="9"/>
                </a:lnTo>
                <a:lnTo>
                  <a:pt x="4131" y="9"/>
                </a:lnTo>
                <a:lnTo>
                  <a:pt x="4131" y="36"/>
                </a:lnTo>
                <a:close/>
                <a:moveTo>
                  <a:pt x="4212" y="36"/>
                </a:moveTo>
                <a:lnTo>
                  <a:pt x="4429" y="37"/>
                </a:lnTo>
                <a:lnTo>
                  <a:pt x="4429" y="10"/>
                </a:lnTo>
                <a:lnTo>
                  <a:pt x="4212" y="9"/>
                </a:lnTo>
                <a:lnTo>
                  <a:pt x="4212" y="36"/>
                </a:lnTo>
                <a:close/>
                <a:moveTo>
                  <a:pt x="4483" y="37"/>
                </a:moveTo>
                <a:lnTo>
                  <a:pt x="4510" y="37"/>
                </a:lnTo>
                <a:lnTo>
                  <a:pt x="4510" y="10"/>
                </a:lnTo>
                <a:lnTo>
                  <a:pt x="4483" y="10"/>
                </a:lnTo>
                <a:lnTo>
                  <a:pt x="4483" y="37"/>
                </a:lnTo>
                <a:close/>
                <a:moveTo>
                  <a:pt x="4564" y="37"/>
                </a:moveTo>
                <a:lnTo>
                  <a:pt x="4780" y="37"/>
                </a:lnTo>
                <a:lnTo>
                  <a:pt x="4780" y="10"/>
                </a:lnTo>
                <a:lnTo>
                  <a:pt x="4564" y="10"/>
                </a:lnTo>
                <a:lnTo>
                  <a:pt x="4564" y="37"/>
                </a:lnTo>
                <a:close/>
                <a:moveTo>
                  <a:pt x="4834" y="38"/>
                </a:moveTo>
                <a:lnTo>
                  <a:pt x="4861" y="38"/>
                </a:lnTo>
                <a:lnTo>
                  <a:pt x="4861" y="11"/>
                </a:lnTo>
                <a:lnTo>
                  <a:pt x="4834" y="11"/>
                </a:lnTo>
                <a:lnTo>
                  <a:pt x="4834" y="38"/>
                </a:lnTo>
                <a:close/>
                <a:moveTo>
                  <a:pt x="4915" y="38"/>
                </a:moveTo>
                <a:lnTo>
                  <a:pt x="5132" y="38"/>
                </a:lnTo>
                <a:lnTo>
                  <a:pt x="5132" y="11"/>
                </a:lnTo>
                <a:lnTo>
                  <a:pt x="4915" y="11"/>
                </a:lnTo>
                <a:lnTo>
                  <a:pt x="4915" y="38"/>
                </a:lnTo>
                <a:close/>
                <a:moveTo>
                  <a:pt x="5186" y="38"/>
                </a:moveTo>
                <a:lnTo>
                  <a:pt x="5213" y="38"/>
                </a:lnTo>
                <a:lnTo>
                  <a:pt x="5213" y="11"/>
                </a:lnTo>
                <a:lnTo>
                  <a:pt x="5186" y="11"/>
                </a:lnTo>
                <a:lnTo>
                  <a:pt x="5186" y="38"/>
                </a:lnTo>
                <a:close/>
                <a:moveTo>
                  <a:pt x="5267" y="38"/>
                </a:moveTo>
                <a:lnTo>
                  <a:pt x="5483" y="39"/>
                </a:lnTo>
                <a:lnTo>
                  <a:pt x="5483" y="12"/>
                </a:lnTo>
                <a:lnTo>
                  <a:pt x="5267" y="11"/>
                </a:lnTo>
                <a:lnTo>
                  <a:pt x="5267" y="38"/>
                </a:lnTo>
                <a:close/>
                <a:moveTo>
                  <a:pt x="5537" y="39"/>
                </a:moveTo>
                <a:lnTo>
                  <a:pt x="5565" y="39"/>
                </a:lnTo>
                <a:lnTo>
                  <a:pt x="5565" y="12"/>
                </a:lnTo>
                <a:lnTo>
                  <a:pt x="5538" y="12"/>
                </a:lnTo>
                <a:lnTo>
                  <a:pt x="5537" y="39"/>
                </a:lnTo>
                <a:close/>
                <a:moveTo>
                  <a:pt x="5619" y="39"/>
                </a:moveTo>
                <a:lnTo>
                  <a:pt x="5835" y="40"/>
                </a:lnTo>
                <a:lnTo>
                  <a:pt x="5835" y="13"/>
                </a:lnTo>
                <a:lnTo>
                  <a:pt x="5619" y="12"/>
                </a:lnTo>
                <a:lnTo>
                  <a:pt x="5619" y="39"/>
                </a:lnTo>
                <a:close/>
                <a:moveTo>
                  <a:pt x="5889" y="40"/>
                </a:moveTo>
                <a:lnTo>
                  <a:pt x="5916" y="40"/>
                </a:lnTo>
                <a:lnTo>
                  <a:pt x="5916" y="13"/>
                </a:lnTo>
                <a:lnTo>
                  <a:pt x="5889" y="13"/>
                </a:lnTo>
                <a:lnTo>
                  <a:pt x="5889" y="40"/>
                </a:lnTo>
                <a:close/>
                <a:moveTo>
                  <a:pt x="5970" y="40"/>
                </a:moveTo>
                <a:lnTo>
                  <a:pt x="6187" y="40"/>
                </a:lnTo>
                <a:lnTo>
                  <a:pt x="6187" y="13"/>
                </a:lnTo>
                <a:lnTo>
                  <a:pt x="5970" y="13"/>
                </a:lnTo>
                <a:lnTo>
                  <a:pt x="5970" y="40"/>
                </a:lnTo>
                <a:close/>
                <a:moveTo>
                  <a:pt x="6228" y="53"/>
                </a:moveTo>
                <a:lnTo>
                  <a:pt x="6201" y="53"/>
                </a:lnTo>
                <a:lnTo>
                  <a:pt x="6201" y="80"/>
                </a:lnTo>
                <a:lnTo>
                  <a:pt x="6228" y="80"/>
                </a:lnTo>
                <a:lnTo>
                  <a:pt x="6228" y="53"/>
                </a:lnTo>
                <a:close/>
                <a:moveTo>
                  <a:pt x="6201" y="53"/>
                </a:moveTo>
                <a:close/>
                <a:moveTo>
                  <a:pt x="6228" y="134"/>
                </a:moveTo>
                <a:lnTo>
                  <a:pt x="6201" y="134"/>
                </a:lnTo>
                <a:lnTo>
                  <a:pt x="6201" y="351"/>
                </a:lnTo>
                <a:lnTo>
                  <a:pt x="6228" y="351"/>
                </a:lnTo>
                <a:lnTo>
                  <a:pt x="6228" y="134"/>
                </a:lnTo>
                <a:close/>
                <a:moveTo>
                  <a:pt x="6201" y="134"/>
                </a:moveTo>
                <a:close/>
                <a:moveTo>
                  <a:pt x="6228" y="405"/>
                </a:moveTo>
                <a:lnTo>
                  <a:pt x="6201" y="405"/>
                </a:lnTo>
                <a:lnTo>
                  <a:pt x="6201" y="432"/>
                </a:lnTo>
                <a:lnTo>
                  <a:pt x="6228" y="432"/>
                </a:lnTo>
                <a:lnTo>
                  <a:pt x="6228" y="405"/>
                </a:lnTo>
                <a:close/>
                <a:moveTo>
                  <a:pt x="6201" y="405"/>
                </a:moveTo>
                <a:close/>
                <a:moveTo>
                  <a:pt x="6228" y="486"/>
                </a:moveTo>
                <a:lnTo>
                  <a:pt x="6201" y="486"/>
                </a:lnTo>
                <a:lnTo>
                  <a:pt x="6201" y="495"/>
                </a:lnTo>
                <a:lnTo>
                  <a:pt x="6228" y="495"/>
                </a:lnTo>
                <a:lnTo>
                  <a:pt x="6228" y="486"/>
                </a:lnTo>
                <a:close/>
                <a:moveTo>
                  <a:pt x="6201" y="486"/>
                </a:move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53"/>
          <p:cNvSpPr>
            <a:spLocks/>
          </p:cNvSpPr>
          <p:nvPr/>
        </p:nvSpPr>
        <p:spPr bwMode="auto">
          <a:xfrm>
            <a:off x="6767510" y="1372463"/>
            <a:ext cx="61104" cy="67256"/>
          </a:xfrm>
          <a:custGeom>
            <a:avLst/>
            <a:gdLst>
              <a:gd name="T0" fmla="*/ 131 w 131"/>
              <a:gd name="T1" fmla="*/ 0 h 177"/>
              <a:gd name="T2" fmla="*/ 66 w 131"/>
              <a:gd name="T3" fmla="*/ 177 h 177"/>
              <a:gd name="T4" fmla="*/ 0 w 131"/>
              <a:gd name="T5" fmla="*/ 0 h 177"/>
              <a:gd name="T6" fmla="*/ 131 w 131"/>
              <a:gd name="T7" fmla="*/ 0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77">
                <a:moveTo>
                  <a:pt x="131" y="0"/>
                </a:moveTo>
                <a:lnTo>
                  <a:pt x="66" y="177"/>
                </a:lnTo>
                <a:lnTo>
                  <a:pt x="0" y="0"/>
                </a:lnTo>
                <a:cubicBezTo>
                  <a:pt x="39" y="28"/>
                  <a:pt x="92" y="28"/>
                  <a:pt x="131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454"/>
          <p:cNvSpPr>
            <a:spLocks noChangeArrowheads="1"/>
          </p:cNvSpPr>
          <p:nvPr/>
        </p:nvSpPr>
        <p:spPr bwMode="auto">
          <a:xfrm>
            <a:off x="4169632" y="4264455"/>
            <a:ext cx="46326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isBranchTaken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0" name="Rectangle 455"/>
          <p:cNvSpPr>
            <a:spLocks noChangeArrowheads="1"/>
          </p:cNvSpPr>
          <p:nvPr/>
        </p:nvSpPr>
        <p:spPr bwMode="auto">
          <a:xfrm>
            <a:off x="5261608" y="4344434"/>
            <a:ext cx="59312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Rectangle 456"/>
          <p:cNvSpPr>
            <a:spLocks noChangeArrowheads="1"/>
          </p:cNvSpPr>
          <p:nvPr/>
        </p:nvSpPr>
        <p:spPr bwMode="auto">
          <a:xfrm>
            <a:off x="5586836" y="4335346"/>
            <a:ext cx="64120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22" name="Freeform 457"/>
          <p:cNvSpPr>
            <a:spLocks/>
          </p:cNvSpPr>
          <p:nvPr/>
        </p:nvSpPr>
        <p:spPr bwMode="auto">
          <a:xfrm>
            <a:off x="6592086" y="3053853"/>
            <a:ext cx="514451" cy="147236"/>
          </a:xfrm>
          <a:custGeom>
            <a:avLst/>
            <a:gdLst>
              <a:gd name="T0" fmla="*/ 0 w 1127"/>
              <a:gd name="T1" fmla="*/ 0 h 383"/>
              <a:gd name="T2" fmla="*/ 236 w 1127"/>
              <a:gd name="T3" fmla="*/ 380 h 383"/>
              <a:gd name="T4" fmla="*/ 837 w 1127"/>
              <a:gd name="T5" fmla="*/ 383 h 383"/>
              <a:gd name="T6" fmla="*/ 1127 w 1127"/>
              <a:gd name="T7" fmla="*/ 4 h 383"/>
              <a:gd name="T8" fmla="*/ 0 w 1127"/>
              <a:gd name="T9" fmla="*/ 0 h 3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7" h="383">
                <a:moveTo>
                  <a:pt x="0" y="0"/>
                </a:moveTo>
                <a:lnTo>
                  <a:pt x="236" y="380"/>
                </a:lnTo>
                <a:lnTo>
                  <a:pt x="837" y="383"/>
                </a:lnTo>
                <a:lnTo>
                  <a:pt x="1127" y="4"/>
                </a:lnTo>
                <a:lnTo>
                  <a:pt x="0" y="0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458"/>
          <p:cNvSpPr>
            <a:spLocks/>
          </p:cNvSpPr>
          <p:nvPr/>
        </p:nvSpPr>
        <p:spPr bwMode="auto">
          <a:xfrm>
            <a:off x="6586171" y="3050217"/>
            <a:ext cx="524306" cy="152688"/>
          </a:xfrm>
          <a:custGeom>
            <a:avLst/>
            <a:gdLst>
              <a:gd name="T0" fmla="*/ 11 w 1150"/>
              <a:gd name="T1" fmla="*/ 6 h 395"/>
              <a:gd name="T2" fmla="*/ 6 w 1150"/>
              <a:gd name="T3" fmla="*/ 9 h 395"/>
              <a:gd name="T4" fmla="*/ 244 w 1150"/>
              <a:gd name="T5" fmla="*/ 392 h 395"/>
              <a:gd name="T6" fmla="*/ 851 w 1150"/>
              <a:gd name="T7" fmla="*/ 395 h 395"/>
              <a:gd name="T8" fmla="*/ 1150 w 1150"/>
              <a:gd name="T9" fmla="*/ 4 h 395"/>
              <a:gd name="T10" fmla="*/ 0 w 1150"/>
              <a:gd name="T11" fmla="*/ 0 h 395"/>
              <a:gd name="T12" fmla="*/ 6 w 1150"/>
              <a:gd name="T13" fmla="*/ 9 h 395"/>
              <a:gd name="T14" fmla="*/ 11 w 1150"/>
              <a:gd name="T15" fmla="*/ 6 h 395"/>
              <a:gd name="T16" fmla="*/ 11 w 1150"/>
              <a:gd name="T17" fmla="*/ 12 h 395"/>
              <a:gd name="T18" fmla="*/ 1126 w 1150"/>
              <a:gd name="T19" fmla="*/ 16 h 395"/>
              <a:gd name="T20" fmla="*/ 845 w 1150"/>
              <a:gd name="T21" fmla="*/ 383 h 395"/>
              <a:gd name="T22" fmla="*/ 250 w 1150"/>
              <a:gd name="T23" fmla="*/ 381 h 395"/>
              <a:gd name="T24" fmla="*/ 16 w 1150"/>
              <a:gd name="T25" fmla="*/ 3 h 395"/>
              <a:gd name="T26" fmla="*/ 11 w 1150"/>
              <a:gd name="T27" fmla="*/ 6 h 395"/>
              <a:gd name="T28" fmla="*/ 11 w 1150"/>
              <a:gd name="T29" fmla="*/ 12 h 395"/>
              <a:gd name="T30" fmla="*/ 11 w 1150"/>
              <a:gd name="T31" fmla="*/ 6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0" h="395">
                <a:moveTo>
                  <a:pt x="11" y="6"/>
                </a:moveTo>
                <a:lnTo>
                  <a:pt x="6" y="9"/>
                </a:lnTo>
                <a:lnTo>
                  <a:pt x="244" y="392"/>
                </a:lnTo>
                <a:lnTo>
                  <a:pt x="851" y="395"/>
                </a:lnTo>
                <a:lnTo>
                  <a:pt x="1150" y="4"/>
                </a:lnTo>
                <a:lnTo>
                  <a:pt x="0" y="0"/>
                </a:lnTo>
                <a:lnTo>
                  <a:pt x="6" y="9"/>
                </a:lnTo>
                <a:lnTo>
                  <a:pt x="11" y="6"/>
                </a:lnTo>
                <a:lnTo>
                  <a:pt x="11" y="12"/>
                </a:lnTo>
                <a:lnTo>
                  <a:pt x="1126" y="16"/>
                </a:lnTo>
                <a:lnTo>
                  <a:pt x="845" y="383"/>
                </a:lnTo>
                <a:lnTo>
                  <a:pt x="250" y="381"/>
                </a:lnTo>
                <a:lnTo>
                  <a:pt x="16" y="3"/>
                </a:lnTo>
                <a:lnTo>
                  <a:pt x="11" y="6"/>
                </a:lnTo>
                <a:lnTo>
                  <a:pt x="11" y="12"/>
                </a:lnTo>
                <a:lnTo>
                  <a:pt x="11" y="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459"/>
          <p:cNvSpPr>
            <a:spLocks noChangeArrowheads="1"/>
          </p:cNvSpPr>
          <p:nvPr/>
        </p:nvSpPr>
        <p:spPr bwMode="auto">
          <a:xfrm>
            <a:off x="6722176" y="3079302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" name="Rectangle 460"/>
          <p:cNvSpPr>
            <a:spLocks noChangeArrowheads="1"/>
          </p:cNvSpPr>
          <p:nvPr/>
        </p:nvSpPr>
        <p:spPr bwMode="auto">
          <a:xfrm>
            <a:off x="6931110" y="3070214"/>
            <a:ext cx="3847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" name="Rectangle 461"/>
          <p:cNvSpPr>
            <a:spLocks noChangeArrowheads="1"/>
          </p:cNvSpPr>
          <p:nvPr/>
        </p:nvSpPr>
        <p:spPr bwMode="auto">
          <a:xfrm>
            <a:off x="6840440" y="3191999"/>
            <a:ext cx="5914" cy="130876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462"/>
          <p:cNvSpPr>
            <a:spLocks/>
          </p:cNvSpPr>
          <p:nvPr/>
        </p:nvSpPr>
        <p:spPr bwMode="auto">
          <a:xfrm>
            <a:off x="6822700" y="3259257"/>
            <a:ext cx="43364" cy="63621"/>
          </a:xfrm>
          <a:custGeom>
            <a:avLst/>
            <a:gdLst>
              <a:gd name="T0" fmla="*/ 47 w 93"/>
              <a:gd name="T1" fmla="*/ 47 h 163"/>
              <a:gd name="T2" fmla="*/ 0 w 93"/>
              <a:gd name="T3" fmla="*/ 0 h 163"/>
              <a:gd name="T4" fmla="*/ 47 w 93"/>
              <a:gd name="T5" fmla="*/ 163 h 163"/>
              <a:gd name="T6" fmla="*/ 93 w 93"/>
              <a:gd name="T7" fmla="*/ 0 h 163"/>
              <a:gd name="T8" fmla="*/ 47 w 93"/>
              <a:gd name="T9" fmla="*/ 4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3" h="163">
                <a:moveTo>
                  <a:pt x="47" y="47"/>
                </a:moveTo>
                <a:lnTo>
                  <a:pt x="0" y="0"/>
                </a:lnTo>
                <a:lnTo>
                  <a:pt x="47" y="163"/>
                </a:lnTo>
                <a:lnTo>
                  <a:pt x="93" y="0"/>
                </a:lnTo>
                <a:lnTo>
                  <a:pt x="47" y="4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463"/>
          <p:cNvSpPr>
            <a:spLocks/>
          </p:cNvSpPr>
          <p:nvPr/>
        </p:nvSpPr>
        <p:spPr bwMode="auto">
          <a:xfrm>
            <a:off x="6816787" y="3251986"/>
            <a:ext cx="53220" cy="78163"/>
          </a:xfrm>
          <a:custGeom>
            <a:avLst/>
            <a:gdLst>
              <a:gd name="T0" fmla="*/ 58 w 116"/>
              <a:gd name="T1" fmla="*/ 67 h 204"/>
              <a:gd name="T2" fmla="*/ 62 w 116"/>
              <a:gd name="T3" fmla="*/ 62 h 204"/>
              <a:gd name="T4" fmla="*/ 0 w 116"/>
              <a:gd name="T5" fmla="*/ 0 h 204"/>
              <a:gd name="T6" fmla="*/ 58 w 116"/>
              <a:gd name="T7" fmla="*/ 204 h 204"/>
              <a:gd name="T8" fmla="*/ 116 w 116"/>
              <a:gd name="T9" fmla="*/ 0 h 204"/>
              <a:gd name="T10" fmla="*/ 54 w 116"/>
              <a:gd name="T11" fmla="*/ 62 h 204"/>
              <a:gd name="T12" fmla="*/ 58 w 116"/>
              <a:gd name="T13" fmla="*/ 67 h 204"/>
              <a:gd name="T14" fmla="*/ 62 w 116"/>
              <a:gd name="T15" fmla="*/ 62 h 204"/>
              <a:gd name="T16" fmla="*/ 58 w 116"/>
              <a:gd name="T17" fmla="*/ 67 h 204"/>
              <a:gd name="T18" fmla="*/ 62 w 116"/>
              <a:gd name="T19" fmla="*/ 71 h 204"/>
              <a:gd name="T20" fmla="*/ 92 w 116"/>
              <a:gd name="T21" fmla="*/ 40 h 204"/>
              <a:gd name="T22" fmla="*/ 58 w 116"/>
              <a:gd name="T23" fmla="*/ 162 h 204"/>
              <a:gd name="T24" fmla="*/ 23 w 116"/>
              <a:gd name="T25" fmla="*/ 40 h 204"/>
              <a:gd name="T26" fmla="*/ 58 w 116"/>
              <a:gd name="T27" fmla="*/ 75 h 204"/>
              <a:gd name="T28" fmla="*/ 62 w 116"/>
              <a:gd name="T29" fmla="*/ 71 h 204"/>
              <a:gd name="T30" fmla="*/ 58 w 116"/>
              <a:gd name="T31" fmla="*/ 67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6" h="204">
                <a:moveTo>
                  <a:pt x="58" y="67"/>
                </a:moveTo>
                <a:lnTo>
                  <a:pt x="62" y="62"/>
                </a:lnTo>
                <a:lnTo>
                  <a:pt x="0" y="0"/>
                </a:lnTo>
                <a:lnTo>
                  <a:pt x="58" y="204"/>
                </a:lnTo>
                <a:lnTo>
                  <a:pt x="116" y="0"/>
                </a:lnTo>
                <a:lnTo>
                  <a:pt x="54" y="62"/>
                </a:lnTo>
                <a:lnTo>
                  <a:pt x="58" y="67"/>
                </a:lnTo>
                <a:lnTo>
                  <a:pt x="62" y="62"/>
                </a:lnTo>
                <a:lnTo>
                  <a:pt x="58" y="67"/>
                </a:lnTo>
                <a:lnTo>
                  <a:pt x="62" y="71"/>
                </a:lnTo>
                <a:lnTo>
                  <a:pt x="92" y="40"/>
                </a:lnTo>
                <a:lnTo>
                  <a:pt x="58" y="162"/>
                </a:lnTo>
                <a:lnTo>
                  <a:pt x="23" y="40"/>
                </a:lnTo>
                <a:lnTo>
                  <a:pt x="58" y="75"/>
                </a:lnTo>
                <a:lnTo>
                  <a:pt x="62" y="71"/>
                </a:lnTo>
                <a:lnTo>
                  <a:pt x="58" y="6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464"/>
          <p:cNvSpPr>
            <a:spLocks noChangeArrowheads="1"/>
          </p:cNvSpPr>
          <p:nvPr/>
        </p:nvSpPr>
        <p:spPr bwMode="auto">
          <a:xfrm>
            <a:off x="6627564" y="2848451"/>
            <a:ext cx="15549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ra(15)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Freeform 465"/>
          <p:cNvSpPr>
            <a:spLocks/>
          </p:cNvSpPr>
          <p:nvPr/>
        </p:nvSpPr>
        <p:spPr bwMode="auto">
          <a:xfrm>
            <a:off x="6611796" y="2830274"/>
            <a:ext cx="277922" cy="118152"/>
          </a:xfrm>
          <a:custGeom>
            <a:avLst/>
            <a:gdLst>
              <a:gd name="T0" fmla="*/ 13 w 608"/>
              <a:gd name="T1" fmla="*/ 13 h 307"/>
              <a:gd name="T2" fmla="*/ 13 w 608"/>
              <a:gd name="T3" fmla="*/ 0 h 307"/>
              <a:gd name="T4" fmla="*/ 608 w 608"/>
              <a:gd name="T5" fmla="*/ 0 h 307"/>
              <a:gd name="T6" fmla="*/ 608 w 608"/>
              <a:gd name="T7" fmla="*/ 307 h 307"/>
              <a:gd name="T8" fmla="*/ 0 w 608"/>
              <a:gd name="T9" fmla="*/ 307 h 307"/>
              <a:gd name="T10" fmla="*/ 0 w 608"/>
              <a:gd name="T11" fmla="*/ 0 h 307"/>
              <a:gd name="T12" fmla="*/ 13 w 608"/>
              <a:gd name="T13" fmla="*/ 0 h 307"/>
              <a:gd name="T14" fmla="*/ 13 w 608"/>
              <a:gd name="T15" fmla="*/ 13 h 307"/>
              <a:gd name="T16" fmla="*/ 26 w 608"/>
              <a:gd name="T17" fmla="*/ 13 h 307"/>
              <a:gd name="T18" fmla="*/ 26 w 608"/>
              <a:gd name="T19" fmla="*/ 281 h 307"/>
              <a:gd name="T20" fmla="*/ 582 w 608"/>
              <a:gd name="T21" fmla="*/ 281 h 307"/>
              <a:gd name="T22" fmla="*/ 582 w 608"/>
              <a:gd name="T23" fmla="*/ 26 h 307"/>
              <a:gd name="T24" fmla="*/ 13 w 608"/>
              <a:gd name="T25" fmla="*/ 26 h 307"/>
              <a:gd name="T26" fmla="*/ 13 w 608"/>
              <a:gd name="T27" fmla="*/ 13 h 307"/>
              <a:gd name="T28" fmla="*/ 26 w 608"/>
              <a:gd name="T29" fmla="*/ 13 h 307"/>
              <a:gd name="T30" fmla="*/ 13 w 608"/>
              <a:gd name="T31" fmla="*/ 13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8" h="307">
                <a:moveTo>
                  <a:pt x="13" y="13"/>
                </a:moveTo>
                <a:lnTo>
                  <a:pt x="13" y="0"/>
                </a:lnTo>
                <a:lnTo>
                  <a:pt x="608" y="0"/>
                </a:lnTo>
                <a:lnTo>
                  <a:pt x="608" y="307"/>
                </a:lnTo>
                <a:lnTo>
                  <a:pt x="0" y="307"/>
                </a:lnTo>
                <a:lnTo>
                  <a:pt x="0" y="0"/>
                </a:lnTo>
                <a:lnTo>
                  <a:pt x="13" y="0"/>
                </a:lnTo>
                <a:lnTo>
                  <a:pt x="13" y="13"/>
                </a:lnTo>
                <a:lnTo>
                  <a:pt x="26" y="13"/>
                </a:lnTo>
                <a:lnTo>
                  <a:pt x="26" y="281"/>
                </a:lnTo>
                <a:lnTo>
                  <a:pt x="582" y="281"/>
                </a:lnTo>
                <a:lnTo>
                  <a:pt x="582" y="26"/>
                </a:lnTo>
                <a:lnTo>
                  <a:pt x="13" y="26"/>
                </a:lnTo>
                <a:lnTo>
                  <a:pt x="13" y="13"/>
                </a:lnTo>
                <a:lnTo>
                  <a:pt x="26" y="13"/>
                </a:lnTo>
                <a:lnTo>
                  <a:pt x="13" y="13"/>
                </a:lnTo>
                <a:close/>
              </a:path>
            </a:pathLst>
          </a:custGeom>
          <a:solidFill>
            <a:srgbClr val="2B2F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466"/>
          <p:cNvSpPr>
            <a:spLocks noChangeArrowheads="1"/>
          </p:cNvSpPr>
          <p:nvPr/>
        </p:nvSpPr>
        <p:spPr bwMode="auto">
          <a:xfrm>
            <a:off x="6757655" y="2937520"/>
            <a:ext cx="3942" cy="114517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56" name="Freeform 467"/>
          <p:cNvSpPr>
            <a:spLocks/>
          </p:cNvSpPr>
          <p:nvPr/>
        </p:nvSpPr>
        <p:spPr bwMode="auto">
          <a:xfrm>
            <a:off x="6741888" y="2997504"/>
            <a:ext cx="37451" cy="54532"/>
          </a:xfrm>
          <a:custGeom>
            <a:avLst/>
            <a:gdLst>
              <a:gd name="T0" fmla="*/ 40 w 80"/>
              <a:gd name="T1" fmla="*/ 40 h 140"/>
              <a:gd name="T2" fmla="*/ 0 w 80"/>
              <a:gd name="T3" fmla="*/ 0 h 140"/>
              <a:gd name="T4" fmla="*/ 40 w 80"/>
              <a:gd name="T5" fmla="*/ 140 h 140"/>
              <a:gd name="T6" fmla="*/ 80 w 80"/>
              <a:gd name="T7" fmla="*/ 0 h 140"/>
              <a:gd name="T8" fmla="*/ 40 w 80"/>
              <a:gd name="T9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40">
                <a:moveTo>
                  <a:pt x="40" y="40"/>
                </a:moveTo>
                <a:lnTo>
                  <a:pt x="0" y="0"/>
                </a:lnTo>
                <a:lnTo>
                  <a:pt x="40" y="140"/>
                </a:lnTo>
                <a:lnTo>
                  <a:pt x="80" y="0"/>
                </a:lnTo>
                <a:lnTo>
                  <a:pt x="40" y="4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57" name="Freeform 468"/>
          <p:cNvSpPr>
            <a:spLocks/>
          </p:cNvSpPr>
          <p:nvPr/>
        </p:nvSpPr>
        <p:spPr bwMode="auto">
          <a:xfrm>
            <a:off x="6737945" y="2990233"/>
            <a:ext cx="45335" cy="67256"/>
          </a:xfrm>
          <a:custGeom>
            <a:avLst/>
            <a:gdLst>
              <a:gd name="T0" fmla="*/ 50 w 100"/>
              <a:gd name="T1" fmla="*/ 57 h 175"/>
              <a:gd name="T2" fmla="*/ 54 w 100"/>
              <a:gd name="T3" fmla="*/ 53 h 175"/>
              <a:gd name="T4" fmla="*/ 0 w 100"/>
              <a:gd name="T5" fmla="*/ 0 h 175"/>
              <a:gd name="T6" fmla="*/ 50 w 100"/>
              <a:gd name="T7" fmla="*/ 175 h 175"/>
              <a:gd name="T8" fmla="*/ 100 w 100"/>
              <a:gd name="T9" fmla="*/ 0 h 175"/>
              <a:gd name="T10" fmla="*/ 47 w 100"/>
              <a:gd name="T11" fmla="*/ 53 h 175"/>
              <a:gd name="T12" fmla="*/ 50 w 100"/>
              <a:gd name="T13" fmla="*/ 57 h 175"/>
              <a:gd name="T14" fmla="*/ 54 w 100"/>
              <a:gd name="T15" fmla="*/ 53 h 175"/>
              <a:gd name="T16" fmla="*/ 50 w 100"/>
              <a:gd name="T17" fmla="*/ 57 h 175"/>
              <a:gd name="T18" fmla="*/ 54 w 100"/>
              <a:gd name="T19" fmla="*/ 60 h 175"/>
              <a:gd name="T20" fmla="*/ 80 w 100"/>
              <a:gd name="T21" fmla="*/ 34 h 175"/>
              <a:gd name="T22" fmla="*/ 50 w 100"/>
              <a:gd name="T23" fmla="*/ 139 h 175"/>
              <a:gd name="T24" fmla="*/ 20 w 100"/>
              <a:gd name="T25" fmla="*/ 34 h 175"/>
              <a:gd name="T26" fmla="*/ 50 w 100"/>
              <a:gd name="T27" fmla="*/ 64 h 175"/>
              <a:gd name="T28" fmla="*/ 54 w 100"/>
              <a:gd name="T29" fmla="*/ 60 h 175"/>
              <a:gd name="T30" fmla="*/ 50 w 100"/>
              <a:gd name="T31" fmla="*/ 57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75">
                <a:moveTo>
                  <a:pt x="50" y="57"/>
                </a:moveTo>
                <a:lnTo>
                  <a:pt x="54" y="53"/>
                </a:lnTo>
                <a:lnTo>
                  <a:pt x="0" y="0"/>
                </a:lnTo>
                <a:lnTo>
                  <a:pt x="50" y="175"/>
                </a:lnTo>
                <a:lnTo>
                  <a:pt x="100" y="0"/>
                </a:lnTo>
                <a:lnTo>
                  <a:pt x="47" y="53"/>
                </a:lnTo>
                <a:lnTo>
                  <a:pt x="50" y="57"/>
                </a:lnTo>
                <a:lnTo>
                  <a:pt x="54" y="53"/>
                </a:lnTo>
                <a:lnTo>
                  <a:pt x="50" y="57"/>
                </a:lnTo>
                <a:lnTo>
                  <a:pt x="54" y="60"/>
                </a:lnTo>
                <a:lnTo>
                  <a:pt x="80" y="34"/>
                </a:lnTo>
                <a:lnTo>
                  <a:pt x="50" y="139"/>
                </a:lnTo>
                <a:lnTo>
                  <a:pt x="20" y="34"/>
                </a:lnTo>
                <a:lnTo>
                  <a:pt x="50" y="64"/>
                </a:lnTo>
                <a:lnTo>
                  <a:pt x="54" y="60"/>
                </a:lnTo>
                <a:lnTo>
                  <a:pt x="50" y="5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58" name="Rectangle 469"/>
          <p:cNvSpPr>
            <a:spLocks noChangeArrowheads="1"/>
          </p:cNvSpPr>
          <p:nvPr/>
        </p:nvSpPr>
        <p:spPr bwMode="auto">
          <a:xfrm>
            <a:off x="6982358" y="2941155"/>
            <a:ext cx="5914" cy="112699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60" name="Freeform 470"/>
          <p:cNvSpPr>
            <a:spLocks/>
          </p:cNvSpPr>
          <p:nvPr/>
        </p:nvSpPr>
        <p:spPr bwMode="auto">
          <a:xfrm>
            <a:off x="6966590" y="2999321"/>
            <a:ext cx="37451" cy="54532"/>
          </a:xfrm>
          <a:custGeom>
            <a:avLst/>
            <a:gdLst>
              <a:gd name="T0" fmla="*/ 40 w 80"/>
              <a:gd name="T1" fmla="*/ 40 h 140"/>
              <a:gd name="T2" fmla="*/ 0 w 80"/>
              <a:gd name="T3" fmla="*/ 0 h 140"/>
              <a:gd name="T4" fmla="*/ 40 w 80"/>
              <a:gd name="T5" fmla="*/ 140 h 140"/>
              <a:gd name="T6" fmla="*/ 80 w 80"/>
              <a:gd name="T7" fmla="*/ 0 h 140"/>
              <a:gd name="T8" fmla="*/ 40 w 80"/>
              <a:gd name="T9" fmla="*/ 4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40">
                <a:moveTo>
                  <a:pt x="40" y="40"/>
                </a:moveTo>
                <a:lnTo>
                  <a:pt x="0" y="0"/>
                </a:lnTo>
                <a:lnTo>
                  <a:pt x="40" y="140"/>
                </a:lnTo>
                <a:lnTo>
                  <a:pt x="80" y="0"/>
                </a:lnTo>
                <a:lnTo>
                  <a:pt x="40" y="4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61" name="Freeform 471"/>
          <p:cNvSpPr>
            <a:spLocks/>
          </p:cNvSpPr>
          <p:nvPr/>
        </p:nvSpPr>
        <p:spPr bwMode="auto">
          <a:xfrm>
            <a:off x="6962648" y="2993869"/>
            <a:ext cx="45335" cy="67256"/>
          </a:xfrm>
          <a:custGeom>
            <a:avLst/>
            <a:gdLst>
              <a:gd name="T0" fmla="*/ 50 w 100"/>
              <a:gd name="T1" fmla="*/ 57 h 176"/>
              <a:gd name="T2" fmla="*/ 53 w 100"/>
              <a:gd name="T3" fmla="*/ 54 h 176"/>
              <a:gd name="T4" fmla="*/ 0 w 100"/>
              <a:gd name="T5" fmla="*/ 0 h 176"/>
              <a:gd name="T6" fmla="*/ 50 w 100"/>
              <a:gd name="T7" fmla="*/ 176 h 176"/>
              <a:gd name="T8" fmla="*/ 100 w 100"/>
              <a:gd name="T9" fmla="*/ 0 h 176"/>
              <a:gd name="T10" fmla="*/ 46 w 100"/>
              <a:gd name="T11" fmla="*/ 54 h 176"/>
              <a:gd name="T12" fmla="*/ 50 w 100"/>
              <a:gd name="T13" fmla="*/ 57 h 176"/>
              <a:gd name="T14" fmla="*/ 53 w 100"/>
              <a:gd name="T15" fmla="*/ 54 h 176"/>
              <a:gd name="T16" fmla="*/ 50 w 100"/>
              <a:gd name="T17" fmla="*/ 57 h 176"/>
              <a:gd name="T18" fmla="*/ 53 w 100"/>
              <a:gd name="T19" fmla="*/ 61 h 176"/>
              <a:gd name="T20" fmla="*/ 80 w 100"/>
              <a:gd name="T21" fmla="*/ 34 h 176"/>
              <a:gd name="T22" fmla="*/ 50 w 100"/>
              <a:gd name="T23" fmla="*/ 139 h 176"/>
              <a:gd name="T24" fmla="*/ 20 w 100"/>
              <a:gd name="T25" fmla="*/ 34 h 176"/>
              <a:gd name="T26" fmla="*/ 50 w 100"/>
              <a:gd name="T27" fmla="*/ 64 h 176"/>
              <a:gd name="T28" fmla="*/ 53 w 100"/>
              <a:gd name="T29" fmla="*/ 61 h 176"/>
              <a:gd name="T30" fmla="*/ 50 w 100"/>
              <a:gd name="T31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0" h="176">
                <a:moveTo>
                  <a:pt x="50" y="57"/>
                </a:moveTo>
                <a:lnTo>
                  <a:pt x="53" y="54"/>
                </a:lnTo>
                <a:lnTo>
                  <a:pt x="0" y="0"/>
                </a:lnTo>
                <a:lnTo>
                  <a:pt x="50" y="176"/>
                </a:lnTo>
                <a:lnTo>
                  <a:pt x="100" y="0"/>
                </a:lnTo>
                <a:lnTo>
                  <a:pt x="46" y="54"/>
                </a:lnTo>
                <a:lnTo>
                  <a:pt x="50" y="57"/>
                </a:lnTo>
                <a:lnTo>
                  <a:pt x="53" y="54"/>
                </a:lnTo>
                <a:lnTo>
                  <a:pt x="50" y="57"/>
                </a:lnTo>
                <a:lnTo>
                  <a:pt x="53" y="61"/>
                </a:lnTo>
                <a:lnTo>
                  <a:pt x="80" y="34"/>
                </a:lnTo>
                <a:lnTo>
                  <a:pt x="50" y="139"/>
                </a:lnTo>
                <a:lnTo>
                  <a:pt x="20" y="34"/>
                </a:lnTo>
                <a:lnTo>
                  <a:pt x="50" y="64"/>
                </a:lnTo>
                <a:lnTo>
                  <a:pt x="53" y="61"/>
                </a:lnTo>
                <a:lnTo>
                  <a:pt x="50" y="5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62" name="Freeform 472"/>
          <p:cNvSpPr>
            <a:spLocks noEditPoints="1"/>
          </p:cNvSpPr>
          <p:nvPr/>
        </p:nvSpPr>
        <p:spPr bwMode="auto">
          <a:xfrm>
            <a:off x="7069086" y="3092025"/>
            <a:ext cx="908667" cy="10906"/>
          </a:xfrm>
          <a:custGeom>
            <a:avLst/>
            <a:gdLst>
              <a:gd name="T0" fmla="*/ 1790 w 1991"/>
              <a:gd name="T1" fmla="*/ 0 h 25"/>
              <a:gd name="T2" fmla="*/ 1991 w 1991"/>
              <a:gd name="T3" fmla="*/ 25 h 25"/>
              <a:gd name="T4" fmla="*/ 1740 w 1991"/>
              <a:gd name="T5" fmla="*/ 0 h 25"/>
              <a:gd name="T6" fmla="*/ 1715 w 1991"/>
              <a:gd name="T7" fmla="*/ 25 h 25"/>
              <a:gd name="T8" fmla="*/ 1740 w 1991"/>
              <a:gd name="T9" fmla="*/ 0 h 25"/>
              <a:gd name="T10" fmla="*/ 1464 w 1991"/>
              <a:gd name="T11" fmla="*/ 0 h 25"/>
              <a:gd name="T12" fmla="*/ 1664 w 1991"/>
              <a:gd name="T13" fmla="*/ 25 h 25"/>
              <a:gd name="T14" fmla="*/ 1414 w 1991"/>
              <a:gd name="T15" fmla="*/ 0 h 25"/>
              <a:gd name="T16" fmla="*/ 1389 w 1991"/>
              <a:gd name="T17" fmla="*/ 25 h 25"/>
              <a:gd name="T18" fmla="*/ 1414 w 1991"/>
              <a:gd name="T19" fmla="*/ 0 h 25"/>
              <a:gd name="T20" fmla="*/ 1138 w 1991"/>
              <a:gd name="T21" fmla="*/ 0 h 25"/>
              <a:gd name="T22" fmla="*/ 1338 w 1991"/>
              <a:gd name="T23" fmla="*/ 25 h 25"/>
              <a:gd name="T24" fmla="*/ 1087 w 1991"/>
              <a:gd name="T25" fmla="*/ 0 h 25"/>
              <a:gd name="T26" fmla="*/ 1062 w 1991"/>
              <a:gd name="T27" fmla="*/ 25 h 25"/>
              <a:gd name="T28" fmla="*/ 1087 w 1991"/>
              <a:gd name="T29" fmla="*/ 0 h 25"/>
              <a:gd name="T30" fmla="*/ 811 w 1991"/>
              <a:gd name="T31" fmla="*/ 0 h 25"/>
              <a:gd name="T32" fmla="*/ 1012 w 1991"/>
              <a:gd name="T33" fmla="*/ 25 h 25"/>
              <a:gd name="T34" fmla="*/ 761 w 1991"/>
              <a:gd name="T35" fmla="*/ 0 h 25"/>
              <a:gd name="T36" fmla="*/ 736 w 1991"/>
              <a:gd name="T37" fmla="*/ 25 h 25"/>
              <a:gd name="T38" fmla="*/ 761 w 1991"/>
              <a:gd name="T39" fmla="*/ 0 h 25"/>
              <a:gd name="T40" fmla="*/ 485 w 1991"/>
              <a:gd name="T41" fmla="*/ 0 h 25"/>
              <a:gd name="T42" fmla="*/ 686 w 1991"/>
              <a:gd name="T43" fmla="*/ 25 h 25"/>
              <a:gd name="T44" fmla="*/ 435 w 1991"/>
              <a:gd name="T45" fmla="*/ 0 h 25"/>
              <a:gd name="T46" fmla="*/ 410 w 1991"/>
              <a:gd name="T47" fmla="*/ 25 h 25"/>
              <a:gd name="T48" fmla="*/ 435 w 1991"/>
              <a:gd name="T49" fmla="*/ 0 h 25"/>
              <a:gd name="T50" fmla="*/ 159 w 1991"/>
              <a:gd name="T51" fmla="*/ 0 h 25"/>
              <a:gd name="T52" fmla="*/ 360 w 1991"/>
              <a:gd name="T53" fmla="*/ 25 h 25"/>
              <a:gd name="T54" fmla="*/ 109 w 1991"/>
              <a:gd name="T55" fmla="*/ 0 h 25"/>
              <a:gd name="T56" fmla="*/ 84 w 1991"/>
              <a:gd name="T57" fmla="*/ 25 h 25"/>
              <a:gd name="T58" fmla="*/ 109 w 1991"/>
              <a:gd name="T59" fmla="*/ 0 h 25"/>
              <a:gd name="T60" fmla="*/ 0 w 1991"/>
              <a:gd name="T61" fmla="*/ 0 h 25"/>
              <a:gd name="T62" fmla="*/ 34 w 1991"/>
              <a:gd name="T63" fmla="*/ 25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991" h="25">
                <a:moveTo>
                  <a:pt x="1991" y="0"/>
                </a:moveTo>
                <a:lnTo>
                  <a:pt x="1790" y="0"/>
                </a:lnTo>
                <a:lnTo>
                  <a:pt x="1790" y="25"/>
                </a:lnTo>
                <a:lnTo>
                  <a:pt x="1991" y="25"/>
                </a:lnTo>
                <a:lnTo>
                  <a:pt x="1991" y="0"/>
                </a:lnTo>
                <a:close/>
                <a:moveTo>
                  <a:pt x="1740" y="0"/>
                </a:moveTo>
                <a:lnTo>
                  <a:pt x="1715" y="0"/>
                </a:lnTo>
                <a:lnTo>
                  <a:pt x="1715" y="25"/>
                </a:lnTo>
                <a:lnTo>
                  <a:pt x="1740" y="25"/>
                </a:lnTo>
                <a:lnTo>
                  <a:pt x="1740" y="0"/>
                </a:lnTo>
                <a:close/>
                <a:moveTo>
                  <a:pt x="1664" y="0"/>
                </a:moveTo>
                <a:lnTo>
                  <a:pt x="1464" y="0"/>
                </a:lnTo>
                <a:lnTo>
                  <a:pt x="1464" y="25"/>
                </a:lnTo>
                <a:lnTo>
                  <a:pt x="1664" y="25"/>
                </a:lnTo>
                <a:lnTo>
                  <a:pt x="1664" y="0"/>
                </a:lnTo>
                <a:close/>
                <a:moveTo>
                  <a:pt x="1414" y="0"/>
                </a:moveTo>
                <a:lnTo>
                  <a:pt x="1389" y="0"/>
                </a:lnTo>
                <a:lnTo>
                  <a:pt x="1389" y="25"/>
                </a:lnTo>
                <a:lnTo>
                  <a:pt x="1414" y="25"/>
                </a:lnTo>
                <a:lnTo>
                  <a:pt x="1414" y="0"/>
                </a:lnTo>
                <a:close/>
                <a:moveTo>
                  <a:pt x="1338" y="0"/>
                </a:moveTo>
                <a:lnTo>
                  <a:pt x="1138" y="0"/>
                </a:lnTo>
                <a:lnTo>
                  <a:pt x="1138" y="25"/>
                </a:lnTo>
                <a:lnTo>
                  <a:pt x="1338" y="25"/>
                </a:lnTo>
                <a:lnTo>
                  <a:pt x="1338" y="0"/>
                </a:lnTo>
                <a:close/>
                <a:moveTo>
                  <a:pt x="1087" y="0"/>
                </a:moveTo>
                <a:lnTo>
                  <a:pt x="1062" y="0"/>
                </a:lnTo>
                <a:lnTo>
                  <a:pt x="1062" y="25"/>
                </a:lnTo>
                <a:lnTo>
                  <a:pt x="1087" y="25"/>
                </a:lnTo>
                <a:lnTo>
                  <a:pt x="1087" y="0"/>
                </a:lnTo>
                <a:close/>
                <a:moveTo>
                  <a:pt x="1012" y="0"/>
                </a:moveTo>
                <a:lnTo>
                  <a:pt x="811" y="0"/>
                </a:lnTo>
                <a:lnTo>
                  <a:pt x="811" y="25"/>
                </a:lnTo>
                <a:lnTo>
                  <a:pt x="1012" y="25"/>
                </a:lnTo>
                <a:lnTo>
                  <a:pt x="1012" y="0"/>
                </a:lnTo>
                <a:close/>
                <a:moveTo>
                  <a:pt x="761" y="0"/>
                </a:moveTo>
                <a:lnTo>
                  <a:pt x="736" y="0"/>
                </a:lnTo>
                <a:lnTo>
                  <a:pt x="736" y="25"/>
                </a:lnTo>
                <a:lnTo>
                  <a:pt x="761" y="25"/>
                </a:lnTo>
                <a:lnTo>
                  <a:pt x="761" y="0"/>
                </a:lnTo>
                <a:close/>
                <a:moveTo>
                  <a:pt x="686" y="0"/>
                </a:moveTo>
                <a:lnTo>
                  <a:pt x="485" y="0"/>
                </a:lnTo>
                <a:lnTo>
                  <a:pt x="485" y="25"/>
                </a:lnTo>
                <a:lnTo>
                  <a:pt x="686" y="25"/>
                </a:lnTo>
                <a:lnTo>
                  <a:pt x="686" y="0"/>
                </a:lnTo>
                <a:close/>
                <a:moveTo>
                  <a:pt x="435" y="0"/>
                </a:moveTo>
                <a:lnTo>
                  <a:pt x="410" y="0"/>
                </a:lnTo>
                <a:lnTo>
                  <a:pt x="410" y="25"/>
                </a:lnTo>
                <a:lnTo>
                  <a:pt x="435" y="25"/>
                </a:lnTo>
                <a:lnTo>
                  <a:pt x="435" y="0"/>
                </a:lnTo>
                <a:close/>
                <a:moveTo>
                  <a:pt x="360" y="0"/>
                </a:moveTo>
                <a:lnTo>
                  <a:pt x="159" y="0"/>
                </a:lnTo>
                <a:lnTo>
                  <a:pt x="159" y="25"/>
                </a:lnTo>
                <a:lnTo>
                  <a:pt x="360" y="25"/>
                </a:lnTo>
                <a:lnTo>
                  <a:pt x="360" y="0"/>
                </a:lnTo>
                <a:close/>
                <a:moveTo>
                  <a:pt x="109" y="0"/>
                </a:moveTo>
                <a:lnTo>
                  <a:pt x="84" y="0"/>
                </a:lnTo>
                <a:lnTo>
                  <a:pt x="84" y="25"/>
                </a:lnTo>
                <a:lnTo>
                  <a:pt x="109" y="25"/>
                </a:lnTo>
                <a:lnTo>
                  <a:pt x="109" y="0"/>
                </a:lnTo>
                <a:close/>
                <a:moveTo>
                  <a:pt x="34" y="0"/>
                </a:moveTo>
                <a:lnTo>
                  <a:pt x="0" y="0"/>
                </a:lnTo>
                <a:lnTo>
                  <a:pt x="0" y="25"/>
                </a:lnTo>
                <a:lnTo>
                  <a:pt x="34" y="25"/>
                </a:lnTo>
                <a:lnTo>
                  <a:pt x="34" y="0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63" name="Freeform 473"/>
          <p:cNvSpPr>
            <a:spLocks/>
          </p:cNvSpPr>
          <p:nvPr/>
        </p:nvSpPr>
        <p:spPr bwMode="auto">
          <a:xfrm>
            <a:off x="7053318" y="3073849"/>
            <a:ext cx="76873" cy="47261"/>
          </a:xfrm>
          <a:custGeom>
            <a:avLst/>
            <a:gdLst>
              <a:gd name="T0" fmla="*/ 165 w 165"/>
              <a:gd name="T1" fmla="*/ 121 h 121"/>
              <a:gd name="T2" fmla="*/ 0 w 165"/>
              <a:gd name="T3" fmla="*/ 60 h 121"/>
              <a:gd name="T4" fmla="*/ 165 w 165"/>
              <a:gd name="T5" fmla="*/ 0 h 121"/>
              <a:gd name="T6" fmla="*/ 165 w 165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5" h="121">
                <a:moveTo>
                  <a:pt x="165" y="121"/>
                </a:moveTo>
                <a:lnTo>
                  <a:pt x="0" y="60"/>
                </a:lnTo>
                <a:lnTo>
                  <a:pt x="165" y="0"/>
                </a:lnTo>
                <a:cubicBezTo>
                  <a:pt x="138" y="36"/>
                  <a:pt x="138" y="85"/>
                  <a:pt x="165" y="121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64" name="Rectangle 474"/>
          <p:cNvSpPr>
            <a:spLocks noChangeArrowheads="1"/>
          </p:cNvSpPr>
          <p:nvPr/>
        </p:nvSpPr>
        <p:spPr bwMode="auto">
          <a:xfrm>
            <a:off x="7561854" y="2999322"/>
            <a:ext cx="15709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isRet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865" name="Freeform 475"/>
          <p:cNvSpPr>
            <a:spLocks/>
          </p:cNvSpPr>
          <p:nvPr/>
        </p:nvSpPr>
        <p:spPr bwMode="auto">
          <a:xfrm>
            <a:off x="4167662" y="3926359"/>
            <a:ext cx="514451" cy="178137"/>
          </a:xfrm>
          <a:custGeom>
            <a:avLst/>
            <a:gdLst>
              <a:gd name="T0" fmla="*/ 0 w 1127"/>
              <a:gd name="T1" fmla="*/ 0 h 463"/>
              <a:gd name="T2" fmla="*/ 236 w 1127"/>
              <a:gd name="T3" fmla="*/ 460 h 463"/>
              <a:gd name="T4" fmla="*/ 838 w 1127"/>
              <a:gd name="T5" fmla="*/ 463 h 463"/>
              <a:gd name="T6" fmla="*/ 1127 w 1127"/>
              <a:gd name="T7" fmla="*/ 5 h 463"/>
              <a:gd name="T8" fmla="*/ 0 w 1127"/>
              <a:gd name="T9" fmla="*/ 0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7" h="463">
                <a:moveTo>
                  <a:pt x="0" y="0"/>
                </a:moveTo>
                <a:lnTo>
                  <a:pt x="236" y="460"/>
                </a:lnTo>
                <a:lnTo>
                  <a:pt x="838" y="463"/>
                </a:lnTo>
                <a:lnTo>
                  <a:pt x="1127" y="5"/>
                </a:lnTo>
                <a:lnTo>
                  <a:pt x="0" y="0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66" name="Freeform 476"/>
          <p:cNvSpPr>
            <a:spLocks/>
          </p:cNvSpPr>
          <p:nvPr/>
        </p:nvSpPr>
        <p:spPr bwMode="auto">
          <a:xfrm>
            <a:off x="4163719" y="3924541"/>
            <a:ext cx="524306" cy="181772"/>
          </a:xfrm>
          <a:custGeom>
            <a:avLst/>
            <a:gdLst>
              <a:gd name="T0" fmla="*/ 11 w 1150"/>
              <a:gd name="T1" fmla="*/ 7 h 476"/>
              <a:gd name="T2" fmla="*/ 5 w 1150"/>
              <a:gd name="T3" fmla="*/ 10 h 476"/>
              <a:gd name="T4" fmla="*/ 244 w 1150"/>
              <a:gd name="T5" fmla="*/ 474 h 476"/>
              <a:gd name="T6" fmla="*/ 852 w 1150"/>
              <a:gd name="T7" fmla="*/ 476 h 476"/>
              <a:gd name="T8" fmla="*/ 1150 w 1150"/>
              <a:gd name="T9" fmla="*/ 5 h 476"/>
              <a:gd name="T10" fmla="*/ 0 w 1150"/>
              <a:gd name="T11" fmla="*/ 0 h 476"/>
              <a:gd name="T12" fmla="*/ 5 w 1150"/>
              <a:gd name="T13" fmla="*/ 10 h 476"/>
              <a:gd name="T14" fmla="*/ 11 w 1150"/>
              <a:gd name="T15" fmla="*/ 7 h 476"/>
              <a:gd name="T16" fmla="*/ 11 w 1150"/>
              <a:gd name="T17" fmla="*/ 13 h 476"/>
              <a:gd name="T18" fmla="*/ 1127 w 1150"/>
              <a:gd name="T19" fmla="*/ 18 h 476"/>
              <a:gd name="T20" fmla="*/ 845 w 1150"/>
              <a:gd name="T21" fmla="*/ 463 h 476"/>
              <a:gd name="T22" fmla="*/ 251 w 1150"/>
              <a:gd name="T23" fmla="*/ 461 h 476"/>
              <a:gd name="T24" fmla="*/ 17 w 1150"/>
              <a:gd name="T25" fmla="*/ 4 h 476"/>
              <a:gd name="T26" fmla="*/ 11 w 1150"/>
              <a:gd name="T27" fmla="*/ 7 h 476"/>
              <a:gd name="T28" fmla="*/ 11 w 1150"/>
              <a:gd name="T29" fmla="*/ 13 h 476"/>
              <a:gd name="T30" fmla="*/ 11 w 1150"/>
              <a:gd name="T31" fmla="*/ 7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50" h="476">
                <a:moveTo>
                  <a:pt x="11" y="7"/>
                </a:moveTo>
                <a:lnTo>
                  <a:pt x="5" y="10"/>
                </a:lnTo>
                <a:lnTo>
                  <a:pt x="244" y="474"/>
                </a:lnTo>
                <a:lnTo>
                  <a:pt x="852" y="476"/>
                </a:lnTo>
                <a:lnTo>
                  <a:pt x="1150" y="5"/>
                </a:lnTo>
                <a:lnTo>
                  <a:pt x="0" y="0"/>
                </a:lnTo>
                <a:lnTo>
                  <a:pt x="5" y="10"/>
                </a:lnTo>
                <a:lnTo>
                  <a:pt x="11" y="7"/>
                </a:lnTo>
                <a:lnTo>
                  <a:pt x="11" y="13"/>
                </a:lnTo>
                <a:lnTo>
                  <a:pt x="1127" y="18"/>
                </a:lnTo>
                <a:lnTo>
                  <a:pt x="845" y="463"/>
                </a:lnTo>
                <a:lnTo>
                  <a:pt x="251" y="461"/>
                </a:lnTo>
                <a:lnTo>
                  <a:pt x="17" y="4"/>
                </a:lnTo>
                <a:lnTo>
                  <a:pt x="11" y="7"/>
                </a:lnTo>
                <a:lnTo>
                  <a:pt x="11" y="13"/>
                </a:lnTo>
                <a:lnTo>
                  <a:pt x="11" y="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67" name="Rectangle 477"/>
          <p:cNvSpPr>
            <a:spLocks noChangeArrowheads="1"/>
          </p:cNvSpPr>
          <p:nvPr/>
        </p:nvSpPr>
        <p:spPr bwMode="auto">
          <a:xfrm>
            <a:off x="4327318" y="3937266"/>
            <a:ext cx="7694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01</a:t>
            </a:r>
            <a:endParaRPr lang="en-US">
              <a:latin typeface="Arial" pitchFamily="34" charset="0"/>
            </a:endParaRPr>
          </a:p>
        </p:txBody>
      </p:sp>
      <p:sp>
        <p:nvSpPr>
          <p:cNvPr id="17868" name="Rectangle 478"/>
          <p:cNvSpPr>
            <a:spLocks noChangeArrowheads="1"/>
          </p:cNvSpPr>
          <p:nvPr/>
        </p:nvSpPr>
        <p:spPr bwMode="auto">
          <a:xfrm>
            <a:off x="4372653" y="3688237"/>
            <a:ext cx="5914" cy="238122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69" name="Freeform 479"/>
          <p:cNvSpPr>
            <a:spLocks/>
          </p:cNvSpPr>
          <p:nvPr/>
        </p:nvSpPr>
        <p:spPr bwMode="auto">
          <a:xfrm>
            <a:off x="4350971" y="3851833"/>
            <a:ext cx="51248" cy="74527"/>
          </a:xfrm>
          <a:custGeom>
            <a:avLst/>
            <a:gdLst>
              <a:gd name="T0" fmla="*/ 56 w 112"/>
              <a:gd name="T1" fmla="*/ 56 h 196"/>
              <a:gd name="T2" fmla="*/ 0 w 112"/>
              <a:gd name="T3" fmla="*/ 0 h 196"/>
              <a:gd name="T4" fmla="*/ 56 w 112"/>
              <a:gd name="T5" fmla="*/ 196 h 196"/>
              <a:gd name="T6" fmla="*/ 112 w 112"/>
              <a:gd name="T7" fmla="*/ 0 h 196"/>
              <a:gd name="T8" fmla="*/ 56 w 112"/>
              <a:gd name="T9" fmla="*/ 5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" h="196">
                <a:moveTo>
                  <a:pt x="56" y="56"/>
                </a:moveTo>
                <a:lnTo>
                  <a:pt x="0" y="0"/>
                </a:lnTo>
                <a:lnTo>
                  <a:pt x="56" y="196"/>
                </a:lnTo>
                <a:lnTo>
                  <a:pt x="112" y="0"/>
                </a:lnTo>
                <a:lnTo>
                  <a:pt x="56" y="5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0" name="Freeform 480"/>
          <p:cNvSpPr>
            <a:spLocks/>
          </p:cNvSpPr>
          <p:nvPr/>
        </p:nvSpPr>
        <p:spPr bwMode="auto">
          <a:xfrm>
            <a:off x="4345058" y="3840926"/>
            <a:ext cx="63074" cy="96340"/>
          </a:xfrm>
          <a:custGeom>
            <a:avLst/>
            <a:gdLst>
              <a:gd name="T0" fmla="*/ 70 w 140"/>
              <a:gd name="T1" fmla="*/ 80 h 246"/>
              <a:gd name="T2" fmla="*/ 75 w 140"/>
              <a:gd name="T3" fmla="*/ 75 h 246"/>
              <a:gd name="T4" fmla="*/ 0 w 140"/>
              <a:gd name="T5" fmla="*/ 0 h 246"/>
              <a:gd name="T6" fmla="*/ 70 w 140"/>
              <a:gd name="T7" fmla="*/ 246 h 246"/>
              <a:gd name="T8" fmla="*/ 140 w 140"/>
              <a:gd name="T9" fmla="*/ 0 h 246"/>
              <a:gd name="T10" fmla="*/ 65 w 140"/>
              <a:gd name="T11" fmla="*/ 75 h 246"/>
              <a:gd name="T12" fmla="*/ 70 w 140"/>
              <a:gd name="T13" fmla="*/ 80 h 246"/>
              <a:gd name="T14" fmla="*/ 75 w 140"/>
              <a:gd name="T15" fmla="*/ 75 h 246"/>
              <a:gd name="T16" fmla="*/ 70 w 140"/>
              <a:gd name="T17" fmla="*/ 80 h 246"/>
              <a:gd name="T18" fmla="*/ 75 w 140"/>
              <a:gd name="T19" fmla="*/ 85 h 246"/>
              <a:gd name="T20" fmla="*/ 112 w 140"/>
              <a:gd name="T21" fmla="*/ 48 h 246"/>
              <a:gd name="T22" fmla="*/ 70 w 140"/>
              <a:gd name="T23" fmla="*/ 195 h 246"/>
              <a:gd name="T24" fmla="*/ 28 w 140"/>
              <a:gd name="T25" fmla="*/ 48 h 246"/>
              <a:gd name="T26" fmla="*/ 70 w 140"/>
              <a:gd name="T27" fmla="*/ 90 h 246"/>
              <a:gd name="T28" fmla="*/ 75 w 140"/>
              <a:gd name="T29" fmla="*/ 85 h 246"/>
              <a:gd name="T30" fmla="*/ 70 w 140"/>
              <a:gd name="T31" fmla="*/ 8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0" h="246">
                <a:moveTo>
                  <a:pt x="70" y="80"/>
                </a:moveTo>
                <a:lnTo>
                  <a:pt x="75" y="75"/>
                </a:lnTo>
                <a:lnTo>
                  <a:pt x="0" y="0"/>
                </a:lnTo>
                <a:lnTo>
                  <a:pt x="70" y="246"/>
                </a:lnTo>
                <a:lnTo>
                  <a:pt x="140" y="0"/>
                </a:lnTo>
                <a:lnTo>
                  <a:pt x="65" y="75"/>
                </a:lnTo>
                <a:lnTo>
                  <a:pt x="70" y="80"/>
                </a:lnTo>
                <a:lnTo>
                  <a:pt x="75" y="75"/>
                </a:lnTo>
                <a:lnTo>
                  <a:pt x="70" y="80"/>
                </a:lnTo>
                <a:lnTo>
                  <a:pt x="75" y="85"/>
                </a:lnTo>
                <a:lnTo>
                  <a:pt x="112" y="48"/>
                </a:lnTo>
                <a:lnTo>
                  <a:pt x="70" y="195"/>
                </a:lnTo>
                <a:lnTo>
                  <a:pt x="28" y="48"/>
                </a:lnTo>
                <a:lnTo>
                  <a:pt x="70" y="90"/>
                </a:lnTo>
                <a:lnTo>
                  <a:pt x="75" y="85"/>
                </a:lnTo>
                <a:lnTo>
                  <a:pt x="70" y="8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1" name="Freeform 481"/>
          <p:cNvSpPr>
            <a:spLocks noEditPoints="1"/>
          </p:cNvSpPr>
          <p:nvPr/>
        </p:nvSpPr>
        <p:spPr bwMode="auto">
          <a:xfrm>
            <a:off x="4668315" y="4008157"/>
            <a:ext cx="273980" cy="9089"/>
          </a:xfrm>
          <a:custGeom>
            <a:avLst/>
            <a:gdLst>
              <a:gd name="T0" fmla="*/ 602 w 602"/>
              <a:gd name="T1" fmla="*/ 0 h 25"/>
              <a:gd name="T2" fmla="*/ 401 w 602"/>
              <a:gd name="T3" fmla="*/ 0 h 25"/>
              <a:gd name="T4" fmla="*/ 401 w 602"/>
              <a:gd name="T5" fmla="*/ 25 h 25"/>
              <a:gd name="T6" fmla="*/ 602 w 602"/>
              <a:gd name="T7" fmla="*/ 25 h 25"/>
              <a:gd name="T8" fmla="*/ 602 w 602"/>
              <a:gd name="T9" fmla="*/ 0 h 25"/>
              <a:gd name="T10" fmla="*/ 351 w 602"/>
              <a:gd name="T11" fmla="*/ 0 h 25"/>
              <a:gd name="T12" fmla="*/ 326 w 602"/>
              <a:gd name="T13" fmla="*/ 0 h 25"/>
              <a:gd name="T14" fmla="*/ 326 w 602"/>
              <a:gd name="T15" fmla="*/ 25 h 25"/>
              <a:gd name="T16" fmla="*/ 351 w 602"/>
              <a:gd name="T17" fmla="*/ 25 h 25"/>
              <a:gd name="T18" fmla="*/ 351 w 602"/>
              <a:gd name="T19" fmla="*/ 0 h 25"/>
              <a:gd name="T20" fmla="*/ 276 w 602"/>
              <a:gd name="T21" fmla="*/ 0 h 25"/>
              <a:gd name="T22" fmla="*/ 75 w 602"/>
              <a:gd name="T23" fmla="*/ 0 h 25"/>
              <a:gd name="T24" fmla="*/ 75 w 602"/>
              <a:gd name="T25" fmla="*/ 25 h 25"/>
              <a:gd name="T26" fmla="*/ 276 w 602"/>
              <a:gd name="T27" fmla="*/ 25 h 25"/>
              <a:gd name="T28" fmla="*/ 276 w 602"/>
              <a:gd name="T29" fmla="*/ 0 h 25"/>
              <a:gd name="T30" fmla="*/ 25 w 602"/>
              <a:gd name="T31" fmla="*/ 0 h 25"/>
              <a:gd name="T32" fmla="*/ 0 w 602"/>
              <a:gd name="T33" fmla="*/ 0 h 25"/>
              <a:gd name="T34" fmla="*/ 0 w 602"/>
              <a:gd name="T35" fmla="*/ 25 h 25"/>
              <a:gd name="T36" fmla="*/ 25 w 602"/>
              <a:gd name="T37" fmla="*/ 25 h 25"/>
              <a:gd name="T38" fmla="*/ 25 w 602"/>
              <a:gd name="T3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2" h="25">
                <a:moveTo>
                  <a:pt x="602" y="0"/>
                </a:moveTo>
                <a:lnTo>
                  <a:pt x="401" y="0"/>
                </a:lnTo>
                <a:lnTo>
                  <a:pt x="401" y="25"/>
                </a:lnTo>
                <a:lnTo>
                  <a:pt x="602" y="25"/>
                </a:lnTo>
                <a:lnTo>
                  <a:pt x="602" y="0"/>
                </a:lnTo>
                <a:close/>
                <a:moveTo>
                  <a:pt x="351" y="0"/>
                </a:moveTo>
                <a:lnTo>
                  <a:pt x="326" y="0"/>
                </a:lnTo>
                <a:lnTo>
                  <a:pt x="326" y="25"/>
                </a:lnTo>
                <a:lnTo>
                  <a:pt x="351" y="25"/>
                </a:lnTo>
                <a:lnTo>
                  <a:pt x="351" y="0"/>
                </a:lnTo>
                <a:close/>
                <a:moveTo>
                  <a:pt x="276" y="0"/>
                </a:moveTo>
                <a:lnTo>
                  <a:pt x="75" y="0"/>
                </a:lnTo>
                <a:lnTo>
                  <a:pt x="75" y="25"/>
                </a:lnTo>
                <a:lnTo>
                  <a:pt x="276" y="25"/>
                </a:lnTo>
                <a:lnTo>
                  <a:pt x="276" y="0"/>
                </a:lnTo>
                <a:close/>
                <a:moveTo>
                  <a:pt x="25" y="0"/>
                </a:moveTo>
                <a:lnTo>
                  <a:pt x="0" y="0"/>
                </a:lnTo>
                <a:lnTo>
                  <a:pt x="0" y="25"/>
                </a:lnTo>
                <a:lnTo>
                  <a:pt x="25" y="25"/>
                </a:lnTo>
                <a:lnTo>
                  <a:pt x="25" y="0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2" name="Freeform 482"/>
          <p:cNvSpPr>
            <a:spLocks/>
          </p:cNvSpPr>
          <p:nvPr/>
        </p:nvSpPr>
        <p:spPr bwMode="auto">
          <a:xfrm>
            <a:off x="4632836" y="3988162"/>
            <a:ext cx="74901" cy="47261"/>
          </a:xfrm>
          <a:custGeom>
            <a:avLst/>
            <a:gdLst>
              <a:gd name="T0" fmla="*/ 164 w 164"/>
              <a:gd name="T1" fmla="*/ 121 h 121"/>
              <a:gd name="T2" fmla="*/ 0 w 164"/>
              <a:gd name="T3" fmla="*/ 60 h 121"/>
              <a:gd name="T4" fmla="*/ 164 w 164"/>
              <a:gd name="T5" fmla="*/ 0 h 121"/>
              <a:gd name="T6" fmla="*/ 164 w 164"/>
              <a:gd name="T7" fmla="*/ 121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4" h="121">
                <a:moveTo>
                  <a:pt x="164" y="121"/>
                </a:moveTo>
                <a:lnTo>
                  <a:pt x="0" y="60"/>
                </a:lnTo>
                <a:lnTo>
                  <a:pt x="164" y="0"/>
                </a:lnTo>
                <a:cubicBezTo>
                  <a:pt x="138" y="36"/>
                  <a:pt x="138" y="85"/>
                  <a:pt x="164" y="121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3" name="Rectangle 483"/>
          <p:cNvSpPr>
            <a:spLocks noChangeArrowheads="1"/>
          </p:cNvSpPr>
          <p:nvPr/>
        </p:nvSpPr>
        <p:spPr bwMode="auto">
          <a:xfrm>
            <a:off x="4642690" y="4042693"/>
            <a:ext cx="21159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24282B"/>
                </a:solidFill>
                <a:latin typeface="Times New Roman" pitchFamily="18" charset="0"/>
              </a:rPr>
              <a:t>isRet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874" name="Freeform 484"/>
          <p:cNvSpPr>
            <a:spLocks/>
          </p:cNvSpPr>
          <p:nvPr/>
        </p:nvSpPr>
        <p:spPr bwMode="auto">
          <a:xfrm>
            <a:off x="4553992" y="3846380"/>
            <a:ext cx="2286448" cy="72709"/>
          </a:xfrm>
          <a:custGeom>
            <a:avLst/>
            <a:gdLst>
              <a:gd name="T0" fmla="*/ 5013 w 5013"/>
              <a:gd name="T1" fmla="*/ 0 h 189"/>
              <a:gd name="T2" fmla="*/ 0 w 5013"/>
              <a:gd name="T3" fmla="*/ 0 h 189"/>
              <a:gd name="T4" fmla="*/ 3 w 5013"/>
              <a:gd name="T5" fmla="*/ 189 h 189"/>
              <a:gd name="T6" fmla="*/ 23 w 5013"/>
              <a:gd name="T7" fmla="*/ 189 h 189"/>
              <a:gd name="T8" fmla="*/ 20 w 5013"/>
              <a:gd name="T9" fmla="*/ 20 h 189"/>
              <a:gd name="T10" fmla="*/ 5013 w 5013"/>
              <a:gd name="T11" fmla="*/ 20 h 189"/>
              <a:gd name="T12" fmla="*/ 5013 w 5013"/>
              <a:gd name="T13" fmla="*/ 0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13" h="189">
                <a:moveTo>
                  <a:pt x="5013" y="0"/>
                </a:moveTo>
                <a:lnTo>
                  <a:pt x="0" y="0"/>
                </a:lnTo>
                <a:lnTo>
                  <a:pt x="3" y="189"/>
                </a:lnTo>
                <a:lnTo>
                  <a:pt x="23" y="189"/>
                </a:lnTo>
                <a:lnTo>
                  <a:pt x="20" y="20"/>
                </a:lnTo>
                <a:lnTo>
                  <a:pt x="5013" y="20"/>
                </a:lnTo>
                <a:lnTo>
                  <a:pt x="5013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5" name="Freeform 485"/>
          <p:cNvSpPr>
            <a:spLocks/>
          </p:cNvSpPr>
          <p:nvPr/>
        </p:nvSpPr>
        <p:spPr bwMode="auto">
          <a:xfrm>
            <a:off x="4536253" y="3879097"/>
            <a:ext cx="45335" cy="50896"/>
          </a:xfrm>
          <a:custGeom>
            <a:avLst/>
            <a:gdLst>
              <a:gd name="T0" fmla="*/ 97 w 97"/>
              <a:gd name="T1" fmla="*/ 0 h 132"/>
              <a:gd name="T2" fmla="*/ 51 w 97"/>
              <a:gd name="T3" fmla="*/ 132 h 132"/>
              <a:gd name="T4" fmla="*/ 0 w 97"/>
              <a:gd name="T5" fmla="*/ 2 h 132"/>
              <a:gd name="T6" fmla="*/ 97 w 97"/>
              <a:gd name="T7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7" h="132">
                <a:moveTo>
                  <a:pt x="97" y="0"/>
                </a:moveTo>
                <a:lnTo>
                  <a:pt x="51" y="132"/>
                </a:lnTo>
                <a:lnTo>
                  <a:pt x="0" y="2"/>
                </a:lnTo>
                <a:cubicBezTo>
                  <a:pt x="29" y="22"/>
                  <a:pt x="68" y="22"/>
                  <a:pt x="97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6" name="Oval 486"/>
          <p:cNvSpPr>
            <a:spLocks noChangeArrowheads="1"/>
          </p:cNvSpPr>
          <p:nvPr/>
        </p:nvSpPr>
        <p:spPr bwMode="auto">
          <a:xfrm>
            <a:off x="6828614" y="3820931"/>
            <a:ext cx="49278" cy="47261"/>
          </a:xfrm>
          <a:prstGeom prst="ellipse">
            <a:avLst/>
          </a:prstGeom>
          <a:solidFill>
            <a:srgbClr val="3C1D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7" name="Freeform 487"/>
          <p:cNvSpPr>
            <a:spLocks noEditPoints="1"/>
          </p:cNvSpPr>
          <p:nvPr/>
        </p:nvSpPr>
        <p:spPr bwMode="auto">
          <a:xfrm>
            <a:off x="6339788" y="5164226"/>
            <a:ext cx="2260825" cy="10906"/>
          </a:xfrm>
          <a:custGeom>
            <a:avLst/>
            <a:gdLst>
              <a:gd name="T0" fmla="*/ 4760 w 4952"/>
              <a:gd name="T1" fmla="*/ 25 h 32"/>
              <a:gd name="T2" fmla="*/ 4712 w 4952"/>
              <a:gd name="T3" fmla="*/ 1 h 32"/>
              <a:gd name="T4" fmla="*/ 4712 w 4952"/>
              <a:gd name="T5" fmla="*/ 25 h 32"/>
              <a:gd name="T6" fmla="*/ 4447 w 4952"/>
              <a:gd name="T7" fmla="*/ 1 h 32"/>
              <a:gd name="T8" fmla="*/ 4640 w 4952"/>
              <a:gd name="T9" fmla="*/ 1 h 32"/>
              <a:gd name="T10" fmla="*/ 4375 w 4952"/>
              <a:gd name="T11" fmla="*/ 25 h 32"/>
              <a:gd name="T12" fmla="*/ 4327 w 4952"/>
              <a:gd name="T13" fmla="*/ 1 h 32"/>
              <a:gd name="T14" fmla="*/ 4327 w 4952"/>
              <a:gd name="T15" fmla="*/ 25 h 32"/>
              <a:gd name="T16" fmla="*/ 4063 w 4952"/>
              <a:gd name="T17" fmla="*/ 2 h 32"/>
              <a:gd name="T18" fmla="*/ 4087 w 4952"/>
              <a:gd name="T19" fmla="*/ 2 h 32"/>
              <a:gd name="T20" fmla="*/ 3822 w 4952"/>
              <a:gd name="T21" fmla="*/ 26 h 32"/>
              <a:gd name="T22" fmla="*/ 3774 w 4952"/>
              <a:gd name="T23" fmla="*/ 2 h 32"/>
              <a:gd name="T24" fmla="*/ 3774 w 4952"/>
              <a:gd name="T25" fmla="*/ 26 h 32"/>
              <a:gd name="T26" fmla="*/ 3510 w 4952"/>
              <a:gd name="T27" fmla="*/ 3 h 32"/>
              <a:gd name="T28" fmla="*/ 3702 w 4952"/>
              <a:gd name="T29" fmla="*/ 2 h 32"/>
              <a:gd name="T30" fmla="*/ 3438 w 4952"/>
              <a:gd name="T31" fmla="*/ 27 h 32"/>
              <a:gd name="T32" fmla="*/ 3390 w 4952"/>
              <a:gd name="T33" fmla="*/ 3 h 32"/>
              <a:gd name="T34" fmla="*/ 3390 w 4952"/>
              <a:gd name="T35" fmla="*/ 27 h 32"/>
              <a:gd name="T36" fmla="*/ 3125 w 4952"/>
              <a:gd name="T37" fmla="*/ 3 h 32"/>
              <a:gd name="T38" fmla="*/ 3149 w 4952"/>
              <a:gd name="T39" fmla="*/ 3 h 32"/>
              <a:gd name="T40" fmla="*/ 2885 w 4952"/>
              <a:gd name="T41" fmla="*/ 28 h 32"/>
              <a:gd name="T42" fmla="*/ 2837 w 4952"/>
              <a:gd name="T43" fmla="*/ 4 h 32"/>
              <a:gd name="T44" fmla="*/ 2837 w 4952"/>
              <a:gd name="T45" fmla="*/ 28 h 32"/>
              <a:gd name="T46" fmla="*/ 2572 w 4952"/>
              <a:gd name="T47" fmla="*/ 4 h 32"/>
              <a:gd name="T48" fmla="*/ 2765 w 4952"/>
              <a:gd name="T49" fmla="*/ 4 h 32"/>
              <a:gd name="T50" fmla="*/ 2500 w 4952"/>
              <a:gd name="T51" fmla="*/ 28 h 32"/>
              <a:gd name="T52" fmla="*/ 2452 w 4952"/>
              <a:gd name="T53" fmla="*/ 4 h 32"/>
              <a:gd name="T54" fmla="*/ 2452 w 4952"/>
              <a:gd name="T55" fmla="*/ 28 h 32"/>
              <a:gd name="T56" fmla="*/ 2188 w 4952"/>
              <a:gd name="T57" fmla="*/ 5 h 32"/>
              <a:gd name="T58" fmla="*/ 2212 w 4952"/>
              <a:gd name="T59" fmla="*/ 5 h 32"/>
              <a:gd name="T60" fmla="*/ 1947 w 4952"/>
              <a:gd name="T61" fmla="*/ 29 h 32"/>
              <a:gd name="T62" fmla="*/ 1899 w 4952"/>
              <a:gd name="T63" fmla="*/ 5 h 32"/>
              <a:gd name="T64" fmla="*/ 1899 w 4952"/>
              <a:gd name="T65" fmla="*/ 29 h 32"/>
              <a:gd name="T66" fmla="*/ 1635 w 4952"/>
              <a:gd name="T67" fmla="*/ 6 h 32"/>
              <a:gd name="T68" fmla="*/ 1827 w 4952"/>
              <a:gd name="T69" fmla="*/ 5 h 32"/>
              <a:gd name="T70" fmla="*/ 1563 w 4952"/>
              <a:gd name="T71" fmla="*/ 30 h 32"/>
              <a:gd name="T72" fmla="*/ 1515 w 4952"/>
              <a:gd name="T73" fmla="*/ 6 h 32"/>
              <a:gd name="T74" fmla="*/ 1515 w 4952"/>
              <a:gd name="T75" fmla="*/ 30 h 32"/>
              <a:gd name="T76" fmla="*/ 1250 w 4952"/>
              <a:gd name="T77" fmla="*/ 6 h 32"/>
              <a:gd name="T78" fmla="*/ 1274 w 4952"/>
              <a:gd name="T79" fmla="*/ 6 h 32"/>
              <a:gd name="T80" fmla="*/ 1010 w 4952"/>
              <a:gd name="T81" fmla="*/ 31 h 32"/>
              <a:gd name="T82" fmla="*/ 962 w 4952"/>
              <a:gd name="T83" fmla="*/ 7 h 32"/>
              <a:gd name="T84" fmla="*/ 962 w 4952"/>
              <a:gd name="T85" fmla="*/ 31 h 32"/>
              <a:gd name="T86" fmla="*/ 697 w 4952"/>
              <a:gd name="T87" fmla="*/ 7 h 32"/>
              <a:gd name="T88" fmla="*/ 890 w 4952"/>
              <a:gd name="T89" fmla="*/ 7 h 32"/>
              <a:gd name="T90" fmla="*/ 625 w 4952"/>
              <a:gd name="T91" fmla="*/ 31 h 32"/>
              <a:gd name="T92" fmla="*/ 577 w 4952"/>
              <a:gd name="T93" fmla="*/ 7 h 32"/>
              <a:gd name="T94" fmla="*/ 577 w 4952"/>
              <a:gd name="T95" fmla="*/ 31 h 32"/>
              <a:gd name="T96" fmla="*/ 313 w 4952"/>
              <a:gd name="T97" fmla="*/ 8 h 32"/>
              <a:gd name="T98" fmla="*/ 337 w 4952"/>
              <a:gd name="T99" fmla="*/ 8 h 32"/>
              <a:gd name="T100" fmla="*/ 72 w 4952"/>
              <a:gd name="T101" fmla="*/ 32 h 32"/>
              <a:gd name="T102" fmla="*/ 24 w 4952"/>
              <a:gd name="T103" fmla="*/ 8 h 32"/>
              <a:gd name="T104" fmla="*/ 24 w 4952"/>
              <a:gd name="T105" fmla="*/ 32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4952" h="32">
                <a:moveTo>
                  <a:pt x="4952" y="0"/>
                </a:moveTo>
                <a:lnTo>
                  <a:pt x="4760" y="1"/>
                </a:lnTo>
                <a:lnTo>
                  <a:pt x="4760" y="25"/>
                </a:lnTo>
                <a:lnTo>
                  <a:pt x="4952" y="24"/>
                </a:lnTo>
                <a:lnTo>
                  <a:pt x="4952" y="0"/>
                </a:lnTo>
                <a:close/>
                <a:moveTo>
                  <a:pt x="4712" y="1"/>
                </a:moveTo>
                <a:lnTo>
                  <a:pt x="4688" y="1"/>
                </a:lnTo>
                <a:lnTo>
                  <a:pt x="4688" y="25"/>
                </a:lnTo>
                <a:lnTo>
                  <a:pt x="4712" y="25"/>
                </a:lnTo>
                <a:lnTo>
                  <a:pt x="4712" y="1"/>
                </a:lnTo>
                <a:close/>
                <a:moveTo>
                  <a:pt x="4640" y="1"/>
                </a:moveTo>
                <a:lnTo>
                  <a:pt x="4447" y="1"/>
                </a:lnTo>
                <a:lnTo>
                  <a:pt x="4447" y="25"/>
                </a:lnTo>
                <a:lnTo>
                  <a:pt x="4640" y="25"/>
                </a:lnTo>
                <a:lnTo>
                  <a:pt x="4640" y="1"/>
                </a:lnTo>
                <a:close/>
                <a:moveTo>
                  <a:pt x="4399" y="1"/>
                </a:moveTo>
                <a:lnTo>
                  <a:pt x="4375" y="1"/>
                </a:lnTo>
                <a:lnTo>
                  <a:pt x="4375" y="25"/>
                </a:lnTo>
                <a:lnTo>
                  <a:pt x="4399" y="25"/>
                </a:lnTo>
                <a:lnTo>
                  <a:pt x="4399" y="1"/>
                </a:lnTo>
                <a:close/>
                <a:moveTo>
                  <a:pt x="4327" y="1"/>
                </a:moveTo>
                <a:lnTo>
                  <a:pt x="4135" y="2"/>
                </a:lnTo>
                <a:lnTo>
                  <a:pt x="4135" y="26"/>
                </a:lnTo>
                <a:lnTo>
                  <a:pt x="4327" y="25"/>
                </a:lnTo>
                <a:lnTo>
                  <a:pt x="4327" y="1"/>
                </a:lnTo>
                <a:close/>
                <a:moveTo>
                  <a:pt x="4087" y="2"/>
                </a:moveTo>
                <a:lnTo>
                  <a:pt x="4063" y="2"/>
                </a:lnTo>
                <a:lnTo>
                  <a:pt x="4063" y="26"/>
                </a:lnTo>
                <a:lnTo>
                  <a:pt x="4087" y="26"/>
                </a:lnTo>
                <a:lnTo>
                  <a:pt x="4087" y="2"/>
                </a:lnTo>
                <a:close/>
                <a:moveTo>
                  <a:pt x="4015" y="2"/>
                </a:moveTo>
                <a:lnTo>
                  <a:pt x="3822" y="2"/>
                </a:lnTo>
                <a:lnTo>
                  <a:pt x="3822" y="26"/>
                </a:lnTo>
                <a:lnTo>
                  <a:pt x="4015" y="26"/>
                </a:lnTo>
                <a:lnTo>
                  <a:pt x="4015" y="2"/>
                </a:lnTo>
                <a:close/>
                <a:moveTo>
                  <a:pt x="3774" y="2"/>
                </a:moveTo>
                <a:lnTo>
                  <a:pt x="3750" y="2"/>
                </a:lnTo>
                <a:lnTo>
                  <a:pt x="3750" y="26"/>
                </a:lnTo>
                <a:lnTo>
                  <a:pt x="3774" y="26"/>
                </a:lnTo>
                <a:lnTo>
                  <a:pt x="3774" y="2"/>
                </a:lnTo>
                <a:close/>
                <a:moveTo>
                  <a:pt x="3702" y="2"/>
                </a:moveTo>
                <a:lnTo>
                  <a:pt x="3510" y="3"/>
                </a:lnTo>
                <a:lnTo>
                  <a:pt x="3510" y="27"/>
                </a:lnTo>
                <a:lnTo>
                  <a:pt x="3702" y="26"/>
                </a:lnTo>
                <a:lnTo>
                  <a:pt x="3702" y="2"/>
                </a:lnTo>
                <a:close/>
                <a:moveTo>
                  <a:pt x="3462" y="3"/>
                </a:moveTo>
                <a:lnTo>
                  <a:pt x="3438" y="3"/>
                </a:lnTo>
                <a:lnTo>
                  <a:pt x="3438" y="27"/>
                </a:lnTo>
                <a:lnTo>
                  <a:pt x="3462" y="27"/>
                </a:lnTo>
                <a:lnTo>
                  <a:pt x="3462" y="3"/>
                </a:lnTo>
                <a:close/>
                <a:moveTo>
                  <a:pt x="3390" y="3"/>
                </a:moveTo>
                <a:lnTo>
                  <a:pt x="3197" y="3"/>
                </a:lnTo>
                <a:lnTo>
                  <a:pt x="3197" y="27"/>
                </a:lnTo>
                <a:lnTo>
                  <a:pt x="3390" y="27"/>
                </a:lnTo>
                <a:lnTo>
                  <a:pt x="3390" y="3"/>
                </a:lnTo>
                <a:close/>
                <a:moveTo>
                  <a:pt x="3149" y="3"/>
                </a:moveTo>
                <a:lnTo>
                  <a:pt x="3125" y="3"/>
                </a:lnTo>
                <a:lnTo>
                  <a:pt x="3125" y="27"/>
                </a:lnTo>
                <a:lnTo>
                  <a:pt x="3149" y="27"/>
                </a:lnTo>
                <a:lnTo>
                  <a:pt x="3149" y="3"/>
                </a:lnTo>
                <a:close/>
                <a:moveTo>
                  <a:pt x="3077" y="3"/>
                </a:moveTo>
                <a:lnTo>
                  <a:pt x="2885" y="4"/>
                </a:lnTo>
                <a:lnTo>
                  <a:pt x="2885" y="28"/>
                </a:lnTo>
                <a:lnTo>
                  <a:pt x="3077" y="27"/>
                </a:lnTo>
                <a:lnTo>
                  <a:pt x="3077" y="3"/>
                </a:lnTo>
                <a:close/>
                <a:moveTo>
                  <a:pt x="2837" y="4"/>
                </a:moveTo>
                <a:lnTo>
                  <a:pt x="2813" y="4"/>
                </a:lnTo>
                <a:lnTo>
                  <a:pt x="2813" y="28"/>
                </a:lnTo>
                <a:lnTo>
                  <a:pt x="2837" y="28"/>
                </a:lnTo>
                <a:lnTo>
                  <a:pt x="2837" y="4"/>
                </a:lnTo>
                <a:close/>
                <a:moveTo>
                  <a:pt x="2765" y="4"/>
                </a:moveTo>
                <a:lnTo>
                  <a:pt x="2572" y="4"/>
                </a:lnTo>
                <a:lnTo>
                  <a:pt x="2572" y="28"/>
                </a:lnTo>
                <a:lnTo>
                  <a:pt x="2765" y="28"/>
                </a:lnTo>
                <a:lnTo>
                  <a:pt x="2765" y="4"/>
                </a:lnTo>
                <a:close/>
                <a:moveTo>
                  <a:pt x="2524" y="4"/>
                </a:moveTo>
                <a:lnTo>
                  <a:pt x="2500" y="4"/>
                </a:lnTo>
                <a:lnTo>
                  <a:pt x="2500" y="28"/>
                </a:lnTo>
                <a:lnTo>
                  <a:pt x="2524" y="28"/>
                </a:lnTo>
                <a:lnTo>
                  <a:pt x="2524" y="4"/>
                </a:lnTo>
                <a:close/>
                <a:moveTo>
                  <a:pt x="2452" y="4"/>
                </a:moveTo>
                <a:lnTo>
                  <a:pt x="2260" y="5"/>
                </a:lnTo>
                <a:lnTo>
                  <a:pt x="2260" y="29"/>
                </a:lnTo>
                <a:lnTo>
                  <a:pt x="2452" y="28"/>
                </a:lnTo>
                <a:lnTo>
                  <a:pt x="2452" y="4"/>
                </a:lnTo>
                <a:close/>
                <a:moveTo>
                  <a:pt x="2212" y="5"/>
                </a:moveTo>
                <a:lnTo>
                  <a:pt x="2188" y="5"/>
                </a:lnTo>
                <a:lnTo>
                  <a:pt x="2188" y="29"/>
                </a:lnTo>
                <a:lnTo>
                  <a:pt x="2212" y="29"/>
                </a:lnTo>
                <a:lnTo>
                  <a:pt x="2212" y="5"/>
                </a:lnTo>
                <a:close/>
                <a:moveTo>
                  <a:pt x="2140" y="5"/>
                </a:moveTo>
                <a:lnTo>
                  <a:pt x="1947" y="5"/>
                </a:lnTo>
                <a:lnTo>
                  <a:pt x="1947" y="29"/>
                </a:lnTo>
                <a:lnTo>
                  <a:pt x="2140" y="29"/>
                </a:lnTo>
                <a:lnTo>
                  <a:pt x="2140" y="5"/>
                </a:lnTo>
                <a:close/>
                <a:moveTo>
                  <a:pt x="1899" y="5"/>
                </a:moveTo>
                <a:lnTo>
                  <a:pt x="1875" y="5"/>
                </a:lnTo>
                <a:lnTo>
                  <a:pt x="1875" y="29"/>
                </a:lnTo>
                <a:lnTo>
                  <a:pt x="1899" y="29"/>
                </a:lnTo>
                <a:lnTo>
                  <a:pt x="1899" y="5"/>
                </a:lnTo>
                <a:close/>
                <a:moveTo>
                  <a:pt x="1827" y="5"/>
                </a:moveTo>
                <a:lnTo>
                  <a:pt x="1635" y="6"/>
                </a:lnTo>
                <a:lnTo>
                  <a:pt x="1635" y="30"/>
                </a:lnTo>
                <a:lnTo>
                  <a:pt x="1827" y="29"/>
                </a:lnTo>
                <a:lnTo>
                  <a:pt x="1827" y="5"/>
                </a:lnTo>
                <a:close/>
                <a:moveTo>
                  <a:pt x="1587" y="6"/>
                </a:moveTo>
                <a:lnTo>
                  <a:pt x="1563" y="6"/>
                </a:lnTo>
                <a:lnTo>
                  <a:pt x="1563" y="30"/>
                </a:lnTo>
                <a:lnTo>
                  <a:pt x="1587" y="30"/>
                </a:lnTo>
                <a:lnTo>
                  <a:pt x="1587" y="6"/>
                </a:lnTo>
                <a:close/>
                <a:moveTo>
                  <a:pt x="1515" y="6"/>
                </a:moveTo>
                <a:lnTo>
                  <a:pt x="1322" y="6"/>
                </a:lnTo>
                <a:lnTo>
                  <a:pt x="1322" y="30"/>
                </a:lnTo>
                <a:lnTo>
                  <a:pt x="1515" y="30"/>
                </a:lnTo>
                <a:lnTo>
                  <a:pt x="1515" y="6"/>
                </a:lnTo>
                <a:close/>
                <a:moveTo>
                  <a:pt x="1274" y="6"/>
                </a:moveTo>
                <a:lnTo>
                  <a:pt x="1250" y="6"/>
                </a:lnTo>
                <a:lnTo>
                  <a:pt x="1250" y="30"/>
                </a:lnTo>
                <a:lnTo>
                  <a:pt x="1274" y="30"/>
                </a:lnTo>
                <a:lnTo>
                  <a:pt x="1274" y="6"/>
                </a:lnTo>
                <a:close/>
                <a:moveTo>
                  <a:pt x="1202" y="6"/>
                </a:moveTo>
                <a:lnTo>
                  <a:pt x="1010" y="6"/>
                </a:lnTo>
                <a:lnTo>
                  <a:pt x="1010" y="31"/>
                </a:lnTo>
                <a:lnTo>
                  <a:pt x="1202" y="30"/>
                </a:lnTo>
                <a:lnTo>
                  <a:pt x="1202" y="6"/>
                </a:lnTo>
                <a:close/>
                <a:moveTo>
                  <a:pt x="962" y="7"/>
                </a:moveTo>
                <a:lnTo>
                  <a:pt x="938" y="7"/>
                </a:lnTo>
                <a:lnTo>
                  <a:pt x="938" y="31"/>
                </a:lnTo>
                <a:lnTo>
                  <a:pt x="962" y="31"/>
                </a:lnTo>
                <a:lnTo>
                  <a:pt x="962" y="7"/>
                </a:lnTo>
                <a:close/>
                <a:moveTo>
                  <a:pt x="890" y="7"/>
                </a:moveTo>
                <a:lnTo>
                  <a:pt x="697" y="7"/>
                </a:lnTo>
                <a:lnTo>
                  <a:pt x="697" y="31"/>
                </a:lnTo>
                <a:lnTo>
                  <a:pt x="890" y="31"/>
                </a:lnTo>
                <a:lnTo>
                  <a:pt x="890" y="7"/>
                </a:lnTo>
                <a:close/>
                <a:moveTo>
                  <a:pt x="649" y="7"/>
                </a:moveTo>
                <a:lnTo>
                  <a:pt x="625" y="7"/>
                </a:lnTo>
                <a:lnTo>
                  <a:pt x="625" y="31"/>
                </a:lnTo>
                <a:lnTo>
                  <a:pt x="649" y="31"/>
                </a:lnTo>
                <a:lnTo>
                  <a:pt x="649" y="7"/>
                </a:lnTo>
                <a:close/>
                <a:moveTo>
                  <a:pt x="577" y="7"/>
                </a:moveTo>
                <a:lnTo>
                  <a:pt x="385" y="7"/>
                </a:lnTo>
                <a:lnTo>
                  <a:pt x="385" y="32"/>
                </a:lnTo>
                <a:lnTo>
                  <a:pt x="577" y="31"/>
                </a:lnTo>
                <a:lnTo>
                  <a:pt x="577" y="7"/>
                </a:lnTo>
                <a:close/>
                <a:moveTo>
                  <a:pt x="337" y="8"/>
                </a:moveTo>
                <a:lnTo>
                  <a:pt x="313" y="8"/>
                </a:lnTo>
                <a:lnTo>
                  <a:pt x="313" y="32"/>
                </a:lnTo>
                <a:lnTo>
                  <a:pt x="337" y="32"/>
                </a:lnTo>
                <a:lnTo>
                  <a:pt x="337" y="8"/>
                </a:lnTo>
                <a:close/>
                <a:moveTo>
                  <a:pt x="265" y="8"/>
                </a:moveTo>
                <a:lnTo>
                  <a:pt x="72" y="8"/>
                </a:lnTo>
                <a:lnTo>
                  <a:pt x="72" y="32"/>
                </a:lnTo>
                <a:lnTo>
                  <a:pt x="265" y="32"/>
                </a:lnTo>
                <a:lnTo>
                  <a:pt x="265" y="8"/>
                </a:lnTo>
                <a:close/>
                <a:moveTo>
                  <a:pt x="24" y="8"/>
                </a:moveTo>
                <a:lnTo>
                  <a:pt x="0" y="8"/>
                </a:lnTo>
                <a:lnTo>
                  <a:pt x="0" y="32"/>
                </a:lnTo>
                <a:lnTo>
                  <a:pt x="24" y="32"/>
                </a:lnTo>
                <a:lnTo>
                  <a:pt x="24" y="8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8" name="Freeform 488"/>
          <p:cNvSpPr>
            <a:spLocks/>
          </p:cNvSpPr>
          <p:nvPr/>
        </p:nvSpPr>
        <p:spPr bwMode="auto">
          <a:xfrm>
            <a:off x="6310220" y="5149685"/>
            <a:ext cx="72930" cy="43625"/>
          </a:xfrm>
          <a:custGeom>
            <a:avLst/>
            <a:gdLst>
              <a:gd name="T0" fmla="*/ 158 w 158"/>
              <a:gd name="T1" fmla="*/ 116 h 116"/>
              <a:gd name="T2" fmla="*/ 0 w 158"/>
              <a:gd name="T3" fmla="*/ 58 h 116"/>
              <a:gd name="T4" fmla="*/ 158 w 158"/>
              <a:gd name="T5" fmla="*/ 0 h 116"/>
              <a:gd name="T6" fmla="*/ 158 w 158"/>
              <a:gd name="T7" fmla="*/ 116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8" h="116">
                <a:moveTo>
                  <a:pt x="158" y="116"/>
                </a:moveTo>
                <a:lnTo>
                  <a:pt x="0" y="58"/>
                </a:lnTo>
                <a:lnTo>
                  <a:pt x="158" y="0"/>
                </a:lnTo>
                <a:cubicBezTo>
                  <a:pt x="133" y="34"/>
                  <a:pt x="133" y="81"/>
                  <a:pt x="158" y="116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79" name="Freeform 489"/>
          <p:cNvSpPr>
            <a:spLocks noEditPoints="1"/>
          </p:cNvSpPr>
          <p:nvPr/>
        </p:nvSpPr>
        <p:spPr bwMode="auto">
          <a:xfrm>
            <a:off x="6325989" y="5315096"/>
            <a:ext cx="2343610" cy="10906"/>
          </a:xfrm>
          <a:custGeom>
            <a:avLst/>
            <a:gdLst>
              <a:gd name="T0" fmla="*/ 4943 w 5138"/>
              <a:gd name="T1" fmla="*/ 25 h 32"/>
              <a:gd name="T2" fmla="*/ 4894 w 5138"/>
              <a:gd name="T3" fmla="*/ 0 h 32"/>
              <a:gd name="T4" fmla="*/ 4894 w 5138"/>
              <a:gd name="T5" fmla="*/ 25 h 32"/>
              <a:gd name="T6" fmla="*/ 4626 w 5138"/>
              <a:gd name="T7" fmla="*/ 1 h 32"/>
              <a:gd name="T8" fmla="*/ 4821 w 5138"/>
              <a:gd name="T9" fmla="*/ 1 h 32"/>
              <a:gd name="T10" fmla="*/ 4553 w 5138"/>
              <a:gd name="T11" fmla="*/ 25 h 32"/>
              <a:gd name="T12" fmla="*/ 4504 w 5138"/>
              <a:gd name="T13" fmla="*/ 1 h 32"/>
              <a:gd name="T14" fmla="*/ 4504 w 5138"/>
              <a:gd name="T15" fmla="*/ 25 h 32"/>
              <a:gd name="T16" fmla="*/ 4236 w 5138"/>
              <a:gd name="T17" fmla="*/ 1 h 32"/>
              <a:gd name="T18" fmla="*/ 4260 w 5138"/>
              <a:gd name="T19" fmla="*/ 1 h 32"/>
              <a:gd name="T20" fmla="*/ 3992 w 5138"/>
              <a:gd name="T21" fmla="*/ 26 h 32"/>
              <a:gd name="T22" fmla="*/ 3943 w 5138"/>
              <a:gd name="T23" fmla="*/ 2 h 32"/>
              <a:gd name="T24" fmla="*/ 3943 w 5138"/>
              <a:gd name="T25" fmla="*/ 26 h 32"/>
              <a:gd name="T26" fmla="*/ 3675 w 5138"/>
              <a:gd name="T27" fmla="*/ 2 h 32"/>
              <a:gd name="T28" fmla="*/ 3870 w 5138"/>
              <a:gd name="T29" fmla="*/ 2 h 32"/>
              <a:gd name="T30" fmla="*/ 3602 w 5138"/>
              <a:gd name="T31" fmla="*/ 27 h 32"/>
              <a:gd name="T32" fmla="*/ 3553 w 5138"/>
              <a:gd name="T33" fmla="*/ 2 h 32"/>
              <a:gd name="T34" fmla="*/ 3553 w 5138"/>
              <a:gd name="T35" fmla="*/ 27 h 32"/>
              <a:gd name="T36" fmla="*/ 3284 w 5138"/>
              <a:gd name="T37" fmla="*/ 3 h 32"/>
              <a:gd name="T38" fmla="*/ 3309 w 5138"/>
              <a:gd name="T39" fmla="*/ 3 h 32"/>
              <a:gd name="T40" fmla="*/ 3041 w 5138"/>
              <a:gd name="T41" fmla="*/ 28 h 32"/>
              <a:gd name="T42" fmla="*/ 2992 w 5138"/>
              <a:gd name="T43" fmla="*/ 3 h 32"/>
              <a:gd name="T44" fmla="*/ 2992 w 5138"/>
              <a:gd name="T45" fmla="*/ 28 h 32"/>
              <a:gd name="T46" fmla="*/ 2723 w 5138"/>
              <a:gd name="T47" fmla="*/ 4 h 32"/>
              <a:gd name="T48" fmla="*/ 2919 w 5138"/>
              <a:gd name="T49" fmla="*/ 3 h 32"/>
              <a:gd name="T50" fmla="*/ 2650 w 5138"/>
              <a:gd name="T51" fmla="*/ 28 h 32"/>
              <a:gd name="T52" fmla="*/ 2601 w 5138"/>
              <a:gd name="T53" fmla="*/ 4 h 32"/>
              <a:gd name="T54" fmla="*/ 2602 w 5138"/>
              <a:gd name="T55" fmla="*/ 28 h 32"/>
              <a:gd name="T56" fmla="*/ 2333 w 5138"/>
              <a:gd name="T57" fmla="*/ 4 h 32"/>
              <a:gd name="T58" fmla="*/ 2358 w 5138"/>
              <a:gd name="T59" fmla="*/ 4 h 32"/>
              <a:gd name="T60" fmla="*/ 2089 w 5138"/>
              <a:gd name="T61" fmla="*/ 29 h 32"/>
              <a:gd name="T62" fmla="*/ 2040 w 5138"/>
              <a:gd name="T63" fmla="*/ 5 h 32"/>
              <a:gd name="T64" fmla="*/ 2041 w 5138"/>
              <a:gd name="T65" fmla="*/ 29 h 32"/>
              <a:gd name="T66" fmla="*/ 1772 w 5138"/>
              <a:gd name="T67" fmla="*/ 5 h 32"/>
              <a:gd name="T68" fmla="*/ 1967 w 5138"/>
              <a:gd name="T69" fmla="*/ 5 h 32"/>
              <a:gd name="T70" fmla="*/ 1699 w 5138"/>
              <a:gd name="T71" fmla="*/ 30 h 32"/>
              <a:gd name="T72" fmla="*/ 1650 w 5138"/>
              <a:gd name="T73" fmla="*/ 5 h 32"/>
              <a:gd name="T74" fmla="*/ 1650 w 5138"/>
              <a:gd name="T75" fmla="*/ 30 h 32"/>
              <a:gd name="T76" fmla="*/ 1382 w 5138"/>
              <a:gd name="T77" fmla="*/ 6 h 32"/>
              <a:gd name="T78" fmla="*/ 1406 w 5138"/>
              <a:gd name="T79" fmla="*/ 6 h 32"/>
              <a:gd name="T80" fmla="*/ 1138 w 5138"/>
              <a:gd name="T81" fmla="*/ 31 h 32"/>
              <a:gd name="T82" fmla="*/ 1089 w 5138"/>
              <a:gd name="T83" fmla="*/ 6 h 32"/>
              <a:gd name="T84" fmla="*/ 1089 w 5138"/>
              <a:gd name="T85" fmla="*/ 31 h 32"/>
              <a:gd name="T86" fmla="*/ 821 w 5138"/>
              <a:gd name="T87" fmla="*/ 7 h 32"/>
              <a:gd name="T88" fmla="*/ 1016 w 5138"/>
              <a:gd name="T89" fmla="*/ 6 h 32"/>
              <a:gd name="T90" fmla="*/ 748 w 5138"/>
              <a:gd name="T91" fmla="*/ 31 h 32"/>
              <a:gd name="T92" fmla="*/ 699 w 5138"/>
              <a:gd name="T93" fmla="*/ 7 h 32"/>
              <a:gd name="T94" fmla="*/ 699 w 5138"/>
              <a:gd name="T95" fmla="*/ 31 h 32"/>
              <a:gd name="T96" fmla="*/ 431 w 5138"/>
              <a:gd name="T97" fmla="*/ 7 h 32"/>
              <a:gd name="T98" fmla="*/ 455 w 5138"/>
              <a:gd name="T99" fmla="*/ 7 h 32"/>
              <a:gd name="T100" fmla="*/ 187 w 5138"/>
              <a:gd name="T101" fmla="*/ 32 h 32"/>
              <a:gd name="T102" fmla="*/ 138 w 5138"/>
              <a:gd name="T103" fmla="*/ 8 h 32"/>
              <a:gd name="T104" fmla="*/ 138 w 5138"/>
              <a:gd name="T105" fmla="*/ 32 h 32"/>
              <a:gd name="T106" fmla="*/ 0 w 5138"/>
              <a:gd name="T107" fmla="*/ 8 h 32"/>
              <a:gd name="T108" fmla="*/ 65 w 5138"/>
              <a:gd name="T109" fmla="*/ 8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38" h="32">
                <a:moveTo>
                  <a:pt x="5138" y="0"/>
                </a:moveTo>
                <a:lnTo>
                  <a:pt x="4943" y="0"/>
                </a:lnTo>
                <a:lnTo>
                  <a:pt x="4943" y="25"/>
                </a:lnTo>
                <a:lnTo>
                  <a:pt x="5138" y="24"/>
                </a:lnTo>
                <a:lnTo>
                  <a:pt x="5138" y="0"/>
                </a:lnTo>
                <a:close/>
                <a:moveTo>
                  <a:pt x="4894" y="0"/>
                </a:moveTo>
                <a:lnTo>
                  <a:pt x="4870" y="0"/>
                </a:lnTo>
                <a:lnTo>
                  <a:pt x="4870" y="25"/>
                </a:lnTo>
                <a:lnTo>
                  <a:pt x="4894" y="25"/>
                </a:lnTo>
                <a:lnTo>
                  <a:pt x="4894" y="0"/>
                </a:lnTo>
                <a:close/>
                <a:moveTo>
                  <a:pt x="4821" y="1"/>
                </a:moveTo>
                <a:lnTo>
                  <a:pt x="4626" y="1"/>
                </a:lnTo>
                <a:lnTo>
                  <a:pt x="4626" y="25"/>
                </a:lnTo>
                <a:lnTo>
                  <a:pt x="4821" y="25"/>
                </a:lnTo>
                <a:lnTo>
                  <a:pt x="4821" y="1"/>
                </a:lnTo>
                <a:close/>
                <a:moveTo>
                  <a:pt x="4577" y="1"/>
                </a:moveTo>
                <a:lnTo>
                  <a:pt x="4553" y="1"/>
                </a:lnTo>
                <a:lnTo>
                  <a:pt x="4553" y="25"/>
                </a:lnTo>
                <a:lnTo>
                  <a:pt x="4577" y="25"/>
                </a:lnTo>
                <a:lnTo>
                  <a:pt x="4577" y="1"/>
                </a:lnTo>
                <a:close/>
                <a:moveTo>
                  <a:pt x="4504" y="1"/>
                </a:moveTo>
                <a:lnTo>
                  <a:pt x="4309" y="1"/>
                </a:lnTo>
                <a:lnTo>
                  <a:pt x="4309" y="26"/>
                </a:lnTo>
                <a:lnTo>
                  <a:pt x="4504" y="25"/>
                </a:lnTo>
                <a:lnTo>
                  <a:pt x="4504" y="1"/>
                </a:lnTo>
                <a:close/>
                <a:moveTo>
                  <a:pt x="4260" y="1"/>
                </a:moveTo>
                <a:lnTo>
                  <a:pt x="4236" y="1"/>
                </a:lnTo>
                <a:lnTo>
                  <a:pt x="4236" y="26"/>
                </a:lnTo>
                <a:lnTo>
                  <a:pt x="4260" y="26"/>
                </a:lnTo>
                <a:lnTo>
                  <a:pt x="4260" y="1"/>
                </a:lnTo>
                <a:close/>
                <a:moveTo>
                  <a:pt x="4187" y="1"/>
                </a:moveTo>
                <a:lnTo>
                  <a:pt x="3992" y="2"/>
                </a:lnTo>
                <a:lnTo>
                  <a:pt x="3992" y="26"/>
                </a:lnTo>
                <a:lnTo>
                  <a:pt x="4187" y="26"/>
                </a:lnTo>
                <a:lnTo>
                  <a:pt x="4187" y="1"/>
                </a:lnTo>
                <a:close/>
                <a:moveTo>
                  <a:pt x="3943" y="2"/>
                </a:moveTo>
                <a:lnTo>
                  <a:pt x="3919" y="2"/>
                </a:lnTo>
                <a:lnTo>
                  <a:pt x="3919" y="26"/>
                </a:lnTo>
                <a:lnTo>
                  <a:pt x="3943" y="26"/>
                </a:lnTo>
                <a:lnTo>
                  <a:pt x="3943" y="2"/>
                </a:lnTo>
                <a:close/>
                <a:moveTo>
                  <a:pt x="3870" y="2"/>
                </a:moveTo>
                <a:lnTo>
                  <a:pt x="3675" y="2"/>
                </a:lnTo>
                <a:lnTo>
                  <a:pt x="3675" y="27"/>
                </a:lnTo>
                <a:lnTo>
                  <a:pt x="3870" y="26"/>
                </a:lnTo>
                <a:lnTo>
                  <a:pt x="3870" y="2"/>
                </a:lnTo>
                <a:close/>
                <a:moveTo>
                  <a:pt x="3626" y="2"/>
                </a:moveTo>
                <a:lnTo>
                  <a:pt x="3601" y="2"/>
                </a:lnTo>
                <a:lnTo>
                  <a:pt x="3602" y="27"/>
                </a:lnTo>
                <a:lnTo>
                  <a:pt x="3626" y="27"/>
                </a:lnTo>
                <a:lnTo>
                  <a:pt x="3626" y="2"/>
                </a:lnTo>
                <a:close/>
                <a:moveTo>
                  <a:pt x="3553" y="2"/>
                </a:moveTo>
                <a:lnTo>
                  <a:pt x="3358" y="3"/>
                </a:lnTo>
                <a:lnTo>
                  <a:pt x="3358" y="27"/>
                </a:lnTo>
                <a:lnTo>
                  <a:pt x="3553" y="27"/>
                </a:lnTo>
                <a:lnTo>
                  <a:pt x="3553" y="2"/>
                </a:lnTo>
                <a:close/>
                <a:moveTo>
                  <a:pt x="3309" y="3"/>
                </a:moveTo>
                <a:lnTo>
                  <a:pt x="3284" y="3"/>
                </a:lnTo>
                <a:lnTo>
                  <a:pt x="3284" y="27"/>
                </a:lnTo>
                <a:lnTo>
                  <a:pt x="3309" y="27"/>
                </a:lnTo>
                <a:lnTo>
                  <a:pt x="3309" y="3"/>
                </a:lnTo>
                <a:close/>
                <a:moveTo>
                  <a:pt x="3236" y="3"/>
                </a:moveTo>
                <a:lnTo>
                  <a:pt x="3041" y="3"/>
                </a:lnTo>
                <a:lnTo>
                  <a:pt x="3041" y="28"/>
                </a:lnTo>
                <a:lnTo>
                  <a:pt x="3236" y="27"/>
                </a:lnTo>
                <a:lnTo>
                  <a:pt x="3236" y="3"/>
                </a:lnTo>
                <a:close/>
                <a:moveTo>
                  <a:pt x="2992" y="3"/>
                </a:moveTo>
                <a:lnTo>
                  <a:pt x="2967" y="3"/>
                </a:lnTo>
                <a:lnTo>
                  <a:pt x="2967" y="28"/>
                </a:lnTo>
                <a:lnTo>
                  <a:pt x="2992" y="28"/>
                </a:lnTo>
                <a:lnTo>
                  <a:pt x="2992" y="3"/>
                </a:lnTo>
                <a:close/>
                <a:moveTo>
                  <a:pt x="2919" y="3"/>
                </a:moveTo>
                <a:lnTo>
                  <a:pt x="2723" y="4"/>
                </a:lnTo>
                <a:lnTo>
                  <a:pt x="2723" y="28"/>
                </a:lnTo>
                <a:lnTo>
                  <a:pt x="2919" y="28"/>
                </a:lnTo>
                <a:lnTo>
                  <a:pt x="2919" y="3"/>
                </a:lnTo>
                <a:close/>
                <a:moveTo>
                  <a:pt x="2675" y="4"/>
                </a:moveTo>
                <a:lnTo>
                  <a:pt x="2650" y="4"/>
                </a:lnTo>
                <a:lnTo>
                  <a:pt x="2650" y="28"/>
                </a:lnTo>
                <a:lnTo>
                  <a:pt x="2675" y="28"/>
                </a:lnTo>
                <a:lnTo>
                  <a:pt x="2675" y="4"/>
                </a:lnTo>
                <a:close/>
                <a:moveTo>
                  <a:pt x="2601" y="4"/>
                </a:moveTo>
                <a:lnTo>
                  <a:pt x="2406" y="4"/>
                </a:lnTo>
                <a:lnTo>
                  <a:pt x="2406" y="29"/>
                </a:lnTo>
                <a:lnTo>
                  <a:pt x="2602" y="28"/>
                </a:lnTo>
                <a:lnTo>
                  <a:pt x="2601" y="4"/>
                </a:lnTo>
                <a:close/>
                <a:moveTo>
                  <a:pt x="2358" y="4"/>
                </a:moveTo>
                <a:lnTo>
                  <a:pt x="2333" y="4"/>
                </a:lnTo>
                <a:lnTo>
                  <a:pt x="2333" y="29"/>
                </a:lnTo>
                <a:lnTo>
                  <a:pt x="2358" y="29"/>
                </a:lnTo>
                <a:lnTo>
                  <a:pt x="2358" y="4"/>
                </a:lnTo>
                <a:close/>
                <a:moveTo>
                  <a:pt x="2284" y="4"/>
                </a:moveTo>
                <a:lnTo>
                  <a:pt x="2089" y="5"/>
                </a:lnTo>
                <a:lnTo>
                  <a:pt x="2089" y="29"/>
                </a:lnTo>
                <a:lnTo>
                  <a:pt x="2284" y="29"/>
                </a:lnTo>
                <a:lnTo>
                  <a:pt x="2284" y="4"/>
                </a:lnTo>
                <a:close/>
                <a:moveTo>
                  <a:pt x="2040" y="5"/>
                </a:moveTo>
                <a:lnTo>
                  <a:pt x="2016" y="5"/>
                </a:lnTo>
                <a:lnTo>
                  <a:pt x="2016" y="29"/>
                </a:lnTo>
                <a:lnTo>
                  <a:pt x="2041" y="29"/>
                </a:lnTo>
                <a:lnTo>
                  <a:pt x="2040" y="5"/>
                </a:lnTo>
                <a:close/>
                <a:moveTo>
                  <a:pt x="1967" y="5"/>
                </a:moveTo>
                <a:lnTo>
                  <a:pt x="1772" y="5"/>
                </a:lnTo>
                <a:lnTo>
                  <a:pt x="1772" y="30"/>
                </a:lnTo>
                <a:lnTo>
                  <a:pt x="1967" y="29"/>
                </a:lnTo>
                <a:lnTo>
                  <a:pt x="1967" y="5"/>
                </a:lnTo>
                <a:close/>
                <a:moveTo>
                  <a:pt x="1723" y="5"/>
                </a:moveTo>
                <a:lnTo>
                  <a:pt x="1699" y="5"/>
                </a:lnTo>
                <a:lnTo>
                  <a:pt x="1699" y="30"/>
                </a:lnTo>
                <a:lnTo>
                  <a:pt x="1723" y="30"/>
                </a:lnTo>
                <a:lnTo>
                  <a:pt x="1723" y="5"/>
                </a:lnTo>
                <a:close/>
                <a:moveTo>
                  <a:pt x="1650" y="5"/>
                </a:moveTo>
                <a:lnTo>
                  <a:pt x="1455" y="6"/>
                </a:lnTo>
                <a:lnTo>
                  <a:pt x="1455" y="30"/>
                </a:lnTo>
                <a:lnTo>
                  <a:pt x="1650" y="30"/>
                </a:lnTo>
                <a:lnTo>
                  <a:pt x="1650" y="5"/>
                </a:lnTo>
                <a:close/>
                <a:moveTo>
                  <a:pt x="1406" y="6"/>
                </a:moveTo>
                <a:lnTo>
                  <a:pt x="1382" y="6"/>
                </a:lnTo>
                <a:lnTo>
                  <a:pt x="1382" y="30"/>
                </a:lnTo>
                <a:lnTo>
                  <a:pt x="1406" y="30"/>
                </a:lnTo>
                <a:lnTo>
                  <a:pt x="1406" y="6"/>
                </a:lnTo>
                <a:close/>
                <a:moveTo>
                  <a:pt x="1333" y="6"/>
                </a:moveTo>
                <a:lnTo>
                  <a:pt x="1138" y="6"/>
                </a:lnTo>
                <a:lnTo>
                  <a:pt x="1138" y="31"/>
                </a:lnTo>
                <a:lnTo>
                  <a:pt x="1333" y="30"/>
                </a:lnTo>
                <a:lnTo>
                  <a:pt x="1333" y="6"/>
                </a:lnTo>
                <a:close/>
                <a:moveTo>
                  <a:pt x="1089" y="6"/>
                </a:moveTo>
                <a:lnTo>
                  <a:pt x="1065" y="6"/>
                </a:lnTo>
                <a:lnTo>
                  <a:pt x="1065" y="31"/>
                </a:lnTo>
                <a:lnTo>
                  <a:pt x="1089" y="31"/>
                </a:lnTo>
                <a:lnTo>
                  <a:pt x="1089" y="6"/>
                </a:lnTo>
                <a:close/>
                <a:moveTo>
                  <a:pt x="1016" y="6"/>
                </a:moveTo>
                <a:lnTo>
                  <a:pt x="821" y="7"/>
                </a:lnTo>
                <a:lnTo>
                  <a:pt x="821" y="31"/>
                </a:lnTo>
                <a:lnTo>
                  <a:pt x="1016" y="31"/>
                </a:lnTo>
                <a:lnTo>
                  <a:pt x="1016" y="6"/>
                </a:lnTo>
                <a:close/>
                <a:moveTo>
                  <a:pt x="772" y="7"/>
                </a:moveTo>
                <a:lnTo>
                  <a:pt x="748" y="7"/>
                </a:lnTo>
                <a:lnTo>
                  <a:pt x="748" y="31"/>
                </a:lnTo>
                <a:lnTo>
                  <a:pt x="772" y="31"/>
                </a:lnTo>
                <a:lnTo>
                  <a:pt x="772" y="7"/>
                </a:lnTo>
                <a:close/>
                <a:moveTo>
                  <a:pt x="699" y="7"/>
                </a:moveTo>
                <a:lnTo>
                  <a:pt x="504" y="7"/>
                </a:lnTo>
                <a:lnTo>
                  <a:pt x="504" y="32"/>
                </a:lnTo>
                <a:lnTo>
                  <a:pt x="699" y="31"/>
                </a:lnTo>
                <a:lnTo>
                  <a:pt x="699" y="7"/>
                </a:lnTo>
                <a:close/>
                <a:moveTo>
                  <a:pt x="455" y="7"/>
                </a:moveTo>
                <a:lnTo>
                  <a:pt x="431" y="7"/>
                </a:lnTo>
                <a:lnTo>
                  <a:pt x="431" y="32"/>
                </a:lnTo>
                <a:lnTo>
                  <a:pt x="455" y="32"/>
                </a:lnTo>
                <a:lnTo>
                  <a:pt x="455" y="7"/>
                </a:lnTo>
                <a:close/>
                <a:moveTo>
                  <a:pt x="382" y="7"/>
                </a:moveTo>
                <a:lnTo>
                  <a:pt x="187" y="8"/>
                </a:lnTo>
                <a:lnTo>
                  <a:pt x="187" y="32"/>
                </a:lnTo>
                <a:lnTo>
                  <a:pt x="382" y="32"/>
                </a:lnTo>
                <a:lnTo>
                  <a:pt x="382" y="7"/>
                </a:lnTo>
                <a:close/>
                <a:moveTo>
                  <a:pt x="138" y="8"/>
                </a:moveTo>
                <a:lnTo>
                  <a:pt x="114" y="8"/>
                </a:lnTo>
                <a:lnTo>
                  <a:pt x="114" y="32"/>
                </a:lnTo>
                <a:lnTo>
                  <a:pt x="138" y="32"/>
                </a:lnTo>
                <a:lnTo>
                  <a:pt x="138" y="8"/>
                </a:lnTo>
                <a:close/>
                <a:moveTo>
                  <a:pt x="65" y="8"/>
                </a:moveTo>
                <a:lnTo>
                  <a:pt x="0" y="8"/>
                </a:lnTo>
                <a:lnTo>
                  <a:pt x="0" y="32"/>
                </a:lnTo>
                <a:lnTo>
                  <a:pt x="65" y="32"/>
                </a:lnTo>
                <a:lnTo>
                  <a:pt x="65" y="8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0" name="Freeform 490"/>
          <p:cNvSpPr>
            <a:spLocks/>
          </p:cNvSpPr>
          <p:nvPr/>
        </p:nvSpPr>
        <p:spPr bwMode="auto">
          <a:xfrm>
            <a:off x="6310220" y="5298737"/>
            <a:ext cx="72930" cy="45444"/>
          </a:xfrm>
          <a:custGeom>
            <a:avLst/>
            <a:gdLst>
              <a:gd name="T0" fmla="*/ 160 w 160"/>
              <a:gd name="T1" fmla="*/ 118 h 118"/>
              <a:gd name="T2" fmla="*/ 0 w 160"/>
              <a:gd name="T3" fmla="*/ 59 h 118"/>
              <a:gd name="T4" fmla="*/ 160 w 160"/>
              <a:gd name="T5" fmla="*/ 0 h 118"/>
              <a:gd name="T6" fmla="*/ 160 w 160"/>
              <a:gd name="T7" fmla="*/ 11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0" h="118">
                <a:moveTo>
                  <a:pt x="160" y="118"/>
                </a:moveTo>
                <a:lnTo>
                  <a:pt x="0" y="59"/>
                </a:lnTo>
                <a:lnTo>
                  <a:pt x="160" y="0"/>
                </a:lnTo>
                <a:cubicBezTo>
                  <a:pt x="135" y="35"/>
                  <a:pt x="135" y="83"/>
                  <a:pt x="160" y="118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1" name="Freeform 491"/>
          <p:cNvSpPr>
            <a:spLocks/>
          </p:cNvSpPr>
          <p:nvPr/>
        </p:nvSpPr>
        <p:spPr bwMode="auto">
          <a:xfrm>
            <a:off x="4532310" y="6111258"/>
            <a:ext cx="989480" cy="265387"/>
          </a:xfrm>
          <a:custGeom>
            <a:avLst/>
            <a:gdLst>
              <a:gd name="T0" fmla="*/ 0 w 2171"/>
              <a:gd name="T1" fmla="*/ 0 h 687"/>
              <a:gd name="T2" fmla="*/ 456 w 2171"/>
              <a:gd name="T3" fmla="*/ 684 h 687"/>
              <a:gd name="T4" fmla="*/ 1614 w 2171"/>
              <a:gd name="T5" fmla="*/ 687 h 687"/>
              <a:gd name="T6" fmla="*/ 2171 w 2171"/>
              <a:gd name="T7" fmla="*/ 7 h 687"/>
              <a:gd name="T8" fmla="*/ 0 w 2171"/>
              <a:gd name="T9" fmla="*/ 0 h 6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1" h="687">
                <a:moveTo>
                  <a:pt x="0" y="0"/>
                </a:moveTo>
                <a:lnTo>
                  <a:pt x="456" y="684"/>
                </a:lnTo>
                <a:lnTo>
                  <a:pt x="1614" y="687"/>
                </a:lnTo>
                <a:lnTo>
                  <a:pt x="2171" y="7"/>
                </a:lnTo>
                <a:lnTo>
                  <a:pt x="0" y="0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2" name="Freeform 492"/>
          <p:cNvSpPr>
            <a:spLocks/>
          </p:cNvSpPr>
          <p:nvPr/>
        </p:nvSpPr>
        <p:spPr bwMode="auto">
          <a:xfrm>
            <a:off x="4522456" y="6107622"/>
            <a:ext cx="1011163" cy="272658"/>
          </a:xfrm>
          <a:custGeom>
            <a:avLst/>
            <a:gdLst>
              <a:gd name="T0" fmla="*/ 20 w 2215"/>
              <a:gd name="T1" fmla="*/ 11 h 709"/>
              <a:gd name="T2" fmla="*/ 11 w 2215"/>
              <a:gd name="T3" fmla="*/ 17 h 709"/>
              <a:gd name="T4" fmla="*/ 470 w 2215"/>
              <a:gd name="T5" fmla="*/ 706 h 709"/>
              <a:gd name="T6" fmla="*/ 1639 w 2215"/>
              <a:gd name="T7" fmla="*/ 709 h 709"/>
              <a:gd name="T8" fmla="*/ 2215 w 2215"/>
              <a:gd name="T9" fmla="*/ 7 h 709"/>
              <a:gd name="T10" fmla="*/ 0 w 2215"/>
              <a:gd name="T11" fmla="*/ 0 h 709"/>
              <a:gd name="T12" fmla="*/ 11 w 2215"/>
              <a:gd name="T13" fmla="*/ 17 h 709"/>
              <a:gd name="T14" fmla="*/ 20 w 2215"/>
              <a:gd name="T15" fmla="*/ 11 h 709"/>
              <a:gd name="T16" fmla="*/ 20 w 2215"/>
              <a:gd name="T17" fmla="*/ 22 h 709"/>
              <a:gd name="T18" fmla="*/ 2168 w 2215"/>
              <a:gd name="T19" fmla="*/ 29 h 709"/>
              <a:gd name="T20" fmla="*/ 1628 w 2215"/>
              <a:gd name="T21" fmla="*/ 687 h 709"/>
              <a:gd name="T22" fmla="*/ 481 w 2215"/>
              <a:gd name="T23" fmla="*/ 684 h 709"/>
              <a:gd name="T24" fmla="*/ 29 w 2215"/>
              <a:gd name="T25" fmla="*/ 5 h 709"/>
              <a:gd name="T26" fmla="*/ 20 w 2215"/>
              <a:gd name="T27" fmla="*/ 11 h 709"/>
              <a:gd name="T28" fmla="*/ 20 w 2215"/>
              <a:gd name="T29" fmla="*/ 22 h 709"/>
              <a:gd name="T30" fmla="*/ 20 w 2215"/>
              <a:gd name="T31" fmla="*/ 11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15" h="709">
                <a:moveTo>
                  <a:pt x="20" y="11"/>
                </a:moveTo>
                <a:lnTo>
                  <a:pt x="11" y="17"/>
                </a:lnTo>
                <a:lnTo>
                  <a:pt x="470" y="706"/>
                </a:lnTo>
                <a:lnTo>
                  <a:pt x="1639" y="709"/>
                </a:lnTo>
                <a:lnTo>
                  <a:pt x="2215" y="7"/>
                </a:lnTo>
                <a:lnTo>
                  <a:pt x="0" y="0"/>
                </a:lnTo>
                <a:lnTo>
                  <a:pt x="11" y="17"/>
                </a:lnTo>
                <a:lnTo>
                  <a:pt x="20" y="11"/>
                </a:lnTo>
                <a:lnTo>
                  <a:pt x="20" y="22"/>
                </a:lnTo>
                <a:lnTo>
                  <a:pt x="2168" y="29"/>
                </a:lnTo>
                <a:lnTo>
                  <a:pt x="1628" y="687"/>
                </a:lnTo>
                <a:lnTo>
                  <a:pt x="481" y="684"/>
                </a:lnTo>
                <a:lnTo>
                  <a:pt x="29" y="5"/>
                </a:lnTo>
                <a:lnTo>
                  <a:pt x="20" y="11"/>
                </a:lnTo>
                <a:lnTo>
                  <a:pt x="20" y="22"/>
                </a:lnTo>
                <a:lnTo>
                  <a:pt x="20" y="11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3" name="Rectangle 493"/>
          <p:cNvSpPr>
            <a:spLocks noChangeArrowheads="1"/>
          </p:cNvSpPr>
          <p:nvPr/>
        </p:nvSpPr>
        <p:spPr bwMode="auto">
          <a:xfrm>
            <a:off x="4894988" y="6125799"/>
            <a:ext cx="8976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01</a:t>
            </a:r>
            <a:endParaRPr lang="en-US">
              <a:latin typeface="Arial" pitchFamily="34" charset="0"/>
            </a:endParaRPr>
          </a:p>
        </p:txBody>
      </p:sp>
      <p:sp>
        <p:nvSpPr>
          <p:cNvPr id="17884" name="Freeform 494"/>
          <p:cNvSpPr>
            <a:spLocks/>
          </p:cNvSpPr>
          <p:nvPr/>
        </p:nvSpPr>
        <p:spPr bwMode="auto">
          <a:xfrm>
            <a:off x="5259638" y="4851579"/>
            <a:ext cx="15769" cy="1252409"/>
          </a:xfrm>
          <a:custGeom>
            <a:avLst/>
            <a:gdLst>
              <a:gd name="T0" fmla="*/ 14 w 37"/>
              <a:gd name="T1" fmla="*/ 0 h 3254"/>
              <a:gd name="T2" fmla="*/ 0 w 37"/>
              <a:gd name="T3" fmla="*/ 3254 h 3254"/>
              <a:gd name="T4" fmla="*/ 24 w 37"/>
              <a:gd name="T5" fmla="*/ 3254 h 3254"/>
              <a:gd name="T6" fmla="*/ 24 w 37"/>
              <a:gd name="T7" fmla="*/ 3221 h 3254"/>
              <a:gd name="T8" fmla="*/ 37 w 37"/>
              <a:gd name="T9" fmla="*/ 1 h 3254"/>
              <a:gd name="T10" fmla="*/ 14 w 37"/>
              <a:gd name="T11" fmla="*/ 0 h 3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7" h="3254">
                <a:moveTo>
                  <a:pt x="14" y="0"/>
                </a:moveTo>
                <a:cubicBezTo>
                  <a:pt x="0" y="358"/>
                  <a:pt x="0" y="3253"/>
                  <a:pt x="0" y="3254"/>
                </a:cubicBezTo>
                <a:lnTo>
                  <a:pt x="24" y="3254"/>
                </a:lnTo>
                <a:cubicBezTo>
                  <a:pt x="24" y="3254"/>
                  <a:pt x="24" y="3242"/>
                  <a:pt x="24" y="3221"/>
                </a:cubicBezTo>
                <a:cubicBezTo>
                  <a:pt x="24" y="2902"/>
                  <a:pt x="25" y="335"/>
                  <a:pt x="37" y="1"/>
                </a:cubicBezTo>
                <a:lnTo>
                  <a:pt x="14" y="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5" name="Freeform 495"/>
          <p:cNvSpPr>
            <a:spLocks/>
          </p:cNvSpPr>
          <p:nvPr/>
        </p:nvSpPr>
        <p:spPr bwMode="auto">
          <a:xfrm>
            <a:off x="5239927" y="6056727"/>
            <a:ext cx="51248" cy="58167"/>
          </a:xfrm>
          <a:custGeom>
            <a:avLst/>
            <a:gdLst>
              <a:gd name="T0" fmla="*/ 113 w 113"/>
              <a:gd name="T1" fmla="*/ 0 h 154"/>
              <a:gd name="T2" fmla="*/ 56 w 113"/>
              <a:gd name="T3" fmla="*/ 154 h 154"/>
              <a:gd name="T4" fmla="*/ 0 w 113"/>
              <a:gd name="T5" fmla="*/ 0 h 154"/>
              <a:gd name="T6" fmla="*/ 113 w 113"/>
              <a:gd name="T7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3" h="154">
                <a:moveTo>
                  <a:pt x="113" y="0"/>
                </a:moveTo>
                <a:lnTo>
                  <a:pt x="56" y="154"/>
                </a:lnTo>
                <a:lnTo>
                  <a:pt x="0" y="0"/>
                </a:lnTo>
                <a:cubicBezTo>
                  <a:pt x="33" y="25"/>
                  <a:pt x="79" y="25"/>
                  <a:pt x="113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6" name="Freeform 496"/>
          <p:cNvSpPr>
            <a:spLocks/>
          </p:cNvSpPr>
          <p:nvPr/>
        </p:nvSpPr>
        <p:spPr bwMode="auto">
          <a:xfrm>
            <a:off x="4946237" y="5640468"/>
            <a:ext cx="963857" cy="465336"/>
          </a:xfrm>
          <a:custGeom>
            <a:avLst/>
            <a:gdLst>
              <a:gd name="T0" fmla="*/ 20 w 2111"/>
              <a:gd name="T1" fmla="*/ 1206 h 1206"/>
              <a:gd name="T2" fmla="*/ 20 w 2111"/>
              <a:gd name="T3" fmla="*/ 1103 h 1206"/>
              <a:gd name="T4" fmla="*/ 33 w 2111"/>
              <a:gd name="T5" fmla="*/ 308 h 1206"/>
              <a:gd name="T6" fmla="*/ 23 w 2111"/>
              <a:gd name="T7" fmla="*/ 308 h 1206"/>
              <a:gd name="T8" fmla="*/ 23 w 2111"/>
              <a:gd name="T9" fmla="*/ 318 h 1206"/>
              <a:gd name="T10" fmla="*/ 2101 w 2111"/>
              <a:gd name="T11" fmla="*/ 318 h 1206"/>
              <a:gd name="T12" fmla="*/ 2111 w 2111"/>
              <a:gd name="T13" fmla="*/ 0 h 1206"/>
              <a:gd name="T14" fmla="*/ 2091 w 2111"/>
              <a:gd name="T15" fmla="*/ 0 h 1206"/>
              <a:gd name="T16" fmla="*/ 2082 w 2111"/>
              <a:gd name="T17" fmla="*/ 298 h 1206"/>
              <a:gd name="T18" fmla="*/ 14 w 2111"/>
              <a:gd name="T19" fmla="*/ 298 h 1206"/>
              <a:gd name="T20" fmla="*/ 13 w 2111"/>
              <a:gd name="T21" fmla="*/ 307 h 1206"/>
              <a:gd name="T22" fmla="*/ 0 w 2111"/>
              <a:gd name="T23" fmla="*/ 1206 h 1206"/>
              <a:gd name="T24" fmla="*/ 20 w 2111"/>
              <a:gd name="T25" fmla="*/ 1206 h 1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111" h="1206">
                <a:moveTo>
                  <a:pt x="20" y="1206"/>
                </a:moveTo>
                <a:cubicBezTo>
                  <a:pt x="20" y="1206"/>
                  <a:pt x="20" y="1166"/>
                  <a:pt x="20" y="1103"/>
                </a:cubicBezTo>
                <a:cubicBezTo>
                  <a:pt x="21" y="913"/>
                  <a:pt x="23" y="507"/>
                  <a:pt x="33" y="308"/>
                </a:cubicBezTo>
                <a:lnTo>
                  <a:pt x="23" y="308"/>
                </a:lnTo>
                <a:lnTo>
                  <a:pt x="23" y="318"/>
                </a:lnTo>
                <a:lnTo>
                  <a:pt x="2101" y="318"/>
                </a:lnTo>
                <a:lnTo>
                  <a:pt x="2111" y="0"/>
                </a:lnTo>
                <a:lnTo>
                  <a:pt x="2091" y="0"/>
                </a:lnTo>
                <a:lnTo>
                  <a:pt x="2082" y="298"/>
                </a:lnTo>
                <a:lnTo>
                  <a:pt x="14" y="298"/>
                </a:lnTo>
                <a:lnTo>
                  <a:pt x="13" y="307"/>
                </a:lnTo>
                <a:cubicBezTo>
                  <a:pt x="0" y="574"/>
                  <a:pt x="0" y="1206"/>
                  <a:pt x="0" y="1206"/>
                </a:cubicBezTo>
                <a:lnTo>
                  <a:pt x="20" y="120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7" name="Freeform 497"/>
          <p:cNvSpPr>
            <a:spLocks/>
          </p:cNvSpPr>
          <p:nvPr/>
        </p:nvSpPr>
        <p:spPr bwMode="auto">
          <a:xfrm>
            <a:off x="4934410" y="6058544"/>
            <a:ext cx="35479" cy="54532"/>
          </a:xfrm>
          <a:custGeom>
            <a:avLst/>
            <a:gdLst>
              <a:gd name="T0" fmla="*/ 40 w 80"/>
              <a:gd name="T1" fmla="*/ 40 h 141"/>
              <a:gd name="T2" fmla="*/ 0 w 80"/>
              <a:gd name="T3" fmla="*/ 0 h 141"/>
              <a:gd name="T4" fmla="*/ 40 w 80"/>
              <a:gd name="T5" fmla="*/ 141 h 141"/>
              <a:gd name="T6" fmla="*/ 80 w 80"/>
              <a:gd name="T7" fmla="*/ 0 h 141"/>
              <a:gd name="T8" fmla="*/ 40 w 80"/>
              <a:gd name="T9" fmla="*/ 40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0" h="141">
                <a:moveTo>
                  <a:pt x="40" y="40"/>
                </a:moveTo>
                <a:lnTo>
                  <a:pt x="0" y="0"/>
                </a:lnTo>
                <a:lnTo>
                  <a:pt x="40" y="141"/>
                </a:lnTo>
                <a:lnTo>
                  <a:pt x="80" y="0"/>
                </a:lnTo>
                <a:lnTo>
                  <a:pt x="40" y="4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8" name="Freeform 498"/>
          <p:cNvSpPr>
            <a:spLocks/>
          </p:cNvSpPr>
          <p:nvPr/>
        </p:nvSpPr>
        <p:spPr bwMode="auto">
          <a:xfrm>
            <a:off x="4928498" y="6053090"/>
            <a:ext cx="45335" cy="67256"/>
          </a:xfrm>
          <a:custGeom>
            <a:avLst/>
            <a:gdLst>
              <a:gd name="T0" fmla="*/ 51 w 101"/>
              <a:gd name="T1" fmla="*/ 57 h 176"/>
              <a:gd name="T2" fmla="*/ 54 w 101"/>
              <a:gd name="T3" fmla="*/ 54 h 176"/>
              <a:gd name="T4" fmla="*/ 0 w 101"/>
              <a:gd name="T5" fmla="*/ 0 h 176"/>
              <a:gd name="T6" fmla="*/ 51 w 101"/>
              <a:gd name="T7" fmla="*/ 176 h 176"/>
              <a:gd name="T8" fmla="*/ 101 w 101"/>
              <a:gd name="T9" fmla="*/ 0 h 176"/>
              <a:gd name="T10" fmla="*/ 47 w 101"/>
              <a:gd name="T11" fmla="*/ 54 h 176"/>
              <a:gd name="T12" fmla="*/ 51 w 101"/>
              <a:gd name="T13" fmla="*/ 57 h 176"/>
              <a:gd name="T14" fmla="*/ 54 w 101"/>
              <a:gd name="T15" fmla="*/ 54 h 176"/>
              <a:gd name="T16" fmla="*/ 51 w 101"/>
              <a:gd name="T17" fmla="*/ 57 h 176"/>
              <a:gd name="T18" fmla="*/ 54 w 101"/>
              <a:gd name="T19" fmla="*/ 61 h 176"/>
              <a:gd name="T20" fmla="*/ 81 w 101"/>
              <a:gd name="T21" fmla="*/ 34 h 176"/>
              <a:gd name="T22" fmla="*/ 51 w 101"/>
              <a:gd name="T23" fmla="*/ 140 h 176"/>
              <a:gd name="T24" fmla="*/ 21 w 101"/>
              <a:gd name="T25" fmla="*/ 34 h 176"/>
              <a:gd name="T26" fmla="*/ 51 w 101"/>
              <a:gd name="T27" fmla="*/ 64 h 176"/>
              <a:gd name="T28" fmla="*/ 54 w 101"/>
              <a:gd name="T29" fmla="*/ 61 h 176"/>
              <a:gd name="T30" fmla="*/ 51 w 101"/>
              <a:gd name="T31" fmla="*/ 57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1" h="176">
                <a:moveTo>
                  <a:pt x="51" y="57"/>
                </a:moveTo>
                <a:lnTo>
                  <a:pt x="54" y="54"/>
                </a:lnTo>
                <a:lnTo>
                  <a:pt x="0" y="0"/>
                </a:lnTo>
                <a:lnTo>
                  <a:pt x="51" y="176"/>
                </a:lnTo>
                <a:lnTo>
                  <a:pt x="101" y="0"/>
                </a:lnTo>
                <a:lnTo>
                  <a:pt x="47" y="54"/>
                </a:lnTo>
                <a:lnTo>
                  <a:pt x="51" y="57"/>
                </a:lnTo>
                <a:lnTo>
                  <a:pt x="54" y="54"/>
                </a:lnTo>
                <a:lnTo>
                  <a:pt x="51" y="57"/>
                </a:lnTo>
                <a:lnTo>
                  <a:pt x="54" y="61"/>
                </a:lnTo>
                <a:lnTo>
                  <a:pt x="81" y="34"/>
                </a:lnTo>
                <a:lnTo>
                  <a:pt x="51" y="140"/>
                </a:lnTo>
                <a:lnTo>
                  <a:pt x="21" y="34"/>
                </a:lnTo>
                <a:lnTo>
                  <a:pt x="51" y="64"/>
                </a:lnTo>
                <a:lnTo>
                  <a:pt x="54" y="61"/>
                </a:lnTo>
                <a:lnTo>
                  <a:pt x="51" y="5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89" name="Freeform 499"/>
          <p:cNvSpPr>
            <a:spLocks/>
          </p:cNvSpPr>
          <p:nvPr/>
        </p:nvSpPr>
        <p:spPr bwMode="auto">
          <a:xfrm>
            <a:off x="7721512" y="5469604"/>
            <a:ext cx="15769" cy="770713"/>
          </a:xfrm>
          <a:custGeom>
            <a:avLst/>
            <a:gdLst>
              <a:gd name="T0" fmla="*/ 0 w 33"/>
              <a:gd name="T1" fmla="*/ 2004 h 2004"/>
              <a:gd name="T2" fmla="*/ 9 w 33"/>
              <a:gd name="T3" fmla="*/ 0 h 2004"/>
              <a:gd name="T4" fmla="*/ 0 w 33"/>
              <a:gd name="T5" fmla="*/ 2004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" h="2004">
                <a:moveTo>
                  <a:pt x="0" y="2004"/>
                </a:moveTo>
                <a:cubicBezTo>
                  <a:pt x="33" y="1143"/>
                  <a:pt x="9" y="0"/>
                  <a:pt x="9" y="0"/>
                </a:cubicBezTo>
                <a:lnTo>
                  <a:pt x="0" y="2004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90" name="Freeform 500"/>
          <p:cNvSpPr>
            <a:spLocks noEditPoints="1"/>
          </p:cNvSpPr>
          <p:nvPr/>
        </p:nvSpPr>
        <p:spPr bwMode="auto">
          <a:xfrm>
            <a:off x="7715599" y="5469604"/>
            <a:ext cx="19711" cy="772531"/>
          </a:xfrm>
          <a:custGeom>
            <a:avLst/>
            <a:gdLst>
              <a:gd name="T0" fmla="*/ 31 w 42"/>
              <a:gd name="T1" fmla="*/ 1804 h 2005"/>
              <a:gd name="T2" fmla="*/ 0 w 42"/>
              <a:gd name="T3" fmla="*/ 2004 h 2005"/>
              <a:gd name="T4" fmla="*/ 33 w 42"/>
              <a:gd name="T5" fmla="*/ 1754 h 2005"/>
              <a:gd name="T6" fmla="*/ 8 w 42"/>
              <a:gd name="T7" fmla="*/ 1729 h 2005"/>
              <a:gd name="T8" fmla="*/ 33 w 42"/>
              <a:gd name="T9" fmla="*/ 1754 h 2005"/>
              <a:gd name="T10" fmla="*/ 38 w 42"/>
              <a:gd name="T11" fmla="*/ 1479 h 2005"/>
              <a:gd name="T12" fmla="*/ 9 w 42"/>
              <a:gd name="T13" fmla="*/ 1679 h 2005"/>
              <a:gd name="T14" fmla="*/ 39 w 42"/>
              <a:gd name="T15" fmla="*/ 1429 h 2005"/>
              <a:gd name="T16" fmla="*/ 14 w 42"/>
              <a:gd name="T17" fmla="*/ 1403 h 2005"/>
              <a:gd name="T18" fmla="*/ 39 w 42"/>
              <a:gd name="T19" fmla="*/ 1429 h 2005"/>
              <a:gd name="T20" fmla="*/ 41 w 42"/>
              <a:gd name="T21" fmla="*/ 1153 h 2005"/>
              <a:gd name="T22" fmla="*/ 15 w 42"/>
              <a:gd name="T23" fmla="*/ 1353 h 2005"/>
              <a:gd name="T24" fmla="*/ 42 w 42"/>
              <a:gd name="T25" fmla="*/ 1103 h 2005"/>
              <a:gd name="T26" fmla="*/ 17 w 42"/>
              <a:gd name="T27" fmla="*/ 1078 h 2005"/>
              <a:gd name="T28" fmla="*/ 42 w 42"/>
              <a:gd name="T29" fmla="*/ 1103 h 2005"/>
              <a:gd name="T30" fmla="*/ 42 w 42"/>
              <a:gd name="T31" fmla="*/ 926 h 2005"/>
              <a:gd name="T32" fmla="*/ 17 w 42"/>
              <a:gd name="T33" fmla="*/ 828 h 2005"/>
              <a:gd name="T34" fmla="*/ 17 w 42"/>
              <a:gd name="T35" fmla="*/ 1028 h 2005"/>
              <a:gd name="T36" fmla="*/ 42 w 42"/>
              <a:gd name="T37" fmla="*/ 777 h 2005"/>
              <a:gd name="T38" fmla="*/ 17 w 42"/>
              <a:gd name="T39" fmla="*/ 752 h 2005"/>
              <a:gd name="T40" fmla="*/ 42 w 42"/>
              <a:gd name="T41" fmla="*/ 777 h 2005"/>
              <a:gd name="T42" fmla="*/ 40 w 42"/>
              <a:gd name="T43" fmla="*/ 502 h 2005"/>
              <a:gd name="T44" fmla="*/ 16 w 42"/>
              <a:gd name="T45" fmla="*/ 702 h 2005"/>
              <a:gd name="T46" fmla="*/ 40 w 42"/>
              <a:gd name="T47" fmla="*/ 452 h 2005"/>
              <a:gd name="T48" fmla="*/ 14 w 42"/>
              <a:gd name="T49" fmla="*/ 427 h 2005"/>
              <a:gd name="T50" fmla="*/ 40 w 42"/>
              <a:gd name="T51" fmla="*/ 452 h 2005"/>
              <a:gd name="T52" fmla="*/ 36 w 42"/>
              <a:gd name="T53" fmla="*/ 176 h 2005"/>
              <a:gd name="T54" fmla="*/ 14 w 42"/>
              <a:gd name="T55" fmla="*/ 377 h 2005"/>
              <a:gd name="T56" fmla="*/ 35 w 42"/>
              <a:gd name="T57" fmla="*/ 126 h 2005"/>
              <a:gd name="T58" fmla="*/ 10 w 42"/>
              <a:gd name="T59" fmla="*/ 101 h 2005"/>
              <a:gd name="T60" fmla="*/ 35 w 42"/>
              <a:gd name="T61" fmla="*/ 126 h 2005"/>
              <a:gd name="T62" fmla="*/ 33 w 42"/>
              <a:gd name="T63" fmla="*/ 0 h 2005"/>
              <a:gd name="T64" fmla="*/ 9 w 42"/>
              <a:gd name="T65" fmla="*/ 51 h 2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2" h="2005">
                <a:moveTo>
                  <a:pt x="25" y="2005"/>
                </a:moveTo>
                <a:cubicBezTo>
                  <a:pt x="27" y="1939"/>
                  <a:pt x="29" y="1872"/>
                  <a:pt x="31" y="1804"/>
                </a:cubicBezTo>
                <a:lnTo>
                  <a:pt x="6" y="1804"/>
                </a:lnTo>
                <a:cubicBezTo>
                  <a:pt x="4" y="1872"/>
                  <a:pt x="2" y="1939"/>
                  <a:pt x="0" y="2004"/>
                </a:cubicBezTo>
                <a:lnTo>
                  <a:pt x="25" y="2005"/>
                </a:lnTo>
                <a:close/>
                <a:moveTo>
                  <a:pt x="33" y="1754"/>
                </a:moveTo>
                <a:cubicBezTo>
                  <a:pt x="33" y="1746"/>
                  <a:pt x="33" y="1738"/>
                  <a:pt x="33" y="1729"/>
                </a:cubicBezTo>
                <a:lnTo>
                  <a:pt x="8" y="1729"/>
                </a:lnTo>
                <a:cubicBezTo>
                  <a:pt x="8" y="1737"/>
                  <a:pt x="8" y="1745"/>
                  <a:pt x="8" y="1754"/>
                </a:cubicBezTo>
                <a:lnTo>
                  <a:pt x="33" y="1754"/>
                </a:lnTo>
                <a:close/>
                <a:moveTo>
                  <a:pt x="34" y="1679"/>
                </a:moveTo>
                <a:cubicBezTo>
                  <a:pt x="36" y="1613"/>
                  <a:pt x="37" y="1546"/>
                  <a:pt x="38" y="1479"/>
                </a:cubicBezTo>
                <a:lnTo>
                  <a:pt x="13" y="1479"/>
                </a:lnTo>
                <a:cubicBezTo>
                  <a:pt x="12" y="1545"/>
                  <a:pt x="11" y="1612"/>
                  <a:pt x="9" y="1679"/>
                </a:cubicBezTo>
                <a:lnTo>
                  <a:pt x="34" y="1679"/>
                </a:lnTo>
                <a:close/>
                <a:moveTo>
                  <a:pt x="39" y="1429"/>
                </a:moveTo>
                <a:cubicBezTo>
                  <a:pt x="39" y="1420"/>
                  <a:pt x="39" y="1412"/>
                  <a:pt x="39" y="1404"/>
                </a:cubicBezTo>
                <a:lnTo>
                  <a:pt x="14" y="1403"/>
                </a:lnTo>
                <a:cubicBezTo>
                  <a:pt x="14" y="1412"/>
                  <a:pt x="14" y="1420"/>
                  <a:pt x="14" y="1428"/>
                </a:cubicBezTo>
                <a:lnTo>
                  <a:pt x="39" y="1429"/>
                </a:lnTo>
                <a:close/>
                <a:moveTo>
                  <a:pt x="40" y="1354"/>
                </a:moveTo>
                <a:cubicBezTo>
                  <a:pt x="40" y="1286"/>
                  <a:pt x="41" y="1219"/>
                  <a:pt x="41" y="1153"/>
                </a:cubicBezTo>
                <a:lnTo>
                  <a:pt x="16" y="1153"/>
                </a:lnTo>
                <a:cubicBezTo>
                  <a:pt x="16" y="1219"/>
                  <a:pt x="15" y="1286"/>
                  <a:pt x="15" y="1353"/>
                </a:cubicBezTo>
                <a:lnTo>
                  <a:pt x="40" y="1354"/>
                </a:lnTo>
                <a:close/>
                <a:moveTo>
                  <a:pt x="42" y="1103"/>
                </a:moveTo>
                <a:cubicBezTo>
                  <a:pt x="42" y="1095"/>
                  <a:pt x="42" y="1086"/>
                  <a:pt x="42" y="1078"/>
                </a:cubicBezTo>
                <a:lnTo>
                  <a:pt x="17" y="1078"/>
                </a:lnTo>
                <a:cubicBezTo>
                  <a:pt x="17" y="1086"/>
                  <a:pt x="17" y="1095"/>
                  <a:pt x="16" y="1103"/>
                </a:cubicBezTo>
                <a:lnTo>
                  <a:pt x="42" y="1103"/>
                </a:lnTo>
                <a:close/>
                <a:moveTo>
                  <a:pt x="42" y="1028"/>
                </a:moveTo>
                <a:cubicBezTo>
                  <a:pt x="42" y="993"/>
                  <a:pt x="42" y="959"/>
                  <a:pt x="42" y="926"/>
                </a:cubicBezTo>
                <a:cubicBezTo>
                  <a:pt x="42" y="892"/>
                  <a:pt x="42" y="860"/>
                  <a:pt x="42" y="827"/>
                </a:cubicBezTo>
                <a:lnTo>
                  <a:pt x="17" y="828"/>
                </a:lnTo>
                <a:cubicBezTo>
                  <a:pt x="17" y="860"/>
                  <a:pt x="17" y="893"/>
                  <a:pt x="17" y="926"/>
                </a:cubicBezTo>
                <a:cubicBezTo>
                  <a:pt x="17" y="959"/>
                  <a:pt x="17" y="993"/>
                  <a:pt x="17" y="1028"/>
                </a:cubicBezTo>
                <a:lnTo>
                  <a:pt x="42" y="1028"/>
                </a:lnTo>
                <a:close/>
                <a:moveTo>
                  <a:pt x="42" y="777"/>
                </a:moveTo>
                <a:cubicBezTo>
                  <a:pt x="42" y="769"/>
                  <a:pt x="42" y="761"/>
                  <a:pt x="42" y="752"/>
                </a:cubicBezTo>
                <a:lnTo>
                  <a:pt x="17" y="752"/>
                </a:lnTo>
                <a:cubicBezTo>
                  <a:pt x="17" y="761"/>
                  <a:pt x="17" y="769"/>
                  <a:pt x="17" y="777"/>
                </a:cubicBezTo>
                <a:lnTo>
                  <a:pt x="42" y="777"/>
                </a:lnTo>
                <a:close/>
                <a:moveTo>
                  <a:pt x="41" y="702"/>
                </a:moveTo>
                <a:cubicBezTo>
                  <a:pt x="41" y="632"/>
                  <a:pt x="41" y="565"/>
                  <a:pt x="40" y="502"/>
                </a:cubicBezTo>
                <a:lnTo>
                  <a:pt x="15" y="502"/>
                </a:lnTo>
                <a:cubicBezTo>
                  <a:pt x="15" y="565"/>
                  <a:pt x="16" y="632"/>
                  <a:pt x="16" y="702"/>
                </a:cubicBezTo>
                <a:lnTo>
                  <a:pt x="41" y="702"/>
                </a:lnTo>
                <a:close/>
                <a:moveTo>
                  <a:pt x="40" y="452"/>
                </a:moveTo>
                <a:cubicBezTo>
                  <a:pt x="39" y="443"/>
                  <a:pt x="39" y="435"/>
                  <a:pt x="39" y="426"/>
                </a:cubicBezTo>
                <a:lnTo>
                  <a:pt x="14" y="427"/>
                </a:lnTo>
                <a:cubicBezTo>
                  <a:pt x="14" y="435"/>
                  <a:pt x="14" y="443"/>
                  <a:pt x="14" y="452"/>
                </a:cubicBezTo>
                <a:lnTo>
                  <a:pt x="40" y="452"/>
                </a:lnTo>
                <a:close/>
                <a:moveTo>
                  <a:pt x="39" y="376"/>
                </a:moveTo>
                <a:cubicBezTo>
                  <a:pt x="38" y="300"/>
                  <a:pt x="37" y="232"/>
                  <a:pt x="36" y="176"/>
                </a:cubicBezTo>
                <a:lnTo>
                  <a:pt x="11" y="176"/>
                </a:lnTo>
                <a:cubicBezTo>
                  <a:pt x="12" y="232"/>
                  <a:pt x="13" y="300"/>
                  <a:pt x="14" y="377"/>
                </a:cubicBezTo>
                <a:lnTo>
                  <a:pt x="39" y="376"/>
                </a:lnTo>
                <a:close/>
                <a:moveTo>
                  <a:pt x="35" y="126"/>
                </a:moveTo>
                <a:cubicBezTo>
                  <a:pt x="35" y="117"/>
                  <a:pt x="35" y="109"/>
                  <a:pt x="35" y="101"/>
                </a:cubicBezTo>
                <a:lnTo>
                  <a:pt x="10" y="101"/>
                </a:lnTo>
                <a:cubicBezTo>
                  <a:pt x="10" y="109"/>
                  <a:pt x="10" y="117"/>
                  <a:pt x="10" y="126"/>
                </a:cubicBezTo>
                <a:lnTo>
                  <a:pt x="35" y="126"/>
                </a:lnTo>
                <a:close/>
                <a:moveTo>
                  <a:pt x="34" y="51"/>
                </a:moveTo>
                <a:cubicBezTo>
                  <a:pt x="33" y="18"/>
                  <a:pt x="33" y="0"/>
                  <a:pt x="33" y="0"/>
                </a:cubicBezTo>
                <a:lnTo>
                  <a:pt x="8" y="1"/>
                </a:lnTo>
                <a:cubicBezTo>
                  <a:pt x="8" y="1"/>
                  <a:pt x="8" y="18"/>
                  <a:pt x="9" y="51"/>
                </a:cubicBezTo>
                <a:lnTo>
                  <a:pt x="34" y="51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91" name="Freeform 501"/>
          <p:cNvSpPr>
            <a:spLocks noEditPoints="1"/>
          </p:cNvSpPr>
          <p:nvPr/>
        </p:nvSpPr>
        <p:spPr bwMode="auto">
          <a:xfrm>
            <a:off x="5429150" y="6231227"/>
            <a:ext cx="2284478" cy="16360"/>
          </a:xfrm>
          <a:custGeom>
            <a:avLst/>
            <a:gdLst>
              <a:gd name="T0" fmla="*/ 5005 w 5005"/>
              <a:gd name="T1" fmla="*/ 11 h 40"/>
              <a:gd name="T2" fmla="*/ 4984 w 5005"/>
              <a:gd name="T3" fmla="*/ 13 h 40"/>
              <a:gd name="T4" fmla="*/ 4984 w 5005"/>
              <a:gd name="T5" fmla="*/ 39 h 40"/>
              <a:gd name="T6" fmla="*/ 4705 w 5005"/>
              <a:gd name="T7" fmla="*/ 14 h 40"/>
              <a:gd name="T8" fmla="*/ 4908 w 5005"/>
              <a:gd name="T9" fmla="*/ 14 h 40"/>
              <a:gd name="T10" fmla="*/ 4629 w 5005"/>
              <a:gd name="T11" fmla="*/ 40 h 40"/>
              <a:gd name="T12" fmla="*/ 4578 w 5005"/>
              <a:gd name="T13" fmla="*/ 14 h 40"/>
              <a:gd name="T14" fmla="*/ 4578 w 5005"/>
              <a:gd name="T15" fmla="*/ 40 h 40"/>
              <a:gd name="T16" fmla="*/ 4298 w 5005"/>
              <a:gd name="T17" fmla="*/ 14 h 40"/>
              <a:gd name="T18" fmla="*/ 4323 w 5005"/>
              <a:gd name="T19" fmla="*/ 14 h 40"/>
              <a:gd name="T20" fmla="*/ 4043 w 5005"/>
              <a:gd name="T21" fmla="*/ 39 h 40"/>
              <a:gd name="T22" fmla="*/ 3993 w 5005"/>
              <a:gd name="T23" fmla="*/ 14 h 40"/>
              <a:gd name="T24" fmla="*/ 3993 w 5005"/>
              <a:gd name="T25" fmla="*/ 39 h 40"/>
              <a:gd name="T26" fmla="*/ 3713 w 5005"/>
              <a:gd name="T27" fmla="*/ 13 h 40"/>
              <a:gd name="T28" fmla="*/ 3916 w 5005"/>
              <a:gd name="T29" fmla="*/ 13 h 40"/>
              <a:gd name="T30" fmla="*/ 3637 w 5005"/>
              <a:gd name="T31" fmla="*/ 38 h 40"/>
              <a:gd name="T32" fmla="*/ 3586 w 5005"/>
              <a:gd name="T33" fmla="*/ 13 h 40"/>
              <a:gd name="T34" fmla="*/ 3586 w 5005"/>
              <a:gd name="T35" fmla="*/ 38 h 40"/>
              <a:gd name="T36" fmla="*/ 3306 w 5005"/>
              <a:gd name="T37" fmla="*/ 12 h 40"/>
              <a:gd name="T38" fmla="*/ 3332 w 5005"/>
              <a:gd name="T39" fmla="*/ 12 h 40"/>
              <a:gd name="T40" fmla="*/ 3052 w 5005"/>
              <a:gd name="T41" fmla="*/ 36 h 40"/>
              <a:gd name="T42" fmla="*/ 3001 w 5005"/>
              <a:gd name="T43" fmla="*/ 11 h 40"/>
              <a:gd name="T44" fmla="*/ 3001 w 5005"/>
              <a:gd name="T45" fmla="*/ 36 h 40"/>
              <a:gd name="T46" fmla="*/ 2722 w 5005"/>
              <a:gd name="T47" fmla="*/ 10 h 40"/>
              <a:gd name="T48" fmla="*/ 2925 w 5005"/>
              <a:gd name="T49" fmla="*/ 11 h 40"/>
              <a:gd name="T50" fmla="*/ 2645 w 5005"/>
              <a:gd name="T51" fmla="*/ 35 h 40"/>
              <a:gd name="T52" fmla="*/ 2595 w 5005"/>
              <a:gd name="T53" fmla="*/ 10 h 40"/>
              <a:gd name="T54" fmla="*/ 2595 w 5005"/>
              <a:gd name="T55" fmla="*/ 35 h 40"/>
              <a:gd name="T56" fmla="*/ 2315 w 5005"/>
              <a:gd name="T57" fmla="*/ 9 h 40"/>
              <a:gd name="T58" fmla="*/ 2340 w 5005"/>
              <a:gd name="T59" fmla="*/ 9 h 40"/>
              <a:gd name="T60" fmla="*/ 2060 w 5005"/>
              <a:gd name="T61" fmla="*/ 33 h 40"/>
              <a:gd name="T62" fmla="*/ 2010 w 5005"/>
              <a:gd name="T63" fmla="*/ 8 h 40"/>
              <a:gd name="T64" fmla="*/ 2010 w 5005"/>
              <a:gd name="T65" fmla="*/ 33 h 40"/>
              <a:gd name="T66" fmla="*/ 1730 w 5005"/>
              <a:gd name="T67" fmla="*/ 7 h 40"/>
              <a:gd name="T68" fmla="*/ 1934 w 5005"/>
              <a:gd name="T69" fmla="*/ 7 h 40"/>
              <a:gd name="T70" fmla="*/ 1654 w 5005"/>
              <a:gd name="T71" fmla="*/ 32 h 40"/>
              <a:gd name="T72" fmla="*/ 1603 w 5005"/>
              <a:gd name="T73" fmla="*/ 6 h 40"/>
              <a:gd name="T74" fmla="*/ 1603 w 5005"/>
              <a:gd name="T75" fmla="*/ 32 h 40"/>
              <a:gd name="T76" fmla="*/ 1323 w 5005"/>
              <a:gd name="T77" fmla="*/ 5 h 40"/>
              <a:gd name="T78" fmla="*/ 1349 w 5005"/>
              <a:gd name="T79" fmla="*/ 5 h 40"/>
              <a:gd name="T80" fmla="*/ 1069 w 5005"/>
              <a:gd name="T81" fmla="*/ 30 h 40"/>
              <a:gd name="T82" fmla="*/ 1018 w 5005"/>
              <a:gd name="T83" fmla="*/ 4 h 40"/>
              <a:gd name="T84" fmla="*/ 1018 w 5005"/>
              <a:gd name="T85" fmla="*/ 29 h 40"/>
              <a:gd name="T86" fmla="*/ 739 w 5005"/>
              <a:gd name="T87" fmla="*/ 3 h 40"/>
              <a:gd name="T88" fmla="*/ 942 w 5005"/>
              <a:gd name="T89" fmla="*/ 4 h 40"/>
              <a:gd name="T90" fmla="*/ 662 w 5005"/>
              <a:gd name="T91" fmla="*/ 28 h 40"/>
              <a:gd name="T92" fmla="*/ 611 w 5005"/>
              <a:gd name="T93" fmla="*/ 2 h 40"/>
              <a:gd name="T94" fmla="*/ 611 w 5005"/>
              <a:gd name="T95" fmla="*/ 28 h 40"/>
              <a:gd name="T96" fmla="*/ 332 w 5005"/>
              <a:gd name="T97" fmla="*/ 1 h 40"/>
              <a:gd name="T98" fmla="*/ 357 w 5005"/>
              <a:gd name="T99" fmla="*/ 1 h 40"/>
              <a:gd name="T100" fmla="*/ 77 w 5005"/>
              <a:gd name="T101" fmla="*/ 26 h 40"/>
              <a:gd name="T102" fmla="*/ 26 w 5005"/>
              <a:gd name="T103" fmla="*/ 0 h 40"/>
              <a:gd name="T104" fmla="*/ 26 w 5005"/>
              <a:gd name="T105" fmla="*/ 25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5005" h="40">
                <a:moveTo>
                  <a:pt x="4801" y="33"/>
                </a:moveTo>
                <a:cubicBezTo>
                  <a:pt x="4911" y="35"/>
                  <a:pt x="4977" y="36"/>
                  <a:pt x="5004" y="37"/>
                </a:cubicBezTo>
                <a:lnTo>
                  <a:pt x="5005" y="11"/>
                </a:lnTo>
                <a:cubicBezTo>
                  <a:pt x="4977" y="10"/>
                  <a:pt x="4911" y="9"/>
                  <a:pt x="4801" y="8"/>
                </a:cubicBezTo>
                <a:lnTo>
                  <a:pt x="4801" y="33"/>
                </a:lnTo>
                <a:close/>
                <a:moveTo>
                  <a:pt x="4984" y="13"/>
                </a:moveTo>
                <a:cubicBezTo>
                  <a:pt x="4977" y="13"/>
                  <a:pt x="4968" y="13"/>
                  <a:pt x="4959" y="14"/>
                </a:cubicBezTo>
                <a:lnTo>
                  <a:pt x="4959" y="39"/>
                </a:lnTo>
                <a:cubicBezTo>
                  <a:pt x="4968" y="39"/>
                  <a:pt x="4977" y="39"/>
                  <a:pt x="4984" y="39"/>
                </a:cubicBezTo>
                <a:lnTo>
                  <a:pt x="4984" y="13"/>
                </a:lnTo>
                <a:close/>
                <a:moveTo>
                  <a:pt x="4908" y="14"/>
                </a:moveTo>
                <a:cubicBezTo>
                  <a:pt x="4856" y="14"/>
                  <a:pt x="4788" y="14"/>
                  <a:pt x="4705" y="14"/>
                </a:cubicBezTo>
                <a:lnTo>
                  <a:pt x="4705" y="40"/>
                </a:lnTo>
                <a:cubicBezTo>
                  <a:pt x="4788" y="40"/>
                  <a:pt x="4856" y="40"/>
                  <a:pt x="4908" y="39"/>
                </a:cubicBezTo>
                <a:lnTo>
                  <a:pt x="4908" y="14"/>
                </a:lnTo>
                <a:close/>
                <a:moveTo>
                  <a:pt x="4654" y="14"/>
                </a:moveTo>
                <a:cubicBezTo>
                  <a:pt x="4646" y="14"/>
                  <a:pt x="4637" y="14"/>
                  <a:pt x="4629" y="14"/>
                </a:cubicBezTo>
                <a:lnTo>
                  <a:pt x="4629" y="40"/>
                </a:lnTo>
                <a:cubicBezTo>
                  <a:pt x="4637" y="40"/>
                  <a:pt x="4646" y="40"/>
                  <a:pt x="4654" y="40"/>
                </a:cubicBezTo>
                <a:lnTo>
                  <a:pt x="4654" y="14"/>
                </a:lnTo>
                <a:close/>
                <a:moveTo>
                  <a:pt x="4578" y="14"/>
                </a:moveTo>
                <a:cubicBezTo>
                  <a:pt x="4515" y="14"/>
                  <a:pt x="4447" y="14"/>
                  <a:pt x="4374" y="14"/>
                </a:cubicBezTo>
                <a:lnTo>
                  <a:pt x="4374" y="40"/>
                </a:lnTo>
                <a:cubicBezTo>
                  <a:pt x="4447" y="40"/>
                  <a:pt x="4515" y="40"/>
                  <a:pt x="4578" y="40"/>
                </a:cubicBezTo>
                <a:lnTo>
                  <a:pt x="4578" y="14"/>
                </a:lnTo>
                <a:close/>
                <a:moveTo>
                  <a:pt x="4323" y="14"/>
                </a:moveTo>
                <a:cubicBezTo>
                  <a:pt x="4315" y="14"/>
                  <a:pt x="4306" y="14"/>
                  <a:pt x="4298" y="14"/>
                </a:cubicBezTo>
                <a:lnTo>
                  <a:pt x="4298" y="40"/>
                </a:lnTo>
                <a:cubicBezTo>
                  <a:pt x="4306" y="40"/>
                  <a:pt x="4315" y="40"/>
                  <a:pt x="4323" y="40"/>
                </a:cubicBezTo>
                <a:lnTo>
                  <a:pt x="4323" y="14"/>
                </a:lnTo>
                <a:close/>
                <a:moveTo>
                  <a:pt x="4247" y="14"/>
                </a:moveTo>
                <a:cubicBezTo>
                  <a:pt x="4182" y="14"/>
                  <a:pt x="4114" y="14"/>
                  <a:pt x="4043" y="14"/>
                </a:cubicBezTo>
                <a:lnTo>
                  <a:pt x="4043" y="39"/>
                </a:lnTo>
                <a:cubicBezTo>
                  <a:pt x="4114" y="39"/>
                  <a:pt x="4182" y="39"/>
                  <a:pt x="4247" y="39"/>
                </a:cubicBezTo>
                <a:lnTo>
                  <a:pt x="4247" y="14"/>
                </a:lnTo>
                <a:close/>
                <a:moveTo>
                  <a:pt x="3993" y="14"/>
                </a:moveTo>
                <a:cubicBezTo>
                  <a:pt x="3984" y="14"/>
                  <a:pt x="3976" y="14"/>
                  <a:pt x="3967" y="14"/>
                </a:cubicBezTo>
                <a:lnTo>
                  <a:pt x="3967" y="39"/>
                </a:lnTo>
                <a:cubicBezTo>
                  <a:pt x="3976" y="39"/>
                  <a:pt x="3984" y="39"/>
                  <a:pt x="3993" y="39"/>
                </a:cubicBezTo>
                <a:lnTo>
                  <a:pt x="3993" y="14"/>
                </a:lnTo>
                <a:close/>
                <a:moveTo>
                  <a:pt x="3916" y="13"/>
                </a:moveTo>
                <a:cubicBezTo>
                  <a:pt x="3850" y="13"/>
                  <a:pt x="3783" y="13"/>
                  <a:pt x="3713" y="13"/>
                </a:cubicBezTo>
                <a:lnTo>
                  <a:pt x="3713" y="38"/>
                </a:lnTo>
                <a:cubicBezTo>
                  <a:pt x="3782" y="39"/>
                  <a:pt x="3850" y="39"/>
                  <a:pt x="3916" y="39"/>
                </a:cubicBezTo>
                <a:lnTo>
                  <a:pt x="3916" y="13"/>
                </a:lnTo>
                <a:close/>
                <a:moveTo>
                  <a:pt x="3662" y="13"/>
                </a:moveTo>
                <a:cubicBezTo>
                  <a:pt x="3654" y="13"/>
                  <a:pt x="3645" y="13"/>
                  <a:pt x="3637" y="13"/>
                </a:cubicBezTo>
                <a:lnTo>
                  <a:pt x="3637" y="38"/>
                </a:lnTo>
                <a:cubicBezTo>
                  <a:pt x="3645" y="38"/>
                  <a:pt x="3654" y="38"/>
                  <a:pt x="3662" y="38"/>
                </a:cubicBezTo>
                <a:lnTo>
                  <a:pt x="3662" y="13"/>
                </a:lnTo>
                <a:close/>
                <a:moveTo>
                  <a:pt x="3586" y="13"/>
                </a:moveTo>
                <a:cubicBezTo>
                  <a:pt x="3519" y="12"/>
                  <a:pt x="3451" y="12"/>
                  <a:pt x="3382" y="12"/>
                </a:cubicBezTo>
                <a:lnTo>
                  <a:pt x="3382" y="37"/>
                </a:lnTo>
                <a:cubicBezTo>
                  <a:pt x="3451" y="38"/>
                  <a:pt x="3519" y="38"/>
                  <a:pt x="3586" y="38"/>
                </a:cubicBezTo>
                <a:lnTo>
                  <a:pt x="3586" y="13"/>
                </a:lnTo>
                <a:close/>
                <a:moveTo>
                  <a:pt x="3332" y="12"/>
                </a:moveTo>
                <a:cubicBezTo>
                  <a:pt x="3323" y="12"/>
                  <a:pt x="3315" y="12"/>
                  <a:pt x="3306" y="12"/>
                </a:cubicBezTo>
                <a:lnTo>
                  <a:pt x="3306" y="37"/>
                </a:lnTo>
                <a:cubicBezTo>
                  <a:pt x="3315" y="37"/>
                  <a:pt x="3323" y="37"/>
                  <a:pt x="3332" y="37"/>
                </a:cubicBezTo>
                <a:lnTo>
                  <a:pt x="3332" y="12"/>
                </a:lnTo>
                <a:close/>
                <a:moveTo>
                  <a:pt x="3255" y="12"/>
                </a:moveTo>
                <a:cubicBezTo>
                  <a:pt x="3188" y="12"/>
                  <a:pt x="3121" y="11"/>
                  <a:pt x="3052" y="11"/>
                </a:cubicBezTo>
                <a:lnTo>
                  <a:pt x="3052" y="36"/>
                </a:lnTo>
                <a:cubicBezTo>
                  <a:pt x="3120" y="37"/>
                  <a:pt x="3188" y="37"/>
                  <a:pt x="3255" y="37"/>
                </a:cubicBezTo>
                <a:lnTo>
                  <a:pt x="3255" y="12"/>
                </a:lnTo>
                <a:close/>
                <a:moveTo>
                  <a:pt x="3001" y="11"/>
                </a:moveTo>
                <a:cubicBezTo>
                  <a:pt x="2993" y="11"/>
                  <a:pt x="2984" y="11"/>
                  <a:pt x="2976" y="11"/>
                </a:cubicBezTo>
                <a:lnTo>
                  <a:pt x="2976" y="36"/>
                </a:lnTo>
                <a:cubicBezTo>
                  <a:pt x="2984" y="36"/>
                  <a:pt x="2993" y="36"/>
                  <a:pt x="3001" y="36"/>
                </a:cubicBezTo>
                <a:lnTo>
                  <a:pt x="3001" y="11"/>
                </a:lnTo>
                <a:close/>
                <a:moveTo>
                  <a:pt x="2925" y="11"/>
                </a:moveTo>
                <a:cubicBezTo>
                  <a:pt x="2858" y="10"/>
                  <a:pt x="2790" y="10"/>
                  <a:pt x="2722" y="10"/>
                </a:cubicBezTo>
                <a:lnTo>
                  <a:pt x="2722" y="35"/>
                </a:lnTo>
                <a:cubicBezTo>
                  <a:pt x="2790" y="36"/>
                  <a:pt x="2858" y="36"/>
                  <a:pt x="2925" y="36"/>
                </a:cubicBezTo>
                <a:lnTo>
                  <a:pt x="2925" y="11"/>
                </a:lnTo>
                <a:close/>
                <a:moveTo>
                  <a:pt x="2671" y="10"/>
                </a:moveTo>
                <a:cubicBezTo>
                  <a:pt x="2662" y="10"/>
                  <a:pt x="2654" y="10"/>
                  <a:pt x="2645" y="10"/>
                </a:cubicBezTo>
                <a:lnTo>
                  <a:pt x="2645" y="35"/>
                </a:lnTo>
                <a:cubicBezTo>
                  <a:pt x="2654" y="35"/>
                  <a:pt x="2662" y="35"/>
                  <a:pt x="2671" y="35"/>
                </a:cubicBezTo>
                <a:lnTo>
                  <a:pt x="2671" y="10"/>
                </a:lnTo>
                <a:close/>
                <a:moveTo>
                  <a:pt x="2595" y="10"/>
                </a:moveTo>
                <a:cubicBezTo>
                  <a:pt x="2527" y="9"/>
                  <a:pt x="2459" y="9"/>
                  <a:pt x="2391" y="9"/>
                </a:cubicBezTo>
                <a:lnTo>
                  <a:pt x="2391" y="34"/>
                </a:lnTo>
                <a:cubicBezTo>
                  <a:pt x="2459" y="35"/>
                  <a:pt x="2527" y="35"/>
                  <a:pt x="2595" y="35"/>
                </a:cubicBezTo>
                <a:lnTo>
                  <a:pt x="2595" y="10"/>
                </a:lnTo>
                <a:close/>
                <a:moveTo>
                  <a:pt x="2340" y="9"/>
                </a:moveTo>
                <a:cubicBezTo>
                  <a:pt x="2332" y="9"/>
                  <a:pt x="2323" y="9"/>
                  <a:pt x="2315" y="9"/>
                </a:cubicBezTo>
                <a:lnTo>
                  <a:pt x="2315" y="34"/>
                </a:lnTo>
                <a:cubicBezTo>
                  <a:pt x="2323" y="34"/>
                  <a:pt x="2332" y="34"/>
                  <a:pt x="2340" y="34"/>
                </a:cubicBezTo>
                <a:lnTo>
                  <a:pt x="2340" y="9"/>
                </a:lnTo>
                <a:close/>
                <a:moveTo>
                  <a:pt x="2264" y="9"/>
                </a:moveTo>
                <a:cubicBezTo>
                  <a:pt x="2196" y="8"/>
                  <a:pt x="2128" y="8"/>
                  <a:pt x="2061" y="8"/>
                </a:cubicBezTo>
                <a:lnTo>
                  <a:pt x="2060" y="33"/>
                </a:lnTo>
                <a:cubicBezTo>
                  <a:pt x="2128" y="33"/>
                  <a:pt x="2196" y="34"/>
                  <a:pt x="2264" y="34"/>
                </a:cubicBezTo>
                <a:lnTo>
                  <a:pt x="2264" y="9"/>
                </a:lnTo>
                <a:close/>
                <a:moveTo>
                  <a:pt x="2010" y="8"/>
                </a:moveTo>
                <a:cubicBezTo>
                  <a:pt x="2001" y="8"/>
                  <a:pt x="1993" y="8"/>
                  <a:pt x="1984" y="8"/>
                </a:cubicBezTo>
                <a:lnTo>
                  <a:pt x="1984" y="33"/>
                </a:lnTo>
                <a:cubicBezTo>
                  <a:pt x="1993" y="33"/>
                  <a:pt x="2001" y="33"/>
                  <a:pt x="2010" y="33"/>
                </a:cubicBezTo>
                <a:lnTo>
                  <a:pt x="2010" y="8"/>
                </a:lnTo>
                <a:close/>
                <a:moveTo>
                  <a:pt x="1934" y="7"/>
                </a:moveTo>
                <a:cubicBezTo>
                  <a:pt x="1865" y="7"/>
                  <a:pt x="1797" y="7"/>
                  <a:pt x="1730" y="7"/>
                </a:cubicBezTo>
                <a:lnTo>
                  <a:pt x="1730" y="32"/>
                </a:lnTo>
                <a:cubicBezTo>
                  <a:pt x="1797" y="32"/>
                  <a:pt x="1865" y="32"/>
                  <a:pt x="1933" y="33"/>
                </a:cubicBezTo>
                <a:lnTo>
                  <a:pt x="1934" y="7"/>
                </a:lnTo>
                <a:close/>
                <a:moveTo>
                  <a:pt x="1679" y="6"/>
                </a:moveTo>
                <a:cubicBezTo>
                  <a:pt x="1671" y="6"/>
                  <a:pt x="1662" y="6"/>
                  <a:pt x="1654" y="6"/>
                </a:cubicBezTo>
                <a:lnTo>
                  <a:pt x="1654" y="32"/>
                </a:lnTo>
                <a:cubicBezTo>
                  <a:pt x="1662" y="32"/>
                  <a:pt x="1671" y="32"/>
                  <a:pt x="1679" y="32"/>
                </a:cubicBezTo>
                <a:lnTo>
                  <a:pt x="1679" y="6"/>
                </a:lnTo>
                <a:close/>
                <a:moveTo>
                  <a:pt x="1603" y="6"/>
                </a:moveTo>
                <a:cubicBezTo>
                  <a:pt x="1534" y="6"/>
                  <a:pt x="1466" y="6"/>
                  <a:pt x="1400" y="5"/>
                </a:cubicBezTo>
                <a:lnTo>
                  <a:pt x="1400" y="31"/>
                </a:lnTo>
                <a:cubicBezTo>
                  <a:pt x="1466" y="31"/>
                  <a:pt x="1534" y="31"/>
                  <a:pt x="1603" y="32"/>
                </a:cubicBezTo>
                <a:lnTo>
                  <a:pt x="1603" y="6"/>
                </a:lnTo>
                <a:close/>
                <a:moveTo>
                  <a:pt x="1349" y="5"/>
                </a:moveTo>
                <a:cubicBezTo>
                  <a:pt x="1340" y="5"/>
                  <a:pt x="1332" y="5"/>
                  <a:pt x="1323" y="5"/>
                </a:cubicBezTo>
                <a:lnTo>
                  <a:pt x="1323" y="30"/>
                </a:lnTo>
                <a:cubicBezTo>
                  <a:pt x="1332" y="30"/>
                  <a:pt x="1340" y="31"/>
                  <a:pt x="1349" y="31"/>
                </a:cubicBezTo>
                <a:lnTo>
                  <a:pt x="1349" y="5"/>
                </a:lnTo>
                <a:close/>
                <a:moveTo>
                  <a:pt x="1273" y="5"/>
                </a:moveTo>
                <a:cubicBezTo>
                  <a:pt x="1203" y="5"/>
                  <a:pt x="1135" y="4"/>
                  <a:pt x="1069" y="4"/>
                </a:cubicBezTo>
                <a:lnTo>
                  <a:pt x="1069" y="30"/>
                </a:lnTo>
                <a:cubicBezTo>
                  <a:pt x="1135" y="30"/>
                  <a:pt x="1203" y="30"/>
                  <a:pt x="1273" y="30"/>
                </a:cubicBezTo>
                <a:lnTo>
                  <a:pt x="1273" y="5"/>
                </a:lnTo>
                <a:close/>
                <a:moveTo>
                  <a:pt x="1018" y="4"/>
                </a:moveTo>
                <a:cubicBezTo>
                  <a:pt x="1010" y="4"/>
                  <a:pt x="1001" y="4"/>
                  <a:pt x="993" y="4"/>
                </a:cubicBezTo>
                <a:lnTo>
                  <a:pt x="993" y="29"/>
                </a:lnTo>
                <a:cubicBezTo>
                  <a:pt x="1001" y="29"/>
                  <a:pt x="1010" y="29"/>
                  <a:pt x="1018" y="29"/>
                </a:cubicBezTo>
                <a:lnTo>
                  <a:pt x="1018" y="4"/>
                </a:lnTo>
                <a:close/>
                <a:moveTo>
                  <a:pt x="942" y="4"/>
                </a:moveTo>
                <a:cubicBezTo>
                  <a:pt x="872" y="3"/>
                  <a:pt x="804" y="3"/>
                  <a:pt x="739" y="3"/>
                </a:cubicBezTo>
                <a:lnTo>
                  <a:pt x="738" y="28"/>
                </a:lnTo>
                <a:cubicBezTo>
                  <a:pt x="803" y="28"/>
                  <a:pt x="871" y="29"/>
                  <a:pt x="942" y="29"/>
                </a:cubicBezTo>
                <a:lnTo>
                  <a:pt x="942" y="4"/>
                </a:lnTo>
                <a:close/>
                <a:moveTo>
                  <a:pt x="688" y="3"/>
                </a:moveTo>
                <a:cubicBezTo>
                  <a:pt x="679" y="3"/>
                  <a:pt x="671" y="3"/>
                  <a:pt x="662" y="3"/>
                </a:cubicBezTo>
                <a:lnTo>
                  <a:pt x="662" y="28"/>
                </a:lnTo>
                <a:cubicBezTo>
                  <a:pt x="671" y="28"/>
                  <a:pt x="679" y="28"/>
                  <a:pt x="688" y="28"/>
                </a:cubicBezTo>
                <a:lnTo>
                  <a:pt x="688" y="3"/>
                </a:lnTo>
                <a:close/>
                <a:moveTo>
                  <a:pt x="611" y="2"/>
                </a:moveTo>
                <a:cubicBezTo>
                  <a:pt x="539" y="2"/>
                  <a:pt x="471" y="2"/>
                  <a:pt x="408" y="1"/>
                </a:cubicBezTo>
                <a:lnTo>
                  <a:pt x="408" y="27"/>
                </a:lnTo>
                <a:cubicBezTo>
                  <a:pt x="470" y="27"/>
                  <a:pt x="539" y="27"/>
                  <a:pt x="611" y="28"/>
                </a:cubicBezTo>
                <a:lnTo>
                  <a:pt x="611" y="2"/>
                </a:lnTo>
                <a:close/>
                <a:moveTo>
                  <a:pt x="357" y="1"/>
                </a:moveTo>
                <a:cubicBezTo>
                  <a:pt x="348" y="1"/>
                  <a:pt x="340" y="1"/>
                  <a:pt x="332" y="1"/>
                </a:cubicBezTo>
                <a:lnTo>
                  <a:pt x="331" y="27"/>
                </a:lnTo>
                <a:cubicBezTo>
                  <a:pt x="340" y="27"/>
                  <a:pt x="348" y="27"/>
                  <a:pt x="357" y="27"/>
                </a:cubicBezTo>
                <a:lnTo>
                  <a:pt x="357" y="1"/>
                </a:lnTo>
                <a:close/>
                <a:moveTo>
                  <a:pt x="281" y="1"/>
                </a:moveTo>
                <a:cubicBezTo>
                  <a:pt x="199" y="1"/>
                  <a:pt x="130" y="0"/>
                  <a:pt x="77" y="0"/>
                </a:cubicBezTo>
                <a:lnTo>
                  <a:pt x="77" y="26"/>
                </a:lnTo>
                <a:cubicBezTo>
                  <a:pt x="130" y="26"/>
                  <a:pt x="199" y="26"/>
                  <a:pt x="281" y="26"/>
                </a:cubicBezTo>
                <a:lnTo>
                  <a:pt x="281" y="1"/>
                </a:lnTo>
                <a:close/>
                <a:moveTo>
                  <a:pt x="26" y="0"/>
                </a:moveTo>
                <a:cubicBezTo>
                  <a:pt x="16" y="0"/>
                  <a:pt x="8" y="0"/>
                  <a:pt x="0" y="0"/>
                </a:cubicBezTo>
                <a:lnTo>
                  <a:pt x="0" y="25"/>
                </a:lnTo>
                <a:cubicBezTo>
                  <a:pt x="8" y="25"/>
                  <a:pt x="16" y="25"/>
                  <a:pt x="26" y="25"/>
                </a:cubicBezTo>
                <a:lnTo>
                  <a:pt x="26" y="0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92" name="Freeform 502"/>
          <p:cNvSpPr>
            <a:spLocks/>
          </p:cNvSpPr>
          <p:nvPr/>
        </p:nvSpPr>
        <p:spPr bwMode="auto">
          <a:xfrm>
            <a:off x="5391700" y="6213051"/>
            <a:ext cx="74901" cy="47261"/>
          </a:xfrm>
          <a:custGeom>
            <a:avLst/>
            <a:gdLst>
              <a:gd name="T0" fmla="*/ 166 w 166"/>
              <a:gd name="T1" fmla="*/ 122 h 122"/>
              <a:gd name="T2" fmla="*/ 0 w 166"/>
              <a:gd name="T3" fmla="*/ 60 h 122"/>
              <a:gd name="T4" fmla="*/ 166 w 166"/>
              <a:gd name="T5" fmla="*/ 0 h 122"/>
              <a:gd name="T6" fmla="*/ 166 w 166"/>
              <a:gd name="T7" fmla="*/ 122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6" h="122">
                <a:moveTo>
                  <a:pt x="166" y="122"/>
                </a:moveTo>
                <a:lnTo>
                  <a:pt x="0" y="60"/>
                </a:lnTo>
                <a:lnTo>
                  <a:pt x="166" y="0"/>
                </a:lnTo>
                <a:cubicBezTo>
                  <a:pt x="139" y="36"/>
                  <a:pt x="139" y="85"/>
                  <a:pt x="166" y="122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93" name="Rectangle 503"/>
          <p:cNvSpPr>
            <a:spLocks noChangeArrowheads="1"/>
          </p:cNvSpPr>
          <p:nvPr/>
        </p:nvSpPr>
        <p:spPr bwMode="auto">
          <a:xfrm>
            <a:off x="6532952" y="6054910"/>
            <a:ext cx="136256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isLd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894" name="Freeform 504"/>
          <p:cNvSpPr>
            <a:spLocks/>
          </p:cNvSpPr>
          <p:nvPr/>
        </p:nvSpPr>
        <p:spPr bwMode="auto">
          <a:xfrm>
            <a:off x="4979745" y="6387552"/>
            <a:ext cx="3216796" cy="241757"/>
          </a:xfrm>
          <a:custGeom>
            <a:avLst/>
            <a:gdLst>
              <a:gd name="T0" fmla="*/ 0 w 7048"/>
              <a:gd name="T1" fmla="*/ 1 h 627"/>
              <a:gd name="T2" fmla="*/ 20 w 7048"/>
              <a:gd name="T3" fmla="*/ 627 h 627"/>
              <a:gd name="T4" fmla="*/ 7048 w 7048"/>
              <a:gd name="T5" fmla="*/ 627 h 627"/>
              <a:gd name="T6" fmla="*/ 7048 w 7048"/>
              <a:gd name="T7" fmla="*/ 601 h 627"/>
              <a:gd name="T8" fmla="*/ 45 w 7048"/>
              <a:gd name="T9" fmla="*/ 601 h 627"/>
              <a:gd name="T10" fmla="*/ 26 w 7048"/>
              <a:gd name="T11" fmla="*/ 0 h 627"/>
              <a:gd name="T12" fmla="*/ 0 w 7048"/>
              <a:gd name="T13" fmla="*/ 1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48" h="627">
                <a:moveTo>
                  <a:pt x="0" y="1"/>
                </a:moveTo>
                <a:lnTo>
                  <a:pt x="20" y="627"/>
                </a:lnTo>
                <a:lnTo>
                  <a:pt x="7048" y="627"/>
                </a:lnTo>
                <a:lnTo>
                  <a:pt x="7048" y="601"/>
                </a:lnTo>
                <a:lnTo>
                  <a:pt x="45" y="601"/>
                </a:lnTo>
                <a:lnTo>
                  <a:pt x="26" y="0"/>
                </a:lnTo>
                <a:lnTo>
                  <a:pt x="0" y="1"/>
                </a:lnTo>
                <a:close/>
              </a:path>
            </a:pathLst>
          </a:custGeom>
          <a:solidFill>
            <a:srgbClr val="E54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95" name="Freeform 505"/>
          <p:cNvSpPr>
            <a:spLocks/>
          </p:cNvSpPr>
          <p:nvPr/>
        </p:nvSpPr>
        <p:spPr bwMode="auto">
          <a:xfrm>
            <a:off x="6430458" y="6351197"/>
            <a:ext cx="975683" cy="9089"/>
          </a:xfrm>
          <a:custGeom>
            <a:avLst/>
            <a:gdLst>
              <a:gd name="T0" fmla="*/ 24 w 2135"/>
              <a:gd name="T1" fmla="*/ 12 h 24"/>
              <a:gd name="T2" fmla="*/ 24 w 2135"/>
              <a:gd name="T3" fmla="*/ 12 h 24"/>
              <a:gd name="T4" fmla="*/ 12 w 2135"/>
              <a:gd name="T5" fmla="*/ 12 h 24"/>
              <a:gd name="T6" fmla="*/ 12 w 2135"/>
              <a:gd name="T7" fmla="*/ 24 h 24"/>
              <a:gd name="T8" fmla="*/ 2135 w 2135"/>
              <a:gd name="T9" fmla="*/ 24 h 24"/>
              <a:gd name="T10" fmla="*/ 2135 w 2135"/>
              <a:gd name="T11" fmla="*/ 0 h 24"/>
              <a:gd name="T12" fmla="*/ 0 w 2135"/>
              <a:gd name="T13" fmla="*/ 0 h 24"/>
              <a:gd name="T14" fmla="*/ 0 w 2135"/>
              <a:gd name="T15" fmla="*/ 12 h 24"/>
              <a:gd name="T16" fmla="*/ 24 w 2135"/>
              <a:gd name="T17" fmla="*/ 12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35" h="24">
                <a:moveTo>
                  <a:pt x="24" y="12"/>
                </a:moveTo>
                <a:lnTo>
                  <a:pt x="24" y="12"/>
                </a:lnTo>
                <a:lnTo>
                  <a:pt x="12" y="12"/>
                </a:lnTo>
                <a:lnTo>
                  <a:pt x="12" y="24"/>
                </a:lnTo>
                <a:lnTo>
                  <a:pt x="2135" y="24"/>
                </a:lnTo>
                <a:lnTo>
                  <a:pt x="2135" y="0"/>
                </a:lnTo>
                <a:lnTo>
                  <a:pt x="0" y="0"/>
                </a:lnTo>
                <a:lnTo>
                  <a:pt x="0" y="12"/>
                </a:lnTo>
                <a:lnTo>
                  <a:pt x="24" y="12"/>
                </a:lnTo>
                <a:close/>
              </a:path>
            </a:pathLst>
          </a:custGeom>
          <a:solidFill>
            <a:srgbClr val="E54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96" name="Freeform 506"/>
          <p:cNvSpPr>
            <a:spLocks/>
          </p:cNvSpPr>
          <p:nvPr/>
        </p:nvSpPr>
        <p:spPr bwMode="auto">
          <a:xfrm>
            <a:off x="7348979" y="6333019"/>
            <a:ext cx="70959" cy="45444"/>
          </a:xfrm>
          <a:custGeom>
            <a:avLst/>
            <a:gdLst>
              <a:gd name="T0" fmla="*/ 0 w 156"/>
              <a:gd name="T1" fmla="*/ 0 h 115"/>
              <a:gd name="T2" fmla="*/ 156 w 156"/>
              <a:gd name="T3" fmla="*/ 58 h 115"/>
              <a:gd name="T4" fmla="*/ 0 w 156"/>
              <a:gd name="T5" fmla="*/ 115 h 115"/>
              <a:gd name="T6" fmla="*/ 0 w 156"/>
              <a:gd name="T7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6" h="115">
                <a:moveTo>
                  <a:pt x="0" y="0"/>
                </a:moveTo>
                <a:lnTo>
                  <a:pt x="156" y="58"/>
                </a:lnTo>
                <a:lnTo>
                  <a:pt x="0" y="115"/>
                </a:lnTo>
                <a:cubicBezTo>
                  <a:pt x="25" y="81"/>
                  <a:pt x="24" y="35"/>
                  <a:pt x="0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97" name="Rectangle 507"/>
          <p:cNvSpPr>
            <a:spLocks noChangeArrowheads="1"/>
          </p:cNvSpPr>
          <p:nvPr/>
        </p:nvSpPr>
        <p:spPr bwMode="auto">
          <a:xfrm>
            <a:off x="5482368" y="6514792"/>
            <a:ext cx="12663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17898" name="Rectangle 508"/>
          <p:cNvSpPr>
            <a:spLocks noChangeArrowheads="1"/>
          </p:cNvSpPr>
          <p:nvPr/>
        </p:nvSpPr>
        <p:spPr bwMode="auto">
          <a:xfrm>
            <a:off x="6795105" y="6347562"/>
            <a:ext cx="64120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rd</a:t>
            </a:r>
            <a:endParaRPr lang="en-US">
              <a:latin typeface="Arial" pitchFamily="34" charset="0"/>
            </a:endParaRPr>
          </a:p>
        </p:txBody>
      </p:sp>
      <p:sp>
        <p:nvSpPr>
          <p:cNvPr id="17899" name="Rectangle 509"/>
          <p:cNvSpPr>
            <a:spLocks noChangeArrowheads="1"/>
          </p:cNvSpPr>
          <p:nvPr/>
        </p:nvSpPr>
        <p:spPr bwMode="auto">
          <a:xfrm>
            <a:off x="5178823" y="6125799"/>
            <a:ext cx="8976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00</a:t>
            </a:r>
            <a:endParaRPr lang="en-US">
              <a:latin typeface="Arial" pitchFamily="34" charset="0"/>
            </a:endParaRPr>
          </a:p>
        </p:txBody>
      </p:sp>
      <p:sp>
        <p:nvSpPr>
          <p:cNvPr id="17900" name="Rectangle 510"/>
          <p:cNvSpPr>
            <a:spLocks noChangeArrowheads="1"/>
          </p:cNvSpPr>
          <p:nvPr/>
        </p:nvSpPr>
        <p:spPr bwMode="auto">
          <a:xfrm>
            <a:off x="4652546" y="6125799"/>
            <a:ext cx="89768" cy="1077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700">
                <a:solidFill>
                  <a:srgbClr val="24282B"/>
                </a:solidFill>
                <a:latin typeface="Times New Roman" pitchFamily="18" charset="0"/>
              </a:rPr>
              <a:t>10</a:t>
            </a:r>
            <a:endParaRPr lang="en-US">
              <a:latin typeface="Arial" pitchFamily="34" charset="0"/>
            </a:endParaRPr>
          </a:p>
        </p:txBody>
      </p:sp>
      <p:sp>
        <p:nvSpPr>
          <p:cNvPr id="17901" name="Oval 511"/>
          <p:cNvSpPr>
            <a:spLocks noChangeArrowheads="1"/>
          </p:cNvSpPr>
          <p:nvPr/>
        </p:nvSpPr>
        <p:spPr bwMode="auto">
          <a:xfrm>
            <a:off x="4057282" y="6004012"/>
            <a:ext cx="232587" cy="156324"/>
          </a:xfrm>
          <a:prstGeom prst="ellipse">
            <a:avLst/>
          </a:prstGeom>
          <a:solidFill>
            <a:srgbClr val="F0D8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02" name="Freeform 512"/>
          <p:cNvSpPr>
            <a:spLocks/>
          </p:cNvSpPr>
          <p:nvPr/>
        </p:nvSpPr>
        <p:spPr bwMode="auto">
          <a:xfrm>
            <a:off x="4053340" y="6000378"/>
            <a:ext cx="240471" cy="163595"/>
          </a:xfrm>
          <a:custGeom>
            <a:avLst/>
            <a:gdLst>
              <a:gd name="T0" fmla="*/ 517 w 525"/>
              <a:gd name="T1" fmla="*/ 212 h 425"/>
              <a:gd name="T2" fmla="*/ 509 w 525"/>
              <a:gd name="T3" fmla="*/ 212 h 425"/>
              <a:gd name="T4" fmla="*/ 438 w 525"/>
              <a:gd name="T5" fmla="*/ 351 h 425"/>
              <a:gd name="T6" fmla="*/ 263 w 525"/>
              <a:gd name="T7" fmla="*/ 409 h 425"/>
              <a:gd name="T8" fmla="*/ 88 w 525"/>
              <a:gd name="T9" fmla="*/ 351 h 425"/>
              <a:gd name="T10" fmla="*/ 17 w 525"/>
              <a:gd name="T11" fmla="*/ 212 h 425"/>
              <a:gd name="T12" fmla="*/ 88 w 525"/>
              <a:gd name="T13" fmla="*/ 73 h 425"/>
              <a:gd name="T14" fmla="*/ 263 w 525"/>
              <a:gd name="T15" fmla="*/ 15 h 425"/>
              <a:gd name="T16" fmla="*/ 438 w 525"/>
              <a:gd name="T17" fmla="*/ 73 h 425"/>
              <a:gd name="T18" fmla="*/ 509 w 525"/>
              <a:gd name="T19" fmla="*/ 212 h 425"/>
              <a:gd name="T20" fmla="*/ 525 w 525"/>
              <a:gd name="T21" fmla="*/ 212 h 425"/>
              <a:gd name="T22" fmla="*/ 448 w 525"/>
              <a:gd name="T23" fmla="*/ 61 h 425"/>
              <a:gd name="T24" fmla="*/ 263 w 525"/>
              <a:gd name="T25" fmla="*/ 0 h 425"/>
              <a:gd name="T26" fmla="*/ 78 w 525"/>
              <a:gd name="T27" fmla="*/ 61 h 425"/>
              <a:gd name="T28" fmla="*/ 0 w 525"/>
              <a:gd name="T29" fmla="*/ 212 h 425"/>
              <a:gd name="T30" fmla="*/ 78 w 525"/>
              <a:gd name="T31" fmla="*/ 363 h 425"/>
              <a:gd name="T32" fmla="*/ 263 w 525"/>
              <a:gd name="T33" fmla="*/ 425 h 425"/>
              <a:gd name="T34" fmla="*/ 448 w 525"/>
              <a:gd name="T35" fmla="*/ 363 h 425"/>
              <a:gd name="T36" fmla="*/ 525 w 525"/>
              <a:gd name="T37" fmla="*/ 212 h 425"/>
              <a:gd name="T38" fmla="*/ 517 w 525"/>
              <a:gd name="T39" fmla="*/ 212 h 4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25" h="425">
                <a:moveTo>
                  <a:pt x="517" y="212"/>
                </a:moveTo>
                <a:lnTo>
                  <a:pt x="509" y="212"/>
                </a:lnTo>
                <a:cubicBezTo>
                  <a:pt x="509" y="266"/>
                  <a:pt x="482" y="315"/>
                  <a:pt x="438" y="351"/>
                </a:cubicBezTo>
                <a:cubicBezTo>
                  <a:pt x="393" y="387"/>
                  <a:pt x="331" y="409"/>
                  <a:pt x="263" y="409"/>
                </a:cubicBezTo>
                <a:cubicBezTo>
                  <a:pt x="195" y="409"/>
                  <a:pt x="133" y="387"/>
                  <a:pt x="88" y="351"/>
                </a:cubicBezTo>
                <a:cubicBezTo>
                  <a:pt x="44" y="315"/>
                  <a:pt x="17" y="266"/>
                  <a:pt x="17" y="212"/>
                </a:cubicBezTo>
                <a:cubicBezTo>
                  <a:pt x="17" y="158"/>
                  <a:pt x="44" y="109"/>
                  <a:pt x="88" y="73"/>
                </a:cubicBezTo>
                <a:cubicBezTo>
                  <a:pt x="133" y="38"/>
                  <a:pt x="195" y="15"/>
                  <a:pt x="263" y="15"/>
                </a:cubicBezTo>
                <a:cubicBezTo>
                  <a:pt x="331" y="15"/>
                  <a:pt x="393" y="38"/>
                  <a:pt x="438" y="73"/>
                </a:cubicBezTo>
                <a:cubicBezTo>
                  <a:pt x="482" y="109"/>
                  <a:pt x="509" y="158"/>
                  <a:pt x="509" y="212"/>
                </a:cubicBezTo>
                <a:lnTo>
                  <a:pt x="525" y="212"/>
                </a:lnTo>
                <a:cubicBezTo>
                  <a:pt x="525" y="153"/>
                  <a:pt x="496" y="100"/>
                  <a:pt x="448" y="61"/>
                </a:cubicBezTo>
                <a:cubicBezTo>
                  <a:pt x="400" y="23"/>
                  <a:pt x="335" y="0"/>
                  <a:pt x="263" y="0"/>
                </a:cubicBezTo>
                <a:cubicBezTo>
                  <a:pt x="191" y="0"/>
                  <a:pt x="126" y="23"/>
                  <a:pt x="78" y="61"/>
                </a:cubicBezTo>
                <a:cubicBezTo>
                  <a:pt x="30" y="100"/>
                  <a:pt x="0" y="153"/>
                  <a:pt x="0" y="212"/>
                </a:cubicBezTo>
                <a:cubicBezTo>
                  <a:pt x="0" y="271"/>
                  <a:pt x="30" y="325"/>
                  <a:pt x="78" y="363"/>
                </a:cubicBezTo>
                <a:cubicBezTo>
                  <a:pt x="126" y="401"/>
                  <a:pt x="191" y="425"/>
                  <a:pt x="263" y="425"/>
                </a:cubicBezTo>
                <a:cubicBezTo>
                  <a:pt x="335" y="425"/>
                  <a:pt x="400" y="401"/>
                  <a:pt x="448" y="363"/>
                </a:cubicBezTo>
                <a:cubicBezTo>
                  <a:pt x="496" y="325"/>
                  <a:pt x="525" y="271"/>
                  <a:pt x="525" y="212"/>
                </a:cubicBezTo>
                <a:lnTo>
                  <a:pt x="517" y="212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03" name="Rectangle 513"/>
          <p:cNvSpPr>
            <a:spLocks noChangeArrowheads="1"/>
          </p:cNvSpPr>
          <p:nvPr/>
        </p:nvSpPr>
        <p:spPr bwMode="auto">
          <a:xfrm>
            <a:off x="4092761" y="6074903"/>
            <a:ext cx="147831" cy="5454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04" name="Rectangle 514"/>
          <p:cNvSpPr>
            <a:spLocks noChangeArrowheads="1"/>
          </p:cNvSpPr>
          <p:nvPr/>
        </p:nvSpPr>
        <p:spPr bwMode="auto">
          <a:xfrm>
            <a:off x="4171603" y="6022190"/>
            <a:ext cx="5914" cy="119970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05" name="Rectangle 515"/>
          <p:cNvSpPr>
            <a:spLocks noChangeArrowheads="1"/>
          </p:cNvSpPr>
          <p:nvPr/>
        </p:nvSpPr>
        <p:spPr bwMode="auto">
          <a:xfrm>
            <a:off x="4167661" y="5900402"/>
            <a:ext cx="11826" cy="96340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06" name="Freeform 516"/>
          <p:cNvSpPr>
            <a:spLocks/>
          </p:cNvSpPr>
          <p:nvPr/>
        </p:nvSpPr>
        <p:spPr bwMode="auto">
          <a:xfrm>
            <a:off x="4147951" y="5945846"/>
            <a:ext cx="53220" cy="63621"/>
          </a:xfrm>
          <a:custGeom>
            <a:avLst/>
            <a:gdLst>
              <a:gd name="T0" fmla="*/ 118 w 118"/>
              <a:gd name="T1" fmla="*/ 0 h 161"/>
              <a:gd name="T2" fmla="*/ 59 w 118"/>
              <a:gd name="T3" fmla="*/ 161 h 161"/>
              <a:gd name="T4" fmla="*/ 0 w 118"/>
              <a:gd name="T5" fmla="*/ 0 h 161"/>
              <a:gd name="T6" fmla="*/ 118 w 118"/>
              <a:gd name="T7" fmla="*/ 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161">
                <a:moveTo>
                  <a:pt x="118" y="0"/>
                </a:moveTo>
                <a:lnTo>
                  <a:pt x="59" y="161"/>
                </a:lnTo>
                <a:lnTo>
                  <a:pt x="0" y="0"/>
                </a:lnTo>
                <a:cubicBezTo>
                  <a:pt x="35" y="26"/>
                  <a:pt x="83" y="26"/>
                  <a:pt x="118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07" name="Freeform 517"/>
          <p:cNvSpPr>
            <a:spLocks/>
          </p:cNvSpPr>
          <p:nvPr/>
        </p:nvSpPr>
        <p:spPr bwMode="auto">
          <a:xfrm>
            <a:off x="4272128" y="6024007"/>
            <a:ext cx="478972" cy="81798"/>
          </a:xfrm>
          <a:custGeom>
            <a:avLst/>
            <a:gdLst>
              <a:gd name="T0" fmla="*/ 0 w 1051"/>
              <a:gd name="T1" fmla="*/ 27 h 213"/>
              <a:gd name="T2" fmla="*/ 1024 w 1051"/>
              <a:gd name="T3" fmla="*/ 27 h 213"/>
              <a:gd name="T4" fmla="*/ 1024 w 1051"/>
              <a:gd name="T5" fmla="*/ 213 h 213"/>
              <a:gd name="T6" fmla="*/ 1051 w 1051"/>
              <a:gd name="T7" fmla="*/ 213 h 213"/>
              <a:gd name="T8" fmla="*/ 1051 w 1051"/>
              <a:gd name="T9" fmla="*/ 0 h 213"/>
              <a:gd name="T10" fmla="*/ 0 w 1051"/>
              <a:gd name="T11" fmla="*/ 0 h 213"/>
              <a:gd name="T12" fmla="*/ 0 w 1051"/>
              <a:gd name="T13" fmla="*/ 27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51" h="213">
                <a:moveTo>
                  <a:pt x="0" y="27"/>
                </a:moveTo>
                <a:lnTo>
                  <a:pt x="1024" y="27"/>
                </a:lnTo>
                <a:lnTo>
                  <a:pt x="1024" y="213"/>
                </a:lnTo>
                <a:lnTo>
                  <a:pt x="1051" y="213"/>
                </a:lnTo>
                <a:lnTo>
                  <a:pt x="1051" y="0"/>
                </a:lnTo>
                <a:lnTo>
                  <a:pt x="0" y="0"/>
                </a:lnTo>
                <a:lnTo>
                  <a:pt x="0" y="27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08" name="Freeform 518"/>
          <p:cNvSpPr>
            <a:spLocks/>
          </p:cNvSpPr>
          <p:nvPr/>
        </p:nvSpPr>
        <p:spPr bwMode="auto">
          <a:xfrm>
            <a:off x="4715620" y="6051274"/>
            <a:ext cx="59132" cy="69073"/>
          </a:xfrm>
          <a:custGeom>
            <a:avLst/>
            <a:gdLst>
              <a:gd name="T0" fmla="*/ 131 w 131"/>
              <a:gd name="T1" fmla="*/ 0 h 178"/>
              <a:gd name="T2" fmla="*/ 66 w 131"/>
              <a:gd name="T3" fmla="*/ 178 h 178"/>
              <a:gd name="T4" fmla="*/ 0 w 131"/>
              <a:gd name="T5" fmla="*/ 0 h 178"/>
              <a:gd name="T6" fmla="*/ 131 w 131"/>
              <a:gd name="T7" fmla="*/ 0 h 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1" h="178">
                <a:moveTo>
                  <a:pt x="131" y="0"/>
                </a:moveTo>
                <a:lnTo>
                  <a:pt x="66" y="178"/>
                </a:lnTo>
                <a:lnTo>
                  <a:pt x="0" y="0"/>
                </a:lnTo>
                <a:cubicBezTo>
                  <a:pt x="39" y="29"/>
                  <a:pt x="92" y="29"/>
                  <a:pt x="131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09" name="Freeform 519"/>
          <p:cNvSpPr>
            <a:spLocks/>
          </p:cNvSpPr>
          <p:nvPr/>
        </p:nvSpPr>
        <p:spPr bwMode="auto">
          <a:xfrm>
            <a:off x="3866086" y="6078539"/>
            <a:ext cx="171484" cy="12725"/>
          </a:xfrm>
          <a:custGeom>
            <a:avLst/>
            <a:gdLst>
              <a:gd name="T0" fmla="*/ 1 w 378"/>
              <a:gd name="T1" fmla="*/ 35 h 35"/>
              <a:gd name="T2" fmla="*/ 378 w 378"/>
              <a:gd name="T3" fmla="*/ 30 h 35"/>
              <a:gd name="T4" fmla="*/ 377 w 378"/>
              <a:gd name="T5" fmla="*/ 0 h 35"/>
              <a:gd name="T6" fmla="*/ 0 w 378"/>
              <a:gd name="T7" fmla="*/ 5 h 35"/>
              <a:gd name="T8" fmla="*/ 1 w 378"/>
              <a:gd name="T9" fmla="*/ 3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8" h="35">
                <a:moveTo>
                  <a:pt x="1" y="35"/>
                </a:moveTo>
                <a:lnTo>
                  <a:pt x="378" y="30"/>
                </a:lnTo>
                <a:lnTo>
                  <a:pt x="377" y="0"/>
                </a:lnTo>
                <a:lnTo>
                  <a:pt x="0" y="5"/>
                </a:lnTo>
                <a:lnTo>
                  <a:pt x="1" y="3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0" name="Freeform 520"/>
          <p:cNvSpPr>
            <a:spLocks/>
          </p:cNvSpPr>
          <p:nvPr/>
        </p:nvSpPr>
        <p:spPr bwMode="auto">
          <a:xfrm>
            <a:off x="3966613" y="6056726"/>
            <a:ext cx="88699" cy="54532"/>
          </a:xfrm>
          <a:custGeom>
            <a:avLst/>
            <a:gdLst>
              <a:gd name="T0" fmla="*/ 0 w 196"/>
              <a:gd name="T1" fmla="*/ 0 h 144"/>
              <a:gd name="T2" fmla="*/ 196 w 196"/>
              <a:gd name="T3" fmla="*/ 69 h 144"/>
              <a:gd name="T4" fmla="*/ 1 w 196"/>
              <a:gd name="T5" fmla="*/ 144 h 144"/>
              <a:gd name="T6" fmla="*/ 0 w 196"/>
              <a:gd name="T7" fmla="*/ 0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6" h="144">
                <a:moveTo>
                  <a:pt x="0" y="0"/>
                </a:moveTo>
                <a:lnTo>
                  <a:pt x="196" y="69"/>
                </a:lnTo>
                <a:lnTo>
                  <a:pt x="1" y="144"/>
                </a:lnTo>
                <a:cubicBezTo>
                  <a:pt x="32" y="101"/>
                  <a:pt x="31" y="43"/>
                  <a:pt x="0" y="0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1" name="Freeform 521"/>
          <p:cNvSpPr>
            <a:spLocks/>
          </p:cNvSpPr>
          <p:nvPr/>
        </p:nvSpPr>
        <p:spPr bwMode="auto">
          <a:xfrm>
            <a:off x="3714315" y="6011284"/>
            <a:ext cx="179369" cy="179955"/>
          </a:xfrm>
          <a:custGeom>
            <a:avLst/>
            <a:gdLst>
              <a:gd name="T0" fmla="*/ 5 w 392"/>
              <a:gd name="T1" fmla="*/ 0 h 467"/>
              <a:gd name="T2" fmla="*/ 387 w 392"/>
              <a:gd name="T3" fmla="*/ 0 h 467"/>
              <a:gd name="T4" fmla="*/ 392 w 392"/>
              <a:gd name="T5" fmla="*/ 5 h 467"/>
              <a:gd name="T6" fmla="*/ 392 w 392"/>
              <a:gd name="T7" fmla="*/ 462 h 467"/>
              <a:gd name="T8" fmla="*/ 387 w 392"/>
              <a:gd name="T9" fmla="*/ 467 h 467"/>
              <a:gd name="T10" fmla="*/ 5 w 392"/>
              <a:gd name="T11" fmla="*/ 467 h 467"/>
              <a:gd name="T12" fmla="*/ 0 w 392"/>
              <a:gd name="T13" fmla="*/ 462 h 467"/>
              <a:gd name="T14" fmla="*/ 0 w 392"/>
              <a:gd name="T15" fmla="*/ 5 h 467"/>
              <a:gd name="T16" fmla="*/ 5 w 392"/>
              <a:gd name="T17" fmla="*/ 0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" h="467">
                <a:moveTo>
                  <a:pt x="5" y="0"/>
                </a:moveTo>
                <a:lnTo>
                  <a:pt x="387" y="0"/>
                </a:lnTo>
                <a:lnTo>
                  <a:pt x="392" y="5"/>
                </a:lnTo>
                <a:lnTo>
                  <a:pt x="392" y="462"/>
                </a:lnTo>
                <a:lnTo>
                  <a:pt x="387" y="467"/>
                </a:lnTo>
                <a:lnTo>
                  <a:pt x="5" y="467"/>
                </a:lnTo>
                <a:lnTo>
                  <a:pt x="0" y="462"/>
                </a:lnTo>
                <a:lnTo>
                  <a:pt x="0" y="5"/>
                </a:lnTo>
                <a:lnTo>
                  <a:pt x="5" y="0"/>
                </a:lnTo>
                <a:close/>
              </a:path>
            </a:pathLst>
          </a:custGeom>
          <a:solidFill>
            <a:srgbClr val="F0D8C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2" name="Freeform 522"/>
          <p:cNvSpPr>
            <a:spLocks/>
          </p:cNvSpPr>
          <p:nvPr/>
        </p:nvSpPr>
        <p:spPr bwMode="auto">
          <a:xfrm>
            <a:off x="3708401" y="6005831"/>
            <a:ext cx="189223" cy="189043"/>
          </a:xfrm>
          <a:custGeom>
            <a:avLst/>
            <a:gdLst>
              <a:gd name="T0" fmla="*/ 17 w 416"/>
              <a:gd name="T1" fmla="*/ 12 h 492"/>
              <a:gd name="T2" fmla="*/ 17 w 416"/>
              <a:gd name="T3" fmla="*/ 25 h 492"/>
              <a:gd name="T4" fmla="*/ 394 w 416"/>
              <a:gd name="T5" fmla="*/ 25 h 492"/>
              <a:gd name="T6" fmla="*/ 395 w 416"/>
              <a:gd name="T7" fmla="*/ 26 h 492"/>
              <a:gd name="T8" fmla="*/ 404 w 416"/>
              <a:gd name="T9" fmla="*/ 17 h 492"/>
              <a:gd name="T10" fmla="*/ 391 w 416"/>
              <a:gd name="T11" fmla="*/ 17 h 492"/>
              <a:gd name="T12" fmla="*/ 391 w 416"/>
              <a:gd name="T13" fmla="*/ 469 h 492"/>
              <a:gd name="T14" fmla="*/ 390 w 416"/>
              <a:gd name="T15" fmla="*/ 471 h 492"/>
              <a:gd name="T16" fmla="*/ 399 w 416"/>
              <a:gd name="T17" fmla="*/ 479 h 492"/>
              <a:gd name="T18" fmla="*/ 399 w 416"/>
              <a:gd name="T19" fmla="*/ 467 h 492"/>
              <a:gd name="T20" fmla="*/ 22 w 416"/>
              <a:gd name="T21" fmla="*/ 467 h 492"/>
              <a:gd name="T22" fmla="*/ 21 w 416"/>
              <a:gd name="T23" fmla="*/ 466 h 492"/>
              <a:gd name="T24" fmla="*/ 12 w 416"/>
              <a:gd name="T25" fmla="*/ 474 h 492"/>
              <a:gd name="T26" fmla="*/ 25 w 416"/>
              <a:gd name="T27" fmla="*/ 474 h 492"/>
              <a:gd name="T28" fmla="*/ 25 w 416"/>
              <a:gd name="T29" fmla="*/ 22 h 492"/>
              <a:gd name="T30" fmla="*/ 26 w 416"/>
              <a:gd name="T31" fmla="*/ 21 h 492"/>
              <a:gd name="T32" fmla="*/ 17 w 416"/>
              <a:gd name="T33" fmla="*/ 12 h 492"/>
              <a:gd name="T34" fmla="*/ 17 w 416"/>
              <a:gd name="T35" fmla="*/ 25 h 492"/>
              <a:gd name="T36" fmla="*/ 17 w 416"/>
              <a:gd name="T37" fmla="*/ 12 h 492"/>
              <a:gd name="T38" fmla="*/ 8 w 416"/>
              <a:gd name="T39" fmla="*/ 4 h 492"/>
              <a:gd name="T40" fmla="*/ 4 w 416"/>
              <a:gd name="T41" fmla="*/ 9 h 492"/>
              <a:gd name="T42" fmla="*/ 0 w 416"/>
              <a:gd name="T43" fmla="*/ 12 h 492"/>
              <a:gd name="T44" fmla="*/ 0 w 416"/>
              <a:gd name="T45" fmla="*/ 479 h 492"/>
              <a:gd name="T46" fmla="*/ 12 w 416"/>
              <a:gd name="T47" fmla="*/ 492 h 492"/>
              <a:gd name="T48" fmla="*/ 404 w 416"/>
              <a:gd name="T49" fmla="*/ 492 h 492"/>
              <a:gd name="T50" fmla="*/ 416 w 416"/>
              <a:gd name="T51" fmla="*/ 479 h 492"/>
              <a:gd name="T52" fmla="*/ 416 w 416"/>
              <a:gd name="T53" fmla="*/ 12 h 492"/>
              <a:gd name="T54" fmla="*/ 404 w 416"/>
              <a:gd name="T55" fmla="*/ 0 h 492"/>
              <a:gd name="T56" fmla="*/ 12 w 416"/>
              <a:gd name="T57" fmla="*/ 0 h 492"/>
              <a:gd name="T58" fmla="*/ 8 w 416"/>
              <a:gd name="T59" fmla="*/ 4 h 492"/>
              <a:gd name="T60" fmla="*/ 17 w 416"/>
              <a:gd name="T61" fmla="*/ 12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16" h="492">
                <a:moveTo>
                  <a:pt x="17" y="12"/>
                </a:moveTo>
                <a:lnTo>
                  <a:pt x="17" y="25"/>
                </a:lnTo>
                <a:lnTo>
                  <a:pt x="394" y="25"/>
                </a:lnTo>
                <a:lnTo>
                  <a:pt x="395" y="26"/>
                </a:lnTo>
                <a:lnTo>
                  <a:pt x="404" y="17"/>
                </a:lnTo>
                <a:lnTo>
                  <a:pt x="391" y="17"/>
                </a:lnTo>
                <a:lnTo>
                  <a:pt x="391" y="469"/>
                </a:lnTo>
                <a:lnTo>
                  <a:pt x="390" y="471"/>
                </a:lnTo>
                <a:lnTo>
                  <a:pt x="399" y="479"/>
                </a:lnTo>
                <a:lnTo>
                  <a:pt x="399" y="467"/>
                </a:lnTo>
                <a:lnTo>
                  <a:pt x="22" y="467"/>
                </a:lnTo>
                <a:lnTo>
                  <a:pt x="21" y="466"/>
                </a:lnTo>
                <a:lnTo>
                  <a:pt x="12" y="474"/>
                </a:lnTo>
                <a:lnTo>
                  <a:pt x="25" y="474"/>
                </a:lnTo>
                <a:lnTo>
                  <a:pt x="25" y="22"/>
                </a:lnTo>
                <a:lnTo>
                  <a:pt x="26" y="21"/>
                </a:lnTo>
                <a:lnTo>
                  <a:pt x="17" y="12"/>
                </a:lnTo>
                <a:lnTo>
                  <a:pt x="17" y="25"/>
                </a:lnTo>
                <a:lnTo>
                  <a:pt x="17" y="12"/>
                </a:lnTo>
                <a:lnTo>
                  <a:pt x="8" y="4"/>
                </a:lnTo>
                <a:lnTo>
                  <a:pt x="4" y="9"/>
                </a:lnTo>
                <a:lnTo>
                  <a:pt x="0" y="12"/>
                </a:lnTo>
                <a:lnTo>
                  <a:pt x="0" y="479"/>
                </a:lnTo>
                <a:lnTo>
                  <a:pt x="12" y="492"/>
                </a:lnTo>
                <a:lnTo>
                  <a:pt x="404" y="492"/>
                </a:lnTo>
                <a:lnTo>
                  <a:pt x="416" y="479"/>
                </a:lnTo>
                <a:lnTo>
                  <a:pt x="416" y="12"/>
                </a:lnTo>
                <a:lnTo>
                  <a:pt x="404" y="0"/>
                </a:lnTo>
                <a:lnTo>
                  <a:pt x="12" y="0"/>
                </a:lnTo>
                <a:lnTo>
                  <a:pt x="8" y="4"/>
                </a:lnTo>
                <a:lnTo>
                  <a:pt x="17" y="12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3" name="Rectangle 523"/>
          <p:cNvSpPr>
            <a:spLocks noChangeArrowheads="1"/>
          </p:cNvSpPr>
          <p:nvPr/>
        </p:nvSpPr>
        <p:spPr bwMode="auto">
          <a:xfrm>
            <a:off x="3739937" y="6029461"/>
            <a:ext cx="5770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24282B"/>
                </a:solidFill>
                <a:latin typeface="Times New Roman" pitchFamily="18" charset="0"/>
              </a:rPr>
              <a:t>4</a:t>
            </a:r>
            <a:endParaRPr lang="en-US">
              <a:latin typeface="Arial" pitchFamily="34" charset="0"/>
            </a:endParaRPr>
          </a:p>
        </p:txBody>
      </p:sp>
      <p:sp>
        <p:nvSpPr>
          <p:cNvPr id="17914" name="Freeform 524"/>
          <p:cNvSpPr>
            <a:spLocks/>
          </p:cNvSpPr>
          <p:nvPr/>
        </p:nvSpPr>
        <p:spPr bwMode="auto">
          <a:xfrm>
            <a:off x="7601276" y="5164227"/>
            <a:ext cx="5914" cy="992475"/>
          </a:xfrm>
          <a:custGeom>
            <a:avLst/>
            <a:gdLst>
              <a:gd name="T0" fmla="*/ 0 w 13"/>
              <a:gd name="T1" fmla="*/ 2577 h 2577"/>
              <a:gd name="T2" fmla="*/ 3 w 13"/>
              <a:gd name="T3" fmla="*/ 0 h 2577"/>
              <a:gd name="T4" fmla="*/ 0 w 13"/>
              <a:gd name="T5" fmla="*/ 2577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" h="2577">
                <a:moveTo>
                  <a:pt x="0" y="2577"/>
                </a:moveTo>
                <a:cubicBezTo>
                  <a:pt x="13" y="2292"/>
                  <a:pt x="3" y="0"/>
                  <a:pt x="3" y="0"/>
                </a:cubicBezTo>
                <a:lnTo>
                  <a:pt x="0" y="2577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5" name="Freeform 525"/>
          <p:cNvSpPr>
            <a:spLocks noEditPoints="1"/>
          </p:cNvSpPr>
          <p:nvPr/>
        </p:nvSpPr>
        <p:spPr bwMode="auto">
          <a:xfrm>
            <a:off x="7597333" y="5164227"/>
            <a:ext cx="11826" cy="992475"/>
          </a:xfrm>
          <a:custGeom>
            <a:avLst/>
            <a:gdLst>
              <a:gd name="T0" fmla="*/ 21 w 25"/>
              <a:gd name="T1" fmla="*/ 2440 h 2577"/>
              <a:gd name="T2" fmla="*/ 0 w 25"/>
              <a:gd name="T3" fmla="*/ 2576 h 2577"/>
              <a:gd name="T4" fmla="*/ 21 w 25"/>
              <a:gd name="T5" fmla="*/ 2405 h 2577"/>
              <a:gd name="T6" fmla="*/ 4 w 25"/>
              <a:gd name="T7" fmla="*/ 2388 h 2577"/>
              <a:gd name="T8" fmla="*/ 21 w 25"/>
              <a:gd name="T9" fmla="*/ 2405 h 2577"/>
              <a:gd name="T10" fmla="*/ 23 w 25"/>
              <a:gd name="T11" fmla="*/ 2217 h 2577"/>
              <a:gd name="T12" fmla="*/ 5 w 25"/>
              <a:gd name="T13" fmla="*/ 2354 h 2577"/>
              <a:gd name="T14" fmla="*/ 23 w 25"/>
              <a:gd name="T15" fmla="*/ 2182 h 2577"/>
              <a:gd name="T16" fmla="*/ 6 w 25"/>
              <a:gd name="T17" fmla="*/ 2165 h 2577"/>
              <a:gd name="T18" fmla="*/ 23 w 25"/>
              <a:gd name="T19" fmla="*/ 2182 h 2577"/>
              <a:gd name="T20" fmla="*/ 24 w 25"/>
              <a:gd name="T21" fmla="*/ 1993 h 2577"/>
              <a:gd name="T22" fmla="*/ 6 w 25"/>
              <a:gd name="T23" fmla="*/ 2131 h 2577"/>
              <a:gd name="T24" fmla="*/ 24 w 25"/>
              <a:gd name="T25" fmla="*/ 1959 h 2577"/>
              <a:gd name="T26" fmla="*/ 7 w 25"/>
              <a:gd name="T27" fmla="*/ 1942 h 2577"/>
              <a:gd name="T28" fmla="*/ 24 w 25"/>
              <a:gd name="T29" fmla="*/ 1959 h 2577"/>
              <a:gd name="T30" fmla="*/ 24 w 25"/>
              <a:gd name="T31" fmla="*/ 1770 h 2577"/>
              <a:gd name="T32" fmla="*/ 7 w 25"/>
              <a:gd name="T33" fmla="*/ 1908 h 2577"/>
              <a:gd name="T34" fmla="*/ 24 w 25"/>
              <a:gd name="T35" fmla="*/ 1736 h 2577"/>
              <a:gd name="T36" fmla="*/ 7 w 25"/>
              <a:gd name="T37" fmla="*/ 1719 h 2577"/>
              <a:gd name="T38" fmla="*/ 24 w 25"/>
              <a:gd name="T39" fmla="*/ 1736 h 2577"/>
              <a:gd name="T40" fmla="*/ 25 w 25"/>
              <a:gd name="T41" fmla="*/ 1547 h 2577"/>
              <a:gd name="T42" fmla="*/ 7 w 25"/>
              <a:gd name="T43" fmla="*/ 1685 h 2577"/>
              <a:gd name="T44" fmla="*/ 25 w 25"/>
              <a:gd name="T45" fmla="*/ 1513 h 2577"/>
              <a:gd name="T46" fmla="*/ 7 w 25"/>
              <a:gd name="T47" fmla="*/ 1496 h 2577"/>
              <a:gd name="T48" fmla="*/ 25 w 25"/>
              <a:gd name="T49" fmla="*/ 1513 h 2577"/>
              <a:gd name="T50" fmla="*/ 24 w 25"/>
              <a:gd name="T51" fmla="*/ 1324 h 2577"/>
              <a:gd name="T52" fmla="*/ 7 w 25"/>
              <a:gd name="T53" fmla="*/ 1462 h 2577"/>
              <a:gd name="T54" fmla="*/ 24 w 25"/>
              <a:gd name="T55" fmla="*/ 1290 h 2577"/>
              <a:gd name="T56" fmla="*/ 7 w 25"/>
              <a:gd name="T57" fmla="*/ 1273 h 2577"/>
              <a:gd name="T58" fmla="*/ 24 w 25"/>
              <a:gd name="T59" fmla="*/ 1290 h 2577"/>
              <a:gd name="T60" fmla="*/ 24 w 25"/>
              <a:gd name="T61" fmla="*/ 1101 h 2577"/>
              <a:gd name="T62" fmla="*/ 7 w 25"/>
              <a:gd name="T63" fmla="*/ 1238 h 2577"/>
              <a:gd name="T64" fmla="*/ 24 w 25"/>
              <a:gd name="T65" fmla="*/ 1067 h 2577"/>
              <a:gd name="T66" fmla="*/ 7 w 25"/>
              <a:gd name="T67" fmla="*/ 1050 h 2577"/>
              <a:gd name="T68" fmla="*/ 24 w 25"/>
              <a:gd name="T69" fmla="*/ 1067 h 2577"/>
              <a:gd name="T70" fmla="*/ 24 w 25"/>
              <a:gd name="T71" fmla="*/ 878 h 2577"/>
              <a:gd name="T72" fmla="*/ 7 w 25"/>
              <a:gd name="T73" fmla="*/ 1015 h 2577"/>
              <a:gd name="T74" fmla="*/ 24 w 25"/>
              <a:gd name="T75" fmla="*/ 844 h 2577"/>
              <a:gd name="T76" fmla="*/ 6 w 25"/>
              <a:gd name="T77" fmla="*/ 827 h 2577"/>
              <a:gd name="T78" fmla="*/ 24 w 25"/>
              <a:gd name="T79" fmla="*/ 844 h 2577"/>
              <a:gd name="T80" fmla="*/ 23 w 25"/>
              <a:gd name="T81" fmla="*/ 655 h 2577"/>
              <a:gd name="T82" fmla="*/ 6 w 25"/>
              <a:gd name="T83" fmla="*/ 792 h 2577"/>
              <a:gd name="T84" fmla="*/ 23 w 25"/>
              <a:gd name="T85" fmla="*/ 621 h 2577"/>
              <a:gd name="T86" fmla="*/ 6 w 25"/>
              <a:gd name="T87" fmla="*/ 604 h 2577"/>
              <a:gd name="T88" fmla="*/ 23 w 25"/>
              <a:gd name="T89" fmla="*/ 621 h 2577"/>
              <a:gd name="T90" fmla="*/ 23 w 25"/>
              <a:gd name="T91" fmla="*/ 432 h 2577"/>
              <a:gd name="T92" fmla="*/ 6 w 25"/>
              <a:gd name="T93" fmla="*/ 569 h 2577"/>
              <a:gd name="T94" fmla="*/ 22 w 25"/>
              <a:gd name="T95" fmla="*/ 398 h 2577"/>
              <a:gd name="T96" fmla="*/ 5 w 25"/>
              <a:gd name="T97" fmla="*/ 380 h 2577"/>
              <a:gd name="T98" fmla="*/ 22 w 25"/>
              <a:gd name="T99" fmla="*/ 398 h 2577"/>
              <a:gd name="T100" fmla="*/ 22 w 25"/>
              <a:gd name="T101" fmla="*/ 209 h 2577"/>
              <a:gd name="T102" fmla="*/ 5 w 25"/>
              <a:gd name="T103" fmla="*/ 346 h 2577"/>
              <a:gd name="T104" fmla="*/ 22 w 25"/>
              <a:gd name="T105" fmla="*/ 174 h 2577"/>
              <a:gd name="T106" fmla="*/ 4 w 25"/>
              <a:gd name="T107" fmla="*/ 157 h 2577"/>
              <a:gd name="T108" fmla="*/ 22 w 25"/>
              <a:gd name="T109" fmla="*/ 174 h 2577"/>
              <a:gd name="T110" fmla="*/ 21 w 25"/>
              <a:gd name="T111" fmla="*/ 0 h 2577"/>
              <a:gd name="T112" fmla="*/ 4 w 25"/>
              <a:gd name="T113" fmla="*/ 123 h 2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5" h="2577">
                <a:moveTo>
                  <a:pt x="17" y="2577"/>
                </a:moveTo>
                <a:cubicBezTo>
                  <a:pt x="19" y="2549"/>
                  <a:pt x="20" y="2502"/>
                  <a:pt x="21" y="2440"/>
                </a:cubicBezTo>
                <a:lnTo>
                  <a:pt x="4" y="2439"/>
                </a:lnTo>
                <a:cubicBezTo>
                  <a:pt x="3" y="2502"/>
                  <a:pt x="2" y="2549"/>
                  <a:pt x="0" y="2576"/>
                </a:cubicBezTo>
                <a:lnTo>
                  <a:pt x="17" y="2577"/>
                </a:lnTo>
                <a:close/>
                <a:moveTo>
                  <a:pt x="21" y="2405"/>
                </a:moveTo>
                <a:cubicBezTo>
                  <a:pt x="21" y="2400"/>
                  <a:pt x="21" y="2394"/>
                  <a:pt x="21" y="2388"/>
                </a:cubicBezTo>
                <a:lnTo>
                  <a:pt x="4" y="2388"/>
                </a:lnTo>
                <a:cubicBezTo>
                  <a:pt x="4" y="2394"/>
                  <a:pt x="4" y="2399"/>
                  <a:pt x="4" y="2405"/>
                </a:cubicBezTo>
                <a:lnTo>
                  <a:pt x="21" y="2405"/>
                </a:lnTo>
                <a:close/>
                <a:moveTo>
                  <a:pt x="22" y="2354"/>
                </a:moveTo>
                <a:cubicBezTo>
                  <a:pt x="22" y="2312"/>
                  <a:pt x="23" y="2266"/>
                  <a:pt x="23" y="2217"/>
                </a:cubicBezTo>
                <a:lnTo>
                  <a:pt x="6" y="2216"/>
                </a:lnTo>
                <a:cubicBezTo>
                  <a:pt x="5" y="2266"/>
                  <a:pt x="5" y="2312"/>
                  <a:pt x="5" y="2354"/>
                </a:cubicBezTo>
                <a:lnTo>
                  <a:pt x="22" y="2354"/>
                </a:lnTo>
                <a:close/>
                <a:moveTo>
                  <a:pt x="23" y="2182"/>
                </a:moveTo>
                <a:cubicBezTo>
                  <a:pt x="23" y="2177"/>
                  <a:pt x="23" y="2171"/>
                  <a:pt x="23" y="2165"/>
                </a:cubicBezTo>
                <a:lnTo>
                  <a:pt x="6" y="2165"/>
                </a:lnTo>
                <a:cubicBezTo>
                  <a:pt x="6" y="2171"/>
                  <a:pt x="6" y="2176"/>
                  <a:pt x="6" y="2182"/>
                </a:cubicBezTo>
                <a:lnTo>
                  <a:pt x="23" y="2182"/>
                </a:lnTo>
                <a:close/>
                <a:moveTo>
                  <a:pt x="23" y="2131"/>
                </a:moveTo>
                <a:cubicBezTo>
                  <a:pt x="24" y="2087"/>
                  <a:pt x="24" y="2041"/>
                  <a:pt x="24" y="1993"/>
                </a:cubicBezTo>
                <a:lnTo>
                  <a:pt x="7" y="1993"/>
                </a:lnTo>
                <a:cubicBezTo>
                  <a:pt x="7" y="2041"/>
                  <a:pt x="6" y="2087"/>
                  <a:pt x="6" y="2131"/>
                </a:cubicBezTo>
                <a:lnTo>
                  <a:pt x="23" y="2131"/>
                </a:lnTo>
                <a:close/>
                <a:moveTo>
                  <a:pt x="24" y="1959"/>
                </a:moveTo>
                <a:cubicBezTo>
                  <a:pt x="24" y="1953"/>
                  <a:pt x="24" y="1948"/>
                  <a:pt x="24" y="1942"/>
                </a:cubicBezTo>
                <a:lnTo>
                  <a:pt x="7" y="1942"/>
                </a:lnTo>
                <a:cubicBezTo>
                  <a:pt x="7" y="1948"/>
                  <a:pt x="7" y="1953"/>
                  <a:pt x="7" y="1959"/>
                </a:cubicBezTo>
                <a:lnTo>
                  <a:pt x="24" y="1959"/>
                </a:lnTo>
                <a:close/>
                <a:moveTo>
                  <a:pt x="24" y="1908"/>
                </a:moveTo>
                <a:cubicBezTo>
                  <a:pt x="24" y="1863"/>
                  <a:pt x="24" y="1817"/>
                  <a:pt x="24" y="1770"/>
                </a:cubicBezTo>
                <a:lnTo>
                  <a:pt x="7" y="1770"/>
                </a:lnTo>
                <a:cubicBezTo>
                  <a:pt x="7" y="1817"/>
                  <a:pt x="7" y="1863"/>
                  <a:pt x="7" y="1908"/>
                </a:cubicBezTo>
                <a:lnTo>
                  <a:pt x="24" y="1908"/>
                </a:lnTo>
                <a:close/>
                <a:moveTo>
                  <a:pt x="24" y="1736"/>
                </a:moveTo>
                <a:cubicBezTo>
                  <a:pt x="24" y="1730"/>
                  <a:pt x="24" y="1725"/>
                  <a:pt x="24" y="1719"/>
                </a:cubicBezTo>
                <a:lnTo>
                  <a:pt x="7" y="1719"/>
                </a:lnTo>
                <a:cubicBezTo>
                  <a:pt x="7" y="1725"/>
                  <a:pt x="7" y="1730"/>
                  <a:pt x="7" y="1736"/>
                </a:cubicBezTo>
                <a:lnTo>
                  <a:pt x="24" y="1736"/>
                </a:lnTo>
                <a:close/>
                <a:moveTo>
                  <a:pt x="24" y="1685"/>
                </a:moveTo>
                <a:cubicBezTo>
                  <a:pt x="25" y="1639"/>
                  <a:pt x="25" y="1594"/>
                  <a:pt x="25" y="1547"/>
                </a:cubicBezTo>
                <a:lnTo>
                  <a:pt x="7" y="1547"/>
                </a:lnTo>
                <a:cubicBezTo>
                  <a:pt x="7" y="1594"/>
                  <a:pt x="7" y="1639"/>
                  <a:pt x="7" y="1685"/>
                </a:cubicBezTo>
                <a:lnTo>
                  <a:pt x="24" y="1685"/>
                </a:lnTo>
                <a:close/>
                <a:moveTo>
                  <a:pt x="25" y="1513"/>
                </a:moveTo>
                <a:cubicBezTo>
                  <a:pt x="25" y="1507"/>
                  <a:pt x="25" y="1502"/>
                  <a:pt x="25" y="1496"/>
                </a:cubicBezTo>
                <a:lnTo>
                  <a:pt x="7" y="1496"/>
                </a:lnTo>
                <a:cubicBezTo>
                  <a:pt x="7" y="1502"/>
                  <a:pt x="7" y="1507"/>
                  <a:pt x="7" y="1513"/>
                </a:cubicBezTo>
                <a:lnTo>
                  <a:pt x="25" y="1513"/>
                </a:lnTo>
                <a:close/>
                <a:moveTo>
                  <a:pt x="25" y="1462"/>
                </a:moveTo>
                <a:cubicBezTo>
                  <a:pt x="25" y="1416"/>
                  <a:pt x="24" y="1370"/>
                  <a:pt x="24" y="1324"/>
                </a:cubicBezTo>
                <a:lnTo>
                  <a:pt x="7" y="1324"/>
                </a:lnTo>
                <a:cubicBezTo>
                  <a:pt x="7" y="1370"/>
                  <a:pt x="7" y="1416"/>
                  <a:pt x="7" y="1462"/>
                </a:cubicBezTo>
                <a:lnTo>
                  <a:pt x="25" y="1462"/>
                </a:lnTo>
                <a:close/>
                <a:moveTo>
                  <a:pt x="24" y="1290"/>
                </a:moveTo>
                <a:cubicBezTo>
                  <a:pt x="24" y="1284"/>
                  <a:pt x="24" y="1279"/>
                  <a:pt x="24" y="1273"/>
                </a:cubicBezTo>
                <a:lnTo>
                  <a:pt x="7" y="1273"/>
                </a:lnTo>
                <a:cubicBezTo>
                  <a:pt x="7" y="1279"/>
                  <a:pt x="7" y="1284"/>
                  <a:pt x="7" y="1290"/>
                </a:cubicBezTo>
                <a:lnTo>
                  <a:pt x="24" y="1290"/>
                </a:lnTo>
                <a:close/>
                <a:moveTo>
                  <a:pt x="24" y="1238"/>
                </a:moveTo>
                <a:cubicBezTo>
                  <a:pt x="24" y="1193"/>
                  <a:pt x="24" y="1147"/>
                  <a:pt x="24" y="1101"/>
                </a:cubicBezTo>
                <a:lnTo>
                  <a:pt x="7" y="1101"/>
                </a:lnTo>
                <a:cubicBezTo>
                  <a:pt x="7" y="1147"/>
                  <a:pt x="7" y="1193"/>
                  <a:pt x="7" y="1238"/>
                </a:cubicBezTo>
                <a:lnTo>
                  <a:pt x="24" y="1238"/>
                </a:lnTo>
                <a:close/>
                <a:moveTo>
                  <a:pt x="24" y="1067"/>
                </a:moveTo>
                <a:cubicBezTo>
                  <a:pt x="24" y="1061"/>
                  <a:pt x="24" y="1055"/>
                  <a:pt x="24" y="1050"/>
                </a:cubicBezTo>
                <a:lnTo>
                  <a:pt x="7" y="1050"/>
                </a:lnTo>
                <a:cubicBezTo>
                  <a:pt x="7" y="1055"/>
                  <a:pt x="7" y="1061"/>
                  <a:pt x="7" y="1067"/>
                </a:cubicBezTo>
                <a:lnTo>
                  <a:pt x="24" y="1067"/>
                </a:lnTo>
                <a:close/>
                <a:moveTo>
                  <a:pt x="24" y="1015"/>
                </a:moveTo>
                <a:cubicBezTo>
                  <a:pt x="24" y="969"/>
                  <a:pt x="24" y="923"/>
                  <a:pt x="24" y="878"/>
                </a:cubicBezTo>
                <a:lnTo>
                  <a:pt x="7" y="878"/>
                </a:lnTo>
                <a:cubicBezTo>
                  <a:pt x="7" y="923"/>
                  <a:pt x="7" y="969"/>
                  <a:pt x="7" y="1015"/>
                </a:cubicBezTo>
                <a:lnTo>
                  <a:pt x="24" y="1015"/>
                </a:lnTo>
                <a:close/>
                <a:moveTo>
                  <a:pt x="24" y="844"/>
                </a:moveTo>
                <a:cubicBezTo>
                  <a:pt x="24" y="838"/>
                  <a:pt x="24" y="832"/>
                  <a:pt x="24" y="827"/>
                </a:cubicBezTo>
                <a:lnTo>
                  <a:pt x="6" y="827"/>
                </a:lnTo>
                <a:cubicBezTo>
                  <a:pt x="6" y="832"/>
                  <a:pt x="6" y="838"/>
                  <a:pt x="6" y="844"/>
                </a:cubicBezTo>
                <a:lnTo>
                  <a:pt x="24" y="844"/>
                </a:lnTo>
                <a:close/>
                <a:moveTo>
                  <a:pt x="24" y="792"/>
                </a:moveTo>
                <a:cubicBezTo>
                  <a:pt x="23" y="745"/>
                  <a:pt x="23" y="700"/>
                  <a:pt x="23" y="655"/>
                </a:cubicBezTo>
                <a:lnTo>
                  <a:pt x="6" y="655"/>
                </a:lnTo>
                <a:cubicBezTo>
                  <a:pt x="6" y="700"/>
                  <a:pt x="6" y="745"/>
                  <a:pt x="6" y="792"/>
                </a:cubicBezTo>
                <a:lnTo>
                  <a:pt x="24" y="792"/>
                </a:lnTo>
                <a:close/>
                <a:moveTo>
                  <a:pt x="23" y="621"/>
                </a:moveTo>
                <a:cubicBezTo>
                  <a:pt x="23" y="615"/>
                  <a:pt x="23" y="609"/>
                  <a:pt x="23" y="603"/>
                </a:cubicBezTo>
                <a:lnTo>
                  <a:pt x="6" y="604"/>
                </a:lnTo>
                <a:cubicBezTo>
                  <a:pt x="6" y="609"/>
                  <a:pt x="6" y="615"/>
                  <a:pt x="6" y="621"/>
                </a:cubicBezTo>
                <a:lnTo>
                  <a:pt x="23" y="621"/>
                </a:lnTo>
                <a:close/>
                <a:moveTo>
                  <a:pt x="23" y="569"/>
                </a:moveTo>
                <a:cubicBezTo>
                  <a:pt x="23" y="521"/>
                  <a:pt x="23" y="475"/>
                  <a:pt x="23" y="432"/>
                </a:cubicBezTo>
                <a:lnTo>
                  <a:pt x="5" y="432"/>
                </a:lnTo>
                <a:cubicBezTo>
                  <a:pt x="6" y="475"/>
                  <a:pt x="6" y="521"/>
                  <a:pt x="6" y="569"/>
                </a:cubicBezTo>
                <a:lnTo>
                  <a:pt x="23" y="569"/>
                </a:lnTo>
                <a:close/>
                <a:moveTo>
                  <a:pt x="22" y="398"/>
                </a:moveTo>
                <a:cubicBezTo>
                  <a:pt x="22" y="392"/>
                  <a:pt x="22" y="386"/>
                  <a:pt x="22" y="380"/>
                </a:cubicBezTo>
                <a:lnTo>
                  <a:pt x="5" y="380"/>
                </a:lnTo>
                <a:cubicBezTo>
                  <a:pt x="5" y="386"/>
                  <a:pt x="5" y="392"/>
                  <a:pt x="5" y="398"/>
                </a:cubicBezTo>
                <a:lnTo>
                  <a:pt x="22" y="398"/>
                </a:lnTo>
                <a:close/>
                <a:moveTo>
                  <a:pt x="22" y="346"/>
                </a:moveTo>
                <a:cubicBezTo>
                  <a:pt x="22" y="296"/>
                  <a:pt x="22" y="250"/>
                  <a:pt x="22" y="209"/>
                </a:cubicBezTo>
                <a:lnTo>
                  <a:pt x="5" y="209"/>
                </a:lnTo>
                <a:cubicBezTo>
                  <a:pt x="5" y="250"/>
                  <a:pt x="5" y="296"/>
                  <a:pt x="5" y="346"/>
                </a:cubicBezTo>
                <a:lnTo>
                  <a:pt x="22" y="346"/>
                </a:lnTo>
                <a:close/>
                <a:moveTo>
                  <a:pt x="22" y="174"/>
                </a:moveTo>
                <a:cubicBezTo>
                  <a:pt x="22" y="168"/>
                  <a:pt x="22" y="163"/>
                  <a:pt x="22" y="157"/>
                </a:cubicBezTo>
                <a:lnTo>
                  <a:pt x="4" y="157"/>
                </a:lnTo>
                <a:cubicBezTo>
                  <a:pt x="4" y="163"/>
                  <a:pt x="4" y="169"/>
                  <a:pt x="4" y="174"/>
                </a:cubicBezTo>
                <a:lnTo>
                  <a:pt x="22" y="174"/>
                </a:lnTo>
                <a:close/>
                <a:moveTo>
                  <a:pt x="21" y="123"/>
                </a:moveTo>
                <a:cubicBezTo>
                  <a:pt x="21" y="45"/>
                  <a:pt x="21" y="0"/>
                  <a:pt x="21" y="0"/>
                </a:cubicBezTo>
                <a:lnTo>
                  <a:pt x="4" y="0"/>
                </a:lnTo>
                <a:cubicBezTo>
                  <a:pt x="4" y="0"/>
                  <a:pt x="4" y="45"/>
                  <a:pt x="4" y="123"/>
                </a:cubicBezTo>
                <a:lnTo>
                  <a:pt x="21" y="123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6" name="Freeform 526"/>
          <p:cNvSpPr>
            <a:spLocks noEditPoints="1"/>
          </p:cNvSpPr>
          <p:nvPr/>
        </p:nvSpPr>
        <p:spPr bwMode="auto">
          <a:xfrm>
            <a:off x="5506021" y="6142159"/>
            <a:ext cx="2077514" cy="14542"/>
          </a:xfrm>
          <a:custGeom>
            <a:avLst/>
            <a:gdLst>
              <a:gd name="T0" fmla="*/ 4535 w 4552"/>
              <a:gd name="T1" fmla="*/ 36 h 39"/>
              <a:gd name="T2" fmla="*/ 4546 w 4552"/>
              <a:gd name="T3" fmla="*/ 36 h 39"/>
              <a:gd name="T4" fmla="*/ 4546 w 4552"/>
              <a:gd name="T5" fmla="*/ 36 h 39"/>
              <a:gd name="T6" fmla="*/ 4552 w 4552"/>
              <a:gd name="T7" fmla="*/ 13 h 39"/>
              <a:gd name="T8" fmla="*/ 4357 w 4552"/>
              <a:gd name="T9" fmla="*/ 8 h 39"/>
              <a:gd name="T10" fmla="*/ 4477 w 4552"/>
              <a:gd name="T11" fmla="*/ 14 h 39"/>
              <a:gd name="T12" fmla="*/ 4501 w 4552"/>
              <a:gd name="T13" fmla="*/ 14 h 39"/>
              <a:gd name="T14" fmla="*/ 4238 w 4552"/>
              <a:gd name="T15" fmla="*/ 39 h 39"/>
              <a:gd name="T16" fmla="*/ 4190 w 4552"/>
              <a:gd name="T17" fmla="*/ 15 h 39"/>
              <a:gd name="T18" fmla="*/ 4167 w 4552"/>
              <a:gd name="T19" fmla="*/ 39 h 39"/>
              <a:gd name="T20" fmla="*/ 4190 w 4552"/>
              <a:gd name="T21" fmla="*/ 15 h 39"/>
              <a:gd name="T22" fmla="*/ 3927 w 4552"/>
              <a:gd name="T23" fmla="*/ 39 h 39"/>
              <a:gd name="T24" fmla="*/ 3879 w 4552"/>
              <a:gd name="T25" fmla="*/ 15 h 39"/>
              <a:gd name="T26" fmla="*/ 3879 w 4552"/>
              <a:gd name="T27" fmla="*/ 39 h 39"/>
              <a:gd name="T28" fmla="*/ 3616 w 4552"/>
              <a:gd name="T29" fmla="*/ 14 h 39"/>
              <a:gd name="T30" fmla="*/ 3808 w 4552"/>
              <a:gd name="T31" fmla="*/ 15 h 39"/>
              <a:gd name="T32" fmla="*/ 3545 w 4552"/>
              <a:gd name="T33" fmla="*/ 38 h 39"/>
              <a:gd name="T34" fmla="*/ 3497 w 4552"/>
              <a:gd name="T35" fmla="*/ 14 h 39"/>
              <a:gd name="T36" fmla="*/ 3497 w 4552"/>
              <a:gd name="T37" fmla="*/ 38 h 39"/>
              <a:gd name="T38" fmla="*/ 3234 w 4552"/>
              <a:gd name="T39" fmla="*/ 13 h 39"/>
              <a:gd name="T40" fmla="*/ 3258 w 4552"/>
              <a:gd name="T41" fmla="*/ 13 h 39"/>
              <a:gd name="T42" fmla="*/ 2995 w 4552"/>
              <a:gd name="T43" fmla="*/ 36 h 39"/>
              <a:gd name="T44" fmla="*/ 2947 w 4552"/>
              <a:gd name="T45" fmla="*/ 12 h 39"/>
              <a:gd name="T46" fmla="*/ 2947 w 4552"/>
              <a:gd name="T47" fmla="*/ 36 h 39"/>
              <a:gd name="T48" fmla="*/ 2684 w 4552"/>
              <a:gd name="T49" fmla="*/ 11 h 39"/>
              <a:gd name="T50" fmla="*/ 2875 w 4552"/>
              <a:gd name="T51" fmla="*/ 12 h 39"/>
              <a:gd name="T52" fmla="*/ 2612 w 4552"/>
              <a:gd name="T53" fmla="*/ 35 h 39"/>
              <a:gd name="T54" fmla="*/ 2565 w 4552"/>
              <a:gd name="T55" fmla="*/ 11 h 39"/>
              <a:gd name="T56" fmla="*/ 2565 w 4552"/>
              <a:gd name="T57" fmla="*/ 35 h 39"/>
              <a:gd name="T58" fmla="*/ 2302 w 4552"/>
              <a:gd name="T59" fmla="*/ 10 h 39"/>
              <a:gd name="T60" fmla="*/ 2326 w 4552"/>
              <a:gd name="T61" fmla="*/ 10 h 39"/>
              <a:gd name="T62" fmla="*/ 2063 w 4552"/>
              <a:gd name="T63" fmla="*/ 33 h 39"/>
              <a:gd name="T64" fmla="*/ 2015 w 4552"/>
              <a:gd name="T65" fmla="*/ 9 h 39"/>
              <a:gd name="T66" fmla="*/ 2015 w 4552"/>
              <a:gd name="T67" fmla="*/ 33 h 39"/>
              <a:gd name="T68" fmla="*/ 1752 w 4552"/>
              <a:gd name="T69" fmla="*/ 8 h 39"/>
              <a:gd name="T70" fmla="*/ 1943 w 4552"/>
              <a:gd name="T71" fmla="*/ 9 h 39"/>
              <a:gd name="T72" fmla="*/ 1680 w 4552"/>
              <a:gd name="T73" fmla="*/ 31 h 39"/>
              <a:gd name="T74" fmla="*/ 1633 w 4552"/>
              <a:gd name="T75" fmla="*/ 7 h 39"/>
              <a:gd name="T76" fmla="*/ 1633 w 4552"/>
              <a:gd name="T77" fmla="*/ 31 h 39"/>
              <a:gd name="T78" fmla="*/ 1370 w 4552"/>
              <a:gd name="T79" fmla="*/ 6 h 39"/>
              <a:gd name="T80" fmla="*/ 1394 w 4552"/>
              <a:gd name="T81" fmla="*/ 6 h 39"/>
              <a:gd name="T82" fmla="*/ 1131 w 4552"/>
              <a:gd name="T83" fmla="*/ 29 h 39"/>
              <a:gd name="T84" fmla="*/ 1083 w 4552"/>
              <a:gd name="T85" fmla="*/ 5 h 39"/>
              <a:gd name="T86" fmla="*/ 1083 w 4552"/>
              <a:gd name="T87" fmla="*/ 29 h 39"/>
              <a:gd name="T88" fmla="*/ 820 w 4552"/>
              <a:gd name="T89" fmla="*/ 4 h 39"/>
              <a:gd name="T90" fmla="*/ 1011 w 4552"/>
              <a:gd name="T91" fmla="*/ 5 h 39"/>
              <a:gd name="T92" fmla="*/ 748 w 4552"/>
              <a:gd name="T93" fmla="*/ 27 h 39"/>
              <a:gd name="T94" fmla="*/ 700 w 4552"/>
              <a:gd name="T95" fmla="*/ 3 h 39"/>
              <a:gd name="T96" fmla="*/ 700 w 4552"/>
              <a:gd name="T97" fmla="*/ 27 h 39"/>
              <a:gd name="T98" fmla="*/ 437 w 4552"/>
              <a:gd name="T99" fmla="*/ 2 h 39"/>
              <a:gd name="T100" fmla="*/ 461 w 4552"/>
              <a:gd name="T101" fmla="*/ 2 h 39"/>
              <a:gd name="T102" fmla="*/ 198 w 4552"/>
              <a:gd name="T103" fmla="*/ 25 h 39"/>
              <a:gd name="T104" fmla="*/ 150 w 4552"/>
              <a:gd name="T105" fmla="*/ 1 h 39"/>
              <a:gd name="T106" fmla="*/ 150 w 4552"/>
              <a:gd name="T107" fmla="*/ 25 h 39"/>
              <a:gd name="T108" fmla="*/ 0 w 4552"/>
              <a:gd name="T109" fmla="*/ 0 h 39"/>
              <a:gd name="T110" fmla="*/ 78 w 4552"/>
              <a:gd name="T111" fmla="*/ 1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4552" h="39">
                <a:moveTo>
                  <a:pt x="4357" y="32"/>
                </a:moveTo>
                <a:cubicBezTo>
                  <a:pt x="4421" y="33"/>
                  <a:pt x="4468" y="34"/>
                  <a:pt x="4500" y="35"/>
                </a:cubicBezTo>
                <a:cubicBezTo>
                  <a:pt x="4515" y="35"/>
                  <a:pt x="4527" y="35"/>
                  <a:pt x="4535" y="36"/>
                </a:cubicBezTo>
                <a:cubicBezTo>
                  <a:pt x="4539" y="36"/>
                  <a:pt x="4542" y="36"/>
                  <a:pt x="4544" y="36"/>
                </a:cubicBezTo>
                <a:lnTo>
                  <a:pt x="4546" y="36"/>
                </a:lnTo>
                <a:lnTo>
                  <a:pt x="4546" y="36"/>
                </a:lnTo>
                <a:lnTo>
                  <a:pt x="4547" y="27"/>
                </a:lnTo>
                <a:lnTo>
                  <a:pt x="4544" y="36"/>
                </a:lnTo>
                <a:lnTo>
                  <a:pt x="4546" y="36"/>
                </a:lnTo>
                <a:lnTo>
                  <a:pt x="4547" y="27"/>
                </a:lnTo>
                <a:lnTo>
                  <a:pt x="4544" y="36"/>
                </a:lnTo>
                <a:lnTo>
                  <a:pt x="4552" y="13"/>
                </a:lnTo>
                <a:lnTo>
                  <a:pt x="4548" y="13"/>
                </a:lnTo>
                <a:cubicBezTo>
                  <a:pt x="4542" y="12"/>
                  <a:pt x="4525" y="11"/>
                  <a:pt x="4494" y="11"/>
                </a:cubicBezTo>
                <a:cubicBezTo>
                  <a:pt x="4463" y="10"/>
                  <a:pt x="4418" y="9"/>
                  <a:pt x="4357" y="8"/>
                </a:cubicBezTo>
                <a:lnTo>
                  <a:pt x="4357" y="32"/>
                </a:lnTo>
                <a:close/>
                <a:moveTo>
                  <a:pt x="4501" y="14"/>
                </a:moveTo>
                <a:cubicBezTo>
                  <a:pt x="4493" y="14"/>
                  <a:pt x="4486" y="14"/>
                  <a:pt x="4477" y="14"/>
                </a:cubicBezTo>
                <a:lnTo>
                  <a:pt x="4477" y="38"/>
                </a:lnTo>
                <a:cubicBezTo>
                  <a:pt x="4486" y="38"/>
                  <a:pt x="4494" y="38"/>
                  <a:pt x="4501" y="38"/>
                </a:cubicBezTo>
                <a:lnTo>
                  <a:pt x="4501" y="14"/>
                </a:lnTo>
                <a:close/>
                <a:moveTo>
                  <a:pt x="4429" y="15"/>
                </a:moveTo>
                <a:cubicBezTo>
                  <a:pt x="4379" y="15"/>
                  <a:pt x="4315" y="15"/>
                  <a:pt x="4238" y="15"/>
                </a:cubicBezTo>
                <a:lnTo>
                  <a:pt x="4238" y="39"/>
                </a:lnTo>
                <a:cubicBezTo>
                  <a:pt x="4315" y="39"/>
                  <a:pt x="4379" y="39"/>
                  <a:pt x="4429" y="38"/>
                </a:cubicBezTo>
                <a:lnTo>
                  <a:pt x="4429" y="15"/>
                </a:lnTo>
                <a:close/>
                <a:moveTo>
                  <a:pt x="4190" y="15"/>
                </a:moveTo>
                <a:lnTo>
                  <a:pt x="4186" y="15"/>
                </a:lnTo>
                <a:cubicBezTo>
                  <a:pt x="4180" y="15"/>
                  <a:pt x="4173" y="15"/>
                  <a:pt x="4167" y="15"/>
                </a:cubicBezTo>
                <a:lnTo>
                  <a:pt x="4167" y="39"/>
                </a:lnTo>
                <a:cubicBezTo>
                  <a:pt x="4173" y="39"/>
                  <a:pt x="4180" y="39"/>
                  <a:pt x="4186" y="39"/>
                </a:cubicBezTo>
                <a:lnTo>
                  <a:pt x="4190" y="39"/>
                </a:lnTo>
                <a:lnTo>
                  <a:pt x="4190" y="15"/>
                </a:lnTo>
                <a:close/>
                <a:moveTo>
                  <a:pt x="4119" y="15"/>
                </a:moveTo>
                <a:cubicBezTo>
                  <a:pt x="4060" y="15"/>
                  <a:pt x="3996" y="15"/>
                  <a:pt x="3927" y="15"/>
                </a:cubicBezTo>
                <a:lnTo>
                  <a:pt x="3927" y="39"/>
                </a:lnTo>
                <a:cubicBezTo>
                  <a:pt x="3996" y="39"/>
                  <a:pt x="4060" y="39"/>
                  <a:pt x="4119" y="39"/>
                </a:cubicBezTo>
                <a:lnTo>
                  <a:pt x="4119" y="15"/>
                </a:lnTo>
                <a:close/>
                <a:moveTo>
                  <a:pt x="3879" y="15"/>
                </a:moveTo>
                <a:cubicBezTo>
                  <a:pt x="3872" y="15"/>
                  <a:pt x="3864" y="15"/>
                  <a:pt x="3856" y="15"/>
                </a:cubicBezTo>
                <a:lnTo>
                  <a:pt x="3856" y="38"/>
                </a:lnTo>
                <a:cubicBezTo>
                  <a:pt x="3864" y="39"/>
                  <a:pt x="3871" y="39"/>
                  <a:pt x="3879" y="39"/>
                </a:cubicBezTo>
                <a:lnTo>
                  <a:pt x="3879" y="15"/>
                </a:lnTo>
                <a:close/>
                <a:moveTo>
                  <a:pt x="3808" y="15"/>
                </a:moveTo>
                <a:cubicBezTo>
                  <a:pt x="3747" y="14"/>
                  <a:pt x="3683" y="14"/>
                  <a:pt x="3616" y="14"/>
                </a:cubicBezTo>
                <a:lnTo>
                  <a:pt x="3616" y="38"/>
                </a:lnTo>
                <a:cubicBezTo>
                  <a:pt x="3683" y="38"/>
                  <a:pt x="3747" y="38"/>
                  <a:pt x="3808" y="38"/>
                </a:cubicBezTo>
                <a:lnTo>
                  <a:pt x="3808" y="15"/>
                </a:lnTo>
                <a:close/>
                <a:moveTo>
                  <a:pt x="3569" y="14"/>
                </a:moveTo>
                <a:cubicBezTo>
                  <a:pt x="3561" y="14"/>
                  <a:pt x="3553" y="14"/>
                  <a:pt x="3545" y="14"/>
                </a:cubicBezTo>
                <a:lnTo>
                  <a:pt x="3545" y="38"/>
                </a:lnTo>
                <a:cubicBezTo>
                  <a:pt x="3553" y="38"/>
                  <a:pt x="3561" y="38"/>
                  <a:pt x="3569" y="38"/>
                </a:cubicBezTo>
                <a:lnTo>
                  <a:pt x="3569" y="14"/>
                </a:lnTo>
                <a:close/>
                <a:moveTo>
                  <a:pt x="3497" y="14"/>
                </a:moveTo>
                <a:cubicBezTo>
                  <a:pt x="3435" y="14"/>
                  <a:pt x="3371" y="14"/>
                  <a:pt x="3306" y="13"/>
                </a:cubicBezTo>
                <a:lnTo>
                  <a:pt x="3305" y="37"/>
                </a:lnTo>
                <a:cubicBezTo>
                  <a:pt x="3371" y="37"/>
                  <a:pt x="3435" y="38"/>
                  <a:pt x="3497" y="38"/>
                </a:cubicBezTo>
                <a:lnTo>
                  <a:pt x="3497" y="14"/>
                </a:lnTo>
                <a:close/>
                <a:moveTo>
                  <a:pt x="3258" y="13"/>
                </a:moveTo>
                <a:cubicBezTo>
                  <a:pt x="3250" y="13"/>
                  <a:pt x="3242" y="13"/>
                  <a:pt x="3234" y="13"/>
                </a:cubicBezTo>
                <a:lnTo>
                  <a:pt x="3234" y="37"/>
                </a:lnTo>
                <a:cubicBezTo>
                  <a:pt x="3242" y="37"/>
                  <a:pt x="3250" y="37"/>
                  <a:pt x="3258" y="37"/>
                </a:cubicBezTo>
                <a:lnTo>
                  <a:pt x="3258" y="13"/>
                </a:lnTo>
                <a:close/>
                <a:moveTo>
                  <a:pt x="3186" y="13"/>
                </a:moveTo>
                <a:cubicBezTo>
                  <a:pt x="3123" y="13"/>
                  <a:pt x="3060" y="13"/>
                  <a:pt x="2995" y="12"/>
                </a:cubicBezTo>
                <a:lnTo>
                  <a:pt x="2995" y="36"/>
                </a:lnTo>
                <a:cubicBezTo>
                  <a:pt x="3059" y="36"/>
                  <a:pt x="3123" y="37"/>
                  <a:pt x="3186" y="37"/>
                </a:cubicBezTo>
                <a:lnTo>
                  <a:pt x="3186" y="13"/>
                </a:lnTo>
                <a:close/>
                <a:moveTo>
                  <a:pt x="2947" y="12"/>
                </a:moveTo>
                <a:cubicBezTo>
                  <a:pt x="2939" y="12"/>
                  <a:pt x="2931" y="12"/>
                  <a:pt x="2923" y="12"/>
                </a:cubicBezTo>
                <a:lnTo>
                  <a:pt x="2923" y="36"/>
                </a:lnTo>
                <a:cubicBezTo>
                  <a:pt x="2931" y="36"/>
                  <a:pt x="2939" y="36"/>
                  <a:pt x="2947" y="36"/>
                </a:cubicBezTo>
                <a:lnTo>
                  <a:pt x="2947" y="12"/>
                </a:lnTo>
                <a:close/>
                <a:moveTo>
                  <a:pt x="2875" y="12"/>
                </a:moveTo>
                <a:cubicBezTo>
                  <a:pt x="2812" y="12"/>
                  <a:pt x="2748" y="12"/>
                  <a:pt x="2684" y="11"/>
                </a:cubicBezTo>
                <a:lnTo>
                  <a:pt x="2684" y="35"/>
                </a:lnTo>
                <a:cubicBezTo>
                  <a:pt x="2748" y="35"/>
                  <a:pt x="2812" y="36"/>
                  <a:pt x="2875" y="36"/>
                </a:cubicBezTo>
                <a:lnTo>
                  <a:pt x="2875" y="12"/>
                </a:lnTo>
                <a:close/>
                <a:moveTo>
                  <a:pt x="2636" y="11"/>
                </a:moveTo>
                <a:cubicBezTo>
                  <a:pt x="2628" y="11"/>
                  <a:pt x="2620" y="11"/>
                  <a:pt x="2613" y="11"/>
                </a:cubicBezTo>
                <a:lnTo>
                  <a:pt x="2612" y="35"/>
                </a:lnTo>
                <a:cubicBezTo>
                  <a:pt x="2620" y="35"/>
                  <a:pt x="2628" y="35"/>
                  <a:pt x="2636" y="35"/>
                </a:cubicBezTo>
                <a:lnTo>
                  <a:pt x="2636" y="11"/>
                </a:lnTo>
                <a:close/>
                <a:moveTo>
                  <a:pt x="2565" y="11"/>
                </a:moveTo>
                <a:cubicBezTo>
                  <a:pt x="2502" y="11"/>
                  <a:pt x="2438" y="10"/>
                  <a:pt x="2374" y="10"/>
                </a:cubicBezTo>
                <a:lnTo>
                  <a:pt x="2374" y="34"/>
                </a:lnTo>
                <a:cubicBezTo>
                  <a:pt x="2438" y="34"/>
                  <a:pt x="2501" y="35"/>
                  <a:pt x="2565" y="35"/>
                </a:cubicBezTo>
                <a:lnTo>
                  <a:pt x="2565" y="11"/>
                </a:lnTo>
                <a:close/>
                <a:moveTo>
                  <a:pt x="2326" y="10"/>
                </a:moveTo>
                <a:cubicBezTo>
                  <a:pt x="2318" y="10"/>
                  <a:pt x="2310" y="10"/>
                  <a:pt x="2302" y="10"/>
                </a:cubicBezTo>
                <a:lnTo>
                  <a:pt x="2302" y="34"/>
                </a:lnTo>
                <a:cubicBezTo>
                  <a:pt x="2310" y="34"/>
                  <a:pt x="2318" y="34"/>
                  <a:pt x="2326" y="34"/>
                </a:cubicBezTo>
                <a:lnTo>
                  <a:pt x="2326" y="10"/>
                </a:lnTo>
                <a:close/>
                <a:moveTo>
                  <a:pt x="2254" y="10"/>
                </a:moveTo>
                <a:cubicBezTo>
                  <a:pt x="2190" y="10"/>
                  <a:pt x="2127" y="9"/>
                  <a:pt x="2063" y="9"/>
                </a:cubicBezTo>
                <a:lnTo>
                  <a:pt x="2063" y="33"/>
                </a:lnTo>
                <a:cubicBezTo>
                  <a:pt x="2126" y="33"/>
                  <a:pt x="2190" y="33"/>
                  <a:pt x="2254" y="34"/>
                </a:cubicBezTo>
                <a:lnTo>
                  <a:pt x="2254" y="10"/>
                </a:lnTo>
                <a:close/>
                <a:moveTo>
                  <a:pt x="2015" y="9"/>
                </a:moveTo>
                <a:cubicBezTo>
                  <a:pt x="2007" y="9"/>
                  <a:pt x="1999" y="9"/>
                  <a:pt x="1991" y="9"/>
                </a:cubicBezTo>
                <a:lnTo>
                  <a:pt x="1991" y="33"/>
                </a:lnTo>
                <a:cubicBezTo>
                  <a:pt x="1999" y="33"/>
                  <a:pt x="2007" y="33"/>
                  <a:pt x="2015" y="33"/>
                </a:cubicBezTo>
                <a:lnTo>
                  <a:pt x="2015" y="9"/>
                </a:lnTo>
                <a:close/>
                <a:moveTo>
                  <a:pt x="1943" y="9"/>
                </a:moveTo>
                <a:cubicBezTo>
                  <a:pt x="1879" y="8"/>
                  <a:pt x="1815" y="8"/>
                  <a:pt x="1752" y="8"/>
                </a:cubicBezTo>
                <a:lnTo>
                  <a:pt x="1752" y="32"/>
                </a:lnTo>
                <a:cubicBezTo>
                  <a:pt x="1815" y="32"/>
                  <a:pt x="1879" y="32"/>
                  <a:pt x="1943" y="32"/>
                </a:cubicBezTo>
                <a:lnTo>
                  <a:pt x="1943" y="9"/>
                </a:lnTo>
                <a:close/>
                <a:moveTo>
                  <a:pt x="1704" y="8"/>
                </a:moveTo>
                <a:cubicBezTo>
                  <a:pt x="1696" y="8"/>
                  <a:pt x="1689" y="8"/>
                  <a:pt x="1681" y="8"/>
                </a:cubicBezTo>
                <a:lnTo>
                  <a:pt x="1680" y="31"/>
                </a:lnTo>
                <a:cubicBezTo>
                  <a:pt x="1688" y="31"/>
                  <a:pt x="1696" y="31"/>
                  <a:pt x="1704" y="31"/>
                </a:cubicBezTo>
                <a:lnTo>
                  <a:pt x="1704" y="8"/>
                </a:lnTo>
                <a:close/>
                <a:moveTo>
                  <a:pt x="1633" y="7"/>
                </a:moveTo>
                <a:cubicBezTo>
                  <a:pt x="1568" y="7"/>
                  <a:pt x="1504" y="7"/>
                  <a:pt x="1441" y="7"/>
                </a:cubicBezTo>
                <a:lnTo>
                  <a:pt x="1441" y="30"/>
                </a:lnTo>
                <a:cubicBezTo>
                  <a:pt x="1504" y="31"/>
                  <a:pt x="1568" y="31"/>
                  <a:pt x="1633" y="31"/>
                </a:cubicBezTo>
                <a:lnTo>
                  <a:pt x="1633" y="7"/>
                </a:lnTo>
                <a:close/>
                <a:moveTo>
                  <a:pt x="1394" y="6"/>
                </a:moveTo>
                <a:cubicBezTo>
                  <a:pt x="1386" y="6"/>
                  <a:pt x="1378" y="6"/>
                  <a:pt x="1370" y="6"/>
                </a:cubicBezTo>
                <a:lnTo>
                  <a:pt x="1370" y="30"/>
                </a:lnTo>
                <a:cubicBezTo>
                  <a:pt x="1378" y="30"/>
                  <a:pt x="1386" y="30"/>
                  <a:pt x="1394" y="30"/>
                </a:cubicBezTo>
                <a:lnTo>
                  <a:pt x="1394" y="6"/>
                </a:lnTo>
                <a:close/>
                <a:moveTo>
                  <a:pt x="1322" y="6"/>
                </a:moveTo>
                <a:cubicBezTo>
                  <a:pt x="1257" y="6"/>
                  <a:pt x="1193" y="6"/>
                  <a:pt x="1131" y="5"/>
                </a:cubicBezTo>
                <a:lnTo>
                  <a:pt x="1131" y="29"/>
                </a:lnTo>
                <a:cubicBezTo>
                  <a:pt x="1193" y="29"/>
                  <a:pt x="1257" y="30"/>
                  <a:pt x="1322" y="30"/>
                </a:cubicBezTo>
                <a:lnTo>
                  <a:pt x="1322" y="6"/>
                </a:lnTo>
                <a:close/>
                <a:moveTo>
                  <a:pt x="1083" y="5"/>
                </a:moveTo>
                <a:cubicBezTo>
                  <a:pt x="1075" y="5"/>
                  <a:pt x="1067" y="5"/>
                  <a:pt x="1059" y="5"/>
                </a:cubicBezTo>
                <a:lnTo>
                  <a:pt x="1059" y="29"/>
                </a:lnTo>
                <a:cubicBezTo>
                  <a:pt x="1067" y="29"/>
                  <a:pt x="1075" y="29"/>
                  <a:pt x="1083" y="29"/>
                </a:cubicBezTo>
                <a:lnTo>
                  <a:pt x="1083" y="5"/>
                </a:lnTo>
                <a:close/>
                <a:moveTo>
                  <a:pt x="1011" y="5"/>
                </a:moveTo>
                <a:cubicBezTo>
                  <a:pt x="945" y="4"/>
                  <a:pt x="881" y="4"/>
                  <a:pt x="820" y="4"/>
                </a:cubicBezTo>
                <a:lnTo>
                  <a:pt x="820" y="28"/>
                </a:lnTo>
                <a:cubicBezTo>
                  <a:pt x="881" y="28"/>
                  <a:pt x="945" y="28"/>
                  <a:pt x="1011" y="29"/>
                </a:cubicBezTo>
                <a:lnTo>
                  <a:pt x="1011" y="5"/>
                </a:lnTo>
                <a:close/>
                <a:moveTo>
                  <a:pt x="772" y="4"/>
                </a:moveTo>
                <a:cubicBezTo>
                  <a:pt x="764" y="4"/>
                  <a:pt x="756" y="4"/>
                  <a:pt x="748" y="4"/>
                </a:cubicBezTo>
                <a:lnTo>
                  <a:pt x="748" y="27"/>
                </a:lnTo>
                <a:cubicBezTo>
                  <a:pt x="756" y="27"/>
                  <a:pt x="764" y="27"/>
                  <a:pt x="772" y="28"/>
                </a:cubicBezTo>
                <a:lnTo>
                  <a:pt x="772" y="4"/>
                </a:lnTo>
                <a:close/>
                <a:moveTo>
                  <a:pt x="700" y="3"/>
                </a:moveTo>
                <a:cubicBezTo>
                  <a:pt x="633" y="3"/>
                  <a:pt x="569" y="3"/>
                  <a:pt x="509" y="2"/>
                </a:cubicBezTo>
                <a:lnTo>
                  <a:pt x="509" y="26"/>
                </a:lnTo>
                <a:cubicBezTo>
                  <a:pt x="569" y="27"/>
                  <a:pt x="633" y="27"/>
                  <a:pt x="700" y="27"/>
                </a:cubicBezTo>
                <a:lnTo>
                  <a:pt x="700" y="3"/>
                </a:lnTo>
                <a:close/>
                <a:moveTo>
                  <a:pt x="461" y="2"/>
                </a:moveTo>
                <a:cubicBezTo>
                  <a:pt x="453" y="2"/>
                  <a:pt x="445" y="2"/>
                  <a:pt x="437" y="2"/>
                </a:cubicBezTo>
                <a:lnTo>
                  <a:pt x="437" y="26"/>
                </a:lnTo>
                <a:cubicBezTo>
                  <a:pt x="445" y="26"/>
                  <a:pt x="453" y="26"/>
                  <a:pt x="461" y="26"/>
                </a:cubicBezTo>
                <a:lnTo>
                  <a:pt x="461" y="2"/>
                </a:lnTo>
                <a:close/>
                <a:moveTo>
                  <a:pt x="389" y="2"/>
                </a:moveTo>
                <a:cubicBezTo>
                  <a:pt x="317" y="2"/>
                  <a:pt x="252" y="1"/>
                  <a:pt x="198" y="1"/>
                </a:cubicBezTo>
                <a:lnTo>
                  <a:pt x="198" y="25"/>
                </a:lnTo>
                <a:cubicBezTo>
                  <a:pt x="252" y="25"/>
                  <a:pt x="316" y="25"/>
                  <a:pt x="389" y="26"/>
                </a:cubicBezTo>
                <a:lnTo>
                  <a:pt x="389" y="2"/>
                </a:lnTo>
                <a:close/>
                <a:moveTo>
                  <a:pt x="150" y="1"/>
                </a:moveTo>
                <a:cubicBezTo>
                  <a:pt x="142" y="1"/>
                  <a:pt x="134" y="1"/>
                  <a:pt x="126" y="1"/>
                </a:cubicBezTo>
                <a:lnTo>
                  <a:pt x="126" y="25"/>
                </a:lnTo>
                <a:cubicBezTo>
                  <a:pt x="134" y="25"/>
                  <a:pt x="142" y="25"/>
                  <a:pt x="150" y="25"/>
                </a:cubicBezTo>
                <a:lnTo>
                  <a:pt x="150" y="1"/>
                </a:lnTo>
                <a:close/>
                <a:moveTo>
                  <a:pt x="78" y="1"/>
                </a:moveTo>
                <a:cubicBezTo>
                  <a:pt x="27" y="0"/>
                  <a:pt x="0" y="0"/>
                  <a:pt x="0" y="0"/>
                </a:cubicBezTo>
                <a:lnTo>
                  <a:pt x="0" y="24"/>
                </a:lnTo>
                <a:cubicBezTo>
                  <a:pt x="0" y="24"/>
                  <a:pt x="27" y="24"/>
                  <a:pt x="78" y="24"/>
                </a:cubicBezTo>
                <a:lnTo>
                  <a:pt x="78" y="1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7" name="Freeform 527"/>
          <p:cNvSpPr>
            <a:spLocks/>
          </p:cNvSpPr>
          <p:nvPr/>
        </p:nvSpPr>
        <p:spPr bwMode="auto">
          <a:xfrm>
            <a:off x="5492225" y="6123982"/>
            <a:ext cx="70959" cy="45444"/>
          </a:xfrm>
          <a:custGeom>
            <a:avLst/>
            <a:gdLst>
              <a:gd name="T0" fmla="*/ 157 w 157"/>
              <a:gd name="T1" fmla="*/ 115 h 115"/>
              <a:gd name="T2" fmla="*/ 0 w 157"/>
              <a:gd name="T3" fmla="*/ 57 h 115"/>
              <a:gd name="T4" fmla="*/ 157 w 157"/>
              <a:gd name="T5" fmla="*/ 0 h 115"/>
              <a:gd name="T6" fmla="*/ 157 w 157"/>
              <a:gd name="T7" fmla="*/ 11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7" h="115">
                <a:moveTo>
                  <a:pt x="157" y="115"/>
                </a:moveTo>
                <a:lnTo>
                  <a:pt x="0" y="57"/>
                </a:lnTo>
                <a:lnTo>
                  <a:pt x="157" y="0"/>
                </a:lnTo>
                <a:cubicBezTo>
                  <a:pt x="132" y="34"/>
                  <a:pt x="132" y="81"/>
                  <a:pt x="157" y="115"/>
                </a:cubicBez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8" name="Freeform 528"/>
          <p:cNvSpPr>
            <a:spLocks/>
          </p:cNvSpPr>
          <p:nvPr/>
        </p:nvSpPr>
        <p:spPr bwMode="auto">
          <a:xfrm>
            <a:off x="7406140" y="6273036"/>
            <a:ext cx="141917" cy="332643"/>
          </a:xfrm>
          <a:custGeom>
            <a:avLst/>
            <a:gdLst>
              <a:gd name="T0" fmla="*/ 0 w 311"/>
              <a:gd name="T1" fmla="*/ 864 h 864"/>
              <a:gd name="T2" fmla="*/ 309 w 311"/>
              <a:gd name="T3" fmla="*/ 684 h 864"/>
              <a:gd name="T4" fmla="*/ 311 w 311"/>
              <a:gd name="T5" fmla="*/ 223 h 864"/>
              <a:gd name="T6" fmla="*/ 4 w 311"/>
              <a:gd name="T7" fmla="*/ 0 h 864"/>
              <a:gd name="T8" fmla="*/ 0 w 311"/>
              <a:gd name="T9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1" h="864">
                <a:moveTo>
                  <a:pt x="0" y="864"/>
                </a:moveTo>
                <a:lnTo>
                  <a:pt x="309" y="684"/>
                </a:lnTo>
                <a:lnTo>
                  <a:pt x="311" y="223"/>
                </a:lnTo>
                <a:lnTo>
                  <a:pt x="4" y="0"/>
                </a:lnTo>
                <a:lnTo>
                  <a:pt x="0" y="864"/>
                </a:lnTo>
                <a:close/>
              </a:path>
            </a:pathLst>
          </a:custGeom>
          <a:solidFill>
            <a:srgbClr val="F2C5C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19" name="Freeform 529"/>
          <p:cNvSpPr>
            <a:spLocks/>
          </p:cNvSpPr>
          <p:nvPr/>
        </p:nvSpPr>
        <p:spPr bwMode="auto">
          <a:xfrm>
            <a:off x="7404169" y="6269399"/>
            <a:ext cx="147831" cy="339914"/>
          </a:xfrm>
          <a:custGeom>
            <a:avLst/>
            <a:gdLst>
              <a:gd name="T0" fmla="*/ 5 w 321"/>
              <a:gd name="T1" fmla="*/ 873 h 882"/>
              <a:gd name="T2" fmla="*/ 7 w 321"/>
              <a:gd name="T3" fmla="*/ 877 h 882"/>
              <a:gd name="T4" fmla="*/ 318 w 321"/>
              <a:gd name="T5" fmla="*/ 695 h 882"/>
              <a:gd name="T6" fmla="*/ 321 w 321"/>
              <a:gd name="T7" fmla="*/ 229 h 882"/>
              <a:gd name="T8" fmla="*/ 4 w 321"/>
              <a:gd name="T9" fmla="*/ 0 h 882"/>
              <a:gd name="T10" fmla="*/ 0 w 321"/>
              <a:gd name="T11" fmla="*/ 882 h 882"/>
              <a:gd name="T12" fmla="*/ 7 w 321"/>
              <a:gd name="T13" fmla="*/ 877 h 882"/>
              <a:gd name="T14" fmla="*/ 5 w 321"/>
              <a:gd name="T15" fmla="*/ 873 h 882"/>
              <a:gd name="T16" fmla="*/ 10 w 321"/>
              <a:gd name="T17" fmla="*/ 873 h 882"/>
              <a:gd name="T18" fmla="*/ 14 w 321"/>
              <a:gd name="T19" fmla="*/ 18 h 882"/>
              <a:gd name="T20" fmla="*/ 311 w 321"/>
              <a:gd name="T21" fmla="*/ 234 h 882"/>
              <a:gd name="T22" fmla="*/ 309 w 321"/>
              <a:gd name="T23" fmla="*/ 690 h 882"/>
              <a:gd name="T24" fmla="*/ 2 w 321"/>
              <a:gd name="T25" fmla="*/ 869 h 882"/>
              <a:gd name="T26" fmla="*/ 5 w 321"/>
              <a:gd name="T27" fmla="*/ 873 h 882"/>
              <a:gd name="T28" fmla="*/ 10 w 321"/>
              <a:gd name="T29" fmla="*/ 873 h 882"/>
              <a:gd name="T30" fmla="*/ 5 w 321"/>
              <a:gd name="T31" fmla="*/ 873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1" h="882">
                <a:moveTo>
                  <a:pt x="5" y="873"/>
                </a:moveTo>
                <a:lnTo>
                  <a:pt x="7" y="877"/>
                </a:lnTo>
                <a:lnTo>
                  <a:pt x="318" y="695"/>
                </a:lnTo>
                <a:lnTo>
                  <a:pt x="321" y="229"/>
                </a:lnTo>
                <a:lnTo>
                  <a:pt x="4" y="0"/>
                </a:lnTo>
                <a:lnTo>
                  <a:pt x="0" y="882"/>
                </a:lnTo>
                <a:lnTo>
                  <a:pt x="7" y="877"/>
                </a:lnTo>
                <a:lnTo>
                  <a:pt x="5" y="873"/>
                </a:lnTo>
                <a:lnTo>
                  <a:pt x="10" y="873"/>
                </a:lnTo>
                <a:lnTo>
                  <a:pt x="14" y="18"/>
                </a:lnTo>
                <a:lnTo>
                  <a:pt x="311" y="234"/>
                </a:lnTo>
                <a:lnTo>
                  <a:pt x="309" y="690"/>
                </a:lnTo>
                <a:lnTo>
                  <a:pt x="2" y="869"/>
                </a:lnTo>
                <a:lnTo>
                  <a:pt x="5" y="873"/>
                </a:lnTo>
                <a:lnTo>
                  <a:pt x="10" y="873"/>
                </a:lnTo>
                <a:lnTo>
                  <a:pt x="5" y="873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0" name="Rectangle 530"/>
          <p:cNvSpPr>
            <a:spLocks noChangeArrowheads="1"/>
          </p:cNvSpPr>
          <p:nvPr/>
        </p:nvSpPr>
        <p:spPr bwMode="auto">
          <a:xfrm>
            <a:off x="7078940" y="6142160"/>
            <a:ext cx="17793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isCall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921" name="Rectangle 531"/>
          <p:cNvSpPr>
            <a:spLocks noChangeArrowheads="1"/>
          </p:cNvSpPr>
          <p:nvPr/>
        </p:nvSpPr>
        <p:spPr bwMode="auto">
          <a:xfrm>
            <a:off x="6594055" y="6503885"/>
            <a:ext cx="794344" cy="5454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2" name="Freeform 532"/>
          <p:cNvSpPr>
            <a:spLocks/>
          </p:cNvSpPr>
          <p:nvPr/>
        </p:nvSpPr>
        <p:spPr bwMode="auto">
          <a:xfrm>
            <a:off x="7299701" y="6483891"/>
            <a:ext cx="88699" cy="43625"/>
          </a:xfrm>
          <a:custGeom>
            <a:avLst/>
            <a:gdLst>
              <a:gd name="T0" fmla="*/ 56 w 195"/>
              <a:gd name="T1" fmla="*/ 56 h 111"/>
              <a:gd name="T2" fmla="*/ 0 w 195"/>
              <a:gd name="T3" fmla="*/ 111 h 111"/>
              <a:gd name="T4" fmla="*/ 195 w 195"/>
              <a:gd name="T5" fmla="*/ 56 h 111"/>
              <a:gd name="T6" fmla="*/ 0 w 195"/>
              <a:gd name="T7" fmla="*/ 0 h 111"/>
              <a:gd name="T8" fmla="*/ 56 w 195"/>
              <a:gd name="T9" fmla="*/ 56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5" h="111">
                <a:moveTo>
                  <a:pt x="56" y="56"/>
                </a:moveTo>
                <a:lnTo>
                  <a:pt x="0" y="111"/>
                </a:lnTo>
                <a:lnTo>
                  <a:pt x="195" y="56"/>
                </a:lnTo>
                <a:lnTo>
                  <a:pt x="0" y="0"/>
                </a:lnTo>
                <a:lnTo>
                  <a:pt x="56" y="5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3" name="Freeform 533"/>
          <p:cNvSpPr>
            <a:spLocks/>
          </p:cNvSpPr>
          <p:nvPr/>
        </p:nvSpPr>
        <p:spPr bwMode="auto">
          <a:xfrm>
            <a:off x="7287874" y="6478437"/>
            <a:ext cx="112352" cy="54532"/>
          </a:xfrm>
          <a:custGeom>
            <a:avLst/>
            <a:gdLst>
              <a:gd name="T0" fmla="*/ 80 w 244"/>
              <a:gd name="T1" fmla="*/ 70 h 139"/>
              <a:gd name="T2" fmla="*/ 75 w 244"/>
              <a:gd name="T3" fmla="*/ 65 h 139"/>
              <a:gd name="T4" fmla="*/ 0 w 244"/>
              <a:gd name="T5" fmla="*/ 139 h 139"/>
              <a:gd name="T6" fmla="*/ 244 w 244"/>
              <a:gd name="T7" fmla="*/ 70 h 139"/>
              <a:gd name="T8" fmla="*/ 0 w 244"/>
              <a:gd name="T9" fmla="*/ 0 h 139"/>
              <a:gd name="T10" fmla="*/ 75 w 244"/>
              <a:gd name="T11" fmla="*/ 75 h 139"/>
              <a:gd name="T12" fmla="*/ 80 w 244"/>
              <a:gd name="T13" fmla="*/ 70 h 139"/>
              <a:gd name="T14" fmla="*/ 75 w 244"/>
              <a:gd name="T15" fmla="*/ 65 h 139"/>
              <a:gd name="T16" fmla="*/ 80 w 244"/>
              <a:gd name="T17" fmla="*/ 70 h 139"/>
              <a:gd name="T18" fmla="*/ 85 w 244"/>
              <a:gd name="T19" fmla="*/ 65 h 139"/>
              <a:gd name="T20" fmla="*/ 48 w 244"/>
              <a:gd name="T21" fmla="*/ 28 h 139"/>
              <a:gd name="T22" fmla="*/ 194 w 244"/>
              <a:gd name="T23" fmla="*/ 70 h 139"/>
              <a:gd name="T24" fmla="*/ 48 w 244"/>
              <a:gd name="T25" fmla="*/ 111 h 139"/>
              <a:gd name="T26" fmla="*/ 90 w 244"/>
              <a:gd name="T27" fmla="*/ 70 h 139"/>
              <a:gd name="T28" fmla="*/ 85 w 244"/>
              <a:gd name="T29" fmla="*/ 65 h 139"/>
              <a:gd name="T30" fmla="*/ 80 w 244"/>
              <a:gd name="T31" fmla="*/ 7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44" h="139">
                <a:moveTo>
                  <a:pt x="80" y="70"/>
                </a:moveTo>
                <a:lnTo>
                  <a:pt x="75" y="65"/>
                </a:lnTo>
                <a:lnTo>
                  <a:pt x="0" y="139"/>
                </a:lnTo>
                <a:lnTo>
                  <a:pt x="244" y="70"/>
                </a:lnTo>
                <a:lnTo>
                  <a:pt x="0" y="0"/>
                </a:lnTo>
                <a:lnTo>
                  <a:pt x="75" y="75"/>
                </a:lnTo>
                <a:lnTo>
                  <a:pt x="80" y="70"/>
                </a:lnTo>
                <a:lnTo>
                  <a:pt x="75" y="65"/>
                </a:lnTo>
                <a:lnTo>
                  <a:pt x="80" y="70"/>
                </a:lnTo>
                <a:lnTo>
                  <a:pt x="85" y="65"/>
                </a:lnTo>
                <a:lnTo>
                  <a:pt x="48" y="28"/>
                </a:lnTo>
                <a:lnTo>
                  <a:pt x="194" y="70"/>
                </a:lnTo>
                <a:lnTo>
                  <a:pt x="48" y="111"/>
                </a:lnTo>
                <a:lnTo>
                  <a:pt x="90" y="70"/>
                </a:lnTo>
                <a:lnTo>
                  <a:pt x="85" y="65"/>
                </a:lnTo>
                <a:lnTo>
                  <a:pt x="80" y="7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4" name="Rectangle 534"/>
          <p:cNvSpPr>
            <a:spLocks noChangeArrowheads="1"/>
          </p:cNvSpPr>
          <p:nvPr/>
        </p:nvSpPr>
        <p:spPr bwMode="auto">
          <a:xfrm>
            <a:off x="6710349" y="6496615"/>
            <a:ext cx="187552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ra(15)</a:t>
            </a:r>
            <a:endParaRPr lang="en-US">
              <a:latin typeface="Arial" pitchFamily="34" charset="0"/>
            </a:endParaRPr>
          </a:p>
        </p:txBody>
      </p:sp>
      <p:sp>
        <p:nvSpPr>
          <p:cNvPr id="17925" name="Rectangle 535"/>
          <p:cNvSpPr>
            <a:spLocks noChangeArrowheads="1"/>
          </p:cNvSpPr>
          <p:nvPr/>
        </p:nvSpPr>
        <p:spPr bwMode="auto">
          <a:xfrm>
            <a:off x="7414023" y="6329384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17926" name="Rectangle 536"/>
          <p:cNvSpPr>
            <a:spLocks noChangeArrowheads="1"/>
          </p:cNvSpPr>
          <p:nvPr/>
        </p:nvSpPr>
        <p:spPr bwMode="auto">
          <a:xfrm>
            <a:off x="7404168" y="6480255"/>
            <a:ext cx="32060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500">
                <a:solidFill>
                  <a:srgbClr val="24282B"/>
                </a:solidFill>
                <a:latin typeface="Times New Roman" pitchFamily="18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17927" name="Freeform 537"/>
          <p:cNvSpPr>
            <a:spLocks/>
          </p:cNvSpPr>
          <p:nvPr/>
        </p:nvSpPr>
        <p:spPr bwMode="auto">
          <a:xfrm>
            <a:off x="7508634" y="6203962"/>
            <a:ext cx="5914" cy="136330"/>
          </a:xfrm>
          <a:custGeom>
            <a:avLst/>
            <a:gdLst>
              <a:gd name="T0" fmla="*/ 0 w 14"/>
              <a:gd name="T1" fmla="*/ 357 h 357"/>
              <a:gd name="T2" fmla="*/ 11 w 14"/>
              <a:gd name="T3" fmla="*/ 66 h 357"/>
              <a:gd name="T4" fmla="*/ 0 w 14"/>
              <a:gd name="T5" fmla="*/ 357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" h="357">
                <a:moveTo>
                  <a:pt x="0" y="357"/>
                </a:moveTo>
                <a:cubicBezTo>
                  <a:pt x="14" y="0"/>
                  <a:pt x="11" y="66"/>
                  <a:pt x="11" y="66"/>
                </a:cubicBezTo>
                <a:lnTo>
                  <a:pt x="0" y="357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8" name="Freeform 538"/>
          <p:cNvSpPr>
            <a:spLocks noEditPoints="1"/>
          </p:cNvSpPr>
          <p:nvPr/>
        </p:nvSpPr>
        <p:spPr bwMode="auto">
          <a:xfrm>
            <a:off x="7506664" y="6223956"/>
            <a:ext cx="9856" cy="116334"/>
          </a:xfrm>
          <a:custGeom>
            <a:avLst/>
            <a:gdLst>
              <a:gd name="T0" fmla="*/ 14 w 22"/>
              <a:gd name="T1" fmla="*/ 213 h 302"/>
              <a:gd name="T2" fmla="*/ 0 w 22"/>
              <a:gd name="T3" fmla="*/ 302 h 302"/>
              <a:gd name="T4" fmla="*/ 15 w 22"/>
              <a:gd name="T5" fmla="*/ 191 h 302"/>
              <a:gd name="T6" fmla="*/ 4 w 22"/>
              <a:gd name="T7" fmla="*/ 179 h 302"/>
              <a:gd name="T8" fmla="*/ 15 w 22"/>
              <a:gd name="T9" fmla="*/ 191 h 302"/>
              <a:gd name="T10" fmla="*/ 20 w 22"/>
              <a:gd name="T11" fmla="*/ 68 h 302"/>
              <a:gd name="T12" fmla="*/ 5 w 22"/>
              <a:gd name="T13" fmla="*/ 157 h 302"/>
              <a:gd name="T14" fmla="*/ 20 w 22"/>
              <a:gd name="T15" fmla="*/ 45 h 302"/>
              <a:gd name="T16" fmla="*/ 10 w 22"/>
              <a:gd name="T17" fmla="*/ 34 h 302"/>
              <a:gd name="T18" fmla="*/ 20 w 22"/>
              <a:gd name="T19" fmla="*/ 45 h 302"/>
              <a:gd name="T20" fmla="*/ 22 w 22"/>
              <a:gd name="T21" fmla="*/ 7 h 302"/>
              <a:gd name="T22" fmla="*/ 22 w 22"/>
              <a:gd name="T23" fmla="*/ 5 h 302"/>
              <a:gd name="T24" fmla="*/ 21 w 22"/>
              <a:gd name="T25" fmla="*/ 3 h 302"/>
              <a:gd name="T26" fmla="*/ 11 w 22"/>
              <a:gd name="T27" fmla="*/ 3 h 302"/>
              <a:gd name="T28" fmla="*/ 10 w 22"/>
              <a:gd name="T29" fmla="*/ 6 h 302"/>
              <a:gd name="T30" fmla="*/ 21 w 22"/>
              <a:gd name="T31" fmla="*/ 11 h 302"/>
              <a:gd name="T32" fmla="*/ 21 w 22"/>
              <a:gd name="T33" fmla="*/ 7 h 302"/>
              <a:gd name="T34" fmla="*/ 18 w 22"/>
              <a:gd name="T35" fmla="*/ 6 h 302"/>
              <a:gd name="T36" fmla="*/ 21 w 22"/>
              <a:gd name="T37" fmla="*/ 7 h 302"/>
              <a:gd name="T38" fmla="*/ 21 w 22"/>
              <a:gd name="T39" fmla="*/ 7 h 302"/>
              <a:gd name="T40" fmla="*/ 21 w 22"/>
              <a:gd name="T41" fmla="*/ 8 h 302"/>
              <a:gd name="T42" fmla="*/ 16 w 22"/>
              <a:gd name="T43" fmla="*/ 6 h 302"/>
              <a:gd name="T44" fmla="*/ 16 w 22"/>
              <a:gd name="T45" fmla="*/ 6 h 302"/>
              <a:gd name="T46" fmla="*/ 21 w 22"/>
              <a:gd name="T47" fmla="*/ 8 h 302"/>
              <a:gd name="T48" fmla="*/ 21 w 22"/>
              <a:gd name="T49" fmla="*/ 9 h 302"/>
              <a:gd name="T50" fmla="*/ 16 w 22"/>
              <a:gd name="T51" fmla="*/ 11 h 302"/>
              <a:gd name="T52" fmla="*/ 16 w 22"/>
              <a:gd name="T53" fmla="*/ 6 h 302"/>
              <a:gd name="T54" fmla="*/ 16 w 22"/>
              <a:gd name="T55" fmla="*/ 6 h 302"/>
              <a:gd name="T56" fmla="*/ 16 w 22"/>
              <a:gd name="T57" fmla="*/ 11 h 302"/>
              <a:gd name="T58" fmla="*/ 11 w 22"/>
              <a:gd name="T59" fmla="*/ 9 h 302"/>
              <a:gd name="T60" fmla="*/ 10 w 22"/>
              <a:gd name="T61" fmla="*/ 7 h 302"/>
              <a:gd name="T62" fmla="*/ 16 w 22"/>
              <a:gd name="T63" fmla="*/ 6 h 302"/>
              <a:gd name="T64" fmla="*/ 15 w 22"/>
              <a:gd name="T65" fmla="*/ 6 h 302"/>
              <a:gd name="T66" fmla="*/ 10 w 22"/>
              <a:gd name="T67" fmla="*/ 7 h 302"/>
              <a:gd name="T68" fmla="*/ 10 w 22"/>
              <a:gd name="T69" fmla="*/ 6 h 302"/>
              <a:gd name="T70" fmla="*/ 10 w 22"/>
              <a:gd name="T71" fmla="*/ 12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2" h="302">
                <a:moveTo>
                  <a:pt x="11" y="302"/>
                </a:moveTo>
                <a:cubicBezTo>
                  <a:pt x="12" y="269"/>
                  <a:pt x="13" y="239"/>
                  <a:pt x="14" y="213"/>
                </a:cubicBezTo>
                <a:lnTo>
                  <a:pt x="3" y="213"/>
                </a:lnTo>
                <a:cubicBezTo>
                  <a:pt x="2" y="239"/>
                  <a:pt x="1" y="268"/>
                  <a:pt x="0" y="302"/>
                </a:cubicBezTo>
                <a:lnTo>
                  <a:pt x="11" y="302"/>
                </a:lnTo>
                <a:close/>
                <a:moveTo>
                  <a:pt x="15" y="191"/>
                </a:moveTo>
                <a:cubicBezTo>
                  <a:pt x="15" y="187"/>
                  <a:pt x="15" y="183"/>
                  <a:pt x="16" y="179"/>
                </a:cubicBezTo>
                <a:lnTo>
                  <a:pt x="4" y="179"/>
                </a:lnTo>
                <a:cubicBezTo>
                  <a:pt x="4" y="183"/>
                  <a:pt x="4" y="186"/>
                  <a:pt x="4" y="190"/>
                </a:cubicBezTo>
                <a:lnTo>
                  <a:pt x="15" y="191"/>
                </a:lnTo>
                <a:close/>
                <a:moveTo>
                  <a:pt x="16" y="157"/>
                </a:moveTo>
                <a:cubicBezTo>
                  <a:pt x="18" y="118"/>
                  <a:pt x="19" y="90"/>
                  <a:pt x="20" y="68"/>
                </a:cubicBezTo>
                <a:lnTo>
                  <a:pt x="8" y="67"/>
                </a:lnTo>
                <a:cubicBezTo>
                  <a:pt x="8" y="89"/>
                  <a:pt x="7" y="118"/>
                  <a:pt x="5" y="157"/>
                </a:cubicBezTo>
                <a:lnTo>
                  <a:pt x="16" y="157"/>
                </a:lnTo>
                <a:close/>
                <a:moveTo>
                  <a:pt x="20" y="45"/>
                </a:moveTo>
                <a:cubicBezTo>
                  <a:pt x="21" y="41"/>
                  <a:pt x="21" y="38"/>
                  <a:pt x="21" y="34"/>
                </a:cubicBezTo>
                <a:lnTo>
                  <a:pt x="10" y="34"/>
                </a:lnTo>
                <a:cubicBezTo>
                  <a:pt x="9" y="37"/>
                  <a:pt x="9" y="41"/>
                  <a:pt x="9" y="45"/>
                </a:cubicBezTo>
                <a:lnTo>
                  <a:pt x="20" y="45"/>
                </a:lnTo>
                <a:close/>
                <a:moveTo>
                  <a:pt x="21" y="12"/>
                </a:moveTo>
                <a:lnTo>
                  <a:pt x="22" y="7"/>
                </a:lnTo>
                <a:lnTo>
                  <a:pt x="22" y="6"/>
                </a:lnTo>
                <a:lnTo>
                  <a:pt x="22" y="5"/>
                </a:lnTo>
                <a:lnTo>
                  <a:pt x="21" y="4"/>
                </a:lnTo>
                <a:lnTo>
                  <a:pt x="21" y="3"/>
                </a:lnTo>
                <a:lnTo>
                  <a:pt x="16" y="0"/>
                </a:lnTo>
                <a:cubicBezTo>
                  <a:pt x="12" y="1"/>
                  <a:pt x="12" y="3"/>
                  <a:pt x="11" y="3"/>
                </a:cubicBezTo>
                <a:lnTo>
                  <a:pt x="10" y="5"/>
                </a:lnTo>
                <a:lnTo>
                  <a:pt x="10" y="6"/>
                </a:lnTo>
                <a:lnTo>
                  <a:pt x="10" y="10"/>
                </a:lnTo>
                <a:lnTo>
                  <a:pt x="21" y="11"/>
                </a:lnTo>
                <a:lnTo>
                  <a:pt x="21" y="8"/>
                </a:lnTo>
                <a:lnTo>
                  <a:pt x="21" y="7"/>
                </a:lnTo>
                <a:lnTo>
                  <a:pt x="21" y="7"/>
                </a:lnTo>
                <a:lnTo>
                  <a:pt x="18" y="6"/>
                </a:lnTo>
                <a:lnTo>
                  <a:pt x="21" y="7"/>
                </a:lnTo>
                <a:lnTo>
                  <a:pt x="21" y="7"/>
                </a:lnTo>
                <a:lnTo>
                  <a:pt x="18" y="6"/>
                </a:lnTo>
                <a:lnTo>
                  <a:pt x="21" y="7"/>
                </a:lnTo>
                <a:lnTo>
                  <a:pt x="16" y="6"/>
                </a:lnTo>
                <a:lnTo>
                  <a:pt x="21" y="8"/>
                </a:lnTo>
                <a:lnTo>
                  <a:pt x="21" y="7"/>
                </a:lnTo>
                <a:lnTo>
                  <a:pt x="16" y="6"/>
                </a:lnTo>
                <a:lnTo>
                  <a:pt x="21" y="8"/>
                </a:lnTo>
                <a:lnTo>
                  <a:pt x="16" y="6"/>
                </a:lnTo>
                <a:lnTo>
                  <a:pt x="21" y="9"/>
                </a:lnTo>
                <a:lnTo>
                  <a:pt x="21" y="8"/>
                </a:lnTo>
                <a:lnTo>
                  <a:pt x="16" y="6"/>
                </a:lnTo>
                <a:lnTo>
                  <a:pt x="21" y="9"/>
                </a:lnTo>
                <a:lnTo>
                  <a:pt x="16" y="6"/>
                </a:lnTo>
                <a:lnTo>
                  <a:pt x="16" y="11"/>
                </a:lnTo>
                <a:cubicBezTo>
                  <a:pt x="20" y="11"/>
                  <a:pt x="20" y="9"/>
                  <a:pt x="21" y="9"/>
                </a:cubicBezTo>
                <a:lnTo>
                  <a:pt x="16" y="6"/>
                </a:lnTo>
                <a:lnTo>
                  <a:pt x="16" y="11"/>
                </a:lnTo>
                <a:lnTo>
                  <a:pt x="16" y="6"/>
                </a:lnTo>
                <a:lnTo>
                  <a:pt x="11" y="9"/>
                </a:lnTo>
                <a:lnTo>
                  <a:pt x="16" y="11"/>
                </a:lnTo>
                <a:lnTo>
                  <a:pt x="16" y="6"/>
                </a:lnTo>
                <a:lnTo>
                  <a:pt x="11" y="9"/>
                </a:lnTo>
                <a:lnTo>
                  <a:pt x="16" y="6"/>
                </a:lnTo>
                <a:lnTo>
                  <a:pt x="10" y="7"/>
                </a:lnTo>
                <a:lnTo>
                  <a:pt x="11" y="9"/>
                </a:lnTo>
                <a:lnTo>
                  <a:pt x="16" y="6"/>
                </a:lnTo>
                <a:lnTo>
                  <a:pt x="10" y="7"/>
                </a:lnTo>
                <a:lnTo>
                  <a:pt x="15" y="6"/>
                </a:lnTo>
                <a:lnTo>
                  <a:pt x="10" y="6"/>
                </a:lnTo>
                <a:lnTo>
                  <a:pt x="10" y="7"/>
                </a:lnTo>
                <a:lnTo>
                  <a:pt x="15" y="6"/>
                </a:lnTo>
                <a:lnTo>
                  <a:pt x="10" y="6"/>
                </a:lnTo>
                <a:lnTo>
                  <a:pt x="10" y="7"/>
                </a:lnTo>
                <a:lnTo>
                  <a:pt x="10" y="12"/>
                </a:lnTo>
                <a:lnTo>
                  <a:pt x="21" y="12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29" name="Freeform 539"/>
          <p:cNvSpPr>
            <a:spLocks/>
          </p:cNvSpPr>
          <p:nvPr/>
        </p:nvSpPr>
        <p:spPr bwMode="auto">
          <a:xfrm>
            <a:off x="7490896" y="6280307"/>
            <a:ext cx="41393" cy="59985"/>
          </a:xfrm>
          <a:custGeom>
            <a:avLst/>
            <a:gdLst>
              <a:gd name="T0" fmla="*/ 43 w 89"/>
              <a:gd name="T1" fmla="*/ 46 h 158"/>
              <a:gd name="T2" fmla="*/ 0 w 89"/>
              <a:gd name="T3" fmla="*/ 0 h 158"/>
              <a:gd name="T4" fmla="*/ 38 w 89"/>
              <a:gd name="T5" fmla="*/ 158 h 158"/>
              <a:gd name="T6" fmla="*/ 89 w 89"/>
              <a:gd name="T7" fmla="*/ 3 h 158"/>
              <a:gd name="T8" fmla="*/ 43 w 89"/>
              <a:gd name="T9" fmla="*/ 4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" h="158">
                <a:moveTo>
                  <a:pt x="43" y="46"/>
                </a:moveTo>
                <a:lnTo>
                  <a:pt x="0" y="0"/>
                </a:lnTo>
                <a:lnTo>
                  <a:pt x="38" y="158"/>
                </a:lnTo>
                <a:lnTo>
                  <a:pt x="89" y="3"/>
                </a:lnTo>
                <a:lnTo>
                  <a:pt x="43" y="4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0" name="Freeform 540"/>
          <p:cNvSpPr>
            <a:spLocks/>
          </p:cNvSpPr>
          <p:nvPr/>
        </p:nvSpPr>
        <p:spPr bwMode="auto">
          <a:xfrm>
            <a:off x="7486953" y="6273035"/>
            <a:ext cx="51248" cy="76344"/>
          </a:xfrm>
          <a:custGeom>
            <a:avLst/>
            <a:gdLst>
              <a:gd name="T0" fmla="*/ 54 w 112"/>
              <a:gd name="T1" fmla="*/ 66 h 198"/>
              <a:gd name="T2" fmla="*/ 58 w 112"/>
              <a:gd name="T3" fmla="*/ 63 h 198"/>
              <a:gd name="T4" fmla="*/ 0 w 112"/>
              <a:gd name="T5" fmla="*/ 0 h 198"/>
              <a:gd name="T6" fmla="*/ 49 w 112"/>
              <a:gd name="T7" fmla="*/ 198 h 198"/>
              <a:gd name="T8" fmla="*/ 112 w 112"/>
              <a:gd name="T9" fmla="*/ 5 h 198"/>
              <a:gd name="T10" fmla="*/ 50 w 112"/>
              <a:gd name="T11" fmla="*/ 62 h 198"/>
              <a:gd name="T12" fmla="*/ 54 w 112"/>
              <a:gd name="T13" fmla="*/ 66 h 198"/>
              <a:gd name="T14" fmla="*/ 58 w 112"/>
              <a:gd name="T15" fmla="*/ 63 h 198"/>
              <a:gd name="T16" fmla="*/ 54 w 112"/>
              <a:gd name="T17" fmla="*/ 66 h 198"/>
              <a:gd name="T18" fmla="*/ 57 w 112"/>
              <a:gd name="T19" fmla="*/ 70 h 198"/>
              <a:gd name="T20" fmla="*/ 88 w 112"/>
              <a:gd name="T21" fmla="*/ 42 h 198"/>
              <a:gd name="T22" fmla="*/ 50 w 112"/>
              <a:gd name="T23" fmla="*/ 158 h 198"/>
              <a:gd name="T24" fmla="*/ 21 w 112"/>
              <a:gd name="T25" fmla="*/ 40 h 198"/>
              <a:gd name="T26" fmla="*/ 53 w 112"/>
              <a:gd name="T27" fmla="*/ 74 h 198"/>
              <a:gd name="T28" fmla="*/ 57 w 112"/>
              <a:gd name="T29" fmla="*/ 70 h 198"/>
              <a:gd name="T30" fmla="*/ 54 w 112"/>
              <a:gd name="T31" fmla="*/ 66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12" h="198">
                <a:moveTo>
                  <a:pt x="54" y="66"/>
                </a:moveTo>
                <a:lnTo>
                  <a:pt x="58" y="63"/>
                </a:lnTo>
                <a:lnTo>
                  <a:pt x="0" y="0"/>
                </a:lnTo>
                <a:lnTo>
                  <a:pt x="49" y="198"/>
                </a:lnTo>
                <a:lnTo>
                  <a:pt x="112" y="5"/>
                </a:lnTo>
                <a:lnTo>
                  <a:pt x="50" y="62"/>
                </a:lnTo>
                <a:lnTo>
                  <a:pt x="54" y="66"/>
                </a:lnTo>
                <a:lnTo>
                  <a:pt x="58" y="63"/>
                </a:lnTo>
                <a:lnTo>
                  <a:pt x="54" y="66"/>
                </a:lnTo>
                <a:lnTo>
                  <a:pt x="57" y="70"/>
                </a:lnTo>
                <a:lnTo>
                  <a:pt x="88" y="42"/>
                </a:lnTo>
                <a:lnTo>
                  <a:pt x="50" y="158"/>
                </a:lnTo>
                <a:lnTo>
                  <a:pt x="21" y="40"/>
                </a:lnTo>
                <a:lnTo>
                  <a:pt x="53" y="74"/>
                </a:lnTo>
                <a:lnTo>
                  <a:pt x="57" y="70"/>
                </a:lnTo>
                <a:lnTo>
                  <a:pt x="54" y="66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1" name="Oval 541"/>
          <p:cNvSpPr>
            <a:spLocks noChangeArrowheads="1"/>
          </p:cNvSpPr>
          <p:nvPr/>
        </p:nvSpPr>
        <p:spPr bwMode="auto">
          <a:xfrm>
            <a:off x="7486953" y="6225775"/>
            <a:ext cx="43364" cy="38173"/>
          </a:xfrm>
          <a:prstGeom prst="ellipse">
            <a:avLst/>
          </a:pr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2" name="Freeform 542"/>
          <p:cNvSpPr>
            <a:spLocks/>
          </p:cNvSpPr>
          <p:nvPr/>
        </p:nvSpPr>
        <p:spPr bwMode="auto">
          <a:xfrm>
            <a:off x="7484982" y="6223956"/>
            <a:ext cx="47306" cy="41808"/>
          </a:xfrm>
          <a:custGeom>
            <a:avLst/>
            <a:gdLst>
              <a:gd name="T0" fmla="*/ 100 w 104"/>
              <a:gd name="T1" fmla="*/ 55 h 110"/>
              <a:gd name="T2" fmla="*/ 95 w 104"/>
              <a:gd name="T3" fmla="*/ 55 h 110"/>
              <a:gd name="T4" fmla="*/ 52 w 104"/>
              <a:gd name="T5" fmla="*/ 100 h 110"/>
              <a:gd name="T6" fmla="*/ 9 w 104"/>
              <a:gd name="T7" fmla="*/ 55 h 110"/>
              <a:gd name="T8" fmla="*/ 52 w 104"/>
              <a:gd name="T9" fmla="*/ 10 h 110"/>
              <a:gd name="T10" fmla="*/ 95 w 104"/>
              <a:gd name="T11" fmla="*/ 55 h 110"/>
              <a:gd name="T12" fmla="*/ 104 w 104"/>
              <a:gd name="T13" fmla="*/ 55 h 110"/>
              <a:gd name="T14" fmla="*/ 52 w 104"/>
              <a:gd name="T15" fmla="*/ 0 h 110"/>
              <a:gd name="T16" fmla="*/ 0 w 104"/>
              <a:gd name="T17" fmla="*/ 55 h 110"/>
              <a:gd name="T18" fmla="*/ 52 w 104"/>
              <a:gd name="T19" fmla="*/ 110 h 110"/>
              <a:gd name="T20" fmla="*/ 104 w 104"/>
              <a:gd name="T21" fmla="*/ 55 h 110"/>
              <a:gd name="T22" fmla="*/ 100 w 104"/>
              <a:gd name="T23" fmla="*/ 5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4" h="110">
                <a:moveTo>
                  <a:pt x="100" y="55"/>
                </a:moveTo>
                <a:lnTo>
                  <a:pt x="95" y="55"/>
                </a:lnTo>
                <a:cubicBezTo>
                  <a:pt x="95" y="80"/>
                  <a:pt x="76" y="100"/>
                  <a:pt x="52" y="100"/>
                </a:cubicBezTo>
                <a:cubicBezTo>
                  <a:pt x="28" y="100"/>
                  <a:pt x="9" y="80"/>
                  <a:pt x="9" y="55"/>
                </a:cubicBezTo>
                <a:cubicBezTo>
                  <a:pt x="9" y="30"/>
                  <a:pt x="28" y="10"/>
                  <a:pt x="52" y="10"/>
                </a:cubicBezTo>
                <a:cubicBezTo>
                  <a:pt x="76" y="10"/>
                  <a:pt x="95" y="30"/>
                  <a:pt x="95" y="55"/>
                </a:cubicBezTo>
                <a:lnTo>
                  <a:pt x="104" y="55"/>
                </a:lnTo>
                <a:cubicBezTo>
                  <a:pt x="104" y="24"/>
                  <a:pt x="81" y="0"/>
                  <a:pt x="52" y="0"/>
                </a:cubicBezTo>
                <a:cubicBezTo>
                  <a:pt x="23" y="0"/>
                  <a:pt x="0" y="24"/>
                  <a:pt x="0" y="55"/>
                </a:cubicBezTo>
                <a:cubicBezTo>
                  <a:pt x="0" y="86"/>
                  <a:pt x="23" y="110"/>
                  <a:pt x="52" y="110"/>
                </a:cubicBezTo>
                <a:cubicBezTo>
                  <a:pt x="81" y="110"/>
                  <a:pt x="104" y="86"/>
                  <a:pt x="104" y="55"/>
                </a:cubicBezTo>
                <a:lnTo>
                  <a:pt x="100" y="5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3" name="Freeform 543"/>
          <p:cNvSpPr>
            <a:spLocks/>
          </p:cNvSpPr>
          <p:nvPr/>
        </p:nvSpPr>
        <p:spPr bwMode="auto">
          <a:xfrm>
            <a:off x="3850317" y="5724085"/>
            <a:ext cx="518394" cy="190861"/>
          </a:xfrm>
          <a:custGeom>
            <a:avLst/>
            <a:gdLst>
              <a:gd name="T0" fmla="*/ 172 w 1134"/>
              <a:gd name="T1" fmla="*/ 0 h 496"/>
              <a:gd name="T2" fmla="*/ 962 w 1134"/>
              <a:gd name="T3" fmla="*/ 0 h 496"/>
              <a:gd name="T4" fmla="*/ 1134 w 1134"/>
              <a:gd name="T5" fmla="*/ 172 h 496"/>
              <a:gd name="T6" fmla="*/ 1134 w 1134"/>
              <a:gd name="T7" fmla="*/ 324 h 496"/>
              <a:gd name="T8" fmla="*/ 962 w 1134"/>
              <a:gd name="T9" fmla="*/ 496 h 496"/>
              <a:gd name="T10" fmla="*/ 172 w 1134"/>
              <a:gd name="T11" fmla="*/ 496 h 496"/>
              <a:gd name="T12" fmla="*/ 0 w 1134"/>
              <a:gd name="T13" fmla="*/ 324 h 496"/>
              <a:gd name="T14" fmla="*/ 0 w 1134"/>
              <a:gd name="T15" fmla="*/ 172 h 496"/>
              <a:gd name="T16" fmla="*/ 172 w 1134"/>
              <a:gd name="T17" fmla="*/ 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134" h="496">
                <a:moveTo>
                  <a:pt x="172" y="0"/>
                </a:moveTo>
                <a:lnTo>
                  <a:pt x="962" y="0"/>
                </a:lnTo>
                <a:cubicBezTo>
                  <a:pt x="1057" y="0"/>
                  <a:pt x="1134" y="77"/>
                  <a:pt x="1134" y="172"/>
                </a:cubicBezTo>
                <a:lnTo>
                  <a:pt x="1134" y="324"/>
                </a:lnTo>
                <a:cubicBezTo>
                  <a:pt x="1134" y="419"/>
                  <a:pt x="1057" y="496"/>
                  <a:pt x="962" y="496"/>
                </a:cubicBezTo>
                <a:lnTo>
                  <a:pt x="172" y="496"/>
                </a:lnTo>
                <a:cubicBezTo>
                  <a:pt x="77" y="496"/>
                  <a:pt x="0" y="419"/>
                  <a:pt x="0" y="324"/>
                </a:cubicBezTo>
                <a:lnTo>
                  <a:pt x="0" y="172"/>
                </a:lnTo>
                <a:cubicBezTo>
                  <a:pt x="0" y="77"/>
                  <a:pt x="77" y="0"/>
                  <a:pt x="172" y="0"/>
                </a:cubicBezTo>
                <a:close/>
              </a:path>
            </a:pathLst>
          </a:custGeom>
          <a:solidFill>
            <a:srgbClr val="F0BE9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4" name="Freeform 544"/>
          <p:cNvSpPr>
            <a:spLocks/>
          </p:cNvSpPr>
          <p:nvPr/>
        </p:nvSpPr>
        <p:spPr bwMode="auto">
          <a:xfrm>
            <a:off x="3848347" y="5722265"/>
            <a:ext cx="524306" cy="196314"/>
          </a:xfrm>
          <a:custGeom>
            <a:avLst/>
            <a:gdLst>
              <a:gd name="T0" fmla="*/ 180 w 1150"/>
              <a:gd name="T1" fmla="*/ 8 h 512"/>
              <a:gd name="T2" fmla="*/ 180 w 1150"/>
              <a:gd name="T3" fmla="*/ 16 h 512"/>
              <a:gd name="T4" fmla="*/ 970 w 1150"/>
              <a:gd name="T5" fmla="*/ 16 h 512"/>
              <a:gd name="T6" fmla="*/ 1133 w 1150"/>
              <a:gd name="T7" fmla="*/ 180 h 512"/>
              <a:gd name="T8" fmla="*/ 1133 w 1150"/>
              <a:gd name="T9" fmla="*/ 332 h 512"/>
              <a:gd name="T10" fmla="*/ 970 w 1150"/>
              <a:gd name="T11" fmla="*/ 495 h 512"/>
              <a:gd name="T12" fmla="*/ 180 w 1150"/>
              <a:gd name="T13" fmla="*/ 495 h 512"/>
              <a:gd name="T14" fmla="*/ 17 w 1150"/>
              <a:gd name="T15" fmla="*/ 332 h 512"/>
              <a:gd name="T16" fmla="*/ 17 w 1150"/>
              <a:gd name="T17" fmla="*/ 180 h 512"/>
              <a:gd name="T18" fmla="*/ 180 w 1150"/>
              <a:gd name="T19" fmla="*/ 16 h 512"/>
              <a:gd name="T20" fmla="*/ 180 w 1150"/>
              <a:gd name="T21" fmla="*/ 0 h 512"/>
              <a:gd name="T22" fmla="*/ 53 w 1150"/>
              <a:gd name="T23" fmla="*/ 52 h 512"/>
              <a:gd name="T24" fmla="*/ 0 w 1150"/>
              <a:gd name="T25" fmla="*/ 180 h 512"/>
              <a:gd name="T26" fmla="*/ 0 w 1150"/>
              <a:gd name="T27" fmla="*/ 332 h 512"/>
              <a:gd name="T28" fmla="*/ 53 w 1150"/>
              <a:gd name="T29" fmla="*/ 459 h 512"/>
              <a:gd name="T30" fmla="*/ 180 w 1150"/>
              <a:gd name="T31" fmla="*/ 512 h 512"/>
              <a:gd name="T32" fmla="*/ 970 w 1150"/>
              <a:gd name="T33" fmla="*/ 512 h 512"/>
              <a:gd name="T34" fmla="*/ 1097 w 1150"/>
              <a:gd name="T35" fmla="*/ 459 h 512"/>
              <a:gd name="T36" fmla="*/ 1150 w 1150"/>
              <a:gd name="T37" fmla="*/ 332 h 512"/>
              <a:gd name="T38" fmla="*/ 1150 w 1150"/>
              <a:gd name="T39" fmla="*/ 180 h 512"/>
              <a:gd name="T40" fmla="*/ 1097 w 1150"/>
              <a:gd name="T41" fmla="*/ 52 h 512"/>
              <a:gd name="T42" fmla="*/ 970 w 1150"/>
              <a:gd name="T43" fmla="*/ 0 h 512"/>
              <a:gd name="T44" fmla="*/ 180 w 1150"/>
              <a:gd name="T45" fmla="*/ 0 h 512"/>
              <a:gd name="T46" fmla="*/ 180 w 1150"/>
              <a:gd name="T47" fmla="*/ 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150" h="512">
                <a:moveTo>
                  <a:pt x="180" y="8"/>
                </a:moveTo>
                <a:lnTo>
                  <a:pt x="180" y="16"/>
                </a:lnTo>
                <a:lnTo>
                  <a:pt x="970" y="16"/>
                </a:lnTo>
                <a:cubicBezTo>
                  <a:pt x="1060" y="16"/>
                  <a:pt x="1133" y="89"/>
                  <a:pt x="1133" y="180"/>
                </a:cubicBezTo>
                <a:lnTo>
                  <a:pt x="1133" y="332"/>
                </a:lnTo>
                <a:cubicBezTo>
                  <a:pt x="1133" y="422"/>
                  <a:pt x="1060" y="495"/>
                  <a:pt x="970" y="495"/>
                </a:cubicBezTo>
                <a:lnTo>
                  <a:pt x="180" y="495"/>
                </a:lnTo>
                <a:cubicBezTo>
                  <a:pt x="90" y="495"/>
                  <a:pt x="17" y="422"/>
                  <a:pt x="17" y="332"/>
                </a:cubicBezTo>
                <a:lnTo>
                  <a:pt x="17" y="180"/>
                </a:lnTo>
                <a:cubicBezTo>
                  <a:pt x="17" y="89"/>
                  <a:pt x="90" y="16"/>
                  <a:pt x="180" y="16"/>
                </a:cubicBezTo>
                <a:lnTo>
                  <a:pt x="180" y="0"/>
                </a:lnTo>
                <a:cubicBezTo>
                  <a:pt x="131" y="0"/>
                  <a:pt x="85" y="20"/>
                  <a:pt x="53" y="52"/>
                </a:cubicBezTo>
                <a:cubicBezTo>
                  <a:pt x="20" y="85"/>
                  <a:pt x="0" y="130"/>
                  <a:pt x="0" y="180"/>
                </a:cubicBezTo>
                <a:lnTo>
                  <a:pt x="0" y="332"/>
                </a:lnTo>
                <a:cubicBezTo>
                  <a:pt x="0" y="381"/>
                  <a:pt x="20" y="427"/>
                  <a:pt x="53" y="459"/>
                </a:cubicBezTo>
                <a:cubicBezTo>
                  <a:pt x="85" y="492"/>
                  <a:pt x="131" y="512"/>
                  <a:pt x="180" y="512"/>
                </a:cubicBezTo>
                <a:lnTo>
                  <a:pt x="970" y="512"/>
                </a:lnTo>
                <a:cubicBezTo>
                  <a:pt x="1019" y="512"/>
                  <a:pt x="1065" y="492"/>
                  <a:pt x="1097" y="459"/>
                </a:cubicBezTo>
                <a:cubicBezTo>
                  <a:pt x="1130" y="427"/>
                  <a:pt x="1150" y="381"/>
                  <a:pt x="1150" y="332"/>
                </a:cubicBezTo>
                <a:lnTo>
                  <a:pt x="1150" y="180"/>
                </a:lnTo>
                <a:cubicBezTo>
                  <a:pt x="1150" y="130"/>
                  <a:pt x="1130" y="85"/>
                  <a:pt x="1097" y="52"/>
                </a:cubicBezTo>
                <a:cubicBezTo>
                  <a:pt x="1065" y="20"/>
                  <a:pt x="1019" y="0"/>
                  <a:pt x="970" y="0"/>
                </a:cubicBezTo>
                <a:lnTo>
                  <a:pt x="180" y="0"/>
                </a:lnTo>
                <a:lnTo>
                  <a:pt x="180" y="8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5" name="Rectangle 545"/>
          <p:cNvSpPr>
            <a:spLocks noChangeArrowheads="1"/>
          </p:cNvSpPr>
          <p:nvPr/>
        </p:nvSpPr>
        <p:spPr bwMode="auto">
          <a:xfrm>
            <a:off x="4023772" y="5736808"/>
            <a:ext cx="10900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24282B"/>
                </a:solidFill>
                <a:latin typeface="Times New Roman" pitchFamily="18" charset="0"/>
              </a:rPr>
              <a:t>pc</a:t>
            </a:r>
            <a:endParaRPr lang="en-US">
              <a:latin typeface="Arial" pitchFamily="34" charset="0"/>
            </a:endParaRPr>
          </a:p>
        </p:txBody>
      </p:sp>
      <p:sp>
        <p:nvSpPr>
          <p:cNvPr id="17936" name="Oval 546"/>
          <p:cNvSpPr>
            <a:spLocks noChangeArrowheads="1"/>
          </p:cNvSpPr>
          <p:nvPr/>
        </p:nvSpPr>
        <p:spPr bwMode="auto">
          <a:xfrm>
            <a:off x="7577623" y="5151501"/>
            <a:ext cx="51248" cy="45444"/>
          </a:xfrm>
          <a:prstGeom prst="ellipse">
            <a:avLst/>
          </a:prstGeom>
          <a:solidFill>
            <a:srgbClr val="3C1D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7" name="Freeform 547"/>
          <p:cNvSpPr>
            <a:spLocks/>
          </p:cNvSpPr>
          <p:nvPr/>
        </p:nvSpPr>
        <p:spPr bwMode="auto">
          <a:xfrm>
            <a:off x="8805602" y="3226538"/>
            <a:ext cx="13798" cy="2199441"/>
          </a:xfrm>
          <a:custGeom>
            <a:avLst/>
            <a:gdLst>
              <a:gd name="T0" fmla="*/ 0 w 29"/>
              <a:gd name="T1" fmla="*/ 5711 h 5711"/>
              <a:gd name="T2" fmla="*/ 16 w 29"/>
              <a:gd name="T3" fmla="*/ 0 h 5711"/>
              <a:gd name="T4" fmla="*/ 0 w 29"/>
              <a:gd name="T5" fmla="*/ 5711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" h="5711">
                <a:moveTo>
                  <a:pt x="0" y="5711"/>
                </a:moveTo>
                <a:cubicBezTo>
                  <a:pt x="29" y="5099"/>
                  <a:pt x="16" y="0"/>
                  <a:pt x="16" y="0"/>
                </a:cubicBezTo>
                <a:lnTo>
                  <a:pt x="0" y="5711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8" name="Freeform 548"/>
          <p:cNvSpPr>
            <a:spLocks noEditPoints="1"/>
          </p:cNvSpPr>
          <p:nvPr/>
        </p:nvSpPr>
        <p:spPr bwMode="auto">
          <a:xfrm>
            <a:off x="8799691" y="3226538"/>
            <a:ext cx="19711" cy="2199441"/>
          </a:xfrm>
          <a:custGeom>
            <a:avLst/>
            <a:gdLst>
              <a:gd name="T0" fmla="*/ 6 w 44"/>
              <a:gd name="T1" fmla="*/ 5510 h 5711"/>
              <a:gd name="T2" fmla="*/ 32 w 44"/>
              <a:gd name="T3" fmla="*/ 5460 h 5711"/>
              <a:gd name="T4" fmla="*/ 7 w 44"/>
              <a:gd name="T5" fmla="*/ 5460 h 5711"/>
              <a:gd name="T6" fmla="*/ 35 w 44"/>
              <a:gd name="T7" fmla="*/ 5184 h 5711"/>
              <a:gd name="T8" fmla="*/ 33 w 44"/>
              <a:gd name="T9" fmla="*/ 5385 h 5711"/>
              <a:gd name="T10" fmla="*/ 11 w 44"/>
              <a:gd name="T11" fmla="*/ 5109 h 5711"/>
              <a:gd name="T12" fmla="*/ 37 w 44"/>
              <a:gd name="T13" fmla="*/ 5059 h 5711"/>
              <a:gd name="T14" fmla="*/ 12 w 44"/>
              <a:gd name="T15" fmla="*/ 5059 h 5711"/>
              <a:gd name="T16" fmla="*/ 39 w 44"/>
              <a:gd name="T17" fmla="*/ 4783 h 5711"/>
              <a:gd name="T18" fmla="*/ 39 w 44"/>
              <a:gd name="T19" fmla="*/ 4808 h 5711"/>
              <a:gd name="T20" fmla="*/ 15 w 44"/>
              <a:gd name="T21" fmla="*/ 4533 h 5711"/>
              <a:gd name="T22" fmla="*/ 40 w 44"/>
              <a:gd name="T23" fmla="*/ 4483 h 5711"/>
              <a:gd name="T24" fmla="*/ 15 w 44"/>
              <a:gd name="T25" fmla="*/ 4483 h 5711"/>
              <a:gd name="T26" fmla="*/ 42 w 44"/>
              <a:gd name="T27" fmla="*/ 4207 h 5711"/>
              <a:gd name="T28" fmla="*/ 41 w 44"/>
              <a:gd name="T29" fmla="*/ 4408 h 5711"/>
              <a:gd name="T30" fmla="*/ 17 w 44"/>
              <a:gd name="T31" fmla="*/ 4132 h 5711"/>
              <a:gd name="T32" fmla="*/ 42 w 44"/>
              <a:gd name="T33" fmla="*/ 4082 h 5711"/>
              <a:gd name="T34" fmla="*/ 17 w 44"/>
              <a:gd name="T35" fmla="*/ 4082 h 5711"/>
              <a:gd name="T36" fmla="*/ 43 w 44"/>
              <a:gd name="T37" fmla="*/ 3806 h 5711"/>
              <a:gd name="T38" fmla="*/ 43 w 44"/>
              <a:gd name="T39" fmla="*/ 3831 h 5711"/>
              <a:gd name="T40" fmla="*/ 18 w 44"/>
              <a:gd name="T41" fmla="*/ 3555 h 5711"/>
              <a:gd name="T42" fmla="*/ 43 w 44"/>
              <a:gd name="T43" fmla="*/ 3505 h 5711"/>
              <a:gd name="T44" fmla="*/ 18 w 44"/>
              <a:gd name="T45" fmla="*/ 3505 h 5711"/>
              <a:gd name="T46" fmla="*/ 44 w 44"/>
              <a:gd name="T47" fmla="*/ 3230 h 5711"/>
              <a:gd name="T48" fmla="*/ 44 w 44"/>
              <a:gd name="T49" fmla="*/ 3430 h 5711"/>
              <a:gd name="T50" fmla="*/ 19 w 44"/>
              <a:gd name="T51" fmla="*/ 3155 h 5711"/>
              <a:gd name="T52" fmla="*/ 44 w 44"/>
              <a:gd name="T53" fmla="*/ 3105 h 5711"/>
              <a:gd name="T54" fmla="*/ 19 w 44"/>
              <a:gd name="T55" fmla="*/ 3105 h 5711"/>
              <a:gd name="T56" fmla="*/ 44 w 44"/>
              <a:gd name="T57" fmla="*/ 2829 h 5711"/>
              <a:gd name="T58" fmla="*/ 44 w 44"/>
              <a:gd name="T59" fmla="*/ 2854 h 5711"/>
              <a:gd name="T60" fmla="*/ 19 w 44"/>
              <a:gd name="T61" fmla="*/ 2578 h 5711"/>
              <a:gd name="T62" fmla="*/ 44 w 44"/>
              <a:gd name="T63" fmla="*/ 2528 h 5711"/>
              <a:gd name="T64" fmla="*/ 19 w 44"/>
              <a:gd name="T65" fmla="*/ 2528 h 5711"/>
              <a:gd name="T66" fmla="*/ 44 w 44"/>
              <a:gd name="T67" fmla="*/ 2283 h 5711"/>
              <a:gd name="T68" fmla="*/ 19 w 44"/>
              <a:gd name="T69" fmla="*/ 2283 h 5711"/>
              <a:gd name="T70" fmla="*/ 44 w 44"/>
              <a:gd name="T71" fmla="*/ 2202 h 5711"/>
              <a:gd name="T72" fmla="*/ 19 w 44"/>
              <a:gd name="T73" fmla="*/ 2202 h 5711"/>
              <a:gd name="T74" fmla="*/ 44 w 44"/>
              <a:gd name="T75" fmla="*/ 1927 h 5711"/>
              <a:gd name="T76" fmla="*/ 44 w 44"/>
              <a:gd name="T77" fmla="*/ 2127 h 5711"/>
              <a:gd name="T78" fmla="*/ 19 w 44"/>
              <a:gd name="T79" fmla="*/ 1852 h 5711"/>
              <a:gd name="T80" fmla="*/ 44 w 44"/>
              <a:gd name="T81" fmla="*/ 1802 h 5711"/>
              <a:gd name="T82" fmla="*/ 19 w 44"/>
              <a:gd name="T83" fmla="*/ 1802 h 5711"/>
              <a:gd name="T84" fmla="*/ 44 w 44"/>
              <a:gd name="T85" fmla="*/ 1526 h 5711"/>
              <a:gd name="T86" fmla="*/ 44 w 44"/>
              <a:gd name="T87" fmla="*/ 1551 h 5711"/>
              <a:gd name="T88" fmla="*/ 19 w 44"/>
              <a:gd name="T89" fmla="*/ 1275 h 5711"/>
              <a:gd name="T90" fmla="*/ 44 w 44"/>
              <a:gd name="T91" fmla="*/ 1225 h 5711"/>
              <a:gd name="T92" fmla="*/ 19 w 44"/>
              <a:gd name="T93" fmla="*/ 1225 h 5711"/>
              <a:gd name="T94" fmla="*/ 44 w 44"/>
              <a:gd name="T95" fmla="*/ 950 h 5711"/>
              <a:gd name="T96" fmla="*/ 44 w 44"/>
              <a:gd name="T97" fmla="*/ 1150 h 5711"/>
              <a:gd name="T98" fmla="*/ 18 w 44"/>
              <a:gd name="T99" fmla="*/ 875 h 5711"/>
              <a:gd name="T100" fmla="*/ 43 w 44"/>
              <a:gd name="T101" fmla="*/ 824 h 5711"/>
              <a:gd name="T102" fmla="*/ 18 w 44"/>
              <a:gd name="T103" fmla="*/ 825 h 5711"/>
              <a:gd name="T104" fmla="*/ 43 w 44"/>
              <a:gd name="T105" fmla="*/ 549 h 5711"/>
              <a:gd name="T106" fmla="*/ 43 w 44"/>
              <a:gd name="T107" fmla="*/ 574 h 5711"/>
              <a:gd name="T108" fmla="*/ 17 w 44"/>
              <a:gd name="T109" fmla="*/ 298 h 5711"/>
              <a:gd name="T110" fmla="*/ 42 w 44"/>
              <a:gd name="T111" fmla="*/ 248 h 5711"/>
              <a:gd name="T112" fmla="*/ 17 w 44"/>
              <a:gd name="T113" fmla="*/ 248 h 5711"/>
              <a:gd name="T114" fmla="*/ 42 w 44"/>
              <a:gd name="T115" fmla="*/ 0 h 5711"/>
              <a:gd name="T116" fmla="*/ 42 w 44"/>
              <a:gd name="T117" fmla="*/ 173 h 5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4" h="5711">
                <a:moveTo>
                  <a:pt x="25" y="5711"/>
                </a:moveTo>
                <a:cubicBezTo>
                  <a:pt x="27" y="5667"/>
                  <a:pt x="29" y="5599"/>
                  <a:pt x="31" y="5510"/>
                </a:cubicBezTo>
                <a:lnTo>
                  <a:pt x="6" y="5510"/>
                </a:lnTo>
                <a:cubicBezTo>
                  <a:pt x="4" y="5598"/>
                  <a:pt x="2" y="5666"/>
                  <a:pt x="0" y="5710"/>
                </a:cubicBezTo>
                <a:lnTo>
                  <a:pt x="25" y="5711"/>
                </a:lnTo>
                <a:close/>
                <a:moveTo>
                  <a:pt x="32" y="5460"/>
                </a:moveTo>
                <a:cubicBezTo>
                  <a:pt x="32" y="5452"/>
                  <a:pt x="32" y="5444"/>
                  <a:pt x="32" y="5435"/>
                </a:cubicBezTo>
                <a:lnTo>
                  <a:pt x="7" y="5435"/>
                </a:lnTo>
                <a:cubicBezTo>
                  <a:pt x="7" y="5443"/>
                  <a:pt x="7" y="5452"/>
                  <a:pt x="7" y="5460"/>
                </a:cubicBezTo>
                <a:lnTo>
                  <a:pt x="32" y="5460"/>
                </a:lnTo>
                <a:close/>
                <a:moveTo>
                  <a:pt x="33" y="5385"/>
                </a:moveTo>
                <a:cubicBezTo>
                  <a:pt x="34" y="5324"/>
                  <a:pt x="35" y="5257"/>
                  <a:pt x="35" y="5184"/>
                </a:cubicBezTo>
                <a:lnTo>
                  <a:pt x="10" y="5184"/>
                </a:lnTo>
                <a:cubicBezTo>
                  <a:pt x="10" y="5257"/>
                  <a:pt x="9" y="5324"/>
                  <a:pt x="8" y="5385"/>
                </a:cubicBezTo>
                <a:lnTo>
                  <a:pt x="33" y="5385"/>
                </a:lnTo>
                <a:close/>
                <a:moveTo>
                  <a:pt x="36" y="5134"/>
                </a:moveTo>
                <a:cubicBezTo>
                  <a:pt x="36" y="5126"/>
                  <a:pt x="36" y="5118"/>
                  <a:pt x="36" y="5109"/>
                </a:cubicBezTo>
                <a:lnTo>
                  <a:pt x="11" y="5109"/>
                </a:lnTo>
                <a:cubicBezTo>
                  <a:pt x="11" y="5117"/>
                  <a:pt x="11" y="5126"/>
                  <a:pt x="11" y="5134"/>
                </a:cubicBezTo>
                <a:lnTo>
                  <a:pt x="36" y="5134"/>
                </a:lnTo>
                <a:close/>
                <a:moveTo>
                  <a:pt x="37" y="5059"/>
                </a:moveTo>
                <a:cubicBezTo>
                  <a:pt x="37" y="4995"/>
                  <a:pt x="38" y="4928"/>
                  <a:pt x="38" y="4859"/>
                </a:cubicBezTo>
                <a:lnTo>
                  <a:pt x="13" y="4858"/>
                </a:lnTo>
                <a:cubicBezTo>
                  <a:pt x="13" y="4928"/>
                  <a:pt x="12" y="4995"/>
                  <a:pt x="12" y="5059"/>
                </a:cubicBezTo>
                <a:lnTo>
                  <a:pt x="37" y="5059"/>
                </a:lnTo>
                <a:close/>
                <a:moveTo>
                  <a:pt x="39" y="4808"/>
                </a:moveTo>
                <a:cubicBezTo>
                  <a:pt x="39" y="4800"/>
                  <a:pt x="39" y="4792"/>
                  <a:pt x="39" y="4783"/>
                </a:cubicBezTo>
                <a:lnTo>
                  <a:pt x="14" y="4783"/>
                </a:lnTo>
                <a:cubicBezTo>
                  <a:pt x="14" y="4792"/>
                  <a:pt x="14" y="4800"/>
                  <a:pt x="13" y="4808"/>
                </a:cubicBezTo>
                <a:lnTo>
                  <a:pt x="39" y="4808"/>
                </a:lnTo>
                <a:close/>
                <a:moveTo>
                  <a:pt x="39" y="4733"/>
                </a:moveTo>
                <a:cubicBezTo>
                  <a:pt x="39" y="4668"/>
                  <a:pt x="40" y="4602"/>
                  <a:pt x="40" y="4533"/>
                </a:cubicBezTo>
                <a:lnTo>
                  <a:pt x="15" y="4533"/>
                </a:lnTo>
                <a:cubicBezTo>
                  <a:pt x="15" y="4601"/>
                  <a:pt x="14" y="4668"/>
                  <a:pt x="14" y="4733"/>
                </a:cubicBezTo>
                <a:lnTo>
                  <a:pt x="39" y="4733"/>
                </a:lnTo>
                <a:close/>
                <a:moveTo>
                  <a:pt x="40" y="4483"/>
                </a:moveTo>
                <a:cubicBezTo>
                  <a:pt x="40" y="4474"/>
                  <a:pt x="40" y="4466"/>
                  <a:pt x="40" y="4458"/>
                </a:cubicBezTo>
                <a:lnTo>
                  <a:pt x="15" y="4458"/>
                </a:lnTo>
                <a:cubicBezTo>
                  <a:pt x="15" y="4466"/>
                  <a:pt x="15" y="4474"/>
                  <a:pt x="15" y="4483"/>
                </a:cubicBezTo>
                <a:lnTo>
                  <a:pt x="40" y="4483"/>
                </a:lnTo>
                <a:close/>
                <a:moveTo>
                  <a:pt x="41" y="4408"/>
                </a:moveTo>
                <a:cubicBezTo>
                  <a:pt x="41" y="4342"/>
                  <a:pt x="41" y="4275"/>
                  <a:pt x="42" y="4207"/>
                </a:cubicBezTo>
                <a:lnTo>
                  <a:pt x="16" y="4207"/>
                </a:lnTo>
                <a:cubicBezTo>
                  <a:pt x="16" y="4275"/>
                  <a:pt x="16" y="4342"/>
                  <a:pt x="16" y="4407"/>
                </a:cubicBezTo>
                <a:lnTo>
                  <a:pt x="41" y="4408"/>
                </a:lnTo>
                <a:close/>
                <a:moveTo>
                  <a:pt x="42" y="4157"/>
                </a:moveTo>
                <a:cubicBezTo>
                  <a:pt x="42" y="4149"/>
                  <a:pt x="42" y="4140"/>
                  <a:pt x="42" y="4132"/>
                </a:cubicBezTo>
                <a:lnTo>
                  <a:pt x="17" y="4132"/>
                </a:lnTo>
                <a:cubicBezTo>
                  <a:pt x="17" y="4140"/>
                  <a:pt x="17" y="4148"/>
                  <a:pt x="17" y="4157"/>
                </a:cubicBezTo>
                <a:lnTo>
                  <a:pt x="42" y="4157"/>
                </a:lnTo>
                <a:close/>
                <a:moveTo>
                  <a:pt x="42" y="4082"/>
                </a:moveTo>
                <a:cubicBezTo>
                  <a:pt x="42" y="4016"/>
                  <a:pt x="42" y="3949"/>
                  <a:pt x="43" y="3881"/>
                </a:cubicBezTo>
                <a:lnTo>
                  <a:pt x="18" y="3881"/>
                </a:lnTo>
                <a:cubicBezTo>
                  <a:pt x="17" y="3949"/>
                  <a:pt x="17" y="4016"/>
                  <a:pt x="17" y="4082"/>
                </a:cubicBezTo>
                <a:lnTo>
                  <a:pt x="42" y="4082"/>
                </a:lnTo>
                <a:close/>
                <a:moveTo>
                  <a:pt x="43" y="3831"/>
                </a:moveTo>
                <a:cubicBezTo>
                  <a:pt x="43" y="3823"/>
                  <a:pt x="43" y="3814"/>
                  <a:pt x="43" y="3806"/>
                </a:cubicBezTo>
                <a:lnTo>
                  <a:pt x="18" y="3806"/>
                </a:lnTo>
                <a:cubicBezTo>
                  <a:pt x="18" y="3814"/>
                  <a:pt x="18" y="3823"/>
                  <a:pt x="18" y="3831"/>
                </a:cubicBezTo>
                <a:lnTo>
                  <a:pt x="43" y="3831"/>
                </a:lnTo>
                <a:close/>
                <a:moveTo>
                  <a:pt x="43" y="3756"/>
                </a:moveTo>
                <a:cubicBezTo>
                  <a:pt x="43" y="3690"/>
                  <a:pt x="43" y="3623"/>
                  <a:pt x="43" y="3555"/>
                </a:cubicBezTo>
                <a:lnTo>
                  <a:pt x="18" y="3555"/>
                </a:lnTo>
                <a:cubicBezTo>
                  <a:pt x="18" y="3623"/>
                  <a:pt x="18" y="3690"/>
                  <a:pt x="18" y="3756"/>
                </a:cubicBezTo>
                <a:lnTo>
                  <a:pt x="43" y="3756"/>
                </a:lnTo>
                <a:close/>
                <a:moveTo>
                  <a:pt x="43" y="3505"/>
                </a:moveTo>
                <a:cubicBezTo>
                  <a:pt x="43" y="3497"/>
                  <a:pt x="43" y="3489"/>
                  <a:pt x="43" y="3480"/>
                </a:cubicBezTo>
                <a:lnTo>
                  <a:pt x="18" y="3480"/>
                </a:lnTo>
                <a:cubicBezTo>
                  <a:pt x="18" y="3489"/>
                  <a:pt x="18" y="3497"/>
                  <a:pt x="18" y="3505"/>
                </a:cubicBezTo>
                <a:lnTo>
                  <a:pt x="43" y="3505"/>
                </a:lnTo>
                <a:close/>
                <a:moveTo>
                  <a:pt x="44" y="3430"/>
                </a:moveTo>
                <a:cubicBezTo>
                  <a:pt x="44" y="3364"/>
                  <a:pt x="44" y="3297"/>
                  <a:pt x="44" y="3230"/>
                </a:cubicBezTo>
                <a:lnTo>
                  <a:pt x="19" y="3230"/>
                </a:lnTo>
                <a:cubicBezTo>
                  <a:pt x="19" y="3297"/>
                  <a:pt x="19" y="3364"/>
                  <a:pt x="19" y="3430"/>
                </a:cubicBezTo>
                <a:lnTo>
                  <a:pt x="44" y="3430"/>
                </a:lnTo>
                <a:close/>
                <a:moveTo>
                  <a:pt x="44" y="3180"/>
                </a:moveTo>
                <a:cubicBezTo>
                  <a:pt x="44" y="3171"/>
                  <a:pt x="44" y="3163"/>
                  <a:pt x="44" y="3155"/>
                </a:cubicBezTo>
                <a:lnTo>
                  <a:pt x="19" y="3155"/>
                </a:lnTo>
                <a:cubicBezTo>
                  <a:pt x="19" y="3163"/>
                  <a:pt x="19" y="3171"/>
                  <a:pt x="19" y="3180"/>
                </a:cubicBezTo>
                <a:lnTo>
                  <a:pt x="44" y="3180"/>
                </a:lnTo>
                <a:close/>
                <a:moveTo>
                  <a:pt x="44" y="3105"/>
                </a:moveTo>
                <a:cubicBezTo>
                  <a:pt x="44" y="3038"/>
                  <a:pt x="44" y="2971"/>
                  <a:pt x="44" y="2904"/>
                </a:cubicBezTo>
                <a:lnTo>
                  <a:pt x="19" y="2904"/>
                </a:lnTo>
                <a:cubicBezTo>
                  <a:pt x="19" y="2971"/>
                  <a:pt x="19" y="3038"/>
                  <a:pt x="19" y="3105"/>
                </a:cubicBezTo>
                <a:lnTo>
                  <a:pt x="44" y="3105"/>
                </a:lnTo>
                <a:close/>
                <a:moveTo>
                  <a:pt x="44" y="2854"/>
                </a:moveTo>
                <a:cubicBezTo>
                  <a:pt x="44" y="2846"/>
                  <a:pt x="44" y="2837"/>
                  <a:pt x="44" y="2829"/>
                </a:cubicBezTo>
                <a:lnTo>
                  <a:pt x="19" y="2829"/>
                </a:lnTo>
                <a:cubicBezTo>
                  <a:pt x="19" y="2837"/>
                  <a:pt x="19" y="2846"/>
                  <a:pt x="19" y="2854"/>
                </a:cubicBezTo>
                <a:lnTo>
                  <a:pt x="44" y="2854"/>
                </a:lnTo>
                <a:close/>
                <a:moveTo>
                  <a:pt x="44" y="2779"/>
                </a:moveTo>
                <a:cubicBezTo>
                  <a:pt x="44" y="2712"/>
                  <a:pt x="44" y="2645"/>
                  <a:pt x="44" y="2578"/>
                </a:cubicBezTo>
                <a:lnTo>
                  <a:pt x="19" y="2578"/>
                </a:lnTo>
                <a:cubicBezTo>
                  <a:pt x="19" y="2645"/>
                  <a:pt x="19" y="2712"/>
                  <a:pt x="19" y="2779"/>
                </a:cubicBezTo>
                <a:lnTo>
                  <a:pt x="44" y="2779"/>
                </a:lnTo>
                <a:close/>
                <a:moveTo>
                  <a:pt x="44" y="2528"/>
                </a:moveTo>
                <a:cubicBezTo>
                  <a:pt x="44" y="2520"/>
                  <a:pt x="44" y="2511"/>
                  <a:pt x="44" y="2503"/>
                </a:cubicBezTo>
                <a:lnTo>
                  <a:pt x="19" y="2503"/>
                </a:lnTo>
                <a:cubicBezTo>
                  <a:pt x="19" y="2511"/>
                  <a:pt x="19" y="2520"/>
                  <a:pt x="19" y="2528"/>
                </a:cubicBezTo>
                <a:lnTo>
                  <a:pt x="44" y="2528"/>
                </a:lnTo>
                <a:close/>
                <a:moveTo>
                  <a:pt x="44" y="2453"/>
                </a:moveTo>
                <a:cubicBezTo>
                  <a:pt x="44" y="2396"/>
                  <a:pt x="44" y="2339"/>
                  <a:pt x="44" y="2283"/>
                </a:cubicBezTo>
                <a:cubicBezTo>
                  <a:pt x="44" y="2273"/>
                  <a:pt x="44" y="2263"/>
                  <a:pt x="44" y="2253"/>
                </a:cubicBezTo>
                <a:lnTo>
                  <a:pt x="19" y="2253"/>
                </a:lnTo>
                <a:cubicBezTo>
                  <a:pt x="19" y="2263"/>
                  <a:pt x="19" y="2273"/>
                  <a:pt x="19" y="2283"/>
                </a:cubicBezTo>
                <a:cubicBezTo>
                  <a:pt x="19" y="2339"/>
                  <a:pt x="19" y="2396"/>
                  <a:pt x="19" y="2453"/>
                </a:cubicBezTo>
                <a:lnTo>
                  <a:pt x="44" y="2453"/>
                </a:lnTo>
                <a:close/>
                <a:moveTo>
                  <a:pt x="44" y="2202"/>
                </a:moveTo>
                <a:cubicBezTo>
                  <a:pt x="44" y="2194"/>
                  <a:pt x="44" y="2186"/>
                  <a:pt x="44" y="2177"/>
                </a:cubicBezTo>
                <a:lnTo>
                  <a:pt x="19" y="2177"/>
                </a:lnTo>
                <a:cubicBezTo>
                  <a:pt x="19" y="2186"/>
                  <a:pt x="19" y="2194"/>
                  <a:pt x="19" y="2202"/>
                </a:cubicBezTo>
                <a:lnTo>
                  <a:pt x="44" y="2202"/>
                </a:lnTo>
                <a:close/>
                <a:moveTo>
                  <a:pt x="44" y="2127"/>
                </a:moveTo>
                <a:cubicBezTo>
                  <a:pt x="44" y="2060"/>
                  <a:pt x="44" y="1993"/>
                  <a:pt x="44" y="1927"/>
                </a:cubicBezTo>
                <a:lnTo>
                  <a:pt x="19" y="1927"/>
                </a:lnTo>
                <a:cubicBezTo>
                  <a:pt x="19" y="1993"/>
                  <a:pt x="19" y="2060"/>
                  <a:pt x="19" y="2127"/>
                </a:cubicBezTo>
                <a:lnTo>
                  <a:pt x="44" y="2127"/>
                </a:lnTo>
                <a:close/>
                <a:moveTo>
                  <a:pt x="44" y="1877"/>
                </a:moveTo>
                <a:cubicBezTo>
                  <a:pt x="44" y="1868"/>
                  <a:pt x="44" y="1860"/>
                  <a:pt x="44" y="1852"/>
                </a:cubicBezTo>
                <a:lnTo>
                  <a:pt x="19" y="1852"/>
                </a:lnTo>
                <a:cubicBezTo>
                  <a:pt x="19" y="1860"/>
                  <a:pt x="19" y="1868"/>
                  <a:pt x="19" y="1877"/>
                </a:cubicBezTo>
                <a:lnTo>
                  <a:pt x="44" y="1877"/>
                </a:lnTo>
                <a:close/>
                <a:moveTo>
                  <a:pt x="44" y="1802"/>
                </a:moveTo>
                <a:cubicBezTo>
                  <a:pt x="44" y="1734"/>
                  <a:pt x="44" y="1667"/>
                  <a:pt x="44" y="1601"/>
                </a:cubicBezTo>
                <a:lnTo>
                  <a:pt x="19" y="1601"/>
                </a:lnTo>
                <a:cubicBezTo>
                  <a:pt x="19" y="1667"/>
                  <a:pt x="19" y="1734"/>
                  <a:pt x="19" y="1802"/>
                </a:cubicBezTo>
                <a:lnTo>
                  <a:pt x="44" y="1802"/>
                </a:lnTo>
                <a:close/>
                <a:moveTo>
                  <a:pt x="44" y="1551"/>
                </a:moveTo>
                <a:cubicBezTo>
                  <a:pt x="44" y="1543"/>
                  <a:pt x="44" y="1534"/>
                  <a:pt x="44" y="1526"/>
                </a:cubicBezTo>
                <a:lnTo>
                  <a:pt x="19" y="1526"/>
                </a:lnTo>
                <a:cubicBezTo>
                  <a:pt x="19" y="1534"/>
                  <a:pt x="19" y="1543"/>
                  <a:pt x="19" y="1551"/>
                </a:cubicBezTo>
                <a:lnTo>
                  <a:pt x="44" y="1551"/>
                </a:lnTo>
                <a:close/>
                <a:moveTo>
                  <a:pt x="44" y="1476"/>
                </a:moveTo>
                <a:cubicBezTo>
                  <a:pt x="44" y="1408"/>
                  <a:pt x="44" y="1341"/>
                  <a:pt x="44" y="1275"/>
                </a:cubicBezTo>
                <a:lnTo>
                  <a:pt x="19" y="1275"/>
                </a:lnTo>
                <a:cubicBezTo>
                  <a:pt x="19" y="1341"/>
                  <a:pt x="19" y="1408"/>
                  <a:pt x="19" y="1476"/>
                </a:cubicBezTo>
                <a:lnTo>
                  <a:pt x="44" y="1476"/>
                </a:lnTo>
                <a:close/>
                <a:moveTo>
                  <a:pt x="44" y="1225"/>
                </a:moveTo>
                <a:cubicBezTo>
                  <a:pt x="44" y="1217"/>
                  <a:pt x="44" y="1209"/>
                  <a:pt x="44" y="1200"/>
                </a:cubicBezTo>
                <a:lnTo>
                  <a:pt x="19" y="1200"/>
                </a:lnTo>
                <a:cubicBezTo>
                  <a:pt x="19" y="1209"/>
                  <a:pt x="19" y="1217"/>
                  <a:pt x="19" y="1225"/>
                </a:cubicBezTo>
                <a:lnTo>
                  <a:pt x="44" y="1225"/>
                </a:lnTo>
                <a:close/>
                <a:moveTo>
                  <a:pt x="44" y="1150"/>
                </a:moveTo>
                <a:cubicBezTo>
                  <a:pt x="44" y="1081"/>
                  <a:pt x="44" y="1014"/>
                  <a:pt x="44" y="950"/>
                </a:cubicBezTo>
                <a:lnTo>
                  <a:pt x="19" y="950"/>
                </a:lnTo>
                <a:cubicBezTo>
                  <a:pt x="19" y="1014"/>
                  <a:pt x="19" y="1081"/>
                  <a:pt x="19" y="1150"/>
                </a:cubicBezTo>
                <a:lnTo>
                  <a:pt x="44" y="1150"/>
                </a:lnTo>
                <a:close/>
                <a:moveTo>
                  <a:pt x="44" y="900"/>
                </a:moveTo>
                <a:cubicBezTo>
                  <a:pt x="43" y="891"/>
                  <a:pt x="43" y="883"/>
                  <a:pt x="43" y="875"/>
                </a:cubicBezTo>
                <a:lnTo>
                  <a:pt x="18" y="875"/>
                </a:lnTo>
                <a:cubicBezTo>
                  <a:pt x="18" y="883"/>
                  <a:pt x="18" y="891"/>
                  <a:pt x="18" y="900"/>
                </a:cubicBezTo>
                <a:lnTo>
                  <a:pt x="44" y="900"/>
                </a:lnTo>
                <a:close/>
                <a:moveTo>
                  <a:pt x="43" y="824"/>
                </a:moveTo>
                <a:cubicBezTo>
                  <a:pt x="43" y="754"/>
                  <a:pt x="43" y="687"/>
                  <a:pt x="43" y="624"/>
                </a:cubicBezTo>
                <a:lnTo>
                  <a:pt x="18" y="624"/>
                </a:lnTo>
                <a:cubicBezTo>
                  <a:pt x="18" y="687"/>
                  <a:pt x="18" y="754"/>
                  <a:pt x="18" y="825"/>
                </a:cubicBezTo>
                <a:lnTo>
                  <a:pt x="43" y="824"/>
                </a:lnTo>
                <a:close/>
                <a:moveTo>
                  <a:pt x="43" y="574"/>
                </a:moveTo>
                <a:cubicBezTo>
                  <a:pt x="43" y="565"/>
                  <a:pt x="43" y="557"/>
                  <a:pt x="43" y="549"/>
                </a:cubicBezTo>
                <a:lnTo>
                  <a:pt x="18" y="549"/>
                </a:lnTo>
                <a:cubicBezTo>
                  <a:pt x="18" y="557"/>
                  <a:pt x="18" y="566"/>
                  <a:pt x="18" y="574"/>
                </a:cubicBezTo>
                <a:lnTo>
                  <a:pt x="43" y="574"/>
                </a:lnTo>
                <a:close/>
                <a:moveTo>
                  <a:pt x="43" y="499"/>
                </a:moveTo>
                <a:cubicBezTo>
                  <a:pt x="43" y="425"/>
                  <a:pt x="43" y="358"/>
                  <a:pt x="43" y="298"/>
                </a:cubicBezTo>
                <a:lnTo>
                  <a:pt x="17" y="298"/>
                </a:lnTo>
                <a:cubicBezTo>
                  <a:pt x="18" y="358"/>
                  <a:pt x="18" y="425"/>
                  <a:pt x="18" y="499"/>
                </a:cubicBezTo>
                <a:lnTo>
                  <a:pt x="43" y="499"/>
                </a:lnTo>
                <a:close/>
                <a:moveTo>
                  <a:pt x="42" y="248"/>
                </a:moveTo>
                <a:cubicBezTo>
                  <a:pt x="42" y="240"/>
                  <a:pt x="42" y="231"/>
                  <a:pt x="42" y="223"/>
                </a:cubicBezTo>
                <a:lnTo>
                  <a:pt x="17" y="223"/>
                </a:lnTo>
                <a:cubicBezTo>
                  <a:pt x="17" y="231"/>
                  <a:pt x="17" y="240"/>
                  <a:pt x="17" y="248"/>
                </a:cubicBezTo>
                <a:lnTo>
                  <a:pt x="42" y="248"/>
                </a:lnTo>
                <a:close/>
                <a:moveTo>
                  <a:pt x="42" y="173"/>
                </a:moveTo>
                <a:cubicBezTo>
                  <a:pt x="42" y="62"/>
                  <a:pt x="42" y="0"/>
                  <a:pt x="42" y="0"/>
                </a:cubicBezTo>
                <a:lnTo>
                  <a:pt x="17" y="0"/>
                </a:lnTo>
                <a:cubicBezTo>
                  <a:pt x="17" y="1"/>
                  <a:pt x="17" y="62"/>
                  <a:pt x="17" y="173"/>
                </a:cubicBezTo>
                <a:lnTo>
                  <a:pt x="42" y="173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39" name="Freeform 549"/>
          <p:cNvSpPr>
            <a:spLocks noEditPoints="1"/>
          </p:cNvSpPr>
          <p:nvPr/>
        </p:nvSpPr>
        <p:spPr bwMode="auto">
          <a:xfrm>
            <a:off x="7721511" y="5444155"/>
            <a:ext cx="1088034" cy="10906"/>
          </a:xfrm>
          <a:custGeom>
            <a:avLst/>
            <a:gdLst>
              <a:gd name="T0" fmla="*/ 2185 w 2386"/>
              <a:gd name="T1" fmla="*/ 0 h 28"/>
              <a:gd name="T2" fmla="*/ 2386 w 2386"/>
              <a:gd name="T3" fmla="*/ 25 h 28"/>
              <a:gd name="T4" fmla="*/ 2135 w 2386"/>
              <a:gd name="T5" fmla="*/ 0 h 28"/>
              <a:gd name="T6" fmla="*/ 2110 w 2386"/>
              <a:gd name="T7" fmla="*/ 25 h 28"/>
              <a:gd name="T8" fmla="*/ 2135 w 2386"/>
              <a:gd name="T9" fmla="*/ 0 h 28"/>
              <a:gd name="T10" fmla="*/ 1860 w 2386"/>
              <a:gd name="T11" fmla="*/ 1 h 28"/>
              <a:gd name="T12" fmla="*/ 2060 w 2386"/>
              <a:gd name="T13" fmla="*/ 25 h 28"/>
              <a:gd name="T14" fmla="*/ 1810 w 2386"/>
              <a:gd name="T15" fmla="*/ 1 h 28"/>
              <a:gd name="T16" fmla="*/ 1785 w 2386"/>
              <a:gd name="T17" fmla="*/ 26 h 28"/>
              <a:gd name="T18" fmla="*/ 1810 w 2386"/>
              <a:gd name="T19" fmla="*/ 1 h 28"/>
              <a:gd name="T20" fmla="*/ 1534 w 2386"/>
              <a:gd name="T21" fmla="*/ 1 h 28"/>
              <a:gd name="T22" fmla="*/ 1735 w 2386"/>
              <a:gd name="T23" fmla="*/ 26 h 28"/>
              <a:gd name="T24" fmla="*/ 1484 w 2386"/>
              <a:gd name="T25" fmla="*/ 1 h 28"/>
              <a:gd name="T26" fmla="*/ 1459 w 2386"/>
              <a:gd name="T27" fmla="*/ 26 h 28"/>
              <a:gd name="T28" fmla="*/ 1484 w 2386"/>
              <a:gd name="T29" fmla="*/ 1 h 28"/>
              <a:gd name="T30" fmla="*/ 1209 w 2386"/>
              <a:gd name="T31" fmla="*/ 2 h 28"/>
              <a:gd name="T32" fmla="*/ 1409 w 2386"/>
              <a:gd name="T33" fmla="*/ 26 h 28"/>
              <a:gd name="T34" fmla="*/ 1159 w 2386"/>
              <a:gd name="T35" fmla="*/ 2 h 28"/>
              <a:gd name="T36" fmla="*/ 1134 w 2386"/>
              <a:gd name="T37" fmla="*/ 27 h 28"/>
              <a:gd name="T38" fmla="*/ 1159 w 2386"/>
              <a:gd name="T39" fmla="*/ 2 h 28"/>
              <a:gd name="T40" fmla="*/ 883 w 2386"/>
              <a:gd name="T41" fmla="*/ 2 h 28"/>
              <a:gd name="T42" fmla="*/ 1084 w 2386"/>
              <a:gd name="T43" fmla="*/ 27 h 28"/>
              <a:gd name="T44" fmla="*/ 833 w 2386"/>
              <a:gd name="T45" fmla="*/ 2 h 28"/>
              <a:gd name="T46" fmla="*/ 808 w 2386"/>
              <a:gd name="T47" fmla="*/ 27 h 28"/>
              <a:gd name="T48" fmla="*/ 833 w 2386"/>
              <a:gd name="T49" fmla="*/ 2 h 28"/>
              <a:gd name="T50" fmla="*/ 558 w 2386"/>
              <a:gd name="T51" fmla="*/ 2 h 28"/>
              <a:gd name="T52" fmla="*/ 758 w 2386"/>
              <a:gd name="T53" fmla="*/ 27 h 28"/>
              <a:gd name="T54" fmla="*/ 508 w 2386"/>
              <a:gd name="T55" fmla="*/ 2 h 28"/>
              <a:gd name="T56" fmla="*/ 483 w 2386"/>
              <a:gd name="T57" fmla="*/ 28 h 28"/>
              <a:gd name="T58" fmla="*/ 508 w 2386"/>
              <a:gd name="T59" fmla="*/ 2 h 28"/>
              <a:gd name="T60" fmla="*/ 232 w 2386"/>
              <a:gd name="T61" fmla="*/ 3 h 28"/>
              <a:gd name="T62" fmla="*/ 433 w 2386"/>
              <a:gd name="T63" fmla="*/ 28 h 28"/>
              <a:gd name="T64" fmla="*/ 182 w 2386"/>
              <a:gd name="T65" fmla="*/ 3 h 28"/>
              <a:gd name="T66" fmla="*/ 157 w 2386"/>
              <a:gd name="T67" fmla="*/ 28 h 28"/>
              <a:gd name="T68" fmla="*/ 182 w 2386"/>
              <a:gd name="T69" fmla="*/ 3 h 28"/>
              <a:gd name="T70" fmla="*/ 0 w 2386"/>
              <a:gd name="T71" fmla="*/ 3 h 28"/>
              <a:gd name="T72" fmla="*/ 107 w 2386"/>
              <a:gd name="T73" fmla="*/ 28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386" h="28">
                <a:moveTo>
                  <a:pt x="2386" y="0"/>
                </a:moveTo>
                <a:lnTo>
                  <a:pt x="2185" y="0"/>
                </a:lnTo>
                <a:lnTo>
                  <a:pt x="2186" y="25"/>
                </a:lnTo>
                <a:lnTo>
                  <a:pt x="2386" y="25"/>
                </a:lnTo>
                <a:lnTo>
                  <a:pt x="2386" y="0"/>
                </a:lnTo>
                <a:close/>
                <a:moveTo>
                  <a:pt x="2135" y="0"/>
                </a:moveTo>
                <a:lnTo>
                  <a:pt x="2110" y="0"/>
                </a:lnTo>
                <a:lnTo>
                  <a:pt x="2110" y="25"/>
                </a:lnTo>
                <a:lnTo>
                  <a:pt x="2135" y="25"/>
                </a:lnTo>
                <a:lnTo>
                  <a:pt x="2135" y="0"/>
                </a:lnTo>
                <a:close/>
                <a:moveTo>
                  <a:pt x="2060" y="0"/>
                </a:moveTo>
                <a:lnTo>
                  <a:pt x="1860" y="1"/>
                </a:lnTo>
                <a:lnTo>
                  <a:pt x="1860" y="26"/>
                </a:lnTo>
                <a:lnTo>
                  <a:pt x="2060" y="25"/>
                </a:lnTo>
                <a:lnTo>
                  <a:pt x="2060" y="0"/>
                </a:lnTo>
                <a:close/>
                <a:moveTo>
                  <a:pt x="1810" y="1"/>
                </a:moveTo>
                <a:lnTo>
                  <a:pt x="1785" y="1"/>
                </a:lnTo>
                <a:lnTo>
                  <a:pt x="1785" y="26"/>
                </a:lnTo>
                <a:lnTo>
                  <a:pt x="1810" y="26"/>
                </a:lnTo>
                <a:lnTo>
                  <a:pt x="1810" y="1"/>
                </a:lnTo>
                <a:close/>
                <a:moveTo>
                  <a:pt x="1735" y="1"/>
                </a:moveTo>
                <a:lnTo>
                  <a:pt x="1534" y="1"/>
                </a:lnTo>
                <a:lnTo>
                  <a:pt x="1534" y="26"/>
                </a:lnTo>
                <a:lnTo>
                  <a:pt x="1735" y="26"/>
                </a:lnTo>
                <a:lnTo>
                  <a:pt x="1735" y="1"/>
                </a:lnTo>
                <a:close/>
                <a:moveTo>
                  <a:pt x="1484" y="1"/>
                </a:moveTo>
                <a:lnTo>
                  <a:pt x="1459" y="1"/>
                </a:lnTo>
                <a:lnTo>
                  <a:pt x="1459" y="26"/>
                </a:lnTo>
                <a:lnTo>
                  <a:pt x="1484" y="26"/>
                </a:lnTo>
                <a:lnTo>
                  <a:pt x="1484" y="1"/>
                </a:lnTo>
                <a:close/>
                <a:moveTo>
                  <a:pt x="1409" y="1"/>
                </a:moveTo>
                <a:lnTo>
                  <a:pt x="1209" y="2"/>
                </a:lnTo>
                <a:lnTo>
                  <a:pt x="1209" y="27"/>
                </a:lnTo>
                <a:lnTo>
                  <a:pt x="1409" y="26"/>
                </a:lnTo>
                <a:lnTo>
                  <a:pt x="1409" y="1"/>
                </a:lnTo>
                <a:close/>
                <a:moveTo>
                  <a:pt x="1159" y="2"/>
                </a:moveTo>
                <a:lnTo>
                  <a:pt x="1134" y="2"/>
                </a:lnTo>
                <a:lnTo>
                  <a:pt x="1134" y="27"/>
                </a:lnTo>
                <a:lnTo>
                  <a:pt x="1159" y="27"/>
                </a:lnTo>
                <a:lnTo>
                  <a:pt x="1159" y="2"/>
                </a:lnTo>
                <a:close/>
                <a:moveTo>
                  <a:pt x="1084" y="2"/>
                </a:moveTo>
                <a:lnTo>
                  <a:pt x="883" y="2"/>
                </a:lnTo>
                <a:lnTo>
                  <a:pt x="883" y="27"/>
                </a:lnTo>
                <a:lnTo>
                  <a:pt x="1084" y="27"/>
                </a:lnTo>
                <a:lnTo>
                  <a:pt x="1084" y="2"/>
                </a:lnTo>
                <a:close/>
                <a:moveTo>
                  <a:pt x="833" y="2"/>
                </a:moveTo>
                <a:lnTo>
                  <a:pt x="808" y="2"/>
                </a:lnTo>
                <a:lnTo>
                  <a:pt x="808" y="27"/>
                </a:lnTo>
                <a:lnTo>
                  <a:pt x="833" y="27"/>
                </a:lnTo>
                <a:lnTo>
                  <a:pt x="833" y="2"/>
                </a:lnTo>
                <a:close/>
                <a:moveTo>
                  <a:pt x="758" y="2"/>
                </a:moveTo>
                <a:lnTo>
                  <a:pt x="558" y="2"/>
                </a:lnTo>
                <a:lnTo>
                  <a:pt x="558" y="27"/>
                </a:lnTo>
                <a:lnTo>
                  <a:pt x="758" y="27"/>
                </a:lnTo>
                <a:lnTo>
                  <a:pt x="758" y="2"/>
                </a:lnTo>
                <a:close/>
                <a:moveTo>
                  <a:pt x="508" y="2"/>
                </a:moveTo>
                <a:lnTo>
                  <a:pt x="483" y="3"/>
                </a:lnTo>
                <a:lnTo>
                  <a:pt x="483" y="28"/>
                </a:lnTo>
                <a:lnTo>
                  <a:pt x="508" y="28"/>
                </a:lnTo>
                <a:lnTo>
                  <a:pt x="508" y="2"/>
                </a:lnTo>
                <a:close/>
                <a:moveTo>
                  <a:pt x="433" y="3"/>
                </a:moveTo>
                <a:lnTo>
                  <a:pt x="232" y="3"/>
                </a:lnTo>
                <a:lnTo>
                  <a:pt x="232" y="28"/>
                </a:lnTo>
                <a:lnTo>
                  <a:pt x="433" y="28"/>
                </a:lnTo>
                <a:lnTo>
                  <a:pt x="433" y="3"/>
                </a:lnTo>
                <a:close/>
                <a:moveTo>
                  <a:pt x="182" y="3"/>
                </a:moveTo>
                <a:lnTo>
                  <a:pt x="157" y="3"/>
                </a:lnTo>
                <a:lnTo>
                  <a:pt x="157" y="28"/>
                </a:lnTo>
                <a:lnTo>
                  <a:pt x="182" y="28"/>
                </a:lnTo>
                <a:lnTo>
                  <a:pt x="182" y="3"/>
                </a:lnTo>
                <a:close/>
                <a:moveTo>
                  <a:pt x="107" y="3"/>
                </a:moveTo>
                <a:lnTo>
                  <a:pt x="0" y="3"/>
                </a:lnTo>
                <a:lnTo>
                  <a:pt x="0" y="28"/>
                </a:lnTo>
                <a:lnTo>
                  <a:pt x="107" y="28"/>
                </a:lnTo>
                <a:lnTo>
                  <a:pt x="107" y="3"/>
                </a:lnTo>
                <a:close/>
              </a:path>
            </a:pathLst>
          </a:custGeom>
          <a:solidFill>
            <a:srgbClr val="3B23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40" name="Freeform 550"/>
          <p:cNvSpPr>
            <a:spLocks/>
          </p:cNvSpPr>
          <p:nvPr/>
        </p:nvSpPr>
        <p:spPr bwMode="auto">
          <a:xfrm>
            <a:off x="7009954" y="3564634"/>
            <a:ext cx="1017075" cy="2821101"/>
          </a:xfrm>
          <a:custGeom>
            <a:avLst/>
            <a:gdLst>
              <a:gd name="T0" fmla="*/ 1196 w 2226"/>
              <a:gd name="T1" fmla="*/ 7324 h 7324"/>
              <a:gd name="T2" fmla="*/ 2226 w 2226"/>
              <a:gd name="T3" fmla="*/ 7324 h 7324"/>
              <a:gd name="T4" fmla="*/ 2226 w 2226"/>
              <a:gd name="T5" fmla="*/ 0 h 7324"/>
              <a:gd name="T6" fmla="*/ 0 w 2226"/>
              <a:gd name="T7" fmla="*/ 0 h 7324"/>
              <a:gd name="T8" fmla="*/ 0 w 2226"/>
              <a:gd name="T9" fmla="*/ 17 h 7324"/>
              <a:gd name="T10" fmla="*/ 2210 w 2226"/>
              <a:gd name="T11" fmla="*/ 17 h 7324"/>
              <a:gd name="T12" fmla="*/ 2210 w 2226"/>
              <a:gd name="T13" fmla="*/ 7308 h 7324"/>
              <a:gd name="T14" fmla="*/ 1196 w 2226"/>
              <a:gd name="T15" fmla="*/ 7308 h 7324"/>
              <a:gd name="T16" fmla="*/ 1196 w 2226"/>
              <a:gd name="T17" fmla="*/ 7324 h 7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6" h="7324">
                <a:moveTo>
                  <a:pt x="1196" y="7324"/>
                </a:moveTo>
                <a:lnTo>
                  <a:pt x="2226" y="7324"/>
                </a:lnTo>
                <a:lnTo>
                  <a:pt x="2226" y="0"/>
                </a:lnTo>
                <a:lnTo>
                  <a:pt x="0" y="0"/>
                </a:lnTo>
                <a:lnTo>
                  <a:pt x="0" y="17"/>
                </a:lnTo>
                <a:lnTo>
                  <a:pt x="2210" y="17"/>
                </a:lnTo>
                <a:lnTo>
                  <a:pt x="2210" y="7308"/>
                </a:lnTo>
                <a:lnTo>
                  <a:pt x="1196" y="7308"/>
                </a:lnTo>
                <a:lnTo>
                  <a:pt x="1196" y="7324"/>
                </a:lnTo>
                <a:close/>
              </a:path>
            </a:pathLst>
          </a:custGeom>
          <a:solidFill>
            <a:srgbClr val="E54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41" name="Freeform 551"/>
          <p:cNvSpPr>
            <a:spLocks/>
          </p:cNvSpPr>
          <p:nvPr/>
        </p:nvSpPr>
        <p:spPr bwMode="auto">
          <a:xfrm>
            <a:off x="7009953" y="3542821"/>
            <a:ext cx="102496" cy="49079"/>
          </a:xfrm>
          <a:custGeom>
            <a:avLst/>
            <a:gdLst>
              <a:gd name="T0" fmla="*/ 160 w 224"/>
              <a:gd name="T1" fmla="*/ 65 h 129"/>
              <a:gd name="T2" fmla="*/ 224 w 224"/>
              <a:gd name="T3" fmla="*/ 0 h 129"/>
              <a:gd name="T4" fmla="*/ 0 w 224"/>
              <a:gd name="T5" fmla="*/ 65 h 129"/>
              <a:gd name="T6" fmla="*/ 224 w 224"/>
              <a:gd name="T7" fmla="*/ 129 h 129"/>
              <a:gd name="T8" fmla="*/ 160 w 224"/>
              <a:gd name="T9" fmla="*/ 65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" h="129">
                <a:moveTo>
                  <a:pt x="160" y="65"/>
                </a:moveTo>
                <a:lnTo>
                  <a:pt x="224" y="0"/>
                </a:lnTo>
                <a:lnTo>
                  <a:pt x="0" y="65"/>
                </a:lnTo>
                <a:lnTo>
                  <a:pt x="224" y="129"/>
                </a:lnTo>
                <a:lnTo>
                  <a:pt x="160" y="6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42" name="Freeform 552"/>
          <p:cNvSpPr>
            <a:spLocks/>
          </p:cNvSpPr>
          <p:nvPr/>
        </p:nvSpPr>
        <p:spPr bwMode="auto">
          <a:xfrm>
            <a:off x="6998127" y="3537366"/>
            <a:ext cx="128121" cy="61802"/>
          </a:xfrm>
          <a:custGeom>
            <a:avLst/>
            <a:gdLst>
              <a:gd name="T0" fmla="*/ 189 w 281"/>
              <a:gd name="T1" fmla="*/ 81 h 161"/>
              <a:gd name="T2" fmla="*/ 195 w 281"/>
              <a:gd name="T3" fmla="*/ 86 h 161"/>
              <a:gd name="T4" fmla="*/ 281 w 281"/>
              <a:gd name="T5" fmla="*/ 0 h 161"/>
              <a:gd name="T6" fmla="*/ 0 w 281"/>
              <a:gd name="T7" fmla="*/ 81 h 161"/>
              <a:gd name="T8" fmla="*/ 281 w 281"/>
              <a:gd name="T9" fmla="*/ 161 h 161"/>
              <a:gd name="T10" fmla="*/ 195 w 281"/>
              <a:gd name="T11" fmla="*/ 75 h 161"/>
              <a:gd name="T12" fmla="*/ 189 w 281"/>
              <a:gd name="T13" fmla="*/ 81 h 161"/>
              <a:gd name="T14" fmla="*/ 195 w 281"/>
              <a:gd name="T15" fmla="*/ 86 h 161"/>
              <a:gd name="T16" fmla="*/ 189 w 281"/>
              <a:gd name="T17" fmla="*/ 81 h 161"/>
              <a:gd name="T18" fmla="*/ 184 w 281"/>
              <a:gd name="T19" fmla="*/ 86 h 161"/>
              <a:gd name="T20" fmla="*/ 226 w 281"/>
              <a:gd name="T21" fmla="*/ 128 h 161"/>
              <a:gd name="T22" fmla="*/ 58 w 281"/>
              <a:gd name="T23" fmla="*/ 81 h 161"/>
              <a:gd name="T24" fmla="*/ 226 w 281"/>
              <a:gd name="T25" fmla="*/ 33 h 161"/>
              <a:gd name="T26" fmla="*/ 178 w 281"/>
              <a:gd name="T27" fmla="*/ 81 h 161"/>
              <a:gd name="T28" fmla="*/ 184 w 281"/>
              <a:gd name="T29" fmla="*/ 86 h 161"/>
              <a:gd name="T30" fmla="*/ 189 w 281"/>
              <a:gd name="T31" fmla="*/ 81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1" h="161">
                <a:moveTo>
                  <a:pt x="189" y="81"/>
                </a:moveTo>
                <a:lnTo>
                  <a:pt x="195" y="86"/>
                </a:lnTo>
                <a:lnTo>
                  <a:pt x="281" y="0"/>
                </a:lnTo>
                <a:lnTo>
                  <a:pt x="0" y="81"/>
                </a:lnTo>
                <a:lnTo>
                  <a:pt x="281" y="161"/>
                </a:lnTo>
                <a:lnTo>
                  <a:pt x="195" y="75"/>
                </a:lnTo>
                <a:lnTo>
                  <a:pt x="189" y="81"/>
                </a:lnTo>
                <a:lnTo>
                  <a:pt x="195" y="86"/>
                </a:lnTo>
                <a:lnTo>
                  <a:pt x="189" y="81"/>
                </a:lnTo>
                <a:lnTo>
                  <a:pt x="184" y="86"/>
                </a:lnTo>
                <a:lnTo>
                  <a:pt x="226" y="128"/>
                </a:lnTo>
                <a:lnTo>
                  <a:pt x="58" y="81"/>
                </a:lnTo>
                <a:lnTo>
                  <a:pt x="226" y="33"/>
                </a:lnTo>
                <a:lnTo>
                  <a:pt x="178" y="81"/>
                </a:lnTo>
                <a:lnTo>
                  <a:pt x="184" y="86"/>
                </a:lnTo>
                <a:lnTo>
                  <a:pt x="189" y="81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43" name="Freeform 553"/>
          <p:cNvSpPr>
            <a:spLocks/>
          </p:cNvSpPr>
          <p:nvPr/>
        </p:nvSpPr>
        <p:spPr bwMode="auto">
          <a:xfrm>
            <a:off x="6986301" y="3439209"/>
            <a:ext cx="1218125" cy="3179192"/>
          </a:xfrm>
          <a:custGeom>
            <a:avLst/>
            <a:gdLst>
              <a:gd name="T0" fmla="*/ 2671 w 2671"/>
              <a:gd name="T1" fmla="*/ 8256 h 8256"/>
              <a:gd name="T2" fmla="*/ 2671 w 2671"/>
              <a:gd name="T3" fmla="*/ 0 h 8256"/>
              <a:gd name="T4" fmla="*/ 0 w 2671"/>
              <a:gd name="T5" fmla="*/ 0 h 8256"/>
              <a:gd name="T6" fmla="*/ 0 w 2671"/>
              <a:gd name="T7" fmla="*/ 15 h 8256"/>
              <a:gd name="T8" fmla="*/ 2656 w 2671"/>
              <a:gd name="T9" fmla="*/ 15 h 8256"/>
              <a:gd name="T10" fmla="*/ 2656 w 2671"/>
              <a:gd name="T11" fmla="*/ 8256 h 8256"/>
              <a:gd name="T12" fmla="*/ 2671 w 2671"/>
              <a:gd name="T13" fmla="*/ 8256 h 8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71" h="8256">
                <a:moveTo>
                  <a:pt x="2671" y="8256"/>
                </a:moveTo>
                <a:lnTo>
                  <a:pt x="2671" y="0"/>
                </a:lnTo>
                <a:lnTo>
                  <a:pt x="0" y="0"/>
                </a:lnTo>
                <a:lnTo>
                  <a:pt x="0" y="15"/>
                </a:lnTo>
                <a:lnTo>
                  <a:pt x="2656" y="15"/>
                </a:lnTo>
                <a:lnTo>
                  <a:pt x="2656" y="8256"/>
                </a:lnTo>
                <a:lnTo>
                  <a:pt x="2671" y="8256"/>
                </a:lnTo>
                <a:close/>
              </a:path>
            </a:pathLst>
          </a:custGeom>
          <a:solidFill>
            <a:srgbClr val="E54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44" name="Freeform 554"/>
          <p:cNvSpPr>
            <a:spLocks/>
          </p:cNvSpPr>
          <p:nvPr/>
        </p:nvSpPr>
        <p:spPr bwMode="auto">
          <a:xfrm>
            <a:off x="6986301" y="3419215"/>
            <a:ext cx="96583" cy="45444"/>
          </a:xfrm>
          <a:custGeom>
            <a:avLst/>
            <a:gdLst>
              <a:gd name="T0" fmla="*/ 150 w 210"/>
              <a:gd name="T1" fmla="*/ 60 h 120"/>
              <a:gd name="T2" fmla="*/ 210 w 210"/>
              <a:gd name="T3" fmla="*/ 0 h 120"/>
              <a:gd name="T4" fmla="*/ 0 w 210"/>
              <a:gd name="T5" fmla="*/ 60 h 120"/>
              <a:gd name="T6" fmla="*/ 210 w 210"/>
              <a:gd name="T7" fmla="*/ 120 h 120"/>
              <a:gd name="T8" fmla="*/ 150 w 210"/>
              <a:gd name="T9" fmla="*/ 60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120">
                <a:moveTo>
                  <a:pt x="150" y="60"/>
                </a:moveTo>
                <a:lnTo>
                  <a:pt x="210" y="0"/>
                </a:lnTo>
                <a:lnTo>
                  <a:pt x="0" y="60"/>
                </a:lnTo>
                <a:lnTo>
                  <a:pt x="210" y="120"/>
                </a:lnTo>
                <a:lnTo>
                  <a:pt x="150" y="60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45" name="Freeform 555"/>
          <p:cNvSpPr>
            <a:spLocks/>
          </p:cNvSpPr>
          <p:nvPr/>
        </p:nvSpPr>
        <p:spPr bwMode="auto">
          <a:xfrm>
            <a:off x="6972503" y="3413762"/>
            <a:ext cx="122207" cy="58167"/>
          </a:xfrm>
          <a:custGeom>
            <a:avLst/>
            <a:gdLst>
              <a:gd name="T0" fmla="*/ 178 w 264"/>
              <a:gd name="T1" fmla="*/ 75 h 151"/>
              <a:gd name="T2" fmla="*/ 183 w 264"/>
              <a:gd name="T3" fmla="*/ 81 h 151"/>
              <a:gd name="T4" fmla="*/ 264 w 264"/>
              <a:gd name="T5" fmla="*/ 0 h 151"/>
              <a:gd name="T6" fmla="*/ 0 w 264"/>
              <a:gd name="T7" fmla="*/ 75 h 151"/>
              <a:gd name="T8" fmla="*/ 264 w 264"/>
              <a:gd name="T9" fmla="*/ 151 h 151"/>
              <a:gd name="T10" fmla="*/ 183 w 264"/>
              <a:gd name="T11" fmla="*/ 70 h 151"/>
              <a:gd name="T12" fmla="*/ 178 w 264"/>
              <a:gd name="T13" fmla="*/ 75 h 151"/>
              <a:gd name="T14" fmla="*/ 183 w 264"/>
              <a:gd name="T15" fmla="*/ 81 h 151"/>
              <a:gd name="T16" fmla="*/ 178 w 264"/>
              <a:gd name="T17" fmla="*/ 75 h 151"/>
              <a:gd name="T18" fmla="*/ 173 w 264"/>
              <a:gd name="T19" fmla="*/ 81 h 151"/>
              <a:gd name="T20" fmla="*/ 212 w 264"/>
              <a:gd name="T21" fmla="*/ 120 h 151"/>
              <a:gd name="T22" fmla="*/ 55 w 264"/>
              <a:gd name="T23" fmla="*/ 75 h 151"/>
              <a:gd name="T24" fmla="*/ 212 w 264"/>
              <a:gd name="T25" fmla="*/ 30 h 151"/>
              <a:gd name="T26" fmla="*/ 167 w 264"/>
              <a:gd name="T27" fmla="*/ 75 h 151"/>
              <a:gd name="T28" fmla="*/ 173 w 264"/>
              <a:gd name="T29" fmla="*/ 81 h 151"/>
              <a:gd name="T30" fmla="*/ 178 w 264"/>
              <a:gd name="T31" fmla="*/ 75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64" h="151">
                <a:moveTo>
                  <a:pt x="178" y="75"/>
                </a:moveTo>
                <a:lnTo>
                  <a:pt x="183" y="81"/>
                </a:lnTo>
                <a:lnTo>
                  <a:pt x="264" y="0"/>
                </a:lnTo>
                <a:lnTo>
                  <a:pt x="0" y="75"/>
                </a:lnTo>
                <a:lnTo>
                  <a:pt x="264" y="151"/>
                </a:lnTo>
                <a:lnTo>
                  <a:pt x="183" y="70"/>
                </a:lnTo>
                <a:lnTo>
                  <a:pt x="178" y="75"/>
                </a:lnTo>
                <a:lnTo>
                  <a:pt x="183" y="81"/>
                </a:lnTo>
                <a:lnTo>
                  <a:pt x="178" y="75"/>
                </a:lnTo>
                <a:lnTo>
                  <a:pt x="173" y="81"/>
                </a:lnTo>
                <a:lnTo>
                  <a:pt x="212" y="120"/>
                </a:lnTo>
                <a:lnTo>
                  <a:pt x="55" y="75"/>
                </a:lnTo>
                <a:lnTo>
                  <a:pt x="212" y="30"/>
                </a:lnTo>
                <a:lnTo>
                  <a:pt x="167" y="75"/>
                </a:lnTo>
                <a:lnTo>
                  <a:pt x="173" y="81"/>
                </a:lnTo>
                <a:lnTo>
                  <a:pt x="178" y="7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46" name="Rectangle 556"/>
          <p:cNvSpPr>
            <a:spLocks noChangeArrowheads="1"/>
          </p:cNvSpPr>
          <p:nvPr/>
        </p:nvSpPr>
        <p:spPr bwMode="auto">
          <a:xfrm>
            <a:off x="7329267" y="3335601"/>
            <a:ext cx="126638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17947" name="Rectangle 557"/>
          <p:cNvSpPr>
            <a:spLocks noChangeArrowheads="1"/>
          </p:cNvSpPr>
          <p:nvPr/>
        </p:nvSpPr>
        <p:spPr bwMode="auto">
          <a:xfrm>
            <a:off x="7350948" y="3557363"/>
            <a:ext cx="97784" cy="92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600">
                <a:solidFill>
                  <a:srgbClr val="24282B"/>
                </a:solidFill>
                <a:latin typeface="Times New Roman" pitchFamily="18" charset="0"/>
              </a:rPr>
              <a:t>reg</a:t>
            </a:r>
            <a:endParaRPr lang="en-US">
              <a:latin typeface="Arial" pitchFamily="34" charset="0"/>
            </a:endParaRPr>
          </a:p>
        </p:txBody>
      </p:sp>
      <p:sp>
        <p:nvSpPr>
          <p:cNvPr id="17948" name="Rectangle 558"/>
          <p:cNvSpPr>
            <a:spLocks noChangeArrowheads="1"/>
          </p:cNvSpPr>
          <p:nvPr/>
        </p:nvSpPr>
        <p:spPr bwMode="auto">
          <a:xfrm>
            <a:off x="5267523" y="4847944"/>
            <a:ext cx="342967" cy="7271"/>
          </a:xfrm>
          <a:prstGeom prst="rect">
            <a:avLst/>
          </a:pr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49" name="Oval 559"/>
          <p:cNvSpPr>
            <a:spLocks noChangeArrowheads="1"/>
          </p:cNvSpPr>
          <p:nvPr/>
        </p:nvSpPr>
        <p:spPr bwMode="auto">
          <a:xfrm>
            <a:off x="5576980" y="4824313"/>
            <a:ext cx="49278" cy="47261"/>
          </a:xfrm>
          <a:prstGeom prst="ellipse">
            <a:avLst/>
          </a:prstGeom>
          <a:solidFill>
            <a:srgbClr val="3C1D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50" name="Freeform 560"/>
          <p:cNvSpPr>
            <a:spLocks noEditPoints="1"/>
          </p:cNvSpPr>
          <p:nvPr/>
        </p:nvSpPr>
        <p:spPr bwMode="auto">
          <a:xfrm>
            <a:off x="6477763" y="2215886"/>
            <a:ext cx="67017" cy="447159"/>
          </a:xfrm>
          <a:custGeom>
            <a:avLst/>
            <a:gdLst>
              <a:gd name="T0" fmla="*/ 78 w 147"/>
              <a:gd name="T1" fmla="*/ 0 h 1164"/>
              <a:gd name="T2" fmla="*/ 73 w 147"/>
              <a:gd name="T3" fmla="*/ 9 h 1164"/>
              <a:gd name="T4" fmla="*/ 72 w 147"/>
              <a:gd name="T5" fmla="*/ 747 h 1164"/>
              <a:gd name="T6" fmla="*/ 78 w 147"/>
              <a:gd name="T7" fmla="*/ 752 h 1164"/>
              <a:gd name="T8" fmla="*/ 77 w 147"/>
              <a:gd name="T9" fmla="*/ 263 h 1164"/>
              <a:gd name="T10" fmla="*/ 77 w 147"/>
              <a:gd name="T11" fmla="*/ 79 h 1164"/>
              <a:gd name="T12" fmla="*/ 78 w 147"/>
              <a:gd name="T13" fmla="*/ 19 h 1164"/>
              <a:gd name="T14" fmla="*/ 78 w 147"/>
              <a:gd name="T15" fmla="*/ 0 h 1164"/>
              <a:gd name="T16" fmla="*/ 78 w 147"/>
              <a:gd name="T17" fmla="*/ 0 h 1164"/>
              <a:gd name="T18" fmla="*/ 7 w 147"/>
              <a:gd name="T19" fmla="*/ 749 h 1164"/>
              <a:gd name="T20" fmla="*/ 1 w 147"/>
              <a:gd name="T21" fmla="*/ 763 h 1164"/>
              <a:gd name="T22" fmla="*/ 1 w 147"/>
              <a:gd name="T23" fmla="*/ 768 h 1164"/>
              <a:gd name="T24" fmla="*/ 134 w 147"/>
              <a:gd name="T25" fmla="*/ 1164 h 1164"/>
              <a:gd name="T26" fmla="*/ 138 w 147"/>
              <a:gd name="T27" fmla="*/ 1164 h 1164"/>
              <a:gd name="T28" fmla="*/ 138 w 147"/>
              <a:gd name="T29" fmla="*/ 1163 h 1164"/>
              <a:gd name="T30" fmla="*/ 147 w 147"/>
              <a:gd name="T31" fmla="*/ 1160 h 1164"/>
              <a:gd name="T32" fmla="*/ 147 w 147"/>
              <a:gd name="T33" fmla="*/ 1160 h 1164"/>
              <a:gd name="T34" fmla="*/ 147 w 147"/>
              <a:gd name="T35" fmla="*/ 1159 h 1164"/>
              <a:gd name="T36" fmla="*/ 147 w 147"/>
              <a:gd name="T37" fmla="*/ 1160 h 1164"/>
              <a:gd name="T38" fmla="*/ 143 w 147"/>
              <a:gd name="T39" fmla="*/ 1160 h 1164"/>
              <a:gd name="T40" fmla="*/ 51 w 147"/>
              <a:gd name="T41" fmla="*/ 982 h 1164"/>
              <a:gd name="T42" fmla="*/ 19 w 147"/>
              <a:gd name="T43" fmla="*/ 848 h 1164"/>
              <a:gd name="T44" fmla="*/ 10 w 147"/>
              <a:gd name="T45" fmla="*/ 794 h 1164"/>
              <a:gd name="T46" fmla="*/ 6 w 147"/>
              <a:gd name="T47" fmla="*/ 752 h 1164"/>
              <a:gd name="T48" fmla="*/ 6 w 147"/>
              <a:gd name="T49" fmla="*/ 751 h 1164"/>
              <a:gd name="T50" fmla="*/ 7 w 147"/>
              <a:gd name="T51" fmla="*/ 749 h 1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47" h="1164">
                <a:moveTo>
                  <a:pt x="78" y="0"/>
                </a:moveTo>
                <a:cubicBezTo>
                  <a:pt x="76" y="3"/>
                  <a:pt x="74" y="6"/>
                  <a:pt x="73" y="9"/>
                </a:cubicBezTo>
                <a:cubicBezTo>
                  <a:pt x="69" y="38"/>
                  <a:pt x="71" y="591"/>
                  <a:pt x="72" y="747"/>
                </a:cubicBezTo>
                <a:cubicBezTo>
                  <a:pt x="74" y="749"/>
                  <a:pt x="76" y="751"/>
                  <a:pt x="78" y="752"/>
                </a:cubicBezTo>
                <a:cubicBezTo>
                  <a:pt x="78" y="687"/>
                  <a:pt x="77" y="454"/>
                  <a:pt x="77" y="263"/>
                </a:cubicBezTo>
                <a:cubicBezTo>
                  <a:pt x="77" y="193"/>
                  <a:pt x="77" y="128"/>
                  <a:pt x="77" y="79"/>
                </a:cubicBezTo>
                <a:cubicBezTo>
                  <a:pt x="77" y="55"/>
                  <a:pt x="77" y="35"/>
                  <a:pt x="78" y="19"/>
                </a:cubicBezTo>
                <a:cubicBezTo>
                  <a:pt x="78" y="12"/>
                  <a:pt x="78" y="5"/>
                  <a:pt x="78" y="0"/>
                </a:cubicBezTo>
                <a:cubicBezTo>
                  <a:pt x="78" y="0"/>
                  <a:pt x="78" y="0"/>
                  <a:pt x="78" y="0"/>
                </a:cubicBezTo>
                <a:close/>
                <a:moveTo>
                  <a:pt x="7" y="749"/>
                </a:moveTo>
                <a:cubicBezTo>
                  <a:pt x="4" y="752"/>
                  <a:pt x="2" y="756"/>
                  <a:pt x="1" y="763"/>
                </a:cubicBezTo>
                <a:lnTo>
                  <a:pt x="1" y="768"/>
                </a:lnTo>
                <a:cubicBezTo>
                  <a:pt x="0" y="832"/>
                  <a:pt x="73" y="1160"/>
                  <a:pt x="134" y="1164"/>
                </a:cubicBezTo>
                <a:lnTo>
                  <a:pt x="138" y="1164"/>
                </a:lnTo>
                <a:lnTo>
                  <a:pt x="138" y="1163"/>
                </a:lnTo>
                <a:cubicBezTo>
                  <a:pt x="141" y="1163"/>
                  <a:pt x="144" y="1162"/>
                  <a:pt x="147" y="1160"/>
                </a:cubicBezTo>
                <a:lnTo>
                  <a:pt x="147" y="1160"/>
                </a:lnTo>
                <a:lnTo>
                  <a:pt x="147" y="1159"/>
                </a:lnTo>
                <a:lnTo>
                  <a:pt x="147" y="1160"/>
                </a:lnTo>
                <a:lnTo>
                  <a:pt x="143" y="1160"/>
                </a:lnTo>
                <a:cubicBezTo>
                  <a:pt x="111" y="1158"/>
                  <a:pt x="77" y="1073"/>
                  <a:pt x="51" y="982"/>
                </a:cubicBezTo>
                <a:cubicBezTo>
                  <a:pt x="38" y="937"/>
                  <a:pt x="27" y="889"/>
                  <a:pt x="19" y="848"/>
                </a:cubicBezTo>
                <a:cubicBezTo>
                  <a:pt x="16" y="828"/>
                  <a:pt x="12" y="810"/>
                  <a:pt x="10" y="794"/>
                </a:cubicBezTo>
                <a:cubicBezTo>
                  <a:pt x="8" y="778"/>
                  <a:pt x="6" y="765"/>
                  <a:pt x="6" y="752"/>
                </a:cubicBezTo>
                <a:lnTo>
                  <a:pt x="6" y="751"/>
                </a:lnTo>
                <a:lnTo>
                  <a:pt x="7" y="749"/>
                </a:lnTo>
                <a:close/>
              </a:path>
            </a:pathLst>
          </a:custGeom>
          <a:solidFill>
            <a:srgbClr val="97959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51" name="Freeform 561"/>
          <p:cNvSpPr>
            <a:spLocks/>
          </p:cNvSpPr>
          <p:nvPr/>
        </p:nvSpPr>
        <p:spPr bwMode="auto">
          <a:xfrm>
            <a:off x="6481706" y="2197707"/>
            <a:ext cx="126149" cy="459884"/>
          </a:xfrm>
          <a:custGeom>
            <a:avLst/>
            <a:gdLst>
              <a:gd name="T0" fmla="*/ 0 w 275"/>
              <a:gd name="T1" fmla="*/ 794 h 1190"/>
              <a:gd name="T2" fmla="*/ 0 w 275"/>
              <a:gd name="T3" fmla="*/ 789 h 1190"/>
              <a:gd name="T4" fmla="*/ 72 w 275"/>
              <a:gd name="T5" fmla="*/ 813 h 1190"/>
              <a:gd name="T6" fmla="*/ 73 w 275"/>
              <a:gd name="T7" fmla="*/ 35 h 1190"/>
              <a:gd name="T8" fmla="*/ 197 w 275"/>
              <a:gd name="T9" fmla="*/ 33 h 1190"/>
              <a:gd name="T10" fmla="*/ 198 w 275"/>
              <a:gd name="T11" fmla="*/ 811 h 1190"/>
              <a:gd name="T12" fmla="*/ 270 w 275"/>
              <a:gd name="T13" fmla="*/ 784 h 1190"/>
              <a:gd name="T14" fmla="*/ 137 w 275"/>
              <a:gd name="T15" fmla="*/ 1190 h 1190"/>
              <a:gd name="T16" fmla="*/ 133 w 275"/>
              <a:gd name="T17" fmla="*/ 1190 h 1190"/>
              <a:gd name="T18" fmla="*/ 0 w 275"/>
              <a:gd name="T19" fmla="*/ 794 h 1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75" h="1190">
                <a:moveTo>
                  <a:pt x="0" y="794"/>
                </a:moveTo>
                <a:lnTo>
                  <a:pt x="0" y="789"/>
                </a:lnTo>
                <a:cubicBezTo>
                  <a:pt x="6" y="741"/>
                  <a:pt x="72" y="813"/>
                  <a:pt x="72" y="813"/>
                </a:cubicBezTo>
                <a:cubicBezTo>
                  <a:pt x="72" y="813"/>
                  <a:pt x="67" y="69"/>
                  <a:pt x="73" y="35"/>
                </a:cubicBezTo>
                <a:cubicBezTo>
                  <a:pt x="78" y="2"/>
                  <a:pt x="192" y="0"/>
                  <a:pt x="197" y="33"/>
                </a:cubicBezTo>
                <a:cubicBezTo>
                  <a:pt x="202" y="66"/>
                  <a:pt x="198" y="811"/>
                  <a:pt x="198" y="811"/>
                </a:cubicBezTo>
                <a:cubicBezTo>
                  <a:pt x="198" y="811"/>
                  <a:pt x="264" y="736"/>
                  <a:pt x="270" y="784"/>
                </a:cubicBezTo>
                <a:cubicBezTo>
                  <a:pt x="275" y="830"/>
                  <a:pt x="200" y="1184"/>
                  <a:pt x="137" y="1190"/>
                </a:cubicBezTo>
                <a:lnTo>
                  <a:pt x="133" y="1190"/>
                </a:lnTo>
                <a:cubicBezTo>
                  <a:pt x="72" y="1186"/>
                  <a:pt x="0" y="857"/>
                  <a:pt x="0" y="794"/>
                </a:cubicBez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53" name="Rectangle 565"/>
          <p:cNvSpPr>
            <a:spLocks noChangeArrowheads="1"/>
          </p:cNvSpPr>
          <p:nvPr/>
        </p:nvSpPr>
        <p:spPr bwMode="auto">
          <a:xfrm>
            <a:off x="6182102" y="2152265"/>
            <a:ext cx="394215" cy="72709"/>
          </a:xfrm>
          <a:prstGeom prst="rect">
            <a:avLst/>
          </a:pr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54" name="Freeform 566"/>
          <p:cNvSpPr>
            <a:spLocks/>
          </p:cNvSpPr>
          <p:nvPr/>
        </p:nvSpPr>
        <p:spPr bwMode="auto">
          <a:xfrm>
            <a:off x="4145980" y="1307026"/>
            <a:ext cx="3547937" cy="756171"/>
          </a:xfrm>
          <a:custGeom>
            <a:avLst/>
            <a:gdLst>
              <a:gd name="T0" fmla="*/ 6171 w 7773"/>
              <a:gd name="T1" fmla="*/ 749 h 1962"/>
              <a:gd name="T2" fmla="*/ 7773 w 7773"/>
              <a:gd name="T3" fmla="*/ 749 h 1962"/>
              <a:gd name="T4" fmla="*/ 7773 w 7773"/>
              <a:gd name="T5" fmla="*/ 0 h 1962"/>
              <a:gd name="T6" fmla="*/ 0 w 7773"/>
              <a:gd name="T7" fmla="*/ 0 h 1962"/>
              <a:gd name="T8" fmla="*/ 0 w 7773"/>
              <a:gd name="T9" fmla="*/ 1962 h 1962"/>
              <a:gd name="T10" fmla="*/ 456 w 7773"/>
              <a:gd name="T11" fmla="*/ 1962 h 1962"/>
              <a:gd name="T12" fmla="*/ 456 w 7773"/>
              <a:gd name="T13" fmla="*/ 1941 h 1962"/>
              <a:gd name="T14" fmla="*/ 21 w 7773"/>
              <a:gd name="T15" fmla="*/ 1941 h 1962"/>
              <a:gd name="T16" fmla="*/ 21 w 7773"/>
              <a:gd name="T17" fmla="*/ 21 h 1962"/>
              <a:gd name="T18" fmla="*/ 7752 w 7773"/>
              <a:gd name="T19" fmla="*/ 21 h 1962"/>
              <a:gd name="T20" fmla="*/ 7752 w 7773"/>
              <a:gd name="T21" fmla="*/ 728 h 1962"/>
              <a:gd name="T22" fmla="*/ 6171 w 7773"/>
              <a:gd name="T23" fmla="*/ 728 h 1962"/>
              <a:gd name="T24" fmla="*/ 6171 w 7773"/>
              <a:gd name="T25" fmla="*/ 749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73" h="1962">
                <a:moveTo>
                  <a:pt x="6171" y="749"/>
                </a:moveTo>
                <a:lnTo>
                  <a:pt x="7773" y="749"/>
                </a:lnTo>
                <a:lnTo>
                  <a:pt x="7773" y="0"/>
                </a:lnTo>
                <a:lnTo>
                  <a:pt x="0" y="0"/>
                </a:lnTo>
                <a:lnTo>
                  <a:pt x="0" y="1962"/>
                </a:lnTo>
                <a:lnTo>
                  <a:pt x="456" y="1962"/>
                </a:lnTo>
                <a:lnTo>
                  <a:pt x="456" y="1941"/>
                </a:lnTo>
                <a:lnTo>
                  <a:pt x="21" y="1941"/>
                </a:lnTo>
                <a:lnTo>
                  <a:pt x="21" y="21"/>
                </a:lnTo>
                <a:lnTo>
                  <a:pt x="7752" y="21"/>
                </a:lnTo>
                <a:lnTo>
                  <a:pt x="7752" y="728"/>
                </a:lnTo>
                <a:lnTo>
                  <a:pt x="6171" y="728"/>
                </a:lnTo>
                <a:lnTo>
                  <a:pt x="6171" y="749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55" name="Freeform 567"/>
          <p:cNvSpPr>
            <a:spLocks/>
          </p:cNvSpPr>
          <p:nvPr/>
        </p:nvSpPr>
        <p:spPr bwMode="auto">
          <a:xfrm>
            <a:off x="4220881" y="2026843"/>
            <a:ext cx="134033" cy="63621"/>
          </a:xfrm>
          <a:custGeom>
            <a:avLst/>
            <a:gdLst>
              <a:gd name="T0" fmla="*/ 84 w 295"/>
              <a:gd name="T1" fmla="*/ 84 h 168"/>
              <a:gd name="T2" fmla="*/ 0 w 295"/>
              <a:gd name="T3" fmla="*/ 168 h 168"/>
              <a:gd name="T4" fmla="*/ 295 w 295"/>
              <a:gd name="T5" fmla="*/ 84 h 168"/>
              <a:gd name="T6" fmla="*/ 0 w 295"/>
              <a:gd name="T7" fmla="*/ 0 h 168"/>
              <a:gd name="T8" fmla="*/ 84 w 295"/>
              <a:gd name="T9" fmla="*/ 84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5" h="168">
                <a:moveTo>
                  <a:pt x="84" y="84"/>
                </a:moveTo>
                <a:lnTo>
                  <a:pt x="0" y="168"/>
                </a:lnTo>
                <a:lnTo>
                  <a:pt x="295" y="84"/>
                </a:lnTo>
                <a:lnTo>
                  <a:pt x="0" y="0"/>
                </a:lnTo>
                <a:lnTo>
                  <a:pt x="84" y="84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56" name="Freeform 568"/>
          <p:cNvSpPr>
            <a:spLocks/>
          </p:cNvSpPr>
          <p:nvPr/>
        </p:nvSpPr>
        <p:spPr bwMode="auto">
          <a:xfrm>
            <a:off x="4203142" y="2017752"/>
            <a:ext cx="169513" cy="81798"/>
          </a:xfrm>
          <a:custGeom>
            <a:avLst/>
            <a:gdLst>
              <a:gd name="T0" fmla="*/ 120 w 369"/>
              <a:gd name="T1" fmla="*/ 105 h 210"/>
              <a:gd name="T2" fmla="*/ 113 w 369"/>
              <a:gd name="T3" fmla="*/ 97 h 210"/>
              <a:gd name="T4" fmla="*/ 0 w 369"/>
              <a:gd name="T5" fmla="*/ 210 h 210"/>
              <a:gd name="T6" fmla="*/ 369 w 369"/>
              <a:gd name="T7" fmla="*/ 105 h 210"/>
              <a:gd name="T8" fmla="*/ 0 w 369"/>
              <a:gd name="T9" fmla="*/ 0 h 210"/>
              <a:gd name="T10" fmla="*/ 113 w 369"/>
              <a:gd name="T11" fmla="*/ 112 h 210"/>
              <a:gd name="T12" fmla="*/ 120 w 369"/>
              <a:gd name="T13" fmla="*/ 105 h 210"/>
              <a:gd name="T14" fmla="*/ 113 w 369"/>
              <a:gd name="T15" fmla="*/ 97 h 210"/>
              <a:gd name="T16" fmla="*/ 120 w 369"/>
              <a:gd name="T17" fmla="*/ 105 h 210"/>
              <a:gd name="T18" fmla="*/ 128 w 369"/>
              <a:gd name="T19" fmla="*/ 97 h 210"/>
              <a:gd name="T20" fmla="*/ 72 w 369"/>
              <a:gd name="T21" fmla="*/ 42 h 210"/>
              <a:gd name="T22" fmla="*/ 292 w 369"/>
              <a:gd name="T23" fmla="*/ 105 h 210"/>
              <a:gd name="T24" fmla="*/ 72 w 369"/>
              <a:gd name="T25" fmla="*/ 168 h 210"/>
              <a:gd name="T26" fmla="*/ 135 w 369"/>
              <a:gd name="T27" fmla="*/ 105 h 210"/>
              <a:gd name="T28" fmla="*/ 128 w 369"/>
              <a:gd name="T29" fmla="*/ 97 h 210"/>
              <a:gd name="T30" fmla="*/ 120 w 369"/>
              <a:gd name="T31" fmla="*/ 105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69" h="210">
                <a:moveTo>
                  <a:pt x="120" y="105"/>
                </a:moveTo>
                <a:lnTo>
                  <a:pt x="113" y="97"/>
                </a:lnTo>
                <a:lnTo>
                  <a:pt x="0" y="210"/>
                </a:lnTo>
                <a:lnTo>
                  <a:pt x="369" y="105"/>
                </a:lnTo>
                <a:lnTo>
                  <a:pt x="0" y="0"/>
                </a:lnTo>
                <a:lnTo>
                  <a:pt x="113" y="112"/>
                </a:lnTo>
                <a:lnTo>
                  <a:pt x="120" y="105"/>
                </a:lnTo>
                <a:lnTo>
                  <a:pt x="113" y="97"/>
                </a:lnTo>
                <a:lnTo>
                  <a:pt x="120" y="105"/>
                </a:lnTo>
                <a:lnTo>
                  <a:pt x="128" y="97"/>
                </a:lnTo>
                <a:lnTo>
                  <a:pt x="72" y="42"/>
                </a:lnTo>
                <a:lnTo>
                  <a:pt x="292" y="105"/>
                </a:lnTo>
                <a:lnTo>
                  <a:pt x="72" y="168"/>
                </a:lnTo>
                <a:lnTo>
                  <a:pt x="135" y="105"/>
                </a:lnTo>
                <a:lnTo>
                  <a:pt x="128" y="97"/>
                </a:lnTo>
                <a:lnTo>
                  <a:pt x="120" y="105"/>
                </a:lnTo>
                <a:close/>
              </a:path>
            </a:pathLst>
          </a:custGeom>
          <a:solidFill>
            <a:srgbClr val="24282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5823858" y="4438822"/>
            <a:ext cx="283342" cy="24202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5" name="Right Arrow 684"/>
          <p:cNvSpPr/>
          <p:nvPr/>
        </p:nvSpPr>
        <p:spPr>
          <a:xfrm>
            <a:off x="6437601" y="4445317"/>
            <a:ext cx="297140" cy="242022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41550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13038" y="1444626"/>
            <a:ext cx="7345362" cy="45624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457200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Outline of a Processor</a:t>
            </a:r>
          </a:p>
          <a:p>
            <a:pPr marL="571500" indent="-457200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Detailed Design of each Stage</a:t>
            </a:r>
          </a:p>
          <a:p>
            <a:pPr marL="571500" indent="-457200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Control Unit</a:t>
            </a:r>
          </a:p>
          <a:p>
            <a:pPr marL="571500" indent="-457200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Microprogrammed</a:t>
            </a:r>
            <a:r>
              <a:rPr lang="en-US" dirty="0">
                <a:latin typeface="Calibri" panose="020F0502020204030204" pitchFamily="34" charset="0"/>
              </a:rPr>
              <a:t> Processor</a:t>
            </a:r>
          </a:p>
          <a:p>
            <a:pPr marL="571500" indent="-457200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Microassembly</a:t>
            </a:r>
            <a:r>
              <a:rPr lang="en-US" dirty="0">
                <a:latin typeface="Calibri" panose="020F0502020204030204" pitchFamily="34" charset="0"/>
              </a:rPr>
              <a:t> Language</a:t>
            </a:r>
          </a:p>
          <a:p>
            <a:pPr marL="571500" indent="-457200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Microcontrol</a:t>
            </a:r>
            <a:r>
              <a:rPr lang="en-US" dirty="0">
                <a:latin typeface="Calibri" panose="020F0502020204030204" pitchFamily="34" charset="0"/>
              </a:rPr>
              <a:t>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503318" y="2841146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69357" y="2095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Ha </a:t>
            </a:r>
            <a:r>
              <a:rPr lang="fr-FR" dirty="0" err="1">
                <a:solidFill>
                  <a:schemeClr val="tx1"/>
                </a:solidFill>
              </a:rPr>
              <a:t>rdwired</a:t>
            </a:r>
            <a:r>
              <a:rPr lang="fr-FR" dirty="0">
                <a:solidFill>
                  <a:schemeClr val="tx1"/>
                </a:solidFill>
              </a:rPr>
              <a:t> Control Unit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63800" y="4121151"/>
            <a:ext cx="7975600" cy="166211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Given the </a:t>
            </a:r>
            <a:r>
              <a:rPr lang="en-US" sz="3600" dirty="0" err="1">
                <a:solidFill>
                  <a:srgbClr val="2323DC"/>
                </a:solidFill>
                <a:latin typeface="Calibri" panose="020F0502020204030204" pitchFamily="34" charset="0"/>
              </a:rPr>
              <a:t>opcode</a:t>
            </a:r>
            <a:r>
              <a:rPr lang="en-US" sz="3600" dirty="0">
                <a:latin typeface="Calibri" panose="020F0502020204030204" pitchFamily="34" charset="0"/>
              </a:rPr>
              <a:t> and the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immediate</a:t>
            </a:r>
            <a:r>
              <a:rPr lang="en-US" sz="3600" dirty="0">
                <a:latin typeface="Calibri" panose="020F0502020204030204" pitchFamily="34" charset="0"/>
              </a:rPr>
              <a:t> bit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generates all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control signals</a:t>
            </a:r>
          </a:p>
        </p:txBody>
      </p:sp>
      <p:sp>
        <p:nvSpPr>
          <p:cNvPr id="9" name="AutoShape 34"/>
          <p:cNvSpPr>
            <a:spLocks noChangeAspect="1" noChangeArrowheads="1" noTextEdit="1"/>
          </p:cNvSpPr>
          <p:nvPr/>
        </p:nvSpPr>
        <p:spPr bwMode="auto">
          <a:xfrm>
            <a:off x="2895600" y="1917700"/>
            <a:ext cx="6553200" cy="180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6"/>
          <p:cNvSpPr>
            <a:spLocks noChangeArrowheads="1"/>
          </p:cNvSpPr>
          <p:nvPr/>
        </p:nvSpPr>
        <p:spPr bwMode="auto">
          <a:xfrm>
            <a:off x="4468813" y="2017714"/>
            <a:ext cx="2274888" cy="1641475"/>
          </a:xfrm>
          <a:prstGeom prst="rect">
            <a:avLst/>
          </a:prstGeom>
          <a:solidFill>
            <a:srgbClr val="82C1CE"/>
          </a:solidFill>
          <a:ln w="21" cap="flat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4919663" y="2386013"/>
            <a:ext cx="1134926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 dirty="0">
                <a:solidFill>
                  <a:srgbClr val="24282B"/>
                </a:solidFill>
                <a:latin typeface="Times New Roman" pitchFamily="18" charset="0"/>
              </a:rPr>
              <a:t>Control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4919664" y="2855913"/>
            <a:ext cx="763029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>
                <a:solidFill>
                  <a:srgbClr val="24282B"/>
                </a:solidFill>
                <a:latin typeface="Times New Roman" pitchFamily="18" charset="0"/>
              </a:rPr>
              <a:t>  unit</a:t>
            </a:r>
            <a:endParaRPr lang="en-US">
              <a:latin typeface="Arial" pitchFamily="34" charset="0"/>
            </a:endParaRPr>
          </a:p>
        </p:txBody>
      </p:sp>
      <p:sp>
        <p:nvSpPr>
          <p:cNvPr id="13" name="Line 39"/>
          <p:cNvSpPr>
            <a:spLocks noChangeShapeType="1"/>
          </p:cNvSpPr>
          <p:nvPr/>
        </p:nvSpPr>
        <p:spPr bwMode="auto">
          <a:xfrm>
            <a:off x="2928939" y="2252663"/>
            <a:ext cx="1522413" cy="0"/>
          </a:xfrm>
          <a:prstGeom prst="line">
            <a:avLst/>
          </a:prstGeom>
          <a:noFill/>
          <a:ln w="2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0"/>
          <p:cNvSpPr>
            <a:spLocks/>
          </p:cNvSpPr>
          <p:nvPr/>
        </p:nvSpPr>
        <p:spPr bwMode="auto">
          <a:xfrm>
            <a:off x="4284664" y="2201864"/>
            <a:ext cx="200025" cy="117475"/>
          </a:xfrm>
          <a:custGeom>
            <a:avLst/>
            <a:gdLst>
              <a:gd name="T0" fmla="*/ 3 w 12"/>
              <a:gd name="T1" fmla="*/ 3 h 7"/>
              <a:gd name="T2" fmla="*/ 0 w 12"/>
              <a:gd name="T3" fmla="*/ 7 h 7"/>
              <a:gd name="T4" fmla="*/ 12 w 12"/>
              <a:gd name="T5" fmla="*/ 3 h 7"/>
              <a:gd name="T6" fmla="*/ 0 w 12"/>
              <a:gd name="T7" fmla="*/ 0 h 7"/>
              <a:gd name="T8" fmla="*/ 3 w 12"/>
              <a:gd name="T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7">
                <a:moveTo>
                  <a:pt x="3" y="3"/>
                </a:moveTo>
                <a:lnTo>
                  <a:pt x="0" y="7"/>
                </a:lnTo>
                <a:lnTo>
                  <a:pt x="12" y="3"/>
                </a:lnTo>
                <a:lnTo>
                  <a:pt x="0" y="0"/>
                </a:lnTo>
                <a:lnTo>
                  <a:pt x="3" y="3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3046414" y="1884362"/>
            <a:ext cx="814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24282B"/>
                </a:solidFill>
                <a:latin typeface="Times New Roman" pitchFamily="18" charset="0"/>
              </a:rPr>
              <a:t>opcode</a:t>
            </a:r>
            <a:endParaRPr lang="en-US">
              <a:latin typeface="Arial" pitchFamily="34" charset="0"/>
            </a:endParaRPr>
          </a:p>
        </p:txBody>
      </p:sp>
      <p:sp>
        <p:nvSpPr>
          <p:cNvPr id="16" name="Rectangle 42"/>
          <p:cNvSpPr>
            <a:spLocks noChangeArrowheads="1"/>
          </p:cNvSpPr>
          <p:nvPr/>
        </p:nvSpPr>
        <p:spPr bwMode="auto">
          <a:xfrm>
            <a:off x="3013076" y="2301875"/>
            <a:ext cx="95699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Times New Roman" pitchFamily="18" charset="0"/>
              </a:rPr>
              <a:t>inst[28:32]</a:t>
            </a:r>
            <a:endParaRPr lang="en-US">
              <a:latin typeface="Arial" pitchFamily="34" charset="0"/>
            </a:endParaRPr>
          </a:p>
        </p:txBody>
      </p:sp>
      <p:sp>
        <p:nvSpPr>
          <p:cNvPr id="17" name="Line 43"/>
          <p:cNvSpPr>
            <a:spLocks noChangeShapeType="1"/>
          </p:cNvSpPr>
          <p:nvPr/>
        </p:nvSpPr>
        <p:spPr bwMode="auto">
          <a:xfrm>
            <a:off x="2946401" y="3206750"/>
            <a:ext cx="1522413" cy="0"/>
          </a:xfrm>
          <a:prstGeom prst="line">
            <a:avLst/>
          </a:prstGeom>
          <a:noFill/>
          <a:ln w="2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44"/>
          <p:cNvSpPr>
            <a:spLocks/>
          </p:cNvSpPr>
          <p:nvPr/>
        </p:nvSpPr>
        <p:spPr bwMode="auto">
          <a:xfrm>
            <a:off x="4284663" y="3140076"/>
            <a:ext cx="217488" cy="117475"/>
          </a:xfrm>
          <a:custGeom>
            <a:avLst/>
            <a:gdLst>
              <a:gd name="T0" fmla="*/ 4 w 13"/>
              <a:gd name="T1" fmla="*/ 4 h 7"/>
              <a:gd name="T2" fmla="*/ 0 w 13"/>
              <a:gd name="T3" fmla="*/ 7 h 7"/>
              <a:gd name="T4" fmla="*/ 13 w 13"/>
              <a:gd name="T5" fmla="*/ 4 h 7"/>
              <a:gd name="T6" fmla="*/ 0 w 13"/>
              <a:gd name="T7" fmla="*/ 0 h 7"/>
              <a:gd name="T8" fmla="*/ 4 w 13"/>
              <a:gd name="T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" h="7">
                <a:moveTo>
                  <a:pt x="4" y="4"/>
                </a:moveTo>
                <a:lnTo>
                  <a:pt x="0" y="7"/>
                </a:lnTo>
                <a:lnTo>
                  <a:pt x="13" y="4"/>
                </a:lnTo>
                <a:lnTo>
                  <a:pt x="0" y="0"/>
                </a:lnTo>
                <a:lnTo>
                  <a:pt x="4" y="4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3348038" y="2838450"/>
            <a:ext cx="4632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24282B"/>
                </a:solidFill>
                <a:latin typeface="Times New Roman" pitchFamily="18" charset="0"/>
              </a:rPr>
              <a:t>I bit</a:t>
            </a:r>
            <a:endParaRPr lang="en-US">
              <a:latin typeface="Arial" pitchFamily="34" charset="0"/>
            </a:endParaRP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3197226" y="3273425"/>
            <a:ext cx="67807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Times New Roman" pitchFamily="18" charset="0"/>
              </a:rPr>
              <a:t>inst[27]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Line 47"/>
          <p:cNvSpPr>
            <a:spLocks noChangeShapeType="1"/>
          </p:cNvSpPr>
          <p:nvPr/>
        </p:nvSpPr>
        <p:spPr bwMode="auto">
          <a:xfrm>
            <a:off x="6759575" y="2286000"/>
            <a:ext cx="234950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8"/>
          <p:cNvSpPr>
            <a:spLocks noChangeShapeType="1"/>
          </p:cNvSpPr>
          <p:nvPr/>
        </p:nvSpPr>
        <p:spPr bwMode="auto">
          <a:xfrm>
            <a:off x="7061201" y="2286000"/>
            <a:ext cx="49213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49"/>
          <p:cNvSpPr>
            <a:spLocks noChangeShapeType="1"/>
          </p:cNvSpPr>
          <p:nvPr/>
        </p:nvSpPr>
        <p:spPr bwMode="auto">
          <a:xfrm>
            <a:off x="7178676" y="2286000"/>
            <a:ext cx="233363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50"/>
          <p:cNvSpPr>
            <a:spLocks noChangeShapeType="1"/>
          </p:cNvSpPr>
          <p:nvPr/>
        </p:nvSpPr>
        <p:spPr bwMode="auto">
          <a:xfrm>
            <a:off x="7478714" y="2286000"/>
            <a:ext cx="6667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51"/>
          <p:cNvSpPr>
            <a:spLocks noChangeShapeType="1"/>
          </p:cNvSpPr>
          <p:nvPr/>
        </p:nvSpPr>
        <p:spPr bwMode="auto">
          <a:xfrm>
            <a:off x="7596189" y="2286000"/>
            <a:ext cx="25082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52"/>
          <p:cNvSpPr>
            <a:spLocks noChangeShapeType="1"/>
          </p:cNvSpPr>
          <p:nvPr/>
        </p:nvSpPr>
        <p:spPr bwMode="auto">
          <a:xfrm>
            <a:off x="7897814" y="2286000"/>
            <a:ext cx="6667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53"/>
          <p:cNvSpPr>
            <a:spLocks noChangeShapeType="1"/>
          </p:cNvSpPr>
          <p:nvPr/>
        </p:nvSpPr>
        <p:spPr bwMode="auto">
          <a:xfrm>
            <a:off x="8013701" y="2286000"/>
            <a:ext cx="168275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54"/>
          <p:cNvSpPr>
            <a:spLocks noChangeShapeType="1"/>
          </p:cNvSpPr>
          <p:nvPr/>
        </p:nvSpPr>
        <p:spPr bwMode="auto">
          <a:xfrm>
            <a:off x="8013701" y="2286000"/>
            <a:ext cx="168275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55"/>
          <p:cNvSpPr>
            <a:spLocks/>
          </p:cNvSpPr>
          <p:nvPr/>
        </p:nvSpPr>
        <p:spPr bwMode="auto">
          <a:xfrm>
            <a:off x="8013701" y="2219326"/>
            <a:ext cx="201613" cy="117475"/>
          </a:xfrm>
          <a:custGeom>
            <a:avLst/>
            <a:gdLst>
              <a:gd name="T0" fmla="*/ 3 w 12"/>
              <a:gd name="T1" fmla="*/ 4 h 7"/>
              <a:gd name="T2" fmla="*/ 0 w 12"/>
              <a:gd name="T3" fmla="*/ 7 h 7"/>
              <a:gd name="T4" fmla="*/ 12 w 12"/>
              <a:gd name="T5" fmla="*/ 4 h 7"/>
              <a:gd name="T6" fmla="*/ 0 w 12"/>
              <a:gd name="T7" fmla="*/ 0 h 7"/>
              <a:gd name="T8" fmla="*/ 3 w 12"/>
              <a:gd name="T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7">
                <a:moveTo>
                  <a:pt x="3" y="4"/>
                </a:moveTo>
                <a:lnTo>
                  <a:pt x="0" y="7"/>
                </a:lnTo>
                <a:lnTo>
                  <a:pt x="12" y="4"/>
                </a:lnTo>
                <a:lnTo>
                  <a:pt x="0" y="0"/>
                </a:lnTo>
                <a:lnTo>
                  <a:pt x="3" y="4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56"/>
          <p:cNvSpPr>
            <a:spLocks noChangeShapeType="1"/>
          </p:cNvSpPr>
          <p:nvPr/>
        </p:nvSpPr>
        <p:spPr bwMode="auto">
          <a:xfrm>
            <a:off x="6759575" y="3508375"/>
            <a:ext cx="234950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>
            <a:off x="7061201" y="3508375"/>
            <a:ext cx="6667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5" name="Line 58"/>
          <p:cNvSpPr>
            <a:spLocks noChangeShapeType="1"/>
          </p:cNvSpPr>
          <p:nvPr/>
        </p:nvSpPr>
        <p:spPr bwMode="auto">
          <a:xfrm>
            <a:off x="7178676" y="3508375"/>
            <a:ext cx="25082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6" name="Line 59"/>
          <p:cNvSpPr>
            <a:spLocks noChangeShapeType="1"/>
          </p:cNvSpPr>
          <p:nvPr/>
        </p:nvSpPr>
        <p:spPr bwMode="auto">
          <a:xfrm>
            <a:off x="7478714" y="3508375"/>
            <a:ext cx="66675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7" name="Line 60"/>
          <p:cNvSpPr>
            <a:spLocks noChangeShapeType="1"/>
          </p:cNvSpPr>
          <p:nvPr/>
        </p:nvSpPr>
        <p:spPr bwMode="auto">
          <a:xfrm>
            <a:off x="7613651" y="3508375"/>
            <a:ext cx="233363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8" name="Line 61"/>
          <p:cNvSpPr>
            <a:spLocks noChangeShapeType="1"/>
          </p:cNvSpPr>
          <p:nvPr/>
        </p:nvSpPr>
        <p:spPr bwMode="auto">
          <a:xfrm>
            <a:off x="7913688" y="3508375"/>
            <a:ext cx="50800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69" name="Line 62"/>
          <p:cNvSpPr>
            <a:spLocks noChangeShapeType="1"/>
          </p:cNvSpPr>
          <p:nvPr/>
        </p:nvSpPr>
        <p:spPr bwMode="auto">
          <a:xfrm>
            <a:off x="8031164" y="3508375"/>
            <a:ext cx="150813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0" name="Line 63"/>
          <p:cNvSpPr>
            <a:spLocks noChangeShapeType="1"/>
          </p:cNvSpPr>
          <p:nvPr/>
        </p:nvSpPr>
        <p:spPr bwMode="auto">
          <a:xfrm>
            <a:off x="8031164" y="3508375"/>
            <a:ext cx="150813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1" name="Freeform 64"/>
          <p:cNvSpPr>
            <a:spLocks/>
          </p:cNvSpPr>
          <p:nvPr/>
        </p:nvSpPr>
        <p:spPr bwMode="auto">
          <a:xfrm>
            <a:off x="8013701" y="3459164"/>
            <a:ext cx="201613" cy="100013"/>
          </a:xfrm>
          <a:custGeom>
            <a:avLst/>
            <a:gdLst>
              <a:gd name="T0" fmla="*/ 3 w 12"/>
              <a:gd name="T1" fmla="*/ 3 h 6"/>
              <a:gd name="T2" fmla="*/ 0 w 12"/>
              <a:gd name="T3" fmla="*/ 6 h 6"/>
              <a:gd name="T4" fmla="*/ 12 w 12"/>
              <a:gd name="T5" fmla="*/ 3 h 6"/>
              <a:gd name="T6" fmla="*/ 0 w 12"/>
              <a:gd name="T7" fmla="*/ 0 h 6"/>
              <a:gd name="T8" fmla="*/ 3 w 12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6">
                <a:moveTo>
                  <a:pt x="3" y="3"/>
                </a:moveTo>
                <a:lnTo>
                  <a:pt x="0" y="6"/>
                </a:lnTo>
                <a:lnTo>
                  <a:pt x="12" y="3"/>
                </a:lnTo>
                <a:lnTo>
                  <a:pt x="0" y="0"/>
                </a:lnTo>
                <a:lnTo>
                  <a:pt x="3" y="3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2" name="Line 65"/>
          <p:cNvSpPr>
            <a:spLocks noChangeShapeType="1"/>
          </p:cNvSpPr>
          <p:nvPr/>
        </p:nvSpPr>
        <p:spPr bwMode="auto">
          <a:xfrm>
            <a:off x="6759575" y="3308350"/>
            <a:ext cx="234950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3" name="Line 66"/>
          <p:cNvSpPr>
            <a:spLocks noChangeShapeType="1"/>
          </p:cNvSpPr>
          <p:nvPr/>
        </p:nvSpPr>
        <p:spPr bwMode="auto">
          <a:xfrm>
            <a:off x="7061201" y="3308350"/>
            <a:ext cx="6667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4" name="Line 67"/>
          <p:cNvSpPr>
            <a:spLocks noChangeShapeType="1"/>
          </p:cNvSpPr>
          <p:nvPr/>
        </p:nvSpPr>
        <p:spPr bwMode="auto">
          <a:xfrm>
            <a:off x="7178676" y="3308350"/>
            <a:ext cx="25082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5" name="Line 68"/>
          <p:cNvSpPr>
            <a:spLocks noChangeShapeType="1"/>
          </p:cNvSpPr>
          <p:nvPr/>
        </p:nvSpPr>
        <p:spPr bwMode="auto">
          <a:xfrm>
            <a:off x="7478714" y="3308350"/>
            <a:ext cx="66675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6" name="Line 69"/>
          <p:cNvSpPr>
            <a:spLocks noChangeShapeType="1"/>
          </p:cNvSpPr>
          <p:nvPr/>
        </p:nvSpPr>
        <p:spPr bwMode="auto">
          <a:xfrm>
            <a:off x="7613651" y="3308350"/>
            <a:ext cx="233363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7" name="Line 70"/>
          <p:cNvSpPr>
            <a:spLocks noChangeShapeType="1"/>
          </p:cNvSpPr>
          <p:nvPr/>
        </p:nvSpPr>
        <p:spPr bwMode="auto">
          <a:xfrm>
            <a:off x="7913688" y="3308350"/>
            <a:ext cx="50800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8" name="Line 71"/>
          <p:cNvSpPr>
            <a:spLocks noChangeShapeType="1"/>
          </p:cNvSpPr>
          <p:nvPr/>
        </p:nvSpPr>
        <p:spPr bwMode="auto">
          <a:xfrm>
            <a:off x="8031164" y="3308350"/>
            <a:ext cx="150813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79" name="Line 72"/>
          <p:cNvSpPr>
            <a:spLocks noChangeShapeType="1"/>
          </p:cNvSpPr>
          <p:nvPr/>
        </p:nvSpPr>
        <p:spPr bwMode="auto">
          <a:xfrm>
            <a:off x="8031164" y="3308350"/>
            <a:ext cx="150813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0" name="Freeform 73"/>
          <p:cNvSpPr>
            <a:spLocks/>
          </p:cNvSpPr>
          <p:nvPr/>
        </p:nvSpPr>
        <p:spPr bwMode="auto">
          <a:xfrm>
            <a:off x="8013701" y="3240089"/>
            <a:ext cx="201613" cy="117475"/>
          </a:xfrm>
          <a:custGeom>
            <a:avLst/>
            <a:gdLst>
              <a:gd name="T0" fmla="*/ 3 w 12"/>
              <a:gd name="T1" fmla="*/ 4 h 7"/>
              <a:gd name="T2" fmla="*/ 0 w 12"/>
              <a:gd name="T3" fmla="*/ 7 h 7"/>
              <a:gd name="T4" fmla="*/ 12 w 12"/>
              <a:gd name="T5" fmla="*/ 4 h 7"/>
              <a:gd name="T6" fmla="*/ 0 w 12"/>
              <a:gd name="T7" fmla="*/ 0 h 7"/>
              <a:gd name="T8" fmla="*/ 3 w 12"/>
              <a:gd name="T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7">
                <a:moveTo>
                  <a:pt x="3" y="4"/>
                </a:moveTo>
                <a:lnTo>
                  <a:pt x="0" y="7"/>
                </a:lnTo>
                <a:lnTo>
                  <a:pt x="12" y="4"/>
                </a:lnTo>
                <a:lnTo>
                  <a:pt x="0" y="0"/>
                </a:lnTo>
                <a:lnTo>
                  <a:pt x="3" y="4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1" name="Line 74"/>
          <p:cNvSpPr>
            <a:spLocks noChangeShapeType="1"/>
          </p:cNvSpPr>
          <p:nvPr/>
        </p:nvSpPr>
        <p:spPr bwMode="auto">
          <a:xfrm>
            <a:off x="6777039" y="2554288"/>
            <a:ext cx="233363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2" name="Line 75"/>
          <p:cNvSpPr>
            <a:spLocks noChangeShapeType="1"/>
          </p:cNvSpPr>
          <p:nvPr/>
        </p:nvSpPr>
        <p:spPr bwMode="auto">
          <a:xfrm>
            <a:off x="7077075" y="2554288"/>
            <a:ext cx="50800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3" name="Line 76"/>
          <p:cNvSpPr>
            <a:spLocks noChangeShapeType="1"/>
          </p:cNvSpPr>
          <p:nvPr/>
        </p:nvSpPr>
        <p:spPr bwMode="auto">
          <a:xfrm>
            <a:off x="7194550" y="2554288"/>
            <a:ext cx="234950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4" name="Line 77"/>
          <p:cNvSpPr>
            <a:spLocks noChangeShapeType="1"/>
          </p:cNvSpPr>
          <p:nvPr/>
        </p:nvSpPr>
        <p:spPr bwMode="auto">
          <a:xfrm>
            <a:off x="7496176" y="2554288"/>
            <a:ext cx="66675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5" name="Line 78"/>
          <p:cNvSpPr>
            <a:spLocks noChangeShapeType="1"/>
          </p:cNvSpPr>
          <p:nvPr/>
        </p:nvSpPr>
        <p:spPr bwMode="auto">
          <a:xfrm>
            <a:off x="7613651" y="2554288"/>
            <a:ext cx="25082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6" name="Line 79"/>
          <p:cNvSpPr>
            <a:spLocks noChangeShapeType="1"/>
          </p:cNvSpPr>
          <p:nvPr/>
        </p:nvSpPr>
        <p:spPr bwMode="auto">
          <a:xfrm>
            <a:off x="7913689" y="2554288"/>
            <a:ext cx="66675" cy="0"/>
          </a:xfrm>
          <a:prstGeom prst="line">
            <a:avLst/>
          </a:prstGeom>
          <a:noFill/>
          <a:ln w="0">
            <a:solidFill>
              <a:srgbClr val="1520F7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7" name="Line 80"/>
          <p:cNvSpPr>
            <a:spLocks noChangeShapeType="1"/>
          </p:cNvSpPr>
          <p:nvPr/>
        </p:nvSpPr>
        <p:spPr bwMode="auto">
          <a:xfrm>
            <a:off x="8031163" y="2554288"/>
            <a:ext cx="166688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8" name="Line 81"/>
          <p:cNvSpPr>
            <a:spLocks noChangeShapeType="1"/>
          </p:cNvSpPr>
          <p:nvPr/>
        </p:nvSpPr>
        <p:spPr bwMode="auto">
          <a:xfrm>
            <a:off x="8031163" y="2554288"/>
            <a:ext cx="166688" cy="0"/>
          </a:xfrm>
          <a:prstGeom prst="line">
            <a:avLst/>
          </a:prstGeom>
          <a:noFill/>
          <a:ln w="0">
            <a:solidFill>
              <a:srgbClr val="3B23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89" name="Freeform 82"/>
          <p:cNvSpPr>
            <a:spLocks/>
          </p:cNvSpPr>
          <p:nvPr/>
        </p:nvSpPr>
        <p:spPr bwMode="auto">
          <a:xfrm>
            <a:off x="8013701" y="2503489"/>
            <a:ext cx="201613" cy="117475"/>
          </a:xfrm>
          <a:custGeom>
            <a:avLst/>
            <a:gdLst>
              <a:gd name="T0" fmla="*/ 4 w 12"/>
              <a:gd name="T1" fmla="*/ 3 h 7"/>
              <a:gd name="T2" fmla="*/ 0 w 12"/>
              <a:gd name="T3" fmla="*/ 7 h 7"/>
              <a:gd name="T4" fmla="*/ 12 w 12"/>
              <a:gd name="T5" fmla="*/ 3 h 7"/>
              <a:gd name="T6" fmla="*/ 0 w 12"/>
              <a:gd name="T7" fmla="*/ 0 h 7"/>
              <a:gd name="T8" fmla="*/ 4 w 12"/>
              <a:gd name="T9" fmla="*/ 3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" h="7">
                <a:moveTo>
                  <a:pt x="4" y="3"/>
                </a:moveTo>
                <a:lnTo>
                  <a:pt x="0" y="7"/>
                </a:lnTo>
                <a:lnTo>
                  <a:pt x="12" y="3"/>
                </a:lnTo>
                <a:lnTo>
                  <a:pt x="0" y="0"/>
                </a:lnTo>
                <a:lnTo>
                  <a:pt x="4" y="3"/>
                </a:lnTo>
                <a:close/>
              </a:path>
            </a:pathLst>
          </a:custGeom>
          <a:solidFill>
            <a:srgbClr val="24282B"/>
          </a:solidFill>
          <a:ln w="11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0" name="Oval 83"/>
          <p:cNvSpPr>
            <a:spLocks noChangeArrowheads="1"/>
          </p:cNvSpPr>
          <p:nvPr/>
        </p:nvSpPr>
        <p:spPr bwMode="auto">
          <a:xfrm>
            <a:off x="7312025" y="2671763"/>
            <a:ext cx="100642" cy="153443"/>
          </a:xfrm>
          <a:prstGeom prst="ellipse">
            <a:avLst/>
          </a:prstGeom>
          <a:solidFill>
            <a:srgbClr val="3937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1" name="Oval 84"/>
          <p:cNvSpPr>
            <a:spLocks noChangeArrowheads="1"/>
          </p:cNvSpPr>
          <p:nvPr/>
        </p:nvSpPr>
        <p:spPr bwMode="auto">
          <a:xfrm>
            <a:off x="7327901" y="2922588"/>
            <a:ext cx="91057" cy="135176"/>
          </a:xfrm>
          <a:prstGeom prst="ellipse">
            <a:avLst/>
          </a:prstGeom>
          <a:solidFill>
            <a:srgbClr val="3937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2" name="Oval 85"/>
          <p:cNvSpPr>
            <a:spLocks noChangeArrowheads="1"/>
          </p:cNvSpPr>
          <p:nvPr/>
        </p:nvSpPr>
        <p:spPr bwMode="auto">
          <a:xfrm>
            <a:off x="7327901" y="3124200"/>
            <a:ext cx="101600" cy="133350"/>
          </a:xfrm>
          <a:prstGeom prst="ellipse">
            <a:avLst/>
          </a:prstGeom>
          <a:solidFill>
            <a:srgbClr val="39373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3" name="Freeform 86"/>
          <p:cNvSpPr>
            <a:spLocks noEditPoints="1"/>
          </p:cNvSpPr>
          <p:nvPr/>
        </p:nvSpPr>
        <p:spPr bwMode="auto">
          <a:xfrm>
            <a:off x="8281989" y="2219326"/>
            <a:ext cx="201613" cy="1406525"/>
          </a:xfrm>
          <a:custGeom>
            <a:avLst/>
            <a:gdLst>
              <a:gd name="T0" fmla="*/ 1 w 12"/>
              <a:gd name="T1" fmla="*/ 0 h 84"/>
              <a:gd name="T2" fmla="*/ 8 w 12"/>
              <a:gd name="T3" fmla="*/ 8 h 84"/>
              <a:gd name="T4" fmla="*/ 8 w 12"/>
              <a:gd name="T5" fmla="*/ 35 h 84"/>
              <a:gd name="T6" fmla="*/ 12 w 12"/>
              <a:gd name="T7" fmla="*/ 43 h 84"/>
              <a:gd name="T8" fmla="*/ 0 w 12"/>
              <a:gd name="T9" fmla="*/ 84 h 84"/>
              <a:gd name="T10" fmla="*/ 8 w 12"/>
              <a:gd name="T11" fmla="*/ 76 h 84"/>
              <a:gd name="T12" fmla="*/ 8 w 12"/>
              <a:gd name="T13" fmla="*/ 49 h 84"/>
              <a:gd name="T14" fmla="*/ 12 w 12"/>
              <a:gd name="T15" fmla="*/ 4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" h="84">
                <a:moveTo>
                  <a:pt x="1" y="0"/>
                </a:moveTo>
                <a:lnTo>
                  <a:pt x="8" y="8"/>
                </a:lnTo>
                <a:lnTo>
                  <a:pt x="8" y="35"/>
                </a:lnTo>
                <a:lnTo>
                  <a:pt x="12" y="43"/>
                </a:lnTo>
                <a:moveTo>
                  <a:pt x="0" y="84"/>
                </a:moveTo>
                <a:lnTo>
                  <a:pt x="8" y="76"/>
                </a:lnTo>
                <a:lnTo>
                  <a:pt x="8" y="49"/>
                </a:lnTo>
                <a:lnTo>
                  <a:pt x="12" y="41"/>
                </a:lnTo>
              </a:path>
            </a:pathLst>
          </a:custGeom>
          <a:noFill/>
          <a:ln w="21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94" name="Rectangle 87"/>
          <p:cNvSpPr>
            <a:spLocks noChangeArrowheads="1"/>
          </p:cNvSpPr>
          <p:nvPr/>
        </p:nvSpPr>
        <p:spPr bwMode="auto">
          <a:xfrm>
            <a:off x="8583614" y="2620964"/>
            <a:ext cx="76463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24282B"/>
                </a:solidFill>
                <a:latin typeface="Times New Roman" pitchFamily="18" charset="0"/>
              </a:rPr>
              <a:t>control</a:t>
            </a:r>
            <a:endParaRPr lang="en-US">
              <a:latin typeface="Arial" pitchFamily="34" charset="0"/>
            </a:endParaRPr>
          </a:p>
        </p:txBody>
      </p:sp>
      <p:sp>
        <p:nvSpPr>
          <p:cNvPr id="18495" name="Rectangle 88"/>
          <p:cNvSpPr>
            <a:spLocks noChangeArrowheads="1"/>
          </p:cNvSpPr>
          <p:nvPr/>
        </p:nvSpPr>
        <p:spPr bwMode="auto">
          <a:xfrm>
            <a:off x="8583614" y="2938464"/>
            <a:ext cx="74860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24282B"/>
                </a:solidFill>
                <a:latin typeface="Times New Roman" pitchFamily="18" charset="0"/>
              </a:rPr>
              <a:t>signals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00300" y="1841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Control </a:t>
            </a:r>
            <a:r>
              <a:rPr lang="fr-FR" dirty="0" err="1">
                <a:solidFill>
                  <a:schemeClr val="tx1"/>
                </a:solidFill>
              </a:rPr>
              <a:t>Signals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19501" name="Group 19500"/>
          <p:cNvGrpSpPr/>
          <p:nvPr/>
        </p:nvGrpSpPr>
        <p:grpSpPr>
          <a:xfrm>
            <a:off x="2351088" y="1774033"/>
            <a:ext cx="7578725" cy="3457575"/>
            <a:chOff x="1295400" y="2165350"/>
            <a:chExt cx="7578725" cy="3457575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295400" y="2165350"/>
              <a:ext cx="7578725" cy="345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V="1">
              <a:off x="1390650" y="2260600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327150" y="2260600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327150" y="2260600"/>
              <a:ext cx="7512050" cy="0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327150" y="2197100"/>
              <a:ext cx="7512050" cy="0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535113" y="2244725"/>
              <a:ext cx="926536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SerialNo.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717800" y="2260600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62263" y="2244725"/>
              <a:ext cx="621965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Signal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4395788" y="2260600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4540250" y="2244725"/>
              <a:ext cx="973023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Condition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5"/>
            <p:cNvSpPr>
              <a:spLocks noEditPoints="1"/>
            </p:cNvSpPr>
            <p:nvPr/>
          </p:nvSpPr>
          <p:spPr bwMode="auto">
            <a:xfrm>
              <a:off x="1327150" y="2260600"/>
              <a:ext cx="7512050" cy="592138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8 h 37"/>
                <a:gd name="T10" fmla="*/ 470 w 470"/>
                <a:gd name="T11" fmla="*/ 18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535113" y="2549525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2717800" y="2565400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2862263" y="2549525"/>
              <a:ext cx="3508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isSt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4395788" y="2565400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540250" y="2549525"/>
              <a:ext cx="134461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Instruction: </a:t>
              </a: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st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4" name="Freeform 21"/>
            <p:cNvSpPr>
              <a:spLocks noEditPoints="1"/>
            </p:cNvSpPr>
            <p:nvPr/>
          </p:nvSpPr>
          <p:spPr bwMode="auto">
            <a:xfrm>
              <a:off x="1327150" y="2565400"/>
              <a:ext cx="7512050" cy="574675"/>
            </a:xfrm>
            <a:custGeom>
              <a:avLst/>
              <a:gdLst>
                <a:gd name="T0" fmla="*/ 466 w 470"/>
                <a:gd name="T1" fmla="*/ 18 h 36"/>
                <a:gd name="T2" fmla="*/ 466 w 470"/>
                <a:gd name="T3" fmla="*/ 0 h 36"/>
                <a:gd name="T4" fmla="*/ 470 w 470"/>
                <a:gd name="T5" fmla="*/ 18 h 36"/>
                <a:gd name="T6" fmla="*/ 470 w 470"/>
                <a:gd name="T7" fmla="*/ 0 h 36"/>
                <a:gd name="T8" fmla="*/ 0 w 470"/>
                <a:gd name="T9" fmla="*/ 18 h 36"/>
                <a:gd name="T10" fmla="*/ 470 w 470"/>
                <a:gd name="T11" fmla="*/ 18 h 36"/>
                <a:gd name="T12" fmla="*/ 0 w 470"/>
                <a:gd name="T13" fmla="*/ 36 h 36"/>
                <a:gd name="T14" fmla="*/ 0 w 470"/>
                <a:gd name="T15" fmla="*/ 18 h 36"/>
                <a:gd name="T16" fmla="*/ 4 w 470"/>
                <a:gd name="T17" fmla="*/ 36 h 36"/>
                <a:gd name="T18" fmla="*/ 4 w 47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6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1535113" y="2852738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2717800" y="2852738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862263" y="2852738"/>
              <a:ext cx="42068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isLd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4395788" y="2852738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540250" y="2852738"/>
              <a:ext cx="13716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Instruction: </a:t>
              </a: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ld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30" name="Freeform 27"/>
            <p:cNvSpPr>
              <a:spLocks noEditPoints="1"/>
            </p:cNvSpPr>
            <p:nvPr/>
          </p:nvSpPr>
          <p:spPr bwMode="auto">
            <a:xfrm>
              <a:off x="1327150" y="2852738"/>
              <a:ext cx="7512050" cy="592138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1535113" y="3155950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456" name="Line 29"/>
            <p:cNvSpPr>
              <a:spLocks noChangeShapeType="1"/>
            </p:cNvSpPr>
            <p:nvPr/>
          </p:nvSpPr>
          <p:spPr bwMode="auto">
            <a:xfrm flipV="1">
              <a:off x="2717800" y="3155950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57" name="Rectangle 30"/>
            <p:cNvSpPr>
              <a:spLocks noChangeArrowheads="1"/>
            </p:cNvSpPr>
            <p:nvPr/>
          </p:nvSpPr>
          <p:spPr bwMode="auto">
            <a:xfrm>
              <a:off x="2862263" y="3155950"/>
              <a:ext cx="5397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isBeq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59" name="Line 31"/>
            <p:cNvSpPr>
              <a:spLocks noChangeShapeType="1"/>
            </p:cNvSpPr>
            <p:nvPr/>
          </p:nvSpPr>
          <p:spPr bwMode="auto">
            <a:xfrm flipV="1">
              <a:off x="4395788" y="3155950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0" name="Rectangle 32"/>
            <p:cNvSpPr>
              <a:spLocks noChangeArrowheads="1"/>
            </p:cNvSpPr>
            <p:nvPr/>
          </p:nvSpPr>
          <p:spPr bwMode="auto">
            <a:xfrm>
              <a:off x="4540250" y="3155950"/>
              <a:ext cx="15335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Instruction: </a:t>
              </a: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beq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61" name="Freeform 33"/>
            <p:cNvSpPr>
              <a:spLocks noEditPoints="1"/>
            </p:cNvSpPr>
            <p:nvPr/>
          </p:nvSpPr>
          <p:spPr bwMode="auto">
            <a:xfrm>
              <a:off x="1327150" y="3155950"/>
              <a:ext cx="7512050" cy="592138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8 h 37"/>
                <a:gd name="T10" fmla="*/ 470 w 470"/>
                <a:gd name="T11" fmla="*/ 18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2" name="Rectangle 34"/>
            <p:cNvSpPr>
              <a:spLocks noChangeArrowheads="1"/>
            </p:cNvSpPr>
            <p:nvPr/>
          </p:nvSpPr>
          <p:spPr bwMode="auto">
            <a:xfrm>
              <a:off x="1535113" y="3444875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463" name="Line 35"/>
            <p:cNvSpPr>
              <a:spLocks noChangeShapeType="1"/>
            </p:cNvSpPr>
            <p:nvPr/>
          </p:nvSpPr>
          <p:spPr bwMode="auto">
            <a:xfrm flipV="1">
              <a:off x="2717800" y="3460750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4" name="Rectangle 36"/>
            <p:cNvSpPr>
              <a:spLocks noChangeArrowheads="1"/>
            </p:cNvSpPr>
            <p:nvPr/>
          </p:nvSpPr>
          <p:spPr bwMode="auto">
            <a:xfrm>
              <a:off x="2862263" y="3444875"/>
              <a:ext cx="5000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isBgt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65" name="Line 37"/>
            <p:cNvSpPr>
              <a:spLocks noChangeShapeType="1"/>
            </p:cNvSpPr>
            <p:nvPr/>
          </p:nvSpPr>
          <p:spPr bwMode="auto">
            <a:xfrm flipV="1">
              <a:off x="4395788" y="3460750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6" name="Rectangle 38"/>
            <p:cNvSpPr>
              <a:spLocks noChangeArrowheads="1"/>
            </p:cNvSpPr>
            <p:nvPr/>
          </p:nvSpPr>
          <p:spPr bwMode="auto">
            <a:xfrm>
              <a:off x="4540250" y="3444875"/>
              <a:ext cx="14938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Instruction: </a:t>
              </a: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bgt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67" name="Freeform 39"/>
            <p:cNvSpPr>
              <a:spLocks noEditPoints="1"/>
            </p:cNvSpPr>
            <p:nvPr/>
          </p:nvSpPr>
          <p:spPr bwMode="auto">
            <a:xfrm>
              <a:off x="1327150" y="3460750"/>
              <a:ext cx="7512050" cy="574675"/>
            </a:xfrm>
            <a:custGeom>
              <a:avLst/>
              <a:gdLst>
                <a:gd name="T0" fmla="*/ 466 w 470"/>
                <a:gd name="T1" fmla="*/ 18 h 36"/>
                <a:gd name="T2" fmla="*/ 466 w 470"/>
                <a:gd name="T3" fmla="*/ 0 h 36"/>
                <a:gd name="T4" fmla="*/ 470 w 470"/>
                <a:gd name="T5" fmla="*/ 18 h 36"/>
                <a:gd name="T6" fmla="*/ 470 w 470"/>
                <a:gd name="T7" fmla="*/ 0 h 36"/>
                <a:gd name="T8" fmla="*/ 0 w 470"/>
                <a:gd name="T9" fmla="*/ 18 h 36"/>
                <a:gd name="T10" fmla="*/ 470 w 470"/>
                <a:gd name="T11" fmla="*/ 18 h 36"/>
                <a:gd name="T12" fmla="*/ 0 w 470"/>
                <a:gd name="T13" fmla="*/ 36 h 36"/>
                <a:gd name="T14" fmla="*/ 0 w 470"/>
                <a:gd name="T15" fmla="*/ 18 h 36"/>
                <a:gd name="T16" fmla="*/ 4 w 470"/>
                <a:gd name="T17" fmla="*/ 36 h 36"/>
                <a:gd name="T18" fmla="*/ 4 w 47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6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68" name="Rectangle 40"/>
            <p:cNvSpPr>
              <a:spLocks noChangeArrowheads="1"/>
            </p:cNvSpPr>
            <p:nvPr/>
          </p:nvSpPr>
          <p:spPr bwMode="auto">
            <a:xfrm>
              <a:off x="1535113" y="3748088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469" name="Line 41"/>
            <p:cNvSpPr>
              <a:spLocks noChangeShapeType="1"/>
            </p:cNvSpPr>
            <p:nvPr/>
          </p:nvSpPr>
          <p:spPr bwMode="auto">
            <a:xfrm flipV="1">
              <a:off x="2717800" y="3748088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0" name="Rectangle 42"/>
            <p:cNvSpPr>
              <a:spLocks noChangeArrowheads="1"/>
            </p:cNvSpPr>
            <p:nvPr/>
          </p:nvSpPr>
          <p:spPr bwMode="auto">
            <a:xfrm>
              <a:off x="2862263" y="3748088"/>
              <a:ext cx="48577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isRet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71" name="Line 43"/>
            <p:cNvSpPr>
              <a:spLocks noChangeShapeType="1"/>
            </p:cNvSpPr>
            <p:nvPr/>
          </p:nvSpPr>
          <p:spPr bwMode="auto">
            <a:xfrm flipV="1">
              <a:off x="4395788" y="3748088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2" name="Rectangle 44"/>
            <p:cNvSpPr>
              <a:spLocks noChangeArrowheads="1"/>
            </p:cNvSpPr>
            <p:nvPr/>
          </p:nvSpPr>
          <p:spPr bwMode="auto">
            <a:xfrm>
              <a:off x="4540250" y="3748088"/>
              <a:ext cx="1439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Instruction: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ret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73" name="Freeform 45"/>
            <p:cNvSpPr>
              <a:spLocks noEditPoints="1"/>
            </p:cNvSpPr>
            <p:nvPr/>
          </p:nvSpPr>
          <p:spPr bwMode="auto">
            <a:xfrm>
              <a:off x="1327150" y="3748088"/>
              <a:ext cx="7512050" cy="592138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4" name="Rectangle 46"/>
            <p:cNvSpPr>
              <a:spLocks noChangeArrowheads="1"/>
            </p:cNvSpPr>
            <p:nvPr/>
          </p:nvSpPr>
          <p:spPr bwMode="auto">
            <a:xfrm>
              <a:off x="1535113" y="4051300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475" name="Line 47"/>
            <p:cNvSpPr>
              <a:spLocks noChangeShapeType="1"/>
            </p:cNvSpPr>
            <p:nvPr/>
          </p:nvSpPr>
          <p:spPr bwMode="auto">
            <a:xfrm flipV="1">
              <a:off x="2717800" y="4051300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6" name="Rectangle 48"/>
            <p:cNvSpPr>
              <a:spLocks noChangeArrowheads="1"/>
            </p:cNvSpPr>
            <p:nvPr/>
          </p:nvSpPr>
          <p:spPr bwMode="auto">
            <a:xfrm>
              <a:off x="2862263" y="4051300"/>
              <a:ext cx="1189038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isImmediate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77" name="Line 49"/>
            <p:cNvSpPr>
              <a:spLocks noChangeShapeType="1"/>
            </p:cNvSpPr>
            <p:nvPr/>
          </p:nvSpPr>
          <p:spPr bwMode="auto">
            <a:xfrm flipV="1">
              <a:off x="4395788" y="4051300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78" name="Rectangle 50"/>
            <p:cNvSpPr>
              <a:spLocks noChangeArrowheads="1"/>
            </p:cNvSpPr>
            <p:nvPr/>
          </p:nvSpPr>
          <p:spPr bwMode="auto">
            <a:xfrm>
              <a:off x="4540250" y="4051300"/>
              <a:ext cx="11620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</a:rPr>
                <a:t> bit set to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9479" name="Freeform 51"/>
            <p:cNvSpPr>
              <a:spLocks noEditPoints="1"/>
            </p:cNvSpPr>
            <p:nvPr/>
          </p:nvSpPr>
          <p:spPr bwMode="auto">
            <a:xfrm>
              <a:off x="1327150" y="4051300"/>
              <a:ext cx="7512050" cy="879475"/>
            </a:xfrm>
            <a:custGeom>
              <a:avLst/>
              <a:gdLst>
                <a:gd name="T0" fmla="*/ 466 w 470"/>
                <a:gd name="T1" fmla="*/ 18 h 55"/>
                <a:gd name="T2" fmla="*/ 466 w 470"/>
                <a:gd name="T3" fmla="*/ 0 h 55"/>
                <a:gd name="T4" fmla="*/ 470 w 470"/>
                <a:gd name="T5" fmla="*/ 18 h 55"/>
                <a:gd name="T6" fmla="*/ 470 w 470"/>
                <a:gd name="T7" fmla="*/ 0 h 55"/>
                <a:gd name="T8" fmla="*/ 0 w 470"/>
                <a:gd name="T9" fmla="*/ 18 h 55"/>
                <a:gd name="T10" fmla="*/ 470 w 470"/>
                <a:gd name="T11" fmla="*/ 18 h 55"/>
                <a:gd name="T12" fmla="*/ 0 w 470"/>
                <a:gd name="T13" fmla="*/ 55 h 55"/>
                <a:gd name="T14" fmla="*/ 0 w 470"/>
                <a:gd name="T15" fmla="*/ 19 h 55"/>
                <a:gd name="T16" fmla="*/ 4 w 470"/>
                <a:gd name="T17" fmla="*/ 55 h 55"/>
                <a:gd name="T18" fmla="*/ 4 w 470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55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55"/>
                  </a:moveTo>
                  <a:lnTo>
                    <a:pt x="0" y="19"/>
                  </a:lnTo>
                  <a:moveTo>
                    <a:pt x="4" y="55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0" name="Rectangle 52"/>
            <p:cNvSpPr>
              <a:spLocks noChangeArrowheads="1"/>
            </p:cNvSpPr>
            <p:nvPr/>
          </p:nvSpPr>
          <p:spPr bwMode="auto">
            <a:xfrm>
              <a:off x="1535113" y="4338638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481" name="Line 53"/>
            <p:cNvSpPr>
              <a:spLocks noChangeShapeType="1"/>
            </p:cNvSpPr>
            <p:nvPr/>
          </p:nvSpPr>
          <p:spPr bwMode="auto">
            <a:xfrm flipV="1">
              <a:off x="2717800" y="4356100"/>
              <a:ext cx="0" cy="57467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2" name="Rectangle 54"/>
            <p:cNvSpPr>
              <a:spLocks noChangeArrowheads="1"/>
            </p:cNvSpPr>
            <p:nvPr/>
          </p:nvSpPr>
          <p:spPr bwMode="auto">
            <a:xfrm>
              <a:off x="2862263" y="4338638"/>
              <a:ext cx="4873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isWb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83" name="Line 55"/>
            <p:cNvSpPr>
              <a:spLocks noChangeShapeType="1"/>
            </p:cNvSpPr>
            <p:nvPr/>
          </p:nvSpPr>
          <p:spPr bwMode="auto">
            <a:xfrm flipV="1">
              <a:off x="4395788" y="4356100"/>
              <a:ext cx="0" cy="57467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4" name="Rectangle 56"/>
            <p:cNvSpPr>
              <a:spLocks noChangeArrowheads="1"/>
            </p:cNvSpPr>
            <p:nvPr/>
          </p:nvSpPr>
          <p:spPr bwMode="auto">
            <a:xfrm>
              <a:off x="4540250" y="4338638"/>
              <a:ext cx="3622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Instructions: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add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sub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mul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div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mod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</a:t>
              </a:r>
            </a:p>
            <a:p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and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or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not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mov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ld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lsl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lsr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asr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call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85" name="Freeform 57"/>
            <p:cNvSpPr>
              <a:spLocks noEditPoints="1"/>
            </p:cNvSpPr>
            <p:nvPr/>
          </p:nvSpPr>
          <p:spPr bwMode="auto">
            <a:xfrm>
              <a:off x="1327150" y="4356100"/>
              <a:ext cx="7512050" cy="862013"/>
            </a:xfrm>
            <a:custGeom>
              <a:avLst/>
              <a:gdLst>
                <a:gd name="T0" fmla="*/ 466 w 470"/>
                <a:gd name="T1" fmla="*/ 36 h 54"/>
                <a:gd name="T2" fmla="*/ 466 w 470"/>
                <a:gd name="T3" fmla="*/ 0 h 54"/>
                <a:gd name="T4" fmla="*/ 470 w 470"/>
                <a:gd name="T5" fmla="*/ 36 h 54"/>
                <a:gd name="T6" fmla="*/ 470 w 470"/>
                <a:gd name="T7" fmla="*/ 0 h 54"/>
                <a:gd name="T8" fmla="*/ 0 w 470"/>
                <a:gd name="T9" fmla="*/ 36 h 54"/>
                <a:gd name="T10" fmla="*/ 470 w 470"/>
                <a:gd name="T11" fmla="*/ 36 h 54"/>
                <a:gd name="T12" fmla="*/ 0 w 470"/>
                <a:gd name="T13" fmla="*/ 54 h 54"/>
                <a:gd name="T14" fmla="*/ 0 w 470"/>
                <a:gd name="T15" fmla="*/ 36 h 54"/>
                <a:gd name="T16" fmla="*/ 4 w 470"/>
                <a:gd name="T17" fmla="*/ 54 h 54"/>
                <a:gd name="T18" fmla="*/ 4 w 470"/>
                <a:gd name="T19" fmla="*/ 3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54">
                  <a:moveTo>
                    <a:pt x="466" y="36"/>
                  </a:moveTo>
                  <a:lnTo>
                    <a:pt x="466" y="0"/>
                  </a:lnTo>
                  <a:moveTo>
                    <a:pt x="470" y="36"/>
                  </a:moveTo>
                  <a:lnTo>
                    <a:pt x="470" y="0"/>
                  </a:lnTo>
                  <a:moveTo>
                    <a:pt x="0" y="36"/>
                  </a:moveTo>
                  <a:lnTo>
                    <a:pt x="470" y="36"/>
                  </a:lnTo>
                  <a:moveTo>
                    <a:pt x="0" y="54"/>
                  </a:moveTo>
                  <a:lnTo>
                    <a:pt x="0" y="36"/>
                  </a:lnTo>
                  <a:moveTo>
                    <a:pt x="4" y="54"/>
                  </a:moveTo>
                  <a:lnTo>
                    <a:pt x="4" y="36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6" name="Rectangle 58"/>
            <p:cNvSpPr>
              <a:spLocks noChangeArrowheads="1"/>
            </p:cNvSpPr>
            <p:nvPr/>
          </p:nvSpPr>
          <p:spPr bwMode="auto">
            <a:xfrm>
              <a:off x="1535113" y="4930775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487" name="Line 59"/>
            <p:cNvSpPr>
              <a:spLocks noChangeShapeType="1"/>
            </p:cNvSpPr>
            <p:nvPr/>
          </p:nvSpPr>
          <p:spPr bwMode="auto">
            <a:xfrm flipV="1">
              <a:off x="2717800" y="4930775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88" name="Rectangle 60"/>
            <p:cNvSpPr>
              <a:spLocks noChangeArrowheads="1"/>
            </p:cNvSpPr>
            <p:nvPr/>
          </p:nvSpPr>
          <p:spPr bwMode="auto">
            <a:xfrm>
              <a:off x="2862263" y="4930775"/>
              <a:ext cx="105410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isUBranch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89" name="Line 61"/>
            <p:cNvSpPr>
              <a:spLocks noChangeShapeType="1"/>
            </p:cNvSpPr>
            <p:nvPr/>
          </p:nvSpPr>
          <p:spPr bwMode="auto">
            <a:xfrm flipV="1">
              <a:off x="4395788" y="4930775"/>
              <a:ext cx="0" cy="287338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0" name="Rectangle 62"/>
            <p:cNvSpPr>
              <a:spLocks noChangeArrowheads="1"/>
            </p:cNvSpPr>
            <p:nvPr/>
          </p:nvSpPr>
          <p:spPr bwMode="auto">
            <a:xfrm>
              <a:off x="4540250" y="4930775"/>
              <a:ext cx="2266950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Instructions: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call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ret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91" name="Freeform 63"/>
            <p:cNvSpPr>
              <a:spLocks noEditPoints="1"/>
            </p:cNvSpPr>
            <p:nvPr/>
          </p:nvSpPr>
          <p:spPr bwMode="auto">
            <a:xfrm>
              <a:off x="1327150" y="4930775"/>
              <a:ext cx="7512050" cy="592138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2" name="Rectangle 64"/>
            <p:cNvSpPr>
              <a:spLocks noChangeArrowheads="1"/>
            </p:cNvSpPr>
            <p:nvPr/>
          </p:nvSpPr>
          <p:spPr bwMode="auto">
            <a:xfrm>
              <a:off x="1535113" y="5233988"/>
              <a:ext cx="121828" cy="29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</a:rPr>
                <a:t>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493" name="Line 65"/>
            <p:cNvSpPr>
              <a:spLocks noChangeShapeType="1"/>
            </p:cNvSpPr>
            <p:nvPr/>
          </p:nvSpPr>
          <p:spPr bwMode="auto">
            <a:xfrm flipV="1">
              <a:off x="2717800" y="5233988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4" name="Rectangle 66"/>
            <p:cNvSpPr>
              <a:spLocks noChangeArrowheads="1"/>
            </p:cNvSpPr>
            <p:nvPr/>
          </p:nvSpPr>
          <p:spPr bwMode="auto">
            <a:xfrm>
              <a:off x="2862263" y="5233988"/>
              <a:ext cx="58102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</a:rPr>
                <a:t>isCall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9495" name="Line 67"/>
            <p:cNvSpPr>
              <a:spLocks noChangeShapeType="1"/>
            </p:cNvSpPr>
            <p:nvPr/>
          </p:nvSpPr>
          <p:spPr bwMode="auto">
            <a:xfrm flipV="1">
              <a:off x="4395788" y="5233988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6" name="Rectangle 68"/>
            <p:cNvSpPr>
              <a:spLocks noChangeArrowheads="1"/>
            </p:cNvSpPr>
            <p:nvPr/>
          </p:nvSpPr>
          <p:spPr bwMode="auto">
            <a:xfrm>
              <a:off x="4540250" y="5233988"/>
              <a:ext cx="1641475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Instructions: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call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498" name="Line 70"/>
            <p:cNvSpPr>
              <a:spLocks noChangeShapeType="1"/>
            </p:cNvSpPr>
            <p:nvPr/>
          </p:nvSpPr>
          <p:spPr bwMode="auto">
            <a:xfrm flipV="1">
              <a:off x="8839200" y="5233988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99" name="Line 71"/>
            <p:cNvSpPr>
              <a:spLocks noChangeShapeType="1"/>
            </p:cNvSpPr>
            <p:nvPr/>
          </p:nvSpPr>
          <p:spPr bwMode="auto">
            <a:xfrm flipV="1">
              <a:off x="8774113" y="5233988"/>
              <a:ext cx="0" cy="288925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2050" y="2476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Control </a:t>
            </a:r>
            <a:r>
              <a:rPr lang="fr-FR" dirty="0" err="1">
                <a:solidFill>
                  <a:schemeClr val="tx1"/>
                </a:solidFill>
              </a:rPr>
              <a:t>Signals</a:t>
            </a:r>
            <a:r>
              <a:rPr lang="fr-FR" dirty="0">
                <a:solidFill>
                  <a:schemeClr val="tx1"/>
                </a:solidFill>
              </a:rPr>
              <a:t> – II	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717801" y="1600200"/>
            <a:ext cx="7580313" cy="4344988"/>
            <a:chOff x="864" y="1008"/>
            <a:chExt cx="4775" cy="2737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864" y="1040"/>
              <a:ext cx="4775" cy="27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924" y="1060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884" y="1060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Freeform 8"/>
            <p:cNvSpPr>
              <a:spLocks noEditPoints="1"/>
            </p:cNvSpPr>
            <p:nvPr/>
          </p:nvSpPr>
          <p:spPr bwMode="auto">
            <a:xfrm>
              <a:off x="884" y="1060"/>
              <a:ext cx="4732" cy="363"/>
            </a:xfrm>
            <a:custGeom>
              <a:avLst/>
              <a:gdLst>
                <a:gd name="T0" fmla="*/ 466 w 470"/>
                <a:gd name="T1" fmla="*/ 18 h 36"/>
                <a:gd name="T2" fmla="*/ 466 w 470"/>
                <a:gd name="T3" fmla="*/ 0 h 36"/>
                <a:gd name="T4" fmla="*/ 470 w 470"/>
                <a:gd name="T5" fmla="*/ 18 h 36"/>
                <a:gd name="T6" fmla="*/ 470 w 470"/>
                <a:gd name="T7" fmla="*/ 0 h 36"/>
                <a:gd name="T8" fmla="*/ 0 w 470"/>
                <a:gd name="T9" fmla="*/ 18 h 36"/>
                <a:gd name="T10" fmla="*/ 470 w 470"/>
                <a:gd name="T11" fmla="*/ 18 h 36"/>
                <a:gd name="T12" fmla="*/ 0 w 470"/>
                <a:gd name="T13" fmla="*/ 36 h 36"/>
                <a:gd name="T14" fmla="*/ 0 w 470"/>
                <a:gd name="T15" fmla="*/ 18 h 36"/>
                <a:gd name="T16" fmla="*/ 4 w 470"/>
                <a:gd name="T17" fmla="*/ 36 h 36"/>
                <a:gd name="T18" fmla="*/ 4 w 47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6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015" y="1241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760" y="1241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51" y="1241"/>
              <a:ext cx="34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isAdd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817" y="1241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908" y="1241"/>
              <a:ext cx="1442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Instructions: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add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ld</a:t>
              </a:r>
              <a:r>
                <a:rPr lang="en-US" sz="19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st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Freeform 14"/>
            <p:cNvSpPr>
              <a:spLocks noEditPoints="1"/>
            </p:cNvSpPr>
            <p:nvPr/>
          </p:nvSpPr>
          <p:spPr bwMode="auto">
            <a:xfrm>
              <a:off x="884" y="1241"/>
              <a:ext cx="4732" cy="373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015" y="1433"/>
              <a:ext cx="14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11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1760" y="1433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851" y="1433"/>
              <a:ext cx="34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isSub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2817" y="1433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908" y="1433"/>
              <a:ext cx="973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sub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884" y="1433"/>
              <a:ext cx="4732" cy="372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8 h 37"/>
                <a:gd name="T10" fmla="*/ 470 w 470"/>
                <a:gd name="T11" fmla="*/ 18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1015" y="1614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760" y="1624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851" y="1614"/>
              <a:ext cx="40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isCmp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2817" y="1624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2908" y="1614"/>
              <a:ext cx="102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cmp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884" y="1624"/>
              <a:ext cx="4732" cy="363"/>
            </a:xfrm>
            <a:custGeom>
              <a:avLst/>
              <a:gdLst>
                <a:gd name="T0" fmla="*/ 466 w 470"/>
                <a:gd name="T1" fmla="*/ 18 h 36"/>
                <a:gd name="T2" fmla="*/ 466 w 470"/>
                <a:gd name="T3" fmla="*/ 0 h 36"/>
                <a:gd name="T4" fmla="*/ 470 w 470"/>
                <a:gd name="T5" fmla="*/ 18 h 36"/>
                <a:gd name="T6" fmla="*/ 470 w 470"/>
                <a:gd name="T7" fmla="*/ 0 h 36"/>
                <a:gd name="T8" fmla="*/ 0 w 470"/>
                <a:gd name="T9" fmla="*/ 18 h 36"/>
                <a:gd name="T10" fmla="*/ 470 w 470"/>
                <a:gd name="T11" fmla="*/ 18 h 36"/>
                <a:gd name="T12" fmla="*/ 0 w 470"/>
                <a:gd name="T13" fmla="*/ 36 h 36"/>
                <a:gd name="T14" fmla="*/ 0 w 470"/>
                <a:gd name="T15" fmla="*/ 18 h 36"/>
                <a:gd name="T16" fmla="*/ 4 w 470"/>
                <a:gd name="T17" fmla="*/ 36 h 36"/>
                <a:gd name="T18" fmla="*/ 4 w 47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6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015" y="1805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13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1760" y="1805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851" y="1805"/>
              <a:ext cx="35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isMul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0" name="Line 30"/>
            <p:cNvSpPr>
              <a:spLocks noChangeShapeType="1"/>
            </p:cNvSpPr>
            <p:nvPr/>
          </p:nvSpPr>
          <p:spPr bwMode="auto">
            <a:xfrm flipV="1">
              <a:off x="2817" y="1805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1" name="Rectangle 31"/>
            <p:cNvSpPr>
              <a:spLocks noChangeArrowheads="1"/>
            </p:cNvSpPr>
            <p:nvPr/>
          </p:nvSpPr>
          <p:spPr bwMode="auto">
            <a:xfrm>
              <a:off x="2908" y="1805"/>
              <a:ext cx="994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mul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3" name="Freeform 32"/>
            <p:cNvSpPr>
              <a:spLocks noEditPoints="1"/>
            </p:cNvSpPr>
            <p:nvPr/>
          </p:nvSpPr>
          <p:spPr bwMode="auto">
            <a:xfrm>
              <a:off x="884" y="1805"/>
              <a:ext cx="4732" cy="373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4" name="Rectangle 33"/>
            <p:cNvSpPr>
              <a:spLocks noChangeArrowheads="1"/>
            </p:cNvSpPr>
            <p:nvPr/>
          </p:nvSpPr>
          <p:spPr bwMode="auto">
            <a:xfrm>
              <a:off x="1015" y="1997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14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5" name="Line 34"/>
            <p:cNvSpPr>
              <a:spLocks noChangeShapeType="1"/>
            </p:cNvSpPr>
            <p:nvPr/>
          </p:nvSpPr>
          <p:spPr bwMode="auto">
            <a:xfrm flipV="1">
              <a:off x="1760" y="1997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6" name="Rectangle 35"/>
            <p:cNvSpPr>
              <a:spLocks noChangeArrowheads="1"/>
            </p:cNvSpPr>
            <p:nvPr/>
          </p:nvSpPr>
          <p:spPr bwMode="auto">
            <a:xfrm>
              <a:off x="1851" y="1997"/>
              <a:ext cx="3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isDiv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7" name="Line 36"/>
            <p:cNvSpPr>
              <a:spLocks noChangeShapeType="1"/>
            </p:cNvSpPr>
            <p:nvPr/>
          </p:nvSpPr>
          <p:spPr bwMode="auto">
            <a:xfrm flipV="1">
              <a:off x="2817" y="1997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8" name="Rectangle 37"/>
            <p:cNvSpPr>
              <a:spLocks noChangeArrowheads="1"/>
            </p:cNvSpPr>
            <p:nvPr/>
          </p:nvSpPr>
          <p:spPr bwMode="auto">
            <a:xfrm>
              <a:off x="2908" y="1997"/>
              <a:ext cx="937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div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9" name="Freeform 38"/>
            <p:cNvSpPr>
              <a:spLocks noEditPoints="1"/>
            </p:cNvSpPr>
            <p:nvPr/>
          </p:nvSpPr>
          <p:spPr bwMode="auto">
            <a:xfrm>
              <a:off x="884" y="1997"/>
              <a:ext cx="4732" cy="372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8 h 37"/>
                <a:gd name="T10" fmla="*/ 470 w 470"/>
                <a:gd name="T11" fmla="*/ 18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0" name="Rectangle 39"/>
            <p:cNvSpPr>
              <a:spLocks noChangeArrowheads="1"/>
            </p:cNvSpPr>
            <p:nvPr/>
          </p:nvSpPr>
          <p:spPr bwMode="auto">
            <a:xfrm>
              <a:off x="1015" y="2178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15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1" name="Line 40"/>
            <p:cNvSpPr>
              <a:spLocks noChangeShapeType="1"/>
            </p:cNvSpPr>
            <p:nvPr/>
          </p:nvSpPr>
          <p:spPr bwMode="auto">
            <a:xfrm flipV="1">
              <a:off x="1760" y="2188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2" name="Rectangle 41"/>
            <p:cNvSpPr>
              <a:spLocks noChangeArrowheads="1"/>
            </p:cNvSpPr>
            <p:nvPr/>
          </p:nvSpPr>
          <p:spPr bwMode="auto">
            <a:xfrm>
              <a:off x="1851" y="2178"/>
              <a:ext cx="39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isMod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3" name="Line 42"/>
            <p:cNvSpPr>
              <a:spLocks noChangeShapeType="1"/>
            </p:cNvSpPr>
            <p:nvPr/>
          </p:nvSpPr>
          <p:spPr bwMode="auto">
            <a:xfrm flipV="1">
              <a:off x="2817" y="2188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4" name="Rectangle 43"/>
            <p:cNvSpPr>
              <a:spLocks noChangeArrowheads="1"/>
            </p:cNvSpPr>
            <p:nvPr/>
          </p:nvSpPr>
          <p:spPr bwMode="auto">
            <a:xfrm>
              <a:off x="2908" y="2178"/>
              <a:ext cx="101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>
                  <a:latin typeface="Times New Roman" pitchFamily="18" charset="0"/>
                  <a:cs typeface="Times New Roman" pitchFamily="18" charset="0"/>
                </a:rPr>
                <a:t>mod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5" name="Freeform 44"/>
            <p:cNvSpPr>
              <a:spLocks noEditPoints="1"/>
            </p:cNvSpPr>
            <p:nvPr/>
          </p:nvSpPr>
          <p:spPr bwMode="auto">
            <a:xfrm>
              <a:off x="884" y="2188"/>
              <a:ext cx="4732" cy="362"/>
            </a:xfrm>
            <a:custGeom>
              <a:avLst/>
              <a:gdLst>
                <a:gd name="T0" fmla="*/ 466 w 470"/>
                <a:gd name="T1" fmla="*/ 18 h 36"/>
                <a:gd name="T2" fmla="*/ 466 w 470"/>
                <a:gd name="T3" fmla="*/ 0 h 36"/>
                <a:gd name="T4" fmla="*/ 470 w 470"/>
                <a:gd name="T5" fmla="*/ 18 h 36"/>
                <a:gd name="T6" fmla="*/ 470 w 470"/>
                <a:gd name="T7" fmla="*/ 0 h 36"/>
                <a:gd name="T8" fmla="*/ 0 w 470"/>
                <a:gd name="T9" fmla="*/ 18 h 36"/>
                <a:gd name="T10" fmla="*/ 470 w 470"/>
                <a:gd name="T11" fmla="*/ 18 h 36"/>
                <a:gd name="T12" fmla="*/ 0 w 470"/>
                <a:gd name="T13" fmla="*/ 36 h 36"/>
                <a:gd name="T14" fmla="*/ 0 w 470"/>
                <a:gd name="T15" fmla="*/ 18 h 36"/>
                <a:gd name="T16" fmla="*/ 4 w 470"/>
                <a:gd name="T17" fmla="*/ 36 h 36"/>
                <a:gd name="T18" fmla="*/ 4 w 470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6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6" name="Rectangle 45"/>
            <p:cNvSpPr>
              <a:spLocks noChangeArrowheads="1"/>
            </p:cNvSpPr>
            <p:nvPr/>
          </p:nvSpPr>
          <p:spPr bwMode="auto">
            <a:xfrm>
              <a:off x="1015" y="2369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16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7" name="Line 46"/>
            <p:cNvSpPr>
              <a:spLocks noChangeShapeType="1"/>
            </p:cNvSpPr>
            <p:nvPr/>
          </p:nvSpPr>
          <p:spPr bwMode="auto">
            <a:xfrm flipV="1">
              <a:off x="1760" y="2369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8" name="Rectangle 47"/>
            <p:cNvSpPr>
              <a:spLocks noChangeArrowheads="1"/>
            </p:cNvSpPr>
            <p:nvPr/>
          </p:nvSpPr>
          <p:spPr bwMode="auto">
            <a:xfrm>
              <a:off x="1851" y="2369"/>
              <a:ext cx="29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isLsl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9" name="Line 48"/>
            <p:cNvSpPr>
              <a:spLocks noChangeShapeType="1"/>
            </p:cNvSpPr>
            <p:nvPr/>
          </p:nvSpPr>
          <p:spPr bwMode="auto">
            <a:xfrm flipV="1">
              <a:off x="2817" y="2369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0" name="Rectangle 49"/>
            <p:cNvSpPr>
              <a:spLocks noChangeArrowheads="1"/>
            </p:cNvSpPr>
            <p:nvPr/>
          </p:nvSpPr>
          <p:spPr bwMode="auto">
            <a:xfrm>
              <a:off x="2908" y="2369"/>
              <a:ext cx="890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lsl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1" name="Freeform 50"/>
            <p:cNvSpPr>
              <a:spLocks noEditPoints="1"/>
            </p:cNvSpPr>
            <p:nvPr/>
          </p:nvSpPr>
          <p:spPr bwMode="auto">
            <a:xfrm>
              <a:off x="884" y="2369"/>
              <a:ext cx="4732" cy="373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2" name="Rectangle 51"/>
            <p:cNvSpPr>
              <a:spLocks noChangeArrowheads="1"/>
            </p:cNvSpPr>
            <p:nvPr/>
          </p:nvSpPr>
          <p:spPr bwMode="auto">
            <a:xfrm>
              <a:off x="1015" y="2550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17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3" name="Line 52"/>
            <p:cNvSpPr>
              <a:spLocks noChangeShapeType="1"/>
            </p:cNvSpPr>
            <p:nvPr/>
          </p:nvSpPr>
          <p:spPr bwMode="auto">
            <a:xfrm flipV="1">
              <a:off x="1760" y="2561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4" name="Rectangle 53"/>
            <p:cNvSpPr>
              <a:spLocks noChangeArrowheads="1"/>
            </p:cNvSpPr>
            <p:nvPr/>
          </p:nvSpPr>
          <p:spPr bwMode="auto">
            <a:xfrm>
              <a:off x="1851" y="2550"/>
              <a:ext cx="3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isLsr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5" name="Line 54"/>
            <p:cNvSpPr>
              <a:spLocks noChangeShapeType="1"/>
            </p:cNvSpPr>
            <p:nvPr/>
          </p:nvSpPr>
          <p:spPr bwMode="auto">
            <a:xfrm flipV="1">
              <a:off x="2817" y="2561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6" name="Rectangle 55"/>
            <p:cNvSpPr>
              <a:spLocks noChangeArrowheads="1"/>
            </p:cNvSpPr>
            <p:nvPr/>
          </p:nvSpPr>
          <p:spPr bwMode="auto">
            <a:xfrm>
              <a:off x="2908" y="2550"/>
              <a:ext cx="90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lsr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7" name="Freeform 56"/>
            <p:cNvSpPr>
              <a:spLocks noEditPoints="1"/>
            </p:cNvSpPr>
            <p:nvPr/>
          </p:nvSpPr>
          <p:spPr bwMode="auto">
            <a:xfrm>
              <a:off x="884" y="2561"/>
              <a:ext cx="4732" cy="372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8 h 37"/>
                <a:gd name="T10" fmla="*/ 470 w 470"/>
                <a:gd name="T11" fmla="*/ 18 h 37"/>
                <a:gd name="T12" fmla="*/ 0 w 470"/>
                <a:gd name="T13" fmla="*/ 37 h 37"/>
                <a:gd name="T14" fmla="*/ 0 w 470"/>
                <a:gd name="T15" fmla="*/ 18 h 37"/>
                <a:gd name="T16" fmla="*/ 4 w 470"/>
                <a:gd name="T17" fmla="*/ 37 h 37"/>
                <a:gd name="T18" fmla="*/ 4 w 470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8" name="Rectangle 57"/>
            <p:cNvSpPr>
              <a:spLocks noChangeArrowheads="1"/>
            </p:cNvSpPr>
            <p:nvPr/>
          </p:nvSpPr>
          <p:spPr bwMode="auto">
            <a:xfrm>
              <a:off x="1015" y="2742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18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09" name="Line 58"/>
            <p:cNvSpPr>
              <a:spLocks noChangeShapeType="1"/>
            </p:cNvSpPr>
            <p:nvPr/>
          </p:nvSpPr>
          <p:spPr bwMode="auto">
            <a:xfrm flipV="1">
              <a:off x="1760" y="2742"/>
              <a:ext cx="0" cy="19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0" name="Rectangle 59"/>
            <p:cNvSpPr>
              <a:spLocks noChangeArrowheads="1"/>
            </p:cNvSpPr>
            <p:nvPr/>
          </p:nvSpPr>
          <p:spPr bwMode="auto">
            <a:xfrm>
              <a:off x="1851" y="2742"/>
              <a:ext cx="324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isAsr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1" name="Line 60"/>
            <p:cNvSpPr>
              <a:spLocks noChangeShapeType="1"/>
            </p:cNvSpPr>
            <p:nvPr/>
          </p:nvSpPr>
          <p:spPr bwMode="auto">
            <a:xfrm flipV="1">
              <a:off x="2817" y="2742"/>
              <a:ext cx="0" cy="19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2" name="Rectangle 61"/>
            <p:cNvSpPr>
              <a:spLocks noChangeArrowheads="1"/>
            </p:cNvSpPr>
            <p:nvPr/>
          </p:nvSpPr>
          <p:spPr bwMode="auto">
            <a:xfrm>
              <a:off x="2908" y="2742"/>
              <a:ext cx="94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 err="1">
                  <a:latin typeface="Times New Roman" pitchFamily="18" charset="0"/>
                  <a:cs typeface="Times New Roman" pitchFamily="18" charset="0"/>
                </a:rPr>
                <a:t>asr</a:t>
              </a:r>
              <a:endParaRPr lang="en-US" sz="19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3" name="Freeform 62"/>
            <p:cNvSpPr>
              <a:spLocks noEditPoints="1"/>
            </p:cNvSpPr>
            <p:nvPr/>
          </p:nvSpPr>
          <p:spPr bwMode="auto">
            <a:xfrm>
              <a:off x="884" y="2742"/>
              <a:ext cx="4732" cy="372"/>
            </a:xfrm>
            <a:custGeom>
              <a:avLst/>
              <a:gdLst>
                <a:gd name="T0" fmla="*/ 466 w 470"/>
                <a:gd name="T1" fmla="*/ 19 h 37"/>
                <a:gd name="T2" fmla="*/ 466 w 470"/>
                <a:gd name="T3" fmla="*/ 0 h 37"/>
                <a:gd name="T4" fmla="*/ 470 w 470"/>
                <a:gd name="T5" fmla="*/ 19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9"/>
                  </a:moveTo>
                  <a:lnTo>
                    <a:pt x="466" y="0"/>
                  </a:lnTo>
                  <a:moveTo>
                    <a:pt x="470" y="19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4" name="Rectangle 63"/>
            <p:cNvSpPr>
              <a:spLocks noChangeArrowheads="1"/>
            </p:cNvSpPr>
            <p:nvPr/>
          </p:nvSpPr>
          <p:spPr bwMode="auto">
            <a:xfrm>
              <a:off x="1015" y="2933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19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5" name="Line 64"/>
            <p:cNvSpPr>
              <a:spLocks noChangeShapeType="1"/>
            </p:cNvSpPr>
            <p:nvPr/>
          </p:nvSpPr>
          <p:spPr bwMode="auto">
            <a:xfrm flipV="1">
              <a:off x="1760" y="2933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6" name="Rectangle 65"/>
            <p:cNvSpPr>
              <a:spLocks noChangeArrowheads="1"/>
            </p:cNvSpPr>
            <p:nvPr/>
          </p:nvSpPr>
          <p:spPr bwMode="auto">
            <a:xfrm>
              <a:off x="1851" y="2933"/>
              <a:ext cx="27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isOr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7" name="Line 66"/>
            <p:cNvSpPr>
              <a:spLocks noChangeShapeType="1"/>
            </p:cNvSpPr>
            <p:nvPr/>
          </p:nvSpPr>
          <p:spPr bwMode="auto">
            <a:xfrm flipV="1">
              <a:off x="2817" y="2933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8" name="Rectangle 67"/>
            <p:cNvSpPr>
              <a:spLocks noChangeArrowheads="1"/>
            </p:cNvSpPr>
            <p:nvPr/>
          </p:nvSpPr>
          <p:spPr bwMode="auto">
            <a:xfrm>
              <a:off x="2908" y="2933"/>
              <a:ext cx="87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or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19" name="Freeform 68"/>
            <p:cNvSpPr>
              <a:spLocks noEditPoints="1"/>
            </p:cNvSpPr>
            <p:nvPr/>
          </p:nvSpPr>
          <p:spPr bwMode="auto">
            <a:xfrm>
              <a:off x="884" y="2933"/>
              <a:ext cx="4732" cy="373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0" name="Rectangle 69"/>
            <p:cNvSpPr>
              <a:spLocks noChangeArrowheads="1"/>
            </p:cNvSpPr>
            <p:nvPr/>
          </p:nvSpPr>
          <p:spPr bwMode="auto">
            <a:xfrm>
              <a:off x="1015" y="3114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20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1" name="Line 70"/>
            <p:cNvSpPr>
              <a:spLocks noChangeShapeType="1"/>
            </p:cNvSpPr>
            <p:nvPr/>
          </p:nvSpPr>
          <p:spPr bwMode="auto">
            <a:xfrm flipV="1">
              <a:off x="1760" y="3124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2" name="Rectangle 71"/>
            <p:cNvSpPr>
              <a:spLocks noChangeArrowheads="1"/>
            </p:cNvSpPr>
            <p:nvPr/>
          </p:nvSpPr>
          <p:spPr bwMode="auto">
            <a:xfrm>
              <a:off x="1851" y="3114"/>
              <a:ext cx="349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isAnd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3" name="Line 72"/>
            <p:cNvSpPr>
              <a:spLocks noChangeShapeType="1"/>
            </p:cNvSpPr>
            <p:nvPr/>
          </p:nvSpPr>
          <p:spPr bwMode="auto">
            <a:xfrm flipV="1">
              <a:off x="2817" y="3124"/>
              <a:ext cx="0" cy="182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4" name="Rectangle 73"/>
            <p:cNvSpPr>
              <a:spLocks noChangeArrowheads="1"/>
            </p:cNvSpPr>
            <p:nvPr/>
          </p:nvSpPr>
          <p:spPr bwMode="auto">
            <a:xfrm>
              <a:off x="2908" y="3114"/>
              <a:ext cx="96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and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5" name="Freeform 74"/>
            <p:cNvSpPr>
              <a:spLocks noEditPoints="1"/>
            </p:cNvSpPr>
            <p:nvPr/>
          </p:nvSpPr>
          <p:spPr bwMode="auto">
            <a:xfrm>
              <a:off x="884" y="3124"/>
              <a:ext cx="4732" cy="373"/>
            </a:xfrm>
            <a:custGeom>
              <a:avLst/>
              <a:gdLst>
                <a:gd name="T0" fmla="*/ 466 w 470"/>
                <a:gd name="T1" fmla="*/ 18 h 37"/>
                <a:gd name="T2" fmla="*/ 466 w 470"/>
                <a:gd name="T3" fmla="*/ 0 h 37"/>
                <a:gd name="T4" fmla="*/ 470 w 470"/>
                <a:gd name="T5" fmla="*/ 18 h 37"/>
                <a:gd name="T6" fmla="*/ 470 w 470"/>
                <a:gd name="T7" fmla="*/ 0 h 37"/>
                <a:gd name="T8" fmla="*/ 0 w 470"/>
                <a:gd name="T9" fmla="*/ 18 h 37"/>
                <a:gd name="T10" fmla="*/ 470 w 470"/>
                <a:gd name="T11" fmla="*/ 18 h 37"/>
                <a:gd name="T12" fmla="*/ 0 w 470"/>
                <a:gd name="T13" fmla="*/ 37 h 37"/>
                <a:gd name="T14" fmla="*/ 0 w 470"/>
                <a:gd name="T15" fmla="*/ 18 h 37"/>
                <a:gd name="T16" fmla="*/ 4 w 470"/>
                <a:gd name="T17" fmla="*/ 37 h 37"/>
                <a:gd name="T18" fmla="*/ 4 w 470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6" name="Rectangle 75"/>
            <p:cNvSpPr>
              <a:spLocks noChangeArrowheads="1"/>
            </p:cNvSpPr>
            <p:nvPr/>
          </p:nvSpPr>
          <p:spPr bwMode="auto">
            <a:xfrm>
              <a:off x="1015" y="3306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21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7" name="Line 76"/>
            <p:cNvSpPr>
              <a:spLocks noChangeShapeType="1"/>
            </p:cNvSpPr>
            <p:nvPr/>
          </p:nvSpPr>
          <p:spPr bwMode="auto">
            <a:xfrm flipV="1">
              <a:off x="1760" y="3306"/>
              <a:ext cx="0" cy="19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8" name="Rectangle 77"/>
            <p:cNvSpPr>
              <a:spLocks noChangeArrowheads="1"/>
            </p:cNvSpPr>
            <p:nvPr/>
          </p:nvSpPr>
          <p:spPr bwMode="auto">
            <a:xfrm>
              <a:off x="1851" y="3306"/>
              <a:ext cx="332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isNot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29" name="Line 78"/>
            <p:cNvSpPr>
              <a:spLocks noChangeShapeType="1"/>
            </p:cNvSpPr>
            <p:nvPr/>
          </p:nvSpPr>
          <p:spPr bwMode="auto">
            <a:xfrm flipV="1">
              <a:off x="2817" y="3306"/>
              <a:ext cx="0" cy="19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0" name="Rectangle 79"/>
            <p:cNvSpPr>
              <a:spLocks noChangeArrowheads="1"/>
            </p:cNvSpPr>
            <p:nvPr/>
          </p:nvSpPr>
          <p:spPr bwMode="auto">
            <a:xfrm>
              <a:off x="2908" y="3306"/>
              <a:ext cx="941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not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1" name="Freeform 80"/>
            <p:cNvSpPr>
              <a:spLocks noEditPoints="1"/>
            </p:cNvSpPr>
            <p:nvPr/>
          </p:nvSpPr>
          <p:spPr bwMode="auto">
            <a:xfrm>
              <a:off x="884" y="3306"/>
              <a:ext cx="4732" cy="372"/>
            </a:xfrm>
            <a:custGeom>
              <a:avLst/>
              <a:gdLst>
                <a:gd name="T0" fmla="*/ 466 w 470"/>
                <a:gd name="T1" fmla="*/ 19 h 37"/>
                <a:gd name="T2" fmla="*/ 466 w 470"/>
                <a:gd name="T3" fmla="*/ 0 h 37"/>
                <a:gd name="T4" fmla="*/ 470 w 470"/>
                <a:gd name="T5" fmla="*/ 19 h 37"/>
                <a:gd name="T6" fmla="*/ 470 w 470"/>
                <a:gd name="T7" fmla="*/ 0 h 37"/>
                <a:gd name="T8" fmla="*/ 0 w 470"/>
                <a:gd name="T9" fmla="*/ 19 h 37"/>
                <a:gd name="T10" fmla="*/ 470 w 470"/>
                <a:gd name="T11" fmla="*/ 19 h 37"/>
                <a:gd name="T12" fmla="*/ 0 w 470"/>
                <a:gd name="T13" fmla="*/ 37 h 37"/>
                <a:gd name="T14" fmla="*/ 0 w 470"/>
                <a:gd name="T15" fmla="*/ 19 h 37"/>
                <a:gd name="T16" fmla="*/ 4 w 470"/>
                <a:gd name="T17" fmla="*/ 37 h 37"/>
                <a:gd name="T18" fmla="*/ 4 w 4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0" h="37">
                  <a:moveTo>
                    <a:pt x="466" y="19"/>
                  </a:moveTo>
                  <a:lnTo>
                    <a:pt x="466" y="0"/>
                  </a:lnTo>
                  <a:moveTo>
                    <a:pt x="470" y="19"/>
                  </a:moveTo>
                  <a:lnTo>
                    <a:pt x="470" y="0"/>
                  </a:lnTo>
                  <a:moveTo>
                    <a:pt x="0" y="19"/>
                  </a:moveTo>
                  <a:lnTo>
                    <a:pt x="470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2" name="Rectangle 81"/>
            <p:cNvSpPr>
              <a:spLocks noChangeArrowheads="1"/>
            </p:cNvSpPr>
            <p:nvPr/>
          </p:nvSpPr>
          <p:spPr bwMode="auto">
            <a:xfrm>
              <a:off x="1015" y="3497"/>
              <a:ext cx="15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22</a:t>
              </a:r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3" name="Line 82"/>
            <p:cNvSpPr>
              <a:spLocks noChangeShapeType="1"/>
            </p:cNvSpPr>
            <p:nvPr/>
          </p:nvSpPr>
          <p:spPr bwMode="auto">
            <a:xfrm flipV="1">
              <a:off x="1760" y="3497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4" name="Rectangle 83"/>
            <p:cNvSpPr>
              <a:spLocks noChangeArrowheads="1"/>
            </p:cNvSpPr>
            <p:nvPr/>
          </p:nvSpPr>
          <p:spPr bwMode="auto">
            <a:xfrm>
              <a:off x="1851" y="3497"/>
              <a:ext cx="37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isMov</a:t>
              </a:r>
              <a:endParaRPr lang="en-US" sz="19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5" name="Line 84"/>
            <p:cNvSpPr>
              <a:spLocks noChangeShapeType="1"/>
            </p:cNvSpPr>
            <p:nvPr/>
          </p:nvSpPr>
          <p:spPr bwMode="auto">
            <a:xfrm flipV="1">
              <a:off x="2817" y="3497"/>
              <a:ext cx="0" cy="181"/>
            </a:xfrm>
            <a:prstGeom prst="line">
              <a:avLst/>
            </a:pr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6" name="Rectangle 85"/>
            <p:cNvSpPr>
              <a:spLocks noChangeArrowheads="1"/>
            </p:cNvSpPr>
            <p:nvPr/>
          </p:nvSpPr>
          <p:spPr bwMode="auto">
            <a:xfrm>
              <a:off x="2908" y="3497"/>
              <a:ext cx="101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Instruction: </a:t>
              </a: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mov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7" name="Freeform 86"/>
            <p:cNvSpPr>
              <a:spLocks noEditPoints="1"/>
            </p:cNvSpPr>
            <p:nvPr/>
          </p:nvSpPr>
          <p:spPr bwMode="auto">
            <a:xfrm>
              <a:off x="884" y="3497"/>
              <a:ext cx="4732" cy="222"/>
            </a:xfrm>
            <a:custGeom>
              <a:avLst/>
              <a:gdLst>
                <a:gd name="T0" fmla="*/ 466 w 470"/>
                <a:gd name="T1" fmla="*/ 18 h 22"/>
                <a:gd name="T2" fmla="*/ 466 w 470"/>
                <a:gd name="T3" fmla="*/ 0 h 22"/>
                <a:gd name="T4" fmla="*/ 470 w 470"/>
                <a:gd name="T5" fmla="*/ 18 h 22"/>
                <a:gd name="T6" fmla="*/ 470 w 470"/>
                <a:gd name="T7" fmla="*/ 0 h 22"/>
                <a:gd name="T8" fmla="*/ 0 w 470"/>
                <a:gd name="T9" fmla="*/ 18 h 22"/>
                <a:gd name="T10" fmla="*/ 470 w 470"/>
                <a:gd name="T11" fmla="*/ 18 h 22"/>
                <a:gd name="T12" fmla="*/ 0 w 470"/>
                <a:gd name="T13" fmla="*/ 22 h 22"/>
                <a:gd name="T14" fmla="*/ 470 w 470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22">
                  <a:moveTo>
                    <a:pt x="466" y="18"/>
                  </a:moveTo>
                  <a:lnTo>
                    <a:pt x="466" y="0"/>
                  </a:lnTo>
                  <a:moveTo>
                    <a:pt x="470" y="18"/>
                  </a:moveTo>
                  <a:lnTo>
                    <a:pt x="470" y="0"/>
                  </a:lnTo>
                  <a:moveTo>
                    <a:pt x="0" y="18"/>
                  </a:moveTo>
                  <a:lnTo>
                    <a:pt x="470" y="18"/>
                  </a:lnTo>
                  <a:moveTo>
                    <a:pt x="0" y="22"/>
                  </a:moveTo>
                  <a:lnTo>
                    <a:pt x="470" y="22"/>
                  </a:lnTo>
                </a:path>
              </a:pathLst>
            </a:custGeom>
            <a:noFill/>
            <a:ln w="10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9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Rectangle 11"/>
            <p:cNvSpPr>
              <a:spLocks noChangeArrowheads="1"/>
            </p:cNvSpPr>
            <p:nvPr/>
          </p:nvSpPr>
          <p:spPr bwMode="auto">
            <a:xfrm>
              <a:off x="2908" y="1008"/>
              <a:ext cx="58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i="1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aluSignal</a:t>
              </a:r>
              <a:endParaRPr lang="en-US" sz="19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86025" y="222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Control signal </a:t>
            </a:r>
            <a:r>
              <a:rPr lang="fr-FR" dirty="0" err="1">
                <a:solidFill>
                  <a:schemeClr val="tx1"/>
                </a:solidFill>
              </a:rPr>
              <a:t>Logic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3806900" y="2015999"/>
            <a:ext cx="720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>
                <a:latin typeface="Arial" pitchFamily="18"/>
                <a:ea typeface="Microsoft YaHei" pitchFamily="2"/>
                <a:cs typeface="Mangal" pitchFamily="2"/>
              </a:rPr>
              <a:t>op</a:t>
            </a:r>
            <a:r>
              <a:rPr lang="en-IN" sz="2400" baseline="-33000">
                <a:latin typeface="Arial" pitchFamily="18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4" name="Freeform 3"/>
          <p:cNvSpPr/>
          <p:nvPr/>
        </p:nvSpPr>
        <p:spPr>
          <a:xfrm>
            <a:off x="5246900" y="2015999"/>
            <a:ext cx="720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>
                <a:latin typeface="Arial" pitchFamily="18"/>
                <a:ea typeface="Microsoft YaHei" pitchFamily="2"/>
                <a:cs typeface="Mangal" pitchFamily="2"/>
              </a:rPr>
              <a:t>op</a:t>
            </a:r>
            <a:r>
              <a:rPr lang="en-IN" sz="2400" baseline="-33000">
                <a:latin typeface="Arial" pitchFamily="18"/>
                <a:ea typeface="Microsoft YaHei" pitchFamily="2"/>
                <a:cs typeface="Mangal" pitchFamily="2"/>
              </a:rPr>
              <a:t>3</a:t>
            </a:r>
          </a:p>
        </p:txBody>
      </p:sp>
      <p:sp>
        <p:nvSpPr>
          <p:cNvPr id="5" name="Freeform 4"/>
          <p:cNvSpPr/>
          <p:nvPr/>
        </p:nvSpPr>
        <p:spPr>
          <a:xfrm>
            <a:off x="4526900" y="2015999"/>
            <a:ext cx="720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>
                <a:latin typeface="Arial" pitchFamily="18"/>
                <a:ea typeface="Microsoft YaHei" pitchFamily="2"/>
                <a:cs typeface="Mangal" pitchFamily="2"/>
              </a:rPr>
              <a:t>op</a:t>
            </a:r>
            <a:r>
              <a:rPr lang="en-IN" sz="2400" baseline="-33000">
                <a:latin typeface="Arial" pitchFamily="18"/>
                <a:ea typeface="Microsoft YaHei" pitchFamily="2"/>
                <a:cs typeface="Mangal" pitchFamily="2"/>
              </a:rPr>
              <a:t>5</a:t>
            </a:r>
          </a:p>
        </p:txBody>
      </p:sp>
      <p:sp>
        <p:nvSpPr>
          <p:cNvPr id="6" name="Freeform 5"/>
          <p:cNvSpPr/>
          <p:nvPr/>
        </p:nvSpPr>
        <p:spPr>
          <a:xfrm>
            <a:off x="4526900" y="2015999"/>
            <a:ext cx="720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>
                <a:latin typeface="Arial" pitchFamily="18"/>
                <a:ea typeface="Microsoft YaHei" pitchFamily="2"/>
                <a:cs typeface="Mangal" pitchFamily="2"/>
              </a:rPr>
              <a:t>op</a:t>
            </a:r>
            <a:r>
              <a:rPr lang="en-IN" sz="2400" baseline="-33000">
                <a:latin typeface="Arial" pitchFamily="18"/>
                <a:ea typeface="Microsoft YaHei" pitchFamily="2"/>
                <a:cs typeface="Mangal" pitchFamily="2"/>
              </a:rPr>
              <a:t>4</a:t>
            </a:r>
          </a:p>
        </p:txBody>
      </p:sp>
      <p:sp>
        <p:nvSpPr>
          <p:cNvPr id="7" name="Freeform 6"/>
          <p:cNvSpPr/>
          <p:nvPr/>
        </p:nvSpPr>
        <p:spPr>
          <a:xfrm>
            <a:off x="5966900" y="2015999"/>
            <a:ext cx="720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>
                <a:latin typeface="Arial" pitchFamily="18"/>
                <a:ea typeface="Microsoft YaHei" pitchFamily="2"/>
                <a:cs typeface="Mangal" pitchFamily="2"/>
              </a:rPr>
              <a:t>op</a:t>
            </a:r>
            <a:r>
              <a:rPr lang="en-IN" sz="2400" baseline="-33000">
                <a:latin typeface="Arial" pitchFamily="18"/>
                <a:ea typeface="Microsoft YaHei" pitchFamily="2"/>
                <a:cs typeface="Mangal" pitchFamily="2"/>
              </a:rPr>
              <a:t>2</a:t>
            </a:r>
          </a:p>
        </p:txBody>
      </p:sp>
      <p:sp>
        <p:nvSpPr>
          <p:cNvPr id="8" name="Freeform 7"/>
          <p:cNvSpPr/>
          <p:nvPr/>
        </p:nvSpPr>
        <p:spPr>
          <a:xfrm>
            <a:off x="6686900" y="2015999"/>
            <a:ext cx="720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>
                <a:latin typeface="Arial" pitchFamily="18"/>
                <a:ea typeface="Microsoft YaHei" pitchFamily="2"/>
                <a:cs typeface="Mangal" pitchFamily="2"/>
              </a:rPr>
              <a:t>op</a:t>
            </a:r>
            <a:r>
              <a:rPr lang="en-IN" sz="2400" baseline="-33000">
                <a:latin typeface="Arial" pitchFamily="18"/>
                <a:ea typeface="Microsoft YaHei" pitchFamily="2"/>
                <a:cs typeface="Mangal" pitchFamily="2"/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8901" y="1584000"/>
            <a:ext cx="1275647" cy="47425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2600">
                <a:latin typeface="Arial" pitchFamily="18"/>
                <a:ea typeface="Microsoft YaHei" pitchFamily="2"/>
                <a:cs typeface="Mangal" pitchFamily="2"/>
              </a:rPr>
              <a:t>opcode</a:t>
            </a:r>
          </a:p>
        </p:txBody>
      </p:sp>
      <p:sp>
        <p:nvSpPr>
          <p:cNvPr id="10" name="Freeform 9"/>
          <p:cNvSpPr/>
          <p:nvPr/>
        </p:nvSpPr>
        <p:spPr>
          <a:xfrm>
            <a:off x="8414900" y="2015999"/>
            <a:ext cx="720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400">
                <a:latin typeface="Arial" pitchFamily="18"/>
                <a:ea typeface="Microsoft YaHei" pitchFamily="2"/>
                <a:cs typeface="Mangal" pitchFamily="2"/>
              </a:rP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66900" y="1484639"/>
            <a:ext cx="2164608" cy="47425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hangingPunct="0"/>
            <a:r>
              <a:rPr lang="en-IN" sz="2600">
                <a:latin typeface="Arial" pitchFamily="18"/>
                <a:ea typeface="Microsoft YaHei" pitchFamily="2"/>
                <a:cs typeface="Mangal" pitchFamily="2"/>
              </a:rPr>
              <a:t>immediate bit</a:t>
            </a:r>
          </a:p>
        </p:txBody>
      </p:sp>
      <p:sp>
        <p:nvSpPr>
          <p:cNvPr id="21587" name="AutoShape 104"/>
          <p:cNvSpPr>
            <a:spLocks noChangeAspect="1" noChangeArrowheads="1" noTextEdit="1"/>
          </p:cNvSpPr>
          <p:nvPr/>
        </p:nvSpPr>
        <p:spPr bwMode="auto">
          <a:xfrm>
            <a:off x="2879725" y="2917825"/>
            <a:ext cx="7315200" cy="3236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88" name="Freeform 106"/>
          <p:cNvSpPr>
            <a:spLocks noEditPoints="1"/>
          </p:cNvSpPr>
          <p:nvPr/>
        </p:nvSpPr>
        <p:spPr bwMode="auto">
          <a:xfrm>
            <a:off x="2909889" y="2947989"/>
            <a:ext cx="7250113" cy="339725"/>
          </a:xfrm>
          <a:custGeom>
            <a:avLst/>
            <a:gdLst>
              <a:gd name="T0" fmla="*/ 0 w 470"/>
              <a:gd name="T1" fmla="*/ 0 h 22"/>
              <a:gd name="T2" fmla="*/ 470 w 470"/>
              <a:gd name="T3" fmla="*/ 0 h 22"/>
              <a:gd name="T4" fmla="*/ 0 w 470"/>
              <a:gd name="T5" fmla="*/ 4 h 22"/>
              <a:gd name="T6" fmla="*/ 470 w 470"/>
              <a:gd name="T7" fmla="*/ 4 h 22"/>
              <a:gd name="T8" fmla="*/ 0 w 470"/>
              <a:gd name="T9" fmla="*/ 22 h 22"/>
              <a:gd name="T10" fmla="*/ 0 w 470"/>
              <a:gd name="T11" fmla="*/ 4 h 22"/>
              <a:gd name="T12" fmla="*/ 4 w 470"/>
              <a:gd name="T13" fmla="*/ 22 h 22"/>
              <a:gd name="T14" fmla="*/ 4 w 470"/>
              <a:gd name="T15" fmla="*/ 4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0" h="22">
                <a:moveTo>
                  <a:pt x="0" y="0"/>
                </a:moveTo>
                <a:lnTo>
                  <a:pt x="470" y="0"/>
                </a:lnTo>
                <a:moveTo>
                  <a:pt x="0" y="4"/>
                </a:moveTo>
                <a:lnTo>
                  <a:pt x="470" y="4"/>
                </a:lnTo>
                <a:moveTo>
                  <a:pt x="0" y="22"/>
                </a:moveTo>
                <a:lnTo>
                  <a:pt x="0" y="4"/>
                </a:lnTo>
                <a:moveTo>
                  <a:pt x="4" y="22"/>
                </a:moveTo>
                <a:lnTo>
                  <a:pt x="4" y="4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89" name="Rectangle 107"/>
          <p:cNvSpPr>
            <a:spLocks noChangeArrowheads="1"/>
          </p:cNvSpPr>
          <p:nvPr/>
        </p:nvSpPr>
        <p:spPr bwMode="auto">
          <a:xfrm>
            <a:off x="3111501" y="2995614"/>
            <a:ext cx="962025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 dirty="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Serial No.</a:t>
            </a: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0" name="Line 108"/>
          <p:cNvSpPr>
            <a:spLocks noChangeShapeType="1"/>
          </p:cNvSpPr>
          <p:nvPr/>
        </p:nvSpPr>
        <p:spPr bwMode="auto">
          <a:xfrm flipV="1">
            <a:off x="4252913" y="3009901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1" name="Rectangle 109"/>
          <p:cNvSpPr>
            <a:spLocks noChangeArrowheads="1"/>
          </p:cNvSpPr>
          <p:nvPr/>
        </p:nvSpPr>
        <p:spPr bwMode="auto">
          <a:xfrm>
            <a:off x="4391026" y="2995614"/>
            <a:ext cx="1160463" cy="313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 dirty="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isSt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isLd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isBeq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isBgt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isRet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isImmediate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isWb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isUbranch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isCall</a:t>
            </a: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2" name="Line 110"/>
          <p:cNvSpPr>
            <a:spLocks noChangeShapeType="1"/>
          </p:cNvSpPr>
          <p:nvPr/>
        </p:nvSpPr>
        <p:spPr bwMode="auto">
          <a:xfrm flipV="1">
            <a:off x="5872163" y="3009901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3" name="Rectangle 111"/>
          <p:cNvSpPr>
            <a:spLocks noChangeArrowheads="1"/>
          </p:cNvSpPr>
          <p:nvPr/>
        </p:nvSpPr>
        <p:spPr bwMode="auto">
          <a:xfrm>
            <a:off x="6029326" y="2995614"/>
            <a:ext cx="3635375" cy="341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 dirty="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Condition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I</a:t>
            </a:r>
          </a:p>
          <a:p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~(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)) +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4" name="Freeform 112"/>
          <p:cNvSpPr>
            <a:spLocks noEditPoints="1"/>
          </p:cNvSpPr>
          <p:nvPr/>
        </p:nvSpPr>
        <p:spPr bwMode="auto">
          <a:xfrm>
            <a:off x="2909889" y="3009900"/>
            <a:ext cx="7250113" cy="571500"/>
          </a:xfrm>
          <a:custGeom>
            <a:avLst/>
            <a:gdLst>
              <a:gd name="T0" fmla="*/ 466 w 470"/>
              <a:gd name="T1" fmla="*/ 18 h 37"/>
              <a:gd name="T2" fmla="*/ 466 w 470"/>
              <a:gd name="T3" fmla="*/ 0 h 37"/>
              <a:gd name="T4" fmla="*/ 470 w 470"/>
              <a:gd name="T5" fmla="*/ 18 h 37"/>
              <a:gd name="T6" fmla="*/ 470 w 470"/>
              <a:gd name="T7" fmla="*/ 0 h 37"/>
              <a:gd name="T8" fmla="*/ 0 w 470"/>
              <a:gd name="T9" fmla="*/ 18 h 37"/>
              <a:gd name="T10" fmla="*/ 470 w 470"/>
              <a:gd name="T11" fmla="*/ 18 h 37"/>
              <a:gd name="T12" fmla="*/ 0 w 470"/>
              <a:gd name="T13" fmla="*/ 37 h 37"/>
              <a:gd name="T14" fmla="*/ 0 w 470"/>
              <a:gd name="T15" fmla="*/ 18 h 37"/>
              <a:gd name="T16" fmla="*/ 4 w 470"/>
              <a:gd name="T17" fmla="*/ 37 h 37"/>
              <a:gd name="T18" fmla="*/ 4 w 470"/>
              <a:gd name="T19" fmla="*/ 1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37">
                <a:moveTo>
                  <a:pt x="466" y="18"/>
                </a:moveTo>
                <a:lnTo>
                  <a:pt x="466" y="0"/>
                </a:lnTo>
                <a:moveTo>
                  <a:pt x="470" y="18"/>
                </a:moveTo>
                <a:lnTo>
                  <a:pt x="470" y="0"/>
                </a:lnTo>
                <a:moveTo>
                  <a:pt x="0" y="18"/>
                </a:moveTo>
                <a:lnTo>
                  <a:pt x="470" y="18"/>
                </a:lnTo>
                <a:moveTo>
                  <a:pt x="0" y="37"/>
                </a:moveTo>
                <a:lnTo>
                  <a:pt x="0" y="18"/>
                </a:lnTo>
                <a:moveTo>
                  <a:pt x="4" y="37"/>
                </a:moveTo>
                <a:lnTo>
                  <a:pt x="4" y="18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5" name="Rectangle 113"/>
          <p:cNvSpPr>
            <a:spLocks noChangeArrowheads="1"/>
          </p:cNvSpPr>
          <p:nvPr/>
        </p:nvSpPr>
        <p:spPr bwMode="auto">
          <a:xfrm>
            <a:off x="3111501" y="3287714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 dirty="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6" name="Line 114"/>
          <p:cNvSpPr>
            <a:spLocks noChangeShapeType="1"/>
          </p:cNvSpPr>
          <p:nvPr/>
        </p:nvSpPr>
        <p:spPr bwMode="auto">
          <a:xfrm flipV="1">
            <a:off x="4252913" y="3287713"/>
            <a:ext cx="0" cy="293688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7" name="Freeform 115"/>
          <p:cNvSpPr>
            <a:spLocks noEditPoints="1"/>
          </p:cNvSpPr>
          <p:nvPr/>
        </p:nvSpPr>
        <p:spPr bwMode="auto">
          <a:xfrm>
            <a:off x="5872163" y="3287713"/>
            <a:ext cx="477838" cy="293688"/>
          </a:xfrm>
          <a:custGeom>
            <a:avLst/>
            <a:gdLst>
              <a:gd name="T0" fmla="*/ 0 w 31"/>
              <a:gd name="T1" fmla="*/ 19 h 19"/>
              <a:gd name="T2" fmla="*/ 0 w 31"/>
              <a:gd name="T3" fmla="*/ 0 h 19"/>
              <a:gd name="T4" fmla="*/ 9 w 31"/>
              <a:gd name="T5" fmla="*/ 5 h 19"/>
              <a:gd name="T6" fmla="*/ 31 w 31"/>
              <a:gd name="T7" fmla="*/ 5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19">
                <a:moveTo>
                  <a:pt x="0" y="19"/>
                </a:moveTo>
                <a:lnTo>
                  <a:pt x="0" y="0"/>
                </a:lnTo>
                <a:moveTo>
                  <a:pt x="9" y="5"/>
                </a:moveTo>
                <a:lnTo>
                  <a:pt x="31" y="5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8" name="Freeform 116"/>
          <p:cNvSpPr>
            <a:spLocks noEditPoints="1"/>
          </p:cNvSpPr>
          <p:nvPr/>
        </p:nvSpPr>
        <p:spPr bwMode="auto">
          <a:xfrm>
            <a:off x="2909889" y="3287714"/>
            <a:ext cx="7250113" cy="569913"/>
          </a:xfrm>
          <a:custGeom>
            <a:avLst/>
            <a:gdLst>
              <a:gd name="T0" fmla="*/ 466 w 470"/>
              <a:gd name="T1" fmla="*/ 19 h 37"/>
              <a:gd name="T2" fmla="*/ 466 w 470"/>
              <a:gd name="T3" fmla="*/ 0 h 37"/>
              <a:gd name="T4" fmla="*/ 470 w 470"/>
              <a:gd name="T5" fmla="*/ 19 h 37"/>
              <a:gd name="T6" fmla="*/ 470 w 470"/>
              <a:gd name="T7" fmla="*/ 0 h 37"/>
              <a:gd name="T8" fmla="*/ 0 w 470"/>
              <a:gd name="T9" fmla="*/ 19 h 37"/>
              <a:gd name="T10" fmla="*/ 470 w 470"/>
              <a:gd name="T11" fmla="*/ 19 h 37"/>
              <a:gd name="T12" fmla="*/ 0 w 470"/>
              <a:gd name="T13" fmla="*/ 37 h 37"/>
              <a:gd name="T14" fmla="*/ 0 w 470"/>
              <a:gd name="T15" fmla="*/ 19 h 37"/>
              <a:gd name="T16" fmla="*/ 4 w 470"/>
              <a:gd name="T17" fmla="*/ 37 h 37"/>
              <a:gd name="T18" fmla="*/ 4 w 470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37">
                <a:moveTo>
                  <a:pt x="466" y="19"/>
                </a:moveTo>
                <a:lnTo>
                  <a:pt x="466" y="0"/>
                </a:lnTo>
                <a:moveTo>
                  <a:pt x="470" y="19"/>
                </a:moveTo>
                <a:lnTo>
                  <a:pt x="470" y="0"/>
                </a:lnTo>
                <a:moveTo>
                  <a:pt x="0" y="19"/>
                </a:moveTo>
                <a:lnTo>
                  <a:pt x="470" y="19"/>
                </a:lnTo>
                <a:moveTo>
                  <a:pt x="0" y="37"/>
                </a:moveTo>
                <a:lnTo>
                  <a:pt x="0" y="19"/>
                </a:lnTo>
                <a:moveTo>
                  <a:pt x="4" y="37"/>
                </a:moveTo>
                <a:lnTo>
                  <a:pt x="4" y="19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99" name="Rectangle 117"/>
          <p:cNvSpPr>
            <a:spLocks noChangeArrowheads="1"/>
          </p:cNvSpPr>
          <p:nvPr/>
        </p:nvSpPr>
        <p:spPr bwMode="auto">
          <a:xfrm>
            <a:off x="3111501" y="3581401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Line 118"/>
          <p:cNvSpPr>
            <a:spLocks noChangeShapeType="1"/>
          </p:cNvSpPr>
          <p:nvPr/>
        </p:nvSpPr>
        <p:spPr bwMode="auto">
          <a:xfrm flipV="1">
            <a:off x="4252913" y="3581401"/>
            <a:ext cx="0" cy="276225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Freeform 119"/>
          <p:cNvSpPr>
            <a:spLocks noEditPoints="1"/>
          </p:cNvSpPr>
          <p:nvPr/>
        </p:nvSpPr>
        <p:spPr bwMode="auto">
          <a:xfrm>
            <a:off x="5872163" y="3581401"/>
            <a:ext cx="477838" cy="276225"/>
          </a:xfrm>
          <a:custGeom>
            <a:avLst/>
            <a:gdLst>
              <a:gd name="T0" fmla="*/ 0 w 31"/>
              <a:gd name="T1" fmla="*/ 18 h 18"/>
              <a:gd name="T2" fmla="*/ 0 w 31"/>
              <a:gd name="T3" fmla="*/ 0 h 18"/>
              <a:gd name="T4" fmla="*/ 9 w 31"/>
              <a:gd name="T5" fmla="*/ 4 h 18"/>
              <a:gd name="T6" fmla="*/ 31 w 31"/>
              <a:gd name="T7" fmla="*/ 4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" h="18">
                <a:moveTo>
                  <a:pt x="0" y="18"/>
                </a:moveTo>
                <a:lnTo>
                  <a:pt x="0" y="0"/>
                </a:lnTo>
                <a:moveTo>
                  <a:pt x="9" y="4"/>
                </a:moveTo>
                <a:lnTo>
                  <a:pt x="31" y="4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Freeform 120"/>
          <p:cNvSpPr>
            <a:spLocks noEditPoints="1"/>
          </p:cNvSpPr>
          <p:nvPr/>
        </p:nvSpPr>
        <p:spPr bwMode="auto">
          <a:xfrm>
            <a:off x="2909889" y="3581401"/>
            <a:ext cx="7250113" cy="569913"/>
          </a:xfrm>
          <a:custGeom>
            <a:avLst/>
            <a:gdLst>
              <a:gd name="T0" fmla="*/ 466 w 470"/>
              <a:gd name="T1" fmla="*/ 18 h 37"/>
              <a:gd name="T2" fmla="*/ 466 w 470"/>
              <a:gd name="T3" fmla="*/ 0 h 37"/>
              <a:gd name="T4" fmla="*/ 470 w 470"/>
              <a:gd name="T5" fmla="*/ 18 h 37"/>
              <a:gd name="T6" fmla="*/ 470 w 470"/>
              <a:gd name="T7" fmla="*/ 0 h 37"/>
              <a:gd name="T8" fmla="*/ 0 w 470"/>
              <a:gd name="T9" fmla="*/ 18 h 37"/>
              <a:gd name="T10" fmla="*/ 470 w 470"/>
              <a:gd name="T11" fmla="*/ 18 h 37"/>
              <a:gd name="T12" fmla="*/ 0 w 470"/>
              <a:gd name="T13" fmla="*/ 37 h 37"/>
              <a:gd name="T14" fmla="*/ 0 w 470"/>
              <a:gd name="T15" fmla="*/ 19 h 37"/>
              <a:gd name="T16" fmla="*/ 4 w 470"/>
              <a:gd name="T17" fmla="*/ 37 h 37"/>
              <a:gd name="T18" fmla="*/ 4 w 470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37">
                <a:moveTo>
                  <a:pt x="466" y="18"/>
                </a:moveTo>
                <a:lnTo>
                  <a:pt x="466" y="0"/>
                </a:lnTo>
                <a:moveTo>
                  <a:pt x="470" y="18"/>
                </a:moveTo>
                <a:lnTo>
                  <a:pt x="470" y="0"/>
                </a:lnTo>
                <a:moveTo>
                  <a:pt x="0" y="18"/>
                </a:moveTo>
                <a:lnTo>
                  <a:pt x="470" y="18"/>
                </a:lnTo>
                <a:moveTo>
                  <a:pt x="0" y="37"/>
                </a:moveTo>
                <a:lnTo>
                  <a:pt x="0" y="19"/>
                </a:lnTo>
                <a:moveTo>
                  <a:pt x="4" y="37"/>
                </a:moveTo>
                <a:lnTo>
                  <a:pt x="4" y="19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9" name="Rectangle 121"/>
          <p:cNvSpPr>
            <a:spLocks noChangeArrowheads="1"/>
          </p:cNvSpPr>
          <p:nvPr/>
        </p:nvSpPr>
        <p:spPr bwMode="auto">
          <a:xfrm>
            <a:off x="3111501" y="3859214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0" name="Line 122"/>
          <p:cNvSpPr>
            <a:spLocks noChangeShapeType="1"/>
          </p:cNvSpPr>
          <p:nvPr/>
        </p:nvSpPr>
        <p:spPr bwMode="auto">
          <a:xfrm flipV="1">
            <a:off x="4252913" y="3873501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Line 123"/>
          <p:cNvSpPr>
            <a:spLocks noChangeShapeType="1"/>
          </p:cNvSpPr>
          <p:nvPr/>
        </p:nvSpPr>
        <p:spPr bwMode="auto">
          <a:xfrm flipV="1">
            <a:off x="5872163" y="3873501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" name="Freeform 124"/>
          <p:cNvSpPr>
            <a:spLocks noEditPoints="1"/>
          </p:cNvSpPr>
          <p:nvPr/>
        </p:nvSpPr>
        <p:spPr bwMode="auto">
          <a:xfrm>
            <a:off x="2909889" y="3873501"/>
            <a:ext cx="7250113" cy="555625"/>
          </a:xfrm>
          <a:custGeom>
            <a:avLst/>
            <a:gdLst>
              <a:gd name="T0" fmla="*/ 466 w 470"/>
              <a:gd name="T1" fmla="*/ 18 h 36"/>
              <a:gd name="T2" fmla="*/ 466 w 470"/>
              <a:gd name="T3" fmla="*/ 0 h 36"/>
              <a:gd name="T4" fmla="*/ 470 w 470"/>
              <a:gd name="T5" fmla="*/ 18 h 36"/>
              <a:gd name="T6" fmla="*/ 470 w 470"/>
              <a:gd name="T7" fmla="*/ 0 h 36"/>
              <a:gd name="T8" fmla="*/ 0 w 470"/>
              <a:gd name="T9" fmla="*/ 18 h 36"/>
              <a:gd name="T10" fmla="*/ 470 w 470"/>
              <a:gd name="T11" fmla="*/ 18 h 36"/>
              <a:gd name="T12" fmla="*/ 0 w 470"/>
              <a:gd name="T13" fmla="*/ 36 h 36"/>
              <a:gd name="T14" fmla="*/ 0 w 470"/>
              <a:gd name="T15" fmla="*/ 18 h 36"/>
              <a:gd name="T16" fmla="*/ 4 w 470"/>
              <a:gd name="T17" fmla="*/ 36 h 36"/>
              <a:gd name="T18" fmla="*/ 4 w 470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36">
                <a:moveTo>
                  <a:pt x="466" y="18"/>
                </a:moveTo>
                <a:lnTo>
                  <a:pt x="466" y="0"/>
                </a:lnTo>
                <a:moveTo>
                  <a:pt x="470" y="18"/>
                </a:moveTo>
                <a:lnTo>
                  <a:pt x="470" y="0"/>
                </a:lnTo>
                <a:moveTo>
                  <a:pt x="0" y="18"/>
                </a:moveTo>
                <a:lnTo>
                  <a:pt x="470" y="18"/>
                </a:lnTo>
                <a:moveTo>
                  <a:pt x="0" y="36"/>
                </a:moveTo>
                <a:lnTo>
                  <a:pt x="0" y="18"/>
                </a:lnTo>
                <a:moveTo>
                  <a:pt x="4" y="36"/>
                </a:moveTo>
                <a:lnTo>
                  <a:pt x="4" y="18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Rectangle 125"/>
          <p:cNvSpPr>
            <a:spLocks noChangeArrowheads="1"/>
          </p:cNvSpPr>
          <p:nvPr/>
        </p:nvSpPr>
        <p:spPr bwMode="auto">
          <a:xfrm>
            <a:off x="3111501" y="4151314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" name="Line 126"/>
          <p:cNvSpPr>
            <a:spLocks noChangeShapeType="1"/>
          </p:cNvSpPr>
          <p:nvPr/>
        </p:nvSpPr>
        <p:spPr bwMode="auto">
          <a:xfrm flipV="1">
            <a:off x="4252913" y="4151314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Line 127"/>
          <p:cNvSpPr>
            <a:spLocks noChangeShapeType="1"/>
          </p:cNvSpPr>
          <p:nvPr/>
        </p:nvSpPr>
        <p:spPr bwMode="auto">
          <a:xfrm flipV="1">
            <a:off x="5872163" y="4151314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Freeform 128"/>
          <p:cNvSpPr>
            <a:spLocks noEditPoints="1"/>
          </p:cNvSpPr>
          <p:nvPr/>
        </p:nvSpPr>
        <p:spPr bwMode="auto">
          <a:xfrm>
            <a:off x="2909889" y="4151314"/>
            <a:ext cx="7250113" cy="569913"/>
          </a:xfrm>
          <a:custGeom>
            <a:avLst/>
            <a:gdLst>
              <a:gd name="T0" fmla="*/ 466 w 470"/>
              <a:gd name="T1" fmla="*/ 18 h 37"/>
              <a:gd name="T2" fmla="*/ 466 w 470"/>
              <a:gd name="T3" fmla="*/ 0 h 37"/>
              <a:gd name="T4" fmla="*/ 470 w 470"/>
              <a:gd name="T5" fmla="*/ 18 h 37"/>
              <a:gd name="T6" fmla="*/ 470 w 470"/>
              <a:gd name="T7" fmla="*/ 0 h 37"/>
              <a:gd name="T8" fmla="*/ 0 w 470"/>
              <a:gd name="T9" fmla="*/ 19 h 37"/>
              <a:gd name="T10" fmla="*/ 470 w 470"/>
              <a:gd name="T11" fmla="*/ 19 h 37"/>
              <a:gd name="T12" fmla="*/ 0 w 470"/>
              <a:gd name="T13" fmla="*/ 37 h 37"/>
              <a:gd name="T14" fmla="*/ 0 w 470"/>
              <a:gd name="T15" fmla="*/ 19 h 37"/>
              <a:gd name="T16" fmla="*/ 4 w 470"/>
              <a:gd name="T17" fmla="*/ 37 h 37"/>
              <a:gd name="T18" fmla="*/ 4 w 470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37">
                <a:moveTo>
                  <a:pt x="466" y="18"/>
                </a:moveTo>
                <a:lnTo>
                  <a:pt x="466" y="0"/>
                </a:lnTo>
                <a:moveTo>
                  <a:pt x="470" y="18"/>
                </a:moveTo>
                <a:lnTo>
                  <a:pt x="470" y="0"/>
                </a:lnTo>
                <a:moveTo>
                  <a:pt x="0" y="19"/>
                </a:moveTo>
                <a:lnTo>
                  <a:pt x="470" y="19"/>
                </a:lnTo>
                <a:moveTo>
                  <a:pt x="0" y="37"/>
                </a:moveTo>
                <a:lnTo>
                  <a:pt x="0" y="19"/>
                </a:lnTo>
                <a:moveTo>
                  <a:pt x="4" y="37"/>
                </a:moveTo>
                <a:lnTo>
                  <a:pt x="4" y="19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Rectangle 129"/>
          <p:cNvSpPr>
            <a:spLocks noChangeArrowheads="1"/>
          </p:cNvSpPr>
          <p:nvPr/>
        </p:nvSpPr>
        <p:spPr bwMode="auto">
          <a:xfrm>
            <a:off x="3111501" y="4445002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8" name="Line 130"/>
          <p:cNvSpPr>
            <a:spLocks noChangeShapeType="1"/>
          </p:cNvSpPr>
          <p:nvPr/>
        </p:nvSpPr>
        <p:spPr bwMode="auto">
          <a:xfrm flipV="1">
            <a:off x="4252913" y="4443414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Line 131"/>
          <p:cNvSpPr>
            <a:spLocks noChangeShapeType="1"/>
          </p:cNvSpPr>
          <p:nvPr/>
        </p:nvSpPr>
        <p:spPr bwMode="auto">
          <a:xfrm flipV="1">
            <a:off x="5872163" y="4443414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0" name="Freeform 132"/>
          <p:cNvSpPr>
            <a:spLocks noEditPoints="1"/>
          </p:cNvSpPr>
          <p:nvPr/>
        </p:nvSpPr>
        <p:spPr bwMode="auto">
          <a:xfrm>
            <a:off x="2909889" y="4443413"/>
            <a:ext cx="7250113" cy="571500"/>
          </a:xfrm>
          <a:custGeom>
            <a:avLst/>
            <a:gdLst>
              <a:gd name="T0" fmla="*/ 466 w 470"/>
              <a:gd name="T1" fmla="*/ 18 h 37"/>
              <a:gd name="T2" fmla="*/ 466 w 470"/>
              <a:gd name="T3" fmla="*/ 0 h 37"/>
              <a:gd name="T4" fmla="*/ 470 w 470"/>
              <a:gd name="T5" fmla="*/ 18 h 37"/>
              <a:gd name="T6" fmla="*/ 470 w 470"/>
              <a:gd name="T7" fmla="*/ 0 h 37"/>
              <a:gd name="T8" fmla="*/ 0 w 470"/>
              <a:gd name="T9" fmla="*/ 18 h 37"/>
              <a:gd name="T10" fmla="*/ 470 w 470"/>
              <a:gd name="T11" fmla="*/ 18 h 37"/>
              <a:gd name="T12" fmla="*/ 0 w 470"/>
              <a:gd name="T13" fmla="*/ 37 h 37"/>
              <a:gd name="T14" fmla="*/ 0 w 470"/>
              <a:gd name="T15" fmla="*/ 19 h 37"/>
              <a:gd name="T16" fmla="*/ 4 w 470"/>
              <a:gd name="T17" fmla="*/ 37 h 37"/>
              <a:gd name="T18" fmla="*/ 4 w 470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37">
                <a:moveTo>
                  <a:pt x="466" y="18"/>
                </a:moveTo>
                <a:lnTo>
                  <a:pt x="466" y="0"/>
                </a:lnTo>
                <a:moveTo>
                  <a:pt x="470" y="18"/>
                </a:moveTo>
                <a:lnTo>
                  <a:pt x="470" y="0"/>
                </a:lnTo>
                <a:moveTo>
                  <a:pt x="0" y="18"/>
                </a:moveTo>
                <a:lnTo>
                  <a:pt x="470" y="18"/>
                </a:lnTo>
                <a:moveTo>
                  <a:pt x="0" y="37"/>
                </a:moveTo>
                <a:lnTo>
                  <a:pt x="0" y="19"/>
                </a:lnTo>
                <a:moveTo>
                  <a:pt x="4" y="37"/>
                </a:moveTo>
                <a:lnTo>
                  <a:pt x="4" y="19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Rectangle 133"/>
          <p:cNvSpPr>
            <a:spLocks noChangeArrowheads="1"/>
          </p:cNvSpPr>
          <p:nvPr/>
        </p:nvSpPr>
        <p:spPr bwMode="auto">
          <a:xfrm>
            <a:off x="3111501" y="4721227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" name="Line 134"/>
          <p:cNvSpPr>
            <a:spLocks noChangeShapeType="1"/>
          </p:cNvSpPr>
          <p:nvPr/>
        </p:nvSpPr>
        <p:spPr bwMode="auto">
          <a:xfrm flipV="1">
            <a:off x="4252913" y="4737102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" name="Line 135"/>
          <p:cNvSpPr>
            <a:spLocks noChangeShapeType="1"/>
          </p:cNvSpPr>
          <p:nvPr/>
        </p:nvSpPr>
        <p:spPr bwMode="auto">
          <a:xfrm flipV="1">
            <a:off x="5872163" y="4737102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0" name="Freeform 136"/>
          <p:cNvSpPr>
            <a:spLocks noEditPoints="1"/>
          </p:cNvSpPr>
          <p:nvPr/>
        </p:nvSpPr>
        <p:spPr bwMode="auto">
          <a:xfrm>
            <a:off x="2909889" y="4737101"/>
            <a:ext cx="7250113" cy="831850"/>
          </a:xfrm>
          <a:custGeom>
            <a:avLst/>
            <a:gdLst>
              <a:gd name="T0" fmla="*/ 466 w 470"/>
              <a:gd name="T1" fmla="*/ 18 h 54"/>
              <a:gd name="T2" fmla="*/ 466 w 470"/>
              <a:gd name="T3" fmla="*/ 0 h 54"/>
              <a:gd name="T4" fmla="*/ 470 w 470"/>
              <a:gd name="T5" fmla="*/ 18 h 54"/>
              <a:gd name="T6" fmla="*/ 470 w 470"/>
              <a:gd name="T7" fmla="*/ 0 h 54"/>
              <a:gd name="T8" fmla="*/ 0 w 470"/>
              <a:gd name="T9" fmla="*/ 18 h 54"/>
              <a:gd name="T10" fmla="*/ 470 w 470"/>
              <a:gd name="T11" fmla="*/ 18 h 54"/>
              <a:gd name="T12" fmla="*/ 0 w 470"/>
              <a:gd name="T13" fmla="*/ 54 h 54"/>
              <a:gd name="T14" fmla="*/ 0 w 470"/>
              <a:gd name="T15" fmla="*/ 18 h 54"/>
              <a:gd name="T16" fmla="*/ 4 w 470"/>
              <a:gd name="T17" fmla="*/ 54 h 54"/>
              <a:gd name="T18" fmla="*/ 4 w 470"/>
              <a:gd name="T19" fmla="*/ 18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54">
                <a:moveTo>
                  <a:pt x="466" y="18"/>
                </a:moveTo>
                <a:lnTo>
                  <a:pt x="466" y="0"/>
                </a:lnTo>
                <a:moveTo>
                  <a:pt x="470" y="18"/>
                </a:moveTo>
                <a:lnTo>
                  <a:pt x="470" y="0"/>
                </a:lnTo>
                <a:moveTo>
                  <a:pt x="0" y="18"/>
                </a:moveTo>
                <a:lnTo>
                  <a:pt x="470" y="18"/>
                </a:lnTo>
                <a:moveTo>
                  <a:pt x="0" y="54"/>
                </a:moveTo>
                <a:lnTo>
                  <a:pt x="0" y="18"/>
                </a:lnTo>
                <a:moveTo>
                  <a:pt x="4" y="54"/>
                </a:moveTo>
                <a:lnTo>
                  <a:pt x="4" y="18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1" name="Rectangle 137"/>
          <p:cNvSpPr>
            <a:spLocks noChangeArrowheads="1"/>
          </p:cNvSpPr>
          <p:nvPr/>
        </p:nvSpPr>
        <p:spPr bwMode="auto">
          <a:xfrm>
            <a:off x="3111501" y="5014914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2" name="Line 138"/>
          <p:cNvSpPr>
            <a:spLocks noChangeShapeType="1"/>
          </p:cNvSpPr>
          <p:nvPr/>
        </p:nvSpPr>
        <p:spPr bwMode="auto">
          <a:xfrm flipV="1">
            <a:off x="4252913" y="5014913"/>
            <a:ext cx="0" cy="554038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3" name="Line 139"/>
          <p:cNvSpPr>
            <a:spLocks noChangeShapeType="1"/>
          </p:cNvSpPr>
          <p:nvPr/>
        </p:nvSpPr>
        <p:spPr bwMode="auto">
          <a:xfrm flipV="1">
            <a:off x="5872163" y="5014913"/>
            <a:ext cx="0" cy="554038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4" name="Freeform 140"/>
          <p:cNvSpPr>
            <a:spLocks noEditPoints="1"/>
          </p:cNvSpPr>
          <p:nvPr/>
        </p:nvSpPr>
        <p:spPr bwMode="auto">
          <a:xfrm>
            <a:off x="2909889" y="5014914"/>
            <a:ext cx="7250113" cy="847725"/>
          </a:xfrm>
          <a:custGeom>
            <a:avLst/>
            <a:gdLst>
              <a:gd name="T0" fmla="*/ 466 w 470"/>
              <a:gd name="T1" fmla="*/ 36 h 55"/>
              <a:gd name="T2" fmla="*/ 466 w 470"/>
              <a:gd name="T3" fmla="*/ 0 h 55"/>
              <a:gd name="T4" fmla="*/ 470 w 470"/>
              <a:gd name="T5" fmla="*/ 36 h 55"/>
              <a:gd name="T6" fmla="*/ 470 w 470"/>
              <a:gd name="T7" fmla="*/ 0 h 55"/>
              <a:gd name="T8" fmla="*/ 0 w 470"/>
              <a:gd name="T9" fmla="*/ 37 h 55"/>
              <a:gd name="T10" fmla="*/ 470 w 470"/>
              <a:gd name="T11" fmla="*/ 37 h 55"/>
              <a:gd name="T12" fmla="*/ 0 w 470"/>
              <a:gd name="T13" fmla="*/ 55 h 55"/>
              <a:gd name="T14" fmla="*/ 0 w 470"/>
              <a:gd name="T15" fmla="*/ 37 h 55"/>
              <a:gd name="T16" fmla="*/ 4 w 470"/>
              <a:gd name="T17" fmla="*/ 55 h 55"/>
              <a:gd name="T18" fmla="*/ 4 w 470"/>
              <a:gd name="T19" fmla="*/ 37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55">
                <a:moveTo>
                  <a:pt x="466" y="36"/>
                </a:moveTo>
                <a:lnTo>
                  <a:pt x="466" y="0"/>
                </a:lnTo>
                <a:moveTo>
                  <a:pt x="470" y="36"/>
                </a:moveTo>
                <a:lnTo>
                  <a:pt x="470" y="0"/>
                </a:lnTo>
                <a:moveTo>
                  <a:pt x="0" y="37"/>
                </a:moveTo>
                <a:lnTo>
                  <a:pt x="470" y="37"/>
                </a:lnTo>
                <a:moveTo>
                  <a:pt x="0" y="55"/>
                </a:moveTo>
                <a:lnTo>
                  <a:pt x="0" y="37"/>
                </a:lnTo>
                <a:moveTo>
                  <a:pt x="4" y="55"/>
                </a:moveTo>
                <a:lnTo>
                  <a:pt x="4" y="37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5" name="Rectangle 141"/>
          <p:cNvSpPr>
            <a:spLocks noChangeArrowheads="1"/>
          </p:cNvSpPr>
          <p:nvPr/>
        </p:nvSpPr>
        <p:spPr bwMode="auto">
          <a:xfrm>
            <a:off x="3111501" y="5584827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7" name="Line 142"/>
          <p:cNvSpPr>
            <a:spLocks noChangeShapeType="1"/>
          </p:cNvSpPr>
          <p:nvPr/>
        </p:nvSpPr>
        <p:spPr bwMode="auto">
          <a:xfrm flipV="1">
            <a:off x="4252913" y="5584827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8" name="Line 143"/>
          <p:cNvSpPr>
            <a:spLocks noChangeShapeType="1"/>
          </p:cNvSpPr>
          <p:nvPr/>
        </p:nvSpPr>
        <p:spPr bwMode="auto">
          <a:xfrm flipV="1">
            <a:off x="5872163" y="5584827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09" name="Freeform 144"/>
          <p:cNvSpPr>
            <a:spLocks noEditPoints="1"/>
          </p:cNvSpPr>
          <p:nvPr/>
        </p:nvSpPr>
        <p:spPr bwMode="auto">
          <a:xfrm>
            <a:off x="2909889" y="5584827"/>
            <a:ext cx="7250113" cy="569913"/>
          </a:xfrm>
          <a:custGeom>
            <a:avLst/>
            <a:gdLst>
              <a:gd name="T0" fmla="*/ 466 w 470"/>
              <a:gd name="T1" fmla="*/ 18 h 37"/>
              <a:gd name="T2" fmla="*/ 466 w 470"/>
              <a:gd name="T3" fmla="*/ 0 h 37"/>
              <a:gd name="T4" fmla="*/ 470 w 470"/>
              <a:gd name="T5" fmla="*/ 18 h 37"/>
              <a:gd name="T6" fmla="*/ 470 w 470"/>
              <a:gd name="T7" fmla="*/ 0 h 37"/>
              <a:gd name="T8" fmla="*/ 0 w 470"/>
              <a:gd name="T9" fmla="*/ 18 h 37"/>
              <a:gd name="T10" fmla="*/ 470 w 470"/>
              <a:gd name="T11" fmla="*/ 18 h 37"/>
              <a:gd name="T12" fmla="*/ 0 w 470"/>
              <a:gd name="T13" fmla="*/ 37 h 37"/>
              <a:gd name="T14" fmla="*/ 0 w 470"/>
              <a:gd name="T15" fmla="*/ 19 h 37"/>
              <a:gd name="T16" fmla="*/ 4 w 470"/>
              <a:gd name="T17" fmla="*/ 37 h 37"/>
              <a:gd name="T18" fmla="*/ 4 w 470"/>
              <a:gd name="T19" fmla="*/ 19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70" h="37">
                <a:moveTo>
                  <a:pt x="466" y="18"/>
                </a:moveTo>
                <a:lnTo>
                  <a:pt x="466" y="0"/>
                </a:lnTo>
                <a:moveTo>
                  <a:pt x="470" y="18"/>
                </a:moveTo>
                <a:lnTo>
                  <a:pt x="470" y="0"/>
                </a:lnTo>
                <a:moveTo>
                  <a:pt x="0" y="18"/>
                </a:moveTo>
                <a:lnTo>
                  <a:pt x="470" y="18"/>
                </a:lnTo>
                <a:moveTo>
                  <a:pt x="0" y="37"/>
                </a:moveTo>
                <a:lnTo>
                  <a:pt x="0" y="19"/>
                </a:lnTo>
                <a:moveTo>
                  <a:pt x="4" y="37"/>
                </a:moveTo>
                <a:lnTo>
                  <a:pt x="4" y="19"/>
                </a:lnTo>
              </a:path>
            </a:pathLst>
          </a:cu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10" name="Rectangle 145"/>
          <p:cNvSpPr>
            <a:spLocks noChangeArrowheads="1"/>
          </p:cNvSpPr>
          <p:nvPr/>
        </p:nvSpPr>
        <p:spPr bwMode="auto">
          <a:xfrm>
            <a:off x="3111501" y="5862640"/>
            <a:ext cx="1190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850">
                <a:solidFill>
                  <a:srgbClr val="1A1B1C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11" name="Line 146"/>
          <p:cNvSpPr>
            <a:spLocks noChangeShapeType="1"/>
          </p:cNvSpPr>
          <p:nvPr/>
        </p:nvSpPr>
        <p:spPr bwMode="auto">
          <a:xfrm flipV="1">
            <a:off x="4252913" y="5876927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12" name="Line 147"/>
          <p:cNvSpPr>
            <a:spLocks noChangeShapeType="1"/>
          </p:cNvSpPr>
          <p:nvPr/>
        </p:nvSpPr>
        <p:spPr bwMode="auto">
          <a:xfrm flipV="1">
            <a:off x="5872163" y="5876927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13" name="Line 148"/>
          <p:cNvSpPr>
            <a:spLocks noChangeShapeType="1"/>
          </p:cNvSpPr>
          <p:nvPr/>
        </p:nvSpPr>
        <p:spPr bwMode="auto">
          <a:xfrm>
            <a:off x="2909889" y="6154739"/>
            <a:ext cx="7250113" cy="0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14" name="Line 149"/>
          <p:cNvSpPr>
            <a:spLocks noChangeShapeType="1"/>
          </p:cNvSpPr>
          <p:nvPr/>
        </p:nvSpPr>
        <p:spPr bwMode="auto">
          <a:xfrm flipV="1">
            <a:off x="10160000" y="5876927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615" name="Line 150"/>
          <p:cNvSpPr>
            <a:spLocks noChangeShapeType="1"/>
          </p:cNvSpPr>
          <p:nvPr/>
        </p:nvSpPr>
        <p:spPr bwMode="auto">
          <a:xfrm flipV="1">
            <a:off x="10098088" y="5876927"/>
            <a:ext cx="0" cy="277813"/>
          </a:xfrm>
          <a:prstGeom prst="line">
            <a:avLst/>
          </a:prstGeom>
          <a:noFill/>
          <a:ln w="10" cap="flat">
            <a:solidFill>
              <a:srgbClr val="1A1B1C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5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7531100" y="3657600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6379369" y="3933825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769100" y="3933825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200107" y="3933825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574813" y="3933825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84925" y="4191000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774656" y="4191000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205663" y="4191000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387306" y="4495800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166769" y="4495800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568463" y="4495800"/>
            <a:ext cx="3159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788156" y="5064919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8611076" y="5062538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425418" y="5304315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793712" y="5299076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38918" y="5616101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888498" y="5623721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137100" y="5631502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8601596" y="5631502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6807212" y="5907567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6425418" y="5902014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111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Control Signal </a:t>
            </a:r>
            <a:r>
              <a:rPr lang="fr-FR" dirty="0" err="1">
                <a:solidFill>
                  <a:schemeClr val="tx1"/>
                </a:solidFill>
              </a:rPr>
              <a:t>Logic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pic>
        <p:nvPicPr>
          <p:cNvPr id="22630" name="Picture 1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66900"/>
            <a:ext cx="7315200" cy="412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8" name="Rectangle 109"/>
          <p:cNvSpPr>
            <a:spLocks noChangeArrowheads="1"/>
          </p:cNvSpPr>
          <p:nvPr/>
        </p:nvSpPr>
        <p:spPr bwMode="auto">
          <a:xfrm>
            <a:off x="4289424" y="2209799"/>
            <a:ext cx="607539" cy="370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isAdd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isSub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isCmp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isMul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isDiv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isMod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isLsl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isLsr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isAsr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isOr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isAnd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isNot</a:t>
            </a:r>
            <a:endParaRPr lang="en-US" sz="1850" i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isMov</a:t>
            </a: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02" name="Rectangle 22601"/>
          <p:cNvSpPr/>
          <p:nvPr/>
        </p:nvSpPr>
        <p:spPr>
          <a:xfrm>
            <a:off x="5486401" y="1863209"/>
            <a:ext cx="1186543" cy="3770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50" i="1" dirty="0" err="1">
                <a:latin typeface="Times New Roman" pitchFamily="18" charset="0"/>
                <a:cs typeface="Times New Roman" pitchFamily="18" charset="0"/>
              </a:rPr>
              <a:t>aluSignals</a:t>
            </a:r>
            <a:endParaRPr lang="en-US" sz="18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9" name="Rectangle 111"/>
          <p:cNvSpPr>
            <a:spLocks noChangeArrowheads="1"/>
          </p:cNvSpPr>
          <p:nvPr/>
        </p:nvSpPr>
        <p:spPr bwMode="auto">
          <a:xfrm>
            <a:off x="5867401" y="2209799"/>
            <a:ext cx="4130677" cy="370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 + 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850" i="1" dirty="0">
                <a:latin typeface="Times New Roman" pitchFamily="18" charset="0"/>
                <a:cs typeface="Times New Roman" pitchFamily="18" charset="0"/>
              </a:rPr>
              <a:t>.op</a:t>
            </a:r>
            <a:r>
              <a:rPr lang="en-US" sz="185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261900" y="2240235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741960" y="223257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161060" y="223257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64920" y="223257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144040" y="223257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330480" y="253737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764820" y="253737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161060" y="253728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45720" y="281931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176300" y="281931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30480" y="310125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41960" y="310125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564920" y="310125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30480" y="338319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41960" y="338319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45720" y="367275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53440" y="367275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587780" y="367275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41960" y="393603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564920" y="393603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741960" y="422901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161060" y="451095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557300" y="451095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345720" y="480051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45720" y="507483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564920" y="507483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764820" y="537201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153440" y="537201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557300" y="537201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741960" y="564633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83920" y="5646240"/>
            <a:ext cx="27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42820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38438" y="1558926"/>
            <a:ext cx="7345362" cy="42195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Outline of a Processor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Detailed Design of each Stage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Control Unit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latin typeface="Calibri" panose="020F0502020204030204" pitchFamily="34" charset="0"/>
              </a:rPr>
              <a:t>Microprogrammed</a:t>
            </a:r>
            <a:r>
              <a:rPr lang="en-US" sz="3600" dirty="0">
                <a:latin typeface="Calibri" panose="020F0502020204030204" pitchFamily="34" charset="0"/>
              </a:rPr>
              <a:t> Processor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latin typeface="Calibri" panose="020F0502020204030204" pitchFamily="34" charset="0"/>
              </a:rPr>
              <a:t>Microassembly</a:t>
            </a:r>
            <a:r>
              <a:rPr lang="en-US" sz="3600" dirty="0">
                <a:latin typeface="Calibri" panose="020F0502020204030204" pitchFamily="34" charset="0"/>
              </a:rPr>
              <a:t> Language</a:t>
            </a:r>
          </a:p>
          <a:p>
            <a:pPr marL="571500" indent="-5715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</a:t>
            </a:r>
            <a:r>
              <a:rPr lang="en-US" sz="3600" dirty="0" err="1">
                <a:latin typeface="Calibri" panose="020F0502020204030204" pitchFamily="34" charset="0"/>
              </a:rPr>
              <a:t>Microcontrol</a:t>
            </a:r>
            <a:r>
              <a:rPr lang="en-US" sz="3600" dirty="0">
                <a:latin typeface="Calibri" panose="020F0502020204030204" pitchFamily="34" charset="0"/>
              </a:rPr>
              <a:t>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9094339" y="3625301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984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Microprogramming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99175" y="1390529"/>
            <a:ext cx="7816732" cy="5398459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Idea of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microprogramming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Expose the elements in a processor to software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Implement instructions as dedicated software routines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Why make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implementation </a:t>
            </a:r>
            <a:r>
              <a:rPr lang="en-US" dirty="0">
                <a:latin typeface="Calibri" panose="020F0502020204030204" pitchFamily="34" charset="0"/>
              </a:rPr>
              <a:t>of instructions flexible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Dynamically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change</a:t>
            </a:r>
            <a:r>
              <a:rPr lang="en-US" sz="2800" dirty="0">
                <a:latin typeface="Calibri" panose="020F0502020204030204" pitchFamily="34" charset="0"/>
              </a:rPr>
              <a:t> their </a:t>
            </a:r>
            <a:r>
              <a:rPr lang="en-US" sz="2800" dirty="0" err="1">
                <a:latin typeface="Calibri" panose="020F0502020204030204" pitchFamily="34" charset="0"/>
              </a:rPr>
              <a:t>behaviour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Fix bugs in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implementations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Implement very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complex </a:t>
            </a:r>
            <a:r>
              <a:rPr lang="en-US" sz="2800" dirty="0">
                <a:latin typeface="Calibri" panose="020F0502020204030204" pitchFamily="34" charset="0"/>
              </a:rPr>
              <a:t>instructions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00300" y="2730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Microprogrammed</a:t>
            </a:r>
            <a:r>
              <a:rPr lang="fr-FR" dirty="0">
                <a:solidFill>
                  <a:schemeClr val="tx1"/>
                </a:solidFill>
              </a:rPr>
              <a:t> Data </a:t>
            </a:r>
            <a:r>
              <a:rPr lang="fr-FR" dirty="0" err="1">
                <a:solidFill>
                  <a:schemeClr val="tx1"/>
                </a:solidFill>
              </a:rPr>
              <a:t>Path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20018" y="1381424"/>
            <a:ext cx="8547983" cy="567498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Expose all the state elements to dedicated system software –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firmware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Write dedicated routines in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firmware</a:t>
            </a:r>
            <a:r>
              <a:rPr lang="en-US" dirty="0">
                <a:latin typeface="Calibri" panose="020F0502020204030204" pitchFamily="34" charset="0"/>
              </a:rPr>
              <a:t> for implementing each instruction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Basic idea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1 </a:t>
            </a:r>
            <a:r>
              <a:rPr lang="en-US" sz="2800" dirty="0" err="1">
                <a:latin typeface="Calibri" panose="020F0502020204030204" pitchFamily="34" charset="0"/>
              </a:rPr>
              <a:t>SimpleRisc</a:t>
            </a:r>
            <a:r>
              <a:rPr lang="en-US" sz="2800" dirty="0">
                <a:latin typeface="Calibri" panose="020F0502020204030204" pitchFamily="34" charset="0"/>
              </a:rPr>
              <a:t> Instruction → Several micro instructions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Execute each micro instruction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require a </a:t>
            </a:r>
            <a:r>
              <a:rPr lang="en-US" sz="2800" dirty="0" err="1">
                <a:latin typeface="Calibri" panose="020F0502020204030204" pitchFamily="34" charset="0"/>
              </a:rPr>
              <a:t>microprogram</a:t>
            </a:r>
            <a:r>
              <a:rPr lang="en-US" sz="2800" dirty="0">
                <a:latin typeface="Calibri" panose="020F0502020204030204" pitchFamily="34" charset="0"/>
              </a:rPr>
              <a:t> counter, and microinstruction memory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2200" y="1841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Processor Design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25700" y="1536701"/>
            <a:ext cx="7416800" cy="40513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aim of </a:t>
            </a: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processor design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Implement</a:t>
            </a:r>
            <a:r>
              <a:rPr lang="en-US" sz="2800" dirty="0">
                <a:latin typeface="Calibri" panose="020F0502020204030204" pitchFamily="34" charset="0"/>
              </a:rPr>
              <a:t> the entire </a:t>
            </a:r>
            <a:r>
              <a:rPr lang="en-US" sz="2800" dirty="0" err="1">
                <a:latin typeface="Calibri" panose="020F0502020204030204" pitchFamily="34" charset="0"/>
              </a:rPr>
              <a:t>SimpleRisc</a:t>
            </a:r>
            <a:r>
              <a:rPr lang="en-US" sz="2800" dirty="0">
                <a:latin typeface="Calibri" panose="020F0502020204030204" pitchFamily="34" charset="0"/>
              </a:rPr>
              <a:t> ISA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Process </a:t>
            </a:r>
            <a:r>
              <a:rPr lang="en-US" sz="2800" dirty="0">
                <a:latin typeface="Calibri" panose="020F0502020204030204" pitchFamily="34" charset="0"/>
              </a:rPr>
              <a:t>the binary format of instructions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Provide as much of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performance</a:t>
            </a:r>
            <a:r>
              <a:rPr lang="en-US" sz="2800" dirty="0">
                <a:latin typeface="Calibri" panose="020F0502020204030204" pitchFamily="34" charset="0"/>
              </a:rPr>
              <a:t> as possible</a:t>
            </a:r>
          </a:p>
          <a:p>
            <a:pPr>
              <a:spcBef>
                <a:spcPts val="60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Basic Approach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Divide the processing into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stages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Design each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stage</a:t>
            </a:r>
            <a:r>
              <a:rPr lang="en-US" sz="2800" dirty="0">
                <a:latin typeface="Calibri" panose="020F0502020204030204" pitchFamily="34" charset="0"/>
              </a:rPr>
              <a:t> separately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27300" y="3111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Fetch</a:t>
            </a:r>
            <a:r>
              <a:rPr lang="fr-FR" dirty="0">
                <a:solidFill>
                  <a:schemeClr val="tx1"/>
                </a:solidFill>
              </a:rPr>
              <a:t> Unit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22501" y="3867151"/>
            <a:ext cx="7847013" cy="17081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pc</a:t>
            </a:r>
            <a:r>
              <a:rPr lang="en-US" sz="2800" dirty="0">
                <a:latin typeface="Calibri" panose="020F0502020204030204" pitchFamily="34" charset="0"/>
              </a:rPr>
              <a:t> is used to access the instruction memory.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contents of the instruction are saved in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instruction register (</a:t>
            </a:r>
            <a:r>
              <a:rPr lang="en-US" sz="2800" dirty="0" err="1">
                <a:solidFill>
                  <a:srgbClr val="00AE00"/>
                </a:solidFill>
                <a:latin typeface="Calibri" panose="020F0502020204030204" pitchFamily="34" charset="0"/>
              </a:rPr>
              <a:t>ir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)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501900" y="1447800"/>
            <a:ext cx="7315200" cy="2173288"/>
            <a:chOff x="960" y="912"/>
            <a:chExt cx="4608" cy="1369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960" y="912"/>
              <a:ext cx="4608" cy="1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044" y="1845"/>
              <a:ext cx="4451" cy="361"/>
            </a:xfrm>
            <a:prstGeom prst="rect">
              <a:avLst/>
            </a:prstGeom>
            <a:solidFill>
              <a:srgbClr val="A2D0D9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090" y="1008"/>
              <a:ext cx="730" cy="360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179" y="982"/>
              <a:ext cx="1303" cy="534"/>
            </a:xfrm>
            <a:prstGeom prst="rect">
              <a:avLst/>
            </a:prstGeom>
            <a:solidFill>
              <a:srgbClr val="D5F6FF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279" y="1888"/>
              <a:ext cx="134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700">
                  <a:solidFill>
                    <a:srgbClr val="000000"/>
                  </a:solidFill>
                  <a:latin typeface="Sans"/>
                </a:rPr>
                <a:t>Shared 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246" y="1012"/>
              <a:ext cx="26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ans"/>
                </a:rPr>
                <a:t>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1372" y="1338"/>
              <a:ext cx="210" cy="500"/>
            </a:xfrm>
            <a:custGeom>
              <a:avLst/>
              <a:gdLst>
                <a:gd name="T0" fmla="*/ 388 w 388"/>
                <a:gd name="T1" fmla="*/ 163 h 926"/>
                <a:gd name="T2" fmla="*/ 198 w 388"/>
                <a:gd name="T3" fmla="*/ 0 h 926"/>
                <a:gd name="T4" fmla="*/ 0 w 388"/>
                <a:gd name="T5" fmla="*/ 124 h 926"/>
                <a:gd name="T6" fmla="*/ 111 w 388"/>
                <a:gd name="T7" fmla="*/ 124 h 926"/>
                <a:gd name="T8" fmla="*/ 111 w 388"/>
                <a:gd name="T9" fmla="*/ 736 h 926"/>
                <a:gd name="T10" fmla="*/ 16 w 388"/>
                <a:gd name="T11" fmla="*/ 736 h 926"/>
                <a:gd name="T12" fmla="*/ 210 w 388"/>
                <a:gd name="T13" fmla="*/ 926 h 926"/>
                <a:gd name="T14" fmla="*/ 388 w 388"/>
                <a:gd name="T15" fmla="*/ 752 h 926"/>
                <a:gd name="T16" fmla="*/ 301 w 388"/>
                <a:gd name="T17" fmla="*/ 752 h 926"/>
                <a:gd name="T18" fmla="*/ 301 w 388"/>
                <a:gd name="T19" fmla="*/ 155 h 926"/>
                <a:gd name="T20" fmla="*/ 388 w 388"/>
                <a:gd name="T21" fmla="*/ 163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8" h="926">
                  <a:moveTo>
                    <a:pt x="388" y="163"/>
                  </a:moveTo>
                  <a:lnTo>
                    <a:pt x="198" y="0"/>
                  </a:lnTo>
                  <a:lnTo>
                    <a:pt x="0" y="124"/>
                  </a:lnTo>
                  <a:lnTo>
                    <a:pt x="111" y="124"/>
                  </a:lnTo>
                  <a:lnTo>
                    <a:pt x="111" y="736"/>
                  </a:lnTo>
                  <a:lnTo>
                    <a:pt x="16" y="736"/>
                  </a:lnTo>
                  <a:lnTo>
                    <a:pt x="210" y="926"/>
                  </a:lnTo>
                  <a:lnTo>
                    <a:pt x="388" y="752"/>
                  </a:lnTo>
                  <a:lnTo>
                    <a:pt x="301" y="752"/>
                  </a:lnTo>
                  <a:lnTo>
                    <a:pt x="301" y="155"/>
                  </a:lnTo>
                  <a:lnTo>
                    <a:pt x="388" y="163"/>
                  </a:lnTo>
                  <a:close/>
                </a:path>
              </a:pathLst>
            </a:custGeom>
            <a:solidFill>
              <a:srgbClr val="0000FF"/>
            </a:solidFill>
            <a:ln w="1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216" y="1170"/>
              <a:ext cx="117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0000"/>
                  </a:solidFill>
                  <a:latin typeface="Sans"/>
                </a:rPr>
                <a:t>Instruction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1817" y="1060"/>
              <a:ext cx="374" cy="204"/>
            </a:xfrm>
            <a:custGeom>
              <a:avLst/>
              <a:gdLst>
                <a:gd name="T0" fmla="*/ 9 w 692"/>
                <a:gd name="T1" fmla="*/ 304 h 378"/>
                <a:gd name="T2" fmla="*/ 0 w 692"/>
                <a:gd name="T3" fmla="*/ 123 h 378"/>
                <a:gd name="T4" fmla="*/ 493 w 692"/>
                <a:gd name="T5" fmla="*/ 111 h 378"/>
                <a:gd name="T6" fmla="*/ 491 w 692"/>
                <a:gd name="T7" fmla="*/ 0 h 378"/>
                <a:gd name="T8" fmla="*/ 692 w 692"/>
                <a:gd name="T9" fmla="*/ 192 h 378"/>
                <a:gd name="T10" fmla="*/ 515 w 692"/>
                <a:gd name="T11" fmla="*/ 378 h 378"/>
                <a:gd name="T12" fmla="*/ 513 w 692"/>
                <a:gd name="T13" fmla="*/ 292 h 378"/>
                <a:gd name="T14" fmla="*/ 9 w 692"/>
                <a:gd name="T15" fmla="*/ 304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2" h="378">
                  <a:moveTo>
                    <a:pt x="9" y="304"/>
                  </a:moveTo>
                  <a:cubicBezTo>
                    <a:pt x="4" y="103"/>
                    <a:pt x="1" y="193"/>
                    <a:pt x="0" y="123"/>
                  </a:cubicBezTo>
                  <a:lnTo>
                    <a:pt x="493" y="111"/>
                  </a:lnTo>
                  <a:lnTo>
                    <a:pt x="491" y="0"/>
                  </a:lnTo>
                  <a:lnTo>
                    <a:pt x="692" y="192"/>
                  </a:lnTo>
                  <a:lnTo>
                    <a:pt x="515" y="378"/>
                  </a:lnTo>
                  <a:lnTo>
                    <a:pt x="513" y="292"/>
                  </a:lnTo>
                  <a:lnTo>
                    <a:pt x="9" y="304"/>
                  </a:lnTo>
                  <a:close/>
                </a:path>
              </a:pathLst>
            </a:custGeom>
            <a:solidFill>
              <a:srgbClr val="0000FF"/>
            </a:solidFill>
            <a:ln w="2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886" y="1015"/>
              <a:ext cx="730" cy="361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118" y="1041"/>
              <a:ext cx="16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ans"/>
                </a:rPr>
                <a:t>ir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497" y="1114"/>
              <a:ext cx="374" cy="204"/>
            </a:xfrm>
            <a:custGeom>
              <a:avLst/>
              <a:gdLst>
                <a:gd name="T0" fmla="*/ 8 w 692"/>
                <a:gd name="T1" fmla="*/ 299 h 378"/>
                <a:gd name="T2" fmla="*/ 0 w 692"/>
                <a:gd name="T3" fmla="*/ 117 h 378"/>
                <a:gd name="T4" fmla="*/ 494 w 692"/>
                <a:gd name="T5" fmla="*/ 111 h 378"/>
                <a:gd name="T6" fmla="*/ 493 w 692"/>
                <a:gd name="T7" fmla="*/ 0 h 378"/>
                <a:gd name="T8" fmla="*/ 692 w 692"/>
                <a:gd name="T9" fmla="*/ 194 h 378"/>
                <a:gd name="T10" fmla="*/ 513 w 692"/>
                <a:gd name="T11" fmla="*/ 378 h 378"/>
                <a:gd name="T12" fmla="*/ 512 w 692"/>
                <a:gd name="T13" fmla="*/ 292 h 378"/>
                <a:gd name="T14" fmla="*/ 8 w 692"/>
                <a:gd name="T15" fmla="*/ 299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92" h="378">
                  <a:moveTo>
                    <a:pt x="8" y="299"/>
                  </a:moveTo>
                  <a:cubicBezTo>
                    <a:pt x="5" y="97"/>
                    <a:pt x="1" y="188"/>
                    <a:pt x="0" y="117"/>
                  </a:cubicBezTo>
                  <a:lnTo>
                    <a:pt x="494" y="111"/>
                  </a:lnTo>
                  <a:lnTo>
                    <a:pt x="493" y="0"/>
                  </a:lnTo>
                  <a:lnTo>
                    <a:pt x="692" y="194"/>
                  </a:lnTo>
                  <a:lnTo>
                    <a:pt x="513" y="378"/>
                  </a:lnTo>
                  <a:lnTo>
                    <a:pt x="512" y="292"/>
                  </a:lnTo>
                  <a:lnTo>
                    <a:pt x="8" y="299"/>
                  </a:lnTo>
                  <a:close/>
                </a:path>
              </a:pathLst>
            </a:custGeom>
            <a:solidFill>
              <a:srgbClr val="0000FF"/>
            </a:solidFill>
            <a:ln w="2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00300" y="2730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Decode Unit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41551" y="3925889"/>
            <a:ext cx="7812087" cy="178911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Divide the contents of</a:t>
            </a:r>
            <a:r>
              <a:rPr lang="en-US" dirty="0">
                <a:solidFill>
                  <a:srgbClr val="00AE00"/>
                </a:solidFill>
                <a:latin typeface="" pitchFamily="18"/>
              </a:rPr>
              <a:t> </a:t>
            </a:r>
            <a:r>
              <a:rPr lang="en-US" dirty="0" err="1">
                <a:solidFill>
                  <a:srgbClr val="00AE00"/>
                </a:solidFill>
                <a:latin typeface="" pitchFamily="18"/>
              </a:rPr>
              <a:t>ir</a:t>
            </a:r>
            <a:r>
              <a:rPr lang="en-US" dirty="0">
                <a:solidFill>
                  <a:srgbClr val="00AE00"/>
                </a:solidFill>
                <a:latin typeface="" pitchFamily="18"/>
              </a:rPr>
              <a:t> </a:t>
            </a:r>
            <a:r>
              <a:rPr lang="en-US" dirty="0">
                <a:latin typeface="" pitchFamily="18"/>
              </a:rPr>
              <a:t>into different fields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" pitchFamily="18"/>
              </a:rPr>
              <a:t>I, </a:t>
            </a:r>
            <a:r>
              <a:rPr lang="en-US" dirty="0" err="1">
                <a:latin typeface="" pitchFamily="18"/>
              </a:rPr>
              <a:t>rd</a:t>
            </a:r>
            <a:r>
              <a:rPr lang="en-US" dirty="0">
                <a:latin typeface="" pitchFamily="18"/>
              </a:rPr>
              <a:t>, rs1, rs2, </a:t>
            </a:r>
            <a:r>
              <a:rPr lang="en-US" dirty="0" err="1">
                <a:latin typeface="" pitchFamily="18"/>
              </a:rPr>
              <a:t>immx</a:t>
            </a:r>
            <a:r>
              <a:rPr lang="en-US" dirty="0">
                <a:latin typeface="" pitchFamily="18"/>
              </a:rPr>
              <a:t>, and </a:t>
            </a:r>
            <a:r>
              <a:rPr lang="en-US" dirty="0" err="1">
                <a:latin typeface="" pitchFamily="18"/>
              </a:rPr>
              <a:t>branchTarget</a:t>
            </a:r>
            <a:endParaRPr lang="en-US" dirty="0">
              <a:latin typeface="" pitchFamily="18"/>
            </a:endParaRPr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2241550" y="1676400"/>
            <a:ext cx="7620000" cy="1811338"/>
            <a:chOff x="804" y="1056"/>
            <a:chExt cx="4800" cy="1141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804" y="1056"/>
              <a:ext cx="4800" cy="1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856" y="1919"/>
              <a:ext cx="4624" cy="211"/>
            </a:xfrm>
            <a:prstGeom prst="rect">
              <a:avLst/>
            </a:prstGeom>
            <a:solidFill>
              <a:srgbClr val="A2D0D9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821" y="1940"/>
              <a:ext cx="7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Shared 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1163" y="1383"/>
              <a:ext cx="438" cy="21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1302" y="1400"/>
              <a:ext cx="9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ir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2166" y="1587"/>
              <a:ext cx="195" cy="217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2209" y="1641"/>
              <a:ext cx="9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2402" y="1584"/>
              <a:ext cx="195" cy="21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2427" y="1639"/>
              <a:ext cx="1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rs1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2644" y="1581"/>
              <a:ext cx="195" cy="216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2669" y="1636"/>
              <a:ext cx="13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rs2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1925" y="1587"/>
              <a:ext cx="195" cy="217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006" y="1644"/>
              <a:ext cx="2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erif"/>
                </a:rPr>
                <a:t>I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2917" y="1573"/>
              <a:ext cx="567" cy="297"/>
            </a:xfrm>
            <a:prstGeom prst="rect">
              <a:avLst/>
            </a:prstGeom>
            <a:solidFill>
              <a:srgbClr val="FFE6D5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2964" y="1606"/>
              <a:ext cx="52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Immediate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unit</a:t>
              </a: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3625" y="1571"/>
              <a:ext cx="305" cy="210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3650" y="1620"/>
              <a:ext cx="25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immx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065" y="1582"/>
              <a:ext cx="356" cy="247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4089" y="1607"/>
              <a:ext cx="19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calc.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089" y="1722"/>
              <a:ext cx="22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offset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4865" y="1572"/>
              <a:ext cx="706" cy="207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4889" y="1619"/>
              <a:ext cx="60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branchTarget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Oval 27"/>
            <p:cNvSpPr>
              <a:spLocks noChangeArrowheads="1"/>
            </p:cNvSpPr>
            <p:nvPr/>
          </p:nvSpPr>
          <p:spPr bwMode="auto">
            <a:xfrm>
              <a:off x="4558" y="1574"/>
              <a:ext cx="156" cy="152"/>
            </a:xfrm>
            <a:prstGeom prst="ellipse">
              <a:avLst/>
            </a:prstGeom>
            <a:solidFill>
              <a:srgbClr val="FFD5D5"/>
            </a:solidFill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8"/>
            <p:cNvSpPr>
              <a:spLocks/>
            </p:cNvSpPr>
            <p:nvPr/>
          </p:nvSpPr>
          <p:spPr bwMode="auto">
            <a:xfrm>
              <a:off x="4591" y="1656"/>
              <a:ext cx="111" cy="0"/>
            </a:xfrm>
            <a:custGeom>
              <a:avLst/>
              <a:gdLst>
                <a:gd name="T0" fmla="*/ 0 w 343"/>
                <a:gd name="T1" fmla="*/ 343 w 343"/>
                <a:gd name="T2" fmla="*/ 343 w 34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43">
                  <a:moveTo>
                    <a:pt x="0" y="0"/>
                  </a:moveTo>
                  <a:lnTo>
                    <a:pt x="343" y="0"/>
                  </a:lnTo>
                  <a:lnTo>
                    <a:pt x="343" y="0"/>
                  </a:lnTo>
                </a:path>
              </a:pathLst>
            </a:custGeom>
            <a:solidFill>
              <a:srgbClr val="FFD5D5"/>
            </a:solidFill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29"/>
            <p:cNvSpPr>
              <a:spLocks noChangeShapeType="1"/>
            </p:cNvSpPr>
            <p:nvPr/>
          </p:nvSpPr>
          <p:spPr bwMode="auto">
            <a:xfrm flipH="1">
              <a:off x="4642" y="1597"/>
              <a:ext cx="1" cy="117"/>
            </a:xfrm>
            <a:prstGeom prst="line">
              <a:avLst/>
            </a:prstGeom>
            <a:noFill/>
            <a:ln w="1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923" y="1485"/>
              <a:ext cx="229" cy="0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1"/>
            <p:cNvSpPr>
              <a:spLocks/>
            </p:cNvSpPr>
            <p:nvPr/>
          </p:nvSpPr>
          <p:spPr bwMode="auto">
            <a:xfrm>
              <a:off x="1081" y="1461"/>
              <a:ext cx="83" cy="47"/>
            </a:xfrm>
            <a:custGeom>
              <a:avLst/>
              <a:gdLst>
                <a:gd name="T0" fmla="*/ 24 w 83"/>
                <a:gd name="T1" fmla="*/ 24 h 47"/>
                <a:gd name="T2" fmla="*/ 0 w 83"/>
                <a:gd name="T3" fmla="*/ 47 h 47"/>
                <a:gd name="T4" fmla="*/ 83 w 83"/>
                <a:gd name="T5" fmla="*/ 24 h 47"/>
                <a:gd name="T6" fmla="*/ 0 w 83"/>
                <a:gd name="T7" fmla="*/ 0 h 47"/>
                <a:gd name="T8" fmla="*/ 24 w 83"/>
                <a:gd name="T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7">
                  <a:moveTo>
                    <a:pt x="24" y="24"/>
                  </a:moveTo>
                  <a:lnTo>
                    <a:pt x="0" y="47"/>
                  </a:lnTo>
                  <a:lnTo>
                    <a:pt x="83" y="24"/>
                  </a:lnTo>
                  <a:lnTo>
                    <a:pt x="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2012" y="1460"/>
              <a:ext cx="0" cy="114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3"/>
            <p:cNvSpPr>
              <a:spLocks/>
            </p:cNvSpPr>
            <p:nvPr/>
          </p:nvSpPr>
          <p:spPr bwMode="auto">
            <a:xfrm>
              <a:off x="1989" y="1503"/>
              <a:ext cx="47" cy="83"/>
            </a:xfrm>
            <a:custGeom>
              <a:avLst/>
              <a:gdLst>
                <a:gd name="T0" fmla="*/ 23 w 47"/>
                <a:gd name="T1" fmla="*/ 24 h 83"/>
                <a:gd name="T2" fmla="*/ 0 w 47"/>
                <a:gd name="T3" fmla="*/ 0 h 83"/>
                <a:gd name="T4" fmla="*/ 23 w 47"/>
                <a:gd name="T5" fmla="*/ 83 h 83"/>
                <a:gd name="T6" fmla="*/ 47 w 47"/>
                <a:gd name="T7" fmla="*/ 0 h 83"/>
                <a:gd name="T8" fmla="*/ 23 w 47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3">
                  <a:moveTo>
                    <a:pt x="23" y="24"/>
                  </a:moveTo>
                  <a:lnTo>
                    <a:pt x="0" y="0"/>
                  </a:lnTo>
                  <a:lnTo>
                    <a:pt x="23" y="83"/>
                  </a:lnTo>
                  <a:lnTo>
                    <a:pt x="47" y="0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4"/>
            <p:cNvSpPr>
              <a:spLocks noChangeShapeType="1"/>
            </p:cNvSpPr>
            <p:nvPr/>
          </p:nvSpPr>
          <p:spPr bwMode="auto">
            <a:xfrm>
              <a:off x="2264" y="1457"/>
              <a:ext cx="0" cy="115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5"/>
            <p:cNvSpPr>
              <a:spLocks/>
            </p:cNvSpPr>
            <p:nvPr/>
          </p:nvSpPr>
          <p:spPr bwMode="auto">
            <a:xfrm>
              <a:off x="2240" y="1500"/>
              <a:ext cx="48" cy="83"/>
            </a:xfrm>
            <a:custGeom>
              <a:avLst/>
              <a:gdLst>
                <a:gd name="T0" fmla="*/ 24 w 48"/>
                <a:gd name="T1" fmla="*/ 24 h 83"/>
                <a:gd name="T2" fmla="*/ 0 w 48"/>
                <a:gd name="T3" fmla="*/ 0 h 83"/>
                <a:gd name="T4" fmla="*/ 24 w 48"/>
                <a:gd name="T5" fmla="*/ 83 h 83"/>
                <a:gd name="T6" fmla="*/ 48 w 48"/>
                <a:gd name="T7" fmla="*/ 0 h 83"/>
                <a:gd name="T8" fmla="*/ 24 w 48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3">
                  <a:moveTo>
                    <a:pt x="24" y="24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2503" y="1463"/>
              <a:ext cx="0" cy="115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7"/>
            <p:cNvSpPr>
              <a:spLocks/>
            </p:cNvSpPr>
            <p:nvPr/>
          </p:nvSpPr>
          <p:spPr bwMode="auto">
            <a:xfrm>
              <a:off x="2479" y="1507"/>
              <a:ext cx="48" cy="83"/>
            </a:xfrm>
            <a:custGeom>
              <a:avLst/>
              <a:gdLst>
                <a:gd name="T0" fmla="*/ 24 w 48"/>
                <a:gd name="T1" fmla="*/ 23 h 83"/>
                <a:gd name="T2" fmla="*/ 0 w 48"/>
                <a:gd name="T3" fmla="*/ 0 h 83"/>
                <a:gd name="T4" fmla="*/ 24 w 48"/>
                <a:gd name="T5" fmla="*/ 83 h 83"/>
                <a:gd name="T6" fmla="*/ 48 w 48"/>
                <a:gd name="T7" fmla="*/ 0 h 83"/>
                <a:gd name="T8" fmla="*/ 24 w 48"/>
                <a:gd name="T9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3">
                  <a:moveTo>
                    <a:pt x="24" y="23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48" y="0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38"/>
            <p:cNvSpPr>
              <a:spLocks noChangeShapeType="1"/>
            </p:cNvSpPr>
            <p:nvPr/>
          </p:nvSpPr>
          <p:spPr bwMode="auto">
            <a:xfrm>
              <a:off x="2741" y="1463"/>
              <a:ext cx="0" cy="115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39"/>
            <p:cNvSpPr>
              <a:spLocks/>
            </p:cNvSpPr>
            <p:nvPr/>
          </p:nvSpPr>
          <p:spPr bwMode="auto">
            <a:xfrm>
              <a:off x="2718" y="1507"/>
              <a:ext cx="47" cy="83"/>
            </a:xfrm>
            <a:custGeom>
              <a:avLst/>
              <a:gdLst>
                <a:gd name="T0" fmla="*/ 23 w 47"/>
                <a:gd name="T1" fmla="*/ 23 h 83"/>
                <a:gd name="T2" fmla="*/ 0 w 47"/>
                <a:gd name="T3" fmla="*/ 0 h 83"/>
                <a:gd name="T4" fmla="*/ 23 w 47"/>
                <a:gd name="T5" fmla="*/ 83 h 83"/>
                <a:gd name="T6" fmla="*/ 47 w 47"/>
                <a:gd name="T7" fmla="*/ 0 h 83"/>
                <a:gd name="T8" fmla="*/ 23 w 47"/>
                <a:gd name="T9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3">
                  <a:moveTo>
                    <a:pt x="23" y="23"/>
                  </a:moveTo>
                  <a:lnTo>
                    <a:pt x="0" y="0"/>
                  </a:lnTo>
                  <a:lnTo>
                    <a:pt x="23" y="83"/>
                  </a:lnTo>
                  <a:lnTo>
                    <a:pt x="47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Line 40"/>
            <p:cNvSpPr>
              <a:spLocks noChangeShapeType="1"/>
            </p:cNvSpPr>
            <p:nvPr/>
          </p:nvSpPr>
          <p:spPr bwMode="auto">
            <a:xfrm>
              <a:off x="3183" y="1463"/>
              <a:ext cx="0" cy="115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1"/>
            <p:cNvSpPr>
              <a:spLocks/>
            </p:cNvSpPr>
            <p:nvPr/>
          </p:nvSpPr>
          <p:spPr bwMode="auto">
            <a:xfrm>
              <a:off x="3159" y="1507"/>
              <a:ext cx="47" cy="83"/>
            </a:xfrm>
            <a:custGeom>
              <a:avLst/>
              <a:gdLst>
                <a:gd name="T0" fmla="*/ 24 w 47"/>
                <a:gd name="T1" fmla="*/ 23 h 83"/>
                <a:gd name="T2" fmla="*/ 0 w 47"/>
                <a:gd name="T3" fmla="*/ 0 h 83"/>
                <a:gd name="T4" fmla="*/ 24 w 47"/>
                <a:gd name="T5" fmla="*/ 83 h 83"/>
                <a:gd name="T6" fmla="*/ 47 w 47"/>
                <a:gd name="T7" fmla="*/ 0 h 83"/>
                <a:gd name="T8" fmla="*/ 24 w 47"/>
                <a:gd name="T9" fmla="*/ 2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3">
                  <a:moveTo>
                    <a:pt x="24" y="23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47" y="0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>
              <a:off x="2016" y="1804"/>
              <a:ext cx="0" cy="114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3"/>
            <p:cNvSpPr>
              <a:spLocks/>
            </p:cNvSpPr>
            <p:nvPr/>
          </p:nvSpPr>
          <p:spPr bwMode="auto">
            <a:xfrm>
              <a:off x="1992" y="1847"/>
              <a:ext cx="48" cy="83"/>
            </a:xfrm>
            <a:custGeom>
              <a:avLst/>
              <a:gdLst>
                <a:gd name="T0" fmla="*/ 24 w 48"/>
                <a:gd name="T1" fmla="*/ 24 h 83"/>
                <a:gd name="T2" fmla="*/ 0 w 48"/>
                <a:gd name="T3" fmla="*/ 0 h 83"/>
                <a:gd name="T4" fmla="*/ 24 w 48"/>
                <a:gd name="T5" fmla="*/ 83 h 83"/>
                <a:gd name="T6" fmla="*/ 48 w 48"/>
                <a:gd name="T7" fmla="*/ 0 h 83"/>
                <a:gd name="T8" fmla="*/ 24 w 48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3">
                  <a:moveTo>
                    <a:pt x="24" y="24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>
              <a:off x="2267" y="1801"/>
              <a:ext cx="0" cy="115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2244" y="1844"/>
              <a:ext cx="47" cy="83"/>
            </a:xfrm>
            <a:custGeom>
              <a:avLst/>
              <a:gdLst>
                <a:gd name="T0" fmla="*/ 23 w 47"/>
                <a:gd name="T1" fmla="*/ 24 h 83"/>
                <a:gd name="T2" fmla="*/ 0 w 47"/>
                <a:gd name="T3" fmla="*/ 0 h 83"/>
                <a:gd name="T4" fmla="*/ 23 w 47"/>
                <a:gd name="T5" fmla="*/ 83 h 83"/>
                <a:gd name="T6" fmla="*/ 47 w 47"/>
                <a:gd name="T7" fmla="*/ 0 h 83"/>
                <a:gd name="T8" fmla="*/ 23 w 47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3">
                  <a:moveTo>
                    <a:pt x="23" y="24"/>
                  </a:moveTo>
                  <a:lnTo>
                    <a:pt x="0" y="0"/>
                  </a:lnTo>
                  <a:lnTo>
                    <a:pt x="23" y="83"/>
                  </a:lnTo>
                  <a:lnTo>
                    <a:pt x="47" y="0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>
              <a:off x="2506" y="1795"/>
              <a:ext cx="0" cy="114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47"/>
            <p:cNvSpPr>
              <a:spLocks/>
            </p:cNvSpPr>
            <p:nvPr/>
          </p:nvSpPr>
          <p:spPr bwMode="auto">
            <a:xfrm>
              <a:off x="2482" y="1837"/>
              <a:ext cx="48" cy="84"/>
            </a:xfrm>
            <a:custGeom>
              <a:avLst/>
              <a:gdLst>
                <a:gd name="T0" fmla="*/ 24 w 48"/>
                <a:gd name="T1" fmla="*/ 24 h 84"/>
                <a:gd name="T2" fmla="*/ 0 w 48"/>
                <a:gd name="T3" fmla="*/ 0 h 84"/>
                <a:gd name="T4" fmla="*/ 24 w 48"/>
                <a:gd name="T5" fmla="*/ 84 h 84"/>
                <a:gd name="T6" fmla="*/ 48 w 48"/>
                <a:gd name="T7" fmla="*/ 0 h 84"/>
                <a:gd name="T8" fmla="*/ 24 w 48"/>
                <a:gd name="T9" fmla="*/ 2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4">
                  <a:moveTo>
                    <a:pt x="24" y="24"/>
                  </a:moveTo>
                  <a:lnTo>
                    <a:pt x="0" y="0"/>
                  </a:lnTo>
                  <a:lnTo>
                    <a:pt x="24" y="84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>
              <a:off x="2751" y="1798"/>
              <a:ext cx="0" cy="114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49"/>
            <p:cNvSpPr>
              <a:spLocks/>
            </p:cNvSpPr>
            <p:nvPr/>
          </p:nvSpPr>
          <p:spPr bwMode="auto">
            <a:xfrm>
              <a:off x="2727" y="1841"/>
              <a:ext cx="48" cy="83"/>
            </a:xfrm>
            <a:custGeom>
              <a:avLst/>
              <a:gdLst>
                <a:gd name="T0" fmla="*/ 24 w 48"/>
                <a:gd name="T1" fmla="*/ 24 h 83"/>
                <a:gd name="T2" fmla="*/ 0 w 48"/>
                <a:gd name="T3" fmla="*/ 0 h 83"/>
                <a:gd name="T4" fmla="*/ 24 w 48"/>
                <a:gd name="T5" fmla="*/ 83 h 83"/>
                <a:gd name="T6" fmla="*/ 48 w 48"/>
                <a:gd name="T7" fmla="*/ 0 h 83"/>
                <a:gd name="T8" fmla="*/ 24 w 48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3">
                  <a:moveTo>
                    <a:pt x="24" y="24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Line 50"/>
            <p:cNvSpPr>
              <a:spLocks noChangeShapeType="1"/>
            </p:cNvSpPr>
            <p:nvPr/>
          </p:nvSpPr>
          <p:spPr bwMode="auto">
            <a:xfrm>
              <a:off x="3774" y="1781"/>
              <a:ext cx="0" cy="115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1"/>
            <p:cNvSpPr>
              <a:spLocks/>
            </p:cNvSpPr>
            <p:nvPr/>
          </p:nvSpPr>
          <p:spPr bwMode="auto">
            <a:xfrm>
              <a:off x="3750" y="1824"/>
              <a:ext cx="48" cy="84"/>
            </a:xfrm>
            <a:custGeom>
              <a:avLst/>
              <a:gdLst>
                <a:gd name="T0" fmla="*/ 24 w 48"/>
                <a:gd name="T1" fmla="*/ 24 h 84"/>
                <a:gd name="T2" fmla="*/ 0 w 48"/>
                <a:gd name="T3" fmla="*/ 0 h 84"/>
                <a:gd name="T4" fmla="*/ 24 w 48"/>
                <a:gd name="T5" fmla="*/ 84 h 84"/>
                <a:gd name="T6" fmla="*/ 48 w 48"/>
                <a:gd name="T7" fmla="*/ 0 h 84"/>
                <a:gd name="T8" fmla="*/ 24 w 48"/>
                <a:gd name="T9" fmla="*/ 2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4">
                  <a:moveTo>
                    <a:pt x="24" y="24"/>
                  </a:moveTo>
                  <a:lnTo>
                    <a:pt x="0" y="0"/>
                  </a:lnTo>
                  <a:lnTo>
                    <a:pt x="24" y="84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2"/>
            <p:cNvSpPr>
              <a:spLocks noChangeShapeType="1"/>
            </p:cNvSpPr>
            <p:nvPr/>
          </p:nvSpPr>
          <p:spPr bwMode="auto">
            <a:xfrm>
              <a:off x="5055" y="1788"/>
              <a:ext cx="0" cy="114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3"/>
            <p:cNvSpPr>
              <a:spLocks/>
            </p:cNvSpPr>
            <p:nvPr/>
          </p:nvSpPr>
          <p:spPr bwMode="auto">
            <a:xfrm>
              <a:off x="5031" y="1831"/>
              <a:ext cx="48" cy="83"/>
            </a:xfrm>
            <a:custGeom>
              <a:avLst/>
              <a:gdLst>
                <a:gd name="T0" fmla="*/ 24 w 48"/>
                <a:gd name="T1" fmla="*/ 24 h 83"/>
                <a:gd name="T2" fmla="*/ 0 w 48"/>
                <a:gd name="T3" fmla="*/ 0 h 83"/>
                <a:gd name="T4" fmla="*/ 24 w 48"/>
                <a:gd name="T5" fmla="*/ 83 h 83"/>
                <a:gd name="T6" fmla="*/ 48 w 48"/>
                <a:gd name="T7" fmla="*/ 0 h 83"/>
                <a:gd name="T8" fmla="*/ 24 w 48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3">
                  <a:moveTo>
                    <a:pt x="24" y="24"/>
                  </a:moveTo>
                  <a:lnTo>
                    <a:pt x="0" y="0"/>
                  </a:lnTo>
                  <a:lnTo>
                    <a:pt x="24" y="83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54"/>
            <p:cNvSpPr>
              <a:spLocks noChangeShapeType="1"/>
            </p:cNvSpPr>
            <p:nvPr/>
          </p:nvSpPr>
          <p:spPr bwMode="auto">
            <a:xfrm>
              <a:off x="4231" y="1457"/>
              <a:ext cx="0" cy="115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5"/>
            <p:cNvSpPr>
              <a:spLocks/>
            </p:cNvSpPr>
            <p:nvPr/>
          </p:nvSpPr>
          <p:spPr bwMode="auto">
            <a:xfrm>
              <a:off x="4208" y="1500"/>
              <a:ext cx="47" cy="83"/>
            </a:xfrm>
            <a:custGeom>
              <a:avLst/>
              <a:gdLst>
                <a:gd name="T0" fmla="*/ 23 w 47"/>
                <a:gd name="T1" fmla="*/ 24 h 83"/>
                <a:gd name="T2" fmla="*/ 0 w 47"/>
                <a:gd name="T3" fmla="*/ 0 h 83"/>
                <a:gd name="T4" fmla="*/ 23 w 47"/>
                <a:gd name="T5" fmla="*/ 83 h 83"/>
                <a:gd name="T6" fmla="*/ 47 w 47"/>
                <a:gd name="T7" fmla="*/ 0 h 83"/>
                <a:gd name="T8" fmla="*/ 23 w 47"/>
                <a:gd name="T9" fmla="*/ 24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3">
                  <a:moveTo>
                    <a:pt x="23" y="24"/>
                  </a:moveTo>
                  <a:lnTo>
                    <a:pt x="0" y="0"/>
                  </a:lnTo>
                  <a:lnTo>
                    <a:pt x="23" y="83"/>
                  </a:lnTo>
                  <a:lnTo>
                    <a:pt x="47" y="0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Line 56"/>
            <p:cNvSpPr>
              <a:spLocks noChangeShapeType="1"/>
            </p:cNvSpPr>
            <p:nvPr/>
          </p:nvSpPr>
          <p:spPr bwMode="auto">
            <a:xfrm>
              <a:off x="4425" y="1659"/>
              <a:ext cx="114" cy="0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57"/>
            <p:cNvSpPr>
              <a:spLocks/>
            </p:cNvSpPr>
            <p:nvPr/>
          </p:nvSpPr>
          <p:spPr bwMode="auto">
            <a:xfrm>
              <a:off x="4468" y="1636"/>
              <a:ext cx="83" cy="47"/>
            </a:xfrm>
            <a:custGeom>
              <a:avLst/>
              <a:gdLst>
                <a:gd name="T0" fmla="*/ 24 w 83"/>
                <a:gd name="T1" fmla="*/ 23 h 47"/>
                <a:gd name="T2" fmla="*/ 0 w 83"/>
                <a:gd name="T3" fmla="*/ 47 h 47"/>
                <a:gd name="T4" fmla="*/ 83 w 83"/>
                <a:gd name="T5" fmla="*/ 23 h 47"/>
                <a:gd name="T6" fmla="*/ 0 w 83"/>
                <a:gd name="T7" fmla="*/ 0 h 47"/>
                <a:gd name="T8" fmla="*/ 24 w 83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47">
                  <a:moveTo>
                    <a:pt x="24" y="23"/>
                  </a:moveTo>
                  <a:lnTo>
                    <a:pt x="0" y="47"/>
                  </a:lnTo>
                  <a:lnTo>
                    <a:pt x="83" y="23"/>
                  </a:lnTo>
                  <a:lnTo>
                    <a:pt x="0" y="0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8"/>
            <p:cNvSpPr>
              <a:spLocks noChangeShapeType="1"/>
            </p:cNvSpPr>
            <p:nvPr/>
          </p:nvSpPr>
          <p:spPr bwMode="auto">
            <a:xfrm>
              <a:off x="4725" y="1659"/>
              <a:ext cx="115" cy="0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59"/>
            <p:cNvSpPr>
              <a:spLocks/>
            </p:cNvSpPr>
            <p:nvPr/>
          </p:nvSpPr>
          <p:spPr bwMode="auto">
            <a:xfrm>
              <a:off x="4768" y="1636"/>
              <a:ext cx="84" cy="47"/>
            </a:xfrm>
            <a:custGeom>
              <a:avLst/>
              <a:gdLst>
                <a:gd name="T0" fmla="*/ 24 w 84"/>
                <a:gd name="T1" fmla="*/ 23 h 47"/>
                <a:gd name="T2" fmla="*/ 0 w 84"/>
                <a:gd name="T3" fmla="*/ 47 h 47"/>
                <a:gd name="T4" fmla="*/ 84 w 84"/>
                <a:gd name="T5" fmla="*/ 23 h 47"/>
                <a:gd name="T6" fmla="*/ 0 w 84"/>
                <a:gd name="T7" fmla="*/ 0 h 47"/>
                <a:gd name="T8" fmla="*/ 24 w 84"/>
                <a:gd name="T9" fmla="*/ 2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7">
                  <a:moveTo>
                    <a:pt x="24" y="23"/>
                  </a:moveTo>
                  <a:lnTo>
                    <a:pt x="0" y="47"/>
                  </a:lnTo>
                  <a:lnTo>
                    <a:pt x="84" y="23"/>
                  </a:lnTo>
                  <a:lnTo>
                    <a:pt x="0" y="0"/>
                  </a:lnTo>
                  <a:lnTo>
                    <a:pt x="24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60"/>
            <p:cNvSpPr>
              <a:spLocks noChangeShapeType="1"/>
            </p:cNvSpPr>
            <p:nvPr/>
          </p:nvSpPr>
          <p:spPr bwMode="auto">
            <a:xfrm>
              <a:off x="1621" y="1463"/>
              <a:ext cx="2617" cy="0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1"/>
            <p:cNvSpPr>
              <a:spLocks/>
            </p:cNvSpPr>
            <p:nvPr/>
          </p:nvSpPr>
          <p:spPr bwMode="auto">
            <a:xfrm>
              <a:off x="938" y="1267"/>
              <a:ext cx="3702" cy="306"/>
            </a:xfrm>
            <a:custGeom>
              <a:avLst/>
              <a:gdLst>
                <a:gd name="T0" fmla="*/ 0 w 11418"/>
                <a:gd name="T1" fmla="*/ 0 h 941"/>
                <a:gd name="T2" fmla="*/ 2495 w 11418"/>
                <a:gd name="T3" fmla="*/ 14 h 941"/>
                <a:gd name="T4" fmla="*/ 11418 w 11418"/>
                <a:gd name="T5" fmla="*/ 14 h 941"/>
                <a:gd name="T6" fmla="*/ 11418 w 11418"/>
                <a:gd name="T7" fmla="*/ 941 h 9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18" h="941">
                  <a:moveTo>
                    <a:pt x="0" y="0"/>
                  </a:moveTo>
                  <a:lnTo>
                    <a:pt x="2495" y="14"/>
                  </a:lnTo>
                  <a:lnTo>
                    <a:pt x="11418" y="14"/>
                  </a:lnTo>
                  <a:lnTo>
                    <a:pt x="11418" y="941"/>
                  </a:lnTo>
                </a:path>
              </a:pathLst>
            </a:cu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2"/>
            <p:cNvSpPr>
              <a:spLocks/>
            </p:cNvSpPr>
            <p:nvPr/>
          </p:nvSpPr>
          <p:spPr bwMode="auto">
            <a:xfrm>
              <a:off x="4616" y="1501"/>
              <a:ext cx="48" cy="84"/>
            </a:xfrm>
            <a:custGeom>
              <a:avLst/>
              <a:gdLst>
                <a:gd name="T0" fmla="*/ 24 w 48"/>
                <a:gd name="T1" fmla="*/ 24 h 84"/>
                <a:gd name="T2" fmla="*/ 0 w 48"/>
                <a:gd name="T3" fmla="*/ 0 h 84"/>
                <a:gd name="T4" fmla="*/ 24 w 48"/>
                <a:gd name="T5" fmla="*/ 84 h 84"/>
                <a:gd name="T6" fmla="*/ 48 w 48"/>
                <a:gd name="T7" fmla="*/ 0 h 84"/>
                <a:gd name="T8" fmla="*/ 24 w 48"/>
                <a:gd name="T9" fmla="*/ 2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4">
                  <a:moveTo>
                    <a:pt x="24" y="24"/>
                  </a:moveTo>
                  <a:lnTo>
                    <a:pt x="0" y="0"/>
                  </a:lnTo>
                  <a:lnTo>
                    <a:pt x="24" y="84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3"/>
            <p:cNvSpPr>
              <a:spLocks noChangeShapeType="1"/>
            </p:cNvSpPr>
            <p:nvPr/>
          </p:nvSpPr>
          <p:spPr bwMode="auto">
            <a:xfrm flipV="1">
              <a:off x="3486" y="1646"/>
              <a:ext cx="131" cy="7"/>
            </a:xfrm>
            <a:prstGeom prst="line">
              <a:avLst/>
            </a:prstGeom>
            <a:noFill/>
            <a:ln w="12" cap="flat">
              <a:solidFill>
                <a:srgbClr val="0202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4"/>
            <p:cNvSpPr>
              <a:spLocks/>
            </p:cNvSpPr>
            <p:nvPr/>
          </p:nvSpPr>
          <p:spPr bwMode="auto">
            <a:xfrm>
              <a:off x="3545" y="1626"/>
              <a:ext cx="84" cy="48"/>
            </a:xfrm>
            <a:custGeom>
              <a:avLst/>
              <a:gdLst>
                <a:gd name="T0" fmla="*/ 25 w 84"/>
                <a:gd name="T1" fmla="*/ 23 h 48"/>
                <a:gd name="T2" fmla="*/ 2 w 84"/>
                <a:gd name="T3" fmla="*/ 48 h 48"/>
                <a:gd name="T4" fmla="*/ 84 w 84"/>
                <a:gd name="T5" fmla="*/ 20 h 48"/>
                <a:gd name="T6" fmla="*/ 0 w 84"/>
                <a:gd name="T7" fmla="*/ 0 h 48"/>
                <a:gd name="T8" fmla="*/ 25 w 84"/>
                <a:gd name="T9" fmla="*/ 2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8">
                  <a:moveTo>
                    <a:pt x="25" y="23"/>
                  </a:moveTo>
                  <a:lnTo>
                    <a:pt x="2" y="48"/>
                  </a:lnTo>
                  <a:lnTo>
                    <a:pt x="84" y="20"/>
                  </a:lnTo>
                  <a:lnTo>
                    <a:pt x="0" y="0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2755" y="1067"/>
              <a:ext cx="16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pc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619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Register</a:t>
            </a:r>
            <a:r>
              <a:rPr lang="fr-FR" dirty="0">
                <a:solidFill>
                  <a:schemeClr val="tx1"/>
                </a:solidFill>
              </a:rPr>
              <a:t> File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4468813"/>
            <a:ext cx="7750355" cy="198374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regSrc</a:t>
            </a:r>
            <a:r>
              <a:rPr lang="en-US" dirty="0">
                <a:latin typeface="Calibri" panose="020F0502020204030204" pitchFamily="34" charset="0"/>
              </a:rPr>
              <a:t> (id of the source/</a:t>
            </a:r>
            <a:r>
              <a:rPr lang="en-US" dirty="0" err="1">
                <a:latin typeface="Calibri" panose="020F0502020204030204" pitchFamily="34" charset="0"/>
              </a:rPr>
              <a:t>dest</a:t>
            </a:r>
            <a:r>
              <a:rPr lang="en-US" dirty="0">
                <a:latin typeface="Calibri" panose="020F0502020204030204" pitchFamily="34" charset="0"/>
              </a:rPr>
              <a:t> register)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regData</a:t>
            </a:r>
            <a:r>
              <a:rPr lang="en-US" dirty="0">
                <a:latin typeface="Calibri" panose="020F0502020204030204" pitchFamily="34" charset="0"/>
              </a:rPr>
              <a:t> (data to be stored)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33CC66"/>
                </a:solidFill>
                <a:latin typeface="Calibri" panose="020F0502020204030204" pitchFamily="34" charset="0"/>
              </a:rPr>
              <a:t>regVal</a:t>
            </a:r>
            <a:r>
              <a:rPr lang="en-US" dirty="0">
                <a:latin typeface="Calibri" panose="020F0502020204030204" pitchFamily="34" charset="0"/>
              </a:rPr>
              <a:t> (register value)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203701" y="1676400"/>
            <a:ext cx="3478213" cy="2514600"/>
            <a:chOff x="2112" y="1056"/>
            <a:chExt cx="2191" cy="1584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056"/>
              <a:ext cx="2191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158" y="1096"/>
              <a:ext cx="2086" cy="218"/>
            </a:xfrm>
            <a:prstGeom prst="rect">
              <a:avLst/>
            </a:prstGeom>
            <a:solidFill>
              <a:srgbClr val="A2D0D9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857" y="1796"/>
              <a:ext cx="1373" cy="605"/>
            </a:xfrm>
            <a:prstGeom prst="rect">
              <a:avLst/>
            </a:prstGeom>
            <a:solidFill>
              <a:srgbClr val="FFD5D5"/>
            </a:solidFill>
            <a:ln w="12" cap="flat">
              <a:solidFill>
                <a:srgbClr val="02020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245" y="1950"/>
              <a:ext cx="47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435" y="2128"/>
              <a:ext cx="18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file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584" y="1453"/>
              <a:ext cx="389" cy="218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607" y="1505"/>
              <a:ext cx="28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regSrc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731" y="1321"/>
              <a:ext cx="0" cy="119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3706" y="1366"/>
              <a:ext cx="49" cy="86"/>
            </a:xfrm>
            <a:custGeom>
              <a:avLst/>
              <a:gdLst>
                <a:gd name="T0" fmla="*/ 25 w 49"/>
                <a:gd name="T1" fmla="*/ 24 h 86"/>
                <a:gd name="T2" fmla="*/ 0 w 49"/>
                <a:gd name="T3" fmla="*/ 0 h 86"/>
                <a:gd name="T4" fmla="*/ 25 w 49"/>
                <a:gd name="T5" fmla="*/ 86 h 86"/>
                <a:gd name="T6" fmla="*/ 49 w 49"/>
                <a:gd name="T7" fmla="*/ 0 h 86"/>
                <a:gd name="T8" fmla="*/ 25 w 49"/>
                <a:gd name="T9" fmla="*/ 2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6">
                  <a:moveTo>
                    <a:pt x="25" y="24"/>
                  </a:moveTo>
                  <a:lnTo>
                    <a:pt x="0" y="0"/>
                  </a:lnTo>
                  <a:lnTo>
                    <a:pt x="25" y="86"/>
                  </a:lnTo>
                  <a:lnTo>
                    <a:pt x="49" y="0"/>
                  </a:lnTo>
                  <a:lnTo>
                    <a:pt x="25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716" y="1674"/>
              <a:ext cx="0" cy="118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692" y="1718"/>
              <a:ext cx="49" cy="87"/>
            </a:xfrm>
            <a:custGeom>
              <a:avLst/>
              <a:gdLst>
                <a:gd name="T0" fmla="*/ 24 w 49"/>
                <a:gd name="T1" fmla="*/ 25 h 87"/>
                <a:gd name="T2" fmla="*/ 0 w 49"/>
                <a:gd name="T3" fmla="*/ 0 h 87"/>
                <a:gd name="T4" fmla="*/ 24 w 49"/>
                <a:gd name="T5" fmla="*/ 87 h 87"/>
                <a:gd name="T6" fmla="*/ 49 w 49"/>
                <a:gd name="T7" fmla="*/ 0 h 87"/>
                <a:gd name="T8" fmla="*/ 24 w 49"/>
                <a:gd name="T9" fmla="*/ 2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7">
                  <a:moveTo>
                    <a:pt x="24" y="25"/>
                  </a:moveTo>
                  <a:lnTo>
                    <a:pt x="0" y="0"/>
                  </a:lnTo>
                  <a:lnTo>
                    <a:pt x="24" y="87"/>
                  </a:lnTo>
                  <a:lnTo>
                    <a:pt x="49" y="0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851" y="1428"/>
              <a:ext cx="435" cy="225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857" y="1486"/>
              <a:ext cx="3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regData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3069" y="1310"/>
              <a:ext cx="0" cy="119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045" y="1355"/>
              <a:ext cx="49" cy="87"/>
            </a:xfrm>
            <a:custGeom>
              <a:avLst/>
              <a:gdLst>
                <a:gd name="T0" fmla="*/ 24 w 49"/>
                <a:gd name="T1" fmla="*/ 25 h 87"/>
                <a:gd name="T2" fmla="*/ 0 w 49"/>
                <a:gd name="T3" fmla="*/ 0 h 87"/>
                <a:gd name="T4" fmla="*/ 24 w 49"/>
                <a:gd name="T5" fmla="*/ 87 h 87"/>
                <a:gd name="T6" fmla="*/ 49 w 49"/>
                <a:gd name="T7" fmla="*/ 0 h 87"/>
                <a:gd name="T8" fmla="*/ 24 w 49"/>
                <a:gd name="T9" fmla="*/ 2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7">
                  <a:moveTo>
                    <a:pt x="24" y="25"/>
                  </a:moveTo>
                  <a:lnTo>
                    <a:pt x="0" y="0"/>
                  </a:lnTo>
                  <a:lnTo>
                    <a:pt x="24" y="87"/>
                  </a:lnTo>
                  <a:lnTo>
                    <a:pt x="49" y="0"/>
                  </a:lnTo>
                  <a:lnTo>
                    <a:pt x="24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065" y="1658"/>
              <a:ext cx="0" cy="119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040" y="1702"/>
              <a:ext cx="49" cy="87"/>
            </a:xfrm>
            <a:custGeom>
              <a:avLst/>
              <a:gdLst>
                <a:gd name="T0" fmla="*/ 25 w 49"/>
                <a:gd name="T1" fmla="*/ 25 h 87"/>
                <a:gd name="T2" fmla="*/ 0 w 49"/>
                <a:gd name="T3" fmla="*/ 0 h 87"/>
                <a:gd name="T4" fmla="*/ 25 w 49"/>
                <a:gd name="T5" fmla="*/ 87 h 87"/>
                <a:gd name="T6" fmla="*/ 49 w 49"/>
                <a:gd name="T7" fmla="*/ 0 h 87"/>
                <a:gd name="T8" fmla="*/ 25 w 49"/>
                <a:gd name="T9" fmla="*/ 2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7">
                  <a:moveTo>
                    <a:pt x="25" y="25"/>
                  </a:moveTo>
                  <a:lnTo>
                    <a:pt x="0" y="0"/>
                  </a:lnTo>
                  <a:lnTo>
                    <a:pt x="25" y="87"/>
                  </a:lnTo>
                  <a:lnTo>
                    <a:pt x="49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342" y="1482"/>
              <a:ext cx="371" cy="225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361" y="1540"/>
              <a:ext cx="287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regVal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535" y="1707"/>
              <a:ext cx="710" cy="872"/>
            </a:xfrm>
            <a:custGeom>
              <a:avLst/>
              <a:gdLst>
                <a:gd name="T0" fmla="*/ 2110 w 2110"/>
                <a:gd name="T1" fmla="*/ 2081 h 2594"/>
                <a:gd name="T2" fmla="*/ 2110 w 2110"/>
                <a:gd name="T3" fmla="*/ 2594 h 2594"/>
                <a:gd name="T4" fmla="*/ 0 w 2110"/>
                <a:gd name="T5" fmla="*/ 2594 h 2594"/>
                <a:gd name="T6" fmla="*/ 0 w 2110"/>
                <a:gd name="T7" fmla="*/ 0 h 2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0" h="2594">
                  <a:moveTo>
                    <a:pt x="2110" y="2081"/>
                  </a:moveTo>
                  <a:lnTo>
                    <a:pt x="2110" y="2594"/>
                  </a:lnTo>
                  <a:lnTo>
                    <a:pt x="0" y="2594"/>
                  </a:lnTo>
                  <a:lnTo>
                    <a:pt x="0" y="0"/>
                  </a:lnTo>
                </a:path>
              </a:pathLst>
            </a:custGeom>
            <a:noFill/>
            <a:ln w="12" cap="flat">
              <a:solidFill>
                <a:srgbClr val="0606F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2510" y="1694"/>
              <a:ext cx="49" cy="86"/>
            </a:xfrm>
            <a:custGeom>
              <a:avLst/>
              <a:gdLst>
                <a:gd name="T0" fmla="*/ 25 w 49"/>
                <a:gd name="T1" fmla="*/ 62 h 86"/>
                <a:gd name="T2" fmla="*/ 49 w 49"/>
                <a:gd name="T3" fmla="*/ 86 h 86"/>
                <a:gd name="T4" fmla="*/ 25 w 49"/>
                <a:gd name="T5" fmla="*/ 0 h 86"/>
                <a:gd name="T6" fmla="*/ 0 w 49"/>
                <a:gd name="T7" fmla="*/ 86 h 86"/>
                <a:gd name="T8" fmla="*/ 25 w 49"/>
                <a:gd name="T9" fmla="*/ 6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86">
                  <a:moveTo>
                    <a:pt x="25" y="62"/>
                  </a:moveTo>
                  <a:lnTo>
                    <a:pt x="49" y="86"/>
                  </a:lnTo>
                  <a:lnTo>
                    <a:pt x="25" y="0"/>
                  </a:lnTo>
                  <a:lnTo>
                    <a:pt x="0" y="86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2557" y="1336"/>
              <a:ext cx="0" cy="142"/>
            </a:xfrm>
            <a:prstGeom prst="line">
              <a:avLst/>
            </a:prstGeom>
            <a:noFill/>
            <a:ln w="13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530" y="1323"/>
              <a:ext cx="54" cy="94"/>
            </a:xfrm>
            <a:custGeom>
              <a:avLst/>
              <a:gdLst>
                <a:gd name="T0" fmla="*/ 27 w 54"/>
                <a:gd name="T1" fmla="*/ 67 h 94"/>
                <a:gd name="T2" fmla="*/ 54 w 54"/>
                <a:gd name="T3" fmla="*/ 94 h 94"/>
                <a:gd name="T4" fmla="*/ 27 w 54"/>
                <a:gd name="T5" fmla="*/ 0 h 94"/>
                <a:gd name="T6" fmla="*/ 0 w 54"/>
                <a:gd name="T7" fmla="*/ 94 h 94"/>
                <a:gd name="T8" fmla="*/ 27 w 54"/>
                <a:gd name="T9" fmla="*/ 67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4">
                  <a:moveTo>
                    <a:pt x="27" y="67"/>
                  </a:moveTo>
                  <a:lnTo>
                    <a:pt x="54" y="94"/>
                  </a:lnTo>
                  <a:lnTo>
                    <a:pt x="27" y="0"/>
                  </a:lnTo>
                  <a:lnTo>
                    <a:pt x="0" y="94"/>
                  </a:lnTo>
                  <a:lnTo>
                    <a:pt x="27" y="6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3470" y="1294"/>
              <a:ext cx="0" cy="518"/>
            </a:xfrm>
            <a:prstGeom prst="line">
              <a:avLst/>
            </a:prstGeom>
            <a:noFill/>
            <a:ln w="13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443" y="1732"/>
              <a:ext cx="54" cy="93"/>
            </a:xfrm>
            <a:custGeom>
              <a:avLst/>
              <a:gdLst>
                <a:gd name="T0" fmla="*/ 27 w 54"/>
                <a:gd name="T1" fmla="*/ 27 h 93"/>
                <a:gd name="T2" fmla="*/ 0 w 54"/>
                <a:gd name="T3" fmla="*/ 0 h 93"/>
                <a:gd name="T4" fmla="*/ 27 w 54"/>
                <a:gd name="T5" fmla="*/ 93 h 93"/>
                <a:gd name="T6" fmla="*/ 54 w 54"/>
                <a:gd name="T7" fmla="*/ 0 h 93"/>
                <a:gd name="T8" fmla="*/ 27 w 54"/>
                <a:gd name="T9" fmla="*/ 27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3">
                  <a:moveTo>
                    <a:pt x="27" y="27"/>
                  </a:moveTo>
                  <a:lnTo>
                    <a:pt x="0" y="0"/>
                  </a:lnTo>
                  <a:lnTo>
                    <a:pt x="27" y="93"/>
                  </a:lnTo>
                  <a:lnTo>
                    <a:pt x="54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 rot="16200000">
              <a:off x="3276" y="1427"/>
              <a:ext cx="21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000000"/>
                  </a:solidFill>
                  <a:latin typeface="Sans"/>
                </a:rPr>
                <a:t>args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736" y="1114"/>
              <a:ext cx="761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Shared bus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00288" y="349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65438" y="4349751"/>
            <a:ext cx="7416800" cy="166211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A, B → ALU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operands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args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ALU operation type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004A4A"/>
                </a:solidFill>
                <a:latin typeface="Calibri" panose="020F0502020204030204" pitchFamily="34" charset="0"/>
              </a:rPr>
              <a:t>aluResult</a:t>
            </a:r>
            <a:r>
              <a:rPr lang="en-US" dirty="0">
                <a:latin typeface="Calibri" panose="020F0502020204030204" pitchFamily="34" charset="0"/>
              </a:rPr>
              <a:t> → ALU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Result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924300" y="1663700"/>
            <a:ext cx="4325938" cy="2362200"/>
            <a:chOff x="1632" y="1104"/>
            <a:chExt cx="2725" cy="148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32" y="1104"/>
              <a:ext cx="2725" cy="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701" y="1133"/>
              <a:ext cx="2594" cy="205"/>
            </a:xfrm>
            <a:prstGeom prst="rect">
              <a:avLst/>
            </a:prstGeom>
            <a:solidFill>
              <a:srgbClr val="A2D0D9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508" y="1148"/>
              <a:ext cx="7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Shared 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251" y="1833"/>
              <a:ext cx="890" cy="571"/>
            </a:xfrm>
            <a:prstGeom prst="rect">
              <a:avLst/>
            </a:prstGeom>
            <a:solidFill>
              <a:srgbClr val="FFD5D5"/>
            </a:solidFill>
            <a:ln w="10" cap="flat">
              <a:solidFill>
                <a:srgbClr val="02020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521" y="2018"/>
              <a:ext cx="22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ALU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291" y="1483"/>
              <a:ext cx="242" cy="210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381" y="1537"/>
              <a:ext cx="6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825" y="1476"/>
              <a:ext cx="243" cy="211"/>
            </a:xfrm>
            <a:prstGeom prst="rect">
              <a:avLst/>
            </a:prstGeom>
            <a:solidFill>
              <a:srgbClr val="FFE6D5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913" y="1531"/>
              <a:ext cx="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420" y="1341"/>
              <a:ext cx="0" cy="130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395" y="1396"/>
              <a:ext cx="50" cy="88"/>
            </a:xfrm>
            <a:custGeom>
              <a:avLst/>
              <a:gdLst>
                <a:gd name="T0" fmla="*/ 25 w 50"/>
                <a:gd name="T1" fmla="*/ 25 h 88"/>
                <a:gd name="T2" fmla="*/ 0 w 50"/>
                <a:gd name="T3" fmla="*/ 0 h 88"/>
                <a:gd name="T4" fmla="*/ 25 w 50"/>
                <a:gd name="T5" fmla="*/ 88 h 88"/>
                <a:gd name="T6" fmla="*/ 50 w 50"/>
                <a:gd name="T7" fmla="*/ 0 h 88"/>
                <a:gd name="T8" fmla="*/ 25 w 50"/>
                <a:gd name="T9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8">
                  <a:moveTo>
                    <a:pt x="25" y="25"/>
                  </a:moveTo>
                  <a:lnTo>
                    <a:pt x="0" y="0"/>
                  </a:lnTo>
                  <a:lnTo>
                    <a:pt x="25" y="88"/>
                  </a:lnTo>
                  <a:lnTo>
                    <a:pt x="5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2944" y="1340"/>
              <a:ext cx="0" cy="133"/>
            </a:xfrm>
            <a:prstGeom prst="line">
              <a:avLst/>
            </a:prstGeom>
            <a:noFill/>
            <a:ln w="13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919" y="1396"/>
              <a:ext cx="50" cy="89"/>
            </a:xfrm>
            <a:custGeom>
              <a:avLst/>
              <a:gdLst>
                <a:gd name="T0" fmla="*/ 25 w 50"/>
                <a:gd name="T1" fmla="*/ 26 h 89"/>
                <a:gd name="T2" fmla="*/ 0 w 50"/>
                <a:gd name="T3" fmla="*/ 0 h 89"/>
                <a:gd name="T4" fmla="*/ 25 w 50"/>
                <a:gd name="T5" fmla="*/ 89 h 89"/>
                <a:gd name="T6" fmla="*/ 50 w 50"/>
                <a:gd name="T7" fmla="*/ 0 h 89"/>
                <a:gd name="T8" fmla="*/ 25 w 50"/>
                <a:gd name="T9" fmla="*/ 2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9">
                  <a:moveTo>
                    <a:pt x="25" y="26"/>
                  </a:moveTo>
                  <a:lnTo>
                    <a:pt x="0" y="0"/>
                  </a:lnTo>
                  <a:lnTo>
                    <a:pt x="25" y="89"/>
                  </a:lnTo>
                  <a:lnTo>
                    <a:pt x="50" y="0"/>
                  </a:lnTo>
                  <a:lnTo>
                    <a:pt x="25" y="2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426" y="1686"/>
              <a:ext cx="0" cy="130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401" y="1741"/>
              <a:ext cx="50" cy="87"/>
            </a:xfrm>
            <a:custGeom>
              <a:avLst/>
              <a:gdLst>
                <a:gd name="T0" fmla="*/ 25 w 50"/>
                <a:gd name="T1" fmla="*/ 25 h 87"/>
                <a:gd name="T2" fmla="*/ 0 w 50"/>
                <a:gd name="T3" fmla="*/ 0 h 87"/>
                <a:gd name="T4" fmla="*/ 25 w 50"/>
                <a:gd name="T5" fmla="*/ 87 h 87"/>
                <a:gd name="T6" fmla="*/ 50 w 50"/>
                <a:gd name="T7" fmla="*/ 0 h 87"/>
                <a:gd name="T8" fmla="*/ 25 w 50"/>
                <a:gd name="T9" fmla="*/ 2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7">
                  <a:moveTo>
                    <a:pt x="25" y="25"/>
                  </a:moveTo>
                  <a:lnTo>
                    <a:pt x="0" y="0"/>
                  </a:lnTo>
                  <a:lnTo>
                    <a:pt x="25" y="87"/>
                  </a:lnTo>
                  <a:lnTo>
                    <a:pt x="5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941" y="1689"/>
              <a:ext cx="0" cy="133"/>
            </a:xfrm>
            <a:prstGeom prst="line">
              <a:avLst/>
            </a:prstGeom>
            <a:noFill/>
            <a:ln w="13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916" y="1746"/>
              <a:ext cx="51" cy="88"/>
            </a:xfrm>
            <a:custGeom>
              <a:avLst/>
              <a:gdLst>
                <a:gd name="T0" fmla="*/ 25 w 51"/>
                <a:gd name="T1" fmla="*/ 25 h 88"/>
                <a:gd name="T2" fmla="*/ 0 w 51"/>
                <a:gd name="T3" fmla="*/ 0 h 88"/>
                <a:gd name="T4" fmla="*/ 25 w 51"/>
                <a:gd name="T5" fmla="*/ 88 h 88"/>
                <a:gd name="T6" fmla="*/ 51 w 51"/>
                <a:gd name="T7" fmla="*/ 0 h 88"/>
                <a:gd name="T8" fmla="*/ 25 w 51"/>
                <a:gd name="T9" fmla="*/ 25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25" y="25"/>
                  </a:moveTo>
                  <a:lnTo>
                    <a:pt x="0" y="0"/>
                  </a:lnTo>
                  <a:lnTo>
                    <a:pt x="25" y="88"/>
                  </a:lnTo>
                  <a:lnTo>
                    <a:pt x="51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706" y="1478"/>
              <a:ext cx="489" cy="210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721" y="1536"/>
              <a:ext cx="39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aluResult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936" y="1686"/>
              <a:ext cx="758" cy="856"/>
            </a:xfrm>
            <a:custGeom>
              <a:avLst/>
              <a:gdLst>
                <a:gd name="T0" fmla="*/ 2395 w 2395"/>
                <a:gd name="T1" fmla="*/ 2295 h 2709"/>
                <a:gd name="T2" fmla="*/ 2395 w 2395"/>
                <a:gd name="T3" fmla="*/ 2709 h 2709"/>
                <a:gd name="T4" fmla="*/ 0 w 2395"/>
                <a:gd name="T5" fmla="*/ 2709 h 2709"/>
                <a:gd name="T6" fmla="*/ 0 w 2395"/>
                <a:gd name="T7" fmla="*/ 0 h 2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95" h="2709">
                  <a:moveTo>
                    <a:pt x="2395" y="2295"/>
                  </a:moveTo>
                  <a:lnTo>
                    <a:pt x="2395" y="2709"/>
                  </a:lnTo>
                  <a:lnTo>
                    <a:pt x="0" y="2709"/>
                  </a:lnTo>
                  <a:lnTo>
                    <a:pt x="0" y="0"/>
                  </a:lnTo>
                </a:path>
              </a:pathLst>
            </a:custGeom>
            <a:noFill/>
            <a:ln w="11" cap="flat">
              <a:solidFill>
                <a:srgbClr val="0606F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1913" y="1675"/>
              <a:ext cx="47" cy="81"/>
            </a:xfrm>
            <a:custGeom>
              <a:avLst/>
              <a:gdLst>
                <a:gd name="T0" fmla="*/ 23 w 47"/>
                <a:gd name="T1" fmla="*/ 57 h 81"/>
                <a:gd name="T2" fmla="*/ 47 w 47"/>
                <a:gd name="T3" fmla="*/ 81 h 81"/>
                <a:gd name="T4" fmla="*/ 23 w 47"/>
                <a:gd name="T5" fmla="*/ 0 h 81"/>
                <a:gd name="T6" fmla="*/ 0 w 47"/>
                <a:gd name="T7" fmla="*/ 81 h 81"/>
                <a:gd name="T8" fmla="*/ 23 w 47"/>
                <a:gd name="T9" fmla="*/ 5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81">
                  <a:moveTo>
                    <a:pt x="23" y="57"/>
                  </a:moveTo>
                  <a:lnTo>
                    <a:pt x="47" y="81"/>
                  </a:lnTo>
                  <a:lnTo>
                    <a:pt x="23" y="0"/>
                  </a:lnTo>
                  <a:lnTo>
                    <a:pt x="0" y="81"/>
                  </a:lnTo>
                  <a:lnTo>
                    <a:pt x="23" y="5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1950" y="1351"/>
              <a:ext cx="0" cy="130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1925" y="1339"/>
              <a:ext cx="50" cy="87"/>
            </a:xfrm>
            <a:custGeom>
              <a:avLst/>
              <a:gdLst>
                <a:gd name="T0" fmla="*/ 25 w 50"/>
                <a:gd name="T1" fmla="*/ 62 h 87"/>
                <a:gd name="T2" fmla="*/ 50 w 50"/>
                <a:gd name="T3" fmla="*/ 87 h 87"/>
                <a:gd name="T4" fmla="*/ 25 w 50"/>
                <a:gd name="T5" fmla="*/ 0 h 87"/>
                <a:gd name="T6" fmla="*/ 0 w 50"/>
                <a:gd name="T7" fmla="*/ 87 h 87"/>
                <a:gd name="T8" fmla="*/ 25 w 50"/>
                <a:gd name="T9" fmla="*/ 6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7">
                  <a:moveTo>
                    <a:pt x="25" y="62"/>
                  </a:moveTo>
                  <a:lnTo>
                    <a:pt x="50" y="87"/>
                  </a:lnTo>
                  <a:lnTo>
                    <a:pt x="25" y="0"/>
                  </a:lnTo>
                  <a:lnTo>
                    <a:pt x="0" y="87"/>
                  </a:lnTo>
                  <a:lnTo>
                    <a:pt x="25" y="6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345" y="1954"/>
              <a:ext cx="624" cy="252"/>
            </a:xfrm>
            <a:custGeom>
              <a:avLst/>
              <a:gdLst>
                <a:gd name="T0" fmla="*/ 399 w 1976"/>
                <a:gd name="T1" fmla="*/ 0 h 798"/>
                <a:gd name="T2" fmla="*/ 1577 w 1976"/>
                <a:gd name="T3" fmla="*/ 0 h 798"/>
                <a:gd name="T4" fmla="*/ 1976 w 1976"/>
                <a:gd name="T5" fmla="*/ 399 h 798"/>
                <a:gd name="T6" fmla="*/ 1577 w 1976"/>
                <a:gd name="T7" fmla="*/ 798 h 798"/>
                <a:gd name="T8" fmla="*/ 399 w 1976"/>
                <a:gd name="T9" fmla="*/ 798 h 798"/>
                <a:gd name="T10" fmla="*/ 0 w 1976"/>
                <a:gd name="T11" fmla="*/ 399 h 798"/>
                <a:gd name="T12" fmla="*/ 399 w 1976"/>
                <a:gd name="T13" fmla="*/ 0 h 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6" h="798">
                  <a:moveTo>
                    <a:pt x="399" y="0"/>
                  </a:moveTo>
                  <a:lnTo>
                    <a:pt x="1577" y="0"/>
                  </a:lnTo>
                  <a:cubicBezTo>
                    <a:pt x="1798" y="0"/>
                    <a:pt x="1976" y="178"/>
                    <a:pt x="1976" y="399"/>
                  </a:cubicBezTo>
                  <a:cubicBezTo>
                    <a:pt x="1976" y="620"/>
                    <a:pt x="1798" y="798"/>
                    <a:pt x="1577" y="798"/>
                  </a:cubicBezTo>
                  <a:lnTo>
                    <a:pt x="399" y="798"/>
                  </a:lnTo>
                  <a:cubicBezTo>
                    <a:pt x="178" y="798"/>
                    <a:pt x="0" y="620"/>
                    <a:pt x="0" y="399"/>
                  </a:cubicBezTo>
                  <a:cubicBezTo>
                    <a:pt x="0" y="178"/>
                    <a:pt x="178" y="0"/>
                    <a:pt x="399" y="0"/>
                  </a:cubicBezTo>
                  <a:close/>
                </a:path>
              </a:pathLst>
            </a:custGeom>
            <a:solidFill>
              <a:srgbClr val="F4D7D7"/>
            </a:solidFill>
            <a:ln w="13" cap="flat">
              <a:solidFill>
                <a:srgbClr val="0505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3502" y="2003"/>
              <a:ext cx="25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flags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135" y="2071"/>
              <a:ext cx="198" cy="7"/>
            </a:xfrm>
            <a:custGeom>
              <a:avLst/>
              <a:gdLst>
                <a:gd name="T0" fmla="*/ 0 w 625"/>
                <a:gd name="T1" fmla="*/ 20 h 20"/>
                <a:gd name="T2" fmla="*/ 625 w 625"/>
                <a:gd name="T3" fmla="*/ 20 h 20"/>
                <a:gd name="T4" fmla="*/ 625 w 625"/>
                <a:gd name="T5" fmla="*/ 0 h 20"/>
                <a:gd name="T6" fmla="*/ 625 w 625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25" h="20">
                  <a:moveTo>
                    <a:pt x="0" y="20"/>
                  </a:moveTo>
                  <a:lnTo>
                    <a:pt x="625" y="20"/>
                  </a:lnTo>
                  <a:lnTo>
                    <a:pt x="625" y="0"/>
                  </a:lnTo>
                  <a:lnTo>
                    <a:pt x="625" y="0"/>
                  </a:lnTo>
                </a:path>
              </a:pathLst>
            </a:custGeom>
            <a:solidFill>
              <a:srgbClr val="F4D7D7"/>
            </a:solidFill>
            <a:ln w="11" cap="flat">
              <a:solidFill>
                <a:srgbClr val="0202E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263" y="2048"/>
              <a:ext cx="82" cy="46"/>
            </a:xfrm>
            <a:custGeom>
              <a:avLst/>
              <a:gdLst>
                <a:gd name="T0" fmla="*/ 23 w 82"/>
                <a:gd name="T1" fmla="*/ 23 h 46"/>
                <a:gd name="T2" fmla="*/ 0 w 82"/>
                <a:gd name="T3" fmla="*/ 46 h 46"/>
                <a:gd name="T4" fmla="*/ 82 w 82"/>
                <a:gd name="T5" fmla="*/ 23 h 46"/>
                <a:gd name="T6" fmla="*/ 0 w 82"/>
                <a:gd name="T7" fmla="*/ 0 h 46"/>
                <a:gd name="T8" fmla="*/ 23 w 82"/>
                <a:gd name="T9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6">
                  <a:moveTo>
                    <a:pt x="23" y="23"/>
                  </a:moveTo>
                  <a:lnTo>
                    <a:pt x="0" y="46"/>
                  </a:lnTo>
                  <a:lnTo>
                    <a:pt x="82" y="23"/>
                  </a:lnTo>
                  <a:lnTo>
                    <a:pt x="0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3251" y="1481"/>
              <a:ext cx="426" cy="203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3283" y="1529"/>
              <a:ext cx="2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flags.E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716" y="1485"/>
              <a:ext cx="515" cy="196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752" y="1507"/>
              <a:ext cx="340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flags.GT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 flipV="1">
              <a:off x="3469" y="1688"/>
              <a:ext cx="0" cy="257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444" y="1675"/>
              <a:ext cx="50" cy="87"/>
            </a:xfrm>
            <a:custGeom>
              <a:avLst/>
              <a:gdLst>
                <a:gd name="T0" fmla="*/ 25 w 50"/>
                <a:gd name="T1" fmla="*/ 63 h 87"/>
                <a:gd name="T2" fmla="*/ 50 w 50"/>
                <a:gd name="T3" fmla="*/ 87 h 87"/>
                <a:gd name="T4" fmla="*/ 25 w 50"/>
                <a:gd name="T5" fmla="*/ 0 h 87"/>
                <a:gd name="T6" fmla="*/ 0 w 50"/>
                <a:gd name="T7" fmla="*/ 87 h 87"/>
                <a:gd name="T8" fmla="*/ 25 w 50"/>
                <a:gd name="T9" fmla="*/ 63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7">
                  <a:moveTo>
                    <a:pt x="25" y="63"/>
                  </a:moveTo>
                  <a:lnTo>
                    <a:pt x="50" y="87"/>
                  </a:lnTo>
                  <a:lnTo>
                    <a:pt x="25" y="0"/>
                  </a:lnTo>
                  <a:lnTo>
                    <a:pt x="0" y="87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3831" y="1693"/>
              <a:ext cx="0" cy="267"/>
            </a:xfrm>
            <a:prstGeom prst="line">
              <a:avLst/>
            </a:prstGeom>
            <a:noFill/>
            <a:ln w="13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805" y="1681"/>
              <a:ext cx="51" cy="88"/>
            </a:xfrm>
            <a:custGeom>
              <a:avLst/>
              <a:gdLst>
                <a:gd name="T0" fmla="*/ 26 w 51"/>
                <a:gd name="T1" fmla="*/ 63 h 88"/>
                <a:gd name="T2" fmla="*/ 51 w 51"/>
                <a:gd name="T3" fmla="*/ 88 h 88"/>
                <a:gd name="T4" fmla="*/ 26 w 51"/>
                <a:gd name="T5" fmla="*/ 0 h 88"/>
                <a:gd name="T6" fmla="*/ 0 w 51"/>
                <a:gd name="T7" fmla="*/ 88 h 88"/>
                <a:gd name="T8" fmla="*/ 26 w 51"/>
                <a:gd name="T9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88">
                  <a:moveTo>
                    <a:pt x="26" y="63"/>
                  </a:moveTo>
                  <a:lnTo>
                    <a:pt x="51" y="88"/>
                  </a:lnTo>
                  <a:lnTo>
                    <a:pt x="26" y="0"/>
                  </a:lnTo>
                  <a:lnTo>
                    <a:pt x="0" y="88"/>
                  </a:lnTo>
                  <a:lnTo>
                    <a:pt x="26" y="6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V="1">
              <a:off x="3480" y="1362"/>
              <a:ext cx="0" cy="129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3455" y="1349"/>
              <a:ext cx="50" cy="88"/>
            </a:xfrm>
            <a:custGeom>
              <a:avLst/>
              <a:gdLst>
                <a:gd name="T0" fmla="*/ 25 w 50"/>
                <a:gd name="T1" fmla="*/ 63 h 88"/>
                <a:gd name="T2" fmla="*/ 50 w 50"/>
                <a:gd name="T3" fmla="*/ 88 h 88"/>
                <a:gd name="T4" fmla="*/ 25 w 50"/>
                <a:gd name="T5" fmla="*/ 0 h 88"/>
                <a:gd name="T6" fmla="*/ 0 w 50"/>
                <a:gd name="T7" fmla="*/ 88 h 88"/>
                <a:gd name="T8" fmla="*/ 25 w 50"/>
                <a:gd name="T9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8">
                  <a:moveTo>
                    <a:pt x="25" y="63"/>
                  </a:moveTo>
                  <a:lnTo>
                    <a:pt x="50" y="88"/>
                  </a:lnTo>
                  <a:lnTo>
                    <a:pt x="25" y="0"/>
                  </a:lnTo>
                  <a:lnTo>
                    <a:pt x="0" y="88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 flipV="1">
              <a:off x="3970" y="1342"/>
              <a:ext cx="0" cy="131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3945" y="1330"/>
              <a:ext cx="50" cy="88"/>
            </a:xfrm>
            <a:custGeom>
              <a:avLst/>
              <a:gdLst>
                <a:gd name="T0" fmla="*/ 25 w 50"/>
                <a:gd name="T1" fmla="*/ 63 h 88"/>
                <a:gd name="T2" fmla="*/ 50 w 50"/>
                <a:gd name="T3" fmla="*/ 88 h 88"/>
                <a:gd name="T4" fmla="*/ 25 w 50"/>
                <a:gd name="T5" fmla="*/ 0 h 88"/>
                <a:gd name="T6" fmla="*/ 0 w 50"/>
                <a:gd name="T7" fmla="*/ 88 h 88"/>
                <a:gd name="T8" fmla="*/ 25 w 50"/>
                <a:gd name="T9" fmla="*/ 6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8">
                  <a:moveTo>
                    <a:pt x="25" y="63"/>
                  </a:moveTo>
                  <a:lnTo>
                    <a:pt x="50" y="88"/>
                  </a:lnTo>
                  <a:lnTo>
                    <a:pt x="25" y="0"/>
                  </a:lnTo>
                  <a:lnTo>
                    <a:pt x="0" y="88"/>
                  </a:lnTo>
                  <a:lnTo>
                    <a:pt x="25" y="6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2696" y="1339"/>
              <a:ext cx="0" cy="487"/>
            </a:xfrm>
            <a:prstGeom prst="line">
              <a:avLst/>
            </a:prstGeom>
            <a:noFill/>
            <a:ln w="12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2671" y="1751"/>
              <a:ext cx="50" cy="87"/>
            </a:xfrm>
            <a:custGeom>
              <a:avLst/>
              <a:gdLst>
                <a:gd name="T0" fmla="*/ 25 w 50"/>
                <a:gd name="T1" fmla="*/ 25 h 87"/>
                <a:gd name="T2" fmla="*/ 0 w 50"/>
                <a:gd name="T3" fmla="*/ 0 h 87"/>
                <a:gd name="T4" fmla="*/ 25 w 50"/>
                <a:gd name="T5" fmla="*/ 87 h 87"/>
                <a:gd name="T6" fmla="*/ 50 w 50"/>
                <a:gd name="T7" fmla="*/ 0 h 87"/>
                <a:gd name="T8" fmla="*/ 25 w 50"/>
                <a:gd name="T9" fmla="*/ 2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87">
                  <a:moveTo>
                    <a:pt x="25" y="25"/>
                  </a:moveTo>
                  <a:lnTo>
                    <a:pt x="0" y="0"/>
                  </a:lnTo>
                  <a:lnTo>
                    <a:pt x="25" y="87"/>
                  </a:lnTo>
                  <a:lnTo>
                    <a:pt x="5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1" name="Rectangle 29"/>
          <p:cNvSpPr>
            <a:spLocks noChangeArrowheads="1"/>
          </p:cNvSpPr>
          <p:nvPr/>
        </p:nvSpPr>
        <p:spPr bwMode="auto">
          <a:xfrm rot="16200000">
            <a:off x="5299607" y="2212103"/>
            <a:ext cx="3434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Sans"/>
              </a:rPr>
              <a:t>args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32038" y="2984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 Unit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117977" y="1854201"/>
            <a:ext cx="3686175" cy="3140075"/>
            <a:chOff x="2112" y="1056"/>
            <a:chExt cx="2322" cy="197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112" y="1056"/>
              <a:ext cx="2322" cy="1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198" y="1095"/>
              <a:ext cx="2149" cy="272"/>
            </a:xfrm>
            <a:prstGeom prst="rect">
              <a:avLst/>
            </a:prstGeom>
            <a:solidFill>
              <a:srgbClr val="A2D0D9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749" y="1102"/>
              <a:ext cx="9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>
                  <a:solidFill>
                    <a:srgbClr val="000000"/>
                  </a:solidFill>
                  <a:latin typeface="Sans"/>
                </a:rPr>
                <a:t>Shared 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947" y="1996"/>
              <a:ext cx="1182" cy="759"/>
            </a:xfrm>
            <a:prstGeom prst="rect">
              <a:avLst/>
            </a:prstGeom>
            <a:solidFill>
              <a:srgbClr val="FFD5D5"/>
            </a:solidFill>
            <a:ln w="13" cap="flat">
              <a:solidFill>
                <a:srgbClr val="02020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196" y="2161"/>
              <a:ext cx="63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Sans"/>
                </a:rPr>
                <a:t>Data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004" y="1535"/>
              <a:ext cx="381" cy="279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047" y="1606"/>
              <a:ext cx="22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mar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732" y="1548"/>
              <a:ext cx="381" cy="280"/>
            </a:xfrm>
            <a:prstGeom prst="rect">
              <a:avLst/>
            </a:prstGeom>
            <a:solidFill>
              <a:srgbClr val="FFE6D5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772" y="1629"/>
              <a:ext cx="2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mdr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196" y="1358"/>
              <a:ext cx="0" cy="178"/>
            </a:xfrm>
            <a:prstGeom prst="line">
              <a:avLst/>
            </a:prstGeom>
            <a:noFill/>
            <a:ln w="17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162" y="1435"/>
              <a:ext cx="68" cy="118"/>
            </a:xfrm>
            <a:custGeom>
              <a:avLst/>
              <a:gdLst>
                <a:gd name="T0" fmla="*/ 34 w 68"/>
                <a:gd name="T1" fmla="*/ 34 h 118"/>
                <a:gd name="T2" fmla="*/ 0 w 68"/>
                <a:gd name="T3" fmla="*/ 0 h 118"/>
                <a:gd name="T4" fmla="*/ 34 w 68"/>
                <a:gd name="T5" fmla="*/ 118 h 118"/>
                <a:gd name="T6" fmla="*/ 68 w 68"/>
                <a:gd name="T7" fmla="*/ 0 h 118"/>
                <a:gd name="T8" fmla="*/ 34 w 68"/>
                <a:gd name="T9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8">
                  <a:moveTo>
                    <a:pt x="34" y="34"/>
                  </a:moveTo>
                  <a:lnTo>
                    <a:pt x="0" y="0"/>
                  </a:lnTo>
                  <a:lnTo>
                    <a:pt x="34" y="118"/>
                  </a:lnTo>
                  <a:lnTo>
                    <a:pt x="68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923" y="1366"/>
              <a:ext cx="0" cy="179"/>
            </a:xfrm>
            <a:prstGeom prst="line">
              <a:avLst/>
            </a:prstGeom>
            <a:noFill/>
            <a:ln w="17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889" y="1443"/>
              <a:ext cx="67" cy="118"/>
            </a:xfrm>
            <a:custGeom>
              <a:avLst/>
              <a:gdLst>
                <a:gd name="T0" fmla="*/ 34 w 67"/>
                <a:gd name="T1" fmla="*/ 34 h 118"/>
                <a:gd name="T2" fmla="*/ 0 w 67"/>
                <a:gd name="T3" fmla="*/ 0 h 118"/>
                <a:gd name="T4" fmla="*/ 34 w 67"/>
                <a:gd name="T5" fmla="*/ 118 h 118"/>
                <a:gd name="T6" fmla="*/ 67 w 67"/>
                <a:gd name="T7" fmla="*/ 0 h 118"/>
                <a:gd name="T8" fmla="*/ 34 w 67"/>
                <a:gd name="T9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8">
                  <a:moveTo>
                    <a:pt x="34" y="34"/>
                  </a:moveTo>
                  <a:lnTo>
                    <a:pt x="0" y="0"/>
                  </a:lnTo>
                  <a:lnTo>
                    <a:pt x="34" y="118"/>
                  </a:lnTo>
                  <a:lnTo>
                    <a:pt x="67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190" y="1813"/>
              <a:ext cx="0" cy="178"/>
            </a:xfrm>
            <a:prstGeom prst="line">
              <a:avLst/>
            </a:prstGeom>
            <a:noFill/>
            <a:ln w="17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156" y="1890"/>
              <a:ext cx="68" cy="118"/>
            </a:xfrm>
            <a:custGeom>
              <a:avLst/>
              <a:gdLst>
                <a:gd name="T0" fmla="*/ 34 w 68"/>
                <a:gd name="T1" fmla="*/ 34 h 118"/>
                <a:gd name="T2" fmla="*/ 0 w 68"/>
                <a:gd name="T3" fmla="*/ 0 h 118"/>
                <a:gd name="T4" fmla="*/ 34 w 68"/>
                <a:gd name="T5" fmla="*/ 118 h 118"/>
                <a:gd name="T6" fmla="*/ 68 w 68"/>
                <a:gd name="T7" fmla="*/ 0 h 118"/>
                <a:gd name="T8" fmla="*/ 34 w 68"/>
                <a:gd name="T9" fmla="*/ 3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8">
                  <a:moveTo>
                    <a:pt x="34" y="34"/>
                  </a:moveTo>
                  <a:lnTo>
                    <a:pt x="0" y="0"/>
                  </a:lnTo>
                  <a:lnTo>
                    <a:pt x="34" y="118"/>
                  </a:lnTo>
                  <a:lnTo>
                    <a:pt x="68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3910" y="1815"/>
              <a:ext cx="0" cy="179"/>
            </a:xfrm>
            <a:prstGeom prst="line">
              <a:avLst/>
            </a:prstGeom>
            <a:noFill/>
            <a:ln w="17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877" y="1892"/>
              <a:ext cx="67" cy="119"/>
            </a:xfrm>
            <a:custGeom>
              <a:avLst/>
              <a:gdLst>
                <a:gd name="T0" fmla="*/ 33 w 67"/>
                <a:gd name="T1" fmla="*/ 34 h 119"/>
                <a:gd name="T2" fmla="*/ 0 w 67"/>
                <a:gd name="T3" fmla="*/ 0 h 119"/>
                <a:gd name="T4" fmla="*/ 33 w 67"/>
                <a:gd name="T5" fmla="*/ 119 h 119"/>
                <a:gd name="T6" fmla="*/ 67 w 67"/>
                <a:gd name="T7" fmla="*/ 0 h 119"/>
                <a:gd name="T8" fmla="*/ 33 w 67"/>
                <a:gd name="T9" fmla="*/ 3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9">
                  <a:moveTo>
                    <a:pt x="33" y="34"/>
                  </a:moveTo>
                  <a:lnTo>
                    <a:pt x="0" y="0"/>
                  </a:lnTo>
                  <a:lnTo>
                    <a:pt x="33" y="119"/>
                  </a:lnTo>
                  <a:lnTo>
                    <a:pt x="67" y="0"/>
                  </a:lnTo>
                  <a:lnTo>
                    <a:pt x="33" y="34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238" y="1560"/>
              <a:ext cx="600" cy="286"/>
            </a:xfrm>
            <a:prstGeom prst="rect">
              <a:avLst/>
            </a:prstGeom>
            <a:solidFill>
              <a:srgbClr val="FFE6D5"/>
            </a:solidFill>
            <a:ln w="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2281" y="1639"/>
              <a:ext cx="44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ldResult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2555" y="1379"/>
              <a:ext cx="0" cy="178"/>
            </a:xfrm>
            <a:prstGeom prst="line">
              <a:avLst/>
            </a:prstGeom>
            <a:noFill/>
            <a:ln w="17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522" y="1362"/>
              <a:ext cx="67" cy="118"/>
            </a:xfrm>
            <a:custGeom>
              <a:avLst/>
              <a:gdLst>
                <a:gd name="T0" fmla="*/ 33 w 67"/>
                <a:gd name="T1" fmla="*/ 84 h 118"/>
                <a:gd name="T2" fmla="*/ 67 w 67"/>
                <a:gd name="T3" fmla="*/ 118 h 118"/>
                <a:gd name="T4" fmla="*/ 33 w 67"/>
                <a:gd name="T5" fmla="*/ 0 h 118"/>
                <a:gd name="T6" fmla="*/ 0 w 67"/>
                <a:gd name="T7" fmla="*/ 118 h 118"/>
                <a:gd name="T8" fmla="*/ 33 w 67"/>
                <a:gd name="T9" fmla="*/ 8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118">
                  <a:moveTo>
                    <a:pt x="33" y="84"/>
                  </a:moveTo>
                  <a:lnTo>
                    <a:pt x="67" y="118"/>
                  </a:lnTo>
                  <a:lnTo>
                    <a:pt x="33" y="0"/>
                  </a:lnTo>
                  <a:lnTo>
                    <a:pt x="0" y="118"/>
                  </a:lnTo>
                  <a:lnTo>
                    <a:pt x="33" y="84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530" y="1843"/>
              <a:ext cx="991" cy="1083"/>
            </a:xfrm>
            <a:custGeom>
              <a:avLst/>
              <a:gdLst>
                <a:gd name="T0" fmla="*/ 2358 w 2358"/>
                <a:gd name="T1" fmla="*/ 2197 h 2580"/>
                <a:gd name="T2" fmla="*/ 2358 w 2358"/>
                <a:gd name="T3" fmla="*/ 2580 h 2580"/>
                <a:gd name="T4" fmla="*/ 0 w 2358"/>
                <a:gd name="T5" fmla="*/ 2580 h 2580"/>
                <a:gd name="T6" fmla="*/ 0 w 2358"/>
                <a:gd name="T7" fmla="*/ 0 h 2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58" h="2580">
                  <a:moveTo>
                    <a:pt x="2358" y="2197"/>
                  </a:moveTo>
                  <a:lnTo>
                    <a:pt x="2358" y="2580"/>
                  </a:lnTo>
                  <a:lnTo>
                    <a:pt x="0" y="2580"/>
                  </a:lnTo>
                  <a:lnTo>
                    <a:pt x="0" y="0"/>
                  </a:lnTo>
                </a:path>
              </a:pathLst>
            </a:custGeom>
            <a:noFill/>
            <a:ln w="15" cap="flat">
              <a:solidFill>
                <a:srgbClr val="0202E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499" y="1827"/>
              <a:ext cx="62" cy="108"/>
            </a:xfrm>
            <a:custGeom>
              <a:avLst/>
              <a:gdLst>
                <a:gd name="T0" fmla="*/ 31 w 62"/>
                <a:gd name="T1" fmla="*/ 77 h 108"/>
                <a:gd name="T2" fmla="*/ 62 w 62"/>
                <a:gd name="T3" fmla="*/ 108 h 108"/>
                <a:gd name="T4" fmla="*/ 31 w 62"/>
                <a:gd name="T5" fmla="*/ 0 h 108"/>
                <a:gd name="T6" fmla="*/ 0 w 62"/>
                <a:gd name="T7" fmla="*/ 108 h 108"/>
                <a:gd name="T8" fmla="*/ 31 w 62"/>
                <a:gd name="T9" fmla="*/ 7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108">
                  <a:moveTo>
                    <a:pt x="31" y="77"/>
                  </a:moveTo>
                  <a:lnTo>
                    <a:pt x="62" y="108"/>
                  </a:lnTo>
                  <a:lnTo>
                    <a:pt x="31" y="0"/>
                  </a:lnTo>
                  <a:lnTo>
                    <a:pt x="0" y="108"/>
                  </a:lnTo>
                  <a:lnTo>
                    <a:pt x="31" y="77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3627" y="1366"/>
              <a:ext cx="0" cy="615"/>
            </a:xfrm>
            <a:prstGeom prst="line">
              <a:avLst/>
            </a:prstGeom>
            <a:noFill/>
            <a:ln w="17" cap="flat">
              <a:solidFill>
                <a:srgbClr val="101EF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593" y="1880"/>
              <a:ext cx="68" cy="118"/>
            </a:xfrm>
            <a:custGeom>
              <a:avLst/>
              <a:gdLst>
                <a:gd name="T0" fmla="*/ 34 w 68"/>
                <a:gd name="T1" fmla="*/ 33 h 118"/>
                <a:gd name="T2" fmla="*/ 0 w 68"/>
                <a:gd name="T3" fmla="*/ 0 h 118"/>
                <a:gd name="T4" fmla="*/ 34 w 68"/>
                <a:gd name="T5" fmla="*/ 118 h 118"/>
                <a:gd name="T6" fmla="*/ 68 w 68"/>
                <a:gd name="T7" fmla="*/ 0 h 118"/>
                <a:gd name="T8" fmla="*/ 34 w 68"/>
                <a:gd name="T9" fmla="*/ 3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118">
                  <a:moveTo>
                    <a:pt x="34" y="33"/>
                  </a:moveTo>
                  <a:lnTo>
                    <a:pt x="0" y="0"/>
                  </a:lnTo>
                  <a:lnTo>
                    <a:pt x="34" y="118"/>
                  </a:lnTo>
                  <a:lnTo>
                    <a:pt x="68" y="0"/>
                  </a:lnTo>
                  <a:lnTo>
                    <a:pt x="34" y="33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" name="Rectangle 29"/>
          <p:cNvSpPr>
            <a:spLocks noChangeArrowheads="1"/>
          </p:cNvSpPr>
          <p:nvPr/>
        </p:nvSpPr>
        <p:spPr bwMode="auto">
          <a:xfrm rot="16200000">
            <a:off x="6183051" y="2558178"/>
            <a:ext cx="34342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000000"/>
                </a:solidFill>
                <a:latin typeface="Sans"/>
              </a:rPr>
              <a:t>args</a:t>
            </a:r>
            <a:endParaRPr lang="en-US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7125" y="2857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Microprogrammed</a:t>
            </a:r>
            <a:r>
              <a:rPr lang="fr-FR" dirty="0">
                <a:solidFill>
                  <a:schemeClr val="tx1"/>
                </a:solidFill>
              </a:rPr>
              <a:t> Data </a:t>
            </a:r>
            <a:r>
              <a:rPr lang="fr-FR" dirty="0" err="1">
                <a:solidFill>
                  <a:schemeClr val="tx1"/>
                </a:solidFill>
              </a:rPr>
              <a:t>Path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2074864" y="1995488"/>
            <a:ext cx="8008937" cy="289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171701" y="3036887"/>
            <a:ext cx="7731125" cy="234950"/>
          </a:xfrm>
          <a:prstGeom prst="rect">
            <a:avLst/>
          </a:prstGeom>
          <a:solidFill>
            <a:srgbClr val="A2D0D9"/>
          </a:solidFill>
          <a:ln w="7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486150" y="2479676"/>
            <a:ext cx="487362" cy="239713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13225" y="2462212"/>
            <a:ext cx="868362" cy="357188"/>
          </a:xfrm>
          <a:prstGeom prst="rect">
            <a:avLst/>
          </a:prstGeom>
          <a:solidFill>
            <a:srgbClr val="D5F6FF"/>
          </a:solidFill>
          <a:ln w="6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5878513" y="3071812"/>
            <a:ext cx="80714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Shared bus</a:t>
            </a:r>
            <a:endParaRPr lang="en-US">
              <a:latin typeface="Arial" pitchFamily="34" charset="0"/>
            </a:endParaRP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3590925" y="2484437"/>
            <a:ext cx="1827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Sans"/>
              </a:rPr>
              <a:t>pc</a:t>
            </a:r>
            <a:endParaRPr lang="en-US">
              <a:latin typeface="Arial" pitchFamily="34" charset="0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4237038" y="2589213"/>
            <a:ext cx="82715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Instruction memory</a:t>
            </a:r>
            <a:endParaRPr lang="en-US">
              <a:latin typeface="Arial" pitchFamily="34" charset="0"/>
            </a:endParaRP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5351464" y="2484438"/>
            <a:ext cx="485775" cy="239713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5505450" y="2503487"/>
            <a:ext cx="11221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Sans"/>
              </a:rPr>
              <a:t>ir</a:t>
            </a:r>
            <a:endParaRPr lang="en-US">
              <a:latin typeface="Arial" pitchFamily="34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6218239" y="2670176"/>
            <a:ext cx="217487" cy="239713"/>
          </a:xfrm>
          <a:prstGeom prst="rect">
            <a:avLst/>
          </a:prstGeom>
          <a:solidFill>
            <a:srgbClr val="FFE6D5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6265863" y="2728912"/>
            <a:ext cx="11221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rd</a:t>
            </a:r>
            <a:endParaRPr lang="en-US">
              <a:latin typeface="Arial" pitchFamily="34" charset="0"/>
            </a:endParaRP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6480176" y="2667001"/>
            <a:ext cx="217487" cy="239713"/>
          </a:xfrm>
          <a:prstGeom prst="rect">
            <a:avLst/>
          </a:prstGeom>
          <a:solidFill>
            <a:srgbClr val="FFE6D5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6"/>
          <p:cNvSpPr>
            <a:spLocks noChangeArrowheads="1"/>
          </p:cNvSpPr>
          <p:nvPr/>
        </p:nvSpPr>
        <p:spPr bwMode="auto">
          <a:xfrm>
            <a:off x="6508750" y="2727325"/>
            <a:ext cx="1603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rs1</a:t>
            </a:r>
            <a:endParaRPr lang="en-US">
              <a:latin typeface="Arial" pitchFamily="34" charset="0"/>
            </a:endParaRPr>
          </a:p>
        </p:txBody>
      </p:sp>
      <p:sp>
        <p:nvSpPr>
          <p:cNvPr id="23" name="Rectangle 17"/>
          <p:cNvSpPr>
            <a:spLocks noChangeArrowheads="1"/>
          </p:cNvSpPr>
          <p:nvPr/>
        </p:nvSpPr>
        <p:spPr bwMode="auto">
          <a:xfrm>
            <a:off x="6750050" y="2662238"/>
            <a:ext cx="215900" cy="239713"/>
          </a:xfrm>
          <a:prstGeom prst="rect">
            <a:avLst/>
          </a:prstGeom>
          <a:solidFill>
            <a:srgbClr val="FFE6D5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6778625" y="2724150"/>
            <a:ext cx="16030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rs2</a:t>
            </a:r>
            <a:endParaRPr lang="en-US">
              <a:latin typeface="Arial" pitchFamily="34" charset="0"/>
            </a:endParaRP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5949951" y="2670176"/>
            <a:ext cx="217487" cy="239713"/>
          </a:xfrm>
          <a:prstGeom prst="rect">
            <a:avLst/>
          </a:prstGeom>
          <a:solidFill>
            <a:srgbClr val="FFE6D5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6040438" y="2733675"/>
            <a:ext cx="32060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erif"/>
              </a:rPr>
              <a:t>I</a:t>
            </a:r>
            <a:endParaRPr lang="en-US">
              <a:latin typeface="Arial" pitchFamily="34" charset="0"/>
            </a:endParaRPr>
          </a:p>
        </p:txBody>
      </p:sp>
      <p:sp>
        <p:nvSpPr>
          <p:cNvPr id="27" name="Rectangle 21"/>
          <p:cNvSpPr>
            <a:spLocks noChangeArrowheads="1"/>
          </p:cNvSpPr>
          <p:nvPr/>
        </p:nvSpPr>
        <p:spPr bwMode="auto">
          <a:xfrm>
            <a:off x="7053264" y="2654300"/>
            <a:ext cx="630237" cy="344488"/>
          </a:xfrm>
          <a:prstGeom prst="rect">
            <a:avLst/>
          </a:prstGeom>
          <a:solidFill>
            <a:srgbClr val="FFE6D5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22"/>
          <p:cNvSpPr>
            <a:spLocks noChangeArrowheads="1"/>
          </p:cNvSpPr>
          <p:nvPr/>
        </p:nvSpPr>
        <p:spPr bwMode="auto">
          <a:xfrm>
            <a:off x="7096125" y="2690813"/>
            <a:ext cx="51135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Immediate</a:t>
            </a:r>
            <a:endParaRPr lang="en-US">
              <a:latin typeface="Arial" pitchFamily="34" charset="0"/>
            </a:endParaRPr>
          </a:p>
        </p:txBody>
      </p:sp>
      <p:sp>
        <p:nvSpPr>
          <p:cNvPr id="29" name="Rectangle 23"/>
          <p:cNvSpPr>
            <a:spLocks noChangeArrowheads="1"/>
          </p:cNvSpPr>
          <p:nvPr/>
        </p:nvSpPr>
        <p:spPr bwMode="auto">
          <a:xfrm>
            <a:off x="7267575" y="2852738"/>
            <a:ext cx="1875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unit</a:t>
            </a:r>
            <a:endParaRPr lang="en-US">
              <a:latin typeface="Arial" pitchFamily="34" charset="0"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7839075" y="2652713"/>
            <a:ext cx="341312" cy="231775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7867650" y="2705100"/>
            <a:ext cx="290144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immx</a:t>
            </a:r>
            <a:endParaRPr lang="en-US">
              <a:latin typeface="Arial" pitchFamily="34" charset="0"/>
            </a:endParaRPr>
          </a:p>
        </p:txBody>
      </p:sp>
      <p:sp>
        <p:nvSpPr>
          <p:cNvPr id="32" name="Rectangle 26"/>
          <p:cNvSpPr>
            <a:spLocks noChangeArrowheads="1"/>
          </p:cNvSpPr>
          <p:nvPr/>
        </p:nvSpPr>
        <p:spPr bwMode="auto">
          <a:xfrm>
            <a:off x="8329614" y="2663825"/>
            <a:ext cx="395287" cy="273050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7"/>
          <p:cNvSpPr>
            <a:spLocks noChangeArrowheads="1"/>
          </p:cNvSpPr>
          <p:nvPr/>
        </p:nvSpPr>
        <p:spPr bwMode="auto">
          <a:xfrm>
            <a:off x="8356600" y="2690813"/>
            <a:ext cx="208390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calc. </a:t>
            </a:r>
            <a:endParaRPr lang="en-US">
              <a:latin typeface="Arial" pitchFamily="34" charset="0"/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8356600" y="2817813"/>
            <a:ext cx="243656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>
                <a:solidFill>
                  <a:srgbClr val="000000"/>
                </a:solidFill>
                <a:latin typeface="Sans"/>
              </a:rPr>
              <a:t>offset</a:t>
            </a:r>
            <a:endParaRPr lang="en-US">
              <a:latin typeface="Arial" pitchFamily="34" charset="0"/>
            </a:endParaRP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9218614" y="2652712"/>
            <a:ext cx="784225" cy="228600"/>
          </a:xfrm>
          <a:prstGeom prst="rect">
            <a:avLst/>
          </a:prstGeom>
          <a:solidFill>
            <a:srgbClr val="FFE6D5"/>
          </a:solidFill>
          <a:ln w="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9245601" y="2705100"/>
            <a:ext cx="698909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Sans"/>
              </a:rPr>
              <a:t>branchTarget</a:t>
            </a:r>
            <a:endParaRPr lang="en-US">
              <a:latin typeface="Arial" pitchFamily="34" charset="0"/>
            </a:endParaRPr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8877301" y="2655888"/>
            <a:ext cx="173037" cy="168275"/>
          </a:xfrm>
          <a:prstGeom prst="ellipse">
            <a:avLst/>
          </a:prstGeom>
          <a:solidFill>
            <a:srgbClr val="FFD5D5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2"/>
          <p:cNvSpPr>
            <a:spLocks/>
          </p:cNvSpPr>
          <p:nvPr/>
        </p:nvSpPr>
        <p:spPr bwMode="auto">
          <a:xfrm>
            <a:off x="8913814" y="2746375"/>
            <a:ext cx="123825" cy="0"/>
          </a:xfrm>
          <a:custGeom>
            <a:avLst/>
            <a:gdLst>
              <a:gd name="T0" fmla="*/ 0 w 343"/>
              <a:gd name="T1" fmla="*/ 343 w 343"/>
              <a:gd name="T2" fmla="*/ 343 w 343"/>
            </a:gdLst>
            <a:ahLst/>
            <a:cxnLst>
              <a:cxn ang="0">
                <a:pos x="T0" y="0"/>
              </a:cxn>
              <a:cxn ang="0">
                <a:pos x="T1" y="0"/>
              </a:cxn>
              <a:cxn ang="0">
                <a:pos x="T2" y="0"/>
              </a:cxn>
            </a:cxnLst>
            <a:rect l="0" t="0" r="r" b="b"/>
            <a:pathLst>
              <a:path w="343">
                <a:moveTo>
                  <a:pt x="0" y="0"/>
                </a:moveTo>
                <a:lnTo>
                  <a:pt x="343" y="0"/>
                </a:lnTo>
                <a:lnTo>
                  <a:pt x="343" y="0"/>
                </a:lnTo>
              </a:path>
            </a:pathLst>
          </a:custGeom>
          <a:solidFill>
            <a:srgbClr val="FFD5D5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 flipH="1">
            <a:off x="8970964" y="2681287"/>
            <a:ext cx="1587" cy="128588"/>
          </a:xfrm>
          <a:prstGeom prst="line">
            <a:avLst/>
          </a:pr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3713163" y="2720975"/>
            <a:ext cx="0" cy="319088"/>
          </a:xfrm>
          <a:prstGeom prst="line">
            <a:avLst/>
          </a:prstGeom>
          <a:noFill/>
          <a:ln w="4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5"/>
          <p:cNvSpPr>
            <a:spLocks/>
          </p:cNvSpPr>
          <p:nvPr/>
        </p:nvSpPr>
        <p:spPr bwMode="auto">
          <a:xfrm>
            <a:off x="3684588" y="2720976"/>
            <a:ext cx="55562" cy="100013"/>
          </a:xfrm>
          <a:custGeom>
            <a:avLst/>
            <a:gdLst>
              <a:gd name="T0" fmla="*/ 18 w 35"/>
              <a:gd name="T1" fmla="*/ 45 h 63"/>
              <a:gd name="T2" fmla="*/ 35 w 35"/>
              <a:gd name="T3" fmla="*/ 63 h 63"/>
              <a:gd name="T4" fmla="*/ 18 w 35"/>
              <a:gd name="T5" fmla="*/ 0 h 63"/>
              <a:gd name="T6" fmla="*/ 0 w 35"/>
              <a:gd name="T7" fmla="*/ 63 h 63"/>
              <a:gd name="T8" fmla="*/ 18 w 35"/>
              <a:gd name="T9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63">
                <a:moveTo>
                  <a:pt x="18" y="45"/>
                </a:moveTo>
                <a:lnTo>
                  <a:pt x="35" y="63"/>
                </a:lnTo>
                <a:lnTo>
                  <a:pt x="18" y="0"/>
                </a:lnTo>
                <a:lnTo>
                  <a:pt x="0" y="63"/>
                </a:lnTo>
                <a:lnTo>
                  <a:pt x="18" y="45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36"/>
          <p:cNvSpPr>
            <a:spLocks/>
          </p:cNvSpPr>
          <p:nvPr/>
        </p:nvSpPr>
        <p:spPr bwMode="auto">
          <a:xfrm>
            <a:off x="3684588" y="2940051"/>
            <a:ext cx="55562" cy="100013"/>
          </a:xfrm>
          <a:custGeom>
            <a:avLst/>
            <a:gdLst>
              <a:gd name="T0" fmla="*/ 18 w 35"/>
              <a:gd name="T1" fmla="*/ 18 h 63"/>
              <a:gd name="T2" fmla="*/ 0 w 35"/>
              <a:gd name="T3" fmla="*/ 0 h 63"/>
              <a:gd name="T4" fmla="*/ 18 w 35"/>
              <a:gd name="T5" fmla="*/ 63 h 63"/>
              <a:gd name="T6" fmla="*/ 35 w 35"/>
              <a:gd name="T7" fmla="*/ 0 h 63"/>
              <a:gd name="T8" fmla="*/ 18 w 35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5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3959225" y="2568575"/>
            <a:ext cx="254000" cy="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38"/>
          <p:cNvSpPr>
            <a:spLocks/>
          </p:cNvSpPr>
          <p:nvPr/>
        </p:nvSpPr>
        <p:spPr bwMode="auto">
          <a:xfrm>
            <a:off x="4133850" y="2541588"/>
            <a:ext cx="93662" cy="53975"/>
          </a:xfrm>
          <a:custGeom>
            <a:avLst/>
            <a:gdLst>
              <a:gd name="T0" fmla="*/ 17 w 59"/>
              <a:gd name="T1" fmla="*/ 17 h 34"/>
              <a:gd name="T2" fmla="*/ 0 w 59"/>
              <a:gd name="T3" fmla="*/ 34 h 34"/>
              <a:gd name="T4" fmla="*/ 59 w 59"/>
              <a:gd name="T5" fmla="*/ 17 h 34"/>
              <a:gd name="T6" fmla="*/ 0 w 59"/>
              <a:gd name="T7" fmla="*/ 0 h 34"/>
              <a:gd name="T8" fmla="*/ 17 w 59"/>
              <a:gd name="T9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4">
                <a:moveTo>
                  <a:pt x="17" y="17"/>
                </a:moveTo>
                <a:lnTo>
                  <a:pt x="0" y="34"/>
                </a:lnTo>
                <a:lnTo>
                  <a:pt x="59" y="17"/>
                </a:lnTo>
                <a:lnTo>
                  <a:pt x="0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5084763" y="2597150"/>
            <a:ext cx="254000" cy="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40"/>
          <p:cNvSpPr>
            <a:spLocks/>
          </p:cNvSpPr>
          <p:nvPr/>
        </p:nvSpPr>
        <p:spPr bwMode="auto">
          <a:xfrm>
            <a:off x="5259389" y="2571750"/>
            <a:ext cx="92075" cy="52388"/>
          </a:xfrm>
          <a:custGeom>
            <a:avLst/>
            <a:gdLst>
              <a:gd name="T0" fmla="*/ 17 w 58"/>
              <a:gd name="T1" fmla="*/ 16 h 33"/>
              <a:gd name="T2" fmla="*/ 0 w 58"/>
              <a:gd name="T3" fmla="*/ 33 h 33"/>
              <a:gd name="T4" fmla="*/ 58 w 58"/>
              <a:gd name="T5" fmla="*/ 16 h 33"/>
              <a:gd name="T6" fmla="*/ 0 w 58"/>
              <a:gd name="T7" fmla="*/ 0 h 33"/>
              <a:gd name="T8" fmla="*/ 17 w 58"/>
              <a:gd name="T9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3">
                <a:moveTo>
                  <a:pt x="17" y="16"/>
                </a:moveTo>
                <a:lnTo>
                  <a:pt x="0" y="33"/>
                </a:lnTo>
                <a:lnTo>
                  <a:pt x="58" y="16"/>
                </a:lnTo>
                <a:lnTo>
                  <a:pt x="0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6048375" y="2528887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42"/>
          <p:cNvSpPr>
            <a:spLocks/>
          </p:cNvSpPr>
          <p:nvPr/>
        </p:nvSpPr>
        <p:spPr bwMode="auto">
          <a:xfrm>
            <a:off x="6021389" y="2576513"/>
            <a:ext cx="53975" cy="92075"/>
          </a:xfrm>
          <a:custGeom>
            <a:avLst/>
            <a:gdLst>
              <a:gd name="T0" fmla="*/ 17 w 34"/>
              <a:gd name="T1" fmla="*/ 16 h 58"/>
              <a:gd name="T2" fmla="*/ 0 w 34"/>
              <a:gd name="T3" fmla="*/ 0 h 58"/>
              <a:gd name="T4" fmla="*/ 17 w 34"/>
              <a:gd name="T5" fmla="*/ 58 h 58"/>
              <a:gd name="T6" fmla="*/ 34 w 34"/>
              <a:gd name="T7" fmla="*/ 0 h 58"/>
              <a:gd name="T8" fmla="*/ 17 w 34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16"/>
                </a:moveTo>
                <a:lnTo>
                  <a:pt x="0" y="0"/>
                </a:lnTo>
                <a:lnTo>
                  <a:pt x="17" y="58"/>
                </a:lnTo>
                <a:lnTo>
                  <a:pt x="34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3"/>
          <p:cNvSpPr>
            <a:spLocks noChangeShapeType="1"/>
          </p:cNvSpPr>
          <p:nvPr/>
        </p:nvSpPr>
        <p:spPr bwMode="auto">
          <a:xfrm>
            <a:off x="6327775" y="2525712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4"/>
          <p:cNvSpPr>
            <a:spLocks/>
          </p:cNvSpPr>
          <p:nvPr/>
        </p:nvSpPr>
        <p:spPr bwMode="auto">
          <a:xfrm>
            <a:off x="6300789" y="2573338"/>
            <a:ext cx="53975" cy="92075"/>
          </a:xfrm>
          <a:custGeom>
            <a:avLst/>
            <a:gdLst>
              <a:gd name="T0" fmla="*/ 17 w 34"/>
              <a:gd name="T1" fmla="*/ 17 h 58"/>
              <a:gd name="T2" fmla="*/ 0 w 34"/>
              <a:gd name="T3" fmla="*/ 0 h 58"/>
              <a:gd name="T4" fmla="*/ 17 w 34"/>
              <a:gd name="T5" fmla="*/ 58 h 58"/>
              <a:gd name="T6" fmla="*/ 34 w 34"/>
              <a:gd name="T7" fmla="*/ 0 h 58"/>
              <a:gd name="T8" fmla="*/ 17 w 34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17"/>
                </a:moveTo>
                <a:lnTo>
                  <a:pt x="0" y="0"/>
                </a:lnTo>
                <a:lnTo>
                  <a:pt x="17" y="58"/>
                </a:lnTo>
                <a:lnTo>
                  <a:pt x="34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5"/>
          <p:cNvSpPr>
            <a:spLocks noChangeShapeType="1"/>
          </p:cNvSpPr>
          <p:nvPr/>
        </p:nvSpPr>
        <p:spPr bwMode="auto">
          <a:xfrm>
            <a:off x="6592888" y="2532062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Freeform 46"/>
          <p:cNvSpPr>
            <a:spLocks/>
          </p:cNvSpPr>
          <p:nvPr/>
        </p:nvSpPr>
        <p:spPr bwMode="auto">
          <a:xfrm>
            <a:off x="6565901" y="2581276"/>
            <a:ext cx="53975" cy="92075"/>
          </a:xfrm>
          <a:custGeom>
            <a:avLst/>
            <a:gdLst>
              <a:gd name="T0" fmla="*/ 17 w 34"/>
              <a:gd name="T1" fmla="*/ 16 h 58"/>
              <a:gd name="T2" fmla="*/ 0 w 34"/>
              <a:gd name="T3" fmla="*/ 0 h 58"/>
              <a:gd name="T4" fmla="*/ 17 w 34"/>
              <a:gd name="T5" fmla="*/ 58 h 58"/>
              <a:gd name="T6" fmla="*/ 34 w 34"/>
              <a:gd name="T7" fmla="*/ 0 h 58"/>
              <a:gd name="T8" fmla="*/ 17 w 34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16"/>
                </a:moveTo>
                <a:lnTo>
                  <a:pt x="0" y="0"/>
                </a:lnTo>
                <a:lnTo>
                  <a:pt x="17" y="58"/>
                </a:lnTo>
                <a:lnTo>
                  <a:pt x="34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7"/>
          <p:cNvSpPr>
            <a:spLocks noChangeShapeType="1"/>
          </p:cNvSpPr>
          <p:nvPr/>
        </p:nvSpPr>
        <p:spPr bwMode="auto">
          <a:xfrm>
            <a:off x="6858000" y="2532062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Freeform 48"/>
          <p:cNvSpPr>
            <a:spLocks/>
          </p:cNvSpPr>
          <p:nvPr/>
        </p:nvSpPr>
        <p:spPr bwMode="auto">
          <a:xfrm>
            <a:off x="6832601" y="2581276"/>
            <a:ext cx="52387" cy="92075"/>
          </a:xfrm>
          <a:custGeom>
            <a:avLst/>
            <a:gdLst>
              <a:gd name="T0" fmla="*/ 16 w 33"/>
              <a:gd name="T1" fmla="*/ 16 h 58"/>
              <a:gd name="T2" fmla="*/ 0 w 33"/>
              <a:gd name="T3" fmla="*/ 0 h 58"/>
              <a:gd name="T4" fmla="*/ 16 w 33"/>
              <a:gd name="T5" fmla="*/ 58 h 58"/>
              <a:gd name="T6" fmla="*/ 33 w 33"/>
              <a:gd name="T7" fmla="*/ 0 h 58"/>
              <a:gd name="T8" fmla="*/ 16 w 33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6" y="16"/>
                </a:moveTo>
                <a:lnTo>
                  <a:pt x="0" y="0"/>
                </a:lnTo>
                <a:lnTo>
                  <a:pt x="16" y="58"/>
                </a:lnTo>
                <a:lnTo>
                  <a:pt x="33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49"/>
          <p:cNvSpPr>
            <a:spLocks noChangeShapeType="1"/>
          </p:cNvSpPr>
          <p:nvPr/>
        </p:nvSpPr>
        <p:spPr bwMode="auto">
          <a:xfrm>
            <a:off x="7348538" y="2532062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Freeform 50"/>
          <p:cNvSpPr>
            <a:spLocks/>
          </p:cNvSpPr>
          <p:nvPr/>
        </p:nvSpPr>
        <p:spPr bwMode="auto">
          <a:xfrm>
            <a:off x="7321551" y="2581276"/>
            <a:ext cx="53975" cy="92075"/>
          </a:xfrm>
          <a:custGeom>
            <a:avLst/>
            <a:gdLst>
              <a:gd name="T0" fmla="*/ 17 w 34"/>
              <a:gd name="T1" fmla="*/ 16 h 58"/>
              <a:gd name="T2" fmla="*/ 0 w 34"/>
              <a:gd name="T3" fmla="*/ 0 h 58"/>
              <a:gd name="T4" fmla="*/ 17 w 34"/>
              <a:gd name="T5" fmla="*/ 58 h 58"/>
              <a:gd name="T6" fmla="*/ 34 w 34"/>
              <a:gd name="T7" fmla="*/ 0 h 58"/>
              <a:gd name="T8" fmla="*/ 17 w 34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16"/>
                </a:moveTo>
                <a:lnTo>
                  <a:pt x="0" y="0"/>
                </a:lnTo>
                <a:lnTo>
                  <a:pt x="17" y="58"/>
                </a:lnTo>
                <a:lnTo>
                  <a:pt x="34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>
            <a:off x="6051550" y="2909887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Freeform 52"/>
          <p:cNvSpPr>
            <a:spLocks/>
          </p:cNvSpPr>
          <p:nvPr/>
        </p:nvSpPr>
        <p:spPr bwMode="auto">
          <a:xfrm>
            <a:off x="6024564" y="2957513"/>
            <a:ext cx="53975" cy="92075"/>
          </a:xfrm>
          <a:custGeom>
            <a:avLst/>
            <a:gdLst>
              <a:gd name="T0" fmla="*/ 17 w 34"/>
              <a:gd name="T1" fmla="*/ 17 h 58"/>
              <a:gd name="T2" fmla="*/ 0 w 34"/>
              <a:gd name="T3" fmla="*/ 0 h 58"/>
              <a:gd name="T4" fmla="*/ 17 w 34"/>
              <a:gd name="T5" fmla="*/ 58 h 58"/>
              <a:gd name="T6" fmla="*/ 34 w 34"/>
              <a:gd name="T7" fmla="*/ 0 h 58"/>
              <a:gd name="T8" fmla="*/ 17 w 34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17"/>
                </a:moveTo>
                <a:lnTo>
                  <a:pt x="0" y="0"/>
                </a:lnTo>
                <a:lnTo>
                  <a:pt x="17" y="58"/>
                </a:lnTo>
                <a:lnTo>
                  <a:pt x="34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>
            <a:off x="6330950" y="2906712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Freeform 54"/>
          <p:cNvSpPr>
            <a:spLocks/>
          </p:cNvSpPr>
          <p:nvPr/>
        </p:nvSpPr>
        <p:spPr bwMode="auto">
          <a:xfrm>
            <a:off x="6305551" y="2954338"/>
            <a:ext cx="52387" cy="92075"/>
          </a:xfrm>
          <a:custGeom>
            <a:avLst/>
            <a:gdLst>
              <a:gd name="T0" fmla="*/ 16 w 33"/>
              <a:gd name="T1" fmla="*/ 17 h 58"/>
              <a:gd name="T2" fmla="*/ 0 w 33"/>
              <a:gd name="T3" fmla="*/ 0 h 58"/>
              <a:gd name="T4" fmla="*/ 16 w 33"/>
              <a:gd name="T5" fmla="*/ 58 h 58"/>
              <a:gd name="T6" fmla="*/ 33 w 33"/>
              <a:gd name="T7" fmla="*/ 0 h 58"/>
              <a:gd name="T8" fmla="*/ 16 w 33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6" y="17"/>
                </a:moveTo>
                <a:lnTo>
                  <a:pt x="0" y="0"/>
                </a:lnTo>
                <a:lnTo>
                  <a:pt x="16" y="58"/>
                </a:lnTo>
                <a:lnTo>
                  <a:pt x="33" y="0"/>
                </a:lnTo>
                <a:lnTo>
                  <a:pt x="16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55"/>
          <p:cNvSpPr>
            <a:spLocks noChangeShapeType="1"/>
          </p:cNvSpPr>
          <p:nvPr/>
        </p:nvSpPr>
        <p:spPr bwMode="auto">
          <a:xfrm>
            <a:off x="6596063" y="2900363"/>
            <a:ext cx="0" cy="125413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Freeform 56"/>
          <p:cNvSpPr>
            <a:spLocks/>
          </p:cNvSpPr>
          <p:nvPr/>
        </p:nvSpPr>
        <p:spPr bwMode="auto">
          <a:xfrm>
            <a:off x="6570664" y="2947988"/>
            <a:ext cx="52387" cy="92075"/>
          </a:xfrm>
          <a:custGeom>
            <a:avLst/>
            <a:gdLst>
              <a:gd name="T0" fmla="*/ 16 w 33"/>
              <a:gd name="T1" fmla="*/ 16 h 58"/>
              <a:gd name="T2" fmla="*/ 0 w 33"/>
              <a:gd name="T3" fmla="*/ 0 h 58"/>
              <a:gd name="T4" fmla="*/ 16 w 33"/>
              <a:gd name="T5" fmla="*/ 58 h 58"/>
              <a:gd name="T6" fmla="*/ 33 w 33"/>
              <a:gd name="T7" fmla="*/ 0 h 58"/>
              <a:gd name="T8" fmla="*/ 16 w 33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6" y="16"/>
                </a:moveTo>
                <a:lnTo>
                  <a:pt x="0" y="0"/>
                </a:lnTo>
                <a:lnTo>
                  <a:pt x="16" y="58"/>
                </a:lnTo>
                <a:lnTo>
                  <a:pt x="33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57"/>
          <p:cNvSpPr>
            <a:spLocks noChangeShapeType="1"/>
          </p:cNvSpPr>
          <p:nvPr/>
        </p:nvSpPr>
        <p:spPr bwMode="auto">
          <a:xfrm>
            <a:off x="6869113" y="2903537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58"/>
          <p:cNvSpPr>
            <a:spLocks/>
          </p:cNvSpPr>
          <p:nvPr/>
        </p:nvSpPr>
        <p:spPr bwMode="auto">
          <a:xfrm>
            <a:off x="6842126" y="2951163"/>
            <a:ext cx="53975" cy="92075"/>
          </a:xfrm>
          <a:custGeom>
            <a:avLst/>
            <a:gdLst>
              <a:gd name="T0" fmla="*/ 17 w 34"/>
              <a:gd name="T1" fmla="*/ 17 h 58"/>
              <a:gd name="T2" fmla="*/ 0 w 34"/>
              <a:gd name="T3" fmla="*/ 0 h 58"/>
              <a:gd name="T4" fmla="*/ 17 w 34"/>
              <a:gd name="T5" fmla="*/ 58 h 58"/>
              <a:gd name="T6" fmla="*/ 34 w 34"/>
              <a:gd name="T7" fmla="*/ 0 h 58"/>
              <a:gd name="T8" fmla="*/ 17 w 34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17"/>
                </a:moveTo>
                <a:lnTo>
                  <a:pt x="0" y="0"/>
                </a:lnTo>
                <a:lnTo>
                  <a:pt x="17" y="58"/>
                </a:lnTo>
                <a:lnTo>
                  <a:pt x="34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59"/>
          <p:cNvSpPr>
            <a:spLocks noChangeShapeType="1"/>
          </p:cNvSpPr>
          <p:nvPr/>
        </p:nvSpPr>
        <p:spPr bwMode="auto">
          <a:xfrm>
            <a:off x="8005763" y="2884487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Freeform 60"/>
          <p:cNvSpPr>
            <a:spLocks/>
          </p:cNvSpPr>
          <p:nvPr/>
        </p:nvSpPr>
        <p:spPr bwMode="auto">
          <a:xfrm>
            <a:off x="7980364" y="2932113"/>
            <a:ext cx="52387" cy="93663"/>
          </a:xfrm>
          <a:custGeom>
            <a:avLst/>
            <a:gdLst>
              <a:gd name="T0" fmla="*/ 16 w 33"/>
              <a:gd name="T1" fmla="*/ 17 h 59"/>
              <a:gd name="T2" fmla="*/ 0 w 33"/>
              <a:gd name="T3" fmla="*/ 0 h 59"/>
              <a:gd name="T4" fmla="*/ 16 w 33"/>
              <a:gd name="T5" fmla="*/ 59 h 59"/>
              <a:gd name="T6" fmla="*/ 33 w 33"/>
              <a:gd name="T7" fmla="*/ 0 h 59"/>
              <a:gd name="T8" fmla="*/ 16 w 33"/>
              <a:gd name="T9" fmla="*/ 17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9">
                <a:moveTo>
                  <a:pt x="16" y="17"/>
                </a:moveTo>
                <a:lnTo>
                  <a:pt x="0" y="0"/>
                </a:lnTo>
                <a:lnTo>
                  <a:pt x="16" y="59"/>
                </a:lnTo>
                <a:lnTo>
                  <a:pt x="33" y="0"/>
                </a:lnTo>
                <a:lnTo>
                  <a:pt x="16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1"/>
          <p:cNvSpPr>
            <a:spLocks noChangeShapeType="1"/>
          </p:cNvSpPr>
          <p:nvPr/>
        </p:nvSpPr>
        <p:spPr bwMode="auto">
          <a:xfrm>
            <a:off x="9429750" y="2892425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Freeform 62"/>
          <p:cNvSpPr>
            <a:spLocks/>
          </p:cNvSpPr>
          <p:nvPr/>
        </p:nvSpPr>
        <p:spPr bwMode="auto">
          <a:xfrm>
            <a:off x="9402764" y="2940051"/>
            <a:ext cx="53975" cy="92075"/>
          </a:xfrm>
          <a:custGeom>
            <a:avLst/>
            <a:gdLst>
              <a:gd name="T0" fmla="*/ 17 w 34"/>
              <a:gd name="T1" fmla="*/ 17 h 58"/>
              <a:gd name="T2" fmla="*/ 0 w 34"/>
              <a:gd name="T3" fmla="*/ 0 h 58"/>
              <a:gd name="T4" fmla="*/ 17 w 34"/>
              <a:gd name="T5" fmla="*/ 58 h 58"/>
              <a:gd name="T6" fmla="*/ 34 w 34"/>
              <a:gd name="T7" fmla="*/ 0 h 58"/>
              <a:gd name="T8" fmla="*/ 17 w 34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17"/>
                </a:moveTo>
                <a:lnTo>
                  <a:pt x="0" y="0"/>
                </a:lnTo>
                <a:lnTo>
                  <a:pt x="17" y="58"/>
                </a:lnTo>
                <a:lnTo>
                  <a:pt x="34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63"/>
          <p:cNvSpPr>
            <a:spLocks noChangeShapeType="1"/>
          </p:cNvSpPr>
          <p:nvPr/>
        </p:nvSpPr>
        <p:spPr bwMode="auto">
          <a:xfrm>
            <a:off x="8513763" y="2525712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Freeform 64"/>
          <p:cNvSpPr>
            <a:spLocks/>
          </p:cNvSpPr>
          <p:nvPr/>
        </p:nvSpPr>
        <p:spPr bwMode="auto">
          <a:xfrm>
            <a:off x="8488364" y="2573338"/>
            <a:ext cx="52387" cy="92075"/>
          </a:xfrm>
          <a:custGeom>
            <a:avLst/>
            <a:gdLst>
              <a:gd name="T0" fmla="*/ 16 w 33"/>
              <a:gd name="T1" fmla="*/ 17 h 58"/>
              <a:gd name="T2" fmla="*/ 0 w 33"/>
              <a:gd name="T3" fmla="*/ 0 h 58"/>
              <a:gd name="T4" fmla="*/ 16 w 33"/>
              <a:gd name="T5" fmla="*/ 58 h 58"/>
              <a:gd name="T6" fmla="*/ 33 w 33"/>
              <a:gd name="T7" fmla="*/ 0 h 58"/>
              <a:gd name="T8" fmla="*/ 16 w 33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6" y="17"/>
                </a:moveTo>
                <a:lnTo>
                  <a:pt x="0" y="0"/>
                </a:lnTo>
                <a:lnTo>
                  <a:pt x="16" y="58"/>
                </a:lnTo>
                <a:lnTo>
                  <a:pt x="33" y="0"/>
                </a:lnTo>
                <a:lnTo>
                  <a:pt x="16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65"/>
          <p:cNvSpPr>
            <a:spLocks noChangeShapeType="1"/>
          </p:cNvSpPr>
          <p:nvPr/>
        </p:nvSpPr>
        <p:spPr bwMode="auto">
          <a:xfrm>
            <a:off x="8729663" y="2749550"/>
            <a:ext cx="127000" cy="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66"/>
          <p:cNvSpPr>
            <a:spLocks/>
          </p:cNvSpPr>
          <p:nvPr/>
        </p:nvSpPr>
        <p:spPr bwMode="auto">
          <a:xfrm>
            <a:off x="8777289" y="2724150"/>
            <a:ext cx="92075" cy="52388"/>
          </a:xfrm>
          <a:custGeom>
            <a:avLst/>
            <a:gdLst>
              <a:gd name="T0" fmla="*/ 16 w 58"/>
              <a:gd name="T1" fmla="*/ 16 h 33"/>
              <a:gd name="T2" fmla="*/ 0 w 58"/>
              <a:gd name="T3" fmla="*/ 33 h 33"/>
              <a:gd name="T4" fmla="*/ 58 w 58"/>
              <a:gd name="T5" fmla="*/ 16 h 33"/>
              <a:gd name="T6" fmla="*/ 0 w 58"/>
              <a:gd name="T7" fmla="*/ 0 h 33"/>
              <a:gd name="T8" fmla="*/ 16 w 58"/>
              <a:gd name="T9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3">
                <a:moveTo>
                  <a:pt x="16" y="16"/>
                </a:moveTo>
                <a:lnTo>
                  <a:pt x="0" y="33"/>
                </a:lnTo>
                <a:lnTo>
                  <a:pt x="58" y="16"/>
                </a:lnTo>
                <a:lnTo>
                  <a:pt x="0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Line 67"/>
          <p:cNvSpPr>
            <a:spLocks noChangeShapeType="1"/>
          </p:cNvSpPr>
          <p:nvPr/>
        </p:nvSpPr>
        <p:spPr bwMode="auto">
          <a:xfrm>
            <a:off x="9063038" y="2749550"/>
            <a:ext cx="127000" cy="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Freeform 68"/>
          <p:cNvSpPr>
            <a:spLocks/>
          </p:cNvSpPr>
          <p:nvPr/>
        </p:nvSpPr>
        <p:spPr bwMode="auto">
          <a:xfrm>
            <a:off x="9110663" y="2724150"/>
            <a:ext cx="93662" cy="52388"/>
          </a:xfrm>
          <a:custGeom>
            <a:avLst/>
            <a:gdLst>
              <a:gd name="T0" fmla="*/ 17 w 59"/>
              <a:gd name="T1" fmla="*/ 16 h 33"/>
              <a:gd name="T2" fmla="*/ 0 w 59"/>
              <a:gd name="T3" fmla="*/ 33 h 33"/>
              <a:gd name="T4" fmla="*/ 59 w 59"/>
              <a:gd name="T5" fmla="*/ 16 h 33"/>
              <a:gd name="T6" fmla="*/ 0 w 59"/>
              <a:gd name="T7" fmla="*/ 0 h 33"/>
              <a:gd name="T8" fmla="*/ 17 w 59"/>
              <a:gd name="T9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3">
                <a:moveTo>
                  <a:pt x="17" y="16"/>
                </a:moveTo>
                <a:lnTo>
                  <a:pt x="0" y="33"/>
                </a:lnTo>
                <a:lnTo>
                  <a:pt x="59" y="16"/>
                </a:lnTo>
                <a:lnTo>
                  <a:pt x="0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69"/>
          <p:cNvSpPr>
            <a:spLocks noChangeShapeType="1"/>
          </p:cNvSpPr>
          <p:nvPr/>
        </p:nvSpPr>
        <p:spPr bwMode="auto">
          <a:xfrm>
            <a:off x="5834064" y="2532062"/>
            <a:ext cx="2687637" cy="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70"/>
          <p:cNvSpPr>
            <a:spLocks/>
          </p:cNvSpPr>
          <p:nvPr/>
        </p:nvSpPr>
        <p:spPr bwMode="auto">
          <a:xfrm>
            <a:off x="3724275" y="2319338"/>
            <a:ext cx="5243512" cy="334963"/>
          </a:xfrm>
          <a:custGeom>
            <a:avLst/>
            <a:gdLst>
              <a:gd name="T0" fmla="*/ 0 w 14553"/>
              <a:gd name="T1" fmla="*/ 428 h 927"/>
              <a:gd name="T2" fmla="*/ 0 w 14553"/>
              <a:gd name="T3" fmla="*/ 0 h 927"/>
              <a:gd name="T4" fmla="*/ 14553 w 14553"/>
              <a:gd name="T5" fmla="*/ 0 h 927"/>
              <a:gd name="T6" fmla="*/ 14553 w 14553"/>
              <a:gd name="T7" fmla="*/ 927 h 9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553" h="927">
                <a:moveTo>
                  <a:pt x="0" y="428"/>
                </a:moveTo>
                <a:lnTo>
                  <a:pt x="0" y="0"/>
                </a:lnTo>
                <a:lnTo>
                  <a:pt x="14553" y="0"/>
                </a:lnTo>
                <a:lnTo>
                  <a:pt x="14553" y="927"/>
                </a:lnTo>
              </a:path>
            </a:pathLst>
          </a:cu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Freeform 71"/>
          <p:cNvSpPr>
            <a:spLocks/>
          </p:cNvSpPr>
          <p:nvPr/>
        </p:nvSpPr>
        <p:spPr bwMode="auto">
          <a:xfrm>
            <a:off x="8942389" y="2574926"/>
            <a:ext cx="52387" cy="92075"/>
          </a:xfrm>
          <a:custGeom>
            <a:avLst/>
            <a:gdLst>
              <a:gd name="T0" fmla="*/ 16 w 33"/>
              <a:gd name="T1" fmla="*/ 16 h 58"/>
              <a:gd name="T2" fmla="*/ 0 w 33"/>
              <a:gd name="T3" fmla="*/ 0 h 58"/>
              <a:gd name="T4" fmla="*/ 16 w 33"/>
              <a:gd name="T5" fmla="*/ 58 h 58"/>
              <a:gd name="T6" fmla="*/ 33 w 33"/>
              <a:gd name="T7" fmla="*/ 0 h 58"/>
              <a:gd name="T8" fmla="*/ 16 w 33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6" y="16"/>
                </a:moveTo>
                <a:lnTo>
                  <a:pt x="0" y="0"/>
                </a:lnTo>
                <a:lnTo>
                  <a:pt x="16" y="58"/>
                </a:lnTo>
                <a:lnTo>
                  <a:pt x="33" y="0"/>
                </a:lnTo>
                <a:lnTo>
                  <a:pt x="16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72"/>
          <p:cNvSpPr>
            <a:spLocks noChangeArrowheads="1"/>
          </p:cNvSpPr>
          <p:nvPr/>
        </p:nvSpPr>
        <p:spPr bwMode="auto">
          <a:xfrm>
            <a:off x="8418514" y="3787775"/>
            <a:ext cx="1470025" cy="647700"/>
          </a:xfrm>
          <a:prstGeom prst="rect">
            <a:avLst/>
          </a:prstGeom>
          <a:solidFill>
            <a:srgbClr val="FFD5D5"/>
          </a:solidFill>
          <a:ln w="8" cap="flat">
            <a:solidFill>
              <a:srgbClr val="020208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8834438" y="3951287"/>
            <a:ext cx="5036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Register</a:t>
            </a:r>
            <a:endParaRPr lang="en-US">
              <a:latin typeface="Arial" pitchFamily="34" charset="0"/>
            </a:endParaRPr>
          </a:p>
        </p:txBody>
      </p:sp>
      <p:sp>
        <p:nvSpPr>
          <p:cNvPr id="80" name="Rectangle 74"/>
          <p:cNvSpPr>
            <a:spLocks noChangeArrowheads="1"/>
          </p:cNvSpPr>
          <p:nvPr/>
        </p:nvSpPr>
        <p:spPr bwMode="auto">
          <a:xfrm>
            <a:off x="9037638" y="4143375"/>
            <a:ext cx="19396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file</a:t>
            </a:r>
            <a:endParaRPr lang="en-US">
              <a:latin typeface="Arial" pitchFamily="34" charset="0"/>
            </a:endParaRPr>
          </a:p>
        </p:txBody>
      </p:sp>
      <p:sp>
        <p:nvSpPr>
          <p:cNvPr id="81" name="Rectangle 75"/>
          <p:cNvSpPr>
            <a:spLocks noChangeArrowheads="1"/>
          </p:cNvSpPr>
          <p:nvPr/>
        </p:nvSpPr>
        <p:spPr bwMode="auto">
          <a:xfrm>
            <a:off x="9159875" y="3419475"/>
            <a:ext cx="417512" cy="234950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76"/>
          <p:cNvSpPr>
            <a:spLocks noChangeArrowheads="1"/>
          </p:cNvSpPr>
          <p:nvPr/>
        </p:nvSpPr>
        <p:spPr bwMode="auto">
          <a:xfrm>
            <a:off x="9204325" y="3463926"/>
            <a:ext cx="29335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regSrc</a:t>
            </a:r>
            <a:endParaRPr lang="en-US">
              <a:latin typeface="Arial" pitchFamily="34" charset="0"/>
            </a:endParaRPr>
          </a:p>
        </p:txBody>
      </p:sp>
      <p:sp>
        <p:nvSpPr>
          <p:cNvPr id="85" name="Line 79"/>
          <p:cNvSpPr>
            <a:spLocks noChangeShapeType="1"/>
          </p:cNvSpPr>
          <p:nvPr/>
        </p:nvSpPr>
        <p:spPr bwMode="auto">
          <a:xfrm>
            <a:off x="9339263" y="3656012"/>
            <a:ext cx="0" cy="127000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Freeform 80"/>
          <p:cNvSpPr>
            <a:spLocks/>
          </p:cNvSpPr>
          <p:nvPr/>
        </p:nvSpPr>
        <p:spPr bwMode="auto">
          <a:xfrm>
            <a:off x="9312276" y="3703638"/>
            <a:ext cx="52387" cy="92075"/>
          </a:xfrm>
          <a:custGeom>
            <a:avLst/>
            <a:gdLst>
              <a:gd name="T0" fmla="*/ 17 w 33"/>
              <a:gd name="T1" fmla="*/ 17 h 58"/>
              <a:gd name="T2" fmla="*/ 0 w 33"/>
              <a:gd name="T3" fmla="*/ 0 h 58"/>
              <a:gd name="T4" fmla="*/ 17 w 33"/>
              <a:gd name="T5" fmla="*/ 58 h 58"/>
              <a:gd name="T6" fmla="*/ 33 w 33"/>
              <a:gd name="T7" fmla="*/ 0 h 58"/>
              <a:gd name="T8" fmla="*/ 17 w 33"/>
              <a:gd name="T9" fmla="*/ 1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7" y="17"/>
                </a:moveTo>
                <a:lnTo>
                  <a:pt x="0" y="0"/>
                </a:lnTo>
                <a:lnTo>
                  <a:pt x="17" y="58"/>
                </a:lnTo>
                <a:lnTo>
                  <a:pt x="33" y="0"/>
                </a:lnTo>
                <a:lnTo>
                  <a:pt x="17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Rectangle 81"/>
          <p:cNvSpPr>
            <a:spLocks noChangeArrowheads="1"/>
          </p:cNvSpPr>
          <p:nvPr/>
        </p:nvSpPr>
        <p:spPr bwMode="auto">
          <a:xfrm>
            <a:off x="8397876" y="3394076"/>
            <a:ext cx="479425" cy="239713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Rectangle 82"/>
          <p:cNvSpPr>
            <a:spLocks noChangeArrowheads="1"/>
          </p:cNvSpPr>
          <p:nvPr/>
        </p:nvSpPr>
        <p:spPr bwMode="auto">
          <a:xfrm>
            <a:off x="8429625" y="3463926"/>
            <a:ext cx="37029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regData</a:t>
            </a:r>
            <a:endParaRPr lang="en-US">
              <a:latin typeface="Arial" pitchFamily="34" charset="0"/>
            </a:endParaRPr>
          </a:p>
        </p:txBody>
      </p:sp>
      <p:sp>
        <p:nvSpPr>
          <p:cNvPr id="91" name="Line 85"/>
          <p:cNvSpPr>
            <a:spLocks noChangeShapeType="1"/>
          </p:cNvSpPr>
          <p:nvPr/>
        </p:nvSpPr>
        <p:spPr bwMode="auto">
          <a:xfrm>
            <a:off x="8634413" y="3638550"/>
            <a:ext cx="0" cy="128588"/>
          </a:xfrm>
          <a:prstGeom prst="line">
            <a:avLst/>
          </a:prstGeom>
          <a:noFill/>
          <a:ln w="8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8607426" y="3687763"/>
            <a:ext cx="53975" cy="92075"/>
          </a:xfrm>
          <a:custGeom>
            <a:avLst/>
            <a:gdLst>
              <a:gd name="T0" fmla="*/ 17 w 34"/>
              <a:gd name="T1" fmla="*/ 16 h 58"/>
              <a:gd name="T2" fmla="*/ 0 w 34"/>
              <a:gd name="T3" fmla="*/ 0 h 58"/>
              <a:gd name="T4" fmla="*/ 17 w 34"/>
              <a:gd name="T5" fmla="*/ 58 h 58"/>
              <a:gd name="T6" fmla="*/ 34 w 34"/>
              <a:gd name="T7" fmla="*/ 0 h 58"/>
              <a:gd name="T8" fmla="*/ 17 w 34"/>
              <a:gd name="T9" fmla="*/ 16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16"/>
                </a:moveTo>
                <a:lnTo>
                  <a:pt x="0" y="0"/>
                </a:lnTo>
                <a:lnTo>
                  <a:pt x="17" y="58"/>
                </a:lnTo>
                <a:lnTo>
                  <a:pt x="34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Rectangle 87"/>
          <p:cNvSpPr>
            <a:spLocks noChangeArrowheads="1"/>
          </p:cNvSpPr>
          <p:nvPr/>
        </p:nvSpPr>
        <p:spPr bwMode="auto">
          <a:xfrm>
            <a:off x="7829551" y="3441701"/>
            <a:ext cx="395287" cy="239713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Rectangle 88"/>
          <p:cNvSpPr>
            <a:spLocks noChangeArrowheads="1"/>
          </p:cNvSpPr>
          <p:nvPr/>
        </p:nvSpPr>
        <p:spPr bwMode="auto">
          <a:xfrm>
            <a:off x="7854950" y="3506788"/>
            <a:ext cx="2997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regVal</a:t>
            </a:r>
            <a:endParaRPr lang="en-US">
              <a:latin typeface="Arial" pitchFamily="34" charset="0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8074025" y="3690937"/>
            <a:ext cx="760412" cy="935038"/>
          </a:xfrm>
          <a:custGeom>
            <a:avLst/>
            <a:gdLst>
              <a:gd name="T0" fmla="*/ 2110 w 2110"/>
              <a:gd name="T1" fmla="*/ 2081 h 2595"/>
              <a:gd name="T2" fmla="*/ 2110 w 2110"/>
              <a:gd name="T3" fmla="*/ 2595 h 2595"/>
              <a:gd name="T4" fmla="*/ 0 w 2110"/>
              <a:gd name="T5" fmla="*/ 2595 h 2595"/>
              <a:gd name="T6" fmla="*/ 0 w 2110"/>
              <a:gd name="T7" fmla="*/ 0 h 2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0" h="2595">
                <a:moveTo>
                  <a:pt x="2110" y="2081"/>
                </a:moveTo>
                <a:lnTo>
                  <a:pt x="2110" y="2595"/>
                </a:lnTo>
                <a:lnTo>
                  <a:pt x="0" y="2595"/>
                </a:lnTo>
                <a:lnTo>
                  <a:pt x="0" y="0"/>
                </a:lnTo>
              </a:path>
            </a:pathLst>
          </a:custGeom>
          <a:noFill/>
          <a:ln w="8" cap="flat">
            <a:solidFill>
              <a:srgbClr val="0606F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8048626" y="3678238"/>
            <a:ext cx="52387" cy="92075"/>
          </a:xfrm>
          <a:custGeom>
            <a:avLst/>
            <a:gdLst>
              <a:gd name="T0" fmla="*/ 16 w 33"/>
              <a:gd name="T1" fmla="*/ 41 h 58"/>
              <a:gd name="T2" fmla="*/ 33 w 33"/>
              <a:gd name="T3" fmla="*/ 58 h 58"/>
              <a:gd name="T4" fmla="*/ 16 w 33"/>
              <a:gd name="T5" fmla="*/ 0 h 58"/>
              <a:gd name="T6" fmla="*/ 0 w 33"/>
              <a:gd name="T7" fmla="*/ 58 h 58"/>
              <a:gd name="T8" fmla="*/ 16 w 33"/>
              <a:gd name="T9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8">
                <a:moveTo>
                  <a:pt x="16" y="41"/>
                </a:moveTo>
                <a:lnTo>
                  <a:pt x="33" y="58"/>
                </a:lnTo>
                <a:lnTo>
                  <a:pt x="16" y="0"/>
                </a:lnTo>
                <a:lnTo>
                  <a:pt x="0" y="58"/>
                </a:lnTo>
                <a:lnTo>
                  <a:pt x="16" y="41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93"/>
          <p:cNvSpPr>
            <a:spLocks noChangeArrowheads="1"/>
          </p:cNvSpPr>
          <p:nvPr/>
        </p:nvSpPr>
        <p:spPr bwMode="auto">
          <a:xfrm>
            <a:off x="5051425" y="3835401"/>
            <a:ext cx="1014412" cy="650875"/>
          </a:xfrm>
          <a:prstGeom prst="rect">
            <a:avLst/>
          </a:prstGeom>
          <a:solidFill>
            <a:srgbClr val="FFD5D5"/>
          </a:solidFill>
          <a:ln w="7" cap="flat">
            <a:solidFill>
              <a:srgbClr val="020208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Rectangle 94"/>
          <p:cNvSpPr>
            <a:spLocks noChangeArrowheads="1"/>
          </p:cNvSpPr>
          <p:nvPr/>
        </p:nvSpPr>
        <p:spPr bwMode="auto">
          <a:xfrm>
            <a:off x="5359400" y="4048125"/>
            <a:ext cx="24994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ALU</a:t>
            </a:r>
            <a:endParaRPr lang="en-US">
              <a:latin typeface="Arial" pitchFamily="34" charset="0"/>
            </a:endParaRPr>
          </a:p>
        </p:txBody>
      </p:sp>
      <p:sp>
        <p:nvSpPr>
          <p:cNvPr id="101" name="Rectangle 95"/>
          <p:cNvSpPr>
            <a:spLocks noChangeArrowheads="1"/>
          </p:cNvSpPr>
          <p:nvPr/>
        </p:nvSpPr>
        <p:spPr bwMode="auto">
          <a:xfrm>
            <a:off x="5138739" y="3436938"/>
            <a:ext cx="200025" cy="239713"/>
          </a:xfrm>
          <a:prstGeom prst="rect">
            <a:avLst/>
          </a:prstGeom>
          <a:solidFill>
            <a:srgbClr val="FFE6D5"/>
          </a:solidFill>
          <a:ln w="2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Rectangle 96"/>
          <p:cNvSpPr>
            <a:spLocks noChangeArrowheads="1"/>
          </p:cNvSpPr>
          <p:nvPr/>
        </p:nvSpPr>
        <p:spPr bwMode="auto">
          <a:xfrm>
            <a:off x="5199063" y="3497263"/>
            <a:ext cx="673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A</a:t>
            </a:r>
            <a:endParaRPr lang="en-US">
              <a:latin typeface="Arial" pitchFamily="34" charset="0"/>
            </a:endParaRPr>
          </a:p>
        </p:txBody>
      </p:sp>
      <p:sp>
        <p:nvSpPr>
          <p:cNvPr id="103" name="Rectangle 97"/>
          <p:cNvSpPr>
            <a:spLocks noChangeArrowheads="1"/>
          </p:cNvSpPr>
          <p:nvPr/>
        </p:nvSpPr>
        <p:spPr bwMode="auto">
          <a:xfrm>
            <a:off x="5705476" y="3429001"/>
            <a:ext cx="276225" cy="239713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Rectangle 98"/>
          <p:cNvSpPr>
            <a:spLocks noChangeArrowheads="1"/>
          </p:cNvSpPr>
          <p:nvPr/>
        </p:nvSpPr>
        <p:spPr bwMode="auto">
          <a:xfrm>
            <a:off x="5805488" y="3490913"/>
            <a:ext cx="62518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B</a:t>
            </a:r>
            <a:endParaRPr lang="en-US">
              <a:latin typeface="Arial" pitchFamily="34" charset="0"/>
            </a:endParaRPr>
          </a:p>
        </p:txBody>
      </p:sp>
      <p:sp>
        <p:nvSpPr>
          <p:cNvPr id="109" name="Line 103"/>
          <p:cNvSpPr>
            <a:spLocks noChangeShapeType="1"/>
          </p:cNvSpPr>
          <p:nvPr/>
        </p:nvSpPr>
        <p:spPr bwMode="auto">
          <a:xfrm>
            <a:off x="5249863" y="3668712"/>
            <a:ext cx="0" cy="147638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104"/>
          <p:cNvSpPr>
            <a:spLocks/>
          </p:cNvSpPr>
          <p:nvPr/>
        </p:nvSpPr>
        <p:spPr bwMode="auto">
          <a:xfrm>
            <a:off x="5221288" y="3730626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105"/>
          <p:cNvSpPr>
            <a:spLocks noChangeShapeType="1"/>
          </p:cNvSpPr>
          <p:nvPr/>
        </p:nvSpPr>
        <p:spPr bwMode="auto">
          <a:xfrm>
            <a:off x="5837238" y="3671888"/>
            <a:ext cx="0" cy="150813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Freeform 106"/>
          <p:cNvSpPr>
            <a:spLocks/>
          </p:cNvSpPr>
          <p:nvPr/>
        </p:nvSpPr>
        <p:spPr bwMode="auto">
          <a:xfrm>
            <a:off x="5808664" y="3736976"/>
            <a:ext cx="58737" cy="100013"/>
          </a:xfrm>
          <a:custGeom>
            <a:avLst/>
            <a:gdLst>
              <a:gd name="T0" fmla="*/ 18 w 37"/>
              <a:gd name="T1" fmla="*/ 18 h 63"/>
              <a:gd name="T2" fmla="*/ 0 w 37"/>
              <a:gd name="T3" fmla="*/ 0 h 63"/>
              <a:gd name="T4" fmla="*/ 18 w 37"/>
              <a:gd name="T5" fmla="*/ 63 h 63"/>
              <a:gd name="T6" fmla="*/ 37 w 37"/>
              <a:gd name="T7" fmla="*/ 0 h 63"/>
              <a:gd name="T8" fmla="*/ 18 w 3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7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Rectangle 107"/>
          <p:cNvSpPr>
            <a:spLocks noChangeArrowheads="1"/>
          </p:cNvSpPr>
          <p:nvPr/>
        </p:nvSpPr>
        <p:spPr bwMode="auto">
          <a:xfrm>
            <a:off x="4524376" y="3430588"/>
            <a:ext cx="549275" cy="239713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08"/>
          <p:cNvSpPr>
            <a:spLocks noChangeArrowheads="1"/>
          </p:cNvSpPr>
          <p:nvPr/>
        </p:nvSpPr>
        <p:spPr bwMode="auto">
          <a:xfrm>
            <a:off x="4538663" y="3486151"/>
            <a:ext cx="43441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aluResult</a:t>
            </a:r>
            <a:endParaRPr lang="en-US">
              <a:latin typeface="Arial" pitchFamily="34" charset="0"/>
            </a:endParaRPr>
          </a:p>
        </p:txBody>
      </p:sp>
      <p:sp>
        <p:nvSpPr>
          <p:cNvPr id="115" name="Freeform 109"/>
          <p:cNvSpPr>
            <a:spLocks/>
          </p:cNvSpPr>
          <p:nvPr/>
        </p:nvSpPr>
        <p:spPr bwMode="auto">
          <a:xfrm>
            <a:off x="4692650" y="3668713"/>
            <a:ext cx="863600" cy="976313"/>
          </a:xfrm>
          <a:custGeom>
            <a:avLst/>
            <a:gdLst>
              <a:gd name="T0" fmla="*/ 2395 w 2395"/>
              <a:gd name="T1" fmla="*/ 2295 h 2709"/>
              <a:gd name="T2" fmla="*/ 2395 w 2395"/>
              <a:gd name="T3" fmla="*/ 2709 h 2709"/>
              <a:gd name="T4" fmla="*/ 0 w 2395"/>
              <a:gd name="T5" fmla="*/ 2709 h 2709"/>
              <a:gd name="T6" fmla="*/ 0 w 2395"/>
              <a:gd name="T7" fmla="*/ 0 h 2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95" h="2709">
                <a:moveTo>
                  <a:pt x="2395" y="2295"/>
                </a:moveTo>
                <a:lnTo>
                  <a:pt x="2395" y="2709"/>
                </a:lnTo>
                <a:lnTo>
                  <a:pt x="0" y="2709"/>
                </a:lnTo>
                <a:lnTo>
                  <a:pt x="0" y="0"/>
                </a:lnTo>
              </a:path>
            </a:pathLst>
          </a:custGeom>
          <a:noFill/>
          <a:ln w="8" cap="flat">
            <a:solidFill>
              <a:srgbClr val="0606F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Freeform 110"/>
          <p:cNvSpPr>
            <a:spLocks/>
          </p:cNvSpPr>
          <p:nvPr/>
        </p:nvSpPr>
        <p:spPr bwMode="auto">
          <a:xfrm>
            <a:off x="4665664" y="3656013"/>
            <a:ext cx="53975" cy="92075"/>
          </a:xfrm>
          <a:custGeom>
            <a:avLst/>
            <a:gdLst>
              <a:gd name="T0" fmla="*/ 17 w 34"/>
              <a:gd name="T1" fmla="*/ 41 h 58"/>
              <a:gd name="T2" fmla="*/ 34 w 34"/>
              <a:gd name="T3" fmla="*/ 58 h 58"/>
              <a:gd name="T4" fmla="*/ 17 w 34"/>
              <a:gd name="T5" fmla="*/ 0 h 58"/>
              <a:gd name="T6" fmla="*/ 0 w 34"/>
              <a:gd name="T7" fmla="*/ 58 h 58"/>
              <a:gd name="T8" fmla="*/ 17 w 34"/>
              <a:gd name="T9" fmla="*/ 41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8">
                <a:moveTo>
                  <a:pt x="17" y="41"/>
                </a:moveTo>
                <a:lnTo>
                  <a:pt x="34" y="58"/>
                </a:lnTo>
                <a:lnTo>
                  <a:pt x="17" y="0"/>
                </a:lnTo>
                <a:lnTo>
                  <a:pt x="0" y="58"/>
                </a:lnTo>
                <a:lnTo>
                  <a:pt x="17" y="41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113"/>
          <p:cNvSpPr>
            <a:spLocks/>
          </p:cNvSpPr>
          <p:nvPr/>
        </p:nvSpPr>
        <p:spPr bwMode="auto">
          <a:xfrm>
            <a:off x="6297614" y="3975100"/>
            <a:ext cx="712787" cy="287338"/>
          </a:xfrm>
          <a:custGeom>
            <a:avLst/>
            <a:gdLst>
              <a:gd name="T0" fmla="*/ 399 w 1976"/>
              <a:gd name="T1" fmla="*/ 0 h 798"/>
              <a:gd name="T2" fmla="*/ 1577 w 1976"/>
              <a:gd name="T3" fmla="*/ 0 h 798"/>
              <a:gd name="T4" fmla="*/ 1976 w 1976"/>
              <a:gd name="T5" fmla="*/ 399 h 798"/>
              <a:gd name="T6" fmla="*/ 1577 w 1976"/>
              <a:gd name="T7" fmla="*/ 798 h 798"/>
              <a:gd name="T8" fmla="*/ 399 w 1976"/>
              <a:gd name="T9" fmla="*/ 798 h 798"/>
              <a:gd name="T10" fmla="*/ 0 w 1976"/>
              <a:gd name="T11" fmla="*/ 399 h 798"/>
              <a:gd name="T12" fmla="*/ 399 w 1976"/>
              <a:gd name="T13" fmla="*/ 0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76" h="798">
                <a:moveTo>
                  <a:pt x="399" y="0"/>
                </a:moveTo>
                <a:lnTo>
                  <a:pt x="1577" y="0"/>
                </a:lnTo>
                <a:cubicBezTo>
                  <a:pt x="1798" y="0"/>
                  <a:pt x="1976" y="178"/>
                  <a:pt x="1976" y="399"/>
                </a:cubicBezTo>
                <a:cubicBezTo>
                  <a:pt x="1976" y="620"/>
                  <a:pt x="1798" y="798"/>
                  <a:pt x="1577" y="798"/>
                </a:cubicBezTo>
                <a:lnTo>
                  <a:pt x="399" y="798"/>
                </a:lnTo>
                <a:cubicBezTo>
                  <a:pt x="178" y="798"/>
                  <a:pt x="0" y="620"/>
                  <a:pt x="0" y="399"/>
                </a:cubicBezTo>
                <a:cubicBezTo>
                  <a:pt x="0" y="178"/>
                  <a:pt x="178" y="0"/>
                  <a:pt x="399" y="0"/>
                </a:cubicBezTo>
                <a:close/>
              </a:path>
            </a:pathLst>
          </a:custGeom>
          <a:solidFill>
            <a:srgbClr val="F4D7D7"/>
          </a:solidFill>
          <a:ln w="10" cap="flat">
            <a:solidFill>
              <a:srgbClr val="05050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114"/>
          <p:cNvSpPr>
            <a:spLocks noChangeArrowheads="1"/>
          </p:cNvSpPr>
          <p:nvPr/>
        </p:nvSpPr>
        <p:spPr bwMode="auto">
          <a:xfrm>
            <a:off x="6477001" y="4030662"/>
            <a:ext cx="28854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flags</a:t>
            </a:r>
            <a:endParaRPr lang="en-US">
              <a:latin typeface="Arial" pitchFamily="34" charset="0"/>
            </a:endParaRPr>
          </a:p>
        </p:txBody>
      </p:sp>
      <p:sp>
        <p:nvSpPr>
          <p:cNvPr id="121" name="Freeform 115"/>
          <p:cNvSpPr>
            <a:spLocks/>
          </p:cNvSpPr>
          <p:nvPr/>
        </p:nvSpPr>
        <p:spPr bwMode="auto">
          <a:xfrm>
            <a:off x="6059489" y="4108450"/>
            <a:ext cx="225425" cy="6350"/>
          </a:xfrm>
          <a:custGeom>
            <a:avLst/>
            <a:gdLst>
              <a:gd name="T0" fmla="*/ 0 w 625"/>
              <a:gd name="T1" fmla="*/ 20 h 20"/>
              <a:gd name="T2" fmla="*/ 625 w 625"/>
              <a:gd name="T3" fmla="*/ 20 h 20"/>
              <a:gd name="T4" fmla="*/ 625 w 625"/>
              <a:gd name="T5" fmla="*/ 0 h 20"/>
              <a:gd name="T6" fmla="*/ 625 w 625"/>
              <a:gd name="T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5" h="20">
                <a:moveTo>
                  <a:pt x="0" y="20"/>
                </a:moveTo>
                <a:lnTo>
                  <a:pt x="625" y="20"/>
                </a:lnTo>
                <a:lnTo>
                  <a:pt x="625" y="0"/>
                </a:lnTo>
                <a:lnTo>
                  <a:pt x="625" y="0"/>
                </a:lnTo>
              </a:path>
            </a:pathLst>
          </a:custGeom>
          <a:solidFill>
            <a:srgbClr val="F4D7D7"/>
          </a:solidFill>
          <a:ln w="8" cap="flat">
            <a:solidFill>
              <a:srgbClr val="0202ED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Freeform 116"/>
          <p:cNvSpPr>
            <a:spLocks/>
          </p:cNvSpPr>
          <p:nvPr/>
        </p:nvSpPr>
        <p:spPr bwMode="auto">
          <a:xfrm>
            <a:off x="6205539" y="4081462"/>
            <a:ext cx="92075" cy="52388"/>
          </a:xfrm>
          <a:custGeom>
            <a:avLst/>
            <a:gdLst>
              <a:gd name="T0" fmla="*/ 16 w 58"/>
              <a:gd name="T1" fmla="*/ 17 h 33"/>
              <a:gd name="T2" fmla="*/ 0 w 58"/>
              <a:gd name="T3" fmla="*/ 33 h 33"/>
              <a:gd name="T4" fmla="*/ 58 w 58"/>
              <a:gd name="T5" fmla="*/ 17 h 33"/>
              <a:gd name="T6" fmla="*/ 0 w 58"/>
              <a:gd name="T7" fmla="*/ 0 h 33"/>
              <a:gd name="T8" fmla="*/ 16 w 58"/>
              <a:gd name="T9" fmla="*/ 17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3">
                <a:moveTo>
                  <a:pt x="16" y="17"/>
                </a:moveTo>
                <a:lnTo>
                  <a:pt x="0" y="33"/>
                </a:lnTo>
                <a:lnTo>
                  <a:pt x="58" y="17"/>
                </a:lnTo>
                <a:lnTo>
                  <a:pt x="0" y="0"/>
                </a:lnTo>
                <a:lnTo>
                  <a:pt x="16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17"/>
          <p:cNvSpPr>
            <a:spLocks noChangeArrowheads="1"/>
          </p:cNvSpPr>
          <p:nvPr/>
        </p:nvSpPr>
        <p:spPr bwMode="auto">
          <a:xfrm>
            <a:off x="6191251" y="3435351"/>
            <a:ext cx="485775" cy="231775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Rectangle 118"/>
          <p:cNvSpPr>
            <a:spLocks noChangeArrowheads="1"/>
          </p:cNvSpPr>
          <p:nvPr/>
        </p:nvSpPr>
        <p:spPr bwMode="auto">
          <a:xfrm>
            <a:off x="6227764" y="3487738"/>
            <a:ext cx="301365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flags.E</a:t>
            </a:r>
            <a:endParaRPr lang="en-US">
              <a:latin typeface="Arial" pitchFamily="34" charset="0"/>
            </a:endParaRPr>
          </a:p>
        </p:txBody>
      </p:sp>
      <p:sp>
        <p:nvSpPr>
          <p:cNvPr id="125" name="Rectangle 119"/>
          <p:cNvSpPr>
            <a:spLocks noChangeArrowheads="1"/>
          </p:cNvSpPr>
          <p:nvPr/>
        </p:nvSpPr>
        <p:spPr bwMode="auto">
          <a:xfrm>
            <a:off x="6719889" y="3438525"/>
            <a:ext cx="587375" cy="223838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120"/>
          <p:cNvSpPr>
            <a:spLocks noChangeArrowheads="1"/>
          </p:cNvSpPr>
          <p:nvPr/>
        </p:nvSpPr>
        <p:spPr bwMode="auto">
          <a:xfrm>
            <a:off x="6761163" y="3463926"/>
            <a:ext cx="3735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flags.GT</a:t>
            </a:r>
            <a:endParaRPr lang="en-US">
              <a:latin typeface="Arial" pitchFamily="34" charset="0"/>
            </a:endParaRPr>
          </a:p>
        </p:txBody>
      </p:sp>
      <p:sp>
        <p:nvSpPr>
          <p:cNvPr id="127" name="Line 121"/>
          <p:cNvSpPr>
            <a:spLocks noChangeShapeType="1"/>
          </p:cNvSpPr>
          <p:nvPr/>
        </p:nvSpPr>
        <p:spPr bwMode="auto">
          <a:xfrm flipV="1">
            <a:off x="6438900" y="3670300"/>
            <a:ext cx="0" cy="293688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Freeform 122"/>
          <p:cNvSpPr>
            <a:spLocks/>
          </p:cNvSpPr>
          <p:nvPr/>
        </p:nvSpPr>
        <p:spPr bwMode="auto">
          <a:xfrm>
            <a:off x="6410325" y="3656013"/>
            <a:ext cx="57150" cy="100013"/>
          </a:xfrm>
          <a:custGeom>
            <a:avLst/>
            <a:gdLst>
              <a:gd name="T0" fmla="*/ 18 w 36"/>
              <a:gd name="T1" fmla="*/ 45 h 63"/>
              <a:gd name="T2" fmla="*/ 36 w 36"/>
              <a:gd name="T3" fmla="*/ 63 h 63"/>
              <a:gd name="T4" fmla="*/ 18 w 36"/>
              <a:gd name="T5" fmla="*/ 0 h 63"/>
              <a:gd name="T6" fmla="*/ 0 w 36"/>
              <a:gd name="T7" fmla="*/ 63 h 63"/>
              <a:gd name="T8" fmla="*/ 18 w 36"/>
              <a:gd name="T9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45"/>
                </a:moveTo>
                <a:lnTo>
                  <a:pt x="36" y="63"/>
                </a:lnTo>
                <a:lnTo>
                  <a:pt x="18" y="0"/>
                </a:lnTo>
                <a:lnTo>
                  <a:pt x="0" y="63"/>
                </a:lnTo>
                <a:lnTo>
                  <a:pt x="18" y="45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123"/>
          <p:cNvSpPr>
            <a:spLocks noChangeShapeType="1"/>
          </p:cNvSpPr>
          <p:nvPr/>
        </p:nvSpPr>
        <p:spPr bwMode="auto">
          <a:xfrm flipV="1">
            <a:off x="6851650" y="3676650"/>
            <a:ext cx="0" cy="304800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Freeform 124"/>
          <p:cNvSpPr>
            <a:spLocks/>
          </p:cNvSpPr>
          <p:nvPr/>
        </p:nvSpPr>
        <p:spPr bwMode="auto">
          <a:xfrm>
            <a:off x="6823075" y="3662362"/>
            <a:ext cx="57150" cy="101600"/>
          </a:xfrm>
          <a:custGeom>
            <a:avLst/>
            <a:gdLst>
              <a:gd name="T0" fmla="*/ 18 w 36"/>
              <a:gd name="T1" fmla="*/ 46 h 64"/>
              <a:gd name="T2" fmla="*/ 36 w 36"/>
              <a:gd name="T3" fmla="*/ 64 h 64"/>
              <a:gd name="T4" fmla="*/ 18 w 36"/>
              <a:gd name="T5" fmla="*/ 0 h 64"/>
              <a:gd name="T6" fmla="*/ 0 w 36"/>
              <a:gd name="T7" fmla="*/ 64 h 64"/>
              <a:gd name="T8" fmla="*/ 18 w 36"/>
              <a:gd name="T9" fmla="*/ 46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4">
                <a:moveTo>
                  <a:pt x="18" y="46"/>
                </a:moveTo>
                <a:lnTo>
                  <a:pt x="36" y="64"/>
                </a:lnTo>
                <a:lnTo>
                  <a:pt x="18" y="0"/>
                </a:lnTo>
                <a:lnTo>
                  <a:pt x="0" y="64"/>
                </a:lnTo>
                <a:lnTo>
                  <a:pt x="18" y="46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129"/>
          <p:cNvSpPr>
            <a:spLocks noChangeArrowheads="1"/>
          </p:cNvSpPr>
          <p:nvPr/>
        </p:nvSpPr>
        <p:spPr bwMode="auto">
          <a:xfrm>
            <a:off x="3438526" y="3811588"/>
            <a:ext cx="1012825" cy="650875"/>
          </a:xfrm>
          <a:prstGeom prst="rect">
            <a:avLst/>
          </a:prstGeom>
          <a:solidFill>
            <a:srgbClr val="FFD5D5"/>
          </a:solidFill>
          <a:ln w="7" cap="flat">
            <a:solidFill>
              <a:srgbClr val="020208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Rectangle 130"/>
          <p:cNvSpPr>
            <a:spLocks noChangeArrowheads="1"/>
          </p:cNvSpPr>
          <p:nvPr/>
        </p:nvSpPr>
        <p:spPr bwMode="auto">
          <a:xfrm>
            <a:off x="3732214" y="4022725"/>
            <a:ext cx="290079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137" name="Rectangle 131"/>
          <p:cNvSpPr>
            <a:spLocks noChangeArrowheads="1"/>
          </p:cNvSpPr>
          <p:nvPr/>
        </p:nvSpPr>
        <p:spPr bwMode="auto">
          <a:xfrm>
            <a:off x="3606800" y="4214812"/>
            <a:ext cx="528158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memory</a:t>
            </a:r>
            <a:endParaRPr lang="en-US">
              <a:latin typeface="Arial" pitchFamily="34" charset="0"/>
            </a:endParaRPr>
          </a:p>
        </p:txBody>
      </p:sp>
      <p:sp>
        <p:nvSpPr>
          <p:cNvPr id="138" name="Rectangle 132"/>
          <p:cNvSpPr>
            <a:spLocks noChangeArrowheads="1"/>
          </p:cNvSpPr>
          <p:nvPr/>
        </p:nvSpPr>
        <p:spPr bwMode="auto">
          <a:xfrm>
            <a:off x="3546476" y="3424238"/>
            <a:ext cx="327025" cy="238125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Rectangle 133"/>
          <p:cNvSpPr>
            <a:spLocks noChangeArrowheads="1"/>
          </p:cNvSpPr>
          <p:nvPr/>
        </p:nvSpPr>
        <p:spPr bwMode="auto">
          <a:xfrm>
            <a:off x="3582988" y="3484563"/>
            <a:ext cx="18755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mar</a:t>
            </a:r>
            <a:endParaRPr lang="en-US">
              <a:latin typeface="Arial" pitchFamily="34" charset="0"/>
            </a:endParaRPr>
          </a:p>
        </p:txBody>
      </p:sp>
      <p:sp>
        <p:nvSpPr>
          <p:cNvPr id="140" name="Rectangle 134"/>
          <p:cNvSpPr>
            <a:spLocks noChangeArrowheads="1"/>
          </p:cNvSpPr>
          <p:nvPr/>
        </p:nvSpPr>
        <p:spPr bwMode="auto">
          <a:xfrm>
            <a:off x="4111626" y="3427413"/>
            <a:ext cx="327025" cy="239713"/>
          </a:xfrm>
          <a:prstGeom prst="rect">
            <a:avLst/>
          </a:prstGeom>
          <a:solidFill>
            <a:srgbClr val="FFE6D5"/>
          </a:solidFill>
          <a:ln w="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35"/>
          <p:cNvSpPr>
            <a:spLocks noChangeArrowheads="1"/>
          </p:cNvSpPr>
          <p:nvPr/>
        </p:nvSpPr>
        <p:spPr bwMode="auto">
          <a:xfrm>
            <a:off x="4146550" y="3495676"/>
            <a:ext cx="193964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mdr</a:t>
            </a:r>
            <a:endParaRPr lang="en-US">
              <a:latin typeface="Arial" pitchFamily="34" charset="0"/>
            </a:endParaRPr>
          </a:p>
        </p:txBody>
      </p:sp>
      <p:sp>
        <p:nvSpPr>
          <p:cNvPr id="146" name="Line 140"/>
          <p:cNvSpPr>
            <a:spLocks noChangeShapeType="1"/>
          </p:cNvSpPr>
          <p:nvPr/>
        </p:nvSpPr>
        <p:spPr bwMode="auto">
          <a:xfrm>
            <a:off x="3705225" y="3662362"/>
            <a:ext cx="0" cy="152400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Freeform 141"/>
          <p:cNvSpPr>
            <a:spLocks/>
          </p:cNvSpPr>
          <p:nvPr/>
        </p:nvSpPr>
        <p:spPr bwMode="auto">
          <a:xfrm>
            <a:off x="3676650" y="3727450"/>
            <a:ext cx="57150" cy="101600"/>
          </a:xfrm>
          <a:custGeom>
            <a:avLst/>
            <a:gdLst>
              <a:gd name="T0" fmla="*/ 18 w 36"/>
              <a:gd name="T1" fmla="*/ 19 h 64"/>
              <a:gd name="T2" fmla="*/ 0 w 36"/>
              <a:gd name="T3" fmla="*/ 0 h 64"/>
              <a:gd name="T4" fmla="*/ 18 w 36"/>
              <a:gd name="T5" fmla="*/ 64 h 64"/>
              <a:gd name="T6" fmla="*/ 36 w 36"/>
              <a:gd name="T7" fmla="*/ 0 h 64"/>
              <a:gd name="T8" fmla="*/ 18 w 36"/>
              <a:gd name="T9" fmla="*/ 1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4">
                <a:moveTo>
                  <a:pt x="18" y="19"/>
                </a:moveTo>
                <a:lnTo>
                  <a:pt x="0" y="0"/>
                </a:lnTo>
                <a:lnTo>
                  <a:pt x="18" y="64"/>
                </a:lnTo>
                <a:lnTo>
                  <a:pt x="36" y="0"/>
                </a:lnTo>
                <a:lnTo>
                  <a:pt x="18" y="19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Line 142"/>
          <p:cNvSpPr>
            <a:spLocks noChangeShapeType="1"/>
          </p:cNvSpPr>
          <p:nvPr/>
        </p:nvSpPr>
        <p:spPr bwMode="auto">
          <a:xfrm>
            <a:off x="4265613" y="3656012"/>
            <a:ext cx="0" cy="153988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Freeform 143"/>
          <p:cNvSpPr>
            <a:spLocks/>
          </p:cNvSpPr>
          <p:nvPr/>
        </p:nvSpPr>
        <p:spPr bwMode="auto">
          <a:xfrm>
            <a:off x="4235451" y="3722687"/>
            <a:ext cx="58737" cy="101600"/>
          </a:xfrm>
          <a:custGeom>
            <a:avLst/>
            <a:gdLst>
              <a:gd name="T0" fmla="*/ 19 w 37"/>
              <a:gd name="T1" fmla="*/ 18 h 64"/>
              <a:gd name="T2" fmla="*/ 0 w 37"/>
              <a:gd name="T3" fmla="*/ 0 h 64"/>
              <a:gd name="T4" fmla="*/ 19 w 37"/>
              <a:gd name="T5" fmla="*/ 64 h 64"/>
              <a:gd name="T6" fmla="*/ 37 w 37"/>
              <a:gd name="T7" fmla="*/ 0 h 64"/>
              <a:gd name="T8" fmla="*/ 19 w 37"/>
              <a:gd name="T9" fmla="*/ 1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64">
                <a:moveTo>
                  <a:pt x="19" y="18"/>
                </a:moveTo>
                <a:lnTo>
                  <a:pt x="0" y="0"/>
                </a:lnTo>
                <a:lnTo>
                  <a:pt x="19" y="64"/>
                </a:lnTo>
                <a:lnTo>
                  <a:pt x="37" y="0"/>
                </a:lnTo>
                <a:lnTo>
                  <a:pt x="19" y="18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44"/>
          <p:cNvSpPr>
            <a:spLocks noChangeArrowheads="1"/>
          </p:cNvSpPr>
          <p:nvPr/>
        </p:nvSpPr>
        <p:spPr bwMode="auto">
          <a:xfrm>
            <a:off x="2830513" y="3436938"/>
            <a:ext cx="514350" cy="246063"/>
          </a:xfrm>
          <a:prstGeom prst="rect">
            <a:avLst/>
          </a:prstGeom>
          <a:solidFill>
            <a:srgbClr val="FFE6D5"/>
          </a:solidFill>
          <a:ln w="4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Rectangle 145"/>
          <p:cNvSpPr>
            <a:spLocks noChangeArrowheads="1"/>
          </p:cNvSpPr>
          <p:nvPr/>
        </p:nvSpPr>
        <p:spPr bwMode="auto">
          <a:xfrm>
            <a:off x="2867025" y="3503613"/>
            <a:ext cx="37991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Sans"/>
              </a:rPr>
              <a:t>ldResult</a:t>
            </a:r>
            <a:endParaRPr lang="en-US">
              <a:latin typeface="Arial" pitchFamily="34" charset="0"/>
            </a:endParaRPr>
          </a:p>
        </p:txBody>
      </p:sp>
      <p:sp>
        <p:nvSpPr>
          <p:cNvPr id="154" name="Freeform 148"/>
          <p:cNvSpPr>
            <a:spLocks/>
          </p:cNvSpPr>
          <p:nvPr/>
        </p:nvSpPr>
        <p:spPr bwMode="auto">
          <a:xfrm>
            <a:off x="3081338" y="3679825"/>
            <a:ext cx="849312" cy="928688"/>
          </a:xfrm>
          <a:custGeom>
            <a:avLst/>
            <a:gdLst>
              <a:gd name="T0" fmla="*/ 2358 w 2358"/>
              <a:gd name="T1" fmla="*/ 2197 h 2580"/>
              <a:gd name="T2" fmla="*/ 2358 w 2358"/>
              <a:gd name="T3" fmla="*/ 2580 h 2580"/>
              <a:gd name="T4" fmla="*/ 0 w 2358"/>
              <a:gd name="T5" fmla="*/ 2580 h 2580"/>
              <a:gd name="T6" fmla="*/ 0 w 2358"/>
              <a:gd name="T7" fmla="*/ 0 h 25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58" h="2580">
                <a:moveTo>
                  <a:pt x="2358" y="2197"/>
                </a:moveTo>
                <a:lnTo>
                  <a:pt x="2358" y="2580"/>
                </a:lnTo>
                <a:lnTo>
                  <a:pt x="0" y="2580"/>
                </a:lnTo>
                <a:lnTo>
                  <a:pt x="0" y="0"/>
                </a:lnTo>
              </a:path>
            </a:pathLst>
          </a:custGeom>
          <a:noFill/>
          <a:ln w="8" cap="flat">
            <a:solidFill>
              <a:srgbClr val="0202E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Freeform 149"/>
          <p:cNvSpPr>
            <a:spLocks/>
          </p:cNvSpPr>
          <p:nvPr/>
        </p:nvSpPr>
        <p:spPr bwMode="auto">
          <a:xfrm>
            <a:off x="3054351" y="3665538"/>
            <a:ext cx="52387" cy="93663"/>
          </a:xfrm>
          <a:custGeom>
            <a:avLst/>
            <a:gdLst>
              <a:gd name="T0" fmla="*/ 17 w 33"/>
              <a:gd name="T1" fmla="*/ 42 h 59"/>
              <a:gd name="T2" fmla="*/ 33 w 33"/>
              <a:gd name="T3" fmla="*/ 59 h 59"/>
              <a:gd name="T4" fmla="*/ 17 w 33"/>
              <a:gd name="T5" fmla="*/ 0 h 59"/>
              <a:gd name="T6" fmla="*/ 0 w 33"/>
              <a:gd name="T7" fmla="*/ 59 h 59"/>
              <a:gd name="T8" fmla="*/ 17 w 33"/>
              <a:gd name="T9" fmla="*/ 42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59">
                <a:moveTo>
                  <a:pt x="17" y="42"/>
                </a:moveTo>
                <a:lnTo>
                  <a:pt x="33" y="59"/>
                </a:lnTo>
                <a:lnTo>
                  <a:pt x="17" y="0"/>
                </a:lnTo>
                <a:lnTo>
                  <a:pt x="0" y="59"/>
                </a:lnTo>
                <a:lnTo>
                  <a:pt x="17" y="42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Line 150"/>
          <p:cNvSpPr>
            <a:spLocks noChangeShapeType="1"/>
          </p:cNvSpPr>
          <p:nvPr/>
        </p:nvSpPr>
        <p:spPr bwMode="auto">
          <a:xfrm flipV="1">
            <a:off x="7686675" y="2735262"/>
            <a:ext cx="144462" cy="7938"/>
          </a:xfrm>
          <a:prstGeom prst="line">
            <a:avLst/>
          </a:prstGeom>
          <a:noFill/>
          <a:ln w="8" cap="flat">
            <a:solidFill>
              <a:srgbClr val="0202E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Freeform 151"/>
          <p:cNvSpPr>
            <a:spLocks/>
          </p:cNvSpPr>
          <p:nvPr/>
        </p:nvSpPr>
        <p:spPr bwMode="auto">
          <a:xfrm>
            <a:off x="7751763" y="2713037"/>
            <a:ext cx="93662" cy="52388"/>
          </a:xfrm>
          <a:custGeom>
            <a:avLst/>
            <a:gdLst>
              <a:gd name="T0" fmla="*/ 17 w 59"/>
              <a:gd name="T1" fmla="*/ 16 h 33"/>
              <a:gd name="T2" fmla="*/ 1 w 59"/>
              <a:gd name="T3" fmla="*/ 33 h 33"/>
              <a:gd name="T4" fmla="*/ 59 w 59"/>
              <a:gd name="T5" fmla="*/ 14 h 33"/>
              <a:gd name="T6" fmla="*/ 0 w 59"/>
              <a:gd name="T7" fmla="*/ 0 h 33"/>
              <a:gd name="T8" fmla="*/ 17 w 59"/>
              <a:gd name="T9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" h="33">
                <a:moveTo>
                  <a:pt x="17" y="16"/>
                </a:moveTo>
                <a:lnTo>
                  <a:pt x="1" y="33"/>
                </a:lnTo>
                <a:lnTo>
                  <a:pt x="59" y="14"/>
                </a:lnTo>
                <a:lnTo>
                  <a:pt x="0" y="0"/>
                </a:lnTo>
                <a:lnTo>
                  <a:pt x="17" y="16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Rectangle 152"/>
          <p:cNvSpPr>
            <a:spLocks noChangeArrowheads="1"/>
          </p:cNvSpPr>
          <p:nvPr/>
        </p:nvSpPr>
        <p:spPr bwMode="auto">
          <a:xfrm>
            <a:off x="2320925" y="2063751"/>
            <a:ext cx="1047750" cy="657225"/>
          </a:xfrm>
          <a:prstGeom prst="rect">
            <a:avLst/>
          </a:prstGeom>
          <a:solidFill>
            <a:srgbClr val="DDFF55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Rectangle 153"/>
          <p:cNvSpPr>
            <a:spLocks noChangeArrowheads="1"/>
          </p:cNvSpPr>
          <p:nvPr/>
        </p:nvSpPr>
        <p:spPr bwMode="auto">
          <a:xfrm>
            <a:off x="2489201" y="216535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</a:endParaRPr>
          </a:p>
        </p:txBody>
      </p:sp>
      <p:sp>
        <p:nvSpPr>
          <p:cNvPr id="160" name="Rectangle 154"/>
          <p:cNvSpPr>
            <a:spLocks noChangeArrowheads="1"/>
          </p:cNvSpPr>
          <p:nvPr/>
        </p:nvSpPr>
        <p:spPr bwMode="auto">
          <a:xfrm>
            <a:off x="2489201" y="2165351"/>
            <a:ext cx="7977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l-GR" sz="1600" dirty="0">
                <a:solidFill>
                  <a:srgbClr val="000000"/>
                </a:solidFill>
                <a:latin typeface="Sans"/>
              </a:rPr>
              <a:t>μ</a:t>
            </a:r>
            <a:r>
              <a:rPr lang="en-US" sz="1600" dirty="0">
                <a:solidFill>
                  <a:srgbClr val="000000"/>
                </a:solidFill>
                <a:latin typeface="Sans"/>
              </a:rPr>
              <a:t> control 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61" name="Rectangle 155"/>
          <p:cNvSpPr>
            <a:spLocks noChangeArrowheads="1"/>
          </p:cNvSpPr>
          <p:nvPr/>
        </p:nvSpPr>
        <p:spPr bwMode="auto">
          <a:xfrm>
            <a:off x="2686051" y="2419351"/>
            <a:ext cx="3302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0000"/>
                </a:solidFill>
                <a:latin typeface="Sans"/>
              </a:rPr>
              <a:t>unit</a:t>
            </a:r>
            <a:endParaRPr lang="en-US">
              <a:latin typeface="Arial" pitchFamily="34" charset="0"/>
            </a:endParaRPr>
          </a:p>
        </p:txBody>
      </p:sp>
      <p:sp>
        <p:nvSpPr>
          <p:cNvPr id="162" name="Line 156"/>
          <p:cNvSpPr>
            <a:spLocks noChangeShapeType="1"/>
          </p:cNvSpPr>
          <p:nvPr/>
        </p:nvSpPr>
        <p:spPr bwMode="auto">
          <a:xfrm>
            <a:off x="5557838" y="3273425"/>
            <a:ext cx="0" cy="554038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57"/>
          <p:cNvSpPr>
            <a:spLocks/>
          </p:cNvSpPr>
          <p:nvPr/>
        </p:nvSpPr>
        <p:spPr bwMode="auto">
          <a:xfrm>
            <a:off x="5529263" y="3741738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Line 159"/>
          <p:cNvSpPr>
            <a:spLocks noChangeShapeType="1"/>
          </p:cNvSpPr>
          <p:nvPr/>
        </p:nvSpPr>
        <p:spPr bwMode="auto">
          <a:xfrm>
            <a:off x="9075738" y="3249612"/>
            <a:ext cx="0" cy="554038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Freeform 160"/>
          <p:cNvSpPr>
            <a:spLocks/>
          </p:cNvSpPr>
          <p:nvPr/>
        </p:nvSpPr>
        <p:spPr bwMode="auto">
          <a:xfrm>
            <a:off x="9045576" y="3717926"/>
            <a:ext cx="58737" cy="100013"/>
          </a:xfrm>
          <a:custGeom>
            <a:avLst/>
            <a:gdLst>
              <a:gd name="T0" fmla="*/ 19 w 37"/>
              <a:gd name="T1" fmla="*/ 18 h 63"/>
              <a:gd name="T2" fmla="*/ 0 w 37"/>
              <a:gd name="T3" fmla="*/ 0 h 63"/>
              <a:gd name="T4" fmla="*/ 19 w 37"/>
              <a:gd name="T5" fmla="*/ 63 h 63"/>
              <a:gd name="T6" fmla="*/ 37 w 37"/>
              <a:gd name="T7" fmla="*/ 0 h 63"/>
              <a:gd name="T8" fmla="*/ 19 w 37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63">
                <a:moveTo>
                  <a:pt x="19" y="18"/>
                </a:moveTo>
                <a:lnTo>
                  <a:pt x="0" y="0"/>
                </a:lnTo>
                <a:lnTo>
                  <a:pt x="19" y="63"/>
                </a:lnTo>
                <a:lnTo>
                  <a:pt x="37" y="0"/>
                </a:lnTo>
                <a:lnTo>
                  <a:pt x="19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Freeform 162"/>
          <p:cNvSpPr>
            <a:spLocks/>
          </p:cNvSpPr>
          <p:nvPr/>
        </p:nvSpPr>
        <p:spPr bwMode="auto">
          <a:xfrm>
            <a:off x="3360739" y="2205038"/>
            <a:ext cx="2244725" cy="290513"/>
          </a:xfrm>
          <a:custGeom>
            <a:avLst/>
            <a:gdLst>
              <a:gd name="T0" fmla="*/ 6229 w 6229"/>
              <a:gd name="T1" fmla="*/ 806 h 806"/>
              <a:gd name="T2" fmla="*/ 6229 w 6229"/>
              <a:gd name="T3" fmla="*/ 0 h 806"/>
              <a:gd name="T4" fmla="*/ 0 w 6229"/>
              <a:gd name="T5" fmla="*/ 0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29" h="806">
                <a:moveTo>
                  <a:pt x="6229" y="806"/>
                </a:moveTo>
                <a:lnTo>
                  <a:pt x="6229" y="0"/>
                </a:lnTo>
                <a:lnTo>
                  <a:pt x="0" y="0"/>
                </a:lnTo>
              </a:path>
            </a:pathLst>
          </a:custGeom>
          <a:noFill/>
          <a:ln w="8" cap="flat">
            <a:solidFill>
              <a:srgbClr val="0202ED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Freeform 163"/>
          <p:cNvSpPr>
            <a:spLocks/>
          </p:cNvSpPr>
          <p:nvPr/>
        </p:nvSpPr>
        <p:spPr bwMode="auto">
          <a:xfrm>
            <a:off x="3348039" y="2178051"/>
            <a:ext cx="92075" cy="53975"/>
          </a:xfrm>
          <a:custGeom>
            <a:avLst/>
            <a:gdLst>
              <a:gd name="T0" fmla="*/ 41 w 58"/>
              <a:gd name="T1" fmla="*/ 17 h 34"/>
              <a:gd name="T2" fmla="*/ 58 w 58"/>
              <a:gd name="T3" fmla="*/ 0 h 34"/>
              <a:gd name="T4" fmla="*/ 0 w 58"/>
              <a:gd name="T5" fmla="*/ 17 h 34"/>
              <a:gd name="T6" fmla="*/ 58 w 58"/>
              <a:gd name="T7" fmla="*/ 34 h 34"/>
              <a:gd name="T8" fmla="*/ 41 w 58"/>
              <a:gd name="T9" fmla="*/ 17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4">
                <a:moveTo>
                  <a:pt x="41" y="17"/>
                </a:moveTo>
                <a:lnTo>
                  <a:pt x="58" y="0"/>
                </a:lnTo>
                <a:lnTo>
                  <a:pt x="0" y="17"/>
                </a:lnTo>
                <a:lnTo>
                  <a:pt x="58" y="34"/>
                </a:lnTo>
                <a:lnTo>
                  <a:pt x="41" y="1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Rectangle 164"/>
          <p:cNvSpPr>
            <a:spLocks noChangeArrowheads="1"/>
          </p:cNvSpPr>
          <p:nvPr/>
        </p:nvSpPr>
        <p:spPr bwMode="auto">
          <a:xfrm>
            <a:off x="4276726" y="2009775"/>
            <a:ext cx="54194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  <a:latin typeface="Sans"/>
              </a:rPr>
              <a:t>opcode</a:t>
            </a:r>
            <a:endParaRPr lang="en-US">
              <a:latin typeface="Arial" pitchFamily="34" charset="0"/>
            </a:endParaRPr>
          </a:p>
        </p:txBody>
      </p:sp>
      <p:sp>
        <p:nvSpPr>
          <p:cNvPr id="171" name="Line 165"/>
          <p:cNvSpPr>
            <a:spLocks noChangeShapeType="1"/>
          </p:cNvSpPr>
          <p:nvPr/>
        </p:nvSpPr>
        <p:spPr bwMode="auto">
          <a:xfrm>
            <a:off x="4027488" y="3259137"/>
            <a:ext cx="0" cy="554038"/>
          </a:xfrm>
          <a:prstGeom prst="line">
            <a:avLst/>
          </a:prstGeom>
          <a:noFill/>
          <a:ln w="9" cap="flat">
            <a:solidFill>
              <a:srgbClr val="101EF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Freeform 166"/>
          <p:cNvSpPr>
            <a:spLocks/>
          </p:cNvSpPr>
          <p:nvPr/>
        </p:nvSpPr>
        <p:spPr bwMode="auto">
          <a:xfrm>
            <a:off x="3998913" y="3727451"/>
            <a:ext cx="57150" cy="100013"/>
          </a:xfrm>
          <a:custGeom>
            <a:avLst/>
            <a:gdLst>
              <a:gd name="T0" fmla="*/ 18 w 36"/>
              <a:gd name="T1" fmla="*/ 18 h 63"/>
              <a:gd name="T2" fmla="*/ 0 w 36"/>
              <a:gd name="T3" fmla="*/ 0 h 63"/>
              <a:gd name="T4" fmla="*/ 18 w 36"/>
              <a:gd name="T5" fmla="*/ 63 h 63"/>
              <a:gd name="T6" fmla="*/ 36 w 36"/>
              <a:gd name="T7" fmla="*/ 0 h 63"/>
              <a:gd name="T8" fmla="*/ 18 w 36"/>
              <a:gd name="T9" fmla="*/ 1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63">
                <a:moveTo>
                  <a:pt x="18" y="18"/>
                </a:moveTo>
                <a:lnTo>
                  <a:pt x="0" y="0"/>
                </a:lnTo>
                <a:lnTo>
                  <a:pt x="18" y="63"/>
                </a:lnTo>
                <a:lnTo>
                  <a:pt x="36" y="0"/>
                </a:lnTo>
                <a:lnTo>
                  <a:pt x="18" y="1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Rectangle 167"/>
          <p:cNvSpPr>
            <a:spLocks noChangeArrowheads="1"/>
          </p:cNvSpPr>
          <p:nvPr/>
        </p:nvSpPr>
        <p:spPr bwMode="auto">
          <a:xfrm rot="16200000">
            <a:off x="3839015" y="3400718"/>
            <a:ext cx="23724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solidFill>
                  <a:srgbClr val="000000"/>
                </a:solidFill>
                <a:latin typeface="Sans"/>
              </a:rPr>
              <a:t>args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4" name="Rectangle 167"/>
          <p:cNvSpPr>
            <a:spLocks noChangeArrowheads="1"/>
          </p:cNvSpPr>
          <p:nvPr/>
        </p:nvSpPr>
        <p:spPr bwMode="auto">
          <a:xfrm rot="16200000">
            <a:off x="5345553" y="3400718"/>
            <a:ext cx="23724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solidFill>
                  <a:srgbClr val="000000"/>
                </a:solidFill>
                <a:latin typeface="Sans"/>
              </a:rPr>
              <a:t>args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5" name="Rectangle 167"/>
          <p:cNvSpPr>
            <a:spLocks noChangeArrowheads="1"/>
          </p:cNvSpPr>
          <p:nvPr/>
        </p:nvSpPr>
        <p:spPr bwMode="auto">
          <a:xfrm rot="16200000">
            <a:off x="8850753" y="3410243"/>
            <a:ext cx="23724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 err="1">
                <a:solidFill>
                  <a:srgbClr val="000000"/>
                </a:solidFill>
                <a:latin typeface="Sans"/>
              </a:rPr>
              <a:t>args</a:t>
            </a:r>
            <a:endParaRPr lang="en-US" dirty="0">
              <a:latin typeface="Arial" pitchFamily="34" charset="0"/>
            </a:endParaRPr>
          </a:p>
        </p:txBody>
      </p:sp>
      <p:cxnSp>
        <p:nvCxnSpPr>
          <p:cNvPr id="4" name="Straight Arrow Connector 3"/>
          <p:cNvCxnSpPr>
            <a:stCxn id="150" idx="0"/>
          </p:cNvCxnSpPr>
          <p:nvPr/>
        </p:nvCxnSpPr>
        <p:spPr>
          <a:xfrm flipH="1" flipV="1">
            <a:off x="3081338" y="3249613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H="1" flipV="1">
            <a:off x="3724800" y="3249607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/>
          <p:nvPr/>
        </p:nvCxnSpPr>
        <p:spPr>
          <a:xfrm flipH="1" flipV="1">
            <a:off x="4275134" y="3249601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 flipH="1" flipV="1">
            <a:off x="4816999" y="3249595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 flipH="1" flipV="1">
            <a:off x="5841464" y="3249589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 flipV="1">
            <a:off x="5231867" y="3249584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 flipH="1" flipV="1">
            <a:off x="8059734" y="3249584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 flipH="1" flipV="1">
            <a:off x="8635467" y="3224177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 flipV="1">
            <a:off x="9329734" y="3232638"/>
            <a:ext cx="6350" cy="18732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440492" y="3252522"/>
            <a:ext cx="2640" cy="181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/>
          <p:nvPr/>
        </p:nvCxnSpPr>
        <p:spPr>
          <a:xfrm flipH="1" flipV="1">
            <a:off x="6990559" y="3260461"/>
            <a:ext cx="2640" cy="181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11400" y="366384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3638" y="1571626"/>
            <a:ext cx="7345362" cy="45751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Outline of a Processor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Detailed Design of each Stage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Control Unit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latin typeface="Calibri" panose="020F0502020204030204" pitchFamily="34" charset="0"/>
              </a:rPr>
              <a:t>Microprogrammed</a:t>
            </a:r>
            <a:r>
              <a:rPr lang="en-US" sz="3600" dirty="0">
                <a:latin typeface="Calibri" panose="020F0502020204030204" pitchFamily="34" charset="0"/>
              </a:rPr>
              <a:t> Processor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latin typeface="Calibri" panose="020F0502020204030204" pitchFamily="34" charset="0"/>
              </a:rPr>
              <a:t>Microassembly</a:t>
            </a:r>
            <a:r>
              <a:rPr lang="en-US" sz="3600" dirty="0">
                <a:latin typeface="Calibri" panose="020F0502020204030204" pitchFamily="34" charset="0"/>
              </a:rPr>
              <a:t> Language</a:t>
            </a: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</a:t>
            </a:r>
            <a:r>
              <a:rPr lang="en-US" sz="3600" dirty="0" err="1">
                <a:latin typeface="Calibri" panose="020F0502020204030204" pitchFamily="34" charset="0"/>
              </a:rPr>
              <a:t>Microcontrol</a:t>
            </a:r>
            <a:r>
              <a:rPr lang="en-US" sz="3600" dirty="0">
                <a:latin typeface="Calibri" panose="020F0502020204030204" pitchFamily="34" charset="0"/>
              </a:rPr>
              <a:t>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778822" y="4430888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1251" y="2349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Internal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820989" y="1441451"/>
            <a:ext cx="6754813" cy="4826000"/>
            <a:chOff x="1550988" y="1466851"/>
            <a:chExt cx="6754813" cy="4826000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1550988" y="1466851"/>
              <a:ext cx="6754813" cy="547688"/>
            </a:xfrm>
            <a:custGeom>
              <a:avLst/>
              <a:gdLst>
                <a:gd name="T0" fmla="*/ 0 w 494"/>
                <a:gd name="T1" fmla="*/ 0 h 40"/>
                <a:gd name="T2" fmla="*/ 494 w 494"/>
                <a:gd name="T3" fmla="*/ 0 h 40"/>
                <a:gd name="T4" fmla="*/ 0 w 494"/>
                <a:gd name="T5" fmla="*/ 4 h 40"/>
                <a:gd name="T6" fmla="*/ 494 w 494"/>
                <a:gd name="T7" fmla="*/ 4 h 40"/>
                <a:gd name="T8" fmla="*/ 0 w 494"/>
                <a:gd name="T9" fmla="*/ 40 h 40"/>
                <a:gd name="T10" fmla="*/ 0 w 494"/>
                <a:gd name="T11" fmla="*/ 4 h 40"/>
                <a:gd name="T12" fmla="*/ 4 w 494"/>
                <a:gd name="T13" fmla="*/ 40 h 40"/>
                <a:gd name="T14" fmla="*/ 4 w 494"/>
                <a:gd name="T1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4" h="40">
                  <a:moveTo>
                    <a:pt x="0" y="0"/>
                  </a:moveTo>
                  <a:lnTo>
                    <a:pt x="494" y="0"/>
                  </a:lnTo>
                  <a:moveTo>
                    <a:pt x="0" y="4"/>
                  </a:moveTo>
                  <a:lnTo>
                    <a:pt x="494" y="4"/>
                  </a:lnTo>
                  <a:moveTo>
                    <a:pt x="0" y="40"/>
                  </a:moveTo>
                  <a:lnTo>
                    <a:pt x="0" y="4"/>
                  </a:lnTo>
                  <a:moveTo>
                    <a:pt x="4" y="40"/>
                  </a:moveTo>
                  <a:lnTo>
                    <a:pt x="4" y="4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28788" y="1508126"/>
              <a:ext cx="78226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SerialNo.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2740025" y="1522413"/>
              <a:ext cx="0" cy="4921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863850" y="1508126"/>
              <a:ext cx="68608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Register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4244975" y="1522413"/>
              <a:ext cx="0" cy="4921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367213" y="1508126"/>
              <a:ext cx="3542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Size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4367213" y="1768476"/>
              <a:ext cx="43601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(bits)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5078413" y="1522413"/>
              <a:ext cx="0" cy="4921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214938" y="1508126"/>
              <a:ext cx="73096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Function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5"/>
            <p:cNvSpPr>
              <a:spLocks noEditPoints="1"/>
            </p:cNvSpPr>
            <p:nvPr/>
          </p:nvSpPr>
          <p:spPr bwMode="auto">
            <a:xfrm>
              <a:off x="1550988" y="1522413"/>
              <a:ext cx="6754813" cy="750888"/>
            </a:xfrm>
            <a:custGeom>
              <a:avLst/>
              <a:gdLst>
                <a:gd name="T0" fmla="*/ 490 w 494"/>
                <a:gd name="T1" fmla="*/ 36 h 55"/>
                <a:gd name="T2" fmla="*/ 490 w 494"/>
                <a:gd name="T3" fmla="*/ 0 h 55"/>
                <a:gd name="T4" fmla="*/ 494 w 494"/>
                <a:gd name="T5" fmla="*/ 36 h 55"/>
                <a:gd name="T6" fmla="*/ 494 w 494"/>
                <a:gd name="T7" fmla="*/ 0 h 55"/>
                <a:gd name="T8" fmla="*/ 0 w 494"/>
                <a:gd name="T9" fmla="*/ 36 h 55"/>
                <a:gd name="T10" fmla="*/ 494 w 494"/>
                <a:gd name="T11" fmla="*/ 36 h 55"/>
                <a:gd name="T12" fmla="*/ 0 w 494"/>
                <a:gd name="T13" fmla="*/ 55 h 55"/>
                <a:gd name="T14" fmla="*/ 0 w 494"/>
                <a:gd name="T15" fmla="*/ 37 h 55"/>
                <a:gd name="T16" fmla="*/ 4 w 494"/>
                <a:gd name="T17" fmla="*/ 55 h 55"/>
                <a:gd name="T18" fmla="*/ 4 w 494"/>
                <a:gd name="T1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55">
                  <a:moveTo>
                    <a:pt x="490" y="36"/>
                  </a:moveTo>
                  <a:lnTo>
                    <a:pt x="490" y="0"/>
                  </a:lnTo>
                  <a:moveTo>
                    <a:pt x="494" y="36"/>
                  </a:moveTo>
                  <a:lnTo>
                    <a:pt x="494" y="0"/>
                  </a:lnTo>
                  <a:moveTo>
                    <a:pt x="0" y="36"/>
                  </a:moveTo>
                  <a:lnTo>
                    <a:pt x="494" y="36"/>
                  </a:lnTo>
                  <a:moveTo>
                    <a:pt x="0" y="55"/>
                  </a:moveTo>
                  <a:lnTo>
                    <a:pt x="0" y="37"/>
                  </a:lnTo>
                  <a:moveTo>
                    <a:pt x="4" y="55"/>
                  </a:moveTo>
                  <a:lnTo>
                    <a:pt x="4" y="37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728788" y="2014538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2740025" y="2027238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863850" y="2014538"/>
              <a:ext cx="1939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pc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4244975" y="2027238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4367213" y="2014538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5078413" y="2027238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214938" y="2014538"/>
              <a:ext cx="136575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program counter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1550988" y="2027238"/>
              <a:ext cx="6754813" cy="492125"/>
            </a:xfrm>
            <a:custGeom>
              <a:avLst/>
              <a:gdLst>
                <a:gd name="T0" fmla="*/ 490 w 494"/>
                <a:gd name="T1" fmla="*/ 18 h 36"/>
                <a:gd name="T2" fmla="*/ 490 w 494"/>
                <a:gd name="T3" fmla="*/ 0 h 36"/>
                <a:gd name="T4" fmla="*/ 494 w 494"/>
                <a:gd name="T5" fmla="*/ 18 h 36"/>
                <a:gd name="T6" fmla="*/ 494 w 494"/>
                <a:gd name="T7" fmla="*/ 0 h 36"/>
                <a:gd name="T8" fmla="*/ 0 w 494"/>
                <a:gd name="T9" fmla="*/ 18 h 36"/>
                <a:gd name="T10" fmla="*/ 494 w 494"/>
                <a:gd name="T11" fmla="*/ 18 h 36"/>
                <a:gd name="T12" fmla="*/ 0 w 494"/>
                <a:gd name="T13" fmla="*/ 36 h 36"/>
                <a:gd name="T14" fmla="*/ 0 w 494"/>
                <a:gd name="T15" fmla="*/ 18 h 36"/>
                <a:gd name="T16" fmla="*/ 4 w 494"/>
                <a:gd name="T17" fmla="*/ 36 h 36"/>
                <a:gd name="T18" fmla="*/ 4 w 494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36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8"/>
                  </a:moveTo>
                  <a:lnTo>
                    <a:pt x="494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728788" y="2273301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V="1">
              <a:off x="2740025" y="2273301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863850" y="2273301"/>
              <a:ext cx="13785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ir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4244975" y="2273301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367213" y="2273301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5078413" y="2273301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2" name="Rectangle 30"/>
            <p:cNvSpPr>
              <a:spLocks noChangeArrowheads="1"/>
            </p:cNvSpPr>
            <p:nvPr/>
          </p:nvSpPr>
          <p:spPr bwMode="auto">
            <a:xfrm>
              <a:off x="5214938" y="2273301"/>
              <a:ext cx="155170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instruction 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673" name="Freeform 31"/>
            <p:cNvSpPr>
              <a:spLocks noEditPoints="1"/>
            </p:cNvSpPr>
            <p:nvPr/>
          </p:nvSpPr>
          <p:spPr bwMode="auto">
            <a:xfrm>
              <a:off x="1550988" y="2273301"/>
              <a:ext cx="6754813" cy="506413"/>
            </a:xfrm>
            <a:custGeom>
              <a:avLst/>
              <a:gdLst>
                <a:gd name="T0" fmla="*/ 490 w 494"/>
                <a:gd name="T1" fmla="*/ 18 h 37"/>
                <a:gd name="T2" fmla="*/ 490 w 494"/>
                <a:gd name="T3" fmla="*/ 0 h 37"/>
                <a:gd name="T4" fmla="*/ 494 w 494"/>
                <a:gd name="T5" fmla="*/ 18 h 37"/>
                <a:gd name="T6" fmla="*/ 494 w 494"/>
                <a:gd name="T7" fmla="*/ 0 h 37"/>
                <a:gd name="T8" fmla="*/ 0 w 494"/>
                <a:gd name="T9" fmla="*/ 19 h 37"/>
                <a:gd name="T10" fmla="*/ 494 w 494"/>
                <a:gd name="T11" fmla="*/ 19 h 37"/>
                <a:gd name="T12" fmla="*/ 0 w 494"/>
                <a:gd name="T13" fmla="*/ 37 h 37"/>
                <a:gd name="T14" fmla="*/ 0 w 494"/>
                <a:gd name="T15" fmla="*/ 19 h 37"/>
                <a:gd name="T16" fmla="*/ 4 w 494"/>
                <a:gd name="T17" fmla="*/ 37 h 37"/>
                <a:gd name="T18" fmla="*/ 4 w 4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37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9"/>
                  </a:moveTo>
                  <a:lnTo>
                    <a:pt x="494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5" name="Rectangle 32"/>
            <p:cNvSpPr>
              <a:spLocks noChangeArrowheads="1"/>
            </p:cNvSpPr>
            <p:nvPr/>
          </p:nvSpPr>
          <p:spPr bwMode="auto">
            <a:xfrm>
              <a:off x="1728788" y="2519363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76" name="Line 33"/>
            <p:cNvSpPr>
              <a:spLocks noChangeShapeType="1"/>
            </p:cNvSpPr>
            <p:nvPr/>
          </p:nvSpPr>
          <p:spPr bwMode="auto">
            <a:xfrm flipV="1">
              <a:off x="2740025" y="2533651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7" name="Rectangle 34"/>
            <p:cNvSpPr>
              <a:spLocks noChangeArrowheads="1"/>
            </p:cNvSpPr>
            <p:nvPr/>
          </p:nvSpPr>
          <p:spPr bwMode="auto">
            <a:xfrm>
              <a:off x="2863850" y="2519363"/>
              <a:ext cx="6893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I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678" name="Line 35"/>
            <p:cNvSpPr>
              <a:spLocks noChangeShapeType="1"/>
            </p:cNvSpPr>
            <p:nvPr/>
          </p:nvSpPr>
          <p:spPr bwMode="auto">
            <a:xfrm flipV="1">
              <a:off x="4244975" y="2533651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9" name="Rectangle 36"/>
            <p:cNvSpPr>
              <a:spLocks noChangeArrowheads="1"/>
            </p:cNvSpPr>
            <p:nvPr/>
          </p:nvSpPr>
          <p:spPr bwMode="auto">
            <a:xfrm>
              <a:off x="4367213" y="2519363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80" name="Line 37"/>
            <p:cNvSpPr>
              <a:spLocks noChangeShapeType="1"/>
            </p:cNvSpPr>
            <p:nvPr/>
          </p:nvSpPr>
          <p:spPr bwMode="auto">
            <a:xfrm flipV="1">
              <a:off x="5078413" y="2533651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1" name="Rectangle 38"/>
            <p:cNvSpPr>
              <a:spLocks noChangeArrowheads="1"/>
            </p:cNvSpPr>
            <p:nvPr/>
          </p:nvSpPr>
          <p:spPr bwMode="auto">
            <a:xfrm>
              <a:off x="5214938" y="2519363"/>
              <a:ext cx="25872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immediate bit in the instruction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682" name="Freeform 39"/>
            <p:cNvSpPr>
              <a:spLocks noEditPoints="1"/>
            </p:cNvSpPr>
            <p:nvPr/>
          </p:nvSpPr>
          <p:spPr bwMode="auto">
            <a:xfrm>
              <a:off x="1550988" y="2533651"/>
              <a:ext cx="6754813" cy="504825"/>
            </a:xfrm>
            <a:custGeom>
              <a:avLst/>
              <a:gdLst>
                <a:gd name="T0" fmla="*/ 490 w 494"/>
                <a:gd name="T1" fmla="*/ 18 h 37"/>
                <a:gd name="T2" fmla="*/ 490 w 494"/>
                <a:gd name="T3" fmla="*/ 0 h 37"/>
                <a:gd name="T4" fmla="*/ 494 w 494"/>
                <a:gd name="T5" fmla="*/ 18 h 37"/>
                <a:gd name="T6" fmla="*/ 494 w 494"/>
                <a:gd name="T7" fmla="*/ 0 h 37"/>
                <a:gd name="T8" fmla="*/ 0 w 494"/>
                <a:gd name="T9" fmla="*/ 18 h 37"/>
                <a:gd name="T10" fmla="*/ 494 w 494"/>
                <a:gd name="T11" fmla="*/ 18 h 37"/>
                <a:gd name="T12" fmla="*/ 0 w 494"/>
                <a:gd name="T13" fmla="*/ 37 h 37"/>
                <a:gd name="T14" fmla="*/ 0 w 494"/>
                <a:gd name="T15" fmla="*/ 18 h 37"/>
                <a:gd name="T16" fmla="*/ 4 w 494"/>
                <a:gd name="T17" fmla="*/ 37 h 37"/>
                <a:gd name="T18" fmla="*/ 4 w 494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37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8"/>
                  </a:moveTo>
                  <a:lnTo>
                    <a:pt x="494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3" name="Rectangle 40"/>
            <p:cNvSpPr>
              <a:spLocks noChangeArrowheads="1"/>
            </p:cNvSpPr>
            <p:nvPr/>
          </p:nvSpPr>
          <p:spPr bwMode="auto">
            <a:xfrm>
              <a:off x="1728788" y="2779713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84" name="Line 41"/>
            <p:cNvSpPr>
              <a:spLocks noChangeShapeType="1"/>
            </p:cNvSpPr>
            <p:nvPr/>
          </p:nvSpPr>
          <p:spPr bwMode="auto">
            <a:xfrm flipV="1">
              <a:off x="2740025" y="2779713"/>
              <a:ext cx="0" cy="2587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5" name="Rectangle 42"/>
            <p:cNvSpPr>
              <a:spLocks noChangeArrowheads="1"/>
            </p:cNvSpPr>
            <p:nvPr/>
          </p:nvSpPr>
          <p:spPr bwMode="auto">
            <a:xfrm>
              <a:off x="2863850" y="2779713"/>
              <a:ext cx="175113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rd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686" name="Line 43"/>
            <p:cNvSpPr>
              <a:spLocks noChangeShapeType="1"/>
            </p:cNvSpPr>
            <p:nvPr/>
          </p:nvSpPr>
          <p:spPr bwMode="auto">
            <a:xfrm flipV="1">
              <a:off x="4244975" y="2779713"/>
              <a:ext cx="0" cy="2587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7" name="Rectangle 44"/>
            <p:cNvSpPr>
              <a:spLocks noChangeArrowheads="1"/>
            </p:cNvSpPr>
            <p:nvPr/>
          </p:nvSpPr>
          <p:spPr bwMode="auto">
            <a:xfrm>
              <a:off x="4367213" y="2779713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88" name="Line 45"/>
            <p:cNvSpPr>
              <a:spLocks noChangeShapeType="1"/>
            </p:cNvSpPr>
            <p:nvPr/>
          </p:nvSpPr>
          <p:spPr bwMode="auto">
            <a:xfrm flipV="1">
              <a:off x="5078413" y="2779713"/>
              <a:ext cx="0" cy="2587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9" name="Rectangle 46"/>
            <p:cNvSpPr>
              <a:spLocks noChangeArrowheads="1"/>
            </p:cNvSpPr>
            <p:nvPr/>
          </p:nvSpPr>
          <p:spPr bwMode="auto">
            <a:xfrm>
              <a:off x="5214938" y="2779713"/>
              <a:ext cx="178574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destination register id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690" name="Freeform 47"/>
            <p:cNvSpPr>
              <a:spLocks noEditPoints="1"/>
            </p:cNvSpPr>
            <p:nvPr/>
          </p:nvSpPr>
          <p:spPr bwMode="auto">
            <a:xfrm>
              <a:off x="1550988" y="2779713"/>
              <a:ext cx="6754813" cy="504825"/>
            </a:xfrm>
            <a:custGeom>
              <a:avLst/>
              <a:gdLst>
                <a:gd name="T0" fmla="*/ 490 w 494"/>
                <a:gd name="T1" fmla="*/ 19 h 37"/>
                <a:gd name="T2" fmla="*/ 490 w 494"/>
                <a:gd name="T3" fmla="*/ 0 h 37"/>
                <a:gd name="T4" fmla="*/ 494 w 494"/>
                <a:gd name="T5" fmla="*/ 19 h 37"/>
                <a:gd name="T6" fmla="*/ 494 w 494"/>
                <a:gd name="T7" fmla="*/ 0 h 37"/>
                <a:gd name="T8" fmla="*/ 0 w 494"/>
                <a:gd name="T9" fmla="*/ 19 h 37"/>
                <a:gd name="T10" fmla="*/ 494 w 494"/>
                <a:gd name="T11" fmla="*/ 19 h 37"/>
                <a:gd name="T12" fmla="*/ 0 w 494"/>
                <a:gd name="T13" fmla="*/ 37 h 37"/>
                <a:gd name="T14" fmla="*/ 0 w 494"/>
                <a:gd name="T15" fmla="*/ 19 h 37"/>
                <a:gd name="T16" fmla="*/ 4 w 494"/>
                <a:gd name="T17" fmla="*/ 37 h 37"/>
                <a:gd name="T18" fmla="*/ 4 w 4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37">
                  <a:moveTo>
                    <a:pt x="490" y="19"/>
                  </a:moveTo>
                  <a:lnTo>
                    <a:pt x="490" y="0"/>
                  </a:lnTo>
                  <a:moveTo>
                    <a:pt x="494" y="19"/>
                  </a:moveTo>
                  <a:lnTo>
                    <a:pt x="494" y="0"/>
                  </a:lnTo>
                  <a:moveTo>
                    <a:pt x="0" y="19"/>
                  </a:moveTo>
                  <a:lnTo>
                    <a:pt x="494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1" name="Rectangle 48"/>
            <p:cNvSpPr>
              <a:spLocks noChangeArrowheads="1"/>
            </p:cNvSpPr>
            <p:nvPr/>
          </p:nvSpPr>
          <p:spPr bwMode="auto">
            <a:xfrm>
              <a:off x="1728788" y="3038476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92" name="Line 49"/>
            <p:cNvSpPr>
              <a:spLocks noChangeShapeType="1"/>
            </p:cNvSpPr>
            <p:nvPr/>
          </p:nvSpPr>
          <p:spPr bwMode="auto">
            <a:xfrm flipV="1">
              <a:off x="2740025" y="3038476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3" name="Rectangle 50"/>
            <p:cNvSpPr>
              <a:spLocks noChangeArrowheads="1"/>
            </p:cNvSpPr>
            <p:nvPr/>
          </p:nvSpPr>
          <p:spPr bwMode="auto">
            <a:xfrm>
              <a:off x="2863850" y="3038476"/>
              <a:ext cx="1603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694" name="Rectangle 51"/>
            <p:cNvSpPr>
              <a:spLocks noChangeArrowheads="1"/>
            </p:cNvSpPr>
            <p:nvPr/>
          </p:nvSpPr>
          <p:spPr bwMode="auto">
            <a:xfrm>
              <a:off x="3055938" y="3038476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95" name="Line 52"/>
            <p:cNvSpPr>
              <a:spLocks noChangeShapeType="1"/>
            </p:cNvSpPr>
            <p:nvPr/>
          </p:nvSpPr>
          <p:spPr bwMode="auto">
            <a:xfrm flipV="1">
              <a:off x="4244975" y="3038476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6" name="Rectangle 53"/>
            <p:cNvSpPr>
              <a:spLocks noChangeArrowheads="1"/>
            </p:cNvSpPr>
            <p:nvPr/>
          </p:nvSpPr>
          <p:spPr bwMode="auto">
            <a:xfrm>
              <a:off x="4367213" y="3038476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697" name="Line 54"/>
            <p:cNvSpPr>
              <a:spLocks noChangeShapeType="1"/>
            </p:cNvSpPr>
            <p:nvPr/>
          </p:nvSpPr>
          <p:spPr bwMode="auto">
            <a:xfrm flipV="1">
              <a:off x="5078413" y="3038476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8" name="Rectangle 55"/>
            <p:cNvSpPr>
              <a:spLocks noChangeArrowheads="1"/>
            </p:cNvSpPr>
            <p:nvPr/>
          </p:nvSpPr>
          <p:spPr bwMode="auto">
            <a:xfrm>
              <a:off x="5214938" y="3038476"/>
              <a:ext cx="232916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id of the first source 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699" name="Freeform 56"/>
            <p:cNvSpPr>
              <a:spLocks noEditPoints="1"/>
            </p:cNvSpPr>
            <p:nvPr/>
          </p:nvSpPr>
          <p:spPr bwMode="auto">
            <a:xfrm>
              <a:off x="1550988" y="3038476"/>
              <a:ext cx="6754813" cy="506413"/>
            </a:xfrm>
            <a:custGeom>
              <a:avLst/>
              <a:gdLst>
                <a:gd name="T0" fmla="*/ 490 w 494"/>
                <a:gd name="T1" fmla="*/ 18 h 37"/>
                <a:gd name="T2" fmla="*/ 490 w 494"/>
                <a:gd name="T3" fmla="*/ 0 h 37"/>
                <a:gd name="T4" fmla="*/ 494 w 494"/>
                <a:gd name="T5" fmla="*/ 18 h 37"/>
                <a:gd name="T6" fmla="*/ 494 w 494"/>
                <a:gd name="T7" fmla="*/ 0 h 37"/>
                <a:gd name="T8" fmla="*/ 0 w 494"/>
                <a:gd name="T9" fmla="*/ 18 h 37"/>
                <a:gd name="T10" fmla="*/ 494 w 494"/>
                <a:gd name="T11" fmla="*/ 18 h 37"/>
                <a:gd name="T12" fmla="*/ 0 w 494"/>
                <a:gd name="T13" fmla="*/ 37 h 37"/>
                <a:gd name="T14" fmla="*/ 0 w 494"/>
                <a:gd name="T15" fmla="*/ 19 h 37"/>
                <a:gd name="T16" fmla="*/ 4 w 494"/>
                <a:gd name="T17" fmla="*/ 37 h 37"/>
                <a:gd name="T18" fmla="*/ 4 w 494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37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8"/>
                  </a:moveTo>
                  <a:lnTo>
                    <a:pt x="494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0" name="Rectangle 57"/>
            <p:cNvSpPr>
              <a:spLocks noChangeArrowheads="1"/>
            </p:cNvSpPr>
            <p:nvPr/>
          </p:nvSpPr>
          <p:spPr bwMode="auto">
            <a:xfrm>
              <a:off x="1728788" y="3284538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01" name="Line 58"/>
            <p:cNvSpPr>
              <a:spLocks noChangeShapeType="1"/>
            </p:cNvSpPr>
            <p:nvPr/>
          </p:nvSpPr>
          <p:spPr bwMode="auto">
            <a:xfrm flipV="1">
              <a:off x="2740025" y="3298826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2" name="Rectangle 59"/>
            <p:cNvSpPr>
              <a:spLocks noChangeArrowheads="1"/>
            </p:cNvSpPr>
            <p:nvPr/>
          </p:nvSpPr>
          <p:spPr bwMode="auto">
            <a:xfrm>
              <a:off x="2863850" y="3284538"/>
              <a:ext cx="1603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rs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703" name="Rectangle 60"/>
            <p:cNvSpPr>
              <a:spLocks noChangeArrowheads="1"/>
            </p:cNvSpPr>
            <p:nvPr/>
          </p:nvSpPr>
          <p:spPr bwMode="auto">
            <a:xfrm>
              <a:off x="3055938" y="3284538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04" name="Line 61"/>
            <p:cNvSpPr>
              <a:spLocks noChangeShapeType="1"/>
            </p:cNvSpPr>
            <p:nvPr/>
          </p:nvSpPr>
          <p:spPr bwMode="auto">
            <a:xfrm flipV="1">
              <a:off x="4244975" y="3298826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5" name="Rectangle 62"/>
            <p:cNvSpPr>
              <a:spLocks noChangeArrowheads="1"/>
            </p:cNvSpPr>
            <p:nvPr/>
          </p:nvSpPr>
          <p:spPr bwMode="auto">
            <a:xfrm>
              <a:off x="4367213" y="3284538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06" name="Line 63"/>
            <p:cNvSpPr>
              <a:spLocks noChangeShapeType="1"/>
            </p:cNvSpPr>
            <p:nvPr/>
          </p:nvSpPr>
          <p:spPr bwMode="auto">
            <a:xfrm flipV="1">
              <a:off x="5078413" y="3298826"/>
              <a:ext cx="0" cy="246063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7" name="Rectangle 64"/>
            <p:cNvSpPr>
              <a:spLocks noChangeArrowheads="1"/>
            </p:cNvSpPr>
            <p:nvPr/>
          </p:nvSpPr>
          <p:spPr bwMode="auto">
            <a:xfrm>
              <a:off x="5214938" y="3284538"/>
              <a:ext cx="256640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id of the second source 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708" name="Freeform 65"/>
            <p:cNvSpPr>
              <a:spLocks noEditPoints="1"/>
            </p:cNvSpPr>
            <p:nvPr/>
          </p:nvSpPr>
          <p:spPr bwMode="auto">
            <a:xfrm>
              <a:off x="1550988" y="3298826"/>
              <a:ext cx="6754813" cy="998538"/>
            </a:xfrm>
            <a:custGeom>
              <a:avLst/>
              <a:gdLst>
                <a:gd name="T0" fmla="*/ 490 w 494"/>
                <a:gd name="T1" fmla="*/ 18 h 73"/>
                <a:gd name="T2" fmla="*/ 490 w 494"/>
                <a:gd name="T3" fmla="*/ 0 h 73"/>
                <a:gd name="T4" fmla="*/ 494 w 494"/>
                <a:gd name="T5" fmla="*/ 18 h 73"/>
                <a:gd name="T6" fmla="*/ 494 w 494"/>
                <a:gd name="T7" fmla="*/ 0 h 73"/>
                <a:gd name="T8" fmla="*/ 0 w 494"/>
                <a:gd name="T9" fmla="*/ 18 h 73"/>
                <a:gd name="T10" fmla="*/ 494 w 494"/>
                <a:gd name="T11" fmla="*/ 18 h 73"/>
                <a:gd name="T12" fmla="*/ 0 w 494"/>
                <a:gd name="T13" fmla="*/ 73 h 73"/>
                <a:gd name="T14" fmla="*/ 0 w 494"/>
                <a:gd name="T15" fmla="*/ 18 h 73"/>
                <a:gd name="T16" fmla="*/ 4 w 494"/>
                <a:gd name="T17" fmla="*/ 73 h 73"/>
                <a:gd name="T18" fmla="*/ 4 w 494"/>
                <a:gd name="T19" fmla="*/ 1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73">
                  <a:moveTo>
                    <a:pt x="490" y="18"/>
                  </a:moveTo>
                  <a:lnTo>
                    <a:pt x="490" y="0"/>
                  </a:lnTo>
                  <a:moveTo>
                    <a:pt x="494" y="18"/>
                  </a:moveTo>
                  <a:lnTo>
                    <a:pt x="494" y="0"/>
                  </a:lnTo>
                  <a:moveTo>
                    <a:pt x="0" y="18"/>
                  </a:moveTo>
                  <a:lnTo>
                    <a:pt x="494" y="18"/>
                  </a:lnTo>
                  <a:moveTo>
                    <a:pt x="0" y="73"/>
                  </a:moveTo>
                  <a:lnTo>
                    <a:pt x="0" y="18"/>
                  </a:lnTo>
                  <a:moveTo>
                    <a:pt x="4" y="73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09" name="Rectangle 66"/>
            <p:cNvSpPr>
              <a:spLocks noChangeArrowheads="1"/>
            </p:cNvSpPr>
            <p:nvPr/>
          </p:nvSpPr>
          <p:spPr bwMode="auto">
            <a:xfrm>
              <a:off x="1728788" y="3544888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10" name="Line 67"/>
            <p:cNvSpPr>
              <a:spLocks noChangeShapeType="1"/>
            </p:cNvSpPr>
            <p:nvPr/>
          </p:nvSpPr>
          <p:spPr bwMode="auto">
            <a:xfrm flipV="1">
              <a:off x="2740025" y="3544888"/>
              <a:ext cx="0" cy="75247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1" name="Rectangle 68"/>
            <p:cNvSpPr>
              <a:spLocks noChangeArrowheads="1"/>
            </p:cNvSpPr>
            <p:nvPr/>
          </p:nvSpPr>
          <p:spPr bwMode="auto">
            <a:xfrm>
              <a:off x="2863850" y="3544888"/>
              <a:ext cx="44403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immx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712" name="Line 69"/>
            <p:cNvSpPr>
              <a:spLocks noChangeShapeType="1"/>
            </p:cNvSpPr>
            <p:nvPr/>
          </p:nvSpPr>
          <p:spPr bwMode="auto">
            <a:xfrm flipV="1">
              <a:off x="4244975" y="3544888"/>
              <a:ext cx="0" cy="75247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3" name="Rectangle 70"/>
            <p:cNvSpPr>
              <a:spLocks noChangeArrowheads="1"/>
            </p:cNvSpPr>
            <p:nvPr/>
          </p:nvSpPr>
          <p:spPr bwMode="auto">
            <a:xfrm>
              <a:off x="4367213" y="3544888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14" name="Line 71"/>
            <p:cNvSpPr>
              <a:spLocks noChangeShapeType="1"/>
            </p:cNvSpPr>
            <p:nvPr/>
          </p:nvSpPr>
          <p:spPr bwMode="auto">
            <a:xfrm flipV="1">
              <a:off x="5078413" y="3544888"/>
              <a:ext cx="0" cy="75247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5" name="Rectangle 72"/>
            <p:cNvSpPr>
              <a:spLocks noChangeArrowheads="1"/>
            </p:cNvSpPr>
            <p:nvPr/>
          </p:nvSpPr>
          <p:spPr bwMode="auto">
            <a:xfrm>
              <a:off x="5214938" y="3544888"/>
              <a:ext cx="2362826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immediate embedded in the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instruction (after processing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modifiers)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716" name="Freeform 73"/>
            <p:cNvSpPr>
              <a:spLocks noEditPoints="1"/>
            </p:cNvSpPr>
            <p:nvPr/>
          </p:nvSpPr>
          <p:spPr bwMode="auto">
            <a:xfrm>
              <a:off x="1550988" y="3544888"/>
              <a:ext cx="6754813" cy="1490663"/>
            </a:xfrm>
            <a:custGeom>
              <a:avLst/>
              <a:gdLst>
                <a:gd name="T0" fmla="*/ 490 w 494"/>
                <a:gd name="T1" fmla="*/ 55 h 109"/>
                <a:gd name="T2" fmla="*/ 490 w 494"/>
                <a:gd name="T3" fmla="*/ 0 h 109"/>
                <a:gd name="T4" fmla="*/ 494 w 494"/>
                <a:gd name="T5" fmla="*/ 55 h 109"/>
                <a:gd name="T6" fmla="*/ 494 w 494"/>
                <a:gd name="T7" fmla="*/ 0 h 109"/>
                <a:gd name="T8" fmla="*/ 0 w 494"/>
                <a:gd name="T9" fmla="*/ 55 h 109"/>
                <a:gd name="T10" fmla="*/ 494 w 494"/>
                <a:gd name="T11" fmla="*/ 55 h 109"/>
                <a:gd name="T12" fmla="*/ 0 w 494"/>
                <a:gd name="T13" fmla="*/ 109 h 109"/>
                <a:gd name="T14" fmla="*/ 0 w 494"/>
                <a:gd name="T15" fmla="*/ 55 h 109"/>
                <a:gd name="T16" fmla="*/ 4 w 494"/>
                <a:gd name="T17" fmla="*/ 109 h 109"/>
                <a:gd name="T18" fmla="*/ 4 w 494"/>
                <a:gd name="T19" fmla="*/ 5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109">
                  <a:moveTo>
                    <a:pt x="490" y="55"/>
                  </a:moveTo>
                  <a:lnTo>
                    <a:pt x="490" y="0"/>
                  </a:lnTo>
                  <a:moveTo>
                    <a:pt x="494" y="55"/>
                  </a:moveTo>
                  <a:lnTo>
                    <a:pt x="494" y="0"/>
                  </a:lnTo>
                  <a:moveTo>
                    <a:pt x="0" y="55"/>
                  </a:moveTo>
                  <a:lnTo>
                    <a:pt x="494" y="55"/>
                  </a:lnTo>
                  <a:moveTo>
                    <a:pt x="0" y="109"/>
                  </a:moveTo>
                  <a:lnTo>
                    <a:pt x="0" y="55"/>
                  </a:lnTo>
                  <a:moveTo>
                    <a:pt x="4" y="109"/>
                  </a:moveTo>
                  <a:lnTo>
                    <a:pt x="4" y="55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7" name="Rectangle 74"/>
            <p:cNvSpPr>
              <a:spLocks noChangeArrowheads="1"/>
            </p:cNvSpPr>
            <p:nvPr/>
          </p:nvSpPr>
          <p:spPr bwMode="auto">
            <a:xfrm>
              <a:off x="1728788" y="4297363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18" name="Line 75"/>
            <p:cNvSpPr>
              <a:spLocks noChangeShapeType="1"/>
            </p:cNvSpPr>
            <p:nvPr/>
          </p:nvSpPr>
          <p:spPr bwMode="auto">
            <a:xfrm flipV="1">
              <a:off x="2740025" y="4297363"/>
              <a:ext cx="0" cy="73818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19" name="Rectangle 76"/>
            <p:cNvSpPr>
              <a:spLocks noChangeArrowheads="1"/>
            </p:cNvSpPr>
            <p:nvPr/>
          </p:nvSpPr>
          <p:spPr bwMode="auto">
            <a:xfrm>
              <a:off x="2863850" y="4297363"/>
              <a:ext cx="1103635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branchTarget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720" name="Line 77"/>
            <p:cNvSpPr>
              <a:spLocks noChangeShapeType="1"/>
            </p:cNvSpPr>
            <p:nvPr/>
          </p:nvSpPr>
          <p:spPr bwMode="auto">
            <a:xfrm flipV="1">
              <a:off x="4244975" y="4297363"/>
              <a:ext cx="0" cy="73818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21" name="Rectangle 78"/>
            <p:cNvSpPr>
              <a:spLocks noChangeArrowheads="1"/>
            </p:cNvSpPr>
            <p:nvPr/>
          </p:nvSpPr>
          <p:spPr bwMode="auto">
            <a:xfrm>
              <a:off x="4367213" y="4297363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22" name="Line 79"/>
            <p:cNvSpPr>
              <a:spLocks noChangeShapeType="1"/>
            </p:cNvSpPr>
            <p:nvPr/>
          </p:nvSpPr>
          <p:spPr bwMode="auto">
            <a:xfrm flipV="1">
              <a:off x="5078413" y="4297363"/>
              <a:ext cx="0" cy="73818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23" name="Rectangle 80"/>
            <p:cNvSpPr>
              <a:spLocks noChangeArrowheads="1"/>
            </p:cNvSpPr>
            <p:nvPr/>
          </p:nvSpPr>
          <p:spPr bwMode="auto">
            <a:xfrm>
              <a:off x="5214938" y="4297363"/>
              <a:ext cx="2516202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branch target, computed as the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sum of the PC and the offset 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embedded in the instruction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724" name="Freeform 81"/>
            <p:cNvSpPr>
              <a:spLocks noEditPoints="1"/>
            </p:cNvSpPr>
            <p:nvPr/>
          </p:nvSpPr>
          <p:spPr bwMode="auto">
            <a:xfrm>
              <a:off x="1550988" y="4297363"/>
              <a:ext cx="6754813" cy="1489075"/>
            </a:xfrm>
            <a:custGeom>
              <a:avLst/>
              <a:gdLst>
                <a:gd name="T0" fmla="*/ 490 w 494"/>
                <a:gd name="T1" fmla="*/ 54 h 109"/>
                <a:gd name="T2" fmla="*/ 490 w 494"/>
                <a:gd name="T3" fmla="*/ 0 h 109"/>
                <a:gd name="T4" fmla="*/ 494 w 494"/>
                <a:gd name="T5" fmla="*/ 54 h 109"/>
                <a:gd name="T6" fmla="*/ 494 w 494"/>
                <a:gd name="T7" fmla="*/ 0 h 109"/>
                <a:gd name="T8" fmla="*/ 0 w 494"/>
                <a:gd name="T9" fmla="*/ 55 h 109"/>
                <a:gd name="T10" fmla="*/ 494 w 494"/>
                <a:gd name="T11" fmla="*/ 55 h 109"/>
                <a:gd name="T12" fmla="*/ 0 w 494"/>
                <a:gd name="T13" fmla="*/ 109 h 109"/>
                <a:gd name="T14" fmla="*/ 0 w 494"/>
                <a:gd name="T15" fmla="*/ 55 h 109"/>
                <a:gd name="T16" fmla="*/ 4 w 494"/>
                <a:gd name="T17" fmla="*/ 109 h 109"/>
                <a:gd name="T18" fmla="*/ 4 w 494"/>
                <a:gd name="T19" fmla="*/ 55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109">
                  <a:moveTo>
                    <a:pt x="490" y="54"/>
                  </a:moveTo>
                  <a:lnTo>
                    <a:pt x="490" y="0"/>
                  </a:lnTo>
                  <a:moveTo>
                    <a:pt x="494" y="54"/>
                  </a:moveTo>
                  <a:lnTo>
                    <a:pt x="494" y="0"/>
                  </a:lnTo>
                  <a:moveTo>
                    <a:pt x="0" y="55"/>
                  </a:moveTo>
                  <a:lnTo>
                    <a:pt x="494" y="55"/>
                  </a:lnTo>
                  <a:moveTo>
                    <a:pt x="0" y="109"/>
                  </a:moveTo>
                  <a:lnTo>
                    <a:pt x="0" y="55"/>
                  </a:lnTo>
                  <a:moveTo>
                    <a:pt x="4" y="109"/>
                  </a:moveTo>
                  <a:lnTo>
                    <a:pt x="4" y="55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25" name="Rectangle 82"/>
            <p:cNvSpPr>
              <a:spLocks noChangeArrowheads="1"/>
            </p:cNvSpPr>
            <p:nvPr/>
          </p:nvSpPr>
          <p:spPr bwMode="auto">
            <a:xfrm>
              <a:off x="1728788" y="5048251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26" name="Line 83"/>
            <p:cNvSpPr>
              <a:spLocks noChangeShapeType="1"/>
            </p:cNvSpPr>
            <p:nvPr/>
          </p:nvSpPr>
          <p:spPr bwMode="auto">
            <a:xfrm flipV="1">
              <a:off x="2740025" y="5048251"/>
              <a:ext cx="0" cy="73818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27" name="Rectangle 84"/>
            <p:cNvSpPr>
              <a:spLocks noChangeArrowheads="1"/>
            </p:cNvSpPr>
            <p:nvPr/>
          </p:nvSpPr>
          <p:spPr bwMode="auto">
            <a:xfrm>
              <a:off x="2863850" y="5048251"/>
              <a:ext cx="5329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regSrc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728" name="Line 85"/>
            <p:cNvSpPr>
              <a:spLocks noChangeShapeType="1"/>
            </p:cNvSpPr>
            <p:nvPr/>
          </p:nvSpPr>
          <p:spPr bwMode="auto">
            <a:xfrm flipV="1">
              <a:off x="4244975" y="5048251"/>
              <a:ext cx="0" cy="73818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29" name="Rectangle 86"/>
            <p:cNvSpPr>
              <a:spLocks noChangeArrowheads="1"/>
            </p:cNvSpPr>
            <p:nvPr/>
          </p:nvSpPr>
          <p:spPr bwMode="auto">
            <a:xfrm>
              <a:off x="4367213" y="5048251"/>
              <a:ext cx="10259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30" name="Line 87"/>
            <p:cNvSpPr>
              <a:spLocks noChangeShapeType="1"/>
            </p:cNvSpPr>
            <p:nvPr/>
          </p:nvSpPr>
          <p:spPr bwMode="auto">
            <a:xfrm flipV="1">
              <a:off x="5078413" y="5048251"/>
              <a:ext cx="0" cy="73818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31" name="Rectangle 88"/>
            <p:cNvSpPr>
              <a:spLocks noChangeArrowheads="1"/>
            </p:cNvSpPr>
            <p:nvPr/>
          </p:nvSpPr>
          <p:spPr bwMode="auto">
            <a:xfrm>
              <a:off x="5214938" y="5048251"/>
              <a:ext cx="2571217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contains the id of the register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that needs to be accessed in the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register file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732" name="Freeform 89"/>
            <p:cNvSpPr>
              <a:spLocks noEditPoints="1"/>
            </p:cNvSpPr>
            <p:nvPr/>
          </p:nvSpPr>
          <p:spPr bwMode="auto">
            <a:xfrm>
              <a:off x="1550988" y="5048251"/>
              <a:ext cx="6754813" cy="1244600"/>
            </a:xfrm>
            <a:custGeom>
              <a:avLst/>
              <a:gdLst>
                <a:gd name="T0" fmla="*/ 490 w 494"/>
                <a:gd name="T1" fmla="*/ 54 h 91"/>
                <a:gd name="T2" fmla="*/ 490 w 494"/>
                <a:gd name="T3" fmla="*/ 0 h 91"/>
                <a:gd name="T4" fmla="*/ 494 w 494"/>
                <a:gd name="T5" fmla="*/ 54 h 91"/>
                <a:gd name="T6" fmla="*/ 494 w 494"/>
                <a:gd name="T7" fmla="*/ 0 h 91"/>
                <a:gd name="T8" fmla="*/ 0 w 494"/>
                <a:gd name="T9" fmla="*/ 54 h 91"/>
                <a:gd name="T10" fmla="*/ 494 w 494"/>
                <a:gd name="T11" fmla="*/ 54 h 91"/>
                <a:gd name="T12" fmla="*/ 0 w 494"/>
                <a:gd name="T13" fmla="*/ 91 h 91"/>
                <a:gd name="T14" fmla="*/ 0 w 494"/>
                <a:gd name="T15" fmla="*/ 55 h 91"/>
                <a:gd name="T16" fmla="*/ 4 w 494"/>
                <a:gd name="T17" fmla="*/ 91 h 91"/>
                <a:gd name="T18" fmla="*/ 4 w 494"/>
                <a:gd name="T19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4" h="91">
                  <a:moveTo>
                    <a:pt x="490" y="54"/>
                  </a:moveTo>
                  <a:lnTo>
                    <a:pt x="490" y="0"/>
                  </a:lnTo>
                  <a:moveTo>
                    <a:pt x="494" y="54"/>
                  </a:moveTo>
                  <a:lnTo>
                    <a:pt x="494" y="0"/>
                  </a:lnTo>
                  <a:moveTo>
                    <a:pt x="0" y="54"/>
                  </a:moveTo>
                  <a:lnTo>
                    <a:pt x="494" y="54"/>
                  </a:lnTo>
                  <a:moveTo>
                    <a:pt x="0" y="91"/>
                  </a:moveTo>
                  <a:lnTo>
                    <a:pt x="0" y="55"/>
                  </a:lnTo>
                  <a:moveTo>
                    <a:pt x="4" y="91"/>
                  </a:moveTo>
                  <a:lnTo>
                    <a:pt x="4" y="55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33" name="Rectangle 90"/>
            <p:cNvSpPr>
              <a:spLocks noChangeArrowheads="1"/>
            </p:cNvSpPr>
            <p:nvPr/>
          </p:nvSpPr>
          <p:spPr bwMode="auto">
            <a:xfrm>
              <a:off x="1728788" y="5786438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34" name="Line 91"/>
            <p:cNvSpPr>
              <a:spLocks noChangeShapeType="1"/>
            </p:cNvSpPr>
            <p:nvPr/>
          </p:nvSpPr>
          <p:spPr bwMode="auto">
            <a:xfrm flipV="1">
              <a:off x="2740025" y="5800726"/>
              <a:ext cx="0" cy="4921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35" name="Rectangle 92"/>
            <p:cNvSpPr>
              <a:spLocks noChangeArrowheads="1"/>
            </p:cNvSpPr>
            <p:nvPr/>
          </p:nvSpPr>
          <p:spPr bwMode="auto">
            <a:xfrm>
              <a:off x="2863850" y="5786438"/>
              <a:ext cx="676852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regData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8736" name="Line 93"/>
            <p:cNvSpPr>
              <a:spLocks noChangeShapeType="1"/>
            </p:cNvSpPr>
            <p:nvPr/>
          </p:nvSpPr>
          <p:spPr bwMode="auto">
            <a:xfrm flipV="1">
              <a:off x="4244975" y="5800726"/>
              <a:ext cx="0" cy="4921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37" name="Rectangle 94"/>
            <p:cNvSpPr>
              <a:spLocks noChangeArrowheads="1"/>
            </p:cNvSpPr>
            <p:nvPr/>
          </p:nvSpPr>
          <p:spPr bwMode="auto">
            <a:xfrm>
              <a:off x="4367213" y="5786438"/>
              <a:ext cx="20518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738" name="Line 95"/>
            <p:cNvSpPr>
              <a:spLocks noChangeShapeType="1"/>
            </p:cNvSpPr>
            <p:nvPr/>
          </p:nvSpPr>
          <p:spPr bwMode="auto">
            <a:xfrm flipV="1">
              <a:off x="5078413" y="5800726"/>
              <a:ext cx="0" cy="4921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39" name="Rectangle 96"/>
            <p:cNvSpPr>
              <a:spLocks noChangeArrowheads="1"/>
            </p:cNvSpPr>
            <p:nvPr/>
          </p:nvSpPr>
          <p:spPr bwMode="auto">
            <a:xfrm>
              <a:off x="5214938" y="5786438"/>
              <a:ext cx="247503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contains the data to be written</a:t>
              </a: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into the register file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740" name="Line 97"/>
            <p:cNvSpPr>
              <a:spLocks noChangeShapeType="1"/>
            </p:cNvSpPr>
            <p:nvPr/>
          </p:nvSpPr>
          <p:spPr bwMode="auto">
            <a:xfrm>
              <a:off x="1550988" y="6292851"/>
              <a:ext cx="6754813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41" name="Line 98"/>
            <p:cNvSpPr>
              <a:spLocks noChangeShapeType="1"/>
            </p:cNvSpPr>
            <p:nvPr/>
          </p:nvSpPr>
          <p:spPr bwMode="auto">
            <a:xfrm flipV="1">
              <a:off x="8305800" y="5800726"/>
              <a:ext cx="0" cy="4921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42" name="Line 99"/>
            <p:cNvSpPr>
              <a:spLocks noChangeShapeType="1"/>
            </p:cNvSpPr>
            <p:nvPr/>
          </p:nvSpPr>
          <p:spPr bwMode="auto">
            <a:xfrm flipV="1">
              <a:off x="8250238" y="5800726"/>
              <a:ext cx="0" cy="492125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90115" y="159468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Internal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Registers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auto">
          <a:xfrm>
            <a:off x="2736852" y="2155826"/>
            <a:ext cx="6765925" cy="2387600"/>
            <a:chOff x="1035" y="1776"/>
            <a:chExt cx="4262" cy="1504"/>
          </a:xfrm>
        </p:grpSpPr>
        <p:sp>
          <p:nvSpPr>
            <p:cNvPr id="7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35" y="1776"/>
              <a:ext cx="4262" cy="1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V="1">
              <a:off x="1086" y="1793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1052" y="1793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052" y="1793"/>
              <a:ext cx="4219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1163" y="1793"/>
              <a:ext cx="12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797" y="1793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874" y="1793"/>
              <a:ext cx="33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 err="1">
                  <a:solidFill>
                    <a:srgbClr val="1A1B1C"/>
                  </a:solidFill>
                  <a:latin typeface="Times New Roman" pitchFamily="18" charset="0"/>
                </a:rPr>
                <a:t>regVal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2738" y="1793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815" y="1793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260" y="1793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337" y="1793"/>
              <a:ext cx="164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value read from the register file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1052" y="1793"/>
              <a:ext cx="4219" cy="317"/>
            </a:xfrm>
            <a:custGeom>
              <a:avLst/>
              <a:gdLst>
                <a:gd name="T0" fmla="*/ 489 w 493"/>
                <a:gd name="T1" fmla="*/ 18 h 37"/>
                <a:gd name="T2" fmla="*/ 489 w 493"/>
                <a:gd name="T3" fmla="*/ 0 h 37"/>
                <a:gd name="T4" fmla="*/ 493 w 493"/>
                <a:gd name="T5" fmla="*/ 18 h 37"/>
                <a:gd name="T6" fmla="*/ 493 w 493"/>
                <a:gd name="T7" fmla="*/ 0 h 37"/>
                <a:gd name="T8" fmla="*/ 0 w 493"/>
                <a:gd name="T9" fmla="*/ 19 h 37"/>
                <a:gd name="T10" fmla="*/ 493 w 493"/>
                <a:gd name="T11" fmla="*/ 19 h 37"/>
                <a:gd name="T12" fmla="*/ 0 w 493"/>
                <a:gd name="T13" fmla="*/ 37 h 37"/>
                <a:gd name="T14" fmla="*/ 0 w 493"/>
                <a:gd name="T15" fmla="*/ 19 h 37"/>
                <a:gd name="T16" fmla="*/ 4 w 493"/>
                <a:gd name="T17" fmla="*/ 37 h 37"/>
                <a:gd name="T18" fmla="*/ 4 w 49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9"/>
                  </a:moveTo>
                  <a:lnTo>
                    <a:pt x="49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163" y="194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797" y="1956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874" y="1947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A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2738" y="1956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815" y="194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3260" y="1956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337" y="1947"/>
              <a:ext cx="123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first operand of the </a:t>
              </a:r>
              <a:r>
                <a:rPr lang="en-US" sz="1600" dirty="0" err="1">
                  <a:solidFill>
                    <a:srgbClr val="1A1B1C"/>
                  </a:solidFill>
                  <a:latin typeface="Times New Roman" pitchFamily="18" charset="0"/>
                </a:rPr>
                <a:t>AlU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1052" y="1956"/>
              <a:ext cx="4219" cy="308"/>
            </a:xfrm>
            <a:custGeom>
              <a:avLst/>
              <a:gdLst>
                <a:gd name="T0" fmla="*/ 489 w 493"/>
                <a:gd name="T1" fmla="*/ 18 h 36"/>
                <a:gd name="T2" fmla="*/ 489 w 493"/>
                <a:gd name="T3" fmla="*/ 0 h 36"/>
                <a:gd name="T4" fmla="*/ 493 w 493"/>
                <a:gd name="T5" fmla="*/ 18 h 36"/>
                <a:gd name="T6" fmla="*/ 493 w 493"/>
                <a:gd name="T7" fmla="*/ 0 h 36"/>
                <a:gd name="T8" fmla="*/ 0 w 493"/>
                <a:gd name="T9" fmla="*/ 18 h 36"/>
                <a:gd name="T10" fmla="*/ 493 w 493"/>
                <a:gd name="T11" fmla="*/ 18 h 36"/>
                <a:gd name="T12" fmla="*/ 0 w 493"/>
                <a:gd name="T13" fmla="*/ 36 h 36"/>
                <a:gd name="T14" fmla="*/ 0 w 493"/>
                <a:gd name="T15" fmla="*/ 18 h 36"/>
                <a:gd name="T16" fmla="*/ 4 w 493"/>
                <a:gd name="T17" fmla="*/ 36 h 36"/>
                <a:gd name="T18" fmla="*/ 4 w 49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6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163" y="2110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13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V="1">
              <a:off x="1797" y="2110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874" y="2110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B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2738" y="2110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815" y="2110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4" name="Line 30"/>
            <p:cNvSpPr>
              <a:spLocks noChangeShapeType="1"/>
            </p:cNvSpPr>
            <p:nvPr/>
          </p:nvSpPr>
          <p:spPr bwMode="auto">
            <a:xfrm flipV="1">
              <a:off x="3260" y="2110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Rectangle 31"/>
            <p:cNvSpPr>
              <a:spLocks noChangeArrowheads="1"/>
            </p:cNvSpPr>
            <p:nvPr/>
          </p:nvSpPr>
          <p:spPr bwMode="auto">
            <a:xfrm>
              <a:off x="3337" y="2110"/>
              <a:ext cx="143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second operand of the ALU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27" name="Freeform 32"/>
            <p:cNvSpPr>
              <a:spLocks noEditPoints="1"/>
            </p:cNvSpPr>
            <p:nvPr/>
          </p:nvSpPr>
          <p:spPr bwMode="auto">
            <a:xfrm>
              <a:off x="1052" y="2110"/>
              <a:ext cx="4219" cy="316"/>
            </a:xfrm>
            <a:custGeom>
              <a:avLst/>
              <a:gdLst>
                <a:gd name="T0" fmla="*/ 489 w 493"/>
                <a:gd name="T1" fmla="*/ 18 h 37"/>
                <a:gd name="T2" fmla="*/ 489 w 493"/>
                <a:gd name="T3" fmla="*/ 0 h 37"/>
                <a:gd name="T4" fmla="*/ 493 w 493"/>
                <a:gd name="T5" fmla="*/ 18 h 37"/>
                <a:gd name="T6" fmla="*/ 493 w 493"/>
                <a:gd name="T7" fmla="*/ 0 h 37"/>
                <a:gd name="T8" fmla="*/ 0 w 493"/>
                <a:gd name="T9" fmla="*/ 19 h 37"/>
                <a:gd name="T10" fmla="*/ 493 w 493"/>
                <a:gd name="T11" fmla="*/ 19 h 37"/>
                <a:gd name="T12" fmla="*/ 0 w 493"/>
                <a:gd name="T13" fmla="*/ 37 h 37"/>
                <a:gd name="T14" fmla="*/ 0 w 493"/>
                <a:gd name="T15" fmla="*/ 19 h 37"/>
                <a:gd name="T16" fmla="*/ 4 w 493"/>
                <a:gd name="T17" fmla="*/ 37 h 37"/>
                <a:gd name="T18" fmla="*/ 4 w 49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9"/>
                  </a:moveTo>
                  <a:lnTo>
                    <a:pt x="49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Rectangle 33"/>
            <p:cNvSpPr>
              <a:spLocks noChangeArrowheads="1"/>
            </p:cNvSpPr>
            <p:nvPr/>
          </p:nvSpPr>
          <p:spPr bwMode="auto">
            <a:xfrm>
              <a:off x="1163" y="2273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14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29" name="Line 34"/>
            <p:cNvSpPr>
              <a:spLocks noChangeShapeType="1"/>
            </p:cNvSpPr>
            <p:nvPr/>
          </p:nvSpPr>
          <p:spPr bwMode="auto">
            <a:xfrm flipV="1">
              <a:off x="1797" y="2272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Rectangle 35"/>
            <p:cNvSpPr>
              <a:spLocks noChangeArrowheads="1"/>
            </p:cNvSpPr>
            <p:nvPr/>
          </p:nvSpPr>
          <p:spPr bwMode="auto">
            <a:xfrm>
              <a:off x="1874" y="2273"/>
              <a:ext cx="36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 err="1">
                  <a:solidFill>
                    <a:srgbClr val="1A1B1C"/>
                  </a:solidFill>
                  <a:latin typeface="Times New Roman" pitchFamily="18" charset="0"/>
                </a:rPr>
                <a:t>flags.E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31" name="Line 36"/>
            <p:cNvSpPr>
              <a:spLocks noChangeShapeType="1"/>
            </p:cNvSpPr>
            <p:nvPr/>
          </p:nvSpPr>
          <p:spPr bwMode="auto">
            <a:xfrm flipV="1">
              <a:off x="2738" y="2272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Rectangle 37"/>
            <p:cNvSpPr>
              <a:spLocks noChangeArrowheads="1"/>
            </p:cNvSpPr>
            <p:nvPr/>
          </p:nvSpPr>
          <p:spPr bwMode="auto">
            <a:xfrm>
              <a:off x="2815" y="2273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3" name="Line 38"/>
            <p:cNvSpPr>
              <a:spLocks noChangeShapeType="1"/>
            </p:cNvSpPr>
            <p:nvPr/>
          </p:nvSpPr>
          <p:spPr bwMode="auto">
            <a:xfrm flipV="1">
              <a:off x="3260" y="2272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39"/>
            <p:cNvSpPr>
              <a:spLocks noChangeArrowheads="1"/>
            </p:cNvSpPr>
            <p:nvPr/>
          </p:nvSpPr>
          <p:spPr bwMode="auto">
            <a:xfrm>
              <a:off x="3337" y="2273"/>
              <a:ext cx="8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the equality flag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35" name="Freeform 40"/>
            <p:cNvSpPr>
              <a:spLocks noEditPoints="1"/>
            </p:cNvSpPr>
            <p:nvPr/>
          </p:nvSpPr>
          <p:spPr bwMode="auto">
            <a:xfrm>
              <a:off x="1052" y="2272"/>
              <a:ext cx="4219" cy="317"/>
            </a:xfrm>
            <a:custGeom>
              <a:avLst/>
              <a:gdLst>
                <a:gd name="T0" fmla="*/ 489 w 493"/>
                <a:gd name="T1" fmla="*/ 18 h 37"/>
                <a:gd name="T2" fmla="*/ 489 w 493"/>
                <a:gd name="T3" fmla="*/ 0 h 37"/>
                <a:gd name="T4" fmla="*/ 493 w 493"/>
                <a:gd name="T5" fmla="*/ 18 h 37"/>
                <a:gd name="T6" fmla="*/ 493 w 493"/>
                <a:gd name="T7" fmla="*/ 0 h 37"/>
                <a:gd name="T8" fmla="*/ 0 w 493"/>
                <a:gd name="T9" fmla="*/ 18 h 37"/>
                <a:gd name="T10" fmla="*/ 493 w 493"/>
                <a:gd name="T11" fmla="*/ 18 h 37"/>
                <a:gd name="T12" fmla="*/ 0 w 493"/>
                <a:gd name="T13" fmla="*/ 37 h 37"/>
                <a:gd name="T14" fmla="*/ 0 w 493"/>
                <a:gd name="T15" fmla="*/ 19 h 37"/>
                <a:gd name="T16" fmla="*/ 4 w 493"/>
                <a:gd name="T17" fmla="*/ 37 h 37"/>
                <a:gd name="T18" fmla="*/ 4 w 49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Rectangle 41"/>
            <p:cNvSpPr>
              <a:spLocks noChangeArrowheads="1"/>
            </p:cNvSpPr>
            <p:nvPr/>
          </p:nvSpPr>
          <p:spPr bwMode="auto">
            <a:xfrm>
              <a:off x="1163" y="2427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15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37" name="Line 42"/>
            <p:cNvSpPr>
              <a:spLocks noChangeShapeType="1"/>
            </p:cNvSpPr>
            <p:nvPr/>
          </p:nvSpPr>
          <p:spPr bwMode="auto">
            <a:xfrm flipV="1">
              <a:off x="1797" y="2435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Rectangle 43"/>
            <p:cNvSpPr>
              <a:spLocks noChangeArrowheads="1"/>
            </p:cNvSpPr>
            <p:nvPr/>
          </p:nvSpPr>
          <p:spPr bwMode="auto">
            <a:xfrm>
              <a:off x="1874" y="2427"/>
              <a:ext cx="44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 dirty="0">
                  <a:solidFill>
                    <a:srgbClr val="1A1B1C"/>
                  </a:solidFill>
                  <a:latin typeface="Times New Roman" pitchFamily="18" charset="0"/>
                </a:rPr>
                <a:t>flags.GT</a:t>
              </a: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1039" name="Line 44"/>
            <p:cNvSpPr>
              <a:spLocks noChangeShapeType="1"/>
            </p:cNvSpPr>
            <p:nvPr/>
          </p:nvSpPr>
          <p:spPr bwMode="auto">
            <a:xfrm flipV="1">
              <a:off x="2738" y="2435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Rectangle 45"/>
            <p:cNvSpPr>
              <a:spLocks noChangeArrowheads="1"/>
            </p:cNvSpPr>
            <p:nvPr/>
          </p:nvSpPr>
          <p:spPr bwMode="auto">
            <a:xfrm>
              <a:off x="2815" y="2427"/>
              <a:ext cx="6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41" name="Line 46"/>
            <p:cNvSpPr>
              <a:spLocks noChangeShapeType="1"/>
            </p:cNvSpPr>
            <p:nvPr/>
          </p:nvSpPr>
          <p:spPr bwMode="auto">
            <a:xfrm flipV="1">
              <a:off x="3260" y="2435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Rectangle 47"/>
            <p:cNvSpPr>
              <a:spLocks noChangeArrowheads="1"/>
            </p:cNvSpPr>
            <p:nvPr/>
          </p:nvSpPr>
          <p:spPr bwMode="auto">
            <a:xfrm>
              <a:off x="3337" y="2427"/>
              <a:ext cx="10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the greater than flag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43" name="Freeform 48"/>
            <p:cNvSpPr>
              <a:spLocks noEditPoints="1"/>
            </p:cNvSpPr>
            <p:nvPr/>
          </p:nvSpPr>
          <p:spPr bwMode="auto">
            <a:xfrm>
              <a:off x="1052" y="2435"/>
              <a:ext cx="4219" cy="308"/>
            </a:xfrm>
            <a:custGeom>
              <a:avLst/>
              <a:gdLst>
                <a:gd name="T0" fmla="*/ 489 w 493"/>
                <a:gd name="T1" fmla="*/ 18 h 36"/>
                <a:gd name="T2" fmla="*/ 489 w 493"/>
                <a:gd name="T3" fmla="*/ 0 h 36"/>
                <a:gd name="T4" fmla="*/ 493 w 493"/>
                <a:gd name="T5" fmla="*/ 18 h 36"/>
                <a:gd name="T6" fmla="*/ 493 w 493"/>
                <a:gd name="T7" fmla="*/ 0 h 36"/>
                <a:gd name="T8" fmla="*/ 0 w 493"/>
                <a:gd name="T9" fmla="*/ 18 h 36"/>
                <a:gd name="T10" fmla="*/ 493 w 493"/>
                <a:gd name="T11" fmla="*/ 18 h 36"/>
                <a:gd name="T12" fmla="*/ 0 w 493"/>
                <a:gd name="T13" fmla="*/ 36 h 36"/>
                <a:gd name="T14" fmla="*/ 0 w 493"/>
                <a:gd name="T15" fmla="*/ 18 h 36"/>
                <a:gd name="T16" fmla="*/ 4 w 493"/>
                <a:gd name="T17" fmla="*/ 36 h 36"/>
                <a:gd name="T18" fmla="*/ 4 w 49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6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Rectangle 49"/>
            <p:cNvSpPr>
              <a:spLocks noChangeArrowheads="1"/>
            </p:cNvSpPr>
            <p:nvPr/>
          </p:nvSpPr>
          <p:spPr bwMode="auto">
            <a:xfrm>
              <a:off x="1163" y="258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16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45" name="Line 50"/>
            <p:cNvSpPr>
              <a:spLocks noChangeShapeType="1"/>
            </p:cNvSpPr>
            <p:nvPr/>
          </p:nvSpPr>
          <p:spPr bwMode="auto">
            <a:xfrm flipV="1">
              <a:off x="1797" y="2589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Rectangle 51"/>
            <p:cNvSpPr>
              <a:spLocks noChangeArrowheads="1"/>
            </p:cNvSpPr>
            <p:nvPr/>
          </p:nvSpPr>
          <p:spPr bwMode="auto">
            <a:xfrm>
              <a:off x="1874" y="2589"/>
              <a:ext cx="49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aluResult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047" name="Line 52"/>
            <p:cNvSpPr>
              <a:spLocks noChangeShapeType="1"/>
            </p:cNvSpPr>
            <p:nvPr/>
          </p:nvSpPr>
          <p:spPr bwMode="auto">
            <a:xfrm flipV="1">
              <a:off x="2738" y="2589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Rectangle 53"/>
            <p:cNvSpPr>
              <a:spLocks noChangeArrowheads="1"/>
            </p:cNvSpPr>
            <p:nvPr/>
          </p:nvSpPr>
          <p:spPr bwMode="auto">
            <a:xfrm>
              <a:off x="2815" y="258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49" name="Line 54"/>
            <p:cNvSpPr>
              <a:spLocks noChangeShapeType="1"/>
            </p:cNvSpPr>
            <p:nvPr/>
          </p:nvSpPr>
          <p:spPr bwMode="auto">
            <a:xfrm flipV="1">
              <a:off x="3260" y="2589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0" name="Rectangle 55"/>
            <p:cNvSpPr>
              <a:spLocks noChangeArrowheads="1"/>
            </p:cNvSpPr>
            <p:nvPr/>
          </p:nvSpPr>
          <p:spPr bwMode="auto">
            <a:xfrm>
              <a:off x="3337" y="2589"/>
              <a:ext cx="76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the ALU result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51" name="Freeform 56"/>
            <p:cNvSpPr>
              <a:spLocks noEditPoints="1"/>
            </p:cNvSpPr>
            <p:nvPr/>
          </p:nvSpPr>
          <p:spPr bwMode="auto">
            <a:xfrm>
              <a:off x="1052" y="2589"/>
              <a:ext cx="4219" cy="317"/>
            </a:xfrm>
            <a:custGeom>
              <a:avLst/>
              <a:gdLst>
                <a:gd name="T0" fmla="*/ 489 w 493"/>
                <a:gd name="T1" fmla="*/ 18 h 37"/>
                <a:gd name="T2" fmla="*/ 489 w 493"/>
                <a:gd name="T3" fmla="*/ 0 h 37"/>
                <a:gd name="T4" fmla="*/ 493 w 493"/>
                <a:gd name="T5" fmla="*/ 18 h 37"/>
                <a:gd name="T6" fmla="*/ 493 w 493"/>
                <a:gd name="T7" fmla="*/ 0 h 37"/>
                <a:gd name="T8" fmla="*/ 0 w 493"/>
                <a:gd name="T9" fmla="*/ 19 h 37"/>
                <a:gd name="T10" fmla="*/ 493 w 493"/>
                <a:gd name="T11" fmla="*/ 19 h 37"/>
                <a:gd name="T12" fmla="*/ 0 w 493"/>
                <a:gd name="T13" fmla="*/ 37 h 37"/>
                <a:gd name="T14" fmla="*/ 0 w 493"/>
                <a:gd name="T15" fmla="*/ 19 h 37"/>
                <a:gd name="T16" fmla="*/ 4 w 493"/>
                <a:gd name="T17" fmla="*/ 37 h 37"/>
                <a:gd name="T18" fmla="*/ 4 w 49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9"/>
                  </a:moveTo>
                  <a:lnTo>
                    <a:pt x="49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Rectangle 57"/>
            <p:cNvSpPr>
              <a:spLocks noChangeArrowheads="1"/>
            </p:cNvSpPr>
            <p:nvPr/>
          </p:nvSpPr>
          <p:spPr bwMode="auto">
            <a:xfrm>
              <a:off x="1163" y="275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17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3" name="Line 58"/>
            <p:cNvSpPr>
              <a:spLocks noChangeShapeType="1"/>
            </p:cNvSpPr>
            <p:nvPr/>
          </p:nvSpPr>
          <p:spPr bwMode="auto">
            <a:xfrm flipV="1">
              <a:off x="1797" y="2752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4" name="Rectangle 59"/>
            <p:cNvSpPr>
              <a:spLocks noChangeArrowheads="1"/>
            </p:cNvSpPr>
            <p:nvPr/>
          </p:nvSpPr>
          <p:spPr bwMode="auto">
            <a:xfrm>
              <a:off x="1874" y="2752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mar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055" name="Line 60"/>
            <p:cNvSpPr>
              <a:spLocks noChangeShapeType="1"/>
            </p:cNvSpPr>
            <p:nvPr/>
          </p:nvSpPr>
          <p:spPr bwMode="auto">
            <a:xfrm flipV="1">
              <a:off x="2738" y="2752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6" name="Rectangle 61"/>
            <p:cNvSpPr>
              <a:spLocks noChangeArrowheads="1"/>
            </p:cNvSpPr>
            <p:nvPr/>
          </p:nvSpPr>
          <p:spPr bwMode="auto">
            <a:xfrm>
              <a:off x="2815" y="2752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7" name="Line 62"/>
            <p:cNvSpPr>
              <a:spLocks noChangeShapeType="1"/>
            </p:cNvSpPr>
            <p:nvPr/>
          </p:nvSpPr>
          <p:spPr bwMode="auto">
            <a:xfrm flipV="1">
              <a:off x="3260" y="2752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8" name="Rectangle 63"/>
            <p:cNvSpPr>
              <a:spLocks noChangeArrowheads="1"/>
            </p:cNvSpPr>
            <p:nvPr/>
          </p:nvSpPr>
          <p:spPr bwMode="auto">
            <a:xfrm>
              <a:off x="3337" y="2752"/>
              <a:ext cx="127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memory address 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59" name="Freeform 64"/>
            <p:cNvSpPr>
              <a:spLocks noEditPoints="1"/>
            </p:cNvSpPr>
            <p:nvPr/>
          </p:nvSpPr>
          <p:spPr bwMode="auto">
            <a:xfrm>
              <a:off x="1052" y="2752"/>
              <a:ext cx="4219" cy="316"/>
            </a:xfrm>
            <a:custGeom>
              <a:avLst/>
              <a:gdLst>
                <a:gd name="T0" fmla="*/ 489 w 493"/>
                <a:gd name="T1" fmla="*/ 18 h 37"/>
                <a:gd name="T2" fmla="*/ 489 w 493"/>
                <a:gd name="T3" fmla="*/ 0 h 37"/>
                <a:gd name="T4" fmla="*/ 493 w 493"/>
                <a:gd name="T5" fmla="*/ 18 h 37"/>
                <a:gd name="T6" fmla="*/ 493 w 493"/>
                <a:gd name="T7" fmla="*/ 0 h 37"/>
                <a:gd name="T8" fmla="*/ 0 w 493"/>
                <a:gd name="T9" fmla="*/ 18 h 37"/>
                <a:gd name="T10" fmla="*/ 493 w 493"/>
                <a:gd name="T11" fmla="*/ 18 h 37"/>
                <a:gd name="T12" fmla="*/ 0 w 493"/>
                <a:gd name="T13" fmla="*/ 37 h 37"/>
                <a:gd name="T14" fmla="*/ 0 w 493"/>
                <a:gd name="T15" fmla="*/ 19 h 37"/>
                <a:gd name="T16" fmla="*/ 4 w 493"/>
                <a:gd name="T17" fmla="*/ 37 h 37"/>
                <a:gd name="T18" fmla="*/ 4 w 49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7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0" name="Rectangle 65"/>
            <p:cNvSpPr>
              <a:spLocks noChangeArrowheads="1"/>
            </p:cNvSpPr>
            <p:nvPr/>
          </p:nvSpPr>
          <p:spPr bwMode="auto">
            <a:xfrm>
              <a:off x="1163" y="2906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18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61" name="Line 66"/>
            <p:cNvSpPr>
              <a:spLocks noChangeShapeType="1"/>
            </p:cNvSpPr>
            <p:nvPr/>
          </p:nvSpPr>
          <p:spPr bwMode="auto">
            <a:xfrm flipV="1">
              <a:off x="1797" y="2914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2" name="Rectangle 67"/>
            <p:cNvSpPr>
              <a:spLocks noChangeArrowheads="1"/>
            </p:cNvSpPr>
            <p:nvPr/>
          </p:nvSpPr>
          <p:spPr bwMode="auto">
            <a:xfrm>
              <a:off x="1874" y="2906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mdr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063" name="Line 68"/>
            <p:cNvSpPr>
              <a:spLocks noChangeShapeType="1"/>
            </p:cNvSpPr>
            <p:nvPr/>
          </p:nvSpPr>
          <p:spPr bwMode="auto">
            <a:xfrm flipV="1">
              <a:off x="2738" y="2914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4" name="Rectangle 69"/>
            <p:cNvSpPr>
              <a:spLocks noChangeArrowheads="1"/>
            </p:cNvSpPr>
            <p:nvPr/>
          </p:nvSpPr>
          <p:spPr bwMode="auto">
            <a:xfrm>
              <a:off x="2815" y="2906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65" name="Line 70"/>
            <p:cNvSpPr>
              <a:spLocks noChangeShapeType="1"/>
            </p:cNvSpPr>
            <p:nvPr/>
          </p:nvSpPr>
          <p:spPr bwMode="auto">
            <a:xfrm flipV="1">
              <a:off x="3260" y="2914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6" name="Rectangle 71"/>
            <p:cNvSpPr>
              <a:spLocks noChangeArrowheads="1"/>
            </p:cNvSpPr>
            <p:nvPr/>
          </p:nvSpPr>
          <p:spPr bwMode="auto">
            <a:xfrm>
              <a:off x="3337" y="2906"/>
              <a:ext cx="11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memory data 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67" name="Freeform 72"/>
            <p:cNvSpPr>
              <a:spLocks noEditPoints="1"/>
            </p:cNvSpPr>
            <p:nvPr/>
          </p:nvSpPr>
          <p:spPr bwMode="auto">
            <a:xfrm>
              <a:off x="1052" y="2914"/>
              <a:ext cx="4219" cy="308"/>
            </a:xfrm>
            <a:custGeom>
              <a:avLst/>
              <a:gdLst>
                <a:gd name="T0" fmla="*/ 489 w 493"/>
                <a:gd name="T1" fmla="*/ 18 h 36"/>
                <a:gd name="T2" fmla="*/ 489 w 493"/>
                <a:gd name="T3" fmla="*/ 0 h 36"/>
                <a:gd name="T4" fmla="*/ 493 w 493"/>
                <a:gd name="T5" fmla="*/ 18 h 36"/>
                <a:gd name="T6" fmla="*/ 493 w 493"/>
                <a:gd name="T7" fmla="*/ 0 h 36"/>
                <a:gd name="T8" fmla="*/ 0 w 493"/>
                <a:gd name="T9" fmla="*/ 18 h 36"/>
                <a:gd name="T10" fmla="*/ 493 w 493"/>
                <a:gd name="T11" fmla="*/ 18 h 36"/>
                <a:gd name="T12" fmla="*/ 0 w 493"/>
                <a:gd name="T13" fmla="*/ 36 h 36"/>
                <a:gd name="T14" fmla="*/ 0 w 493"/>
                <a:gd name="T15" fmla="*/ 18 h 36"/>
                <a:gd name="T16" fmla="*/ 4 w 493"/>
                <a:gd name="T17" fmla="*/ 36 h 36"/>
                <a:gd name="T18" fmla="*/ 4 w 493"/>
                <a:gd name="T19" fmla="*/ 18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3" h="36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36"/>
                  </a:moveTo>
                  <a:lnTo>
                    <a:pt x="0" y="18"/>
                  </a:lnTo>
                  <a:moveTo>
                    <a:pt x="4" y="36"/>
                  </a:moveTo>
                  <a:lnTo>
                    <a:pt x="4" y="18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8" name="Rectangle 73"/>
            <p:cNvSpPr>
              <a:spLocks noChangeArrowheads="1"/>
            </p:cNvSpPr>
            <p:nvPr/>
          </p:nvSpPr>
          <p:spPr bwMode="auto">
            <a:xfrm>
              <a:off x="1163" y="306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19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69" name="Line 74"/>
            <p:cNvSpPr>
              <a:spLocks noChangeShapeType="1"/>
            </p:cNvSpPr>
            <p:nvPr/>
          </p:nvSpPr>
          <p:spPr bwMode="auto">
            <a:xfrm flipV="1">
              <a:off x="1797" y="3068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0" name="Rectangle 75"/>
            <p:cNvSpPr>
              <a:spLocks noChangeArrowheads="1"/>
            </p:cNvSpPr>
            <p:nvPr/>
          </p:nvSpPr>
          <p:spPr bwMode="auto">
            <a:xfrm>
              <a:off x="1874" y="3069"/>
              <a:ext cx="42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i="1">
                  <a:solidFill>
                    <a:srgbClr val="1A1B1C"/>
                  </a:solidFill>
                  <a:latin typeface="Times New Roman" pitchFamily="18" charset="0"/>
                </a:rPr>
                <a:t>ldResult</a:t>
              </a:r>
              <a:endParaRPr lang="en-US" i="1">
                <a:latin typeface="Arial" pitchFamily="34" charset="0"/>
              </a:endParaRPr>
            </a:p>
          </p:txBody>
        </p:sp>
        <p:sp>
          <p:nvSpPr>
            <p:cNvPr id="1071" name="Line 76"/>
            <p:cNvSpPr>
              <a:spLocks noChangeShapeType="1"/>
            </p:cNvSpPr>
            <p:nvPr/>
          </p:nvSpPr>
          <p:spPr bwMode="auto">
            <a:xfrm flipV="1">
              <a:off x="2738" y="3068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2" name="Rectangle 77"/>
            <p:cNvSpPr>
              <a:spLocks noChangeArrowheads="1"/>
            </p:cNvSpPr>
            <p:nvPr/>
          </p:nvSpPr>
          <p:spPr bwMode="auto">
            <a:xfrm>
              <a:off x="2815" y="3069"/>
              <a:ext cx="12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1A1B1C"/>
                  </a:solidFill>
                  <a:latin typeface="Times New Roman" pitchFamily="18" charset="0"/>
                </a:rPr>
                <a:t>32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73" name="Line 78"/>
            <p:cNvSpPr>
              <a:spLocks noChangeShapeType="1"/>
            </p:cNvSpPr>
            <p:nvPr/>
          </p:nvSpPr>
          <p:spPr bwMode="auto">
            <a:xfrm flipV="1">
              <a:off x="3260" y="3068"/>
              <a:ext cx="0" cy="15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4" name="Rectangle 79"/>
            <p:cNvSpPr>
              <a:spLocks noChangeArrowheads="1"/>
            </p:cNvSpPr>
            <p:nvPr/>
          </p:nvSpPr>
          <p:spPr bwMode="auto">
            <a:xfrm>
              <a:off x="3337" y="3069"/>
              <a:ext cx="159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1A1B1C"/>
                  </a:solidFill>
                  <a:latin typeface="Times New Roman" pitchFamily="18" charset="0"/>
                </a:rPr>
                <a:t>the value loaded from memory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75" name="Freeform 80"/>
            <p:cNvSpPr>
              <a:spLocks noEditPoints="1"/>
            </p:cNvSpPr>
            <p:nvPr/>
          </p:nvSpPr>
          <p:spPr bwMode="auto">
            <a:xfrm>
              <a:off x="1052" y="3068"/>
              <a:ext cx="4219" cy="189"/>
            </a:xfrm>
            <a:custGeom>
              <a:avLst/>
              <a:gdLst>
                <a:gd name="T0" fmla="*/ 489 w 493"/>
                <a:gd name="T1" fmla="*/ 18 h 22"/>
                <a:gd name="T2" fmla="*/ 489 w 493"/>
                <a:gd name="T3" fmla="*/ 0 h 22"/>
                <a:gd name="T4" fmla="*/ 493 w 493"/>
                <a:gd name="T5" fmla="*/ 18 h 22"/>
                <a:gd name="T6" fmla="*/ 493 w 493"/>
                <a:gd name="T7" fmla="*/ 0 h 22"/>
                <a:gd name="T8" fmla="*/ 0 w 493"/>
                <a:gd name="T9" fmla="*/ 18 h 22"/>
                <a:gd name="T10" fmla="*/ 493 w 493"/>
                <a:gd name="T11" fmla="*/ 18 h 22"/>
                <a:gd name="T12" fmla="*/ 0 w 493"/>
                <a:gd name="T13" fmla="*/ 22 h 22"/>
                <a:gd name="T14" fmla="*/ 493 w 49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3" h="22">
                  <a:moveTo>
                    <a:pt x="489" y="18"/>
                  </a:moveTo>
                  <a:lnTo>
                    <a:pt x="489" y="0"/>
                  </a:lnTo>
                  <a:moveTo>
                    <a:pt x="493" y="18"/>
                  </a:moveTo>
                  <a:lnTo>
                    <a:pt x="493" y="0"/>
                  </a:lnTo>
                  <a:moveTo>
                    <a:pt x="0" y="18"/>
                  </a:moveTo>
                  <a:lnTo>
                    <a:pt x="493" y="18"/>
                  </a:lnTo>
                  <a:moveTo>
                    <a:pt x="0" y="22"/>
                  </a:moveTo>
                  <a:lnTo>
                    <a:pt x="493" y="22"/>
                  </a:lnTo>
                </a:path>
              </a:pathLst>
            </a:cu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25700" y="168574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Microinstructions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1400" y="1600200"/>
            <a:ext cx="8356600" cy="44958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 algn="ctr">
              <a:buNone/>
            </a:pPr>
            <a:r>
              <a:rPr lang="en-US" sz="4000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Basic Instructions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mloadIR</a:t>
            </a:r>
            <a:r>
              <a:rPr lang="en-US" dirty="0">
                <a:latin typeface="Calibri" panose="020F0502020204030204" pitchFamily="34" charset="0"/>
              </a:rPr>
              <a:t> → Loads the instruction register (</a:t>
            </a:r>
            <a:r>
              <a:rPr lang="en-US" dirty="0" err="1">
                <a:latin typeface="Calibri" panose="020F0502020204030204" pitchFamily="34" charset="0"/>
              </a:rPr>
              <a:t>ir</a:t>
            </a:r>
            <a:r>
              <a:rPr lang="en-US" dirty="0">
                <a:latin typeface="Calibri" panose="020F0502020204030204" pitchFamily="34" charset="0"/>
              </a:rPr>
              <a:t>) with the contents of the instruction.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mdecode</a:t>
            </a:r>
            <a:r>
              <a:rPr lang="en-US" dirty="0">
                <a:latin typeface="Calibri" panose="020F0502020204030204" pitchFamily="34" charset="0"/>
              </a:rPr>
              <a:t> → Waits for 1 cycle. Meanwhile, all the decode registers get populated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solidFill>
                  <a:srgbClr val="33CC66"/>
                </a:solidFill>
                <a:latin typeface="Calibri" panose="020F0502020204030204" pitchFamily="34" charset="0"/>
              </a:rPr>
              <a:t>mswitch</a:t>
            </a:r>
            <a:r>
              <a:rPr lang="en-US" dirty="0">
                <a:latin typeface="Calibri" panose="020F0502020204030204" pitchFamily="34" charset="0"/>
              </a:rPr>
              <a:t> → Loads the set of micro instructions corresponding to a program instruction.</a:t>
            </a:r>
          </a:p>
          <a:p>
            <a:pPr lvl="0"/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476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 Car </a:t>
            </a:r>
            <a:r>
              <a:rPr lang="fr-FR" dirty="0" err="1">
                <a:solidFill>
                  <a:schemeClr val="tx1"/>
                </a:solidFill>
              </a:rPr>
              <a:t>Assembly</a:t>
            </a:r>
            <a:r>
              <a:rPr lang="fr-FR" dirty="0">
                <a:solidFill>
                  <a:schemeClr val="tx1"/>
                </a:solidFill>
              </a:rPr>
              <a:t> Line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7600" y="3260725"/>
            <a:ext cx="7416800" cy="2814638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Similar to a car </a:t>
            </a:r>
            <a:r>
              <a:rPr lang="en-US" sz="3600" dirty="0">
                <a:solidFill>
                  <a:srgbClr val="FF3333"/>
                </a:solidFill>
                <a:latin typeface="Calibri" panose="020F0502020204030204" pitchFamily="34" charset="0"/>
              </a:rPr>
              <a:t>assembly line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Cast raw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metal</a:t>
            </a:r>
            <a:r>
              <a:rPr lang="en-US" sz="2800" dirty="0">
                <a:latin typeface="Calibri" panose="020F0502020204030204" pitchFamily="34" charset="0"/>
              </a:rPr>
              <a:t> into the </a:t>
            </a:r>
            <a:r>
              <a:rPr lang="en-US" sz="2800" dirty="0">
                <a:solidFill>
                  <a:srgbClr val="6B0094"/>
                </a:solidFill>
                <a:latin typeface="Calibri" panose="020F0502020204030204" pitchFamily="34" charset="0"/>
              </a:rPr>
              <a:t>chassis</a:t>
            </a:r>
            <a:r>
              <a:rPr lang="en-US" sz="2800" dirty="0">
                <a:latin typeface="Calibri" panose="020F0502020204030204" pitchFamily="34" charset="0"/>
              </a:rPr>
              <a:t> of a car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Build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Engine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Assemble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engine</a:t>
            </a:r>
            <a:r>
              <a:rPr lang="en-US" sz="2800" dirty="0">
                <a:latin typeface="Calibri" panose="020F0502020204030204" pitchFamily="34" charset="0"/>
              </a:rPr>
              <a:t> and the </a:t>
            </a:r>
            <a:r>
              <a:rPr lang="en-US" sz="2800" dirty="0">
                <a:solidFill>
                  <a:srgbClr val="6B0094"/>
                </a:solidFill>
                <a:latin typeface="Calibri" panose="020F0502020204030204" pitchFamily="34" charset="0"/>
              </a:rPr>
              <a:t>chassis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Place the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dashboard</a:t>
            </a:r>
            <a:r>
              <a:rPr lang="en-US" sz="2800" dirty="0">
                <a:latin typeface="Calibri" panose="020F0502020204030204" pitchFamily="34" charset="0"/>
              </a:rPr>
              <a:t>, and</a:t>
            </a:r>
            <a:r>
              <a:rPr lang="en-US" sz="2800" dirty="0">
                <a:solidFill>
                  <a:srgbClr val="0066CC"/>
                </a:solidFill>
                <a:latin typeface="Calibri" panose="020F0502020204030204" pitchFamily="34" charset="0"/>
              </a:rPr>
              <a:t> upholstery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46759" y="1513440"/>
            <a:ext cx="8049240" cy="151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72023" y="194933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Move </a:t>
            </a:r>
            <a:r>
              <a:rPr lang="fr-FR" dirty="0" err="1">
                <a:solidFill>
                  <a:schemeClr val="tx1"/>
                </a:solidFill>
              </a:rPr>
              <a:t>Microinstructions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90800" y="1765301"/>
            <a:ext cx="7416800" cy="28575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solidFill>
                  <a:srgbClr val="FF6633"/>
                </a:solidFill>
                <a:latin typeface="Calibri" panose="020F0502020204030204" pitchFamily="34" charset="0"/>
              </a:rPr>
              <a:t>mmov</a:t>
            </a:r>
            <a:r>
              <a:rPr lang="pt-BR" dirty="0">
                <a:latin typeface="Calibri" panose="020F0502020204030204" pitchFamily="34" charset="0"/>
              </a:rPr>
              <a:t> r1, r2 : r1 ← r2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solidFill>
                  <a:srgbClr val="FF3333"/>
                </a:solidFill>
                <a:latin typeface="Calibri" panose="020F0502020204030204" pitchFamily="34" charset="0"/>
              </a:rPr>
              <a:t>mmov</a:t>
            </a:r>
            <a:r>
              <a:rPr lang="pt-BR" dirty="0">
                <a:latin typeface="Calibri" panose="020F0502020204030204" pitchFamily="34" charset="0"/>
              </a:rPr>
              <a:t> r1, r2, &lt;args&gt; : r1 ← r2, send the value of </a:t>
            </a:r>
            <a:r>
              <a:rPr lang="pt-BR" dirty="0">
                <a:solidFill>
                  <a:srgbClr val="2300DC"/>
                </a:solidFill>
                <a:latin typeface="Calibri" panose="020F0502020204030204" pitchFamily="34" charset="0"/>
              </a:rPr>
              <a:t>args</a:t>
            </a:r>
            <a:r>
              <a:rPr lang="pt-BR" dirty="0">
                <a:latin typeface="Calibri" panose="020F0502020204030204" pitchFamily="34" charset="0"/>
              </a:rPr>
              <a:t> on the bus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solidFill>
                  <a:srgbClr val="00AE00"/>
                </a:solidFill>
                <a:latin typeface="Calibri" panose="020F0502020204030204" pitchFamily="34" charset="0"/>
              </a:rPr>
              <a:t>mmovi</a:t>
            </a:r>
            <a:r>
              <a:rPr lang="pt-BR" dirty="0">
                <a:latin typeface="Calibri" panose="020F0502020204030204" pitchFamily="34" charset="0"/>
              </a:rPr>
              <a:t> r1, &lt;imm&gt; : r1 ← imm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pt-BR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48299" y="193974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Add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Branch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Microinstructions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solidFill>
                  <a:srgbClr val="00AE00"/>
                </a:solidFill>
                <a:latin typeface="Calibri" panose="020F0502020204030204" pitchFamily="34" charset="0"/>
              </a:rPr>
              <a:t>madd</a:t>
            </a:r>
            <a:r>
              <a:rPr lang="en-US" sz="3600" dirty="0">
                <a:latin typeface="Calibri" panose="020F0502020204030204" pitchFamily="34" charset="0"/>
              </a:rPr>
              <a:t> r1, </a:t>
            </a:r>
            <a:r>
              <a:rPr lang="en-US" sz="3600" dirty="0" err="1">
                <a:latin typeface="Calibri" panose="020F0502020204030204" pitchFamily="34" charset="0"/>
              </a:rPr>
              <a:t>imm</a:t>
            </a:r>
            <a:r>
              <a:rPr lang="en-US" sz="3600" dirty="0">
                <a:latin typeface="Calibri" panose="020F0502020204030204" pitchFamily="34" charset="0"/>
              </a:rPr>
              <a:t>, &lt;</a:t>
            </a:r>
            <a:r>
              <a:rPr lang="en-US" sz="3600" dirty="0" err="1">
                <a:latin typeface="Calibri" panose="020F0502020204030204" pitchFamily="34" charset="0"/>
              </a:rPr>
              <a:t>args</a:t>
            </a:r>
            <a:r>
              <a:rPr lang="en-US" sz="3600" dirty="0">
                <a:latin typeface="Calibri" panose="020F0502020204030204" pitchFamily="34" charset="0"/>
              </a:rPr>
              <a:t>&gt;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r1 ← r1 + </a:t>
            </a:r>
            <a:r>
              <a:rPr lang="en-US" sz="2800" dirty="0" err="1">
                <a:latin typeface="Calibri" panose="020F0502020204030204" pitchFamily="34" charset="0"/>
              </a:rPr>
              <a:t>imm</a:t>
            </a: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send &lt;</a:t>
            </a:r>
            <a:r>
              <a:rPr lang="en-US" sz="2800" dirty="0" err="1">
                <a:latin typeface="Calibri" panose="020F0502020204030204" pitchFamily="34" charset="0"/>
              </a:rPr>
              <a:t>args</a:t>
            </a:r>
            <a:r>
              <a:rPr lang="en-US" sz="2800" dirty="0">
                <a:latin typeface="Calibri" panose="020F0502020204030204" pitchFamily="34" charset="0"/>
              </a:rPr>
              <a:t>&gt; on the bus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solidFill>
                  <a:srgbClr val="B80047"/>
                </a:solidFill>
                <a:latin typeface="Calibri" panose="020F0502020204030204" pitchFamily="34" charset="0"/>
              </a:rPr>
              <a:t>mbeq</a:t>
            </a:r>
            <a:r>
              <a:rPr lang="en-US" sz="3600" dirty="0">
                <a:latin typeface="Calibri" panose="020F0502020204030204" pitchFamily="34" charset="0"/>
              </a:rPr>
              <a:t> r1, </a:t>
            </a:r>
            <a:r>
              <a:rPr lang="en-US" sz="3600" dirty="0" err="1">
                <a:latin typeface="Calibri" panose="020F0502020204030204" pitchFamily="34" charset="0"/>
              </a:rPr>
              <a:t>imm</a:t>
            </a:r>
            <a:r>
              <a:rPr lang="en-US" sz="3600" dirty="0">
                <a:latin typeface="Calibri" panose="020F0502020204030204" pitchFamily="34" charset="0"/>
              </a:rPr>
              <a:t>, &lt;label&gt;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if (r1 == </a:t>
            </a:r>
            <a:r>
              <a:rPr lang="en-US" sz="2800" dirty="0" err="1">
                <a:latin typeface="Calibri" panose="020F0502020204030204" pitchFamily="34" charset="0"/>
              </a:rPr>
              <a:t>imm</a:t>
            </a:r>
            <a:r>
              <a:rPr lang="en-US" sz="2800" dirty="0">
                <a:latin typeface="Calibri" panose="020F0502020204030204" pitchFamily="34" charset="0"/>
              </a:rPr>
              <a:t>), </a:t>
            </a:r>
            <a:r>
              <a:rPr lang="el-GR" sz="2800" dirty="0">
                <a:latin typeface="Calibri" panose="020F0502020204030204" pitchFamily="34" charset="0"/>
              </a:rPr>
              <a:t>μ</a:t>
            </a:r>
            <a:r>
              <a:rPr lang="en-US" sz="2800" dirty="0">
                <a:latin typeface="Calibri" panose="020F0502020204030204" pitchFamily="34" charset="0"/>
              </a:rPr>
              <a:t>pc = </a:t>
            </a:r>
            <a:r>
              <a:rPr lang="en-US" sz="2800" dirty="0" err="1">
                <a:latin typeface="Calibri" panose="020F0502020204030204" pitchFamily="34" charset="0"/>
              </a:rPr>
              <a:t>addr</a:t>
            </a:r>
            <a:r>
              <a:rPr lang="en-US" sz="2800" dirty="0">
                <a:latin typeface="Calibri" panose="020F0502020204030204" pitchFamily="34" charset="0"/>
              </a:rPr>
              <a:t>(label)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 err="1">
                <a:solidFill>
                  <a:srgbClr val="0000FF"/>
                </a:solidFill>
                <a:latin typeface="Calibri" panose="020F0502020204030204" pitchFamily="34" charset="0"/>
              </a:rPr>
              <a:t>mb</a:t>
            </a:r>
            <a:r>
              <a:rPr lang="en-US" sz="3600" dirty="0">
                <a:latin typeface="Calibri" panose="020F0502020204030204" pitchFamily="34" charset="0"/>
              </a:rPr>
              <a:t> &lt;label&gt;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l-GR" sz="2800" dirty="0">
                <a:latin typeface="Calibri" panose="020F0502020204030204" pitchFamily="34" charset="0"/>
              </a:rPr>
              <a:t>μ</a:t>
            </a:r>
            <a:r>
              <a:rPr lang="en-US" sz="2800" dirty="0">
                <a:latin typeface="Calibri" panose="020F0502020204030204" pitchFamily="34" charset="0"/>
              </a:rPr>
              <a:t>pc = </a:t>
            </a:r>
            <a:r>
              <a:rPr lang="en-US" sz="2800" dirty="0" err="1">
                <a:latin typeface="Calibri" panose="020F0502020204030204" pitchFamily="34" charset="0"/>
              </a:rPr>
              <a:t>addr</a:t>
            </a:r>
            <a:r>
              <a:rPr lang="en-US" sz="2800" dirty="0">
                <a:latin typeface="Calibri" panose="020F0502020204030204" pitchFamily="34" charset="0"/>
              </a:rPr>
              <a:t>(label)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30792" y="176722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Summary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Microinstructions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 bwMode="auto">
          <a:xfrm>
            <a:off x="2819401" y="1676400"/>
            <a:ext cx="7534275" cy="4038600"/>
            <a:chOff x="816" y="1056"/>
            <a:chExt cx="4746" cy="2544"/>
          </a:xfrm>
        </p:grpSpPr>
        <p:sp>
          <p:nvSpPr>
            <p:cNvPr id="8" name="AutoShape 5"/>
            <p:cNvSpPr>
              <a:spLocks noChangeAspect="1" noChangeArrowheads="1" noTextEdit="1"/>
            </p:cNvSpPr>
            <p:nvPr/>
          </p:nvSpPr>
          <p:spPr bwMode="auto">
            <a:xfrm>
              <a:off x="816" y="1056"/>
              <a:ext cx="4746" cy="2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V="1">
              <a:off x="869" y="1109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 flipV="1">
              <a:off x="834" y="1109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834" y="1109"/>
              <a:ext cx="4708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834" y="1074"/>
              <a:ext cx="4708" cy="0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949" y="1100"/>
              <a:ext cx="54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SerialNo.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V="1">
              <a:off x="1602" y="1109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682" y="1100"/>
              <a:ext cx="95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Microinstruction</a:t>
              </a: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466" y="1109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546" y="1100"/>
              <a:ext cx="56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Semantics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834" y="1109"/>
              <a:ext cx="4708" cy="327"/>
            </a:xfrm>
            <a:custGeom>
              <a:avLst/>
              <a:gdLst>
                <a:gd name="T0" fmla="*/ 529 w 533"/>
                <a:gd name="T1" fmla="*/ 18 h 37"/>
                <a:gd name="T2" fmla="*/ 529 w 533"/>
                <a:gd name="T3" fmla="*/ 0 h 37"/>
                <a:gd name="T4" fmla="*/ 533 w 533"/>
                <a:gd name="T5" fmla="*/ 18 h 37"/>
                <a:gd name="T6" fmla="*/ 533 w 533"/>
                <a:gd name="T7" fmla="*/ 0 h 37"/>
                <a:gd name="T8" fmla="*/ 0 w 533"/>
                <a:gd name="T9" fmla="*/ 18 h 37"/>
                <a:gd name="T10" fmla="*/ 533 w 533"/>
                <a:gd name="T11" fmla="*/ 18 h 37"/>
                <a:gd name="T12" fmla="*/ 0 w 533"/>
                <a:gd name="T13" fmla="*/ 37 h 37"/>
                <a:gd name="T14" fmla="*/ 0 w 533"/>
                <a:gd name="T15" fmla="*/ 18 h 37"/>
                <a:gd name="T16" fmla="*/ 4 w 533"/>
                <a:gd name="T17" fmla="*/ 37 h 37"/>
                <a:gd name="T18" fmla="*/ 4 w 533"/>
                <a:gd name="T19" fmla="*/ 1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37">
                  <a:moveTo>
                    <a:pt x="529" y="18"/>
                  </a:moveTo>
                  <a:lnTo>
                    <a:pt x="529" y="0"/>
                  </a:lnTo>
                  <a:moveTo>
                    <a:pt x="533" y="18"/>
                  </a:moveTo>
                  <a:lnTo>
                    <a:pt x="533" y="0"/>
                  </a:lnTo>
                  <a:moveTo>
                    <a:pt x="0" y="18"/>
                  </a:moveTo>
                  <a:lnTo>
                    <a:pt x="533" y="18"/>
                  </a:lnTo>
                  <a:moveTo>
                    <a:pt x="0" y="37"/>
                  </a:moveTo>
                  <a:lnTo>
                    <a:pt x="0" y="18"/>
                  </a:lnTo>
                  <a:moveTo>
                    <a:pt x="4" y="37"/>
                  </a:moveTo>
                  <a:lnTo>
                    <a:pt x="4" y="18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949" y="1268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1602" y="1268"/>
              <a:ext cx="0" cy="16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1682" y="1268"/>
              <a:ext cx="47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mloadIR</a:t>
              </a:r>
              <a:endParaRPr lang="en-US" sz="17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3466" y="1268"/>
              <a:ext cx="0" cy="16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546" y="1268"/>
              <a:ext cx="51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ir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←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[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pc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]</a:t>
              </a: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3784" y="1268"/>
              <a:ext cx="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834" y="1268"/>
              <a:ext cx="4708" cy="327"/>
            </a:xfrm>
            <a:custGeom>
              <a:avLst/>
              <a:gdLst>
                <a:gd name="T0" fmla="*/ 529 w 533"/>
                <a:gd name="T1" fmla="*/ 19 h 37"/>
                <a:gd name="T2" fmla="*/ 529 w 533"/>
                <a:gd name="T3" fmla="*/ 0 h 37"/>
                <a:gd name="T4" fmla="*/ 533 w 533"/>
                <a:gd name="T5" fmla="*/ 19 h 37"/>
                <a:gd name="T6" fmla="*/ 533 w 533"/>
                <a:gd name="T7" fmla="*/ 0 h 37"/>
                <a:gd name="T8" fmla="*/ 0 w 533"/>
                <a:gd name="T9" fmla="*/ 19 h 37"/>
                <a:gd name="T10" fmla="*/ 533 w 533"/>
                <a:gd name="T11" fmla="*/ 19 h 37"/>
                <a:gd name="T12" fmla="*/ 0 w 533"/>
                <a:gd name="T13" fmla="*/ 37 h 37"/>
                <a:gd name="T14" fmla="*/ 0 w 533"/>
                <a:gd name="T15" fmla="*/ 19 h 37"/>
                <a:gd name="T16" fmla="*/ 4 w 533"/>
                <a:gd name="T17" fmla="*/ 37 h 37"/>
                <a:gd name="T18" fmla="*/ 4 w 533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37">
                  <a:moveTo>
                    <a:pt x="529" y="19"/>
                  </a:moveTo>
                  <a:lnTo>
                    <a:pt x="529" y="0"/>
                  </a:lnTo>
                  <a:moveTo>
                    <a:pt x="533" y="19"/>
                  </a:moveTo>
                  <a:lnTo>
                    <a:pt x="533" y="0"/>
                  </a:lnTo>
                  <a:moveTo>
                    <a:pt x="0" y="19"/>
                  </a:moveTo>
                  <a:lnTo>
                    <a:pt x="533" y="19"/>
                  </a:lnTo>
                  <a:moveTo>
                    <a:pt x="0" y="37"/>
                  </a:moveTo>
                  <a:lnTo>
                    <a:pt x="0" y="19"/>
                  </a:lnTo>
                  <a:moveTo>
                    <a:pt x="4" y="37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949" y="1436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1602" y="1436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682" y="1436"/>
              <a:ext cx="48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mdecode</a:t>
              </a:r>
              <a:endParaRPr lang="en-US" sz="17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8" name="Line 30"/>
            <p:cNvSpPr>
              <a:spLocks noChangeShapeType="1"/>
            </p:cNvSpPr>
            <p:nvPr/>
          </p:nvSpPr>
          <p:spPr bwMode="auto">
            <a:xfrm flipV="1">
              <a:off x="3466" y="1436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9" name="Rectangle 31"/>
            <p:cNvSpPr>
              <a:spLocks noChangeArrowheads="1"/>
            </p:cNvSpPr>
            <p:nvPr/>
          </p:nvSpPr>
          <p:spPr bwMode="auto">
            <a:xfrm>
              <a:off x="3546" y="1436"/>
              <a:ext cx="1767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populate all the decode registers</a:t>
              </a:r>
            </a:p>
          </p:txBody>
        </p:sp>
        <p:sp>
          <p:nvSpPr>
            <p:cNvPr id="2052" name="Freeform 32"/>
            <p:cNvSpPr>
              <a:spLocks noEditPoints="1"/>
            </p:cNvSpPr>
            <p:nvPr/>
          </p:nvSpPr>
          <p:spPr bwMode="auto">
            <a:xfrm>
              <a:off x="834" y="1436"/>
              <a:ext cx="4708" cy="486"/>
            </a:xfrm>
            <a:custGeom>
              <a:avLst/>
              <a:gdLst>
                <a:gd name="T0" fmla="*/ 529 w 533"/>
                <a:gd name="T1" fmla="*/ 18 h 55"/>
                <a:gd name="T2" fmla="*/ 529 w 533"/>
                <a:gd name="T3" fmla="*/ 0 h 55"/>
                <a:gd name="T4" fmla="*/ 533 w 533"/>
                <a:gd name="T5" fmla="*/ 18 h 55"/>
                <a:gd name="T6" fmla="*/ 533 w 533"/>
                <a:gd name="T7" fmla="*/ 0 h 55"/>
                <a:gd name="T8" fmla="*/ 0 w 533"/>
                <a:gd name="T9" fmla="*/ 18 h 55"/>
                <a:gd name="T10" fmla="*/ 533 w 533"/>
                <a:gd name="T11" fmla="*/ 18 h 55"/>
                <a:gd name="T12" fmla="*/ 0 w 533"/>
                <a:gd name="T13" fmla="*/ 55 h 55"/>
                <a:gd name="T14" fmla="*/ 0 w 533"/>
                <a:gd name="T15" fmla="*/ 19 h 55"/>
                <a:gd name="T16" fmla="*/ 4 w 533"/>
                <a:gd name="T17" fmla="*/ 55 h 55"/>
                <a:gd name="T18" fmla="*/ 4 w 533"/>
                <a:gd name="T1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55">
                  <a:moveTo>
                    <a:pt x="529" y="18"/>
                  </a:moveTo>
                  <a:lnTo>
                    <a:pt x="529" y="0"/>
                  </a:lnTo>
                  <a:moveTo>
                    <a:pt x="533" y="18"/>
                  </a:moveTo>
                  <a:lnTo>
                    <a:pt x="533" y="0"/>
                  </a:lnTo>
                  <a:moveTo>
                    <a:pt x="0" y="18"/>
                  </a:moveTo>
                  <a:lnTo>
                    <a:pt x="533" y="18"/>
                  </a:lnTo>
                  <a:moveTo>
                    <a:pt x="0" y="55"/>
                  </a:moveTo>
                  <a:lnTo>
                    <a:pt x="0" y="19"/>
                  </a:lnTo>
                  <a:moveTo>
                    <a:pt x="4" y="55"/>
                  </a:moveTo>
                  <a:lnTo>
                    <a:pt x="4" y="19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3" name="Rectangle 33"/>
            <p:cNvSpPr>
              <a:spLocks noChangeArrowheads="1"/>
            </p:cNvSpPr>
            <p:nvPr/>
          </p:nvSpPr>
          <p:spPr bwMode="auto">
            <a:xfrm>
              <a:off x="949" y="1595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4" name="Line 34"/>
            <p:cNvSpPr>
              <a:spLocks noChangeShapeType="1"/>
            </p:cNvSpPr>
            <p:nvPr/>
          </p:nvSpPr>
          <p:spPr bwMode="auto">
            <a:xfrm flipV="1">
              <a:off x="1602" y="1604"/>
              <a:ext cx="0" cy="31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5" name="Rectangle 35"/>
            <p:cNvSpPr>
              <a:spLocks noChangeArrowheads="1"/>
            </p:cNvSpPr>
            <p:nvPr/>
          </p:nvSpPr>
          <p:spPr bwMode="auto">
            <a:xfrm>
              <a:off x="1682" y="1595"/>
              <a:ext cx="45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mswitch</a:t>
              </a:r>
              <a:endParaRPr lang="en-US" sz="1700" i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6" name="Line 36"/>
            <p:cNvSpPr>
              <a:spLocks noChangeShapeType="1"/>
            </p:cNvSpPr>
            <p:nvPr/>
          </p:nvSpPr>
          <p:spPr bwMode="auto">
            <a:xfrm flipV="1">
              <a:off x="3466" y="1604"/>
              <a:ext cx="0" cy="31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7" name="Rectangle 37"/>
            <p:cNvSpPr>
              <a:spLocks noChangeArrowheads="1"/>
            </p:cNvSpPr>
            <p:nvPr/>
          </p:nvSpPr>
          <p:spPr bwMode="auto">
            <a:xfrm>
              <a:off x="3546" y="1595"/>
              <a:ext cx="181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jump to the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μpc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corresponding to</a:t>
              </a:r>
            </a:p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the </a:t>
              </a:r>
              <a:r>
                <a:rPr lang="en-US" sz="1700" dirty="0" err="1">
                  <a:latin typeface="Times New Roman" pitchFamily="18" charset="0"/>
                  <a:cs typeface="Times New Roman" pitchFamily="18" charset="0"/>
                </a:rPr>
                <a:t>opcode</a:t>
              </a: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8" name="Freeform 38"/>
            <p:cNvSpPr>
              <a:spLocks noEditPoints="1"/>
            </p:cNvSpPr>
            <p:nvPr/>
          </p:nvSpPr>
          <p:spPr bwMode="auto">
            <a:xfrm>
              <a:off x="834" y="1604"/>
              <a:ext cx="4708" cy="804"/>
            </a:xfrm>
            <a:custGeom>
              <a:avLst/>
              <a:gdLst>
                <a:gd name="T0" fmla="*/ 529 w 533"/>
                <a:gd name="T1" fmla="*/ 36 h 91"/>
                <a:gd name="T2" fmla="*/ 529 w 533"/>
                <a:gd name="T3" fmla="*/ 0 h 91"/>
                <a:gd name="T4" fmla="*/ 533 w 533"/>
                <a:gd name="T5" fmla="*/ 36 h 91"/>
                <a:gd name="T6" fmla="*/ 533 w 533"/>
                <a:gd name="T7" fmla="*/ 0 h 91"/>
                <a:gd name="T8" fmla="*/ 0 w 533"/>
                <a:gd name="T9" fmla="*/ 36 h 91"/>
                <a:gd name="T10" fmla="*/ 533 w 533"/>
                <a:gd name="T11" fmla="*/ 36 h 91"/>
                <a:gd name="T12" fmla="*/ 0 w 533"/>
                <a:gd name="T13" fmla="*/ 91 h 91"/>
                <a:gd name="T14" fmla="*/ 0 w 533"/>
                <a:gd name="T15" fmla="*/ 36 h 91"/>
                <a:gd name="T16" fmla="*/ 4 w 533"/>
                <a:gd name="T17" fmla="*/ 91 h 91"/>
                <a:gd name="T18" fmla="*/ 4 w 533"/>
                <a:gd name="T19" fmla="*/ 36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91">
                  <a:moveTo>
                    <a:pt x="529" y="36"/>
                  </a:moveTo>
                  <a:lnTo>
                    <a:pt x="529" y="0"/>
                  </a:lnTo>
                  <a:moveTo>
                    <a:pt x="533" y="36"/>
                  </a:moveTo>
                  <a:lnTo>
                    <a:pt x="533" y="0"/>
                  </a:lnTo>
                  <a:moveTo>
                    <a:pt x="0" y="36"/>
                  </a:moveTo>
                  <a:lnTo>
                    <a:pt x="533" y="36"/>
                  </a:lnTo>
                  <a:moveTo>
                    <a:pt x="0" y="91"/>
                  </a:moveTo>
                  <a:lnTo>
                    <a:pt x="0" y="36"/>
                  </a:lnTo>
                  <a:moveTo>
                    <a:pt x="4" y="91"/>
                  </a:moveTo>
                  <a:lnTo>
                    <a:pt x="4" y="36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9" name="Rectangle 39"/>
            <p:cNvSpPr>
              <a:spLocks noChangeArrowheads="1"/>
            </p:cNvSpPr>
            <p:nvPr/>
          </p:nvSpPr>
          <p:spPr bwMode="auto">
            <a:xfrm>
              <a:off x="949" y="1922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0" name="Line 40"/>
            <p:cNvSpPr>
              <a:spLocks noChangeShapeType="1"/>
            </p:cNvSpPr>
            <p:nvPr/>
          </p:nvSpPr>
          <p:spPr bwMode="auto">
            <a:xfrm flipV="1">
              <a:off x="1602" y="1922"/>
              <a:ext cx="0" cy="48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1" name="Rectangle 41"/>
            <p:cNvSpPr>
              <a:spLocks noChangeArrowheads="1"/>
            </p:cNvSpPr>
            <p:nvPr/>
          </p:nvSpPr>
          <p:spPr bwMode="auto">
            <a:xfrm>
              <a:off x="1682" y="1922"/>
              <a:ext cx="14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mmov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1,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2,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&gt;</a:t>
              </a: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2" name="Line 42"/>
            <p:cNvSpPr>
              <a:spLocks noChangeShapeType="1"/>
            </p:cNvSpPr>
            <p:nvPr/>
          </p:nvSpPr>
          <p:spPr bwMode="auto">
            <a:xfrm flipV="1">
              <a:off x="3466" y="1922"/>
              <a:ext cx="0" cy="486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3" name="Rectangle 43"/>
            <p:cNvSpPr>
              <a:spLocks noChangeArrowheads="1"/>
            </p:cNvSpPr>
            <p:nvPr/>
          </p:nvSpPr>
          <p:spPr bwMode="auto">
            <a:xfrm>
              <a:off x="3546" y="1922"/>
              <a:ext cx="1710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2, send the value of</a:t>
              </a:r>
            </a:p>
            <a:p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to the unit that owns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1,</a:t>
              </a:r>
            </a:p>
            <a:p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is optional</a:t>
              </a:r>
            </a:p>
          </p:txBody>
        </p:sp>
        <p:sp>
          <p:nvSpPr>
            <p:cNvPr id="2065" name="Freeform 45"/>
            <p:cNvSpPr>
              <a:spLocks noEditPoints="1"/>
            </p:cNvSpPr>
            <p:nvPr/>
          </p:nvSpPr>
          <p:spPr bwMode="auto">
            <a:xfrm>
              <a:off x="834" y="1922"/>
              <a:ext cx="4708" cy="804"/>
            </a:xfrm>
            <a:custGeom>
              <a:avLst/>
              <a:gdLst>
                <a:gd name="T0" fmla="*/ 529 w 533"/>
                <a:gd name="T1" fmla="*/ 55 h 91"/>
                <a:gd name="T2" fmla="*/ 529 w 533"/>
                <a:gd name="T3" fmla="*/ 0 h 91"/>
                <a:gd name="T4" fmla="*/ 533 w 533"/>
                <a:gd name="T5" fmla="*/ 55 h 91"/>
                <a:gd name="T6" fmla="*/ 533 w 533"/>
                <a:gd name="T7" fmla="*/ 0 h 91"/>
                <a:gd name="T8" fmla="*/ 0 w 533"/>
                <a:gd name="T9" fmla="*/ 55 h 91"/>
                <a:gd name="T10" fmla="*/ 533 w 533"/>
                <a:gd name="T11" fmla="*/ 55 h 91"/>
                <a:gd name="T12" fmla="*/ 0 w 533"/>
                <a:gd name="T13" fmla="*/ 91 h 91"/>
                <a:gd name="T14" fmla="*/ 0 w 533"/>
                <a:gd name="T15" fmla="*/ 55 h 91"/>
                <a:gd name="T16" fmla="*/ 4 w 533"/>
                <a:gd name="T17" fmla="*/ 91 h 91"/>
                <a:gd name="T18" fmla="*/ 4 w 533"/>
                <a:gd name="T19" fmla="*/ 5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91">
                  <a:moveTo>
                    <a:pt x="529" y="55"/>
                  </a:moveTo>
                  <a:lnTo>
                    <a:pt x="529" y="0"/>
                  </a:lnTo>
                  <a:moveTo>
                    <a:pt x="533" y="55"/>
                  </a:moveTo>
                  <a:lnTo>
                    <a:pt x="533" y="0"/>
                  </a:lnTo>
                  <a:moveTo>
                    <a:pt x="0" y="55"/>
                  </a:moveTo>
                  <a:lnTo>
                    <a:pt x="533" y="55"/>
                  </a:lnTo>
                  <a:moveTo>
                    <a:pt x="0" y="91"/>
                  </a:moveTo>
                  <a:lnTo>
                    <a:pt x="0" y="55"/>
                  </a:lnTo>
                  <a:moveTo>
                    <a:pt x="4" y="91"/>
                  </a:moveTo>
                  <a:lnTo>
                    <a:pt x="4" y="55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6" name="Rectangle 46"/>
            <p:cNvSpPr>
              <a:spLocks noChangeArrowheads="1"/>
            </p:cNvSpPr>
            <p:nvPr/>
          </p:nvSpPr>
          <p:spPr bwMode="auto">
            <a:xfrm>
              <a:off x="949" y="2408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7" name="Line 47"/>
            <p:cNvSpPr>
              <a:spLocks noChangeShapeType="1"/>
            </p:cNvSpPr>
            <p:nvPr/>
          </p:nvSpPr>
          <p:spPr bwMode="auto">
            <a:xfrm flipV="1">
              <a:off x="1602" y="2408"/>
              <a:ext cx="0" cy="31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8" name="Rectangle 48"/>
            <p:cNvSpPr>
              <a:spLocks noChangeArrowheads="1"/>
            </p:cNvSpPr>
            <p:nvPr/>
          </p:nvSpPr>
          <p:spPr bwMode="auto">
            <a:xfrm>
              <a:off x="1682" y="2408"/>
              <a:ext cx="151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mmovi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1,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&gt;</a:t>
              </a: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9" name="Line 49"/>
            <p:cNvSpPr>
              <a:spLocks noChangeShapeType="1"/>
            </p:cNvSpPr>
            <p:nvPr/>
          </p:nvSpPr>
          <p:spPr bwMode="auto">
            <a:xfrm flipV="1">
              <a:off x="3466" y="2408"/>
              <a:ext cx="0" cy="31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0" name="Rectangle 50"/>
            <p:cNvSpPr>
              <a:spLocks noChangeArrowheads="1"/>
            </p:cNvSpPr>
            <p:nvPr/>
          </p:nvSpPr>
          <p:spPr bwMode="auto">
            <a:xfrm>
              <a:off x="3546" y="2408"/>
              <a:ext cx="18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is optional</a:t>
              </a:r>
            </a:p>
          </p:txBody>
        </p:sp>
        <p:sp>
          <p:nvSpPr>
            <p:cNvPr id="2072" name="Freeform 52"/>
            <p:cNvSpPr>
              <a:spLocks noEditPoints="1"/>
            </p:cNvSpPr>
            <p:nvPr/>
          </p:nvSpPr>
          <p:spPr bwMode="auto">
            <a:xfrm>
              <a:off x="834" y="2408"/>
              <a:ext cx="4708" cy="645"/>
            </a:xfrm>
            <a:custGeom>
              <a:avLst/>
              <a:gdLst>
                <a:gd name="T0" fmla="*/ 529 w 533"/>
                <a:gd name="T1" fmla="*/ 36 h 73"/>
                <a:gd name="T2" fmla="*/ 529 w 533"/>
                <a:gd name="T3" fmla="*/ 0 h 73"/>
                <a:gd name="T4" fmla="*/ 533 w 533"/>
                <a:gd name="T5" fmla="*/ 36 h 73"/>
                <a:gd name="T6" fmla="*/ 533 w 533"/>
                <a:gd name="T7" fmla="*/ 0 h 73"/>
                <a:gd name="T8" fmla="*/ 0 w 533"/>
                <a:gd name="T9" fmla="*/ 36 h 73"/>
                <a:gd name="T10" fmla="*/ 533 w 533"/>
                <a:gd name="T11" fmla="*/ 36 h 73"/>
                <a:gd name="T12" fmla="*/ 0 w 533"/>
                <a:gd name="T13" fmla="*/ 73 h 73"/>
                <a:gd name="T14" fmla="*/ 0 w 533"/>
                <a:gd name="T15" fmla="*/ 37 h 73"/>
                <a:gd name="T16" fmla="*/ 4 w 533"/>
                <a:gd name="T17" fmla="*/ 73 h 73"/>
                <a:gd name="T18" fmla="*/ 4 w 533"/>
                <a:gd name="T19" fmla="*/ 3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73">
                  <a:moveTo>
                    <a:pt x="529" y="36"/>
                  </a:moveTo>
                  <a:lnTo>
                    <a:pt x="529" y="0"/>
                  </a:lnTo>
                  <a:moveTo>
                    <a:pt x="533" y="36"/>
                  </a:moveTo>
                  <a:lnTo>
                    <a:pt x="533" y="0"/>
                  </a:lnTo>
                  <a:moveTo>
                    <a:pt x="0" y="36"/>
                  </a:moveTo>
                  <a:lnTo>
                    <a:pt x="533" y="36"/>
                  </a:lnTo>
                  <a:moveTo>
                    <a:pt x="0" y="73"/>
                  </a:moveTo>
                  <a:lnTo>
                    <a:pt x="0" y="37"/>
                  </a:lnTo>
                  <a:moveTo>
                    <a:pt x="4" y="73"/>
                  </a:moveTo>
                  <a:lnTo>
                    <a:pt x="4" y="37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3" name="Rectangle 53"/>
            <p:cNvSpPr>
              <a:spLocks noChangeArrowheads="1"/>
            </p:cNvSpPr>
            <p:nvPr/>
          </p:nvSpPr>
          <p:spPr bwMode="auto">
            <a:xfrm>
              <a:off x="949" y="2726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4" name="Line 54"/>
            <p:cNvSpPr>
              <a:spLocks noChangeShapeType="1"/>
            </p:cNvSpPr>
            <p:nvPr/>
          </p:nvSpPr>
          <p:spPr bwMode="auto">
            <a:xfrm flipV="1">
              <a:off x="1602" y="2735"/>
              <a:ext cx="0" cy="31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5" name="Rectangle 55"/>
            <p:cNvSpPr>
              <a:spLocks noChangeArrowheads="1"/>
            </p:cNvSpPr>
            <p:nvPr/>
          </p:nvSpPr>
          <p:spPr bwMode="auto">
            <a:xfrm>
              <a:off x="1682" y="2726"/>
              <a:ext cx="145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madd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1,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&gt;</a:t>
              </a: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6" name="Line 56"/>
            <p:cNvSpPr>
              <a:spLocks noChangeShapeType="1"/>
            </p:cNvSpPr>
            <p:nvPr/>
          </p:nvSpPr>
          <p:spPr bwMode="auto">
            <a:xfrm flipV="1">
              <a:off x="3466" y="2735"/>
              <a:ext cx="0" cy="318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7" name="Rectangle 57"/>
            <p:cNvSpPr>
              <a:spLocks noChangeArrowheads="1"/>
            </p:cNvSpPr>
            <p:nvPr/>
          </p:nvSpPr>
          <p:spPr bwMode="auto">
            <a:xfrm>
              <a:off x="3546" y="2726"/>
              <a:ext cx="170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← 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1+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&lt;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args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is</a:t>
              </a:r>
            </a:p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optional</a:t>
              </a:r>
            </a:p>
          </p:txBody>
        </p:sp>
        <p:sp>
          <p:nvSpPr>
            <p:cNvPr id="2078" name="Freeform 58"/>
            <p:cNvSpPr>
              <a:spLocks noEditPoints="1"/>
            </p:cNvSpPr>
            <p:nvPr/>
          </p:nvSpPr>
          <p:spPr bwMode="auto">
            <a:xfrm>
              <a:off x="834" y="2735"/>
              <a:ext cx="4708" cy="645"/>
            </a:xfrm>
            <a:custGeom>
              <a:avLst/>
              <a:gdLst>
                <a:gd name="T0" fmla="*/ 529 w 533"/>
                <a:gd name="T1" fmla="*/ 36 h 73"/>
                <a:gd name="T2" fmla="*/ 529 w 533"/>
                <a:gd name="T3" fmla="*/ 0 h 73"/>
                <a:gd name="T4" fmla="*/ 533 w 533"/>
                <a:gd name="T5" fmla="*/ 36 h 73"/>
                <a:gd name="T6" fmla="*/ 533 w 533"/>
                <a:gd name="T7" fmla="*/ 0 h 73"/>
                <a:gd name="T8" fmla="*/ 0 w 533"/>
                <a:gd name="T9" fmla="*/ 36 h 73"/>
                <a:gd name="T10" fmla="*/ 533 w 533"/>
                <a:gd name="T11" fmla="*/ 36 h 73"/>
                <a:gd name="T12" fmla="*/ 0 w 533"/>
                <a:gd name="T13" fmla="*/ 73 h 73"/>
                <a:gd name="T14" fmla="*/ 0 w 533"/>
                <a:gd name="T15" fmla="*/ 36 h 73"/>
                <a:gd name="T16" fmla="*/ 4 w 533"/>
                <a:gd name="T17" fmla="*/ 73 h 73"/>
                <a:gd name="T18" fmla="*/ 4 w 533"/>
                <a:gd name="T19" fmla="*/ 3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73">
                  <a:moveTo>
                    <a:pt x="529" y="36"/>
                  </a:moveTo>
                  <a:lnTo>
                    <a:pt x="529" y="0"/>
                  </a:lnTo>
                  <a:moveTo>
                    <a:pt x="533" y="36"/>
                  </a:moveTo>
                  <a:lnTo>
                    <a:pt x="533" y="0"/>
                  </a:lnTo>
                  <a:moveTo>
                    <a:pt x="0" y="36"/>
                  </a:moveTo>
                  <a:lnTo>
                    <a:pt x="533" y="36"/>
                  </a:lnTo>
                  <a:moveTo>
                    <a:pt x="0" y="73"/>
                  </a:moveTo>
                  <a:lnTo>
                    <a:pt x="0" y="36"/>
                  </a:lnTo>
                  <a:moveTo>
                    <a:pt x="4" y="73"/>
                  </a:moveTo>
                  <a:lnTo>
                    <a:pt x="4" y="36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9" name="Rectangle 59"/>
            <p:cNvSpPr>
              <a:spLocks noChangeArrowheads="1"/>
            </p:cNvSpPr>
            <p:nvPr/>
          </p:nvSpPr>
          <p:spPr bwMode="auto">
            <a:xfrm>
              <a:off x="949" y="3053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7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0" name="Line 60"/>
            <p:cNvSpPr>
              <a:spLocks noChangeShapeType="1"/>
            </p:cNvSpPr>
            <p:nvPr/>
          </p:nvSpPr>
          <p:spPr bwMode="auto">
            <a:xfrm flipV="1">
              <a:off x="1602" y="3053"/>
              <a:ext cx="0" cy="327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1" name="Rectangle 61"/>
            <p:cNvSpPr>
              <a:spLocks noChangeArrowheads="1"/>
            </p:cNvSpPr>
            <p:nvPr/>
          </p:nvSpPr>
          <p:spPr bwMode="auto">
            <a:xfrm>
              <a:off x="1682" y="3053"/>
              <a:ext cx="1480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mbeq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1,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&lt; label &gt;</a:t>
              </a:r>
              <a:endParaRPr lang="en-US" sz="1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2" name="Line 62"/>
            <p:cNvSpPr>
              <a:spLocks noChangeShapeType="1"/>
            </p:cNvSpPr>
            <p:nvPr/>
          </p:nvSpPr>
          <p:spPr bwMode="auto">
            <a:xfrm flipV="1">
              <a:off x="3466" y="3053"/>
              <a:ext cx="0" cy="327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3" name="Rectangle 63"/>
            <p:cNvSpPr>
              <a:spLocks noChangeArrowheads="1"/>
            </p:cNvSpPr>
            <p:nvPr/>
          </p:nvSpPr>
          <p:spPr bwMode="auto">
            <a:xfrm>
              <a:off x="3546" y="3053"/>
              <a:ext cx="190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if (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reg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1 =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imm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)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μpc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 ←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addr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label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084" name="Freeform 64"/>
            <p:cNvSpPr>
              <a:spLocks noEditPoints="1"/>
            </p:cNvSpPr>
            <p:nvPr/>
          </p:nvSpPr>
          <p:spPr bwMode="auto">
            <a:xfrm>
              <a:off x="834" y="3053"/>
              <a:ext cx="4708" cy="486"/>
            </a:xfrm>
            <a:custGeom>
              <a:avLst/>
              <a:gdLst>
                <a:gd name="T0" fmla="*/ 529 w 533"/>
                <a:gd name="T1" fmla="*/ 37 h 55"/>
                <a:gd name="T2" fmla="*/ 529 w 533"/>
                <a:gd name="T3" fmla="*/ 0 h 55"/>
                <a:gd name="T4" fmla="*/ 533 w 533"/>
                <a:gd name="T5" fmla="*/ 37 h 55"/>
                <a:gd name="T6" fmla="*/ 533 w 533"/>
                <a:gd name="T7" fmla="*/ 0 h 55"/>
                <a:gd name="T8" fmla="*/ 0 w 533"/>
                <a:gd name="T9" fmla="*/ 37 h 55"/>
                <a:gd name="T10" fmla="*/ 533 w 533"/>
                <a:gd name="T11" fmla="*/ 37 h 55"/>
                <a:gd name="T12" fmla="*/ 0 w 533"/>
                <a:gd name="T13" fmla="*/ 55 h 55"/>
                <a:gd name="T14" fmla="*/ 0 w 533"/>
                <a:gd name="T15" fmla="*/ 37 h 55"/>
                <a:gd name="T16" fmla="*/ 4 w 533"/>
                <a:gd name="T17" fmla="*/ 55 h 55"/>
                <a:gd name="T18" fmla="*/ 4 w 533"/>
                <a:gd name="T1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3" h="55">
                  <a:moveTo>
                    <a:pt x="529" y="37"/>
                  </a:moveTo>
                  <a:lnTo>
                    <a:pt x="529" y="0"/>
                  </a:lnTo>
                  <a:moveTo>
                    <a:pt x="533" y="37"/>
                  </a:moveTo>
                  <a:lnTo>
                    <a:pt x="533" y="0"/>
                  </a:lnTo>
                  <a:moveTo>
                    <a:pt x="0" y="37"/>
                  </a:moveTo>
                  <a:lnTo>
                    <a:pt x="533" y="37"/>
                  </a:lnTo>
                  <a:moveTo>
                    <a:pt x="0" y="55"/>
                  </a:moveTo>
                  <a:lnTo>
                    <a:pt x="0" y="37"/>
                  </a:lnTo>
                  <a:moveTo>
                    <a:pt x="4" y="55"/>
                  </a:moveTo>
                  <a:lnTo>
                    <a:pt x="4" y="37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5" name="Rectangle 65"/>
            <p:cNvSpPr>
              <a:spLocks noChangeArrowheads="1"/>
            </p:cNvSpPr>
            <p:nvPr/>
          </p:nvSpPr>
          <p:spPr bwMode="auto">
            <a:xfrm>
              <a:off x="949" y="3380"/>
              <a:ext cx="6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6" name="Line 66"/>
            <p:cNvSpPr>
              <a:spLocks noChangeShapeType="1"/>
            </p:cNvSpPr>
            <p:nvPr/>
          </p:nvSpPr>
          <p:spPr bwMode="auto">
            <a:xfrm flipV="1">
              <a:off x="1602" y="3380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7" name="Rectangle 67"/>
            <p:cNvSpPr>
              <a:spLocks noChangeArrowheads="1"/>
            </p:cNvSpPr>
            <p:nvPr/>
          </p:nvSpPr>
          <p:spPr bwMode="auto">
            <a:xfrm>
              <a:off x="1682" y="3380"/>
              <a:ext cx="662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i="1" dirty="0" err="1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mb</a:t>
              </a:r>
              <a:r>
                <a:rPr lang="en-US" sz="1700" i="1" dirty="0">
                  <a:solidFill>
                    <a:srgbClr val="1A1B1C"/>
                  </a:solidFill>
                  <a:latin typeface="Times New Roman" pitchFamily="18" charset="0"/>
                  <a:cs typeface="Times New Roman" pitchFamily="18" charset="0"/>
                </a:rPr>
                <a:t> &lt;label&gt;</a:t>
              </a:r>
              <a:endParaRPr lang="en-US" sz="1700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8" name="Line 68"/>
            <p:cNvSpPr>
              <a:spLocks noChangeShapeType="1"/>
            </p:cNvSpPr>
            <p:nvPr/>
          </p:nvSpPr>
          <p:spPr bwMode="auto">
            <a:xfrm flipV="1">
              <a:off x="3466" y="3380"/>
              <a:ext cx="0" cy="159"/>
            </a:xfrm>
            <a:prstGeom prst="line">
              <a:avLst/>
            </a:pr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9" name="Rectangle 69"/>
            <p:cNvSpPr>
              <a:spLocks noChangeArrowheads="1"/>
            </p:cNvSpPr>
            <p:nvPr/>
          </p:nvSpPr>
          <p:spPr bwMode="auto">
            <a:xfrm>
              <a:off x="3546" y="3380"/>
              <a:ext cx="102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l-GR" sz="1700" i="1" dirty="0">
                  <a:latin typeface="Times New Roman" pitchFamily="18" charset="0"/>
                  <a:cs typeface="Times New Roman" pitchFamily="18" charset="0"/>
                </a:rPr>
                <a:t>μ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pc ← </a:t>
              </a:r>
              <a:r>
                <a:rPr lang="en-US" sz="1700" i="1" dirty="0" err="1">
                  <a:latin typeface="Times New Roman" pitchFamily="18" charset="0"/>
                  <a:cs typeface="Times New Roman" pitchFamily="18" charset="0"/>
                </a:rPr>
                <a:t>addr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sz="1700" i="1" dirty="0">
                  <a:latin typeface="Times New Roman" pitchFamily="18" charset="0"/>
                  <a:cs typeface="Times New Roman" pitchFamily="18" charset="0"/>
                </a:rPr>
                <a:t>label</a:t>
              </a:r>
              <a:r>
                <a:rPr lang="en-US" sz="1700" dirty="0">
                  <a:latin typeface="Times New Roman" pitchFamily="18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2091" name="Freeform 71"/>
            <p:cNvSpPr>
              <a:spLocks noEditPoints="1"/>
            </p:cNvSpPr>
            <p:nvPr/>
          </p:nvSpPr>
          <p:spPr bwMode="auto">
            <a:xfrm>
              <a:off x="834" y="3380"/>
              <a:ext cx="4708" cy="194"/>
            </a:xfrm>
            <a:custGeom>
              <a:avLst/>
              <a:gdLst>
                <a:gd name="T0" fmla="*/ 529 w 533"/>
                <a:gd name="T1" fmla="*/ 18 h 22"/>
                <a:gd name="T2" fmla="*/ 529 w 533"/>
                <a:gd name="T3" fmla="*/ 0 h 22"/>
                <a:gd name="T4" fmla="*/ 533 w 533"/>
                <a:gd name="T5" fmla="*/ 18 h 22"/>
                <a:gd name="T6" fmla="*/ 533 w 533"/>
                <a:gd name="T7" fmla="*/ 0 h 22"/>
                <a:gd name="T8" fmla="*/ 0 w 533"/>
                <a:gd name="T9" fmla="*/ 18 h 22"/>
                <a:gd name="T10" fmla="*/ 533 w 533"/>
                <a:gd name="T11" fmla="*/ 18 h 22"/>
                <a:gd name="T12" fmla="*/ 0 w 533"/>
                <a:gd name="T13" fmla="*/ 22 h 22"/>
                <a:gd name="T14" fmla="*/ 533 w 533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33" h="22">
                  <a:moveTo>
                    <a:pt x="529" y="18"/>
                  </a:moveTo>
                  <a:lnTo>
                    <a:pt x="529" y="0"/>
                  </a:lnTo>
                  <a:moveTo>
                    <a:pt x="533" y="18"/>
                  </a:moveTo>
                  <a:lnTo>
                    <a:pt x="533" y="0"/>
                  </a:lnTo>
                  <a:moveTo>
                    <a:pt x="0" y="18"/>
                  </a:moveTo>
                  <a:lnTo>
                    <a:pt x="533" y="18"/>
                  </a:lnTo>
                  <a:moveTo>
                    <a:pt x="0" y="22"/>
                  </a:moveTo>
                  <a:lnTo>
                    <a:pt x="533" y="22"/>
                  </a:lnTo>
                </a:path>
              </a:pathLst>
            </a:custGeom>
            <a:noFill/>
            <a:ln w="9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51000" y="103188"/>
            <a:ext cx="88773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Implementing</a:t>
            </a:r>
            <a:r>
              <a:rPr lang="fr-FR" dirty="0">
                <a:solidFill>
                  <a:schemeClr val="tx1"/>
                </a:solidFill>
              </a:rPr>
              <a:t> Instructions in Microcode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55653" y="1600200"/>
            <a:ext cx="8057072" cy="5257801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The microcode preamble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Load</a:t>
            </a:r>
            <a:r>
              <a:rPr lang="en-US" dirty="0">
                <a:latin typeface="Calibri" panose="020F0502020204030204" pitchFamily="34" charset="0"/>
              </a:rPr>
              <a:t> the program counter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Decode</a:t>
            </a:r>
            <a:r>
              <a:rPr lang="en-US" dirty="0">
                <a:latin typeface="Calibri" panose="020F0502020204030204" pitchFamily="34" charset="0"/>
              </a:rPr>
              <a:t> the </a:t>
            </a:r>
            <a:r>
              <a:rPr lang="en-US" dirty="0">
                <a:solidFill>
                  <a:srgbClr val="00DCFF"/>
                </a:solidFill>
                <a:latin typeface="Calibri" panose="020F0502020204030204" pitchFamily="34" charset="0"/>
              </a:rPr>
              <a:t>instruction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Add</a:t>
            </a:r>
            <a:r>
              <a:rPr lang="en-US" dirty="0">
                <a:latin typeface="Calibri" panose="020F0502020204030204" pitchFamily="34" charset="0"/>
              </a:rPr>
              <a:t> 4 to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pc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Switch</a:t>
            </a:r>
            <a:r>
              <a:rPr lang="en-US" dirty="0">
                <a:latin typeface="Calibri" panose="020F0502020204030204" pitchFamily="34" charset="0"/>
              </a:rPr>
              <a:t> to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first</a:t>
            </a:r>
            <a:r>
              <a:rPr lang="en-US" dirty="0">
                <a:latin typeface="Calibri" panose="020F0502020204030204" pitchFamily="34" charset="0"/>
              </a:rPr>
              <a:t> microinstruction in the microcode sequence of the </a:t>
            </a:r>
            <a:r>
              <a:rPr lang="en-US" dirty="0" err="1">
                <a:solidFill>
                  <a:srgbClr val="4700B8"/>
                </a:solidFill>
                <a:latin typeface="Calibri" panose="020F0502020204030204" pitchFamily="34" charset="0"/>
              </a:rPr>
              <a:t>prog</a:t>
            </a:r>
            <a:r>
              <a:rPr lang="en-US" dirty="0">
                <a:solidFill>
                  <a:srgbClr val="4700B8"/>
                </a:solidFill>
                <a:latin typeface="Calibri" panose="020F0502020204030204" pitchFamily="34" charset="0"/>
              </a:rPr>
              <a:t>. instruction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2282230"/>
            <a:ext cx="4114800" cy="175637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32829" y="2421750"/>
            <a:ext cx="1868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.begin: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mloadIR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mdecode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pc, 4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mswitch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1714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3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 Format ALU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1800" y="1566971"/>
            <a:ext cx="7315200" cy="477255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00400" y="1568989"/>
            <a:ext cx="6629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transfer the first operand to the ALU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rs1,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check the value of the immediate register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I, 1,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operand is a register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rs2,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operand is an immediate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write the ALU result to the register file*/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aluResult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&lt;write&gt;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095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 err="1">
                <a:solidFill>
                  <a:schemeClr val="tx1"/>
                </a:solidFill>
              </a:rPr>
              <a:t>mov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676400"/>
            <a:ext cx="6553200" cy="4515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1669673"/>
            <a:ext cx="1852568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9417" y="1490246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1906596"/>
            <a:ext cx="6400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check the value of the immediate register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I, 1,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operand is a register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rs2,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operand is an immediate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write to the register file*/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&lt;write&gt;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jump to the beginning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857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>
                <a:solidFill>
                  <a:schemeClr val="tx1"/>
                </a:solidFill>
              </a:rPr>
              <a:t>not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676400"/>
            <a:ext cx="6553200" cy="4515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669673"/>
            <a:ext cx="1852568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99418" y="1490246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not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1906595"/>
            <a:ext cx="64008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check the value of the immediate register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I, 1,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operand is a register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rs2,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&lt;not&gt; /* ALU operation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operand is an immediate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&lt;not&gt; /* ALU operation */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write to the register file*/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aluResult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&lt;write&gt;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jump to the beginning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49500" y="2984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 err="1">
                <a:solidFill>
                  <a:schemeClr val="tx1"/>
                </a:solidFill>
              </a:rPr>
              <a:t>cmp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1676400"/>
            <a:ext cx="6553200" cy="4515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91200" y="1669673"/>
            <a:ext cx="1852568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99418" y="1490246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429000" y="1906596"/>
            <a:ext cx="6400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transfer rs1 to register A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rs1,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check the value of the immediate register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I, 1,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operand is a register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rs2,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/* ALU operation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second operand is an immediate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/* ALU operation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111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 err="1">
                <a:solidFill>
                  <a:schemeClr val="tx1"/>
                </a:solidFill>
              </a:rPr>
              <a:t>nop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02285" y="1669213"/>
            <a:ext cx="7416800" cy="1108494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" pitchFamily="18"/>
              </a:rPr>
              <a:t>mb</a:t>
            </a:r>
            <a:r>
              <a:rPr lang="en-US" dirty="0">
                <a:latin typeface="" pitchFamily="18"/>
              </a:rPr>
              <a:t> .begin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00300" y="222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 err="1">
                <a:solidFill>
                  <a:schemeClr val="tx1"/>
                </a:solidFill>
              </a:rPr>
              <a:t>ld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676400"/>
            <a:ext cx="6553200" cy="4515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669673"/>
            <a:ext cx="1852568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61133" y="1490246"/>
            <a:ext cx="1912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i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1906596"/>
            <a:ext cx="6400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transfer rs1 to register A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rs1,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calculate the effective address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&lt;add&gt; /* ALU operation */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perform the load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mar,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aluResult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&lt;load&gt;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write the loaded value to the register file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ldResult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&lt;write&gt;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jump to the beginning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41562" y="2095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 Processor </a:t>
            </a:r>
            <a:r>
              <a:rPr lang="fr-FR" dirty="0" err="1">
                <a:solidFill>
                  <a:schemeClr val="tx1"/>
                </a:solidFill>
              </a:rPr>
              <a:t>Divided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Into</a:t>
            </a:r>
            <a:r>
              <a:rPr lang="fr-FR" dirty="0">
                <a:solidFill>
                  <a:schemeClr val="tx1"/>
                </a:solidFill>
              </a:rPr>
              <a:t> Stages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14110" y="3271299"/>
            <a:ext cx="8091578" cy="252565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Instruction </a:t>
            </a:r>
            <a:r>
              <a:rPr lang="en-US" sz="3600" dirty="0">
                <a:solidFill>
                  <a:srgbClr val="006B6B"/>
                </a:solidFill>
                <a:latin typeface="Calibri" panose="020F0502020204030204" pitchFamily="34" charset="0"/>
              </a:rPr>
              <a:t>Fetch</a:t>
            </a:r>
            <a:r>
              <a:rPr lang="en-US" sz="3600" dirty="0">
                <a:latin typeface="Calibri" panose="020F0502020204030204" pitchFamily="34" charset="0"/>
              </a:rPr>
              <a:t> (IF)</a:t>
            </a:r>
          </a:p>
          <a:p>
            <a:pPr lvl="1">
              <a:spcBef>
                <a:spcPts val="1400"/>
              </a:spcBef>
              <a:spcAft>
                <a:spcPts val="14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66CC"/>
                </a:solidFill>
                <a:latin typeface="Calibri" panose="020F0502020204030204" pitchFamily="34" charset="0"/>
              </a:rPr>
              <a:t>Fetch</a:t>
            </a:r>
            <a:r>
              <a:rPr lang="en-US" sz="2800" dirty="0">
                <a:latin typeface="Calibri" panose="020F0502020204030204" pitchFamily="34" charset="0"/>
              </a:rPr>
              <a:t> an instruction from the instruction memory</a:t>
            </a:r>
          </a:p>
          <a:p>
            <a:pPr lvl="1">
              <a:spcBef>
                <a:spcPts val="1400"/>
              </a:spcBef>
              <a:spcAft>
                <a:spcPts val="14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Compute</a:t>
            </a:r>
            <a:r>
              <a:rPr lang="en-US" sz="2800" dirty="0">
                <a:latin typeface="Calibri" panose="020F0502020204030204" pitchFamily="34" charset="0"/>
              </a:rPr>
              <a:t> the address of the next instruction	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413000" y="1638301"/>
            <a:ext cx="7315200" cy="1338263"/>
            <a:chOff x="832" y="960"/>
            <a:chExt cx="4608" cy="84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832" y="960"/>
              <a:ext cx="4608" cy="8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07" y="975"/>
              <a:ext cx="671" cy="725"/>
            </a:xfrm>
            <a:custGeom>
              <a:avLst/>
              <a:gdLst>
                <a:gd name="T0" fmla="*/ 842 w 3924"/>
                <a:gd name="T1" fmla="*/ 0 h 4209"/>
                <a:gd name="T2" fmla="*/ 3082 w 3924"/>
                <a:gd name="T3" fmla="*/ 0 h 4209"/>
                <a:gd name="T4" fmla="*/ 3924 w 3924"/>
                <a:gd name="T5" fmla="*/ 842 h 4209"/>
                <a:gd name="T6" fmla="*/ 3924 w 3924"/>
                <a:gd name="T7" fmla="*/ 3367 h 4209"/>
                <a:gd name="T8" fmla="*/ 3082 w 3924"/>
                <a:gd name="T9" fmla="*/ 4209 h 4209"/>
                <a:gd name="T10" fmla="*/ 842 w 3924"/>
                <a:gd name="T11" fmla="*/ 4209 h 4209"/>
                <a:gd name="T12" fmla="*/ 0 w 3924"/>
                <a:gd name="T13" fmla="*/ 3367 h 4209"/>
                <a:gd name="T14" fmla="*/ 0 w 3924"/>
                <a:gd name="T15" fmla="*/ 842 h 4209"/>
                <a:gd name="T16" fmla="*/ 842 w 3924"/>
                <a:gd name="T17" fmla="*/ 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4" h="4209">
                  <a:moveTo>
                    <a:pt x="842" y="0"/>
                  </a:moveTo>
                  <a:lnTo>
                    <a:pt x="3082" y="0"/>
                  </a:lnTo>
                  <a:cubicBezTo>
                    <a:pt x="3548" y="0"/>
                    <a:pt x="3924" y="375"/>
                    <a:pt x="3924" y="842"/>
                  </a:cubicBezTo>
                  <a:lnTo>
                    <a:pt x="3924" y="3367"/>
                  </a:lnTo>
                  <a:cubicBezTo>
                    <a:pt x="3924" y="3833"/>
                    <a:pt x="3548" y="4209"/>
                    <a:pt x="3082" y="4209"/>
                  </a:cubicBezTo>
                  <a:lnTo>
                    <a:pt x="842" y="4209"/>
                  </a:lnTo>
                  <a:cubicBezTo>
                    <a:pt x="376" y="4209"/>
                    <a:pt x="0" y="3833"/>
                    <a:pt x="0" y="3367"/>
                  </a:cubicBezTo>
                  <a:lnTo>
                    <a:pt x="0" y="842"/>
                  </a:lnTo>
                  <a:cubicBezTo>
                    <a:pt x="0" y="375"/>
                    <a:pt x="376" y="0"/>
                    <a:pt x="842" y="0"/>
                  </a:cubicBezTo>
                  <a:close/>
                </a:path>
              </a:pathLst>
            </a:custGeom>
            <a:solidFill>
              <a:srgbClr val="FFE6D5"/>
            </a:solidFill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991" y="1168"/>
              <a:ext cx="46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100" y="1301"/>
              <a:ext cx="2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Fetch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149" y="1435"/>
              <a:ext cx="13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(IF)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856" y="998"/>
              <a:ext cx="671" cy="724"/>
            </a:xfrm>
            <a:custGeom>
              <a:avLst/>
              <a:gdLst>
                <a:gd name="T0" fmla="*/ 842 w 3924"/>
                <a:gd name="T1" fmla="*/ 0 h 4209"/>
                <a:gd name="T2" fmla="*/ 3082 w 3924"/>
                <a:gd name="T3" fmla="*/ 0 h 4209"/>
                <a:gd name="T4" fmla="*/ 3924 w 3924"/>
                <a:gd name="T5" fmla="*/ 842 h 4209"/>
                <a:gd name="T6" fmla="*/ 3924 w 3924"/>
                <a:gd name="T7" fmla="*/ 3367 h 4209"/>
                <a:gd name="T8" fmla="*/ 3082 w 3924"/>
                <a:gd name="T9" fmla="*/ 4209 h 4209"/>
                <a:gd name="T10" fmla="*/ 842 w 3924"/>
                <a:gd name="T11" fmla="*/ 4209 h 4209"/>
                <a:gd name="T12" fmla="*/ 0 w 3924"/>
                <a:gd name="T13" fmla="*/ 3367 h 4209"/>
                <a:gd name="T14" fmla="*/ 0 w 3924"/>
                <a:gd name="T15" fmla="*/ 842 h 4209"/>
                <a:gd name="T16" fmla="*/ 842 w 3924"/>
                <a:gd name="T17" fmla="*/ 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4" h="4209">
                  <a:moveTo>
                    <a:pt x="842" y="0"/>
                  </a:moveTo>
                  <a:lnTo>
                    <a:pt x="3082" y="0"/>
                  </a:lnTo>
                  <a:cubicBezTo>
                    <a:pt x="3548" y="0"/>
                    <a:pt x="3924" y="376"/>
                    <a:pt x="3924" y="842"/>
                  </a:cubicBezTo>
                  <a:lnTo>
                    <a:pt x="3924" y="3367"/>
                  </a:lnTo>
                  <a:cubicBezTo>
                    <a:pt x="3924" y="3833"/>
                    <a:pt x="3548" y="4209"/>
                    <a:pt x="3082" y="4209"/>
                  </a:cubicBezTo>
                  <a:lnTo>
                    <a:pt x="842" y="4209"/>
                  </a:lnTo>
                  <a:cubicBezTo>
                    <a:pt x="376" y="4209"/>
                    <a:pt x="0" y="3833"/>
                    <a:pt x="0" y="3367"/>
                  </a:cubicBezTo>
                  <a:lnTo>
                    <a:pt x="0" y="842"/>
                  </a:lnTo>
                  <a:cubicBezTo>
                    <a:pt x="0" y="376"/>
                    <a:pt x="376" y="0"/>
                    <a:pt x="842" y="0"/>
                  </a:cubicBezTo>
                  <a:close/>
                </a:path>
              </a:pathLst>
            </a:custGeom>
            <a:solidFill>
              <a:srgbClr val="FFE6D5"/>
            </a:solidFill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986" y="1175"/>
              <a:ext cx="37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Operand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058" y="1308"/>
              <a:ext cx="2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Fetch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081" y="1442"/>
              <a:ext cx="1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(OF)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821" y="988"/>
              <a:ext cx="671" cy="724"/>
            </a:xfrm>
            <a:custGeom>
              <a:avLst/>
              <a:gdLst>
                <a:gd name="T0" fmla="*/ 842 w 3923"/>
                <a:gd name="T1" fmla="*/ 0 h 4209"/>
                <a:gd name="T2" fmla="*/ 3082 w 3923"/>
                <a:gd name="T3" fmla="*/ 0 h 4209"/>
                <a:gd name="T4" fmla="*/ 3923 w 3923"/>
                <a:gd name="T5" fmla="*/ 842 h 4209"/>
                <a:gd name="T6" fmla="*/ 3923 w 3923"/>
                <a:gd name="T7" fmla="*/ 3367 h 4209"/>
                <a:gd name="T8" fmla="*/ 3082 w 3923"/>
                <a:gd name="T9" fmla="*/ 4209 h 4209"/>
                <a:gd name="T10" fmla="*/ 842 w 3923"/>
                <a:gd name="T11" fmla="*/ 4209 h 4209"/>
                <a:gd name="T12" fmla="*/ 0 w 3923"/>
                <a:gd name="T13" fmla="*/ 3367 h 4209"/>
                <a:gd name="T14" fmla="*/ 0 w 3923"/>
                <a:gd name="T15" fmla="*/ 842 h 4209"/>
                <a:gd name="T16" fmla="*/ 842 w 3923"/>
                <a:gd name="T17" fmla="*/ 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3" h="4209">
                  <a:moveTo>
                    <a:pt x="842" y="0"/>
                  </a:moveTo>
                  <a:lnTo>
                    <a:pt x="3082" y="0"/>
                  </a:lnTo>
                  <a:cubicBezTo>
                    <a:pt x="3548" y="0"/>
                    <a:pt x="3923" y="376"/>
                    <a:pt x="3923" y="842"/>
                  </a:cubicBezTo>
                  <a:lnTo>
                    <a:pt x="3923" y="3367"/>
                  </a:lnTo>
                  <a:cubicBezTo>
                    <a:pt x="3923" y="3833"/>
                    <a:pt x="3548" y="4209"/>
                    <a:pt x="3082" y="4209"/>
                  </a:cubicBezTo>
                  <a:lnTo>
                    <a:pt x="842" y="4209"/>
                  </a:lnTo>
                  <a:cubicBezTo>
                    <a:pt x="375" y="4209"/>
                    <a:pt x="0" y="3833"/>
                    <a:pt x="0" y="3367"/>
                  </a:cubicBezTo>
                  <a:lnTo>
                    <a:pt x="0" y="842"/>
                  </a:lnTo>
                  <a:cubicBezTo>
                    <a:pt x="0" y="376"/>
                    <a:pt x="375" y="0"/>
                    <a:pt x="842" y="0"/>
                  </a:cubicBezTo>
                  <a:close/>
                </a:path>
              </a:pathLst>
            </a:custGeom>
            <a:solidFill>
              <a:srgbClr val="FFE6D5"/>
            </a:solidFill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966" y="1165"/>
              <a:ext cx="33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Execute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049" y="1432"/>
              <a:ext cx="17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(EX)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796" y="1002"/>
              <a:ext cx="671" cy="724"/>
            </a:xfrm>
            <a:custGeom>
              <a:avLst/>
              <a:gdLst>
                <a:gd name="T0" fmla="*/ 841 w 3923"/>
                <a:gd name="T1" fmla="*/ 0 h 4208"/>
                <a:gd name="T2" fmla="*/ 3081 w 3923"/>
                <a:gd name="T3" fmla="*/ 0 h 4208"/>
                <a:gd name="T4" fmla="*/ 3923 w 3923"/>
                <a:gd name="T5" fmla="*/ 842 h 4208"/>
                <a:gd name="T6" fmla="*/ 3923 w 3923"/>
                <a:gd name="T7" fmla="*/ 3367 h 4208"/>
                <a:gd name="T8" fmla="*/ 3081 w 3923"/>
                <a:gd name="T9" fmla="*/ 4208 h 4208"/>
                <a:gd name="T10" fmla="*/ 841 w 3923"/>
                <a:gd name="T11" fmla="*/ 4208 h 4208"/>
                <a:gd name="T12" fmla="*/ 0 w 3923"/>
                <a:gd name="T13" fmla="*/ 3367 h 4208"/>
                <a:gd name="T14" fmla="*/ 0 w 3923"/>
                <a:gd name="T15" fmla="*/ 842 h 4208"/>
                <a:gd name="T16" fmla="*/ 841 w 3923"/>
                <a:gd name="T17" fmla="*/ 0 h 4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3" h="4208">
                  <a:moveTo>
                    <a:pt x="841" y="0"/>
                  </a:moveTo>
                  <a:lnTo>
                    <a:pt x="3081" y="0"/>
                  </a:lnTo>
                  <a:cubicBezTo>
                    <a:pt x="3548" y="0"/>
                    <a:pt x="3923" y="375"/>
                    <a:pt x="3923" y="842"/>
                  </a:cubicBezTo>
                  <a:lnTo>
                    <a:pt x="3923" y="3367"/>
                  </a:lnTo>
                  <a:cubicBezTo>
                    <a:pt x="3923" y="3833"/>
                    <a:pt x="3548" y="4208"/>
                    <a:pt x="3081" y="4208"/>
                  </a:cubicBezTo>
                  <a:lnTo>
                    <a:pt x="841" y="4208"/>
                  </a:lnTo>
                  <a:cubicBezTo>
                    <a:pt x="375" y="4208"/>
                    <a:pt x="0" y="3833"/>
                    <a:pt x="0" y="3367"/>
                  </a:cubicBezTo>
                  <a:lnTo>
                    <a:pt x="0" y="842"/>
                  </a:lnTo>
                  <a:cubicBezTo>
                    <a:pt x="0" y="375"/>
                    <a:pt x="375" y="0"/>
                    <a:pt x="841" y="0"/>
                  </a:cubicBezTo>
                  <a:close/>
                </a:path>
              </a:pathLst>
            </a:custGeom>
            <a:solidFill>
              <a:srgbClr val="FFE6D5"/>
            </a:solidFill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941" y="1180"/>
              <a:ext cx="3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961" y="1313"/>
              <a:ext cx="28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Access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4015" y="1447"/>
              <a:ext cx="215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(MA)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727" y="998"/>
              <a:ext cx="671" cy="724"/>
            </a:xfrm>
            <a:custGeom>
              <a:avLst/>
              <a:gdLst>
                <a:gd name="T0" fmla="*/ 842 w 3923"/>
                <a:gd name="T1" fmla="*/ 0 h 4209"/>
                <a:gd name="T2" fmla="*/ 3082 w 3923"/>
                <a:gd name="T3" fmla="*/ 0 h 4209"/>
                <a:gd name="T4" fmla="*/ 3923 w 3923"/>
                <a:gd name="T5" fmla="*/ 842 h 4209"/>
                <a:gd name="T6" fmla="*/ 3923 w 3923"/>
                <a:gd name="T7" fmla="*/ 3367 h 4209"/>
                <a:gd name="T8" fmla="*/ 3082 w 3923"/>
                <a:gd name="T9" fmla="*/ 4209 h 4209"/>
                <a:gd name="T10" fmla="*/ 842 w 3923"/>
                <a:gd name="T11" fmla="*/ 4209 h 4209"/>
                <a:gd name="T12" fmla="*/ 0 w 3923"/>
                <a:gd name="T13" fmla="*/ 3367 h 4209"/>
                <a:gd name="T14" fmla="*/ 0 w 3923"/>
                <a:gd name="T15" fmla="*/ 842 h 4209"/>
                <a:gd name="T16" fmla="*/ 842 w 3923"/>
                <a:gd name="T17" fmla="*/ 0 h 4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3" h="4209">
                  <a:moveTo>
                    <a:pt x="842" y="0"/>
                  </a:moveTo>
                  <a:lnTo>
                    <a:pt x="3082" y="0"/>
                  </a:lnTo>
                  <a:cubicBezTo>
                    <a:pt x="3548" y="0"/>
                    <a:pt x="3923" y="376"/>
                    <a:pt x="3923" y="842"/>
                  </a:cubicBezTo>
                  <a:lnTo>
                    <a:pt x="3923" y="3367"/>
                  </a:lnTo>
                  <a:cubicBezTo>
                    <a:pt x="3923" y="3833"/>
                    <a:pt x="3548" y="4209"/>
                    <a:pt x="3082" y="4209"/>
                  </a:cubicBezTo>
                  <a:lnTo>
                    <a:pt x="842" y="4209"/>
                  </a:lnTo>
                  <a:cubicBezTo>
                    <a:pt x="375" y="4209"/>
                    <a:pt x="0" y="3833"/>
                    <a:pt x="0" y="3367"/>
                  </a:cubicBezTo>
                  <a:lnTo>
                    <a:pt x="0" y="842"/>
                  </a:lnTo>
                  <a:cubicBezTo>
                    <a:pt x="0" y="376"/>
                    <a:pt x="375" y="0"/>
                    <a:pt x="842" y="0"/>
                  </a:cubicBezTo>
                  <a:close/>
                </a:path>
              </a:pathLst>
            </a:custGeom>
            <a:solidFill>
              <a:srgbClr val="FFE6D5"/>
            </a:solidFill>
            <a:ln w="1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4866" y="1175"/>
              <a:ext cx="34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Register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938" y="1308"/>
              <a:ext cx="23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Write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938" y="1442"/>
              <a:ext cx="21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(RW)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1583" y="1230"/>
              <a:ext cx="294" cy="251"/>
            </a:xfrm>
            <a:custGeom>
              <a:avLst/>
              <a:gdLst>
                <a:gd name="T0" fmla="*/ 1144 w 1720"/>
                <a:gd name="T1" fmla="*/ 3 h 1461"/>
                <a:gd name="T2" fmla="*/ 1136 w 1720"/>
                <a:gd name="T3" fmla="*/ 5 h 1461"/>
                <a:gd name="T4" fmla="*/ 1173 w 1720"/>
                <a:gd name="T5" fmla="*/ 382 h 1461"/>
                <a:gd name="T6" fmla="*/ 48 w 1720"/>
                <a:gd name="T7" fmla="*/ 388 h 1461"/>
                <a:gd name="T8" fmla="*/ 48 w 1720"/>
                <a:gd name="T9" fmla="*/ 1047 h 1461"/>
                <a:gd name="T10" fmla="*/ 1173 w 1720"/>
                <a:gd name="T11" fmla="*/ 1052 h 1461"/>
                <a:gd name="T12" fmla="*/ 1136 w 1720"/>
                <a:gd name="T13" fmla="*/ 1430 h 1461"/>
                <a:gd name="T14" fmla="*/ 1720 w 1720"/>
                <a:gd name="T15" fmla="*/ 728 h 1461"/>
                <a:gd name="T16" fmla="*/ 1720 w 1720"/>
                <a:gd name="T17" fmla="*/ 728 h 1461"/>
                <a:gd name="T18" fmla="*/ 1720 w 1720"/>
                <a:gd name="T19" fmla="*/ 707 h 1461"/>
                <a:gd name="T20" fmla="*/ 1144 w 1720"/>
                <a:gd name="T21" fmla="*/ 3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0" h="1461">
                  <a:moveTo>
                    <a:pt x="1144" y="3"/>
                  </a:moveTo>
                  <a:cubicBezTo>
                    <a:pt x="1141" y="4"/>
                    <a:pt x="1138" y="4"/>
                    <a:pt x="1136" y="5"/>
                  </a:cubicBezTo>
                  <a:cubicBezTo>
                    <a:pt x="1067" y="37"/>
                    <a:pt x="1173" y="382"/>
                    <a:pt x="1173" y="382"/>
                  </a:cubicBezTo>
                  <a:cubicBezTo>
                    <a:pt x="1173" y="382"/>
                    <a:pt x="96" y="361"/>
                    <a:pt x="48" y="388"/>
                  </a:cubicBezTo>
                  <a:cubicBezTo>
                    <a:pt x="0" y="414"/>
                    <a:pt x="0" y="1021"/>
                    <a:pt x="48" y="1047"/>
                  </a:cubicBezTo>
                  <a:cubicBezTo>
                    <a:pt x="95" y="1073"/>
                    <a:pt x="1173" y="1052"/>
                    <a:pt x="1173" y="1052"/>
                  </a:cubicBezTo>
                  <a:cubicBezTo>
                    <a:pt x="1173" y="1052"/>
                    <a:pt x="1067" y="1398"/>
                    <a:pt x="1136" y="1430"/>
                  </a:cubicBezTo>
                  <a:cubicBezTo>
                    <a:pt x="1203" y="1461"/>
                    <a:pt x="1713" y="1060"/>
                    <a:pt x="1720" y="728"/>
                  </a:cubicBezTo>
                  <a:lnTo>
                    <a:pt x="1720" y="728"/>
                  </a:lnTo>
                  <a:cubicBezTo>
                    <a:pt x="1720" y="721"/>
                    <a:pt x="1720" y="714"/>
                    <a:pt x="1720" y="707"/>
                  </a:cubicBezTo>
                  <a:cubicBezTo>
                    <a:pt x="1713" y="386"/>
                    <a:pt x="1236" y="0"/>
                    <a:pt x="1144" y="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1575" y="1226"/>
              <a:ext cx="295" cy="252"/>
            </a:xfrm>
            <a:custGeom>
              <a:avLst/>
              <a:gdLst>
                <a:gd name="T0" fmla="*/ 1144 w 1721"/>
                <a:gd name="T1" fmla="*/ 4 h 1461"/>
                <a:gd name="T2" fmla="*/ 1137 w 1721"/>
                <a:gd name="T3" fmla="*/ 5 h 1461"/>
                <a:gd name="T4" fmla="*/ 1174 w 1721"/>
                <a:gd name="T5" fmla="*/ 383 h 1461"/>
                <a:gd name="T6" fmla="*/ 48 w 1721"/>
                <a:gd name="T7" fmla="*/ 388 h 1461"/>
                <a:gd name="T8" fmla="*/ 48 w 1721"/>
                <a:gd name="T9" fmla="*/ 1047 h 1461"/>
                <a:gd name="T10" fmla="*/ 1174 w 1721"/>
                <a:gd name="T11" fmla="*/ 1053 h 1461"/>
                <a:gd name="T12" fmla="*/ 1136 w 1721"/>
                <a:gd name="T13" fmla="*/ 1430 h 1461"/>
                <a:gd name="T14" fmla="*/ 1720 w 1721"/>
                <a:gd name="T15" fmla="*/ 729 h 1461"/>
                <a:gd name="T16" fmla="*/ 1721 w 1721"/>
                <a:gd name="T17" fmla="*/ 729 h 1461"/>
                <a:gd name="T18" fmla="*/ 1720 w 1721"/>
                <a:gd name="T19" fmla="*/ 707 h 1461"/>
                <a:gd name="T20" fmla="*/ 1144 w 1721"/>
                <a:gd name="T21" fmla="*/ 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1" h="1461">
                  <a:moveTo>
                    <a:pt x="1144" y="4"/>
                  </a:moveTo>
                  <a:cubicBezTo>
                    <a:pt x="1141" y="4"/>
                    <a:pt x="1139" y="4"/>
                    <a:pt x="1137" y="5"/>
                  </a:cubicBezTo>
                  <a:cubicBezTo>
                    <a:pt x="1068" y="37"/>
                    <a:pt x="1174" y="383"/>
                    <a:pt x="1174" y="383"/>
                  </a:cubicBezTo>
                  <a:cubicBezTo>
                    <a:pt x="1174" y="383"/>
                    <a:pt x="96" y="362"/>
                    <a:pt x="48" y="388"/>
                  </a:cubicBezTo>
                  <a:cubicBezTo>
                    <a:pt x="1" y="414"/>
                    <a:pt x="0" y="1021"/>
                    <a:pt x="48" y="1047"/>
                  </a:cubicBezTo>
                  <a:cubicBezTo>
                    <a:pt x="96" y="1074"/>
                    <a:pt x="1174" y="1053"/>
                    <a:pt x="1174" y="1053"/>
                  </a:cubicBezTo>
                  <a:cubicBezTo>
                    <a:pt x="1174" y="1053"/>
                    <a:pt x="1067" y="1399"/>
                    <a:pt x="1136" y="1430"/>
                  </a:cubicBezTo>
                  <a:cubicBezTo>
                    <a:pt x="1204" y="1461"/>
                    <a:pt x="1713" y="1060"/>
                    <a:pt x="1720" y="729"/>
                  </a:cubicBezTo>
                  <a:lnTo>
                    <a:pt x="1721" y="729"/>
                  </a:lnTo>
                  <a:cubicBezTo>
                    <a:pt x="1721" y="721"/>
                    <a:pt x="1721" y="714"/>
                    <a:pt x="1720" y="707"/>
                  </a:cubicBezTo>
                  <a:cubicBezTo>
                    <a:pt x="1714" y="386"/>
                    <a:pt x="1236" y="0"/>
                    <a:pt x="1144" y="4"/>
                  </a:cubicBezTo>
                  <a:close/>
                </a:path>
              </a:pathLst>
            </a:custGeom>
            <a:solidFill>
              <a:srgbClr val="0000FF"/>
            </a:solidFill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2521" y="1239"/>
              <a:ext cx="295" cy="252"/>
            </a:xfrm>
            <a:custGeom>
              <a:avLst/>
              <a:gdLst>
                <a:gd name="T0" fmla="*/ 1144 w 1720"/>
                <a:gd name="T1" fmla="*/ 3 h 1460"/>
                <a:gd name="T2" fmla="*/ 1136 w 1720"/>
                <a:gd name="T3" fmla="*/ 5 h 1460"/>
                <a:gd name="T4" fmla="*/ 1173 w 1720"/>
                <a:gd name="T5" fmla="*/ 382 h 1460"/>
                <a:gd name="T6" fmla="*/ 48 w 1720"/>
                <a:gd name="T7" fmla="*/ 387 h 1460"/>
                <a:gd name="T8" fmla="*/ 48 w 1720"/>
                <a:gd name="T9" fmla="*/ 1047 h 1460"/>
                <a:gd name="T10" fmla="*/ 1173 w 1720"/>
                <a:gd name="T11" fmla="*/ 1052 h 1460"/>
                <a:gd name="T12" fmla="*/ 1136 w 1720"/>
                <a:gd name="T13" fmla="*/ 1430 h 1460"/>
                <a:gd name="T14" fmla="*/ 1720 w 1720"/>
                <a:gd name="T15" fmla="*/ 728 h 1460"/>
                <a:gd name="T16" fmla="*/ 1720 w 1720"/>
                <a:gd name="T17" fmla="*/ 728 h 1460"/>
                <a:gd name="T18" fmla="*/ 1720 w 1720"/>
                <a:gd name="T19" fmla="*/ 706 h 1460"/>
                <a:gd name="T20" fmla="*/ 1144 w 1720"/>
                <a:gd name="T21" fmla="*/ 3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0" h="1460">
                  <a:moveTo>
                    <a:pt x="1144" y="3"/>
                  </a:moveTo>
                  <a:cubicBezTo>
                    <a:pt x="1141" y="3"/>
                    <a:pt x="1138" y="4"/>
                    <a:pt x="1136" y="5"/>
                  </a:cubicBezTo>
                  <a:cubicBezTo>
                    <a:pt x="1067" y="36"/>
                    <a:pt x="1173" y="382"/>
                    <a:pt x="1173" y="382"/>
                  </a:cubicBezTo>
                  <a:cubicBezTo>
                    <a:pt x="1173" y="382"/>
                    <a:pt x="96" y="361"/>
                    <a:pt x="48" y="387"/>
                  </a:cubicBezTo>
                  <a:cubicBezTo>
                    <a:pt x="0" y="414"/>
                    <a:pt x="0" y="1021"/>
                    <a:pt x="48" y="1047"/>
                  </a:cubicBezTo>
                  <a:cubicBezTo>
                    <a:pt x="95" y="1073"/>
                    <a:pt x="1173" y="1052"/>
                    <a:pt x="1173" y="1052"/>
                  </a:cubicBezTo>
                  <a:cubicBezTo>
                    <a:pt x="1173" y="1052"/>
                    <a:pt x="1067" y="1398"/>
                    <a:pt x="1136" y="1430"/>
                  </a:cubicBezTo>
                  <a:cubicBezTo>
                    <a:pt x="1203" y="1460"/>
                    <a:pt x="1713" y="1060"/>
                    <a:pt x="1720" y="728"/>
                  </a:cubicBezTo>
                  <a:lnTo>
                    <a:pt x="1720" y="728"/>
                  </a:lnTo>
                  <a:cubicBezTo>
                    <a:pt x="1720" y="721"/>
                    <a:pt x="1720" y="714"/>
                    <a:pt x="1720" y="706"/>
                  </a:cubicBezTo>
                  <a:cubicBezTo>
                    <a:pt x="1713" y="385"/>
                    <a:pt x="1236" y="0"/>
                    <a:pt x="1144" y="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514" y="1236"/>
              <a:ext cx="294" cy="251"/>
            </a:xfrm>
            <a:custGeom>
              <a:avLst/>
              <a:gdLst>
                <a:gd name="T0" fmla="*/ 1144 w 1721"/>
                <a:gd name="T1" fmla="*/ 4 h 1461"/>
                <a:gd name="T2" fmla="*/ 1137 w 1721"/>
                <a:gd name="T3" fmla="*/ 5 h 1461"/>
                <a:gd name="T4" fmla="*/ 1174 w 1721"/>
                <a:gd name="T5" fmla="*/ 382 h 1461"/>
                <a:gd name="T6" fmla="*/ 48 w 1721"/>
                <a:gd name="T7" fmla="*/ 388 h 1461"/>
                <a:gd name="T8" fmla="*/ 48 w 1721"/>
                <a:gd name="T9" fmla="*/ 1047 h 1461"/>
                <a:gd name="T10" fmla="*/ 1174 w 1721"/>
                <a:gd name="T11" fmla="*/ 1053 h 1461"/>
                <a:gd name="T12" fmla="*/ 1136 w 1721"/>
                <a:gd name="T13" fmla="*/ 1430 h 1461"/>
                <a:gd name="T14" fmla="*/ 1720 w 1721"/>
                <a:gd name="T15" fmla="*/ 728 h 1461"/>
                <a:gd name="T16" fmla="*/ 1721 w 1721"/>
                <a:gd name="T17" fmla="*/ 728 h 1461"/>
                <a:gd name="T18" fmla="*/ 1720 w 1721"/>
                <a:gd name="T19" fmla="*/ 707 h 1461"/>
                <a:gd name="T20" fmla="*/ 1144 w 1721"/>
                <a:gd name="T21" fmla="*/ 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1" h="1461">
                  <a:moveTo>
                    <a:pt x="1144" y="4"/>
                  </a:moveTo>
                  <a:cubicBezTo>
                    <a:pt x="1141" y="4"/>
                    <a:pt x="1139" y="4"/>
                    <a:pt x="1137" y="5"/>
                  </a:cubicBezTo>
                  <a:cubicBezTo>
                    <a:pt x="1068" y="37"/>
                    <a:pt x="1174" y="382"/>
                    <a:pt x="1174" y="382"/>
                  </a:cubicBezTo>
                  <a:cubicBezTo>
                    <a:pt x="1174" y="382"/>
                    <a:pt x="96" y="362"/>
                    <a:pt x="48" y="388"/>
                  </a:cubicBezTo>
                  <a:cubicBezTo>
                    <a:pt x="1" y="414"/>
                    <a:pt x="0" y="1021"/>
                    <a:pt x="48" y="1047"/>
                  </a:cubicBezTo>
                  <a:cubicBezTo>
                    <a:pt x="96" y="1074"/>
                    <a:pt x="1174" y="1053"/>
                    <a:pt x="1174" y="1053"/>
                  </a:cubicBezTo>
                  <a:cubicBezTo>
                    <a:pt x="1174" y="1053"/>
                    <a:pt x="1067" y="1398"/>
                    <a:pt x="1136" y="1430"/>
                  </a:cubicBezTo>
                  <a:cubicBezTo>
                    <a:pt x="1204" y="1461"/>
                    <a:pt x="1713" y="1060"/>
                    <a:pt x="1720" y="728"/>
                  </a:cubicBezTo>
                  <a:lnTo>
                    <a:pt x="1721" y="728"/>
                  </a:lnTo>
                  <a:cubicBezTo>
                    <a:pt x="1721" y="721"/>
                    <a:pt x="1721" y="714"/>
                    <a:pt x="1720" y="707"/>
                  </a:cubicBezTo>
                  <a:cubicBezTo>
                    <a:pt x="1714" y="386"/>
                    <a:pt x="1236" y="0"/>
                    <a:pt x="1144" y="4"/>
                  </a:cubicBezTo>
                  <a:close/>
                </a:path>
              </a:pathLst>
            </a:custGeom>
            <a:solidFill>
              <a:srgbClr val="0000FF"/>
            </a:solidFill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3501" y="1244"/>
              <a:ext cx="295" cy="252"/>
            </a:xfrm>
            <a:custGeom>
              <a:avLst/>
              <a:gdLst>
                <a:gd name="T0" fmla="*/ 1144 w 1721"/>
                <a:gd name="T1" fmla="*/ 4 h 1461"/>
                <a:gd name="T2" fmla="*/ 1136 w 1721"/>
                <a:gd name="T3" fmla="*/ 5 h 1461"/>
                <a:gd name="T4" fmla="*/ 1173 w 1721"/>
                <a:gd name="T5" fmla="*/ 383 h 1461"/>
                <a:gd name="T6" fmla="*/ 48 w 1721"/>
                <a:gd name="T7" fmla="*/ 388 h 1461"/>
                <a:gd name="T8" fmla="*/ 48 w 1721"/>
                <a:gd name="T9" fmla="*/ 1048 h 1461"/>
                <a:gd name="T10" fmla="*/ 1173 w 1721"/>
                <a:gd name="T11" fmla="*/ 1053 h 1461"/>
                <a:gd name="T12" fmla="*/ 1136 w 1721"/>
                <a:gd name="T13" fmla="*/ 1430 h 1461"/>
                <a:gd name="T14" fmla="*/ 1720 w 1721"/>
                <a:gd name="T15" fmla="*/ 729 h 1461"/>
                <a:gd name="T16" fmla="*/ 1720 w 1721"/>
                <a:gd name="T17" fmla="*/ 729 h 1461"/>
                <a:gd name="T18" fmla="*/ 1720 w 1721"/>
                <a:gd name="T19" fmla="*/ 707 h 1461"/>
                <a:gd name="T20" fmla="*/ 1144 w 1721"/>
                <a:gd name="T21" fmla="*/ 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1" h="1461">
                  <a:moveTo>
                    <a:pt x="1144" y="4"/>
                  </a:moveTo>
                  <a:cubicBezTo>
                    <a:pt x="1141" y="4"/>
                    <a:pt x="1139" y="4"/>
                    <a:pt x="1136" y="5"/>
                  </a:cubicBezTo>
                  <a:cubicBezTo>
                    <a:pt x="1067" y="37"/>
                    <a:pt x="1173" y="383"/>
                    <a:pt x="1173" y="383"/>
                  </a:cubicBezTo>
                  <a:cubicBezTo>
                    <a:pt x="1173" y="383"/>
                    <a:pt x="96" y="362"/>
                    <a:pt x="48" y="388"/>
                  </a:cubicBezTo>
                  <a:cubicBezTo>
                    <a:pt x="0" y="414"/>
                    <a:pt x="0" y="1021"/>
                    <a:pt x="48" y="1048"/>
                  </a:cubicBezTo>
                  <a:cubicBezTo>
                    <a:pt x="96" y="1074"/>
                    <a:pt x="1173" y="1053"/>
                    <a:pt x="1173" y="1053"/>
                  </a:cubicBezTo>
                  <a:cubicBezTo>
                    <a:pt x="1173" y="1053"/>
                    <a:pt x="1067" y="1399"/>
                    <a:pt x="1136" y="1430"/>
                  </a:cubicBezTo>
                  <a:cubicBezTo>
                    <a:pt x="1204" y="1461"/>
                    <a:pt x="1713" y="1060"/>
                    <a:pt x="1720" y="729"/>
                  </a:cubicBezTo>
                  <a:lnTo>
                    <a:pt x="1720" y="729"/>
                  </a:lnTo>
                  <a:cubicBezTo>
                    <a:pt x="1721" y="721"/>
                    <a:pt x="1720" y="714"/>
                    <a:pt x="1720" y="707"/>
                  </a:cubicBezTo>
                  <a:cubicBezTo>
                    <a:pt x="1713" y="386"/>
                    <a:pt x="1236" y="0"/>
                    <a:pt x="1144" y="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494" y="1241"/>
              <a:ext cx="294" cy="251"/>
            </a:xfrm>
            <a:custGeom>
              <a:avLst/>
              <a:gdLst>
                <a:gd name="T0" fmla="*/ 1144 w 1720"/>
                <a:gd name="T1" fmla="*/ 4 h 1461"/>
                <a:gd name="T2" fmla="*/ 1136 w 1720"/>
                <a:gd name="T3" fmla="*/ 6 h 1461"/>
                <a:gd name="T4" fmla="*/ 1173 w 1720"/>
                <a:gd name="T5" fmla="*/ 383 h 1461"/>
                <a:gd name="T6" fmla="*/ 48 w 1720"/>
                <a:gd name="T7" fmla="*/ 388 h 1461"/>
                <a:gd name="T8" fmla="*/ 47 w 1720"/>
                <a:gd name="T9" fmla="*/ 1048 h 1461"/>
                <a:gd name="T10" fmla="*/ 1173 w 1720"/>
                <a:gd name="T11" fmla="*/ 1053 h 1461"/>
                <a:gd name="T12" fmla="*/ 1136 w 1720"/>
                <a:gd name="T13" fmla="*/ 1430 h 1461"/>
                <a:gd name="T14" fmla="*/ 1720 w 1720"/>
                <a:gd name="T15" fmla="*/ 729 h 1461"/>
                <a:gd name="T16" fmla="*/ 1720 w 1720"/>
                <a:gd name="T17" fmla="*/ 729 h 1461"/>
                <a:gd name="T18" fmla="*/ 1720 w 1720"/>
                <a:gd name="T19" fmla="*/ 707 h 1461"/>
                <a:gd name="T20" fmla="*/ 1144 w 1720"/>
                <a:gd name="T21" fmla="*/ 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0" h="1461">
                  <a:moveTo>
                    <a:pt x="1144" y="4"/>
                  </a:moveTo>
                  <a:cubicBezTo>
                    <a:pt x="1141" y="4"/>
                    <a:pt x="1138" y="5"/>
                    <a:pt x="1136" y="6"/>
                  </a:cubicBezTo>
                  <a:cubicBezTo>
                    <a:pt x="1067" y="37"/>
                    <a:pt x="1173" y="383"/>
                    <a:pt x="1173" y="383"/>
                  </a:cubicBezTo>
                  <a:cubicBezTo>
                    <a:pt x="1173" y="383"/>
                    <a:pt x="95" y="362"/>
                    <a:pt x="48" y="388"/>
                  </a:cubicBezTo>
                  <a:cubicBezTo>
                    <a:pt x="0" y="414"/>
                    <a:pt x="0" y="1022"/>
                    <a:pt x="47" y="1048"/>
                  </a:cubicBezTo>
                  <a:cubicBezTo>
                    <a:pt x="95" y="1074"/>
                    <a:pt x="1173" y="1053"/>
                    <a:pt x="1173" y="1053"/>
                  </a:cubicBezTo>
                  <a:cubicBezTo>
                    <a:pt x="1173" y="1053"/>
                    <a:pt x="1067" y="1399"/>
                    <a:pt x="1136" y="1430"/>
                  </a:cubicBezTo>
                  <a:cubicBezTo>
                    <a:pt x="1203" y="1461"/>
                    <a:pt x="1713" y="1060"/>
                    <a:pt x="1720" y="729"/>
                  </a:cubicBezTo>
                  <a:lnTo>
                    <a:pt x="1720" y="729"/>
                  </a:lnTo>
                  <a:cubicBezTo>
                    <a:pt x="1720" y="722"/>
                    <a:pt x="1720" y="714"/>
                    <a:pt x="1720" y="707"/>
                  </a:cubicBezTo>
                  <a:cubicBezTo>
                    <a:pt x="1713" y="386"/>
                    <a:pt x="1235" y="0"/>
                    <a:pt x="1144" y="4"/>
                  </a:cubicBezTo>
                  <a:close/>
                </a:path>
              </a:pathLst>
            </a:custGeom>
            <a:solidFill>
              <a:srgbClr val="0000FF"/>
            </a:solidFill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4476" y="1239"/>
              <a:ext cx="295" cy="252"/>
            </a:xfrm>
            <a:custGeom>
              <a:avLst/>
              <a:gdLst>
                <a:gd name="T0" fmla="*/ 1144 w 1720"/>
                <a:gd name="T1" fmla="*/ 3 h 1460"/>
                <a:gd name="T2" fmla="*/ 1136 w 1720"/>
                <a:gd name="T3" fmla="*/ 5 h 1460"/>
                <a:gd name="T4" fmla="*/ 1173 w 1720"/>
                <a:gd name="T5" fmla="*/ 382 h 1460"/>
                <a:gd name="T6" fmla="*/ 48 w 1720"/>
                <a:gd name="T7" fmla="*/ 387 h 1460"/>
                <a:gd name="T8" fmla="*/ 48 w 1720"/>
                <a:gd name="T9" fmla="*/ 1047 h 1460"/>
                <a:gd name="T10" fmla="*/ 1173 w 1720"/>
                <a:gd name="T11" fmla="*/ 1052 h 1460"/>
                <a:gd name="T12" fmla="*/ 1136 w 1720"/>
                <a:gd name="T13" fmla="*/ 1430 h 1460"/>
                <a:gd name="T14" fmla="*/ 1720 w 1720"/>
                <a:gd name="T15" fmla="*/ 728 h 1460"/>
                <a:gd name="T16" fmla="*/ 1720 w 1720"/>
                <a:gd name="T17" fmla="*/ 728 h 1460"/>
                <a:gd name="T18" fmla="*/ 1720 w 1720"/>
                <a:gd name="T19" fmla="*/ 706 h 1460"/>
                <a:gd name="T20" fmla="*/ 1144 w 1720"/>
                <a:gd name="T21" fmla="*/ 3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0" h="1460">
                  <a:moveTo>
                    <a:pt x="1144" y="3"/>
                  </a:moveTo>
                  <a:cubicBezTo>
                    <a:pt x="1141" y="3"/>
                    <a:pt x="1138" y="4"/>
                    <a:pt x="1136" y="5"/>
                  </a:cubicBezTo>
                  <a:cubicBezTo>
                    <a:pt x="1067" y="36"/>
                    <a:pt x="1173" y="382"/>
                    <a:pt x="1173" y="382"/>
                  </a:cubicBezTo>
                  <a:cubicBezTo>
                    <a:pt x="1173" y="382"/>
                    <a:pt x="96" y="361"/>
                    <a:pt x="48" y="387"/>
                  </a:cubicBezTo>
                  <a:cubicBezTo>
                    <a:pt x="0" y="414"/>
                    <a:pt x="0" y="1021"/>
                    <a:pt x="48" y="1047"/>
                  </a:cubicBezTo>
                  <a:cubicBezTo>
                    <a:pt x="95" y="1073"/>
                    <a:pt x="1173" y="1052"/>
                    <a:pt x="1173" y="1052"/>
                  </a:cubicBezTo>
                  <a:cubicBezTo>
                    <a:pt x="1173" y="1052"/>
                    <a:pt x="1067" y="1398"/>
                    <a:pt x="1136" y="1430"/>
                  </a:cubicBezTo>
                  <a:cubicBezTo>
                    <a:pt x="1203" y="1460"/>
                    <a:pt x="1713" y="1060"/>
                    <a:pt x="1720" y="728"/>
                  </a:cubicBezTo>
                  <a:lnTo>
                    <a:pt x="1720" y="728"/>
                  </a:lnTo>
                  <a:cubicBezTo>
                    <a:pt x="1720" y="721"/>
                    <a:pt x="1720" y="714"/>
                    <a:pt x="1720" y="706"/>
                  </a:cubicBezTo>
                  <a:cubicBezTo>
                    <a:pt x="1713" y="385"/>
                    <a:pt x="1236" y="0"/>
                    <a:pt x="1144" y="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4469" y="1236"/>
              <a:ext cx="294" cy="251"/>
            </a:xfrm>
            <a:custGeom>
              <a:avLst/>
              <a:gdLst>
                <a:gd name="T0" fmla="*/ 1144 w 1721"/>
                <a:gd name="T1" fmla="*/ 4 h 1461"/>
                <a:gd name="T2" fmla="*/ 1137 w 1721"/>
                <a:gd name="T3" fmla="*/ 5 h 1461"/>
                <a:gd name="T4" fmla="*/ 1174 w 1721"/>
                <a:gd name="T5" fmla="*/ 382 h 1461"/>
                <a:gd name="T6" fmla="*/ 48 w 1721"/>
                <a:gd name="T7" fmla="*/ 388 h 1461"/>
                <a:gd name="T8" fmla="*/ 48 w 1721"/>
                <a:gd name="T9" fmla="*/ 1047 h 1461"/>
                <a:gd name="T10" fmla="*/ 1174 w 1721"/>
                <a:gd name="T11" fmla="*/ 1053 h 1461"/>
                <a:gd name="T12" fmla="*/ 1136 w 1721"/>
                <a:gd name="T13" fmla="*/ 1430 h 1461"/>
                <a:gd name="T14" fmla="*/ 1720 w 1721"/>
                <a:gd name="T15" fmla="*/ 728 h 1461"/>
                <a:gd name="T16" fmla="*/ 1721 w 1721"/>
                <a:gd name="T17" fmla="*/ 728 h 1461"/>
                <a:gd name="T18" fmla="*/ 1720 w 1721"/>
                <a:gd name="T19" fmla="*/ 707 h 1461"/>
                <a:gd name="T20" fmla="*/ 1144 w 1721"/>
                <a:gd name="T21" fmla="*/ 4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1" h="1461">
                  <a:moveTo>
                    <a:pt x="1144" y="4"/>
                  </a:moveTo>
                  <a:cubicBezTo>
                    <a:pt x="1141" y="4"/>
                    <a:pt x="1139" y="4"/>
                    <a:pt x="1137" y="5"/>
                  </a:cubicBezTo>
                  <a:cubicBezTo>
                    <a:pt x="1068" y="37"/>
                    <a:pt x="1174" y="382"/>
                    <a:pt x="1174" y="382"/>
                  </a:cubicBezTo>
                  <a:cubicBezTo>
                    <a:pt x="1174" y="382"/>
                    <a:pt x="96" y="362"/>
                    <a:pt x="48" y="388"/>
                  </a:cubicBezTo>
                  <a:cubicBezTo>
                    <a:pt x="1" y="414"/>
                    <a:pt x="0" y="1021"/>
                    <a:pt x="48" y="1047"/>
                  </a:cubicBezTo>
                  <a:cubicBezTo>
                    <a:pt x="96" y="1074"/>
                    <a:pt x="1174" y="1053"/>
                    <a:pt x="1174" y="1053"/>
                  </a:cubicBezTo>
                  <a:cubicBezTo>
                    <a:pt x="1174" y="1053"/>
                    <a:pt x="1067" y="1398"/>
                    <a:pt x="1136" y="1430"/>
                  </a:cubicBezTo>
                  <a:cubicBezTo>
                    <a:pt x="1204" y="1461"/>
                    <a:pt x="1713" y="1060"/>
                    <a:pt x="1720" y="728"/>
                  </a:cubicBezTo>
                  <a:lnTo>
                    <a:pt x="1721" y="728"/>
                  </a:lnTo>
                  <a:cubicBezTo>
                    <a:pt x="1721" y="721"/>
                    <a:pt x="1721" y="714"/>
                    <a:pt x="1720" y="707"/>
                  </a:cubicBezTo>
                  <a:cubicBezTo>
                    <a:pt x="1714" y="386"/>
                    <a:pt x="1236" y="0"/>
                    <a:pt x="1144" y="4"/>
                  </a:cubicBezTo>
                  <a:close/>
                </a:path>
              </a:pathLst>
            </a:custGeom>
            <a:solidFill>
              <a:srgbClr val="0000FF"/>
            </a:solidFill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730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i="1" dirty="0">
                <a:solidFill>
                  <a:schemeClr val="tx1"/>
                </a:solidFill>
              </a:rPr>
              <a:t>st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0" y="1676400"/>
            <a:ext cx="6553200" cy="45156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91200" y="1669673"/>
            <a:ext cx="1852568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61133" y="1490246"/>
            <a:ext cx="1912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st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9000" y="1906595"/>
            <a:ext cx="64008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transfer rs1 to register A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rs1,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calculate the effective address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immx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&lt;add&gt; /* ALU operation */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perform the store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mar,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aluResult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&lt;read&gt;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&lt;store&gt;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jump to the beginning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984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i="1" dirty="0" err="1">
                <a:solidFill>
                  <a:schemeClr val="tx1"/>
                </a:solidFill>
              </a:rPr>
              <a:t>beq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i="1" dirty="0" err="1">
                <a:solidFill>
                  <a:schemeClr val="tx1"/>
                </a:solidFill>
              </a:rPr>
              <a:t>bgt</a:t>
            </a:r>
            <a:r>
              <a:rPr lang="fr-FR" dirty="0">
                <a:solidFill>
                  <a:schemeClr val="tx1"/>
                </a:solidFill>
              </a:rPr>
              <a:t> Instructions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6316" y="2368927"/>
            <a:ext cx="3657600" cy="1905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50716" y="2362200"/>
            <a:ext cx="1852568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58935" y="2182773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6316" y="2468940"/>
            <a:ext cx="35814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test the flags register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flags.E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1, .branch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.branch: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branchTarget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74916" y="2368927"/>
            <a:ext cx="3657600" cy="19050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289316" y="2362200"/>
            <a:ext cx="1852568" cy="45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197535" y="2182773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 err="1">
                <a:latin typeface="Courier New" pitchFamily="49" charset="0"/>
                <a:cs typeface="Courier New" pitchFamily="49" charset="0"/>
              </a:rPr>
              <a:t>bgt</a:t>
            </a:r>
            <a:r>
              <a:rPr lang="en-US" sz="16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74916" y="2468940"/>
            <a:ext cx="3657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test the flags register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flags.GT, 1, .branch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.branch: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branchTarget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25700" y="2349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i="1" dirty="0">
                <a:solidFill>
                  <a:schemeClr val="tx1"/>
                </a:solidFill>
              </a:rPr>
              <a:t>call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784475" y="1871557"/>
            <a:ext cx="6553200" cy="2438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18075" y="1685403"/>
            <a:ext cx="2309768" cy="404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93177" y="1685403"/>
            <a:ext cx="21595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call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84475" y="2101752"/>
            <a:ext cx="64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save PC + 4 in the return address register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pc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15, &lt;write&gt;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/* branch to the function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branchTarget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1860" y="2476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i="1" dirty="0" err="1">
                <a:solidFill>
                  <a:schemeClr val="tx1"/>
                </a:solidFill>
              </a:rPr>
              <a:t>ret</a:t>
            </a:r>
            <a:r>
              <a:rPr lang="fr-FR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2778717" y="2374317"/>
            <a:ext cx="6553200" cy="24384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12317" y="2188163"/>
            <a:ext cx="2309768" cy="404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49136" y="2188163"/>
            <a:ext cx="20361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ret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instruction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778717" y="2604512"/>
            <a:ext cx="6400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293938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/* save the contents of the return</a:t>
            </a:r>
          </a:p>
          <a:p>
            <a:pPr>
              <a:tabLst>
                <a:tab pos="18288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address register in the PC */</a:t>
            </a:r>
          </a:p>
          <a:p>
            <a:pPr>
              <a:tabLst>
                <a:tab pos="2293938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93938" algn="l"/>
              </a:tabLst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93938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15, &lt;read&gt;</a:t>
            </a:r>
          </a:p>
          <a:p>
            <a:pPr>
              <a:tabLst>
                <a:tab pos="2293938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pc,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regVal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93938" algn="l"/>
              </a:tabLst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13000" y="222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Example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0" y="1413570"/>
            <a:ext cx="716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Calibri" panose="020F0502020204030204" pitchFamily="34" charset="0"/>
                <a:cs typeface="Times New Roman" pitchFamily="18" charset="0"/>
              </a:rPr>
              <a:t>Change the call instruction to store the return address on the stack. The</a:t>
            </a:r>
          </a:p>
          <a:p>
            <a:r>
              <a:rPr lang="en-US" i="1" dirty="0">
                <a:latin typeface="Calibri" panose="020F0502020204030204" pitchFamily="34" charset="0"/>
                <a:cs typeface="Times New Roman" pitchFamily="18" charset="0"/>
              </a:rPr>
              <a:t>preamble need not be shown.</a:t>
            </a:r>
          </a:p>
          <a:p>
            <a:r>
              <a:rPr lang="en-US" b="1" i="1" dirty="0">
                <a:latin typeface="Calibri" panose="020F0502020204030204" pitchFamily="34" charset="0"/>
                <a:cs typeface="Times New Roman" pitchFamily="18" charset="0"/>
              </a:rPr>
              <a:t>Answer:</a:t>
            </a:r>
            <a:endParaRPr lang="en-US" dirty="0">
              <a:latin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24200" y="2666524"/>
            <a:ext cx="6553200" cy="382809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95800" y="2480370"/>
            <a:ext cx="383376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592316" y="2480370"/>
            <a:ext cx="364074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stack based call instruction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24200" y="2708971"/>
            <a:ext cx="714586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/* read the stack pointer */</a:t>
            </a:r>
          </a:p>
          <a:p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mmovi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regSrc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14, &lt;read&gt;</a:t>
            </a:r>
          </a:p>
          <a:p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madd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regVal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-4  /* decrement the stack pointer */</a:t>
            </a:r>
          </a:p>
          <a:p>
            <a:endParaRPr lang="en-US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/* set the memory address to the stack pointer */</a:t>
            </a:r>
          </a:p>
          <a:p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mar,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regVal</a:t>
            </a:r>
            <a:endParaRPr lang="en-US" sz="1500" i="1" dirty="0">
              <a:latin typeface="Courier New" pitchFamily="49" charset="0"/>
              <a:cs typeface="Courier New" pitchFamily="49" charset="0"/>
            </a:endParaRPr>
          </a:p>
          <a:p>
            <a:endParaRPr lang="en-US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/* update the stack pointer */</a:t>
            </a:r>
          </a:p>
          <a:p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regData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regVal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&lt;write&gt; /* update stack pointer */</a:t>
            </a:r>
          </a:p>
          <a:p>
            <a:endParaRPr lang="en-US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/* write the return address to the stack */</a:t>
            </a:r>
          </a:p>
          <a:p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mmov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mdr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pc, &lt;store&gt;</a:t>
            </a:r>
          </a:p>
          <a:p>
            <a:endParaRPr lang="en-US" sz="1500" i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500" i="1" dirty="0">
                <a:latin typeface="Courier New" pitchFamily="49" charset="0"/>
                <a:cs typeface="Courier New" pitchFamily="49" charset="0"/>
              </a:rPr>
              <a:t>/* jump to the beginning */</a:t>
            </a:r>
          </a:p>
          <a:p>
            <a:r>
              <a:rPr lang="en-US" sz="1500" i="1" dirty="0" err="1">
                <a:latin typeface="Courier New" pitchFamily="49" charset="0"/>
                <a:cs typeface="Courier New" pitchFamily="49" charset="0"/>
              </a:rPr>
              <a:t>mb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.begin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37740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14446" y="1622425"/>
            <a:ext cx="6721655" cy="4726617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457200" indent="-457200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Outline of a Processor</a:t>
            </a:r>
          </a:p>
          <a:p>
            <a:pPr marL="457200" indent="-457200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Detailed Design of each Stage</a:t>
            </a:r>
          </a:p>
          <a:p>
            <a:pPr marL="457200" indent="-457200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Control Unit</a:t>
            </a:r>
          </a:p>
          <a:p>
            <a:pPr marL="457200" indent="-457200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Microprogrammed</a:t>
            </a:r>
            <a:r>
              <a:rPr lang="en-US" dirty="0">
                <a:latin typeface="Calibri" panose="020F0502020204030204" pitchFamily="34" charset="0"/>
              </a:rPr>
              <a:t> Processor</a:t>
            </a:r>
          </a:p>
          <a:p>
            <a:pPr marL="457200" indent="-457200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Microassembly</a:t>
            </a:r>
            <a:r>
              <a:rPr lang="en-US" dirty="0">
                <a:latin typeface="Calibri" panose="020F0502020204030204" pitchFamily="34" charset="0"/>
              </a:rPr>
              <a:t> Language</a:t>
            </a:r>
          </a:p>
          <a:p>
            <a:pPr marL="457200" indent="-457200">
              <a:spcBef>
                <a:spcPts val="1200"/>
              </a:spcBef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 err="1">
                <a:latin typeface="Calibri" panose="020F0502020204030204" pitchFamily="34" charset="0"/>
              </a:rPr>
              <a:t>Microcontrol</a:t>
            </a:r>
            <a:r>
              <a:rPr lang="en-US" dirty="0">
                <a:latin typeface="Calibri" panose="020F0502020204030204" pitchFamily="34" charset="0"/>
              </a:rPr>
              <a:t> Unit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8416755" y="5528787"/>
            <a:ext cx="1181160" cy="837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49276" y="1968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Shared</a:t>
            </a:r>
            <a:r>
              <a:rPr lang="fr-FR" dirty="0">
                <a:solidFill>
                  <a:schemeClr val="tx1"/>
                </a:solidFill>
              </a:rPr>
              <a:t> Bus</a:t>
            </a:r>
          </a:p>
        </p:txBody>
      </p:sp>
      <p:grpSp>
        <p:nvGrpSpPr>
          <p:cNvPr id="7" name="Group 173"/>
          <p:cNvGrpSpPr>
            <a:grpSpLocks noChangeAspect="1"/>
          </p:cNvGrpSpPr>
          <p:nvPr/>
        </p:nvGrpSpPr>
        <p:grpSpPr bwMode="auto">
          <a:xfrm>
            <a:off x="3505200" y="1914526"/>
            <a:ext cx="6426866" cy="4010658"/>
            <a:chOff x="1248" y="1206"/>
            <a:chExt cx="3668" cy="2289"/>
          </a:xfrm>
        </p:grpSpPr>
        <p:sp>
          <p:nvSpPr>
            <p:cNvPr id="8" name="AutoShape 172"/>
            <p:cNvSpPr>
              <a:spLocks noChangeAspect="1" noChangeArrowheads="1" noTextEdit="1"/>
            </p:cNvSpPr>
            <p:nvPr/>
          </p:nvSpPr>
          <p:spPr bwMode="auto">
            <a:xfrm>
              <a:off x="1248" y="1221"/>
              <a:ext cx="3668" cy="22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74"/>
            <p:cNvSpPr>
              <a:spLocks noEditPoints="1"/>
            </p:cNvSpPr>
            <p:nvPr/>
          </p:nvSpPr>
          <p:spPr bwMode="auto">
            <a:xfrm>
              <a:off x="2235" y="2717"/>
              <a:ext cx="332" cy="331"/>
            </a:xfrm>
            <a:custGeom>
              <a:avLst/>
              <a:gdLst>
                <a:gd name="T0" fmla="*/ 36 w 45"/>
                <a:gd name="T1" fmla="*/ 8 h 45"/>
                <a:gd name="T2" fmla="*/ 37 w 45"/>
                <a:gd name="T3" fmla="*/ 37 h 45"/>
                <a:gd name="T4" fmla="*/ 8 w 45"/>
                <a:gd name="T5" fmla="*/ 38 h 45"/>
                <a:gd name="T6" fmla="*/ 7 w 45"/>
                <a:gd name="T7" fmla="*/ 8 h 45"/>
                <a:gd name="T8" fmla="*/ 36 w 45"/>
                <a:gd name="T9" fmla="*/ 8 h 45"/>
                <a:gd name="T10" fmla="*/ 36 w 45"/>
                <a:gd name="T11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45">
                  <a:moveTo>
                    <a:pt x="36" y="8"/>
                  </a:moveTo>
                  <a:cubicBezTo>
                    <a:pt x="45" y="15"/>
                    <a:pt x="45" y="29"/>
                    <a:pt x="37" y="37"/>
                  </a:cubicBezTo>
                  <a:cubicBezTo>
                    <a:pt x="30" y="45"/>
                    <a:pt x="17" y="45"/>
                    <a:pt x="8" y="38"/>
                  </a:cubicBezTo>
                  <a:cubicBezTo>
                    <a:pt x="0" y="30"/>
                    <a:pt x="0" y="17"/>
                    <a:pt x="7" y="8"/>
                  </a:cubicBezTo>
                  <a:cubicBezTo>
                    <a:pt x="15" y="0"/>
                    <a:pt x="28" y="0"/>
                    <a:pt x="36" y="8"/>
                  </a:cubicBezTo>
                  <a:close/>
                  <a:moveTo>
                    <a:pt x="36" y="8"/>
                  </a:moveTo>
                </a:path>
              </a:pathLst>
            </a:custGeom>
            <a:noFill/>
            <a:ln w="0">
              <a:solidFill>
                <a:srgbClr val="FAFBF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75"/>
            <p:cNvSpPr>
              <a:spLocks/>
            </p:cNvSpPr>
            <p:nvPr/>
          </p:nvSpPr>
          <p:spPr bwMode="auto">
            <a:xfrm>
              <a:off x="1263" y="2297"/>
              <a:ext cx="3633" cy="1061"/>
            </a:xfrm>
            <a:custGeom>
              <a:avLst/>
              <a:gdLst>
                <a:gd name="T0" fmla="*/ 11 w 493"/>
                <a:gd name="T1" fmla="*/ 0 h 144"/>
                <a:gd name="T2" fmla="*/ 482 w 493"/>
                <a:gd name="T3" fmla="*/ 0 h 144"/>
                <a:gd name="T4" fmla="*/ 493 w 493"/>
                <a:gd name="T5" fmla="*/ 11 h 144"/>
                <a:gd name="T6" fmla="*/ 493 w 493"/>
                <a:gd name="T7" fmla="*/ 132 h 144"/>
                <a:gd name="T8" fmla="*/ 482 w 493"/>
                <a:gd name="T9" fmla="*/ 144 h 144"/>
                <a:gd name="T10" fmla="*/ 11 w 493"/>
                <a:gd name="T11" fmla="*/ 144 h 144"/>
                <a:gd name="T12" fmla="*/ 0 w 493"/>
                <a:gd name="T13" fmla="*/ 132 h 144"/>
                <a:gd name="T14" fmla="*/ 0 w 493"/>
                <a:gd name="T15" fmla="*/ 11 h 144"/>
                <a:gd name="T16" fmla="*/ 11 w 493"/>
                <a:gd name="T1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93" h="144">
                  <a:moveTo>
                    <a:pt x="11" y="0"/>
                  </a:moveTo>
                  <a:lnTo>
                    <a:pt x="482" y="0"/>
                  </a:lnTo>
                  <a:cubicBezTo>
                    <a:pt x="488" y="0"/>
                    <a:pt x="493" y="5"/>
                    <a:pt x="493" y="11"/>
                  </a:cubicBezTo>
                  <a:lnTo>
                    <a:pt x="493" y="132"/>
                  </a:lnTo>
                  <a:cubicBezTo>
                    <a:pt x="493" y="139"/>
                    <a:pt x="488" y="144"/>
                    <a:pt x="482" y="144"/>
                  </a:cubicBezTo>
                  <a:lnTo>
                    <a:pt x="11" y="144"/>
                  </a:lnTo>
                  <a:cubicBezTo>
                    <a:pt x="5" y="144"/>
                    <a:pt x="0" y="139"/>
                    <a:pt x="0" y="132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F1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76"/>
            <p:cNvSpPr>
              <a:spLocks noChangeArrowheads="1"/>
            </p:cNvSpPr>
            <p:nvPr/>
          </p:nvSpPr>
          <p:spPr bwMode="auto">
            <a:xfrm>
              <a:off x="1359" y="2731"/>
              <a:ext cx="1385" cy="177"/>
            </a:xfrm>
            <a:prstGeom prst="rect">
              <a:avLst/>
            </a:pr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77"/>
            <p:cNvSpPr>
              <a:spLocks noEditPoints="1"/>
            </p:cNvSpPr>
            <p:nvPr/>
          </p:nvSpPr>
          <p:spPr bwMode="auto">
            <a:xfrm>
              <a:off x="1808" y="2584"/>
              <a:ext cx="52" cy="96"/>
            </a:xfrm>
            <a:custGeom>
              <a:avLst/>
              <a:gdLst>
                <a:gd name="T0" fmla="*/ 7 w 7"/>
                <a:gd name="T1" fmla="*/ 13 h 13"/>
                <a:gd name="T2" fmla="*/ 0 w 7"/>
                <a:gd name="T3" fmla="*/ 13 h 13"/>
                <a:gd name="T4" fmla="*/ 0 w 7"/>
                <a:gd name="T5" fmla="*/ 0 h 13"/>
                <a:gd name="T6" fmla="*/ 7 w 7"/>
                <a:gd name="T7" fmla="*/ 0 h 13"/>
                <a:gd name="T8" fmla="*/ 7 w 7"/>
                <a:gd name="T9" fmla="*/ 13 h 13"/>
                <a:gd name="T10" fmla="*/ 0 w 7"/>
                <a:gd name="T11" fmla="*/ 13 h 13"/>
                <a:gd name="T12" fmla="*/ 7 w 7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3">
                  <a:moveTo>
                    <a:pt x="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3"/>
                  </a:lnTo>
                  <a:close/>
                  <a:moveTo>
                    <a:pt x="0" y="13"/>
                  </a:moveTo>
                  <a:lnTo>
                    <a:pt x="7" y="13"/>
                  </a:lnTo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8"/>
            <p:cNvSpPr>
              <a:spLocks/>
            </p:cNvSpPr>
            <p:nvPr/>
          </p:nvSpPr>
          <p:spPr bwMode="auto">
            <a:xfrm>
              <a:off x="1783" y="2665"/>
              <a:ext cx="96" cy="59"/>
            </a:xfrm>
            <a:custGeom>
              <a:avLst/>
              <a:gdLst>
                <a:gd name="T0" fmla="*/ 13 w 13"/>
                <a:gd name="T1" fmla="*/ 1 h 8"/>
                <a:gd name="T2" fmla="*/ 6 w 13"/>
                <a:gd name="T3" fmla="*/ 8 h 8"/>
                <a:gd name="T4" fmla="*/ 0 w 13"/>
                <a:gd name="T5" fmla="*/ 0 h 8"/>
                <a:gd name="T6" fmla="*/ 13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13" y="1"/>
                  </a:moveTo>
                  <a:lnTo>
                    <a:pt x="6" y="8"/>
                  </a:lnTo>
                  <a:lnTo>
                    <a:pt x="0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79"/>
            <p:cNvSpPr>
              <a:spLocks/>
            </p:cNvSpPr>
            <p:nvPr/>
          </p:nvSpPr>
          <p:spPr bwMode="auto">
            <a:xfrm>
              <a:off x="1425" y="2400"/>
              <a:ext cx="744" cy="206"/>
            </a:xfrm>
            <a:custGeom>
              <a:avLst/>
              <a:gdLst>
                <a:gd name="T0" fmla="*/ 14 w 101"/>
                <a:gd name="T1" fmla="*/ 0 h 28"/>
                <a:gd name="T2" fmla="*/ 88 w 101"/>
                <a:gd name="T3" fmla="*/ 0 h 28"/>
                <a:gd name="T4" fmla="*/ 101 w 101"/>
                <a:gd name="T5" fmla="*/ 14 h 28"/>
                <a:gd name="T6" fmla="*/ 88 w 101"/>
                <a:gd name="T7" fmla="*/ 28 h 28"/>
                <a:gd name="T8" fmla="*/ 14 w 101"/>
                <a:gd name="T9" fmla="*/ 28 h 28"/>
                <a:gd name="T10" fmla="*/ 0 w 101"/>
                <a:gd name="T11" fmla="*/ 14 h 28"/>
                <a:gd name="T12" fmla="*/ 14 w 101"/>
                <a:gd name="T1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" h="28">
                  <a:moveTo>
                    <a:pt x="14" y="0"/>
                  </a:moveTo>
                  <a:lnTo>
                    <a:pt x="88" y="0"/>
                  </a:lnTo>
                  <a:cubicBezTo>
                    <a:pt x="95" y="0"/>
                    <a:pt x="101" y="6"/>
                    <a:pt x="101" y="14"/>
                  </a:cubicBezTo>
                  <a:cubicBezTo>
                    <a:pt x="101" y="21"/>
                    <a:pt x="95" y="28"/>
                    <a:pt x="88" y="28"/>
                  </a:cubicBezTo>
                  <a:lnTo>
                    <a:pt x="14" y="28"/>
                  </a:lnTo>
                  <a:cubicBezTo>
                    <a:pt x="6" y="28"/>
                    <a:pt x="0" y="21"/>
                    <a:pt x="0" y="14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D9BDC9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80"/>
            <p:cNvSpPr>
              <a:spLocks noChangeArrowheads="1"/>
            </p:cNvSpPr>
            <p:nvPr/>
          </p:nvSpPr>
          <p:spPr bwMode="auto">
            <a:xfrm>
              <a:off x="1476" y="2407"/>
              <a:ext cx="67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Decode unit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81"/>
            <p:cNvSpPr>
              <a:spLocks noEditPoints="1"/>
            </p:cNvSpPr>
            <p:nvPr/>
          </p:nvSpPr>
          <p:spPr bwMode="auto">
            <a:xfrm>
              <a:off x="2398" y="2599"/>
              <a:ext cx="51" cy="96"/>
            </a:xfrm>
            <a:custGeom>
              <a:avLst/>
              <a:gdLst>
                <a:gd name="T0" fmla="*/ 7 w 7"/>
                <a:gd name="T1" fmla="*/ 13 h 13"/>
                <a:gd name="T2" fmla="*/ 0 w 7"/>
                <a:gd name="T3" fmla="*/ 13 h 13"/>
                <a:gd name="T4" fmla="*/ 0 w 7"/>
                <a:gd name="T5" fmla="*/ 0 h 13"/>
                <a:gd name="T6" fmla="*/ 7 w 7"/>
                <a:gd name="T7" fmla="*/ 0 h 13"/>
                <a:gd name="T8" fmla="*/ 7 w 7"/>
                <a:gd name="T9" fmla="*/ 13 h 13"/>
                <a:gd name="T10" fmla="*/ 0 w 7"/>
                <a:gd name="T11" fmla="*/ 13 h 13"/>
                <a:gd name="T12" fmla="*/ 7 w 7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3">
                  <a:moveTo>
                    <a:pt x="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3"/>
                  </a:lnTo>
                  <a:close/>
                  <a:moveTo>
                    <a:pt x="0" y="13"/>
                  </a:moveTo>
                  <a:lnTo>
                    <a:pt x="7" y="13"/>
                  </a:lnTo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2"/>
            <p:cNvSpPr>
              <a:spLocks/>
            </p:cNvSpPr>
            <p:nvPr/>
          </p:nvSpPr>
          <p:spPr bwMode="auto">
            <a:xfrm>
              <a:off x="2375" y="2680"/>
              <a:ext cx="96" cy="59"/>
            </a:xfrm>
            <a:custGeom>
              <a:avLst/>
              <a:gdLst>
                <a:gd name="T0" fmla="*/ 13 w 13"/>
                <a:gd name="T1" fmla="*/ 1 h 8"/>
                <a:gd name="T2" fmla="*/ 6 w 13"/>
                <a:gd name="T3" fmla="*/ 8 h 8"/>
                <a:gd name="T4" fmla="*/ 0 w 13"/>
                <a:gd name="T5" fmla="*/ 0 h 8"/>
                <a:gd name="T6" fmla="*/ 13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13" y="1"/>
                  </a:moveTo>
                  <a:lnTo>
                    <a:pt x="6" y="8"/>
                  </a:lnTo>
                  <a:lnTo>
                    <a:pt x="0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3"/>
            <p:cNvSpPr>
              <a:spLocks/>
            </p:cNvSpPr>
            <p:nvPr/>
          </p:nvSpPr>
          <p:spPr bwMode="auto">
            <a:xfrm>
              <a:off x="2250" y="2415"/>
              <a:ext cx="317" cy="191"/>
            </a:xfrm>
            <a:custGeom>
              <a:avLst/>
              <a:gdLst>
                <a:gd name="T0" fmla="*/ 14 w 43"/>
                <a:gd name="T1" fmla="*/ 0 h 26"/>
                <a:gd name="T2" fmla="*/ 30 w 43"/>
                <a:gd name="T3" fmla="*/ 0 h 26"/>
                <a:gd name="T4" fmla="*/ 43 w 43"/>
                <a:gd name="T5" fmla="*/ 13 h 26"/>
                <a:gd name="T6" fmla="*/ 30 w 43"/>
                <a:gd name="T7" fmla="*/ 26 h 26"/>
                <a:gd name="T8" fmla="*/ 14 w 43"/>
                <a:gd name="T9" fmla="*/ 26 h 26"/>
                <a:gd name="T10" fmla="*/ 0 w 43"/>
                <a:gd name="T11" fmla="*/ 13 h 26"/>
                <a:gd name="T12" fmla="*/ 14 w 43"/>
                <a:gd name="T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6">
                  <a:moveTo>
                    <a:pt x="14" y="0"/>
                  </a:moveTo>
                  <a:lnTo>
                    <a:pt x="30" y="0"/>
                  </a:lnTo>
                  <a:cubicBezTo>
                    <a:pt x="38" y="0"/>
                    <a:pt x="43" y="6"/>
                    <a:pt x="43" y="13"/>
                  </a:cubicBezTo>
                  <a:cubicBezTo>
                    <a:pt x="43" y="20"/>
                    <a:pt x="38" y="26"/>
                    <a:pt x="30" y="26"/>
                  </a:cubicBezTo>
                  <a:lnTo>
                    <a:pt x="14" y="26"/>
                  </a:lnTo>
                  <a:cubicBezTo>
                    <a:pt x="6" y="26"/>
                    <a:pt x="0" y="20"/>
                    <a:pt x="0" y="13"/>
                  </a:cubicBezTo>
                  <a:cubicBezTo>
                    <a:pt x="0" y="6"/>
                    <a:pt x="6" y="0"/>
                    <a:pt x="14" y="0"/>
                  </a:cubicBezTo>
                  <a:close/>
                </a:path>
              </a:pathLst>
            </a:custGeom>
            <a:solidFill>
              <a:srgbClr val="D9BDC9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4"/>
            <p:cNvSpPr>
              <a:spLocks noChangeArrowheads="1"/>
            </p:cNvSpPr>
            <p:nvPr/>
          </p:nvSpPr>
          <p:spPr bwMode="auto">
            <a:xfrm>
              <a:off x="2302" y="2415"/>
              <a:ext cx="13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24282B"/>
                  </a:solidFill>
                  <a:latin typeface="Times New Roman" pitchFamily="18" charset="0"/>
                </a:rPr>
                <a:t>pc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185"/>
            <p:cNvSpPr>
              <a:spLocks/>
            </p:cNvSpPr>
            <p:nvPr/>
          </p:nvSpPr>
          <p:spPr bwMode="auto">
            <a:xfrm>
              <a:off x="3142" y="2474"/>
              <a:ext cx="155" cy="449"/>
            </a:xfrm>
            <a:custGeom>
              <a:avLst/>
              <a:gdLst>
                <a:gd name="T0" fmla="*/ 0 w 21"/>
                <a:gd name="T1" fmla="*/ 0 h 61"/>
                <a:gd name="T2" fmla="*/ 21 w 21"/>
                <a:gd name="T3" fmla="*/ 15 h 61"/>
                <a:gd name="T4" fmla="*/ 21 w 21"/>
                <a:gd name="T5" fmla="*/ 47 h 61"/>
                <a:gd name="T6" fmla="*/ 0 w 21"/>
                <a:gd name="T7" fmla="*/ 61 h 61"/>
                <a:gd name="T8" fmla="*/ 0 w 21"/>
                <a:gd name="T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61">
                  <a:moveTo>
                    <a:pt x="0" y="0"/>
                  </a:moveTo>
                  <a:lnTo>
                    <a:pt x="21" y="15"/>
                  </a:lnTo>
                  <a:lnTo>
                    <a:pt x="21" y="47"/>
                  </a:lnTo>
                  <a:lnTo>
                    <a:pt x="0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BBB7"/>
            </a:solidFill>
            <a:ln w="15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6"/>
            <p:cNvSpPr>
              <a:spLocks/>
            </p:cNvSpPr>
            <p:nvPr/>
          </p:nvSpPr>
          <p:spPr bwMode="auto">
            <a:xfrm>
              <a:off x="1373" y="3034"/>
              <a:ext cx="1472" cy="206"/>
            </a:xfrm>
            <a:custGeom>
              <a:avLst/>
              <a:gdLst>
                <a:gd name="T0" fmla="*/ 9 w 186"/>
                <a:gd name="T1" fmla="*/ 0 h 28"/>
                <a:gd name="T2" fmla="*/ 177 w 186"/>
                <a:gd name="T3" fmla="*/ 0 h 28"/>
                <a:gd name="T4" fmla="*/ 186 w 186"/>
                <a:gd name="T5" fmla="*/ 9 h 28"/>
                <a:gd name="T6" fmla="*/ 186 w 186"/>
                <a:gd name="T7" fmla="*/ 19 h 28"/>
                <a:gd name="T8" fmla="*/ 177 w 186"/>
                <a:gd name="T9" fmla="*/ 28 h 28"/>
                <a:gd name="T10" fmla="*/ 9 w 186"/>
                <a:gd name="T11" fmla="*/ 28 h 28"/>
                <a:gd name="T12" fmla="*/ 0 w 186"/>
                <a:gd name="T13" fmla="*/ 19 h 28"/>
                <a:gd name="T14" fmla="*/ 0 w 186"/>
                <a:gd name="T15" fmla="*/ 9 h 28"/>
                <a:gd name="T16" fmla="*/ 9 w 186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8">
                  <a:moveTo>
                    <a:pt x="9" y="0"/>
                  </a:moveTo>
                  <a:lnTo>
                    <a:pt x="177" y="0"/>
                  </a:lnTo>
                  <a:cubicBezTo>
                    <a:pt x="182" y="0"/>
                    <a:pt x="186" y="4"/>
                    <a:pt x="186" y="9"/>
                  </a:cubicBezTo>
                  <a:lnTo>
                    <a:pt x="186" y="19"/>
                  </a:lnTo>
                  <a:cubicBezTo>
                    <a:pt x="186" y="24"/>
                    <a:pt x="182" y="28"/>
                    <a:pt x="177" y="28"/>
                  </a:cubicBezTo>
                  <a:lnTo>
                    <a:pt x="9" y="28"/>
                  </a:lnTo>
                  <a:cubicBezTo>
                    <a:pt x="4" y="28"/>
                    <a:pt x="0" y="24"/>
                    <a:pt x="0" y="1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D9BDC9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87"/>
            <p:cNvSpPr>
              <a:spLocks noChangeArrowheads="1"/>
            </p:cNvSpPr>
            <p:nvPr/>
          </p:nvSpPr>
          <p:spPr bwMode="auto">
            <a:xfrm>
              <a:off x="1447" y="3055"/>
              <a:ext cx="1398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Reg. file, ALU, </a:t>
              </a:r>
              <a:r>
                <a:rPr lang="en-US" dirty="0" err="1">
                  <a:solidFill>
                    <a:srgbClr val="24282B"/>
                  </a:solidFill>
                  <a:latin typeface="Times New Roman" pitchFamily="18" charset="0"/>
                </a:rPr>
                <a:t>Mem</a:t>
              </a: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 unit 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Rectangle 188"/>
            <p:cNvSpPr>
              <a:spLocks noChangeArrowheads="1"/>
            </p:cNvSpPr>
            <p:nvPr/>
          </p:nvSpPr>
          <p:spPr bwMode="auto">
            <a:xfrm>
              <a:off x="1779" y="3055"/>
              <a:ext cx="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Rectangle 189"/>
            <p:cNvSpPr>
              <a:spLocks noChangeArrowheads="1"/>
            </p:cNvSpPr>
            <p:nvPr/>
          </p:nvSpPr>
          <p:spPr bwMode="auto">
            <a:xfrm>
              <a:off x="3473" y="2591"/>
              <a:ext cx="1238" cy="177"/>
            </a:xfrm>
            <a:prstGeom prst="rect">
              <a:avLst/>
            </a:prstGeom>
            <a:solidFill>
              <a:srgbClr val="F0D8C2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0"/>
            <p:cNvSpPr>
              <a:spLocks/>
            </p:cNvSpPr>
            <p:nvPr/>
          </p:nvSpPr>
          <p:spPr bwMode="auto">
            <a:xfrm>
              <a:off x="3444" y="2864"/>
              <a:ext cx="1452" cy="206"/>
            </a:xfrm>
            <a:custGeom>
              <a:avLst/>
              <a:gdLst>
                <a:gd name="T0" fmla="*/ 9 w 185"/>
                <a:gd name="T1" fmla="*/ 0 h 28"/>
                <a:gd name="T2" fmla="*/ 177 w 185"/>
                <a:gd name="T3" fmla="*/ 0 h 28"/>
                <a:gd name="T4" fmla="*/ 185 w 185"/>
                <a:gd name="T5" fmla="*/ 9 h 28"/>
                <a:gd name="T6" fmla="*/ 185 w 185"/>
                <a:gd name="T7" fmla="*/ 19 h 28"/>
                <a:gd name="T8" fmla="*/ 177 w 185"/>
                <a:gd name="T9" fmla="*/ 28 h 28"/>
                <a:gd name="T10" fmla="*/ 9 w 185"/>
                <a:gd name="T11" fmla="*/ 28 h 28"/>
                <a:gd name="T12" fmla="*/ 0 w 185"/>
                <a:gd name="T13" fmla="*/ 19 h 28"/>
                <a:gd name="T14" fmla="*/ 0 w 185"/>
                <a:gd name="T15" fmla="*/ 9 h 28"/>
                <a:gd name="T16" fmla="*/ 9 w 185"/>
                <a:gd name="T1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8">
                  <a:moveTo>
                    <a:pt x="9" y="0"/>
                  </a:moveTo>
                  <a:lnTo>
                    <a:pt x="177" y="0"/>
                  </a:lnTo>
                  <a:cubicBezTo>
                    <a:pt x="182" y="0"/>
                    <a:pt x="185" y="4"/>
                    <a:pt x="185" y="9"/>
                  </a:cubicBezTo>
                  <a:lnTo>
                    <a:pt x="185" y="19"/>
                  </a:lnTo>
                  <a:cubicBezTo>
                    <a:pt x="185" y="24"/>
                    <a:pt x="182" y="28"/>
                    <a:pt x="177" y="28"/>
                  </a:cubicBezTo>
                  <a:lnTo>
                    <a:pt x="9" y="28"/>
                  </a:lnTo>
                  <a:cubicBezTo>
                    <a:pt x="4" y="28"/>
                    <a:pt x="0" y="24"/>
                    <a:pt x="0" y="19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close/>
                </a:path>
              </a:pathLst>
            </a:custGeom>
            <a:solidFill>
              <a:srgbClr val="D9BDC9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191"/>
            <p:cNvSpPr>
              <a:spLocks noChangeArrowheads="1"/>
            </p:cNvSpPr>
            <p:nvPr/>
          </p:nvSpPr>
          <p:spPr bwMode="auto">
            <a:xfrm>
              <a:off x="3518" y="2886"/>
              <a:ext cx="1398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Reg. file, ALU, </a:t>
              </a:r>
              <a:r>
                <a:rPr lang="en-US" dirty="0" err="1">
                  <a:solidFill>
                    <a:srgbClr val="24282B"/>
                  </a:solidFill>
                  <a:latin typeface="Times New Roman" pitchFamily="18" charset="0"/>
                </a:rPr>
                <a:t>Mem</a:t>
              </a:r>
              <a:r>
                <a:rPr lang="en-US" dirty="0">
                  <a:solidFill>
                    <a:srgbClr val="24282B"/>
                  </a:solidFill>
                  <a:latin typeface="Times New Roman" pitchFamily="18" charset="0"/>
                </a:rPr>
                <a:t> unit </a:t>
              </a:r>
              <a:endParaRPr lang="en-US" dirty="0">
                <a:latin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192"/>
            <p:cNvSpPr>
              <a:spLocks noChangeArrowheads="1"/>
            </p:cNvSpPr>
            <p:nvPr/>
          </p:nvSpPr>
          <p:spPr bwMode="auto">
            <a:xfrm>
              <a:off x="3842" y="2886"/>
              <a:ext cx="0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Line 193"/>
            <p:cNvSpPr>
              <a:spLocks noChangeShapeType="1"/>
            </p:cNvSpPr>
            <p:nvPr/>
          </p:nvSpPr>
          <p:spPr bwMode="auto">
            <a:xfrm>
              <a:off x="2744" y="2813"/>
              <a:ext cx="383" cy="0"/>
            </a:xfrm>
            <a:prstGeom prst="line">
              <a:avLst/>
            </a:prstGeom>
            <a:noFill/>
            <a:ln w="15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94"/>
            <p:cNvSpPr>
              <a:spLocks/>
            </p:cNvSpPr>
            <p:nvPr/>
          </p:nvSpPr>
          <p:spPr bwMode="auto">
            <a:xfrm>
              <a:off x="3068" y="2790"/>
              <a:ext cx="74" cy="45"/>
            </a:xfrm>
            <a:custGeom>
              <a:avLst/>
              <a:gdLst>
                <a:gd name="T0" fmla="*/ 3 w 10"/>
                <a:gd name="T1" fmla="*/ 3 h 6"/>
                <a:gd name="T2" fmla="*/ 0 w 10"/>
                <a:gd name="T3" fmla="*/ 6 h 6"/>
                <a:gd name="T4" fmla="*/ 10 w 10"/>
                <a:gd name="T5" fmla="*/ 3 h 6"/>
                <a:gd name="T6" fmla="*/ 0 w 10"/>
                <a:gd name="T7" fmla="*/ 0 h 6"/>
                <a:gd name="T8" fmla="*/ 3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3" y="3"/>
                  </a:moveTo>
                  <a:lnTo>
                    <a:pt x="0" y="6"/>
                  </a:lnTo>
                  <a:lnTo>
                    <a:pt x="10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95"/>
            <p:cNvSpPr>
              <a:spLocks noChangeShapeType="1"/>
            </p:cNvSpPr>
            <p:nvPr/>
          </p:nvSpPr>
          <p:spPr bwMode="auto">
            <a:xfrm>
              <a:off x="3289" y="2680"/>
              <a:ext cx="177" cy="0"/>
            </a:xfrm>
            <a:prstGeom prst="line">
              <a:avLst/>
            </a:prstGeom>
            <a:noFill/>
            <a:ln w="7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96"/>
            <p:cNvSpPr>
              <a:spLocks/>
            </p:cNvSpPr>
            <p:nvPr/>
          </p:nvSpPr>
          <p:spPr bwMode="auto">
            <a:xfrm>
              <a:off x="3407" y="2665"/>
              <a:ext cx="74" cy="37"/>
            </a:xfrm>
            <a:custGeom>
              <a:avLst/>
              <a:gdLst>
                <a:gd name="T0" fmla="*/ 3 w 10"/>
                <a:gd name="T1" fmla="*/ 2 h 5"/>
                <a:gd name="T2" fmla="*/ 0 w 10"/>
                <a:gd name="T3" fmla="*/ 5 h 5"/>
                <a:gd name="T4" fmla="*/ 10 w 10"/>
                <a:gd name="T5" fmla="*/ 2 h 5"/>
                <a:gd name="T6" fmla="*/ 0 w 10"/>
                <a:gd name="T7" fmla="*/ 0 h 5"/>
                <a:gd name="T8" fmla="*/ 3 w 10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3" y="2"/>
                  </a:moveTo>
                  <a:lnTo>
                    <a:pt x="0" y="5"/>
                  </a:lnTo>
                  <a:lnTo>
                    <a:pt x="10" y="2"/>
                  </a:lnTo>
                  <a:lnTo>
                    <a:pt x="0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2" name="Freeform 197"/>
            <p:cNvSpPr>
              <a:spLocks noEditPoints="1"/>
            </p:cNvSpPr>
            <p:nvPr/>
          </p:nvSpPr>
          <p:spPr bwMode="auto">
            <a:xfrm>
              <a:off x="2022" y="2938"/>
              <a:ext cx="51" cy="96"/>
            </a:xfrm>
            <a:custGeom>
              <a:avLst/>
              <a:gdLst>
                <a:gd name="T0" fmla="*/ 7 w 7"/>
                <a:gd name="T1" fmla="*/ 13 h 13"/>
                <a:gd name="T2" fmla="*/ 0 w 7"/>
                <a:gd name="T3" fmla="*/ 13 h 13"/>
                <a:gd name="T4" fmla="*/ 0 w 7"/>
                <a:gd name="T5" fmla="*/ 0 h 13"/>
                <a:gd name="T6" fmla="*/ 7 w 7"/>
                <a:gd name="T7" fmla="*/ 0 h 13"/>
                <a:gd name="T8" fmla="*/ 7 w 7"/>
                <a:gd name="T9" fmla="*/ 13 h 13"/>
                <a:gd name="T10" fmla="*/ 0 w 7"/>
                <a:gd name="T11" fmla="*/ 13 h 13"/>
                <a:gd name="T12" fmla="*/ 7 w 7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3">
                  <a:moveTo>
                    <a:pt x="7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13"/>
                  </a:lnTo>
                  <a:close/>
                  <a:moveTo>
                    <a:pt x="0" y="13"/>
                  </a:moveTo>
                  <a:lnTo>
                    <a:pt x="7" y="13"/>
                  </a:lnTo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3" name="Freeform 198"/>
            <p:cNvSpPr>
              <a:spLocks/>
            </p:cNvSpPr>
            <p:nvPr/>
          </p:nvSpPr>
          <p:spPr bwMode="auto">
            <a:xfrm>
              <a:off x="1999" y="2894"/>
              <a:ext cx="96" cy="59"/>
            </a:xfrm>
            <a:custGeom>
              <a:avLst/>
              <a:gdLst>
                <a:gd name="T0" fmla="*/ 13 w 13"/>
                <a:gd name="T1" fmla="*/ 7 h 8"/>
                <a:gd name="T2" fmla="*/ 6 w 13"/>
                <a:gd name="T3" fmla="*/ 0 h 8"/>
                <a:gd name="T4" fmla="*/ 0 w 13"/>
                <a:gd name="T5" fmla="*/ 8 h 8"/>
                <a:gd name="T6" fmla="*/ 13 w 1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13" y="7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13" y="7"/>
                  </a:lnTo>
                  <a:close/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4" name="Freeform 199"/>
            <p:cNvSpPr>
              <a:spLocks noEditPoints="1"/>
            </p:cNvSpPr>
            <p:nvPr/>
          </p:nvSpPr>
          <p:spPr bwMode="auto">
            <a:xfrm>
              <a:off x="4092" y="2746"/>
              <a:ext cx="45" cy="96"/>
            </a:xfrm>
            <a:custGeom>
              <a:avLst/>
              <a:gdLst>
                <a:gd name="T0" fmla="*/ 6 w 6"/>
                <a:gd name="T1" fmla="*/ 13 h 13"/>
                <a:gd name="T2" fmla="*/ 0 w 6"/>
                <a:gd name="T3" fmla="*/ 13 h 13"/>
                <a:gd name="T4" fmla="*/ 0 w 6"/>
                <a:gd name="T5" fmla="*/ 0 h 13"/>
                <a:gd name="T6" fmla="*/ 6 w 6"/>
                <a:gd name="T7" fmla="*/ 0 h 13"/>
                <a:gd name="T8" fmla="*/ 6 w 6"/>
                <a:gd name="T9" fmla="*/ 13 h 13"/>
                <a:gd name="T10" fmla="*/ 0 w 6"/>
                <a:gd name="T11" fmla="*/ 13 h 13"/>
                <a:gd name="T12" fmla="*/ 6 w 6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3">
                  <a:moveTo>
                    <a:pt x="6" y="13"/>
                  </a:moveTo>
                  <a:lnTo>
                    <a:pt x="0" y="13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3"/>
                  </a:lnTo>
                  <a:close/>
                  <a:moveTo>
                    <a:pt x="0" y="13"/>
                  </a:moveTo>
                  <a:lnTo>
                    <a:pt x="6" y="13"/>
                  </a:lnTo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5" name="Freeform 200"/>
            <p:cNvSpPr>
              <a:spLocks/>
            </p:cNvSpPr>
            <p:nvPr/>
          </p:nvSpPr>
          <p:spPr bwMode="auto">
            <a:xfrm>
              <a:off x="4070" y="2827"/>
              <a:ext cx="96" cy="59"/>
            </a:xfrm>
            <a:custGeom>
              <a:avLst/>
              <a:gdLst>
                <a:gd name="T0" fmla="*/ 13 w 13"/>
                <a:gd name="T1" fmla="*/ 1 h 8"/>
                <a:gd name="T2" fmla="*/ 6 w 13"/>
                <a:gd name="T3" fmla="*/ 8 h 8"/>
                <a:gd name="T4" fmla="*/ 0 w 13"/>
                <a:gd name="T5" fmla="*/ 0 h 8"/>
                <a:gd name="T6" fmla="*/ 13 w 13"/>
                <a:gd name="T7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8">
                  <a:moveTo>
                    <a:pt x="13" y="1"/>
                  </a:moveTo>
                  <a:lnTo>
                    <a:pt x="6" y="8"/>
                  </a:lnTo>
                  <a:lnTo>
                    <a:pt x="0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6" name="Freeform 201"/>
            <p:cNvSpPr>
              <a:spLocks noEditPoints="1"/>
            </p:cNvSpPr>
            <p:nvPr/>
          </p:nvSpPr>
          <p:spPr bwMode="auto">
            <a:xfrm>
              <a:off x="4092" y="2518"/>
              <a:ext cx="45" cy="73"/>
            </a:xfrm>
            <a:custGeom>
              <a:avLst/>
              <a:gdLst>
                <a:gd name="T0" fmla="*/ 6 w 6"/>
                <a:gd name="T1" fmla="*/ 10 h 10"/>
                <a:gd name="T2" fmla="*/ 0 w 6"/>
                <a:gd name="T3" fmla="*/ 10 h 10"/>
                <a:gd name="T4" fmla="*/ 0 w 6"/>
                <a:gd name="T5" fmla="*/ 0 h 10"/>
                <a:gd name="T6" fmla="*/ 6 w 6"/>
                <a:gd name="T7" fmla="*/ 0 h 10"/>
                <a:gd name="T8" fmla="*/ 6 w 6"/>
                <a:gd name="T9" fmla="*/ 10 h 10"/>
                <a:gd name="T10" fmla="*/ 0 w 6"/>
                <a:gd name="T11" fmla="*/ 10 h 10"/>
                <a:gd name="T12" fmla="*/ 6 w 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0"/>
                  </a:lnTo>
                  <a:close/>
                  <a:moveTo>
                    <a:pt x="0" y="10"/>
                  </a:moveTo>
                  <a:lnTo>
                    <a:pt x="6" y="10"/>
                  </a:lnTo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7" name="Freeform 202"/>
            <p:cNvSpPr>
              <a:spLocks/>
            </p:cNvSpPr>
            <p:nvPr/>
          </p:nvSpPr>
          <p:spPr bwMode="auto">
            <a:xfrm>
              <a:off x="4070" y="2488"/>
              <a:ext cx="96" cy="45"/>
            </a:xfrm>
            <a:custGeom>
              <a:avLst/>
              <a:gdLst>
                <a:gd name="T0" fmla="*/ 13 w 13"/>
                <a:gd name="T1" fmla="*/ 5 h 6"/>
                <a:gd name="T2" fmla="*/ 6 w 13"/>
                <a:gd name="T3" fmla="*/ 0 h 6"/>
                <a:gd name="T4" fmla="*/ 0 w 13"/>
                <a:gd name="T5" fmla="*/ 6 h 6"/>
                <a:gd name="T6" fmla="*/ 13 w 13"/>
                <a:gd name="T7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6">
                  <a:moveTo>
                    <a:pt x="13" y="5"/>
                  </a:moveTo>
                  <a:lnTo>
                    <a:pt x="6" y="0"/>
                  </a:lnTo>
                  <a:lnTo>
                    <a:pt x="0" y="6"/>
                  </a:lnTo>
                  <a:lnTo>
                    <a:pt x="13" y="5"/>
                  </a:lnTo>
                  <a:close/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8" name="Freeform 203"/>
            <p:cNvSpPr>
              <a:spLocks/>
            </p:cNvSpPr>
            <p:nvPr/>
          </p:nvSpPr>
          <p:spPr bwMode="auto">
            <a:xfrm>
              <a:off x="3967" y="2319"/>
              <a:ext cx="317" cy="169"/>
            </a:xfrm>
            <a:custGeom>
              <a:avLst/>
              <a:gdLst>
                <a:gd name="T0" fmla="*/ 11 w 43"/>
                <a:gd name="T1" fmla="*/ 0 h 23"/>
                <a:gd name="T2" fmla="*/ 31 w 43"/>
                <a:gd name="T3" fmla="*/ 0 h 23"/>
                <a:gd name="T4" fmla="*/ 43 w 43"/>
                <a:gd name="T5" fmla="*/ 12 h 23"/>
                <a:gd name="T6" fmla="*/ 31 w 43"/>
                <a:gd name="T7" fmla="*/ 23 h 23"/>
                <a:gd name="T8" fmla="*/ 11 w 43"/>
                <a:gd name="T9" fmla="*/ 23 h 23"/>
                <a:gd name="T10" fmla="*/ 0 w 43"/>
                <a:gd name="T11" fmla="*/ 12 h 23"/>
                <a:gd name="T12" fmla="*/ 11 w 43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3">
                  <a:moveTo>
                    <a:pt x="11" y="0"/>
                  </a:moveTo>
                  <a:lnTo>
                    <a:pt x="31" y="0"/>
                  </a:lnTo>
                  <a:cubicBezTo>
                    <a:pt x="38" y="0"/>
                    <a:pt x="43" y="5"/>
                    <a:pt x="43" y="12"/>
                  </a:cubicBezTo>
                  <a:cubicBezTo>
                    <a:pt x="43" y="18"/>
                    <a:pt x="38" y="23"/>
                    <a:pt x="31" y="23"/>
                  </a:cubicBezTo>
                  <a:lnTo>
                    <a:pt x="11" y="23"/>
                  </a:ln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D9BDC9"/>
            </a:solidFill>
            <a:ln w="7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9" name="Rectangle 204"/>
            <p:cNvSpPr>
              <a:spLocks noChangeArrowheads="1"/>
            </p:cNvSpPr>
            <p:nvPr/>
          </p:nvSpPr>
          <p:spPr bwMode="auto">
            <a:xfrm>
              <a:off x="4019" y="2312"/>
              <a:ext cx="13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24282B"/>
                  </a:solidFill>
                  <a:latin typeface="Times New Roman" pitchFamily="18" charset="0"/>
                </a:rPr>
                <a:t>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40" name="Rectangle 205"/>
            <p:cNvSpPr>
              <a:spLocks noChangeArrowheads="1"/>
            </p:cNvSpPr>
            <p:nvPr/>
          </p:nvSpPr>
          <p:spPr bwMode="auto">
            <a:xfrm>
              <a:off x="1506" y="1376"/>
              <a:ext cx="1901" cy="921"/>
            </a:xfrm>
            <a:prstGeom prst="rect">
              <a:avLst/>
            </a:prstGeom>
            <a:solidFill>
              <a:srgbClr val="6FBED0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1" name="Line 206"/>
            <p:cNvSpPr>
              <a:spLocks noChangeShapeType="1"/>
            </p:cNvSpPr>
            <p:nvPr/>
          </p:nvSpPr>
          <p:spPr bwMode="auto">
            <a:xfrm flipV="1">
              <a:off x="2899" y="2090"/>
              <a:ext cx="0" cy="730"/>
            </a:xfrm>
            <a:prstGeom prst="line">
              <a:avLst/>
            </a:prstGeom>
            <a:noFill/>
            <a:ln w="15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3" name="Freeform 207"/>
            <p:cNvSpPr>
              <a:spLocks/>
            </p:cNvSpPr>
            <p:nvPr/>
          </p:nvSpPr>
          <p:spPr bwMode="auto">
            <a:xfrm>
              <a:off x="2876" y="2083"/>
              <a:ext cx="45" cy="81"/>
            </a:xfrm>
            <a:custGeom>
              <a:avLst/>
              <a:gdLst>
                <a:gd name="T0" fmla="*/ 3 w 6"/>
                <a:gd name="T1" fmla="*/ 8 h 11"/>
                <a:gd name="T2" fmla="*/ 6 w 6"/>
                <a:gd name="T3" fmla="*/ 11 h 11"/>
                <a:gd name="T4" fmla="*/ 3 w 6"/>
                <a:gd name="T5" fmla="*/ 0 h 11"/>
                <a:gd name="T6" fmla="*/ 0 w 6"/>
                <a:gd name="T7" fmla="*/ 11 h 11"/>
                <a:gd name="T8" fmla="*/ 3 w 6"/>
                <a:gd name="T9" fmla="*/ 8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1">
                  <a:moveTo>
                    <a:pt x="3" y="8"/>
                  </a:moveTo>
                  <a:lnTo>
                    <a:pt x="6" y="11"/>
                  </a:lnTo>
                  <a:lnTo>
                    <a:pt x="3" y="0"/>
                  </a:lnTo>
                  <a:lnTo>
                    <a:pt x="0" y="11"/>
                  </a:lnTo>
                  <a:lnTo>
                    <a:pt x="3" y="8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4" name="Oval 208"/>
            <p:cNvSpPr>
              <a:spLocks noChangeArrowheads="1"/>
            </p:cNvSpPr>
            <p:nvPr/>
          </p:nvSpPr>
          <p:spPr bwMode="auto">
            <a:xfrm>
              <a:off x="2818" y="1914"/>
              <a:ext cx="154" cy="162"/>
            </a:xfrm>
            <a:prstGeom prst="ellipse">
              <a:avLst/>
            </a:prstGeom>
            <a:solidFill>
              <a:srgbClr val="F2C5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5" name="Oval 209"/>
            <p:cNvSpPr>
              <a:spLocks noChangeArrowheads="1"/>
            </p:cNvSpPr>
            <p:nvPr/>
          </p:nvSpPr>
          <p:spPr bwMode="auto">
            <a:xfrm>
              <a:off x="2818" y="1914"/>
              <a:ext cx="154" cy="162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6" name="Line 210"/>
            <p:cNvSpPr>
              <a:spLocks noChangeShapeType="1"/>
            </p:cNvSpPr>
            <p:nvPr/>
          </p:nvSpPr>
          <p:spPr bwMode="auto">
            <a:xfrm>
              <a:off x="2596" y="1980"/>
              <a:ext cx="229" cy="0"/>
            </a:xfrm>
            <a:prstGeom prst="line">
              <a:avLst/>
            </a:prstGeom>
            <a:noFill/>
            <a:ln w="7" cap="flat">
              <a:solidFill>
                <a:srgbClr val="3B23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7" name="Freeform 211"/>
            <p:cNvSpPr>
              <a:spLocks/>
            </p:cNvSpPr>
            <p:nvPr/>
          </p:nvSpPr>
          <p:spPr bwMode="auto">
            <a:xfrm>
              <a:off x="2766" y="1958"/>
              <a:ext cx="66" cy="37"/>
            </a:xfrm>
            <a:custGeom>
              <a:avLst/>
              <a:gdLst>
                <a:gd name="T0" fmla="*/ 2 w 9"/>
                <a:gd name="T1" fmla="*/ 3 h 5"/>
                <a:gd name="T2" fmla="*/ 0 w 9"/>
                <a:gd name="T3" fmla="*/ 5 h 5"/>
                <a:gd name="T4" fmla="*/ 9 w 9"/>
                <a:gd name="T5" fmla="*/ 3 h 5"/>
                <a:gd name="T6" fmla="*/ 0 w 9"/>
                <a:gd name="T7" fmla="*/ 0 h 5"/>
                <a:gd name="T8" fmla="*/ 2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2" y="3"/>
                  </a:moveTo>
                  <a:lnTo>
                    <a:pt x="0" y="5"/>
                  </a:lnTo>
                  <a:lnTo>
                    <a:pt x="9" y="3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8" name="Freeform 212"/>
            <p:cNvSpPr>
              <a:spLocks/>
            </p:cNvSpPr>
            <p:nvPr/>
          </p:nvSpPr>
          <p:spPr bwMode="auto">
            <a:xfrm>
              <a:off x="2972" y="1995"/>
              <a:ext cx="155" cy="670"/>
            </a:xfrm>
            <a:custGeom>
              <a:avLst/>
              <a:gdLst>
                <a:gd name="T0" fmla="*/ 0 w 21"/>
                <a:gd name="T1" fmla="*/ 0 h 91"/>
                <a:gd name="T2" fmla="*/ 6 w 21"/>
                <a:gd name="T3" fmla="*/ 0 h 91"/>
                <a:gd name="T4" fmla="*/ 6 w 21"/>
                <a:gd name="T5" fmla="*/ 91 h 91"/>
                <a:gd name="T6" fmla="*/ 21 w 21"/>
                <a:gd name="T7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91">
                  <a:moveTo>
                    <a:pt x="0" y="0"/>
                  </a:moveTo>
                  <a:lnTo>
                    <a:pt x="6" y="0"/>
                  </a:lnTo>
                  <a:lnTo>
                    <a:pt x="6" y="91"/>
                  </a:lnTo>
                  <a:lnTo>
                    <a:pt x="21" y="91"/>
                  </a:lnTo>
                </a:path>
              </a:pathLst>
            </a:custGeom>
            <a:noFill/>
            <a:ln w="15" cap="flat">
              <a:solidFill>
                <a:srgbClr val="3B23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49" name="Freeform 213"/>
            <p:cNvSpPr>
              <a:spLocks/>
            </p:cNvSpPr>
            <p:nvPr/>
          </p:nvSpPr>
          <p:spPr bwMode="auto">
            <a:xfrm>
              <a:off x="3061" y="2643"/>
              <a:ext cx="73" cy="44"/>
            </a:xfrm>
            <a:custGeom>
              <a:avLst/>
              <a:gdLst>
                <a:gd name="T0" fmla="*/ 3 w 10"/>
                <a:gd name="T1" fmla="*/ 3 h 6"/>
                <a:gd name="T2" fmla="*/ 0 w 10"/>
                <a:gd name="T3" fmla="*/ 6 h 6"/>
                <a:gd name="T4" fmla="*/ 10 w 10"/>
                <a:gd name="T5" fmla="*/ 3 h 6"/>
                <a:gd name="T6" fmla="*/ 0 w 10"/>
                <a:gd name="T7" fmla="*/ 0 h 6"/>
                <a:gd name="T8" fmla="*/ 3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3" y="3"/>
                  </a:moveTo>
                  <a:lnTo>
                    <a:pt x="0" y="6"/>
                  </a:lnTo>
                  <a:lnTo>
                    <a:pt x="10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0" name="Freeform 214"/>
            <p:cNvSpPr>
              <a:spLocks noEditPoints="1"/>
            </p:cNvSpPr>
            <p:nvPr/>
          </p:nvSpPr>
          <p:spPr bwMode="auto">
            <a:xfrm>
              <a:off x="2847" y="1958"/>
              <a:ext cx="88" cy="88"/>
            </a:xfrm>
            <a:custGeom>
              <a:avLst/>
              <a:gdLst>
                <a:gd name="T0" fmla="*/ 12 w 12"/>
                <a:gd name="T1" fmla="*/ 5 h 12"/>
                <a:gd name="T2" fmla="*/ 0 w 12"/>
                <a:gd name="T3" fmla="*/ 5 h 12"/>
                <a:gd name="T4" fmla="*/ 6 w 12"/>
                <a:gd name="T5" fmla="*/ 0 h 12"/>
                <a:gd name="T6" fmla="*/ 6 w 12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12" y="5"/>
                  </a:moveTo>
                  <a:lnTo>
                    <a:pt x="0" y="5"/>
                  </a:lnTo>
                  <a:moveTo>
                    <a:pt x="6" y="0"/>
                  </a:moveTo>
                  <a:lnTo>
                    <a:pt x="6" y="12"/>
                  </a:lnTo>
                </a:path>
              </a:pathLst>
            </a:custGeom>
            <a:noFill/>
            <a:ln w="7" cap="flat">
              <a:solidFill>
                <a:srgbClr val="2B2F3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1" name="Freeform 215"/>
            <p:cNvSpPr>
              <a:spLocks/>
            </p:cNvSpPr>
            <p:nvPr/>
          </p:nvSpPr>
          <p:spPr bwMode="auto">
            <a:xfrm>
              <a:off x="2596" y="1840"/>
              <a:ext cx="538" cy="693"/>
            </a:xfrm>
            <a:custGeom>
              <a:avLst/>
              <a:gdLst>
                <a:gd name="T0" fmla="*/ 0 w 73"/>
                <a:gd name="T1" fmla="*/ 0 h 94"/>
                <a:gd name="T2" fmla="*/ 61 w 73"/>
                <a:gd name="T3" fmla="*/ 0 h 94"/>
                <a:gd name="T4" fmla="*/ 62 w 73"/>
                <a:gd name="T5" fmla="*/ 94 h 94"/>
                <a:gd name="T6" fmla="*/ 73 w 73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94">
                  <a:moveTo>
                    <a:pt x="0" y="0"/>
                  </a:moveTo>
                  <a:lnTo>
                    <a:pt x="61" y="0"/>
                  </a:lnTo>
                  <a:lnTo>
                    <a:pt x="62" y="94"/>
                  </a:lnTo>
                  <a:lnTo>
                    <a:pt x="73" y="94"/>
                  </a:lnTo>
                </a:path>
              </a:pathLst>
            </a:custGeom>
            <a:noFill/>
            <a:ln w="15" cap="flat">
              <a:solidFill>
                <a:srgbClr val="3B23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2" name="Freeform 216"/>
            <p:cNvSpPr>
              <a:spLocks/>
            </p:cNvSpPr>
            <p:nvPr/>
          </p:nvSpPr>
          <p:spPr bwMode="auto">
            <a:xfrm>
              <a:off x="3068" y="2510"/>
              <a:ext cx="81" cy="45"/>
            </a:xfrm>
            <a:custGeom>
              <a:avLst/>
              <a:gdLst>
                <a:gd name="T0" fmla="*/ 3 w 11"/>
                <a:gd name="T1" fmla="*/ 3 h 6"/>
                <a:gd name="T2" fmla="*/ 0 w 11"/>
                <a:gd name="T3" fmla="*/ 6 h 6"/>
                <a:gd name="T4" fmla="*/ 11 w 11"/>
                <a:gd name="T5" fmla="*/ 3 h 6"/>
                <a:gd name="T6" fmla="*/ 0 w 11"/>
                <a:gd name="T7" fmla="*/ 0 h 6"/>
                <a:gd name="T8" fmla="*/ 3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3"/>
                  </a:moveTo>
                  <a:lnTo>
                    <a:pt x="0" y="6"/>
                  </a:lnTo>
                  <a:lnTo>
                    <a:pt x="11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3" name="Line 217"/>
            <p:cNvSpPr>
              <a:spLocks noChangeShapeType="1"/>
            </p:cNvSpPr>
            <p:nvPr/>
          </p:nvSpPr>
          <p:spPr bwMode="auto">
            <a:xfrm flipV="1">
              <a:off x="2604" y="1840"/>
              <a:ext cx="0" cy="133"/>
            </a:xfrm>
            <a:prstGeom prst="line">
              <a:avLst/>
            </a:prstGeom>
            <a:noFill/>
            <a:ln w="7" cap="flat">
              <a:solidFill>
                <a:srgbClr val="3B23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4" name="Rectangle 218"/>
            <p:cNvSpPr>
              <a:spLocks noChangeArrowheads="1"/>
            </p:cNvSpPr>
            <p:nvPr/>
          </p:nvSpPr>
          <p:spPr bwMode="auto">
            <a:xfrm>
              <a:off x="2081" y="1818"/>
              <a:ext cx="317" cy="155"/>
            </a:xfrm>
            <a:prstGeom prst="rect">
              <a:avLst/>
            </a:prstGeom>
            <a:solidFill>
              <a:srgbClr val="F2C5C3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5" name="Line 219"/>
            <p:cNvSpPr>
              <a:spLocks noChangeShapeType="1"/>
            </p:cNvSpPr>
            <p:nvPr/>
          </p:nvSpPr>
          <p:spPr bwMode="auto">
            <a:xfrm flipH="1">
              <a:off x="2390" y="1906"/>
              <a:ext cx="214" cy="0"/>
            </a:xfrm>
            <a:prstGeom prst="line">
              <a:avLst/>
            </a:prstGeom>
            <a:noFill/>
            <a:ln w="7" cap="flat">
              <a:solidFill>
                <a:srgbClr val="3B23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6" name="Oval 220"/>
            <p:cNvSpPr>
              <a:spLocks noChangeArrowheads="1"/>
            </p:cNvSpPr>
            <p:nvPr/>
          </p:nvSpPr>
          <p:spPr bwMode="auto">
            <a:xfrm>
              <a:off x="2582" y="1884"/>
              <a:ext cx="44" cy="52"/>
            </a:xfrm>
            <a:prstGeom prst="ellipse">
              <a:avLst/>
            </a:prstGeom>
            <a:solidFill>
              <a:srgbClr val="3C1D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7" name="Oval 221"/>
            <p:cNvSpPr>
              <a:spLocks noChangeArrowheads="1"/>
            </p:cNvSpPr>
            <p:nvPr/>
          </p:nvSpPr>
          <p:spPr bwMode="auto">
            <a:xfrm>
              <a:off x="2582" y="1884"/>
              <a:ext cx="44" cy="52"/>
            </a:xfrm>
            <a:prstGeom prst="ellips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58" name="Rectangle 222"/>
            <p:cNvSpPr>
              <a:spLocks noChangeArrowheads="1"/>
            </p:cNvSpPr>
            <p:nvPr/>
          </p:nvSpPr>
          <p:spPr bwMode="auto">
            <a:xfrm>
              <a:off x="2113" y="1818"/>
              <a:ext cx="264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µ </a:t>
              </a:r>
              <a:r>
                <a:rPr lang="en-US" sz="1200" dirty="0" err="1">
                  <a:solidFill>
                    <a:srgbClr val="24282B"/>
                  </a:solidFill>
                  <a:latin typeface="Times New Roman" pitchFamily="18" charset="0"/>
                </a:rPr>
                <a:t>imm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3259" name="Oval 223"/>
            <p:cNvSpPr>
              <a:spLocks noChangeArrowheads="1"/>
            </p:cNvSpPr>
            <p:nvPr/>
          </p:nvSpPr>
          <p:spPr bwMode="auto">
            <a:xfrm>
              <a:off x="2869" y="2776"/>
              <a:ext cx="66" cy="73"/>
            </a:xfrm>
            <a:prstGeom prst="ellipse">
              <a:avLst/>
            </a:prstGeom>
            <a:solidFill>
              <a:srgbClr val="3C1D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0" name="Oval 224"/>
            <p:cNvSpPr>
              <a:spLocks noChangeArrowheads="1"/>
            </p:cNvSpPr>
            <p:nvPr/>
          </p:nvSpPr>
          <p:spPr bwMode="auto">
            <a:xfrm>
              <a:off x="2869" y="2776"/>
              <a:ext cx="66" cy="73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1" name="Rectangle 225"/>
            <p:cNvSpPr>
              <a:spLocks noChangeArrowheads="1"/>
            </p:cNvSpPr>
            <p:nvPr/>
          </p:nvSpPr>
          <p:spPr bwMode="auto">
            <a:xfrm>
              <a:off x="1845" y="1390"/>
              <a:ext cx="1194" cy="317"/>
            </a:xfrm>
            <a:prstGeom prst="rect">
              <a:avLst/>
            </a:prstGeom>
            <a:solidFill>
              <a:srgbClr val="D94922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2" name="Freeform 226"/>
            <p:cNvSpPr>
              <a:spLocks noEditPoints="1"/>
            </p:cNvSpPr>
            <p:nvPr/>
          </p:nvSpPr>
          <p:spPr bwMode="auto">
            <a:xfrm>
              <a:off x="2221" y="1722"/>
              <a:ext cx="44" cy="74"/>
            </a:xfrm>
            <a:custGeom>
              <a:avLst/>
              <a:gdLst>
                <a:gd name="T0" fmla="*/ 6 w 6"/>
                <a:gd name="T1" fmla="*/ 10 h 10"/>
                <a:gd name="T2" fmla="*/ 0 w 6"/>
                <a:gd name="T3" fmla="*/ 10 h 10"/>
                <a:gd name="T4" fmla="*/ 0 w 6"/>
                <a:gd name="T5" fmla="*/ 0 h 10"/>
                <a:gd name="T6" fmla="*/ 6 w 6"/>
                <a:gd name="T7" fmla="*/ 0 h 10"/>
                <a:gd name="T8" fmla="*/ 6 w 6"/>
                <a:gd name="T9" fmla="*/ 10 h 10"/>
                <a:gd name="T10" fmla="*/ 0 w 6"/>
                <a:gd name="T11" fmla="*/ 10 h 10"/>
                <a:gd name="T12" fmla="*/ 6 w 6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10">
                  <a:moveTo>
                    <a:pt x="6" y="10"/>
                  </a:moveTo>
                  <a:lnTo>
                    <a:pt x="0" y="10"/>
                  </a:lnTo>
                  <a:lnTo>
                    <a:pt x="0" y="0"/>
                  </a:lnTo>
                  <a:lnTo>
                    <a:pt x="6" y="0"/>
                  </a:lnTo>
                  <a:lnTo>
                    <a:pt x="6" y="10"/>
                  </a:lnTo>
                  <a:close/>
                  <a:moveTo>
                    <a:pt x="0" y="10"/>
                  </a:moveTo>
                  <a:lnTo>
                    <a:pt x="6" y="10"/>
                  </a:lnTo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3" name="Freeform 227"/>
            <p:cNvSpPr>
              <a:spLocks/>
            </p:cNvSpPr>
            <p:nvPr/>
          </p:nvSpPr>
          <p:spPr bwMode="auto">
            <a:xfrm>
              <a:off x="2199" y="1781"/>
              <a:ext cx="95" cy="44"/>
            </a:xfrm>
            <a:custGeom>
              <a:avLst/>
              <a:gdLst>
                <a:gd name="T0" fmla="*/ 13 w 13"/>
                <a:gd name="T1" fmla="*/ 1 h 6"/>
                <a:gd name="T2" fmla="*/ 7 w 13"/>
                <a:gd name="T3" fmla="*/ 6 h 6"/>
                <a:gd name="T4" fmla="*/ 0 w 13"/>
                <a:gd name="T5" fmla="*/ 0 h 6"/>
                <a:gd name="T6" fmla="*/ 13 w 13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6">
                  <a:moveTo>
                    <a:pt x="13" y="1"/>
                  </a:moveTo>
                  <a:lnTo>
                    <a:pt x="7" y="6"/>
                  </a:lnTo>
                  <a:lnTo>
                    <a:pt x="0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3B23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4" name="Rectangle 228"/>
            <p:cNvSpPr>
              <a:spLocks noChangeArrowheads="1"/>
            </p:cNvSpPr>
            <p:nvPr/>
          </p:nvSpPr>
          <p:spPr bwMode="auto">
            <a:xfrm>
              <a:off x="1867" y="1206"/>
              <a:ext cx="881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24282B"/>
                  </a:solidFill>
                  <a:latin typeface="Times New Roman" pitchFamily="18" charset="0"/>
                </a:rPr>
                <a:t>Microcontrol unit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65" name="Line 229"/>
            <p:cNvSpPr>
              <a:spLocks noChangeShapeType="1"/>
            </p:cNvSpPr>
            <p:nvPr/>
          </p:nvSpPr>
          <p:spPr bwMode="auto">
            <a:xfrm>
              <a:off x="3230" y="2223"/>
              <a:ext cx="0" cy="81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6" name="Line 230"/>
            <p:cNvSpPr>
              <a:spLocks noChangeShapeType="1"/>
            </p:cNvSpPr>
            <p:nvPr/>
          </p:nvSpPr>
          <p:spPr bwMode="auto">
            <a:xfrm>
              <a:off x="3230" y="2334"/>
              <a:ext cx="0" cy="22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7" name="Line 231"/>
            <p:cNvSpPr>
              <a:spLocks noChangeShapeType="1"/>
            </p:cNvSpPr>
            <p:nvPr/>
          </p:nvSpPr>
          <p:spPr bwMode="auto">
            <a:xfrm>
              <a:off x="3230" y="2385"/>
              <a:ext cx="0" cy="81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8" name="Line 232"/>
            <p:cNvSpPr>
              <a:spLocks noChangeShapeType="1"/>
            </p:cNvSpPr>
            <p:nvPr/>
          </p:nvSpPr>
          <p:spPr bwMode="auto">
            <a:xfrm>
              <a:off x="3230" y="2488"/>
              <a:ext cx="0" cy="30"/>
            </a:xfrm>
            <a:prstGeom prst="line">
              <a:avLst/>
            </a:prstGeom>
            <a:noFill/>
            <a:ln w="0">
              <a:solidFill>
                <a:srgbClr val="3B23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69" name="Freeform 233"/>
            <p:cNvSpPr>
              <a:spLocks/>
            </p:cNvSpPr>
            <p:nvPr/>
          </p:nvSpPr>
          <p:spPr bwMode="auto">
            <a:xfrm>
              <a:off x="3215" y="2474"/>
              <a:ext cx="37" cy="73"/>
            </a:xfrm>
            <a:custGeom>
              <a:avLst/>
              <a:gdLst>
                <a:gd name="T0" fmla="*/ 2 w 5"/>
                <a:gd name="T1" fmla="*/ 3 h 10"/>
                <a:gd name="T2" fmla="*/ 0 w 5"/>
                <a:gd name="T3" fmla="*/ 0 h 10"/>
                <a:gd name="T4" fmla="*/ 2 w 5"/>
                <a:gd name="T5" fmla="*/ 10 h 10"/>
                <a:gd name="T6" fmla="*/ 5 w 5"/>
                <a:gd name="T7" fmla="*/ 0 h 10"/>
                <a:gd name="T8" fmla="*/ 2 w 5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2" y="3"/>
                  </a:moveTo>
                  <a:lnTo>
                    <a:pt x="0" y="0"/>
                  </a:lnTo>
                  <a:lnTo>
                    <a:pt x="2" y="10"/>
                  </a:lnTo>
                  <a:lnTo>
                    <a:pt x="5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0" name="Rectangle 234"/>
            <p:cNvSpPr>
              <a:spLocks noChangeArrowheads="1"/>
            </p:cNvSpPr>
            <p:nvPr/>
          </p:nvSpPr>
          <p:spPr bwMode="auto">
            <a:xfrm>
              <a:off x="2685" y="3328"/>
              <a:ext cx="614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 dirty="0">
                  <a:solidFill>
                    <a:srgbClr val="24282B"/>
                  </a:solidFill>
                  <a:latin typeface="Times New Roman" pitchFamily="18" charset="0"/>
                </a:rPr>
                <a:t>Shared bus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271" name="Rectangle 235"/>
            <p:cNvSpPr>
              <a:spLocks noChangeArrowheads="1"/>
            </p:cNvSpPr>
            <p:nvPr/>
          </p:nvSpPr>
          <p:spPr bwMode="auto">
            <a:xfrm>
              <a:off x="1777" y="2736"/>
              <a:ext cx="482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Write bus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272" name="Rectangle 236"/>
            <p:cNvSpPr>
              <a:spLocks noChangeArrowheads="1"/>
            </p:cNvSpPr>
            <p:nvPr/>
          </p:nvSpPr>
          <p:spPr bwMode="auto">
            <a:xfrm>
              <a:off x="3823" y="2606"/>
              <a:ext cx="45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24282B"/>
                  </a:solidFill>
                  <a:latin typeface="Times New Roman" pitchFamily="18" charset="0"/>
                </a:rPr>
                <a:t>Read bus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273" name="Freeform 237"/>
            <p:cNvSpPr>
              <a:spLocks noEditPoints="1"/>
            </p:cNvSpPr>
            <p:nvPr/>
          </p:nvSpPr>
          <p:spPr bwMode="auto">
            <a:xfrm>
              <a:off x="2125" y="1980"/>
              <a:ext cx="788" cy="280"/>
            </a:xfrm>
            <a:custGeom>
              <a:avLst/>
              <a:gdLst>
                <a:gd name="T0" fmla="*/ 15 w 107"/>
                <a:gd name="T1" fmla="*/ 0 h 38"/>
                <a:gd name="T2" fmla="*/ 15 w 107"/>
                <a:gd name="T3" fmla="*/ 15 h 38"/>
                <a:gd name="T4" fmla="*/ 107 w 107"/>
                <a:gd name="T5" fmla="*/ 33 h 38"/>
                <a:gd name="T6" fmla="*/ 26 w 107"/>
                <a:gd name="T7" fmla="*/ 33 h 38"/>
                <a:gd name="T8" fmla="*/ 30 w 107"/>
                <a:gd name="T9" fmla="*/ 26 h 38"/>
                <a:gd name="T10" fmla="*/ 15 w 107"/>
                <a:gd name="T11" fmla="*/ 38 h 38"/>
                <a:gd name="T12" fmla="*/ 0 w 107"/>
                <a:gd name="T13" fmla="*/ 26 h 38"/>
                <a:gd name="T14" fmla="*/ 15 w 107"/>
                <a:gd name="T15" fmla="*/ 14 h 38"/>
                <a:gd name="T16" fmla="*/ 30 w 107"/>
                <a:gd name="T17" fmla="*/ 2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38">
                  <a:moveTo>
                    <a:pt x="15" y="0"/>
                  </a:moveTo>
                  <a:lnTo>
                    <a:pt x="15" y="15"/>
                  </a:lnTo>
                  <a:moveTo>
                    <a:pt x="107" y="33"/>
                  </a:moveTo>
                  <a:lnTo>
                    <a:pt x="26" y="33"/>
                  </a:lnTo>
                  <a:moveTo>
                    <a:pt x="30" y="26"/>
                  </a:moveTo>
                  <a:cubicBezTo>
                    <a:pt x="30" y="33"/>
                    <a:pt x="23" y="38"/>
                    <a:pt x="15" y="38"/>
                  </a:cubicBezTo>
                  <a:cubicBezTo>
                    <a:pt x="7" y="38"/>
                    <a:pt x="0" y="33"/>
                    <a:pt x="0" y="26"/>
                  </a:cubicBezTo>
                  <a:cubicBezTo>
                    <a:pt x="0" y="20"/>
                    <a:pt x="7" y="14"/>
                    <a:pt x="15" y="14"/>
                  </a:cubicBezTo>
                  <a:cubicBezTo>
                    <a:pt x="23" y="14"/>
                    <a:pt x="30" y="20"/>
                    <a:pt x="30" y="26"/>
                  </a:cubicBezTo>
                  <a:close/>
                </a:path>
              </a:pathLst>
            </a:custGeom>
            <a:noFill/>
            <a:ln w="7" cap="flat">
              <a:solidFill>
                <a:srgbClr val="3B23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4" name="Freeform 238"/>
            <p:cNvSpPr>
              <a:spLocks noEditPoints="1"/>
            </p:cNvSpPr>
            <p:nvPr/>
          </p:nvSpPr>
          <p:spPr bwMode="auto">
            <a:xfrm>
              <a:off x="2169" y="2149"/>
              <a:ext cx="125" cy="52"/>
            </a:xfrm>
            <a:custGeom>
              <a:avLst/>
              <a:gdLst>
                <a:gd name="T0" fmla="*/ 0 w 17"/>
                <a:gd name="T1" fmla="*/ 0 h 7"/>
                <a:gd name="T2" fmla="*/ 17 w 17"/>
                <a:gd name="T3" fmla="*/ 0 h 7"/>
                <a:gd name="T4" fmla="*/ 0 w 17"/>
                <a:gd name="T5" fmla="*/ 7 h 7"/>
                <a:gd name="T6" fmla="*/ 17 w 17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7">
                  <a:moveTo>
                    <a:pt x="0" y="0"/>
                  </a:moveTo>
                  <a:lnTo>
                    <a:pt x="17" y="0"/>
                  </a:lnTo>
                  <a:moveTo>
                    <a:pt x="0" y="7"/>
                  </a:moveTo>
                  <a:lnTo>
                    <a:pt x="17" y="7"/>
                  </a:lnTo>
                </a:path>
              </a:pathLst>
            </a:custGeom>
            <a:noFill/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5" name="Oval 239"/>
            <p:cNvSpPr>
              <a:spLocks noChangeArrowheads="1"/>
            </p:cNvSpPr>
            <p:nvPr/>
          </p:nvSpPr>
          <p:spPr bwMode="auto">
            <a:xfrm>
              <a:off x="2876" y="2186"/>
              <a:ext cx="59" cy="67"/>
            </a:xfrm>
            <a:prstGeom prst="ellipse">
              <a:avLst/>
            </a:prstGeom>
            <a:solidFill>
              <a:srgbClr val="3C1D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6" name="Oval 240"/>
            <p:cNvSpPr>
              <a:spLocks noChangeArrowheads="1"/>
            </p:cNvSpPr>
            <p:nvPr/>
          </p:nvSpPr>
          <p:spPr bwMode="auto">
            <a:xfrm>
              <a:off x="2876" y="2186"/>
              <a:ext cx="59" cy="67"/>
            </a:xfrm>
            <a:prstGeom prst="ellipse">
              <a:avLst/>
            </a:prstGeom>
            <a:noFill/>
            <a:ln w="0">
              <a:solidFill>
                <a:srgbClr val="2428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7" name="Line 241"/>
            <p:cNvSpPr>
              <a:spLocks noChangeShapeType="1"/>
            </p:cNvSpPr>
            <p:nvPr/>
          </p:nvSpPr>
          <p:spPr bwMode="auto">
            <a:xfrm flipH="1">
              <a:off x="1550" y="2179"/>
              <a:ext cx="575" cy="0"/>
            </a:xfrm>
            <a:prstGeom prst="line">
              <a:avLst/>
            </a:prstGeom>
            <a:noFill/>
            <a:ln w="15" cap="flat">
              <a:solidFill>
                <a:srgbClr val="38287A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8" name="Freeform 242"/>
            <p:cNvSpPr>
              <a:spLocks/>
            </p:cNvSpPr>
            <p:nvPr/>
          </p:nvSpPr>
          <p:spPr bwMode="auto">
            <a:xfrm>
              <a:off x="1535" y="2157"/>
              <a:ext cx="89" cy="51"/>
            </a:xfrm>
            <a:custGeom>
              <a:avLst/>
              <a:gdLst>
                <a:gd name="T0" fmla="*/ 8 w 12"/>
                <a:gd name="T1" fmla="*/ 3 h 7"/>
                <a:gd name="T2" fmla="*/ 12 w 12"/>
                <a:gd name="T3" fmla="*/ 0 h 7"/>
                <a:gd name="T4" fmla="*/ 0 w 12"/>
                <a:gd name="T5" fmla="*/ 3 h 7"/>
                <a:gd name="T6" fmla="*/ 12 w 12"/>
                <a:gd name="T7" fmla="*/ 7 h 7"/>
                <a:gd name="T8" fmla="*/ 8 w 12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7">
                  <a:moveTo>
                    <a:pt x="8" y="3"/>
                  </a:moveTo>
                  <a:lnTo>
                    <a:pt x="12" y="0"/>
                  </a:lnTo>
                  <a:lnTo>
                    <a:pt x="0" y="3"/>
                  </a:lnTo>
                  <a:lnTo>
                    <a:pt x="12" y="7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24282B"/>
            </a:solidFill>
            <a:ln w="7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79" name="Rectangle 243"/>
            <p:cNvSpPr>
              <a:spLocks noChangeArrowheads="1"/>
            </p:cNvSpPr>
            <p:nvPr/>
          </p:nvSpPr>
          <p:spPr bwMode="auto">
            <a:xfrm>
              <a:off x="1521" y="1987"/>
              <a:ext cx="586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24282B"/>
                  </a:solidFill>
                  <a:latin typeface="Times New Roman" pitchFamily="18" charset="0"/>
                </a:rPr>
                <a:t>isMBranch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349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an Instruction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6002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Vertical Microprogramming</a:t>
            </a:r>
            <a:r>
              <a:rPr lang="en-US" sz="2800" dirty="0">
                <a:latin typeface="Calibri" panose="020F0502020204030204" pitchFamily="34" charset="0"/>
              </a:rPr>
              <a:t> (45 bit inst.)</a:t>
            </a:r>
          </a:p>
          <a:p>
            <a:pPr lvl="1">
              <a:buSzPct val="11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3 bits → type of instruction</a:t>
            </a:r>
          </a:p>
          <a:p>
            <a:pPr lvl="1">
              <a:buSzPct val="11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5 bits → source register</a:t>
            </a:r>
          </a:p>
          <a:p>
            <a:pPr lvl="1">
              <a:buSzPct val="11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5 bits → destination register</a:t>
            </a:r>
          </a:p>
          <a:p>
            <a:pPr lvl="1">
              <a:buSzPct val="11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12 bits → immediate</a:t>
            </a:r>
          </a:p>
          <a:p>
            <a:pPr lvl="1">
              <a:buSzPct val="11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10 bit → branch target in microcode memory</a:t>
            </a:r>
          </a:p>
          <a:p>
            <a:pPr lvl="1">
              <a:buSzPct val="11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10 bit → </a:t>
            </a:r>
            <a:r>
              <a:rPr lang="en-US" dirty="0" err="1">
                <a:latin typeface="Calibri" panose="020F0502020204030204" pitchFamily="34" charset="0"/>
              </a:rPr>
              <a:t>args</a:t>
            </a:r>
            <a:r>
              <a:rPr lang="en-US" dirty="0">
                <a:latin typeface="Calibri" panose="020F0502020204030204" pitchFamily="34" charset="0"/>
              </a:rPr>
              <a:t> value</a:t>
            </a:r>
          </a:p>
          <a:p>
            <a:pPr lvl="2">
              <a:buSzPct val="11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3 bits → (unit id)</a:t>
            </a:r>
          </a:p>
          <a:p>
            <a:pPr lvl="2">
              <a:buSzPct val="11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7 bits → operation code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1714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Horizontal </a:t>
            </a:r>
            <a:r>
              <a:rPr lang="fr-FR" dirty="0" err="1">
                <a:solidFill>
                  <a:schemeClr val="tx1"/>
                </a:solidFill>
              </a:rPr>
              <a:t>Microprogramming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63800" y="1625601"/>
            <a:ext cx="7950200" cy="4550912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Encoding</a:t>
            </a:r>
          </a:p>
          <a:p>
            <a:pPr marL="114300" indent="0">
              <a:buSzPct val="100000"/>
              <a:buNone/>
            </a:pPr>
            <a:endParaRPr lang="en-US" dirty="0">
              <a:solidFill>
                <a:srgbClr val="00AE00"/>
              </a:solidFill>
              <a:latin typeface="Calibri" panose="020F0502020204030204" pitchFamily="34" charset="0"/>
            </a:endParaRPr>
          </a:p>
          <a:p>
            <a:pPr marL="1003499" lvl="2" indent="-45720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10 bits → branch target</a:t>
            </a:r>
          </a:p>
          <a:p>
            <a:pPr marL="1003499" lvl="2" indent="-45720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12 bits → immediate</a:t>
            </a:r>
          </a:p>
          <a:p>
            <a:pPr marL="1003499" lvl="2" indent="-45720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10 bits → </a:t>
            </a:r>
            <a:r>
              <a:rPr lang="en-US" sz="2200" dirty="0" err="1">
                <a:latin typeface="Calibri" panose="020F0502020204030204" pitchFamily="34" charset="0"/>
              </a:rPr>
              <a:t>args</a:t>
            </a:r>
            <a:endParaRPr lang="en-US" sz="2200" dirty="0">
              <a:latin typeface="Calibri" panose="020F0502020204030204" pitchFamily="34" charset="0"/>
            </a:endParaRPr>
          </a:p>
          <a:p>
            <a:pPr marL="1003499" lvl="2" indent="-457200">
              <a:buSzPct val="100000"/>
              <a:buFont typeface="Symbol" panose="05050102010706020507" pitchFamily="18" charset="2"/>
              <a:buChar char="*"/>
            </a:pPr>
            <a:r>
              <a:rPr lang="en-US" sz="2200" dirty="0">
                <a:latin typeface="Calibri" panose="020F0502020204030204" pitchFamily="34" charset="0"/>
              </a:rPr>
              <a:t>33 bits → bit vector of all the control signals</a:t>
            </a:r>
          </a:p>
          <a:p>
            <a:pPr marL="571500" lvl="1" indent="-45720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marL="571500" indent="-45720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Total size of the encoded instruction :</a:t>
            </a:r>
            <a:r>
              <a:rPr lang="en-US" dirty="0">
                <a:latin typeface="Calibri" panose="020F0502020204030204" pitchFamily="34" charset="0"/>
              </a:rPr>
              <a:t> 65 bits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73313" y="1841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Vertical </a:t>
            </a:r>
            <a:r>
              <a:rPr lang="fr-FR" dirty="0" err="1">
                <a:solidFill>
                  <a:schemeClr val="tx1"/>
                </a:solidFill>
              </a:rPr>
              <a:t>Microprogramming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3122613" y="1803401"/>
            <a:ext cx="7251700" cy="4068763"/>
            <a:chOff x="1007" y="1136"/>
            <a:chExt cx="4568" cy="2563"/>
          </a:xfrm>
        </p:grpSpPr>
        <p:sp>
          <p:nvSpPr>
            <p:cNvPr id="6" name="AutoShape 4"/>
            <p:cNvSpPr>
              <a:spLocks noChangeAspect="1" noChangeArrowheads="1" noTextEdit="1"/>
            </p:cNvSpPr>
            <p:nvPr/>
          </p:nvSpPr>
          <p:spPr bwMode="auto">
            <a:xfrm>
              <a:off x="1007" y="1136"/>
              <a:ext cx="4568" cy="2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395" y="2146"/>
              <a:ext cx="351" cy="262"/>
            </a:xfrm>
            <a:prstGeom prst="rect">
              <a:avLst/>
            </a:prstGeom>
            <a:solidFill>
              <a:srgbClr val="F0D8C2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487" y="2661"/>
              <a:ext cx="1398" cy="369"/>
            </a:xfrm>
            <a:prstGeom prst="rect">
              <a:avLst/>
            </a:prstGeom>
            <a:solidFill>
              <a:srgbClr val="9FC9D6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035" y="2002"/>
              <a:ext cx="694" cy="532"/>
            </a:xfrm>
            <a:prstGeom prst="rect">
              <a:avLst/>
            </a:prstGeom>
            <a:solidFill>
              <a:srgbClr val="D9BDC9"/>
            </a:solidFill>
            <a:ln w="9" cap="flat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415" y="2138"/>
              <a:ext cx="1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dirty="0">
                  <a:solidFill>
                    <a:srgbClr val="24282B"/>
                  </a:solidFill>
                  <a:latin typeface="ArialMT" charset="-95"/>
                </a:rPr>
                <a:t>μ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511" y="2138"/>
              <a:ext cx="196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MT" charset="-95"/>
                </a:rPr>
                <a:t>pc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64" y="2097"/>
              <a:ext cx="6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 err="1">
                  <a:solidFill>
                    <a:srgbClr val="24282B"/>
                  </a:solidFill>
                  <a:latin typeface="ArialMT" charset="-95"/>
                </a:rPr>
                <a:t>Microprogram</a:t>
              </a:r>
              <a:endParaRPr lang="en-US" sz="1400" dirty="0">
                <a:latin typeface="Arial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188" y="2273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24282B"/>
                  </a:solidFill>
                  <a:latin typeface="ArialMT" charset="-95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56" y="2282"/>
              <a:ext cx="261" cy="0"/>
            </a:xfrm>
            <a:prstGeom prst="line">
              <a:avLst/>
            </a:prstGeom>
            <a:noFill/>
            <a:ln w="9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936" y="2255"/>
              <a:ext cx="90" cy="54"/>
            </a:xfrm>
            <a:custGeom>
              <a:avLst/>
              <a:gdLst>
                <a:gd name="T0" fmla="*/ 3 w 10"/>
                <a:gd name="T1" fmla="*/ 3 h 6"/>
                <a:gd name="T2" fmla="*/ 0 w 10"/>
                <a:gd name="T3" fmla="*/ 6 h 6"/>
                <a:gd name="T4" fmla="*/ 10 w 10"/>
                <a:gd name="T5" fmla="*/ 3 h 6"/>
                <a:gd name="T6" fmla="*/ 0 w 10"/>
                <a:gd name="T7" fmla="*/ 0 h 6"/>
                <a:gd name="T8" fmla="*/ 3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3" y="3"/>
                  </a:moveTo>
                  <a:lnTo>
                    <a:pt x="0" y="6"/>
                  </a:lnTo>
                  <a:lnTo>
                    <a:pt x="10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729" y="2273"/>
              <a:ext cx="262" cy="0"/>
            </a:xfrm>
            <a:prstGeom prst="line">
              <a:avLst/>
            </a:prstGeom>
            <a:noFill/>
            <a:ln w="9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2910" y="2246"/>
              <a:ext cx="90" cy="45"/>
            </a:xfrm>
            <a:custGeom>
              <a:avLst/>
              <a:gdLst>
                <a:gd name="T0" fmla="*/ 3 w 10"/>
                <a:gd name="T1" fmla="*/ 3 h 5"/>
                <a:gd name="T2" fmla="*/ 0 w 10"/>
                <a:gd name="T3" fmla="*/ 5 h 5"/>
                <a:gd name="T4" fmla="*/ 10 w 10"/>
                <a:gd name="T5" fmla="*/ 3 h 5"/>
                <a:gd name="T6" fmla="*/ 0 w 10"/>
                <a:gd name="T7" fmla="*/ 0 h 5"/>
                <a:gd name="T8" fmla="*/ 3 w 10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5">
                  <a:moveTo>
                    <a:pt x="3" y="3"/>
                  </a:moveTo>
                  <a:lnTo>
                    <a:pt x="0" y="5"/>
                  </a:lnTo>
                  <a:lnTo>
                    <a:pt x="10" y="3"/>
                  </a:lnTo>
                  <a:lnTo>
                    <a:pt x="0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3009" y="2110"/>
              <a:ext cx="532" cy="307"/>
            </a:xfrm>
            <a:prstGeom prst="rect">
              <a:avLst/>
            </a:prstGeom>
            <a:solidFill>
              <a:srgbClr val="F0D8C2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047" y="2110"/>
              <a:ext cx="41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ArialMT" charset="-95"/>
                </a:rPr>
                <a:t>Decode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145" y="2264"/>
              <a:ext cx="19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ArialMT" charset="-95"/>
                </a:rPr>
                <a:t>unit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875" y="2101"/>
              <a:ext cx="577" cy="316"/>
            </a:xfrm>
            <a:prstGeom prst="rect">
              <a:avLst/>
            </a:prstGeom>
            <a:solidFill>
              <a:srgbClr val="F0D8C2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3902" y="2098"/>
              <a:ext cx="46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24282B"/>
                  </a:solidFill>
                  <a:latin typeface="ArialMT" charset="-95"/>
                </a:rPr>
                <a:t>Execute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4024" y="2267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24282B"/>
                  </a:solidFill>
                  <a:latin typeface="ArialMT" charset="-95"/>
                </a:rPr>
                <a:t>unit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532" y="2209"/>
              <a:ext cx="271" cy="82"/>
            </a:xfrm>
            <a:prstGeom prst="rect">
              <a:avLst/>
            </a:prstGeom>
            <a:solidFill>
              <a:srgbClr val="3C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794" y="2182"/>
              <a:ext cx="81" cy="145"/>
            </a:xfrm>
            <a:custGeom>
              <a:avLst/>
              <a:gdLst>
                <a:gd name="T0" fmla="*/ 0 w 9"/>
                <a:gd name="T1" fmla="*/ 0 h 16"/>
                <a:gd name="T2" fmla="*/ 0 w 9"/>
                <a:gd name="T3" fmla="*/ 16 h 16"/>
                <a:gd name="T4" fmla="*/ 9 w 9"/>
                <a:gd name="T5" fmla="*/ 7 h 16"/>
                <a:gd name="T6" fmla="*/ 0 w 9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6">
                  <a:moveTo>
                    <a:pt x="0" y="0"/>
                  </a:moveTo>
                  <a:lnTo>
                    <a:pt x="0" y="16"/>
                  </a:lnTo>
                  <a:lnTo>
                    <a:pt x="9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2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731" y="2729"/>
              <a:ext cx="77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24282B"/>
                  </a:solidFill>
                  <a:latin typeface="ArialMT" charset="-95"/>
                </a:rPr>
                <a:t>Data path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3902" y="2417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3902" y="2498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3902" y="2579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875" y="2579"/>
              <a:ext cx="54" cy="91"/>
            </a:xfrm>
            <a:custGeom>
              <a:avLst/>
              <a:gdLst>
                <a:gd name="T0" fmla="*/ 3 w 6"/>
                <a:gd name="T1" fmla="*/ 3 h 10"/>
                <a:gd name="T2" fmla="*/ 0 w 6"/>
                <a:gd name="T3" fmla="*/ 0 h 10"/>
                <a:gd name="T4" fmla="*/ 3 w 6"/>
                <a:gd name="T5" fmla="*/ 10 h 10"/>
                <a:gd name="T6" fmla="*/ 6 w 6"/>
                <a:gd name="T7" fmla="*/ 0 h 10"/>
                <a:gd name="T8" fmla="*/ 3 w 6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3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6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4037" y="2417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89" name="Line 31"/>
            <p:cNvSpPr>
              <a:spLocks noChangeShapeType="1"/>
            </p:cNvSpPr>
            <p:nvPr/>
          </p:nvSpPr>
          <p:spPr bwMode="auto">
            <a:xfrm>
              <a:off x="4037" y="2498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0" name="Line 32"/>
            <p:cNvSpPr>
              <a:spLocks noChangeShapeType="1"/>
            </p:cNvSpPr>
            <p:nvPr/>
          </p:nvSpPr>
          <p:spPr bwMode="auto">
            <a:xfrm>
              <a:off x="4037" y="2579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1" name="Freeform 33"/>
            <p:cNvSpPr>
              <a:spLocks/>
            </p:cNvSpPr>
            <p:nvPr/>
          </p:nvSpPr>
          <p:spPr bwMode="auto">
            <a:xfrm>
              <a:off x="4010" y="2579"/>
              <a:ext cx="45" cy="91"/>
            </a:xfrm>
            <a:custGeom>
              <a:avLst/>
              <a:gdLst>
                <a:gd name="T0" fmla="*/ 3 w 5"/>
                <a:gd name="T1" fmla="*/ 3 h 10"/>
                <a:gd name="T2" fmla="*/ 0 w 5"/>
                <a:gd name="T3" fmla="*/ 0 h 10"/>
                <a:gd name="T4" fmla="*/ 3 w 5"/>
                <a:gd name="T5" fmla="*/ 10 h 10"/>
                <a:gd name="T6" fmla="*/ 5 w 5"/>
                <a:gd name="T7" fmla="*/ 0 h 10"/>
                <a:gd name="T8" fmla="*/ 3 w 5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0">
                  <a:moveTo>
                    <a:pt x="3" y="3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5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2" name="Line 34"/>
            <p:cNvSpPr>
              <a:spLocks noChangeShapeType="1"/>
            </p:cNvSpPr>
            <p:nvPr/>
          </p:nvSpPr>
          <p:spPr bwMode="auto">
            <a:xfrm>
              <a:off x="4154" y="2417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3" name="Line 35"/>
            <p:cNvSpPr>
              <a:spLocks noChangeShapeType="1"/>
            </p:cNvSpPr>
            <p:nvPr/>
          </p:nvSpPr>
          <p:spPr bwMode="auto">
            <a:xfrm>
              <a:off x="4154" y="2498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6" name="Line 36"/>
            <p:cNvSpPr>
              <a:spLocks noChangeShapeType="1"/>
            </p:cNvSpPr>
            <p:nvPr/>
          </p:nvSpPr>
          <p:spPr bwMode="auto">
            <a:xfrm>
              <a:off x="4154" y="2579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7" name="Freeform 37"/>
            <p:cNvSpPr>
              <a:spLocks/>
            </p:cNvSpPr>
            <p:nvPr/>
          </p:nvSpPr>
          <p:spPr bwMode="auto">
            <a:xfrm>
              <a:off x="4127" y="2579"/>
              <a:ext cx="54" cy="91"/>
            </a:xfrm>
            <a:custGeom>
              <a:avLst/>
              <a:gdLst>
                <a:gd name="T0" fmla="*/ 3 w 6"/>
                <a:gd name="T1" fmla="*/ 3 h 10"/>
                <a:gd name="T2" fmla="*/ 0 w 6"/>
                <a:gd name="T3" fmla="*/ 0 h 10"/>
                <a:gd name="T4" fmla="*/ 3 w 6"/>
                <a:gd name="T5" fmla="*/ 10 h 10"/>
                <a:gd name="T6" fmla="*/ 6 w 6"/>
                <a:gd name="T7" fmla="*/ 0 h 10"/>
                <a:gd name="T8" fmla="*/ 3 w 6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3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6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8" name="Line 38"/>
            <p:cNvSpPr>
              <a:spLocks noChangeShapeType="1"/>
            </p:cNvSpPr>
            <p:nvPr/>
          </p:nvSpPr>
          <p:spPr bwMode="auto">
            <a:xfrm>
              <a:off x="4290" y="2417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99" name="Line 39"/>
            <p:cNvSpPr>
              <a:spLocks noChangeShapeType="1"/>
            </p:cNvSpPr>
            <p:nvPr/>
          </p:nvSpPr>
          <p:spPr bwMode="auto">
            <a:xfrm>
              <a:off x="4290" y="2498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0" name="Line 40"/>
            <p:cNvSpPr>
              <a:spLocks noChangeShapeType="1"/>
            </p:cNvSpPr>
            <p:nvPr/>
          </p:nvSpPr>
          <p:spPr bwMode="auto">
            <a:xfrm>
              <a:off x="4290" y="2579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" name="Freeform 41"/>
            <p:cNvSpPr>
              <a:spLocks/>
            </p:cNvSpPr>
            <p:nvPr/>
          </p:nvSpPr>
          <p:spPr bwMode="auto">
            <a:xfrm>
              <a:off x="4263" y="2579"/>
              <a:ext cx="54" cy="91"/>
            </a:xfrm>
            <a:custGeom>
              <a:avLst/>
              <a:gdLst>
                <a:gd name="T0" fmla="*/ 3 w 6"/>
                <a:gd name="T1" fmla="*/ 3 h 10"/>
                <a:gd name="T2" fmla="*/ 0 w 6"/>
                <a:gd name="T3" fmla="*/ 0 h 10"/>
                <a:gd name="T4" fmla="*/ 3 w 6"/>
                <a:gd name="T5" fmla="*/ 10 h 10"/>
                <a:gd name="T6" fmla="*/ 6 w 6"/>
                <a:gd name="T7" fmla="*/ 0 h 10"/>
                <a:gd name="T8" fmla="*/ 3 w 6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3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6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" name="Line 42"/>
            <p:cNvSpPr>
              <a:spLocks noChangeShapeType="1"/>
            </p:cNvSpPr>
            <p:nvPr/>
          </p:nvSpPr>
          <p:spPr bwMode="auto">
            <a:xfrm>
              <a:off x="4416" y="2417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3" name="Line 43"/>
            <p:cNvSpPr>
              <a:spLocks noChangeShapeType="1"/>
            </p:cNvSpPr>
            <p:nvPr/>
          </p:nvSpPr>
          <p:spPr bwMode="auto">
            <a:xfrm>
              <a:off x="4416" y="2498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4" name="Line 44"/>
            <p:cNvSpPr>
              <a:spLocks noChangeShapeType="1"/>
            </p:cNvSpPr>
            <p:nvPr/>
          </p:nvSpPr>
          <p:spPr bwMode="auto">
            <a:xfrm>
              <a:off x="4416" y="2579"/>
              <a:ext cx="0" cy="36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5" name="Freeform 45"/>
            <p:cNvSpPr>
              <a:spLocks/>
            </p:cNvSpPr>
            <p:nvPr/>
          </p:nvSpPr>
          <p:spPr bwMode="auto">
            <a:xfrm>
              <a:off x="4389" y="2579"/>
              <a:ext cx="54" cy="91"/>
            </a:xfrm>
            <a:custGeom>
              <a:avLst/>
              <a:gdLst>
                <a:gd name="T0" fmla="*/ 3 w 6"/>
                <a:gd name="T1" fmla="*/ 3 h 10"/>
                <a:gd name="T2" fmla="*/ 0 w 6"/>
                <a:gd name="T3" fmla="*/ 0 h 10"/>
                <a:gd name="T4" fmla="*/ 3 w 6"/>
                <a:gd name="T5" fmla="*/ 10 h 10"/>
                <a:gd name="T6" fmla="*/ 6 w 6"/>
                <a:gd name="T7" fmla="*/ 0 h 10"/>
                <a:gd name="T8" fmla="*/ 3 w 6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3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6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6" name="Rectangle 46"/>
            <p:cNvSpPr>
              <a:spLocks noChangeArrowheads="1"/>
            </p:cNvSpPr>
            <p:nvPr/>
          </p:nvSpPr>
          <p:spPr bwMode="auto">
            <a:xfrm>
              <a:off x="4506" y="2345"/>
              <a:ext cx="39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ArialMT" charset="-95"/>
                </a:rPr>
                <a:t>control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07" name="Rectangle 47"/>
            <p:cNvSpPr>
              <a:spLocks noChangeArrowheads="1"/>
            </p:cNvSpPr>
            <p:nvPr/>
          </p:nvSpPr>
          <p:spPr bwMode="auto">
            <a:xfrm>
              <a:off x="4506" y="2500"/>
              <a:ext cx="37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24282B"/>
                  </a:solidFill>
                  <a:latin typeface="ArialMT" charset="-95"/>
                </a:rPr>
                <a:t>signals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308" name="Freeform 48"/>
            <p:cNvSpPr>
              <a:spLocks/>
            </p:cNvSpPr>
            <p:nvPr/>
          </p:nvSpPr>
          <p:spPr bwMode="auto">
            <a:xfrm>
              <a:off x="1765" y="1343"/>
              <a:ext cx="171" cy="470"/>
            </a:xfrm>
            <a:custGeom>
              <a:avLst/>
              <a:gdLst>
                <a:gd name="T0" fmla="*/ 19 w 19"/>
                <a:gd name="T1" fmla="*/ 0 h 52"/>
                <a:gd name="T2" fmla="*/ 0 w 19"/>
                <a:gd name="T3" fmla="*/ 8 h 52"/>
                <a:gd name="T4" fmla="*/ 0 w 19"/>
                <a:gd name="T5" fmla="*/ 40 h 52"/>
                <a:gd name="T6" fmla="*/ 19 w 19"/>
                <a:gd name="T7" fmla="*/ 52 h 52"/>
                <a:gd name="T8" fmla="*/ 19 w 19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52">
                  <a:moveTo>
                    <a:pt x="19" y="0"/>
                  </a:moveTo>
                  <a:lnTo>
                    <a:pt x="0" y="8"/>
                  </a:lnTo>
                  <a:lnTo>
                    <a:pt x="0" y="40"/>
                  </a:lnTo>
                  <a:lnTo>
                    <a:pt x="19" y="5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8A598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9" name="Freeform 49"/>
            <p:cNvSpPr>
              <a:spLocks/>
            </p:cNvSpPr>
            <p:nvPr/>
          </p:nvSpPr>
          <p:spPr bwMode="auto">
            <a:xfrm>
              <a:off x="1512" y="1596"/>
              <a:ext cx="253" cy="550"/>
            </a:xfrm>
            <a:custGeom>
              <a:avLst/>
              <a:gdLst>
                <a:gd name="T0" fmla="*/ 28 w 28"/>
                <a:gd name="T1" fmla="*/ 0 h 61"/>
                <a:gd name="T2" fmla="*/ 0 w 28"/>
                <a:gd name="T3" fmla="*/ 0 h 61"/>
                <a:gd name="T4" fmla="*/ 0 w 28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" h="61">
                  <a:moveTo>
                    <a:pt x="28" y="0"/>
                  </a:moveTo>
                  <a:lnTo>
                    <a:pt x="0" y="0"/>
                  </a:lnTo>
                  <a:lnTo>
                    <a:pt x="0" y="61"/>
                  </a:lnTo>
                </a:path>
              </a:pathLst>
            </a:custGeom>
            <a:noFill/>
            <a:ln w="9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0" name="Freeform 50"/>
            <p:cNvSpPr>
              <a:spLocks/>
            </p:cNvSpPr>
            <p:nvPr/>
          </p:nvSpPr>
          <p:spPr bwMode="auto">
            <a:xfrm>
              <a:off x="1485" y="2074"/>
              <a:ext cx="45" cy="81"/>
            </a:xfrm>
            <a:custGeom>
              <a:avLst/>
              <a:gdLst>
                <a:gd name="T0" fmla="*/ 3 w 5"/>
                <a:gd name="T1" fmla="*/ 3 h 9"/>
                <a:gd name="T2" fmla="*/ 0 w 5"/>
                <a:gd name="T3" fmla="*/ 0 h 9"/>
                <a:gd name="T4" fmla="*/ 3 w 5"/>
                <a:gd name="T5" fmla="*/ 9 h 9"/>
                <a:gd name="T6" fmla="*/ 5 w 5"/>
                <a:gd name="T7" fmla="*/ 0 h 9"/>
                <a:gd name="T8" fmla="*/ 3 w 5"/>
                <a:gd name="T9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9">
                  <a:moveTo>
                    <a:pt x="3" y="3"/>
                  </a:moveTo>
                  <a:lnTo>
                    <a:pt x="0" y="0"/>
                  </a:lnTo>
                  <a:lnTo>
                    <a:pt x="3" y="9"/>
                  </a:lnTo>
                  <a:lnTo>
                    <a:pt x="5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1" name="Freeform 51"/>
            <p:cNvSpPr>
              <a:spLocks/>
            </p:cNvSpPr>
            <p:nvPr/>
          </p:nvSpPr>
          <p:spPr bwMode="auto">
            <a:xfrm>
              <a:off x="1837" y="1722"/>
              <a:ext cx="405" cy="551"/>
            </a:xfrm>
            <a:custGeom>
              <a:avLst/>
              <a:gdLst>
                <a:gd name="T0" fmla="*/ 0 w 45"/>
                <a:gd name="T1" fmla="*/ 61 h 61"/>
                <a:gd name="T2" fmla="*/ 0 w 45"/>
                <a:gd name="T3" fmla="*/ 22 h 61"/>
                <a:gd name="T4" fmla="*/ 45 w 45"/>
                <a:gd name="T5" fmla="*/ 22 h 61"/>
                <a:gd name="T6" fmla="*/ 45 w 45"/>
                <a:gd name="T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" h="61">
                  <a:moveTo>
                    <a:pt x="0" y="61"/>
                  </a:moveTo>
                  <a:lnTo>
                    <a:pt x="0" y="22"/>
                  </a:lnTo>
                  <a:lnTo>
                    <a:pt x="45" y="22"/>
                  </a:lnTo>
                  <a:lnTo>
                    <a:pt x="45" y="0"/>
                  </a:lnTo>
                </a:path>
              </a:pathLst>
            </a:custGeom>
            <a:noFill/>
            <a:ln w="9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2" name="Oval 52"/>
            <p:cNvSpPr>
              <a:spLocks noChangeArrowheads="1"/>
            </p:cNvSpPr>
            <p:nvPr/>
          </p:nvSpPr>
          <p:spPr bwMode="auto">
            <a:xfrm>
              <a:off x="1810" y="2246"/>
              <a:ext cx="54" cy="63"/>
            </a:xfrm>
            <a:prstGeom prst="ellipse">
              <a:avLst/>
            </a:prstGeom>
            <a:solidFill>
              <a:srgbClr val="4138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3" name="Oval 53"/>
            <p:cNvSpPr>
              <a:spLocks noChangeArrowheads="1"/>
            </p:cNvSpPr>
            <p:nvPr/>
          </p:nvSpPr>
          <p:spPr bwMode="auto">
            <a:xfrm>
              <a:off x="1810" y="2246"/>
              <a:ext cx="54" cy="63"/>
            </a:xfrm>
            <a:prstGeom prst="ellips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4" name="Oval 54"/>
            <p:cNvSpPr>
              <a:spLocks noChangeArrowheads="1"/>
            </p:cNvSpPr>
            <p:nvPr/>
          </p:nvSpPr>
          <p:spPr bwMode="auto">
            <a:xfrm>
              <a:off x="2098" y="1632"/>
              <a:ext cx="235" cy="190"/>
            </a:xfrm>
            <a:prstGeom prst="ellipse">
              <a:avLst/>
            </a:prstGeom>
            <a:solidFill>
              <a:srgbClr val="E3C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5" name="Oval 55"/>
            <p:cNvSpPr>
              <a:spLocks noChangeArrowheads="1"/>
            </p:cNvSpPr>
            <p:nvPr/>
          </p:nvSpPr>
          <p:spPr bwMode="auto">
            <a:xfrm>
              <a:off x="2098" y="1632"/>
              <a:ext cx="235" cy="190"/>
            </a:xfrm>
            <a:prstGeom prst="ellips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6" name="Line 56"/>
            <p:cNvSpPr>
              <a:spLocks noChangeShapeType="1"/>
            </p:cNvSpPr>
            <p:nvPr/>
          </p:nvSpPr>
          <p:spPr bwMode="auto">
            <a:xfrm flipH="1">
              <a:off x="1945" y="1722"/>
              <a:ext cx="144" cy="0"/>
            </a:xfrm>
            <a:prstGeom prst="line">
              <a:avLst/>
            </a:prstGeom>
            <a:noFill/>
            <a:ln w="9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7" name="Freeform 57"/>
            <p:cNvSpPr>
              <a:spLocks/>
            </p:cNvSpPr>
            <p:nvPr/>
          </p:nvSpPr>
          <p:spPr bwMode="auto">
            <a:xfrm>
              <a:off x="1927" y="1695"/>
              <a:ext cx="90" cy="54"/>
            </a:xfrm>
            <a:custGeom>
              <a:avLst/>
              <a:gdLst>
                <a:gd name="T0" fmla="*/ 7 w 10"/>
                <a:gd name="T1" fmla="*/ 3 h 6"/>
                <a:gd name="T2" fmla="*/ 10 w 10"/>
                <a:gd name="T3" fmla="*/ 0 h 6"/>
                <a:gd name="T4" fmla="*/ 0 w 10"/>
                <a:gd name="T5" fmla="*/ 3 h 6"/>
                <a:gd name="T6" fmla="*/ 10 w 10"/>
                <a:gd name="T7" fmla="*/ 6 h 6"/>
                <a:gd name="T8" fmla="*/ 7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7" y="3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10" y="6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8" name="Line 58"/>
            <p:cNvSpPr>
              <a:spLocks noChangeShapeType="1"/>
            </p:cNvSpPr>
            <p:nvPr/>
          </p:nvSpPr>
          <p:spPr bwMode="auto">
            <a:xfrm>
              <a:off x="2143" y="1740"/>
              <a:ext cx="145" cy="0"/>
            </a:xfrm>
            <a:prstGeom prst="line">
              <a:avLst/>
            </a:prstGeom>
            <a:noFill/>
            <a:ln w="0">
              <a:solidFill>
                <a:srgbClr val="2F31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9" name="Line 59"/>
            <p:cNvSpPr>
              <a:spLocks noChangeShapeType="1"/>
            </p:cNvSpPr>
            <p:nvPr/>
          </p:nvSpPr>
          <p:spPr bwMode="auto">
            <a:xfrm>
              <a:off x="2215" y="1668"/>
              <a:ext cx="0" cy="136"/>
            </a:xfrm>
            <a:prstGeom prst="line">
              <a:avLst/>
            </a:prstGeom>
            <a:noFill/>
            <a:ln w="0">
              <a:solidFill>
                <a:srgbClr val="2F313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0" name="Line 60"/>
            <p:cNvSpPr>
              <a:spLocks noChangeShapeType="1"/>
            </p:cNvSpPr>
            <p:nvPr/>
          </p:nvSpPr>
          <p:spPr bwMode="auto">
            <a:xfrm flipH="1">
              <a:off x="2342" y="1740"/>
              <a:ext cx="117" cy="0"/>
            </a:xfrm>
            <a:prstGeom prst="line">
              <a:avLst/>
            </a:prstGeom>
            <a:noFill/>
            <a:ln w="9" cap="flat">
              <a:solidFill>
                <a:srgbClr val="3B24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1" name="Freeform 61"/>
            <p:cNvSpPr>
              <a:spLocks/>
            </p:cNvSpPr>
            <p:nvPr/>
          </p:nvSpPr>
          <p:spPr bwMode="auto">
            <a:xfrm>
              <a:off x="2333" y="1713"/>
              <a:ext cx="81" cy="54"/>
            </a:xfrm>
            <a:custGeom>
              <a:avLst/>
              <a:gdLst>
                <a:gd name="T0" fmla="*/ 6 w 9"/>
                <a:gd name="T1" fmla="*/ 3 h 6"/>
                <a:gd name="T2" fmla="*/ 9 w 9"/>
                <a:gd name="T3" fmla="*/ 0 h 6"/>
                <a:gd name="T4" fmla="*/ 0 w 9"/>
                <a:gd name="T5" fmla="*/ 3 h 6"/>
                <a:gd name="T6" fmla="*/ 9 w 9"/>
                <a:gd name="T7" fmla="*/ 6 h 6"/>
                <a:gd name="T8" fmla="*/ 6 w 9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6" y="3"/>
                  </a:moveTo>
                  <a:lnTo>
                    <a:pt x="9" y="0"/>
                  </a:lnTo>
                  <a:lnTo>
                    <a:pt x="0" y="3"/>
                  </a:lnTo>
                  <a:lnTo>
                    <a:pt x="9" y="6"/>
                  </a:lnTo>
                  <a:lnTo>
                    <a:pt x="6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2" name="Rectangle 62"/>
            <p:cNvSpPr>
              <a:spLocks noChangeArrowheads="1"/>
            </p:cNvSpPr>
            <p:nvPr/>
          </p:nvSpPr>
          <p:spPr bwMode="auto">
            <a:xfrm>
              <a:off x="2459" y="1695"/>
              <a:ext cx="153" cy="226"/>
            </a:xfrm>
            <a:prstGeom prst="rect">
              <a:avLst/>
            </a:prstGeom>
            <a:solidFill>
              <a:srgbClr val="E3CCCD"/>
            </a:solidFill>
            <a:ln w="9" cap="flat">
              <a:solidFill>
                <a:srgbClr val="2F313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3" name="Rectangle 63"/>
            <p:cNvSpPr>
              <a:spLocks noChangeArrowheads="1"/>
            </p:cNvSpPr>
            <p:nvPr/>
          </p:nvSpPr>
          <p:spPr bwMode="auto">
            <a:xfrm>
              <a:off x="2471" y="1703"/>
              <a:ext cx="103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MT" charset="-95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64" name="Freeform 64"/>
            <p:cNvSpPr>
              <a:spLocks/>
            </p:cNvSpPr>
            <p:nvPr/>
          </p:nvSpPr>
          <p:spPr bwMode="auto">
            <a:xfrm>
              <a:off x="2114" y="1578"/>
              <a:ext cx="1479" cy="532"/>
            </a:xfrm>
            <a:custGeom>
              <a:avLst/>
              <a:gdLst>
                <a:gd name="T0" fmla="*/ 164 w 164"/>
                <a:gd name="T1" fmla="*/ 59 h 59"/>
                <a:gd name="T2" fmla="*/ 163 w 164"/>
                <a:gd name="T3" fmla="*/ 0 h 59"/>
                <a:gd name="T4" fmla="*/ 0 w 164"/>
                <a:gd name="T5" fmla="*/ 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" h="59">
                  <a:moveTo>
                    <a:pt x="164" y="59"/>
                  </a:moveTo>
                  <a:lnTo>
                    <a:pt x="163" y="0"/>
                  </a:lnTo>
                  <a:lnTo>
                    <a:pt x="0" y="1"/>
                  </a:lnTo>
                </a:path>
              </a:pathLst>
            </a:custGeom>
            <a:noFill/>
            <a:ln w="9" cap="flat">
              <a:solidFill>
                <a:srgbClr val="3B23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5" name="Freeform 65"/>
            <p:cNvSpPr>
              <a:spLocks/>
            </p:cNvSpPr>
            <p:nvPr/>
          </p:nvSpPr>
          <p:spPr bwMode="auto">
            <a:xfrm>
              <a:off x="1945" y="1560"/>
              <a:ext cx="81" cy="45"/>
            </a:xfrm>
            <a:custGeom>
              <a:avLst/>
              <a:gdLst>
                <a:gd name="T0" fmla="*/ 7 w 9"/>
                <a:gd name="T1" fmla="*/ 3 h 5"/>
                <a:gd name="T2" fmla="*/ 9 w 9"/>
                <a:gd name="T3" fmla="*/ 0 h 5"/>
                <a:gd name="T4" fmla="*/ 0 w 9"/>
                <a:gd name="T5" fmla="*/ 3 h 5"/>
                <a:gd name="T6" fmla="*/ 9 w 9"/>
                <a:gd name="T7" fmla="*/ 5 h 5"/>
                <a:gd name="T8" fmla="*/ 7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7" y="3"/>
                  </a:moveTo>
                  <a:lnTo>
                    <a:pt x="9" y="0"/>
                  </a:lnTo>
                  <a:lnTo>
                    <a:pt x="0" y="3"/>
                  </a:lnTo>
                  <a:lnTo>
                    <a:pt x="9" y="5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6" name="Rectangle 66"/>
            <p:cNvSpPr>
              <a:spLocks noChangeArrowheads="1"/>
            </p:cNvSpPr>
            <p:nvPr/>
          </p:nvSpPr>
          <p:spPr bwMode="auto">
            <a:xfrm>
              <a:off x="2656" y="1577"/>
              <a:ext cx="72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 err="1">
                  <a:solidFill>
                    <a:srgbClr val="24282B"/>
                  </a:solidFill>
                  <a:latin typeface="ArialMT" charset="-95"/>
                </a:rPr>
                <a:t>μ</a:t>
              </a:r>
              <a:r>
                <a:rPr lang="en-US" sz="1200" dirty="0" err="1">
                  <a:solidFill>
                    <a:srgbClr val="24282B"/>
                  </a:solidFill>
                  <a:latin typeface="ArialMT" charset="-95"/>
                </a:rPr>
                <a:t>branchTarget</a:t>
              </a:r>
              <a:endParaRPr lang="en-US" sz="1200" dirty="0">
                <a:latin typeface="Arial" pitchFamily="34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latin typeface="Arial" pitchFamily="34" charset="0"/>
              </a:endParaRPr>
            </a:p>
          </p:txBody>
        </p:sp>
        <p:sp>
          <p:nvSpPr>
            <p:cNvPr id="4167" name="Freeform 67"/>
            <p:cNvSpPr>
              <a:spLocks/>
            </p:cNvSpPr>
            <p:nvPr/>
          </p:nvSpPr>
          <p:spPr bwMode="auto">
            <a:xfrm>
              <a:off x="1025" y="3382"/>
              <a:ext cx="4527" cy="298"/>
            </a:xfrm>
            <a:custGeom>
              <a:avLst/>
              <a:gdLst>
                <a:gd name="T0" fmla="*/ 11 w 502"/>
                <a:gd name="T1" fmla="*/ 0 h 33"/>
                <a:gd name="T2" fmla="*/ 491 w 502"/>
                <a:gd name="T3" fmla="*/ 0 h 33"/>
                <a:gd name="T4" fmla="*/ 502 w 502"/>
                <a:gd name="T5" fmla="*/ 10 h 33"/>
                <a:gd name="T6" fmla="*/ 502 w 502"/>
                <a:gd name="T7" fmla="*/ 22 h 33"/>
                <a:gd name="T8" fmla="*/ 491 w 502"/>
                <a:gd name="T9" fmla="*/ 33 h 33"/>
                <a:gd name="T10" fmla="*/ 11 w 502"/>
                <a:gd name="T11" fmla="*/ 33 h 33"/>
                <a:gd name="T12" fmla="*/ 0 w 502"/>
                <a:gd name="T13" fmla="*/ 22 h 33"/>
                <a:gd name="T14" fmla="*/ 0 w 502"/>
                <a:gd name="T15" fmla="*/ 10 h 33"/>
                <a:gd name="T16" fmla="*/ 11 w 502"/>
                <a:gd name="T1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2" h="33">
                  <a:moveTo>
                    <a:pt x="11" y="0"/>
                  </a:moveTo>
                  <a:lnTo>
                    <a:pt x="491" y="0"/>
                  </a:lnTo>
                  <a:cubicBezTo>
                    <a:pt x="497" y="0"/>
                    <a:pt x="502" y="4"/>
                    <a:pt x="502" y="10"/>
                  </a:cubicBezTo>
                  <a:lnTo>
                    <a:pt x="502" y="22"/>
                  </a:lnTo>
                  <a:cubicBezTo>
                    <a:pt x="502" y="28"/>
                    <a:pt x="497" y="33"/>
                    <a:pt x="491" y="33"/>
                  </a:cubicBezTo>
                  <a:lnTo>
                    <a:pt x="11" y="33"/>
                  </a:lnTo>
                  <a:cubicBezTo>
                    <a:pt x="5" y="33"/>
                    <a:pt x="0" y="28"/>
                    <a:pt x="0" y="22"/>
                  </a:cubicBezTo>
                  <a:lnTo>
                    <a:pt x="0" y="10"/>
                  </a:lnTo>
                  <a:cubicBezTo>
                    <a:pt x="0" y="4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E3CCCD"/>
            </a:solidFill>
            <a:ln w="9" cap="flat">
              <a:solidFill>
                <a:srgbClr val="2428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8" name="Rectangle 68"/>
            <p:cNvSpPr>
              <a:spLocks noChangeArrowheads="1"/>
            </p:cNvSpPr>
            <p:nvPr/>
          </p:nvSpPr>
          <p:spPr bwMode="auto">
            <a:xfrm>
              <a:off x="2377" y="3387"/>
              <a:ext cx="1198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900">
                  <a:solidFill>
                    <a:srgbClr val="24282B"/>
                  </a:solidFill>
                  <a:latin typeface="ArialMT" charset="-95"/>
                </a:rPr>
                <a:t>Shared 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69" name="Rectangle 69"/>
            <p:cNvSpPr>
              <a:spLocks noChangeArrowheads="1"/>
            </p:cNvSpPr>
            <p:nvPr/>
          </p:nvSpPr>
          <p:spPr bwMode="auto">
            <a:xfrm>
              <a:off x="4172" y="3085"/>
              <a:ext cx="91" cy="198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0" name="Freeform 70"/>
            <p:cNvSpPr>
              <a:spLocks/>
            </p:cNvSpPr>
            <p:nvPr/>
          </p:nvSpPr>
          <p:spPr bwMode="auto">
            <a:xfrm>
              <a:off x="4091" y="3021"/>
              <a:ext cx="244" cy="118"/>
            </a:xfrm>
            <a:custGeom>
              <a:avLst/>
              <a:gdLst>
                <a:gd name="T0" fmla="*/ 14 w 27"/>
                <a:gd name="T1" fmla="*/ 0 h 13"/>
                <a:gd name="T2" fmla="*/ 0 w 27"/>
                <a:gd name="T3" fmla="*/ 13 h 13"/>
                <a:gd name="T4" fmla="*/ 27 w 27"/>
                <a:gd name="T5" fmla="*/ 13 h 13"/>
                <a:gd name="T6" fmla="*/ 14 w 27"/>
                <a:gd name="T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4" y="0"/>
                  </a:moveTo>
                  <a:lnTo>
                    <a:pt x="0" y="13"/>
                  </a:lnTo>
                  <a:lnTo>
                    <a:pt x="27" y="13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1" name="Freeform 71"/>
            <p:cNvSpPr>
              <a:spLocks/>
            </p:cNvSpPr>
            <p:nvPr/>
          </p:nvSpPr>
          <p:spPr bwMode="auto">
            <a:xfrm>
              <a:off x="4100" y="3274"/>
              <a:ext cx="244" cy="117"/>
            </a:xfrm>
            <a:custGeom>
              <a:avLst/>
              <a:gdLst>
                <a:gd name="T0" fmla="*/ 13 w 27"/>
                <a:gd name="T1" fmla="*/ 13 h 13"/>
                <a:gd name="T2" fmla="*/ 0 w 27"/>
                <a:gd name="T3" fmla="*/ 0 h 13"/>
                <a:gd name="T4" fmla="*/ 27 w 27"/>
                <a:gd name="T5" fmla="*/ 0 h 13"/>
                <a:gd name="T6" fmla="*/ 13 w 27"/>
                <a:gd name="T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3">
                  <a:moveTo>
                    <a:pt x="13" y="13"/>
                  </a:moveTo>
                  <a:lnTo>
                    <a:pt x="0" y="0"/>
                  </a:lnTo>
                  <a:lnTo>
                    <a:pt x="27" y="0"/>
                  </a:lnTo>
                  <a:lnTo>
                    <a:pt x="13" y="13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2" name="Rectangle 72"/>
            <p:cNvSpPr>
              <a:spLocks noChangeArrowheads="1"/>
            </p:cNvSpPr>
            <p:nvPr/>
          </p:nvSpPr>
          <p:spPr bwMode="auto">
            <a:xfrm>
              <a:off x="4515" y="2164"/>
              <a:ext cx="785" cy="45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3" name="Rectangle 73"/>
            <p:cNvSpPr>
              <a:spLocks noChangeArrowheads="1"/>
            </p:cNvSpPr>
            <p:nvPr/>
          </p:nvSpPr>
          <p:spPr bwMode="auto">
            <a:xfrm>
              <a:off x="5255" y="2164"/>
              <a:ext cx="45" cy="1146"/>
            </a:xfrm>
            <a:prstGeom prst="rect">
              <a:avLst/>
            </a:pr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4" name="Freeform 74"/>
            <p:cNvSpPr>
              <a:spLocks/>
            </p:cNvSpPr>
            <p:nvPr/>
          </p:nvSpPr>
          <p:spPr bwMode="auto">
            <a:xfrm>
              <a:off x="4461" y="2101"/>
              <a:ext cx="72" cy="181"/>
            </a:xfrm>
            <a:custGeom>
              <a:avLst/>
              <a:gdLst>
                <a:gd name="T0" fmla="*/ 0 w 8"/>
                <a:gd name="T1" fmla="*/ 7 h 20"/>
                <a:gd name="T2" fmla="*/ 7 w 8"/>
                <a:gd name="T3" fmla="*/ 20 h 20"/>
                <a:gd name="T4" fmla="*/ 8 w 8"/>
                <a:gd name="T5" fmla="*/ 0 h 20"/>
                <a:gd name="T6" fmla="*/ 0 w 8"/>
                <a:gd name="T7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0">
                  <a:moveTo>
                    <a:pt x="0" y="7"/>
                  </a:moveTo>
                  <a:lnTo>
                    <a:pt x="7" y="20"/>
                  </a:lnTo>
                  <a:lnTo>
                    <a:pt x="8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5" name="Freeform 75"/>
            <p:cNvSpPr>
              <a:spLocks/>
            </p:cNvSpPr>
            <p:nvPr/>
          </p:nvSpPr>
          <p:spPr bwMode="auto">
            <a:xfrm>
              <a:off x="5200" y="3301"/>
              <a:ext cx="154" cy="72"/>
            </a:xfrm>
            <a:custGeom>
              <a:avLst/>
              <a:gdLst>
                <a:gd name="T0" fmla="*/ 8 w 17"/>
                <a:gd name="T1" fmla="*/ 8 h 8"/>
                <a:gd name="T2" fmla="*/ 17 w 17"/>
                <a:gd name="T3" fmla="*/ 0 h 8"/>
                <a:gd name="T4" fmla="*/ 0 w 17"/>
                <a:gd name="T5" fmla="*/ 0 h 8"/>
                <a:gd name="T6" fmla="*/ 8 w 17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8">
                  <a:moveTo>
                    <a:pt x="8" y="8"/>
                  </a:moveTo>
                  <a:lnTo>
                    <a:pt x="17" y="0"/>
                  </a:lnTo>
                  <a:lnTo>
                    <a:pt x="0" y="0"/>
                  </a:lnTo>
                  <a:lnTo>
                    <a:pt x="8" y="8"/>
                  </a:lnTo>
                  <a:close/>
                </a:path>
              </a:pathLst>
            </a:custGeom>
            <a:solidFill>
              <a:srgbClr val="3B24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6" name="Line 76"/>
            <p:cNvSpPr>
              <a:spLocks noChangeShapeType="1"/>
            </p:cNvSpPr>
            <p:nvPr/>
          </p:nvSpPr>
          <p:spPr bwMode="auto">
            <a:xfrm flipV="1">
              <a:off x="4172" y="1975"/>
              <a:ext cx="0" cy="117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7" name="Line 77"/>
            <p:cNvSpPr>
              <a:spLocks noChangeShapeType="1"/>
            </p:cNvSpPr>
            <p:nvPr/>
          </p:nvSpPr>
          <p:spPr bwMode="auto">
            <a:xfrm flipV="1">
              <a:off x="4172" y="1894"/>
              <a:ext cx="0" cy="36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8" name="Line 78"/>
            <p:cNvSpPr>
              <a:spLocks noChangeShapeType="1"/>
            </p:cNvSpPr>
            <p:nvPr/>
          </p:nvSpPr>
          <p:spPr bwMode="auto">
            <a:xfrm flipV="1">
              <a:off x="4172" y="1731"/>
              <a:ext cx="0" cy="118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79" name="Line 79"/>
            <p:cNvSpPr>
              <a:spLocks noChangeShapeType="1"/>
            </p:cNvSpPr>
            <p:nvPr/>
          </p:nvSpPr>
          <p:spPr bwMode="auto">
            <a:xfrm flipV="1">
              <a:off x="4172" y="1650"/>
              <a:ext cx="0" cy="45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0" name="Line 80"/>
            <p:cNvSpPr>
              <a:spLocks noChangeShapeType="1"/>
            </p:cNvSpPr>
            <p:nvPr/>
          </p:nvSpPr>
          <p:spPr bwMode="auto">
            <a:xfrm flipV="1">
              <a:off x="4172" y="1497"/>
              <a:ext cx="0" cy="117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1" name="Line 81"/>
            <p:cNvSpPr>
              <a:spLocks noChangeShapeType="1"/>
            </p:cNvSpPr>
            <p:nvPr/>
          </p:nvSpPr>
          <p:spPr bwMode="auto">
            <a:xfrm flipV="1">
              <a:off x="4172" y="1416"/>
              <a:ext cx="0" cy="36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2" name="Line 82"/>
            <p:cNvSpPr>
              <a:spLocks noChangeShapeType="1"/>
            </p:cNvSpPr>
            <p:nvPr/>
          </p:nvSpPr>
          <p:spPr bwMode="auto">
            <a:xfrm flipV="1">
              <a:off x="4172" y="1253"/>
              <a:ext cx="0" cy="118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3" name="Line 83"/>
            <p:cNvSpPr>
              <a:spLocks noChangeShapeType="1"/>
            </p:cNvSpPr>
            <p:nvPr/>
          </p:nvSpPr>
          <p:spPr bwMode="auto">
            <a:xfrm flipV="1">
              <a:off x="4172" y="1172"/>
              <a:ext cx="0" cy="45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4" name="Line 84"/>
            <p:cNvSpPr>
              <a:spLocks noChangeShapeType="1"/>
            </p:cNvSpPr>
            <p:nvPr/>
          </p:nvSpPr>
          <p:spPr bwMode="auto">
            <a:xfrm flipH="1">
              <a:off x="4037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85" name="Line 85"/>
            <p:cNvSpPr>
              <a:spLocks noChangeShapeType="1"/>
            </p:cNvSpPr>
            <p:nvPr/>
          </p:nvSpPr>
          <p:spPr bwMode="auto">
            <a:xfrm flipH="1">
              <a:off x="3956" y="1154"/>
              <a:ext cx="36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Line 86"/>
            <p:cNvSpPr>
              <a:spLocks noChangeShapeType="1"/>
            </p:cNvSpPr>
            <p:nvPr/>
          </p:nvSpPr>
          <p:spPr bwMode="auto">
            <a:xfrm flipH="1">
              <a:off x="3794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Line 87"/>
            <p:cNvSpPr>
              <a:spLocks noChangeShapeType="1"/>
            </p:cNvSpPr>
            <p:nvPr/>
          </p:nvSpPr>
          <p:spPr bwMode="auto">
            <a:xfrm flipH="1">
              <a:off x="3721" y="1154"/>
              <a:ext cx="3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7" name="Line 88"/>
            <p:cNvSpPr>
              <a:spLocks noChangeShapeType="1"/>
            </p:cNvSpPr>
            <p:nvPr/>
          </p:nvSpPr>
          <p:spPr bwMode="auto">
            <a:xfrm flipH="1">
              <a:off x="3559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8" name="Line 89"/>
            <p:cNvSpPr>
              <a:spLocks noChangeShapeType="1"/>
            </p:cNvSpPr>
            <p:nvPr/>
          </p:nvSpPr>
          <p:spPr bwMode="auto">
            <a:xfrm flipH="1">
              <a:off x="3478" y="1154"/>
              <a:ext cx="45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Line 90"/>
            <p:cNvSpPr>
              <a:spLocks noChangeShapeType="1"/>
            </p:cNvSpPr>
            <p:nvPr/>
          </p:nvSpPr>
          <p:spPr bwMode="auto">
            <a:xfrm flipH="1">
              <a:off x="3325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Line 91"/>
            <p:cNvSpPr>
              <a:spLocks noChangeShapeType="1"/>
            </p:cNvSpPr>
            <p:nvPr/>
          </p:nvSpPr>
          <p:spPr bwMode="auto">
            <a:xfrm flipH="1">
              <a:off x="3244" y="1154"/>
              <a:ext cx="36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Line 92"/>
            <p:cNvSpPr>
              <a:spLocks noChangeShapeType="1"/>
            </p:cNvSpPr>
            <p:nvPr/>
          </p:nvSpPr>
          <p:spPr bwMode="auto">
            <a:xfrm flipH="1">
              <a:off x="3090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Line 93"/>
            <p:cNvSpPr>
              <a:spLocks noChangeShapeType="1"/>
            </p:cNvSpPr>
            <p:nvPr/>
          </p:nvSpPr>
          <p:spPr bwMode="auto">
            <a:xfrm flipH="1">
              <a:off x="3009" y="1154"/>
              <a:ext cx="36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Line 94"/>
            <p:cNvSpPr>
              <a:spLocks noChangeShapeType="1"/>
            </p:cNvSpPr>
            <p:nvPr/>
          </p:nvSpPr>
          <p:spPr bwMode="auto">
            <a:xfrm flipH="1">
              <a:off x="2847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Line 95"/>
            <p:cNvSpPr>
              <a:spLocks noChangeShapeType="1"/>
            </p:cNvSpPr>
            <p:nvPr/>
          </p:nvSpPr>
          <p:spPr bwMode="auto">
            <a:xfrm flipH="1">
              <a:off x="2775" y="1154"/>
              <a:ext cx="36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Line 96"/>
            <p:cNvSpPr>
              <a:spLocks noChangeShapeType="1"/>
            </p:cNvSpPr>
            <p:nvPr/>
          </p:nvSpPr>
          <p:spPr bwMode="auto">
            <a:xfrm flipH="1">
              <a:off x="2612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6" name="Line 97"/>
            <p:cNvSpPr>
              <a:spLocks noChangeShapeType="1"/>
            </p:cNvSpPr>
            <p:nvPr/>
          </p:nvSpPr>
          <p:spPr bwMode="auto">
            <a:xfrm flipH="1">
              <a:off x="2531" y="1154"/>
              <a:ext cx="45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7" name="Line 98"/>
            <p:cNvSpPr>
              <a:spLocks noChangeShapeType="1"/>
            </p:cNvSpPr>
            <p:nvPr/>
          </p:nvSpPr>
          <p:spPr bwMode="auto">
            <a:xfrm flipH="1">
              <a:off x="2378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8" name="Line 99"/>
            <p:cNvSpPr>
              <a:spLocks noChangeShapeType="1"/>
            </p:cNvSpPr>
            <p:nvPr/>
          </p:nvSpPr>
          <p:spPr bwMode="auto">
            <a:xfrm flipH="1">
              <a:off x="2297" y="1154"/>
              <a:ext cx="36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9" name="Line 100"/>
            <p:cNvSpPr>
              <a:spLocks noChangeShapeType="1"/>
            </p:cNvSpPr>
            <p:nvPr/>
          </p:nvSpPr>
          <p:spPr bwMode="auto">
            <a:xfrm flipH="1">
              <a:off x="2134" y="1154"/>
              <a:ext cx="12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Line 101"/>
            <p:cNvSpPr>
              <a:spLocks noChangeShapeType="1"/>
            </p:cNvSpPr>
            <p:nvPr/>
          </p:nvSpPr>
          <p:spPr bwMode="auto">
            <a:xfrm flipH="1">
              <a:off x="2062" y="1154"/>
              <a:ext cx="36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Line 102"/>
            <p:cNvSpPr>
              <a:spLocks noChangeShapeType="1"/>
            </p:cNvSpPr>
            <p:nvPr/>
          </p:nvSpPr>
          <p:spPr bwMode="auto">
            <a:xfrm flipH="1">
              <a:off x="1900" y="1154"/>
              <a:ext cx="117" cy="0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2" name="Line 103"/>
            <p:cNvSpPr>
              <a:spLocks noChangeShapeType="1"/>
            </p:cNvSpPr>
            <p:nvPr/>
          </p:nvSpPr>
          <p:spPr bwMode="auto">
            <a:xfrm>
              <a:off x="1882" y="1181"/>
              <a:ext cx="0" cy="36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3" name="Line 104"/>
            <p:cNvSpPr>
              <a:spLocks noChangeShapeType="1"/>
            </p:cNvSpPr>
            <p:nvPr/>
          </p:nvSpPr>
          <p:spPr bwMode="auto">
            <a:xfrm>
              <a:off x="1882" y="1253"/>
              <a:ext cx="0" cy="118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4" name="Line 105"/>
            <p:cNvSpPr>
              <a:spLocks noChangeShapeType="1"/>
            </p:cNvSpPr>
            <p:nvPr/>
          </p:nvSpPr>
          <p:spPr bwMode="auto">
            <a:xfrm>
              <a:off x="1882" y="1253"/>
              <a:ext cx="0" cy="118"/>
            </a:xfrm>
            <a:prstGeom prst="line">
              <a:avLst/>
            </a:prstGeom>
            <a:noFill/>
            <a:ln w="0">
              <a:solidFill>
                <a:srgbClr val="3A257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5" name="Freeform 106"/>
            <p:cNvSpPr>
              <a:spLocks/>
            </p:cNvSpPr>
            <p:nvPr/>
          </p:nvSpPr>
          <p:spPr bwMode="auto">
            <a:xfrm>
              <a:off x="1855" y="1289"/>
              <a:ext cx="54" cy="91"/>
            </a:xfrm>
            <a:custGeom>
              <a:avLst/>
              <a:gdLst>
                <a:gd name="T0" fmla="*/ 3 w 6"/>
                <a:gd name="T1" fmla="*/ 3 h 10"/>
                <a:gd name="T2" fmla="*/ 0 w 6"/>
                <a:gd name="T3" fmla="*/ 0 h 10"/>
                <a:gd name="T4" fmla="*/ 3 w 6"/>
                <a:gd name="T5" fmla="*/ 10 h 10"/>
                <a:gd name="T6" fmla="*/ 6 w 6"/>
                <a:gd name="T7" fmla="*/ 0 h 10"/>
                <a:gd name="T8" fmla="*/ 3 w 6"/>
                <a:gd name="T9" fmla="*/ 3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3"/>
                  </a:moveTo>
                  <a:lnTo>
                    <a:pt x="0" y="0"/>
                  </a:lnTo>
                  <a:lnTo>
                    <a:pt x="3" y="10"/>
                  </a:lnTo>
                  <a:lnTo>
                    <a:pt x="6" y="0"/>
                  </a:lnTo>
                  <a:lnTo>
                    <a:pt x="3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6" name="Freeform 107"/>
            <p:cNvSpPr>
              <a:spLocks/>
            </p:cNvSpPr>
            <p:nvPr/>
          </p:nvSpPr>
          <p:spPr bwMode="auto">
            <a:xfrm>
              <a:off x="3289" y="1416"/>
              <a:ext cx="423" cy="1226"/>
            </a:xfrm>
            <a:custGeom>
              <a:avLst/>
              <a:gdLst>
                <a:gd name="T0" fmla="*/ 47 w 47"/>
                <a:gd name="T1" fmla="*/ 136 h 136"/>
                <a:gd name="T2" fmla="*/ 47 w 47"/>
                <a:gd name="T3" fmla="*/ 0 h 136"/>
                <a:gd name="T4" fmla="*/ 0 w 47"/>
                <a:gd name="T5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136">
                  <a:moveTo>
                    <a:pt x="47" y="136"/>
                  </a:moveTo>
                  <a:lnTo>
                    <a:pt x="47" y="0"/>
                  </a:lnTo>
                  <a:lnTo>
                    <a:pt x="0" y="0"/>
                  </a:lnTo>
                </a:path>
              </a:pathLst>
            </a:custGeom>
            <a:noFill/>
            <a:ln w="9" cap="flat">
              <a:solidFill>
                <a:srgbClr val="3B237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7" name="Freeform 108"/>
            <p:cNvSpPr>
              <a:spLocks/>
            </p:cNvSpPr>
            <p:nvPr/>
          </p:nvSpPr>
          <p:spPr bwMode="auto">
            <a:xfrm>
              <a:off x="3271" y="1389"/>
              <a:ext cx="90" cy="54"/>
            </a:xfrm>
            <a:custGeom>
              <a:avLst/>
              <a:gdLst>
                <a:gd name="T0" fmla="*/ 7 w 10"/>
                <a:gd name="T1" fmla="*/ 3 h 6"/>
                <a:gd name="T2" fmla="*/ 10 w 10"/>
                <a:gd name="T3" fmla="*/ 0 h 6"/>
                <a:gd name="T4" fmla="*/ 0 w 10"/>
                <a:gd name="T5" fmla="*/ 3 h 6"/>
                <a:gd name="T6" fmla="*/ 10 w 10"/>
                <a:gd name="T7" fmla="*/ 6 h 6"/>
                <a:gd name="T8" fmla="*/ 7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7" y="3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10" y="6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8" name="Freeform 109"/>
            <p:cNvSpPr>
              <a:spLocks/>
            </p:cNvSpPr>
            <p:nvPr/>
          </p:nvSpPr>
          <p:spPr bwMode="auto">
            <a:xfrm>
              <a:off x="2820" y="1298"/>
              <a:ext cx="478" cy="235"/>
            </a:xfrm>
            <a:custGeom>
              <a:avLst/>
              <a:gdLst>
                <a:gd name="T0" fmla="*/ 11 w 53"/>
                <a:gd name="T1" fmla="*/ 0 h 26"/>
                <a:gd name="T2" fmla="*/ 42 w 53"/>
                <a:gd name="T3" fmla="*/ 0 h 26"/>
                <a:gd name="T4" fmla="*/ 53 w 53"/>
                <a:gd name="T5" fmla="*/ 11 h 26"/>
                <a:gd name="T6" fmla="*/ 53 w 53"/>
                <a:gd name="T7" fmla="*/ 16 h 26"/>
                <a:gd name="T8" fmla="*/ 42 w 53"/>
                <a:gd name="T9" fmla="*/ 26 h 26"/>
                <a:gd name="T10" fmla="*/ 11 w 53"/>
                <a:gd name="T11" fmla="*/ 26 h 26"/>
                <a:gd name="T12" fmla="*/ 0 w 53"/>
                <a:gd name="T13" fmla="*/ 16 h 26"/>
                <a:gd name="T14" fmla="*/ 0 w 53"/>
                <a:gd name="T15" fmla="*/ 11 h 26"/>
                <a:gd name="T16" fmla="*/ 11 w 53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" h="26">
                  <a:moveTo>
                    <a:pt x="11" y="0"/>
                  </a:moveTo>
                  <a:lnTo>
                    <a:pt x="42" y="0"/>
                  </a:lnTo>
                  <a:cubicBezTo>
                    <a:pt x="48" y="0"/>
                    <a:pt x="53" y="5"/>
                    <a:pt x="53" y="11"/>
                  </a:cubicBezTo>
                  <a:lnTo>
                    <a:pt x="53" y="16"/>
                  </a:lnTo>
                  <a:cubicBezTo>
                    <a:pt x="53" y="22"/>
                    <a:pt x="48" y="26"/>
                    <a:pt x="42" y="26"/>
                  </a:cubicBezTo>
                  <a:lnTo>
                    <a:pt x="11" y="26"/>
                  </a:lnTo>
                  <a:cubicBezTo>
                    <a:pt x="5" y="26"/>
                    <a:pt x="0" y="22"/>
                    <a:pt x="0" y="16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close/>
                </a:path>
              </a:pathLst>
            </a:custGeom>
            <a:solidFill>
              <a:srgbClr val="F0D8C2"/>
            </a:solidFill>
            <a:ln w="0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9" name="Rectangle 110"/>
            <p:cNvSpPr>
              <a:spLocks noChangeArrowheads="1"/>
            </p:cNvSpPr>
            <p:nvPr/>
          </p:nvSpPr>
          <p:spPr bwMode="auto">
            <a:xfrm>
              <a:off x="2870" y="1310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MT" charset="-95"/>
                </a:rPr>
                <a:t>switch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050" name="Freeform 111"/>
            <p:cNvSpPr>
              <a:spLocks/>
            </p:cNvSpPr>
            <p:nvPr/>
          </p:nvSpPr>
          <p:spPr bwMode="auto">
            <a:xfrm>
              <a:off x="1945" y="1407"/>
              <a:ext cx="875" cy="9"/>
            </a:xfrm>
            <a:custGeom>
              <a:avLst/>
              <a:gdLst>
                <a:gd name="T0" fmla="*/ 97 w 97"/>
                <a:gd name="T1" fmla="*/ 1 h 1"/>
                <a:gd name="T2" fmla="*/ 0 w 97"/>
                <a:gd name="T3" fmla="*/ 0 h 1"/>
                <a:gd name="T4" fmla="*/ 97 w 97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" h="1">
                  <a:moveTo>
                    <a:pt x="97" y="1"/>
                  </a:moveTo>
                  <a:lnTo>
                    <a:pt x="0" y="0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E3CCCD"/>
            </a:solidFill>
            <a:ln w="9" cap="flat">
              <a:solidFill>
                <a:srgbClr val="3B247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1" name="Freeform 112"/>
            <p:cNvSpPr>
              <a:spLocks/>
            </p:cNvSpPr>
            <p:nvPr/>
          </p:nvSpPr>
          <p:spPr bwMode="auto">
            <a:xfrm>
              <a:off x="1936" y="1380"/>
              <a:ext cx="90" cy="54"/>
            </a:xfrm>
            <a:custGeom>
              <a:avLst/>
              <a:gdLst>
                <a:gd name="T0" fmla="*/ 7 w 10"/>
                <a:gd name="T1" fmla="*/ 3 h 6"/>
                <a:gd name="T2" fmla="*/ 10 w 10"/>
                <a:gd name="T3" fmla="*/ 0 h 6"/>
                <a:gd name="T4" fmla="*/ 0 w 10"/>
                <a:gd name="T5" fmla="*/ 3 h 6"/>
                <a:gd name="T6" fmla="*/ 10 w 10"/>
                <a:gd name="T7" fmla="*/ 6 h 6"/>
                <a:gd name="T8" fmla="*/ 7 w 10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6">
                  <a:moveTo>
                    <a:pt x="7" y="3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10" y="6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2" name="Rectangle 113"/>
            <p:cNvSpPr>
              <a:spLocks noChangeArrowheads="1"/>
            </p:cNvSpPr>
            <p:nvPr/>
          </p:nvSpPr>
          <p:spPr bwMode="auto">
            <a:xfrm>
              <a:off x="1318" y="1199"/>
              <a:ext cx="107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MT" charset="-95"/>
                </a:rPr>
                <a:t>μ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3" name="Rectangle 114"/>
            <p:cNvSpPr>
              <a:spLocks noChangeArrowheads="1"/>
            </p:cNvSpPr>
            <p:nvPr/>
          </p:nvSpPr>
          <p:spPr bwMode="auto">
            <a:xfrm>
              <a:off x="1415" y="1199"/>
              <a:ext cx="350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>
                  <a:solidFill>
                    <a:srgbClr val="24282B"/>
                  </a:solidFill>
                  <a:latin typeface="ArialMT" charset="-95"/>
                </a:rPr>
                <a:t>mux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054" name="Rectangle 115"/>
            <p:cNvSpPr>
              <a:spLocks noChangeArrowheads="1"/>
            </p:cNvSpPr>
            <p:nvPr/>
          </p:nvSpPr>
          <p:spPr bwMode="auto">
            <a:xfrm rot="16200000">
              <a:off x="3462" y="1800"/>
              <a:ext cx="31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 err="1">
                  <a:solidFill>
                    <a:srgbClr val="24282B"/>
                  </a:solidFill>
                  <a:latin typeface="ArialMT" charset="-95"/>
                </a:rPr>
                <a:t>opcode</a:t>
              </a:r>
              <a:endParaRPr lang="en-US" sz="1200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22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Operand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Fetch</a:t>
            </a:r>
            <a:r>
              <a:rPr lang="fr-FR" dirty="0">
                <a:solidFill>
                  <a:schemeClr val="tx1"/>
                </a:solidFill>
              </a:rPr>
              <a:t> (OF) Stage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25700" y="1600200"/>
            <a:ext cx="8035266" cy="4593566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2323DC"/>
                </a:solidFill>
                <a:latin typeface="Calibri" panose="020F0502020204030204" pitchFamily="34" charset="0"/>
              </a:rPr>
              <a:t>Operand Fetch</a:t>
            </a:r>
            <a:r>
              <a:rPr lang="en-US" sz="3600" dirty="0">
                <a:latin typeface="Calibri" panose="020F0502020204030204" pitchFamily="34" charset="0"/>
              </a:rPr>
              <a:t> (OF)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Decode</a:t>
            </a:r>
            <a:r>
              <a:rPr lang="en-US" sz="2800" dirty="0">
                <a:latin typeface="Calibri" panose="020F0502020204030204" pitchFamily="34" charset="0"/>
              </a:rPr>
              <a:t> the instruction (break it into fields)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Fetch</a:t>
            </a:r>
            <a:r>
              <a:rPr lang="en-US" sz="2800" dirty="0">
                <a:latin typeface="Calibri" panose="020F0502020204030204" pitchFamily="34" charset="0"/>
              </a:rPr>
              <a:t> the register operands from the register file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66CC"/>
                </a:solidFill>
                <a:latin typeface="Calibri" panose="020F0502020204030204" pitchFamily="34" charset="0"/>
              </a:rPr>
              <a:t>Compute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branch target</a:t>
            </a:r>
            <a:r>
              <a:rPr lang="en-US" sz="2800" dirty="0">
                <a:latin typeface="Calibri" panose="020F0502020204030204" pitchFamily="34" charset="0"/>
              </a:rPr>
              <a:t> (PC + offset)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66CC"/>
                </a:solidFill>
                <a:latin typeface="Calibri" panose="020F0502020204030204" pitchFamily="34" charset="0"/>
              </a:rPr>
              <a:t>Compute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0066CC"/>
                </a:solidFill>
                <a:latin typeface="Calibri" panose="020F0502020204030204" pitchFamily="34" charset="0"/>
              </a:rPr>
              <a:t>immediate</a:t>
            </a:r>
            <a:r>
              <a:rPr lang="en-US" sz="2800" dirty="0">
                <a:latin typeface="Calibri" panose="020F0502020204030204" pitchFamily="34" charset="0"/>
              </a:rPr>
              <a:t> (16 bits + 2 modifiers)</a:t>
            </a:r>
          </a:p>
          <a:p>
            <a:pPr lvl="1">
              <a:spcBef>
                <a:spcPts val="1200"/>
              </a:spcBef>
              <a:spcAft>
                <a:spcPts val="12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3200" dirty="0">
                <a:latin typeface="Calibri" panose="020F0502020204030204" pitchFamily="34" charset="0"/>
              </a:rPr>
              <a:t>Generate </a:t>
            </a:r>
            <a:r>
              <a:rPr lang="en-US" sz="3200" dirty="0">
                <a:solidFill>
                  <a:srgbClr val="00AE00"/>
                </a:solidFill>
                <a:latin typeface="Calibri" panose="020F0502020204030204" pitchFamily="34" charset="0"/>
              </a:rPr>
              <a:t>control signals</a:t>
            </a:r>
            <a:r>
              <a:rPr lang="en-US" sz="3200" dirty="0">
                <a:latin typeface="Calibri" panose="020F0502020204030204" pitchFamily="34" charset="0"/>
              </a:rPr>
              <a:t> (we will see later)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403475" y="2349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Horizontal </a:t>
            </a:r>
            <a:r>
              <a:rPr lang="fr-FR" dirty="0" err="1">
                <a:solidFill>
                  <a:schemeClr val="tx1"/>
                </a:solidFill>
              </a:rPr>
              <a:t>Microprogramming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AutoShape 4"/>
          <p:cNvSpPr>
            <a:spLocks noChangeAspect="1" noChangeArrowheads="1" noTextEdit="1"/>
          </p:cNvSpPr>
          <p:nvPr/>
        </p:nvSpPr>
        <p:spPr bwMode="auto">
          <a:xfrm>
            <a:off x="3238500" y="1771650"/>
            <a:ext cx="706755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400551" y="3871913"/>
            <a:ext cx="504825" cy="363538"/>
          </a:xfrm>
          <a:prstGeom prst="rect">
            <a:avLst/>
          </a:prstGeom>
          <a:solidFill>
            <a:srgbClr val="F0D8C2"/>
          </a:solidFill>
          <a:ln w="0">
            <a:solidFill>
              <a:srgbClr val="32314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683376" y="4586289"/>
            <a:ext cx="2295525" cy="517525"/>
          </a:xfrm>
          <a:prstGeom prst="rect">
            <a:avLst/>
          </a:prstGeom>
          <a:solidFill>
            <a:srgbClr val="9FC9D6"/>
          </a:solidFill>
          <a:ln w="9" cap="flat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5295901" y="3662363"/>
            <a:ext cx="981075" cy="755650"/>
          </a:xfrm>
          <a:prstGeom prst="rect">
            <a:avLst/>
          </a:prstGeom>
          <a:solidFill>
            <a:srgbClr val="D9BDC9"/>
          </a:solidFill>
          <a:ln w="9" cap="flat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" name="Rectangle 9"/>
          <p:cNvSpPr>
            <a:spLocks noChangeArrowheads="1"/>
          </p:cNvSpPr>
          <p:nvPr/>
        </p:nvSpPr>
        <p:spPr bwMode="auto">
          <a:xfrm>
            <a:off x="4430713" y="3868739"/>
            <a:ext cx="1554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 dirty="0">
                <a:solidFill>
                  <a:srgbClr val="24282B"/>
                </a:solidFill>
                <a:latin typeface="ArialMT" charset="-95"/>
              </a:rPr>
              <a:t>μ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049" name="Rectangle 10"/>
          <p:cNvSpPr>
            <a:spLocks noChangeArrowheads="1"/>
          </p:cNvSpPr>
          <p:nvPr/>
        </p:nvSpPr>
        <p:spPr bwMode="auto">
          <a:xfrm>
            <a:off x="4567238" y="3868739"/>
            <a:ext cx="28373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24282B"/>
                </a:solidFill>
                <a:latin typeface="ArialMT" charset="-95"/>
              </a:rPr>
              <a:t>pc</a:t>
            </a:r>
            <a:endParaRPr lang="en-US">
              <a:latin typeface="Arial" pitchFamily="34" charset="0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5295900" y="3779838"/>
            <a:ext cx="94615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24282B"/>
                </a:solidFill>
                <a:latin typeface="ArialMT" charset="-95"/>
              </a:rPr>
              <a:t>Microprogram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2052" name="Rectangle 12"/>
          <p:cNvSpPr>
            <a:spLocks noChangeArrowheads="1"/>
          </p:cNvSpPr>
          <p:nvPr/>
        </p:nvSpPr>
        <p:spPr bwMode="auto">
          <a:xfrm>
            <a:off x="5522913" y="4044950"/>
            <a:ext cx="55403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MT" charset="-95"/>
              </a:rPr>
              <a:t>memory</a:t>
            </a:r>
            <a:endParaRPr lang="en-US" sz="1200" dirty="0">
              <a:latin typeface="Arial" pitchFamily="34" charset="0"/>
            </a:endParaRPr>
          </a:p>
        </p:txBody>
      </p:sp>
      <p:sp>
        <p:nvSpPr>
          <p:cNvPr id="2053" name="Line 13"/>
          <p:cNvSpPr>
            <a:spLocks noChangeShapeType="1"/>
          </p:cNvSpPr>
          <p:nvPr/>
        </p:nvSpPr>
        <p:spPr bwMode="auto">
          <a:xfrm>
            <a:off x="4918076" y="4054475"/>
            <a:ext cx="365125" cy="0"/>
          </a:xfrm>
          <a:prstGeom prst="line">
            <a:avLst/>
          </a:prstGeom>
          <a:noFill/>
          <a:ln w="9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Freeform 14"/>
          <p:cNvSpPr>
            <a:spLocks/>
          </p:cNvSpPr>
          <p:nvPr/>
        </p:nvSpPr>
        <p:spPr bwMode="auto">
          <a:xfrm>
            <a:off x="5170489" y="4011613"/>
            <a:ext cx="125413" cy="84138"/>
          </a:xfrm>
          <a:custGeom>
            <a:avLst/>
            <a:gdLst>
              <a:gd name="T0" fmla="*/ 3 w 9"/>
              <a:gd name="T1" fmla="*/ 3 h 6"/>
              <a:gd name="T2" fmla="*/ 0 w 9"/>
              <a:gd name="T3" fmla="*/ 6 h 6"/>
              <a:gd name="T4" fmla="*/ 9 w 9"/>
              <a:gd name="T5" fmla="*/ 3 h 6"/>
              <a:gd name="T6" fmla="*/ 0 w 9"/>
              <a:gd name="T7" fmla="*/ 0 h 6"/>
              <a:gd name="T8" fmla="*/ 3 w 9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6">
                <a:moveTo>
                  <a:pt x="3" y="3"/>
                </a:moveTo>
                <a:lnTo>
                  <a:pt x="0" y="6"/>
                </a:lnTo>
                <a:lnTo>
                  <a:pt x="9" y="3"/>
                </a:lnTo>
                <a:lnTo>
                  <a:pt x="0" y="0"/>
                </a:lnTo>
                <a:lnTo>
                  <a:pt x="3" y="3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Rectangle 15"/>
          <p:cNvSpPr>
            <a:spLocks noChangeArrowheads="1"/>
          </p:cNvSpPr>
          <p:nvPr/>
        </p:nvSpPr>
        <p:spPr bwMode="auto">
          <a:xfrm>
            <a:off x="7242175" y="3802064"/>
            <a:ext cx="812800" cy="447675"/>
          </a:xfrm>
          <a:prstGeom prst="rect">
            <a:avLst/>
          </a:prstGeom>
          <a:solidFill>
            <a:srgbClr val="F0D8C2"/>
          </a:solidFill>
          <a:ln w="9" cap="flat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Rectangle 16"/>
          <p:cNvSpPr>
            <a:spLocks noChangeArrowheads="1"/>
          </p:cNvSpPr>
          <p:nvPr/>
        </p:nvSpPr>
        <p:spPr bwMode="auto">
          <a:xfrm>
            <a:off x="7275514" y="3810001"/>
            <a:ext cx="602729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MT" charset="-95"/>
              </a:rPr>
              <a:t>Execute</a:t>
            </a:r>
            <a:endParaRPr lang="en-US">
              <a:latin typeface="Arial" pitchFamily="34" charset="0"/>
            </a:endParaRPr>
          </a:p>
        </p:txBody>
      </p:sp>
      <p:sp>
        <p:nvSpPr>
          <p:cNvPr id="2057" name="Rectangle 17"/>
          <p:cNvSpPr>
            <a:spLocks noChangeArrowheads="1"/>
          </p:cNvSpPr>
          <p:nvPr/>
        </p:nvSpPr>
        <p:spPr bwMode="auto">
          <a:xfrm>
            <a:off x="7459663" y="4013201"/>
            <a:ext cx="26930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MT" charset="-95"/>
              </a:rPr>
              <a:t>unit</a:t>
            </a:r>
            <a:endParaRPr lang="en-US">
              <a:latin typeface="Arial" pitchFamily="34" charset="0"/>
            </a:endParaRPr>
          </a:p>
        </p:txBody>
      </p:sp>
      <p:sp>
        <p:nvSpPr>
          <p:cNvPr id="2058" name="Rectangle 18"/>
          <p:cNvSpPr>
            <a:spLocks noChangeArrowheads="1"/>
          </p:cNvSpPr>
          <p:nvPr/>
        </p:nvSpPr>
        <p:spPr bwMode="auto">
          <a:xfrm>
            <a:off x="6276975" y="3956051"/>
            <a:ext cx="769938" cy="111125"/>
          </a:xfrm>
          <a:prstGeom prst="rect">
            <a:avLst/>
          </a:prstGeom>
          <a:solidFill>
            <a:srgbClr val="3C23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9" name="Freeform 19"/>
          <p:cNvSpPr>
            <a:spLocks/>
          </p:cNvSpPr>
          <p:nvPr/>
        </p:nvSpPr>
        <p:spPr bwMode="auto">
          <a:xfrm>
            <a:off x="6991351" y="3913188"/>
            <a:ext cx="250825" cy="211138"/>
          </a:xfrm>
          <a:custGeom>
            <a:avLst/>
            <a:gdLst>
              <a:gd name="T0" fmla="*/ 0 w 18"/>
              <a:gd name="T1" fmla="*/ 0 h 15"/>
              <a:gd name="T2" fmla="*/ 0 w 18"/>
              <a:gd name="T3" fmla="*/ 15 h 15"/>
              <a:gd name="T4" fmla="*/ 18 w 18"/>
              <a:gd name="T5" fmla="*/ 6 h 15"/>
              <a:gd name="T6" fmla="*/ 0 w 18"/>
              <a:gd name="T7" fmla="*/ 0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" h="15">
                <a:moveTo>
                  <a:pt x="0" y="0"/>
                </a:moveTo>
                <a:lnTo>
                  <a:pt x="0" y="15"/>
                </a:lnTo>
                <a:lnTo>
                  <a:pt x="18" y="6"/>
                </a:lnTo>
                <a:lnTo>
                  <a:pt x="0" y="0"/>
                </a:lnTo>
                <a:close/>
              </a:path>
            </a:pathLst>
          </a:custGeom>
          <a:solidFill>
            <a:srgbClr val="3C237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Rectangle 20"/>
          <p:cNvSpPr>
            <a:spLocks noChangeArrowheads="1"/>
          </p:cNvSpPr>
          <p:nvPr/>
        </p:nvSpPr>
        <p:spPr bwMode="auto">
          <a:xfrm>
            <a:off x="7199313" y="4687889"/>
            <a:ext cx="11108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24282B"/>
                </a:solidFill>
                <a:latin typeface="ArialMT" charset="-95"/>
              </a:rPr>
              <a:t>Data path</a:t>
            </a:r>
            <a:endParaRPr lang="en-US">
              <a:latin typeface="Arial" pitchFamily="34" charset="0"/>
            </a:endParaRPr>
          </a:p>
        </p:txBody>
      </p:sp>
      <p:sp>
        <p:nvSpPr>
          <p:cNvPr id="2061" name="Line 21"/>
          <p:cNvSpPr>
            <a:spLocks noChangeShapeType="1"/>
          </p:cNvSpPr>
          <p:nvPr/>
        </p:nvSpPr>
        <p:spPr bwMode="auto">
          <a:xfrm>
            <a:off x="7270750" y="4249739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2" name="Line 22"/>
          <p:cNvSpPr>
            <a:spLocks noChangeShapeType="1"/>
          </p:cNvSpPr>
          <p:nvPr/>
        </p:nvSpPr>
        <p:spPr bwMode="auto">
          <a:xfrm>
            <a:off x="7270750" y="4362451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3" name="Line 23"/>
          <p:cNvSpPr>
            <a:spLocks noChangeShapeType="1"/>
          </p:cNvSpPr>
          <p:nvPr/>
        </p:nvSpPr>
        <p:spPr bwMode="auto">
          <a:xfrm>
            <a:off x="7270750" y="4473575"/>
            <a:ext cx="0" cy="57150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Freeform 24"/>
          <p:cNvSpPr>
            <a:spLocks/>
          </p:cNvSpPr>
          <p:nvPr/>
        </p:nvSpPr>
        <p:spPr bwMode="auto">
          <a:xfrm>
            <a:off x="7242175" y="4473575"/>
            <a:ext cx="71438" cy="127000"/>
          </a:xfrm>
          <a:custGeom>
            <a:avLst/>
            <a:gdLst>
              <a:gd name="T0" fmla="*/ 2 w 5"/>
              <a:gd name="T1" fmla="*/ 2 h 9"/>
              <a:gd name="T2" fmla="*/ 0 w 5"/>
              <a:gd name="T3" fmla="*/ 0 h 9"/>
              <a:gd name="T4" fmla="*/ 2 w 5"/>
              <a:gd name="T5" fmla="*/ 9 h 9"/>
              <a:gd name="T6" fmla="*/ 5 w 5"/>
              <a:gd name="T7" fmla="*/ 0 h 9"/>
              <a:gd name="T8" fmla="*/ 2 w 5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2" y="2"/>
                </a:moveTo>
                <a:lnTo>
                  <a:pt x="0" y="0"/>
                </a:lnTo>
                <a:lnTo>
                  <a:pt x="2" y="9"/>
                </a:lnTo>
                <a:lnTo>
                  <a:pt x="5" y="0"/>
                </a:lnTo>
                <a:lnTo>
                  <a:pt x="2" y="2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5" name="Line 25"/>
          <p:cNvSpPr>
            <a:spLocks noChangeShapeType="1"/>
          </p:cNvSpPr>
          <p:nvPr/>
        </p:nvSpPr>
        <p:spPr bwMode="auto">
          <a:xfrm>
            <a:off x="7467600" y="4249739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Line 26"/>
          <p:cNvSpPr>
            <a:spLocks noChangeShapeType="1"/>
          </p:cNvSpPr>
          <p:nvPr/>
        </p:nvSpPr>
        <p:spPr bwMode="auto">
          <a:xfrm>
            <a:off x="7467600" y="4362451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7" name="Line 27"/>
          <p:cNvSpPr>
            <a:spLocks noChangeShapeType="1"/>
          </p:cNvSpPr>
          <p:nvPr/>
        </p:nvSpPr>
        <p:spPr bwMode="auto">
          <a:xfrm>
            <a:off x="7467600" y="4473575"/>
            <a:ext cx="0" cy="57150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Freeform 28"/>
          <p:cNvSpPr>
            <a:spLocks/>
          </p:cNvSpPr>
          <p:nvPr/>
        </p:nvSpPr>
        <p:spPr bwMode="auto">
          <a:xfrm>
            <a:off x="7424738" y="4473575"/>
            <a:ext cx="84138" cy="127000"/>
          </a:xfrm>
          <a:custGeom>
            <a:avLst/>
            <a:gdLst>
              <a:gd name="T0" fmla="*/ 3 w 6"/>
              <a:gd name="T1" fmla="*/ 2 h 9"/>
              <a:gd name="T2" fmla="*/ 0 w 6"/>
              <a:gd name="T3" fmla="*/ 0 h 9"/>
              <a:gd name="T4" fmla="*/ 3 w 6"/>
              <a:gd name="T5" fmla="*/ 9 h 9"/>
              <a:gd name="T6" fmla="*/ 6 w 6"/>
              <a:gd name="T7" fmla="*/ 0 h 9"/>
              <a:gd name="T8" fmla="*/ 3 w 6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" h="9">
                <a:moveTo>
                  <a:pt x="3" y="2"/>
                </a:moveTo>
                <a:lnTo>
                  <a:pt x="0" y="0"/>
                </a:lnTo>
                <a:lnTo>
                  <a:pt x="3" y="9"/>
                </a:lnTo>
                <a:lnTo>
                  <a:pt x="6" y="0"/>
                </a:lnTo>
                <a:lnTo>
                  <a:pt x="3" y="2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9" name="Line 29"/>
          <p:cNvSpPr>
            <a:spLocks noChangeShapeType="1"/>
          </p:cNvSpPr>
          <p:nvPr/>
        </p:nvSpPr>
        <p:spPr bwMode="auto">
          <a:xfrm>
            <a:off x="7634288" y="4249739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0" name="Line 30"/>
          <p:cNvSpPr>
            <a:spLocks noChangeShapeType="1"/>
          </p:cNvSpPr>
          <p:nvPr/>
        </p:nvSpPr>
        <p:spPr bwMode="auto">
          <a:xfrm>
            <a:off x="7634288" y="4362451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1" name="Line 31"/>
          <p:cNvSpPr>
            <a:spLocks noChangeShapeType="1"/>
          </p:cNvSpPr>
          <p:nvPr/>
        </p:nvSpPr>
        <p:spPr bwMode="auto">
          <a:xfrm>
            <a:off x="7634288" y="4473575"/>
            <a:ext cx="0" cy="57150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2" name="Freeform 32"/>
          <p:cNvSpPr>
            <a:spLocks/>
          </p:cNvSpPr>
          <p:nvPr/>
        </p:nvSpPr>
        <p:spPr bwMode="auto">
          <a:xfrm>
            <a:off x="7607300" y="4473575"/>
            <a:ext cx="69850" cy="127000"/>
          </a:xfrm>
          <a:custGeom>
            <a:avLst/>
            <a:gdLst>
              <a:gd name="T0" fmla="*/ 2 w 5"/>
              <a:gd name="T1" fmla="*/ 2 h 9"/>
              <a:gd name="T2" fmla="*/ 0 w 5"/>
              <a:gd name="T3" fmla="*/ 0 h 9"/>
              <a:gd name="T4" fmla="*/ 2 w 5"/>
              <a:gd name="T5" fmla="*/ 9 h 9"/>
              <a:gd name="T6" fmla="*/ 5 w 5"/>
              <a:gd name="T7" fmla="*/ 0 h 9"/>
              <a:gd name="T8" fmla="*/ 2 w 5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2" y="2"/>
                </a:moveTo>
                <a:lnTo>
                  <a:pt x="0" y="0"/>
                </a:lnTo>
                <a:lnTo>
                  <a:pt x="2" y="9"/>
                </a:lnTo>
                <a:lnTo>
                  <a:pt x="5" y="0"/>
                </a:lnTo>
                <a:lnTo>
                  <a:pt x="2" y="2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3" name="Line 33"/>
          <p:cNvSpPr>
            <a:spLocks noChangeShapeType="1"/>
          </p:cNvSpPr>
          <p:nvPr/>
        </p:nvSpPr>
        <p:spPr bwMode="auto">
          <a:xfrm>
            <a:off x="7831138" y="4249739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4" name="Line 34"/>
          <p:cNvSpPr>
            <a:spLocks noChangeShapeType="1"/>
          </p:cNvSpPr>
          <p:nvPr/>
        </p:nvSpPr>
        <p:spPr bwMode="auto">
          <a:xfrm>
            <a:off x="7831138" y="4362451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5" name="Line 35"/>
          <p:cNvSpPr>
            <a:spLocks noChangeShapeType="1"/>
          </p:cNvSpPr>
          <p:nvPr/>
        </p:nvSpPr>
        <p:spPr bwMode="auto">
          <a:xfrm>
            <a:off x="7831138" y="4473575"/>
            <a:ext cx="0" cy="57150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6" name="Freeform 36"/>
          <p:cNvSpPr>
            <a:spLocks/>
          </p:cNvSpPr>
          <p:nvPr/>
        </p:nvSpPr>
        <p:spPr bwMode="auto">
          <a:xfrm>
            <a:off x="7788275" y="4473575"/>
            <a:ext cx="69850" cy="127000"/>
          </a:xfrm>
          <a:custGeom>
            <a:avLst/>
            <a:gdLst>
              <a:gd name="T0" fmla="*/ 3 w 5"/>
              <a:gd name="T1" fmla="*/ 2 h 9"/>
              <a:gd name="T2" fmla="*/ 0 w 5"/>
              <a:gd name="T3" fmla="*/ 0 h 9"/>
              <a:gd name="T4" fmla="*/ 3 w 5"/>
              <a:gd name="T5" fmla="*/ 9 h 9"/>
              <a:gd name="T6" fmla="*/ 5 w 5"/>
              <a:gd name="T7" fmla="*/ 0 h 9"/>
              <a:gd name="T8" fmla="*/ 3 w 5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3" y="2"/>
                </a:moveTo>
                <a:lnTo>
                  <a:pt x="0" y="0"/>
                </a:lnTo>
                <a:lnTo>
                  <a:pt x="3" y="9"/>
                </a:lnTo>
                <a:lnTo>
                  <a:pt x="5" y="0"/>
                </a:lnTo>
                <a:lnTo>
                  <a:pt x="3" y="2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7" name="Line 37"/>
          <p:cNvSpPr>
            <a:spLocks noChangeShapeType="1"/>
          </p:cNvSpPr>
          <p:nvPr/>
        </p:nvSpPr>
        <p:spPr bwMode="auto">
          <a:xfrm>
            <a:off x="8013700" y="4249739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8" name="Line 38"/>
          <p:cNvSpPr>
            <a:spLocks noChangeShapeType="1"/>
          </p:cNvSpPr>
          <p:nvPr/>
        </p:nvSpPr>
        <p:spPr bwMode="auto">
          <a:xfrm>
            <a:off x="8013700" y="4362451"/>
            <a:ext cx="0" cy="55563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9" name="Line 39"/>
          <p:cNvSpPr>
            <a:spLocks noChangeShapeType="1"/>
          </p:cNvSpPr>
          <p:nvPr/>
        </p:nvSpPr>
        <p:spPr bwMode="auto">
          <a:xfrm>
            <a:off x="8013700" y="4473575"/>
            <a:ext cx="0" cy="57150"/>
          </a:xfrm>
          <a:prstGeom prst="lin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40"/>
          <p:cNvSpPr>
            <a:spLocks/>
          </p:cNvSpPr>
          <p:nvPr/>
        </p:nvSpPr>
        <p:spPr bwMode="auto">
          <a:xfrm>
            <a:off x="7970838" y="4473575"/>
            <a:ext cx="69850" cy="127000"/>
          </a:xfrm>
          <a:custGeom>
            <a:avLst/>
            <a:gdLst>
              <a:gd name="T0" fmla="*/ 3 w 5"/>
              <a:gd name="T1" fmla="*/ 2 h 9"/>
              <a:gd name="T2" fmla="*/ 0 w 5"/>
              <a:gd name="T3" fmla="*/ 0 h 9"/>
              <a:gd name="T4" fmla="*/ 3 w 5"/>
              <a:gd name="T5" fmla="*/ 9 h 9"/>
              <a:gd name="T6" fmla="*/ 5 w 5"/>
              <a:gd name="T7" fmla="*/ 0 h 9"/>
              <a:gd name="T8" fmla="*/ 3 w 5"/>
              <a:gd name="T9" fmla="*/ 2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3" y="2"/>
                </a:moveTo>
                <a:lnTo>
                  <a:pt x="0" y="0"/>
                </a:lnTo>
                <a:lnTo>
                  <a:pt x="3" y="9"/>
                </a:lnTo>
                <a:lnTo>
                  <a:pt x="5" y="0"/>
                </a:lnTo>
                <a:lnTo>
                  <a:pt x="3" y="2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41"/>
          <p:cNvSpPr>
            <a:spLocks noChangeArrowheads="1"/>
          </p:cNvSpPr>
          <p:nvPr/>
        </p:nvSpPr>
        <p:spPr bwMode="auto">
          <a:xfrm>
            <a:off x="6540501" y="4165601"/>
            <a:ext cx="54822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MT" charset="-95"/>
              </a:rPr>
              <a:t>control </a:t>
            </a:r>
            <a:endParaRPr lang="en-US">
              <a:latin typeface="Arial" pitchFamily="34" charset="0"/>
            </a:endParaRPr>
          </a:p>
        </p:txBody>
      </p:sp>
      <p:sp>
        <p:nvSpPr>
          <p:cNvPr id="115" name="Rectangle 42"/>
          <p:cNvSpPr>
            <a:spLocks noChangeArrowheads="1"/>
          </p:cNvSpPr>
          <p:nvPr/>
        </p:nvSpPr>
        <p:spPr bwMode="auto">
          <a:xfrm>
            <a:off x="6540501" y="4381501"/>
            <a:ext cx="519373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MT" charset="-95"/>
              </a:rPr>
              <a:t>signals</a:t>
            </a:r>
            <a:endParaRPr lang="en-US">
              <a:latin typeface="Arial" pitchFamily="34" charset="0"/>
            </a:endParaRPr>
          </a:p>
        </p:txBody>
      </p:sp>
      <p:sp>
        <p:nvSpPr>
          <p:cNvPr id="116" name="Freeform 43"/>
          <p:cNvSpPr>
            <a:spLocks/>
          </p:cNvSpPr>
          <p:nvPr/>
        </p:nvSpPr>
        <p:spPr bwMode="auto">
          <a:xfrm>
            <a:off x="4638676" y="2794001"/>
            <a:ext cx="392113" cy="601663"/>
          </a:xfrm>
          <a:custGeom>
            <a:avLst/>
            <a:gdLst>
              <a:gd name="T0" fmla="*/ 28 w 28"/>
              <a:gd name="T1" fmla="*/ 0 h 43"/>
              <a:gd name="T2" fmla="*/ 0 w 28"/>
              <a:gd name="T3" fmla="*/ 7 h 43"/>
              <a:gd name="T4" fmla="*/ 0 w 28"/>
              <a:gd name="T5" fmla="*/ 33 h 43"/>
              <a:gd name="T6" fmla="*/ 27 w 28"/>
              <a:gd name="T7" fmla="*/ 43 h 43"/>
              <a:gd name="T8" fmla="*/ 28 w 28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" h="43">
                <a:moveTo>
                  <a:pt x="28" y="0"/>
                </a:moveTo>
                <a:lnTo>
                  <a:pt x="0" y="7"/>
                </a:lnTo>
                <a:lnTo>
                  <a:pt x="0" y="33"/>
                </a:lnTo>
                <a:lnTo>
                  <a:pt x="27" y="43"/>
                </a:lnTo>
                <a:lnTo>
                  <a:pt x="28" y="0"/>
                </a:lnTo>
                <a:close/>
              </a:path>
            </a:pathLst>
          </a:custGeom>
          <a:solidFill>
            <a:srgbClr val="E8A598"/>
          </a:solidFill>
          <a:ln w="18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44"/>
          <p:cNvSpPr>
            <a:spLocks/>
          </p:cNvSpPr>
          <p:nvPr/>
        </p:nvSpPr>
        <p:spPr bwMode="auto">
          <a:xfrm>
            <a:off x="5030788" y="3255964"/>
            <a:ext cx="560388" cy="784225"/>
          </a:xfrm>
          <a:custGeom>
            <a:avLst/>
            <a:gdLst>
              <a:gd name="T0" fmla="*/ 0 w 40"/>
              <a:gd name="T1" fmla="*/ 56 h 56"/>
              <a:gd name="T2" fmla="*/ 0 w 40"/>
              <a:gd name="T3" fmla="*/ 25 h 56"/>
              <a:gd name="T4" fmla="*/ 40 w 40"/>
              <a:gd name="T5" fmla="*/ 25 h 56"/>
              <a:gd name="T6" fmla="*/ 40 w 4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0" h="56">
                <a:moveTo>
                  <a:pt x="0" y="56"/>
                </a:moveTo>
                <a:lnTo>
                  <a:pt x="0" y="25"/>
                </a:lnTo>
                <a:lnTo>
                  <a:pt x="40" y="25"/>
                </a:lnTo>
                <a:lnTo>
                  <a:pt x="40" y="0"/>
                </a:lnTo>
              </a:path>
            </a:pathLst>
          </a:custGeom>
          <a:noFill/>
          <a:ln w="9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45"/>
          <p:cNvSpPr>
            <a:spLocks noChangeArrowheads="1"/>
          </p:cNvSpPr>
          <p:nvPr/>
        </p:nvSpPr>
        <p:spPr bwMode="auto">
          <a:xfrm>
            <a:off x="4987925" y="3997326"/>
            <a:ext cx="84138" cy="98425"/>
          </a:xfrm>
          <a:prstGeom prst="ellipse">
            <a:avLst/>
          </a:prstGeom>
          <a:solidFill>
            <a:srgbClr val="41383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46"/>
          <p:cNvSpPr>
            <a:spLocks noChangeArrowheads="1"/>
          </p:cNvSpPr>
          <p:nvPr/>
        </p:nvSpPr>
        <p:spPr bwMode="auto">
          <a:xfrm>
            <a:off x="4987925" y="3997326"/>
            <a:ext cx="84138" cy="98425"/>
          </a:xfrm>
          <a:prstGeom prst="ellips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47"/>
          <p:cNvSpPr>
            <a:spLocks noChangeArrowheads="1"/>
          </p:cNvSpPr>
          <p:nvPr/>
        </p:nvSpPr>
        <p:spPr bwMode="auto">
          <a:xfrm>
            <a:off x="5394325" y="3143250"/>
            <a:ext cx="336550" cy="266700"/>
          </a:xfrm>
          <a:prstGeom prst="ellipse">
            <a:avLst/>
          </a:prstGeom>
          <a:solidFill>
            <a:srgbClr val="E3CC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48"/>
          <p:cNvSpPr>
            <a:spLocks noChangeArrowheads="1"/>
          </p:cNvSpPr>
          <p:nvPr/>
        </p:nvSpPr>
        <p:spPr bwMode="auto">
          <a:xfrm>
            <a:off x="5394325" y="3143250"/>
            <a:ext cx="336550" cy="266700"/>
          </a:xfrm>
          <a:prstGeom prst="ellipse">
            <a:avLst/>
          </a:pr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49"/>
          <p:cNvSpPr>
            <a:spLocks noChangeShapeType="1"/>
          </p:cNvSpPr>
          <p:nvPr/>
        </p:nvSpPr>
        <p:spPr bwMode="auto">
          <a:xfrm flipH="1">
            <a:off x="5016500" y="3270250"/>
            <a:ext cx="363538" cy="0"/>
          </a:xfrm>
          <a:prstGeom prst="line">
            <a:avLst/>
          </a:prstGeom>
          <a:noFill/>
          <a:ln w="9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Freeform 50"/>
          <p:cNvSpPr>
            <a:spLocks/>
          </p:cNvSpPr>
          <p:nvPr/>
        </p:nvSpPr>
        <p:spPr bwMode="auto">
          <a:xfrm>
            <a:off x="5002213" y="3227388"/>
            <a:ext cx="127000" cy="84138"/>
          </a:xfrm>
          <a:custGeom>
            <a:avLst/>
            <a:gdLst>
              <a:gd name="T0" fmla="*/ 6 w 9"/>
              <a:gd name="T1" fmla="*/ 3 h 6"/>
              <a:gd name="T2" fmla="*/ 9 w 9"/>
              <a:gd name="T3" fmla="*/ 0 h 6"/>
              <a:gd name="T4" fmla="*/ 0 w 9"/>
              <a:gd name="T5" fmla="*/ 3 h 6"/>
              <a:gd name="T6" fmla="*/ 9 w 9"/>
              <a:gd name="T7" fmla="*/ 6 h 6"/>
              <a:gd name="T8" fmla="*/ 6 w 9"/>
              <a:gd name="T9" fmla="*/ 3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6">
                <a:moveTo>
                  <a:pt x="6" y="3"/>
                </a:moveTo>
                <a:lnTo>
                  <a:pt x="9" y="0"/>
                </a:lnTo>
                <a:lnTo>
                  <a:pt x="0" y="3"/>
                </a:lnTo>
                <a:lnTo>
                  <a:pt x="9" y="6"/>
                </a:lnTo>
                <a:lnTo>
                  <a:pt x="6" y="3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Line 51"/>
          <p:cNvSpPr>
            <a:spLocks noChangeShapeType="1"/>
          </p:cNvSpPr>
          <p:nvPr/>
        </p:nvSpPr>
        <p:spPr bwMode="auto">
          <a:xfrm>
            <a:off x="5451475" y="3284538"/>
            <a:ext cx="209550" cy="0"/>
          </a:xfrm>
          <a:prstGeom prst="line">
            <a:avLst/>
          </a:prstGeom>
          <a:noFill/>
          <a:ln w="9" cap="flat">
            <a:solidFill>
              <a:srgbClr val="2F313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Line 52"/>
          <p:cNvSpPr>
            <a:spLocks noChangeShapeType="1"/>
          </p:cNvSpPr>
          <p:nvPr/>
        </p:nvSpPr>
        <p:spPr bwMode="auto">
          <a:xfrm>
            <a:off x="5562600" y="3186114"/>
            <a:ext cx="0" cy="195263"/>
          </a:xfrm>
          <a:prstGeom prst="line">
            <a:avLst/>
          </a:prstGeom>
          <a:noFill/>
          <a:ln w="9" cap="flat">
            <a:solidFill>
              <a:srgbClr val="2F313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Line 53"/>
          <p:cNvSpPr>
            <a:spLocks noChangeShapeType="1"/>
          </p:cNvSpPr>
          <p:nvPr/>
        </p:nvSpPr>
        <p:spPr bwMode="auto">
          <a:xfrm flipH="1">
            <a:off x="5745164" y="3284538"/>
            <a:ext cx="180975" cy="0"/>
          </a:xfrm>
          <a:prstGeom prst="line">
            <a:avLst/>
          </a:prstGeom>
          <a:noFill/>
          <a:ln w="9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Freeform 54"/>
          <p:cNvSpPr>
            <a:spLocks/>
          </p:cNvSpPr>
          <p:nvPr/>
        </p:nvSpPr>
        <p:spPr bwMode="auto">
          <a:xfrm>
            <a:off x="5730876" y="3255964"/>
            <a:ext cx="111125" cy="55563"/>
          </a:xfrm>
          <a:custGeom>
            <a:avLst/>
            <a:gdLst>
              <a:gd name="T0" fmla="*/ 6 w 8"/>
              <a:gd name="T1" fmla="*/ 2 h 4"/>
              <a:gd name="T2" fmla="*/ 8 w 8"/>
              <a:gd name="T3" fmla="*/ 0 h 4"/>
              <a:gd name="T4" fmla="*/ 0 w 8"/>
              <a:gd name="T5" fmla="*/ 2 h 4"/>
              <a:gd name="T6" fmla="*/ 8 w 8"/>
              <a:gd name="T7" fmla="*/ 4 h 4"/>
              <a:gd name="T8" fmla="*/ 6 w 8"/>
              <a:gd name="T9" fmla="*/ 2 h 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4">
                <a:moveTo>
                  <a:pt x="6" y="2"/>
                </a:moveTo>
                <a:lnTo>
                  <a:pt x="8" y="0"/>
                </a:lnTo>
                <a:lnTo>
                  <a:pt x="0" y="2"/>
                </a:lnTo>
                <a:lnTo>
                  <a:pt x="8" y="4"/>
                </a:lnTo>
                <a:lnTo>
                  <a:pt x="6" y="2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0" name="Rectangle 55"/>
          <p:cNvSpPr>
            <a:spLocks noChangeArrowheads="1"/>
          </p:cNvSpPr>
          <p:nvPr/>
        </p:nvSpPr>
        <p:spPr bwMode="auto">
          <a:xfrm>
            <a:off x="5926138" y="3241676"/>
            <a:ext cx="211138" cy="322263"/>
          </a:xfrm>
          <a:prstGeom prst="rect">
            <a:avLst/>
          </a:prstGeom>
          <a:solidFill>
            <a:srgbClr val="E3CCCD"/>
          </a:solidFill>
          <a:ln w="9" cap="flat">
            <a:solidFill>
              <a:srgbClr val="2F313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1" name="Rectangle 56"/>
          <p:cNvSpPr>
            <a:spLocks noChangeArrowheads="1"/>
          </p:cNvSpPr>
          <p:nvPr/>
        </p:nvSpPr>
        <p:spPr bwMode="auto">
          <a:xfrm>
            <a:off x="5940425" y="3263901"/>
            <a:ext cx="14908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24282B"/>
                </a:solidFill>
                <a:latin typeface="ArialMT" charset="-95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082" name="Freeform 57"/>
          <p:cNvSpPr>
            <a:spLocks/>
          </p:cNvSpPr>
          <p:nvPr/>
        </p:nvSpPr>
        <p:spPr bwMode="auto">
          <a:xfrm>
            <a:off x="5059364" y="2933700"/>
            <a:ext cx="2365375" cy="839788"/>
          </a:xfrm>
          <a:custGeom>
            <a:avLst/>
            <a:gdLst>
              <a:gd name="T0" fmla="*/ 169 w 169"/>
              <a:gd name="T1" fmla="*/ 60 h 60"/>
              <a:gd name="T2" fmla="*/ 169 w 169"/>
              <a:gd name="T3" fmla="*/ 1 h 60"/>
              <a:gd name="T4" fmla="*/ 0 w 169"/>
              <a:gd name="T5" fmla="*/ 0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9" h="60">
                <a:moveTo>
                  <a:pt x="169" y="60"/>
                </a:moveTo>
                <a:lnTo>
                  <a:pt x="169" y="1"/>
                </a:lnTo>
                <a:lnTo>
                  <a:pt x="0" y="0"/>
                </a:lnTo>
              </a:path>
            </a:pathLst>
          </a:custGeom>
          <a:noFill/>
          <a:ln w="9" cap="flat">
            <a:solidFill>
              <a:srgbClr val="3B23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3" name="Freeform 58"/>
          <p:cNvSpPr>
            <a:spLocks/>
          </p:cNvSpPr>
          <p:nvPr/>
        </p:nvSpPr>
        <p:spPr bwMode="auto">
          <a:xfrm>
            <a:off x="5045076" y="2905125"/>
            <a:ext cx="125413" cy="71438"/>
          </a:xfrm>
          <a:custGeom>
            <a:avLst/>
            <a:gdLst>
              <a:gd name="T0" fmla="*/ 6 w 9"/>
              <a:gd name="T1" fmla="*/ 2 h 5"/>
              <a:gd name="T2" fmla="*/ 9 w 9"/>
              <a:gd name="T3" fmla="*/ 0 h 5"/>
              <a:gd name="T4" fmla="*/ 0 w 9"/>
              <a:gd name="T5" fmla="*/ 2 h 5"/>
              <a:gd name="T6" fmla="*/ 9 w 9"/>
              <a:gd name="T7" fmla="*/ 5 h 5"/>
              <a:gd name="T8" fmla="*/ 6 w 9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5">
                <a:moveTo>
                  <a:pt x="6" y="2"/>
                </a:moveTo>
                <a:lnTo>
                  <a:pt x="9" y="0"/>
                </a:lnTo>
                <a:lnTo>
                  <a:pt x="0" y="2"/>
                </a:lnTo>
                <a:lnTo>
                  <a:pt x="9" y="5"/>
                </a:lnTo>
                <a:lnTo>
                  <a:pt x="6" y="2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Rectangle 59"/>
          <p:cNvSpPr>
            <a:spLocks noChangeArrowheads="1"/>
          </p:cNvSpPr>
          <p:nvPr/>
        </p:nvSpPr>
        <p:spPr bwMode="auto">
          <a:xfrm>
            <a:off x="6205539" y="2974976"/>
            <a:ext cx="101367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rgbClr val="24282B"/>
                </a:solidFill>
                <a:latin typeface="ArialMT" charset="-95"/>
              </a:rPr>
              <a:t>μ</a:t>
            </a:r>
            <a:r>
              <a:rPr lang="en-US" sz="1200" dirty="0" err="1">
                <a:solidFill>
                  <a:srgbClr val="24282B"/>
                </a:solidFill>
                <a:latin typeface="ArialMT" charset="-95"/>
              </a:rPr>
              <a:t>branchTarget</a:t>
            </a:r>
            <a:endParaRPr lang="en-US" sz="1200" dirty="0">
              <a:latin typeface="Arial" pitchFamily="34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latin typeface="Arial" pitchFamily="34" charset="0"/>
            </a:endParaRPr>
          </a:p>
        </p:txBody>
      </p:sp>
      <p:sp>
        <p:nvSpPr>
          <p:cNvPr id="2085" name="Freeform 60"/>
          <p:cNvSpPr>
            <a:spLocks/>
          </p:cNvSpPr>
          <p:nvPr/>
        </p:nvSpPr>
        <p:spPr bwMode="auto">
          <a:xfrm>
            <a:off x="3883025" y="5608638"/>
            <a:ext cx="6383338" cy="419100"/>
          </a:xfrm>
          <a:custGeom>
            <a:avLst/>
            <a:gdLst>
              <a:gd name="T0" fmla="*/ 10 w 456"/>
              <a:gd name="T1" fmla="*/ 0 h 30"/>
              <a:gd name="T2" fmla="*/ 446 w 456"/>
              <a:gd name="T3" fmla="*/ 0 h 30"/>
              <a:gd name="T4" fmla="*/ 456 w 456"/>
              <a:gd name="T5" fmla="*/ 9 h 30"/>
              <a:gd name="T6" fmla="*/ 456 w 456"/>
              <a:gd name="T7" fmla="*/ 20 h 30"/>
              <a:gd name="T8" fmla="*/ 446 w 456"/>
              <a:gd name="T9" fmla="*/ 30 h 30"/>
              <a:gd name="T10" fmla="*/ 10 w 456"/>
              <a:gd name="T11" fmla="*/ 30 h 30"/>
              <a:gd name="T12" fmla="*/ 0 w 456"/>
              <a:gd name="T13" fmla="*/ 20 h 30"/>
              <a:gd name="T14" fmla="*/ 0 w 456"/>
              <a:gd name="T15" fmla="*/ 9 h 30"/>
              <a:gd name="T16" fmla="*/ 10 w 456"/>
              <a:gd name="T17" fmla="*/ 0 h 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56" h="30">
                <a:moveTo>
                  <a:pt x="10" y="0"/>
                </a:moveTo>
                <a:lnTo>
                  <a:pt x="446" y="0"/>
                </a:lnTo>
                <a:cubicBezTo>
                  <a:pt x="451" y="0"/>
                  <a:pt x="456" y="4"/>
                  <a:pt x="456" y="9"/>
                </a:cubicBezTo>
                <a:lnTo>
                  <a:pt x="456" y="20"/>
                </a:lnTo>
                <a:cubicBezTo>
                  <a:pt x="456" y="25"/>
                  <a:pt x="451" y="30"/>
                  <a:pt x="446" y="30"/>
                </a:cubicBezTo>
                <a:lnTo>
                  <a:pt x="10" y="30"/>
                </a:lnTo>
                <a:cubicBezTo>
                  <a:pt x="5" y="30"/>
                  <a:pt x="0" y="25"/>
                  <a:pt x="0" y="20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E3CCCD"/>
          </a:solidFill>
          <a:ln w="9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6" name="Rectangle 61"/>
          <p:cNvSpPr>
            <a:spLocks noChangeArrowheads="1"/>
          </p:cNvSpPr>
          <p:nvPr/>
        </p:nvSpPr>
        <p:spPr bwMode="auto">
          <a:xfrm>
            <a:off x="5788026" y="5614988"/>
            <a:ext cx="17088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600">
                <a:solidFill>
                  <a:srgbClr val="24282B"/>
                </a:solidFill>
                <a:latin typeface="ArialMT" charset="-95"/>
              </a:rPr>
              <a:t>Shared bus</a:t>
            </a:r>
            <a:endParaRPr lang="en-US">
              <a:latin typeface="Arial" pitchFamily="34" charset="0"/>
            </a:endParaRPr>
          </a:p>
        </p:txBody>
      </p:sp>
      <p:sp>
        <p:nvSpPr>
          <p:cNvPr id="2087" name="Rectangle 62"/>
          <p:cNvSpPr>
            <a:spLocks noChangeArrowheads="1"/>
          </p:cNvSpPr>
          <p:nvPr/>
        </p:nvSpPr>
        <p:spPr bwMode="auto">
          <a:xfrm>
            <a:off x="7662864" y="5187950"/>
            <a:ext cx="125413" cy="279400"/>
          </a:xfrm>
          <a:prstGeom prst="rect">
            <a:avLst/>
          </a:pr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8" name="Freeform 63"/>
          <p:cNvSpPr>
            <a:spLocks/>
          </p:cNvSpPr>
          <p:nvPr/>
        </p:nvSpPr>
        <p:spPr bwMode="auto">
          <a:xfrm>
            <a:off x="7550150" y="5103814"/>
            <a:ext cx="336550" cy="168275"/>
          </a:xfrm>
          <a:custGeom>
            <a:avLst/>
            <a:gdLst>
              <a:gd name="T0" fmla="*/ 12 w 24"/>
              <a:gd name="T1" fmla="*/ 0 h 12"/>
              <a:gd name="T2" fmla="*/ 0 w 24"/>
              <a:gd name="T3" fmla="*/ 12 h 12"/>
              <a:gd name="T4" fmla="*/ 24 w 24"/>
              <a:gd name="T5" fmla="*/ 12 h 12"/>
              <a:gd name="T6" fmla="*/ 12 w 24"/>
              <a:gd name="T7" fmla="*/ 0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12">
                <a:moveTo>
                  <a:pt x="12" y="0"/>
                </a:moveTo>
                <a:lnTo>
                  <a:pt x="0" y="12"/>
                </a:lnTo>
                <a:lnTo>
                  <a:pt x="24" y="12"/>
                </a:lnTo>
                <a:lnTo>
                  <a:pt x="12" y="0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9" name="Freeform 64"/>
          <p:cNvSpPr>
            <a:spLocks/>
          </p:cNvSpPr>
          <p:nvPr/>
        </p:nvSpPr>
        <p:spPr bwMode="auto">
          <a:xfrm>
            <a:off x="7564438" y="5454650"/>
            <a:ext cx="336550" cy="166688"/>
          </a:xfrm>
          <a:custGeom>
            <a:avLst/>
            <a:gdLst>
              <a:gd name="T0" fmla="*/ 12 w 24"/>
              <a:gd name="T1" fmla="*/ 12 h 12"/>
              <a:gd name="T2" fmla="*/ 0 w 24"/>
              <a:gd name="T3" fmla="*/ 0 h 12"/>
              <a:gd name="T4" fmla="*/ 24 w 24"/>
              <a:gd name="T5" fmla="*/ 0 h 12"/>
              <a:gd name="T6" fmla="*/ 12 w 24"/>
              <a:gd name="T7" fmla="*/ 12 h 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" h="12">
                <a:moveTo>
                  <a:pt x="12" y="12"/>
                </a:moveTo>
                <a:lnTo>
                  <a:pt x="0" y="0"/>
                </a:lnTo>
                <a:lnTo>
                  <a:pt x="24" y="0"/>
                </a:lnTo>
                <a:lnTo>
                  <a:pt x="12" y="12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0" name="Rectangle 65"/>
          <p:cNvSpPr>
            <a:spLocks noChangeArrowheads="1"/>
          </p:cNvSpPr>
          <p:nvPr/>
        </p:nvSpPr>
        <p:spPr bwMode="auto">
          <a:xfrm>
            <a:off x="8139113" y="3900489"/>
            <a:ext cx="1119188" cy="55563"/>
          </a:xfrm>
          <a:prstGeom prst="rect">
            <a:avLst/>
          </a:pr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1" name="Rectangle 66"/>
          <p:cNvSpPr>
            <a:spLocks noChangeArrowheads="1"/>
          </p:cNvSpPr>
          <p:nvPr/>
        </p:nvSpPr>
        <p:spPr bwMode="auto">
          <a:xfrm>
            <a:off x="9188450" y="3900489"/>
            <a:ext cx="69850" cy="1609725"/>
          </a:xfrm>
          <a:prstGeom prst="rect">
            <a:avLst/>
          </a:pr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Freeform 67"/>
          <p:cNvSpPr>
            <a:spLocks/>
          </p:cNvSpPr>
          <p:nvPr/>
        </p:nvSpPr>
        <p:spPr bwMode="auto">
          <a:xfrm>
            <a:off x="8069264" y="3802064"/>
            <a:ext cx="98425" cy="252413"/>
          </a:xfrm>
          <a:custGeom>
            <a:avLst/>
            <a:gdLst>
              <a:gd name="T0" fmla="*/ 0 w 7"/>
              <a:gd name="T1" fmla="*/ 7 h 18"/>
              <a:gd name="T2" fmla="*/ 7 w 7"/>
              <a:gd name="T3" fmla="*/ 18 h 18"/>
              <a:gd name="T4" fmla="*/ 7 w 7"/>
              <a:gd name="T5" fmla="*/ 0 h 18"/>
              <a:gd name="T6" fmla="*/ 0 w 7"/>
              <a:gd name="T7" fmla="*/ 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" h="18">
                <a:moveTo>
                  <a:pt x="0" y="7"/>
                </a:moveTo>
                <a:lnTo>
                  <a:pt x="7" y="18"/>
                </a:lnTo>
                <a:lnTo>
                  <a:pt x="7" y="0"/>
                </a:lnTo>
                <a:lnTo>
                  <a:pt x="0" y="7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3" name="Freeform 68"/>
          <p:cNvSpPr>
            <a:spLocks/>
          </p:cNvSpPr>
          <p:nvPr/>
        </p:nvSpPr>
        <p:spPr bwMode="auto">
          <a:xfrm>
            <a:off x="9118600" y="5495926"/>
            <a:ext cx="211138" cy="98425"/>
          </a:xfrm>
          <a:custGeom>
            <a:avLst/>
            <a:gdLst>
              <a:gd name="T0" fmla="*/ 7 w 15"/>
              <a:gd name="T1" fmla="*/ 7 h 7"/>
              <a:gd name="T2" fmla="*/ 15 w 15"/>
              <a:gd name="T3" fmla="*/ 0 h 7"/>
              <a:gd name="T4" fmla="*/ 0 w 15"/>
              <a:gd name="T5" fmla="*/ 0 h 7"/>
              <a:gd name="T6" fmla="*/ 7 w 15"/>
              <a:gd name="T7" fmla="*/ 7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5" h="7">
                <a:moveTo>
                  <a:pt x="7" y="7"/>
                </a:moveTo>
                <a:lnTo>
                  <a:pt x="15" y="0"/>
                </a:lnTo>
                <a:lnTo>
                  <a:pt x="0" y="0"/>
                </a:lnTo>
                <a:lnTo>
                  <a:pt x="7" y="7"/>
                </a:lnTo>
                <a:close/>
              </a:path>
            </a:pathLst>
          </a:custGeom>
          <a:solidFill>
            <a:srgbClr val="3B247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4" name="Line 69"/>
          <p:cNvSpPr>
            <a:spLocks noChangeShapeType="1"/>
          </p:cNvSpPr>
          <p:nvPr/>
        </p:nvSpPr>
        <p:spPr bwMode="auto">
          <a:xfrm flipV="1">
            <a:off x="7691438" y="3633789"/>
            <a:ext cx="0" cy="168275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5" name="Line 70"/>
          <p:cNvSpPr>
            <a:spLocks noChangeShapeType="1"/>
          </p:cNvSpPr>
          <p:nvPr/>
        </p:nvSpPr>
        <p:spPr bwMode="auto">
          <a:xfrm flipV="1">
            <a:off x="7691438" y="3521075"/>
            <a:ext cx="0" cy="5715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6" name="Line 71"/>
          <p:cNvSpPr>
            <a:spLocks noChangeShapeType="1"/>
          </p:cNvSpPr>
          <p:nvPr/>
        </p:nvSpPr>
        <p:spPr bwMode="auto">
          <a:xfrm flipV="1">
            <a:off x="7691438" y="3297239"/>
            <a:ext cx="0" cy="168275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7" name="Line 72"/>
          <p:cNvSpPr>
            <a:spLocks noChangeShapeType="1"/>
          </p:cNvSpPr>
          <p:nvPr/>
        </p:nvSpPr>
        <p:spPr bwMode="auto">
          <a:xfrm flipV="1">
            <a:off x="7691438" y="3186114"/>
            <a:ext cx="0" cy="55563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8" name="Line 73"/>
          <p:cNvSpPr>
            <a:spLocks noChangeShapeType="1"/>
          </p:cNvSpPr>
          <p:nvPr/>
        </p:nvSpPr>
        <p:spPr bwMode="auto">
          <a:xfrm flipV="1">
            <a:off x="7691438" y="2962276"/>
            <a:ext cx="0" cy="168275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9" name="Line 74"/>
          <p:cNvSpPr>
            <a:spLocks noChangeShapeType="1"/>
          </p:cNvSpPr>
          <p:nvPr/>
        </p:nvSpPr>
        <p:spPr bwMode="auto">
          <a:xfrm flipV="1">
            <a:off x="7691438" y="2849564"/>
            <a:ext cx="0" cy="55563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0" name="Line 75"/>
          <p:cNvSpPr>
            <a:spLocks noChangeShapeType="1"/>
          </p:cNvSpPr>
          <p:nvPr/>
        </p:nvSpPr>
        <p:spPr bwMode="auto">
          <a:xfrm flipV="1">
            <a:off x="7691438" y="2625726"/>
            <a:ext cx="0" cy="168275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1" name="Freeform 76"/>
          <p:cNvSpPr>
            <a:spLocks/>
          </p:cNvSpPr>
          <p:nvPr/>
        </p:nvSpPr>
        <p:spPr bwMode="auto">
          <a:xfrm>
            <a:off x="7648576" y="2527301"/>
            <a:ext cx="42863" cy="42863"/>
          </a:xfrm>
          <a:custGeom>
            <a:avLst/>
            <a:gdLst>
              <a:gd name="T0" fmla="*/ 27 w 27"/>
              <a:gd name="T1" fmla="*/ 27 h 27"/>
              <a:gd name="T2" fmla="*/ 27 w 27"/>
              <a:gd name="T3" fmla="*/ 0 h 27"/>
              <a:gd name="T4" fmla="*/ 27 w 27"/>
              <a:gd name="T5" fmla="*/ 0 h 27"/>
              <a:gd name="T6" fmla="*/ 0 w 27"/>
              <a:gd name="T7" fmla="*/ 0 h 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27">
                <a:moveTo>
                  <a:pt x="27" y="27"/>
                </a:moveTo>
                <a:lnTo>
                  <a:pt x="27" y="0"/>
                </a:lnTo>
                <a:lnTo>
                  <a:pt x="27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2" name="Line 77"/>
          <p:cNvSpPr>
            <a:spLocks noChangeShapeType="1"/>
          </p:cNvSpPr>
          <p:nvPr/>
        </p:nvSpPr>
        <p:spPr bwMode="auto">
          <a:xfrm flipH="1">
            <a:off x="7424739" y="2527300"/>
            <a:ext cx="168275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3" name="Line 78"/>
          <p:cNvSpPr>
            <a:spLocks noChangeShapeType="1"/>
          </p:cNvSpPr>
          <p:nvPr/>
        </p:nvSpPr>
        <p:spPr bwMode="auto">
          <a:xfrm flipH="1">
            <a:off x="7313614" y="2527300"/>
            <a:ext cx="55563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4" name="Line 79"/>
          <p:cNvSpPr>
            <a:spLocks noChangeShapeType="1"/>
          </p:cNvSpPr>
          <p:nvPr/>
        </p:nvSpPr>
        <p:spPr bwMode="auto">
          <a:xfrm flipH="1">
            <a:off x="7088189" y="2527300"/>
            <a:ext cx="168275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5" name="Line 80"/>
          <p:cNvSpPr>
            <a:spLocks noChangeShapeType="1"/>
          </p:cNvSpPr>
          <p:nvPr/>
        </p:nvSpPr>
        <p:spPr bwMode="auto">
          <a:xfrm flipH="1">
            <a:off x="6977064" y="2527300"/>
            <a:ext cx="55563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6" name="Line 81"/>
          <p:cNvSpPr>
            <a:spLocks noChangeShapeType="1"/>
          </p:cNvSpPr>
          <p:nvPr/>
        </p:nvSpPr>
        <p:spPr bwMode="auto">
          <a:xfrm flipH="1">
            <a:off x="6753226" y="2527300"/>
            <a:ext cx="168275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7" name="Line 82"/>
          <p:cNvSpPr>
            <a:spLocks noChangeShapeType="1"/>
          </p:cNvSpPr>
          <p:nvPr/>
        </p:nvSpPr>
        <p:spPr bwMode="auto">
          <a:xfrm flipH="1">
            <a:off x="6640514" y="2527300"/>
            <a:ext cx="55563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8" name="Line 83"/>
          <p:cNvSpPr>
            <a:spLocks noChangeShapeType="1"/>
          </p:cNvSpPr>
          <p:nvPr/>
        </p:nvSpPr>
        <p:spPr bwMode="auto">
          <a:xfrm flipH="1">
            <a:off x="6416676" y="2527300"/>
            <a:ext cx="168275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9" name="Line 84"/>
          <p:cNvSpPr>
            <a:spLocks noChangeShapeType="1"/>
          </p:cNvSpPr>
          <p:nvPr/>
        </p:nvSpPr>
        <p:spPr bwMode="auto">
          <a:xfrm flipH="1">
            <a:off x="6305551" y="2527300"/>
            <a:ext cx="55563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0" name="Line 85"/>
          <p:cNvSpPr>
            <a:spLocks noChangeShapeType="1"/>
          </p:cNvSpPr>
          <p:nvPr/>
        </p:nvSpPr>
        <p:spPr bwMode="auto">
          <a:xfrm flipH="1">
            <a:off x="6080126" y="2527300"/>
            <a:ext cx="168275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1" name="Line 86"/>
          <p:cNvSpPr>
            <a:spLocks noChangeShapeType="1"/>
          </p:cNvSpPr>
          <p:nvPr/>
        </p:nvSpPr>
        <p:spPr bwMode="auto">
          <a:xfrm flipH="1">
            <a:off x="5969001" y="2527300"/>
            <a:ext cx="55563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2" name="Line 87"/>
          <p:cNvSpPr>
            <a:spLocks noChangeShapeType="1"/>
          </p:cNvSpPr>
          <p:nvPr/>
        </p:nvSpPr>
        <p:spPr bwMode="auto">
          <a:xfrm flipH="1">
            <a:off x="5745164" y="2527300"/>
            <a:ext cx="168275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3" name="Line 88"/>
          <p:cNvSpPr>
            <a:spLocks noChangeShapeType="1"/>
          </p:cNvSpPr>
          <p:nvPr/>
        </p:nvSpPr>
        <p:spPr bwMode="auto">
          <a:xfrm flipH="1">
            <a:off x="5632451" y="2527300"/>
            <a:ext cx="55563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4" name="Line 89"/>
          <p:cNvSpPr>
            <a:spLocks noChangeShapeType="1"/>
          </p:cNvSpPr>
          <p:nvPr/>
        </p:nvSpPr>
        <p:spPr bwMode="auto">
          <a:xfrm flipH="1">
            <a:off x="5422900" y="2527300"/>
            <a:ext cx="153988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5" name="Line 90"/>
          <p:cNvSpPr>
            <a:spLocks noChangeShapeType="1"/>
          </p:cNvSpPr>
          <p:nvPr/>
        </p:nvSpPr>
        <p:spPr bwMode="auto">
          <a:xfrm flipH="1">
            <a:off x="5310188" y="2527300"/>
            <a:ext cx="57150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6" name="Line 91"/>
          <p:cNvSpPr>
            <a:spLocks noChangeShapeType="1"/>
          </p:cNvSpPr>
          <p:nvPr/>
        </p:nvSpPr>
        <p:spPr bwMode="auto">
          <a:xfrm flipH="1">
            <a:off x="5086351" y="2527300"/>
            <a:ext cx="168275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7" name="Line 92"/>
          <p:cNvSpPr>
            <a:spLocks noChangeShapeType="1"/>
          </p:cNvSpPr>
          <p:nvPr/>
        </p:nvSpPr>
        <p:spPr bwMode="auto">
          <a:xfrm flipH="1">
            <a:off x="4975226" y="2527300"/>
            <a:ext cx="55563" cy="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8" name="Freeform 93"/>
          <p:cNvSpPr>
            <a:spLocks/>
          </p:cNvSpPr>
          <p:nvPr/>
        </p:nvSpPr>
        <p:spPr bwMode="auto">
          <a:xfrm>
            <a:off x="4905375" y="2527300"/>
            <a:ext cx="12700" cy="14288"/>
          </a:xfrm>
          <a:custGeom>
            <a:avLst/>
            <a:gdLst>
              <a:gd name="T0" fmla="*/ 8 w 8"/>
              <a:gd name="T1" fmla="*/ 0 h 9"/>
              <a:gd name="T2" fmla="*/ 0 w 8"/>
              <a:gd name="T3" fmla="*/ 0 h 9"/>
              <a:gd name="T4" fmla="*/ 0 w 8"/>
              <a:gd name="T5" fmla="*/ 0 h 9"/>
              <a:gd name="T6" fmla="*/ 0 w 8"/>
              <a:gd name="T7" fmla="*/ 9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" h="9">
                <a:moveTo>
                  <a:pt x="8" y="0"/>
                </a:moveTo>
                <a:lnTo>
                  <a:pt x="0" y="0"/>
                </a:lnTo>
                <a:lnTo>
                  <a:pt x="0" y="0"/>
                </a:lnTo>
                <a:lnTo>
                  <a:pt x="0" y="9"/>
                </a:lnTo>
              </a:path>
            </a:pathLst>
          </a:cu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19" name="Line 94"/>
          <p:cNvSpPr>
            <a:spLocks noChangeShapeType="1"/>
          </p:cNvSpPr>
          <p:nvPr/>
        </p:nvSpPr>
        <p:spPr bwMode="auto">
          <a:xfrm>
            <a:off x="4905375" y="2597150"/>
            <a:ext cx="0" cy="57150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0" name="Line 95"/>
          <p:cNvSpPr>
            <a:spLocks noChangeShapeType="1"/>
          </p:cNvSpPr>
          <p:nvPr/>
        </p:nvSpPr>
        <p:spPr bwMode="auto">
          <a:xfrm>
            <a:off x="4905375" y="2709864"/>
            <a:ext cx="0" cy="98425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1" name="Line 96"/>
          <p:cNvSpPr>
            <a:spLocks noChangeShapeType="1"/>
          </p:cNvSpPr>
          <p:nvPr/>
        </p:nvSpPr>
        <p:spPr bwMode="auto">
          <a:xfrm>
            <a:off x="4905375" y="2709864"/>
            <a:ext cx="0" cy="98425"/>
          </a:xfrm>
          <a:prstGeom prst="line">
            <a:avLst/>
          </a:prstGeom>
          <a:noFill/>
          <a:ln w="0">
            <a:solidFill>
              <a:srgbClr val="3A257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2" name="Freeform 97"/>
          <p:cNvSpPr>
            <a:spLocks/>
          </p:cNvSpPr>
          <p:nvPr/>
        </p:nvSpPr>
        <p:spPr bwMode="auto">
          <a:xfrm>
            <a:off x="4862513" y="2695576"/>
            <a:ext cx="69850" cy="125413"/>
          </a:xfrm>
          <a:custGeom>
            <a:avLst/>
            <a:gdLst>
              <a:gd name="T0" fmla="*/ 3 w 5"/>
              <a:gd name="T1" fmla="*/ 3 h 9"/>
              <a:gd name="T2" fmla="*/ 0 w 5"/>
              <a:gd name="T3" fmla="*/ 0 h 9"/>
              <a:gd name="T4" fmla="*/ 3 w 5"/>
              <a:gd name="T5" fmla="*/ 9 h 9"/>
              <a:gd name="T6" fmla="*/ 5 w 5"/>
              <a:gd name="T7" fmla="*/ 0 h 9"/>
              <a:gd name="T8" fmla="*/ 3 w 5"/>
              <a:gd name="T9" fmla="*/ 3 h 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" h="9">
                <a:moveTo>
                  <a:pt x="3" y="3"/>
                </a:moveTo>
                <a:lnTo>
                  <a:pt x="0" y="0"/>
                </a:lnTo>
                <a:lnTo>
                  <a:pt x="3" y="9"/>
                </a:lnTo>
                <a:lnTo>
                  <a:pt x="5" y="0"/>
                </a:lnTo>
                <a:lnTo>
                  <a:pt x="3" y="3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3" name="Freeform 98"/>
          <p:cNvSpPr>
            <a:spLocks/>
          </p:cNvSpPr>
          <p:nvPr/>
        </p:nvSpPr>
        <p:spPr bwMode="auto">
          <a:xfrm>
            <a:off x="6864351" y="2192338"/>
            <a:ext cx="1611313" cy="2393950"/>
          </a:xfrm>
          <a:custGeom>
            <a:avLst/>
            <a:gdLst>
              <a:gd name="T0" fmla="*/ 115 w 115"/>
              <a:gd name="T1" fmla="*/ 171 h 171"/>
              <a:gd name="T2" fmla="*/ 115 w 115"/>
              <a:gd name="T3" fmla="*/ 0 h 171"/>
              <a:gd name="T4" fmla="*/ 0 w 115"/>
              <a:gd name="T5" fmla="*/ 1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" h="171">
                <a:moveTo>
                  <a:pt x="115" y="171"/>
                </a:moveTo>
                <a:lnTo>
                  <a:pt x="115" y="0"/>
                </a:lnTo>
                <a:lnTo>
                  <a:pt x="0" y="1"/>
                </a:lnTo>
              </a:path>
            </a:pathLst>
          </a:custGeom>
          <a:noFill/>
          <a:ln w="9" cap="flat">
            <a:solidFill>
              <a:srgbClr val="3B23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4" name="Freeform 99"/>
          <p:cNvSpPr>
            <a:spLocks/>
          </p:cNvSpPr>
          <p:nvPr/>
        </p:nvSpPr>
        <p:spPr bwMode="auto">
          <a:xfrm>
            <a:off x="6850063" y="2178050"/>
            <a:ext cx="127000" cy="69850"/>
          </a:xfrm>
          <a:custGeom>
            <a:avLst/>
            <a:gdLst>
              <a:gd name="T0" fmla="*/ 6 w 9"/>
              <a:gd name="T1" fmla="*/ 2 h 5"/>
              <a:gd name="T2" fmla="*/ 9 w 9"/>
              <a:gd name="T3" fmla="*/ 0 h 5"/>
              <a:gd name="T4" fmla="*/ 0 w 9"/>
              <a:gd name="T5" fmla="*/ 2 h 5"/>
              <a:gd name="T6" fmla="*/ 9 w 9"/>
              <a:gd name="T7" fmla="*/ 5 h 5"/>
              <a:gd name="T8" fmla="*/ 6 w 9"/>
              <a:gd name="T9" fmla="*/ 2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" h="5">
                <a:moveTo>
                  <a:pt x="6" y="2"/>
                </a:moveTo>
                <a:lnTo>
                  <a:pt x="9" y="0"/>
                </a:lnTo>
                <a:lnTo>
                  <a:pt x="0" y="2"/>
                </a:lnTo>
                <a:lnTo>
                  <a:pt x="9" y="5"/>
                </a:lnTo>
                <a:lnTo>
                  <a:pt x="6" y="2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5" name="Freeform 100"/>
          <p:cNvSpPr>
            <a:spLocks/>
          </p:cNvSpPr>
          <p:nvPr/>
        </p:nvSpPr>
        <p:spPr bwMode="auto">
          <a:xfrm>
            <a:off x="6178551" y="2038351"/>
            <a:ext cx="671513" cy="334963"/>
          </a:xfrm>
          <a:custGeom>
            <a:avLst/>
            <a:gdLst>
              <a:gd name="T0" fmla="*/ 12 w 48"/>
              <a:gd name="T1" fmla="*/ 0 h 24"/>
              <a:gd name="T2" fmla="*/ 36 w 48"/>
              <a:gd name="T3" fmla="*/ 0 h 24"/>
              <a:gd name="T4" fmla="*/ 48 w 48"/>
              <a:gd name="T5" fmla="*/ 12 h 24"/>
              <a:gd name="T6" fmla="*/ 36 w 48"/>
              <a:gd name="T7" fmla="*/ 24 h 24"/>
              <a:gd name="T8" fmla="*/ 12 w 48"/>
              <a:gd name="T9" fmla="*/ 24 h 24"/>
              <a:gd name="T10" fmla="*/ 0 w 48"/>
              <a:gd name="T11" fmla="*/ 12 h 24"/>
              <a:gd name="T12" fmla="*/ 12 w 48"/>
              <a:gd name="T13" fmla="*/ 0 h 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" h="24">
                <a:moveTo>
                  <a:pt x="12" y="0"/>
                </a:moveTo>
                <a:lnTo>
                  <a:pt x="36" y="0"/>
                </a:lnTo>
                <a:cubicBezTo>
                  <a:pt x="43" y="0"/>
                  <a:pt x="48" y="5"/>
                  <a:pt x="48" y="12"/>
                </a:cubicBezTo>
                <a:cubicBezTo>
                  <a:pt x="48" y="18"/>
                  <a:pt x="43" y="24"/>
                  <a:pt x="36" y="24"/>
                </a:cubicBezTo>
                <a:lnTo>
                  <a:pt x="12" y="24"/>
                </a:lnTo>
                <a:cubicBezTo>
                  <a:pt x="6" y="24"/>
                  <a:pt x="0" y="18"/>
                  <a:pt x="0" y="12"/>
                </a:cubicBezTo>
                <a:cubicBezTo>
                  <a:pt x="0" y="5"/>
                  <a:pt x="6" y="0"/>
                  <a:pt x="12" y="0"/>
                </a:cubicBezTo>
                <a:close/>
              </a:path>
            </a:pathLst>
          </a:custGeom>
          <a:solidFill>
            <a:srgbClr val="F0D8C2"/>
          </a:solidFill>
          <a:ln w="9" cap="flat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6" name="Rectangle 101"/>
          <p:cNvSpPr>
            <a:spLocks noChangeArrowheads="1"/>
          </p:cNvSpPr>
          <p:nvPr/>
        </p:nvSpPr>
        <p:spPr bwMode="auto">
          <a:xfrm>
            <a:off x="6235701" y="2063750"/>
            <a:ext cx="60593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MT" charset="-95"/>
              </a:rPr>
              <a:t>switch</a:t>
            </a:r>
            <a:endParaRPr lang="en-US">
              <a:latin typeface="Arial" pitchFamily="34" charset="0"/>
            </a:endParaRPr>
          </a:p>
        </p:txBody>
      </p:sp>
      <p:sp>
        <p:nvSpPr>
          <p:cNvPr id="2127" name="Rectangle 102"/>
          <p:cNvSpPr>
            <a:spLocks noChangeArrowheads="1"/>
          </p:cNvSpPr>
          <p:nvPr/>
        </p:nvSpPr>
        <p:spPr bwMode="auto">
          <a:xfrm>
            <a:off x="6062664" y="2552701"/>
            <a:ext cx="788677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MT" charset="-95"/>
              </a:rPr>
              <a:t>isMBranch</a:t>
            </a:r>
            <a:endParaRPr lang="en-US">
              <a:latin typeface="Arial" pitchFamily="34" charset="0"/>
            </a:endParaRPr>
          </a:p>
        </p:txBody>
      </p:sp>
      <p:sp>
        <p:nvSpPr>
          <p:cNvPr id="2128" name="Freeform 103"/>
          <p:cNvSpPr>
            <a:spLocks/>
          </p:cNvSpPr>
          <p:nvPr/>
        </p:nvSpPr>
        <p:spPr bwMode="auto">
          <a:xfrm>
            <a:off x="4232276" y="3255963"/>
            <a:ext cx="1008063" cy="209550"/>
          </a:xfrm>
          <a:custGeom>
            <a:avLst/>
            <a:gdLst>
              <a:gd name="T0" fmla="*/ 72 w 72"/>
              <a:gd name="T1" fmla="*/ 0 h 15"/>
              <a:gd name="T2" fmla="*/ 72 w 72"/>
              <a:gd name="T3" fmla="*/ 15 h 15"/>
              <a:gd name="T4" fmla="*/ 0 w 72"/>
              <a:gd name="T5" fmla="*/ 15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" h="15">
                <a:moveTo>
                  <a:pt x="72" y="0"/>
                </a:moveTo>
                <a:lnTo>
                  <a:pt x="72" y="15"/>
                </a:lnTo>
                <a:lnTo>
                  <a:pt x="0" y="15"/>
                </a:lnTo>
              </a:path>
            </a:pathLst>
          </a:custGeom>
          <a:noFill/>
          <a:ln w="9" cap="flat">
            <a:solidFill>
              <a:srgbClr val="38287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29" name="Freeform 104"/>
          <p:cNvSpPr>
            <a:spLocks/>
          </p:cNvSpPr>
          <p:nvPr/>
        </p:nvSpPr>
        <p:spPr bwMode="auto">
          <a:xfrm>
            <a:off x="4217989" y="3424238"/>
            <a:ext cx="112713" cy="69850"/>
          </a:xfrm>
          <a:custGeom>
            <a:avLst/>
            <a:gdLst>
              <a:gd name="T0" fmla="*/ 6 w 8"/>
              <a:gd name="T1" fmla="*/ 3 h 5"/>
              <a:gd name="T2" fmla="*/ 8 w 8"/>
              <a:gd name="T3" fmla="*/ 0 h 5"/>
              <a:gd name="T4" fmla="*/ 0 w 8"/>
              <a:gd name="T5" fmla="*/ 3 h 5"/>
              <a:gd name="T6" fmla="*/ 8 w 8"/>
              <a:gd name="T7" fmla="*/ 5 h 5"/>
              <a:gd name="T8" fmla="*/ 6 w 8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">
                <a:moveTo>
                  <a:pt x="6" y="3"/>
                </a:moveTo>
                <a:lnTo>
                  <a:pt x="8" y="0"/>
                </a:lnTo>
                <a:lnTo>
                  <a:pt x="0" y="3"/>
                </a:lnTo>
                <a:lnTo>
                  <a:pt x="8" y="5"/>
                </a:lnTo>
                <a:lnTo>
                  <a:pt x="6" y="3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0" name="Freeform 105"/>
          <p:cNvSpPr>
            <a:spLocks/>
          </p:cNvSpPr>
          <p:nvPr/>
        </p:nvSpPr>
        <p:spPr bwMode="auto">
          <a:xfrm>
            <a:off x="4232275" y="2625725"/>
            <a:ext cx="1092200" cy="293688"/>
          </a:xfrm>
          <a:custGeom>
            <a:avLst/>
            <a:gdLst>
              <a:gd name="T0" fmla="*/ 78 w 78"/>
              <a:gd name="T1" fmla="*/ 21 h 21"/>
              <a:gd name="T2" fmla="*/ 78 w 78"/>
              <a:gd name="T3" fmla="*/ 0 h 21"/>
              <a:gd name="T4" fmla="*/ 0 w 78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8" h="21">
                <a:moveTo>
                  <a:pt x="78" y="21"/>
                </a:moveTo>
                <a:lnTo>
                  <a:pt x="78" y="0"/>
                </a:lnTo>
                <a:lnTo>
                  <a:pt x="0" y="0"/>
                </a:lnTo>
              </a:path>
            </a:pathLst>
          </a:custGeom>
          <a:noFill/>
          <a:ln w="9" cap="flat">
            <a:solidFill>
              <a:srgbClr val="38287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1" name="Freeform 106"/>
          <p:cNvSpPr>
            <a:spLocks/>
          </p:cNvSpPr>
          <p:nvPr/>
        </p:nvSpPr>
        <p:spPr bwMode="auto">
          <a:xfrm>
            <a:off x="4217989" y="2584450"/>
            <a:ext cx="112713" cy="69850"/>
          </a:xfrm>
          <a:custGeom>
            <a:avLst/>
            <a:gdLst>
              <a:gd name="T0" fmla="*/ 6 w 8"/>
              <a:gd name="T1" fmla="*/ 3 h 5"/>
              <a:gd name="T2" fmla="*/ 8 w 8"/>
              <a:gd name="T3" fmla="*/ 0 h 5"/>
              <a:gd name="T4" fmla="*/ 0 w 8"/>
              <a:gd name="T5" fmla="*/ 3 h 5"/>
              <a:gd name="T6" fmla="*/ 8 w 8"/>
              <a:gd name="T7" fmla="*/ 5 h 5"/>
              <a:gd name="T8" fmla="*/ 6 w 8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">
                <a:moveTo>
                  <a:pt x="6" y="3"/>
                </a:moveTo>
                <a:lnTo>
                  <a:pt x="8" y="0"/>
                </a:lnTo>
                <a:lnTo>
                  <a:pt x="0" y="3"/>
                </a:lnTo>
                <a:lnTo>
                  <a:pt x="8" y="5"/>
                </a:lnTo>
                <a:lnTo>
                  <a:pt x="6" y="3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2" name="Line 107"/>
          <p:cNvSpPr>
            <a:spLocks noChangeShapeType="1"/>
          </p:cNvSpPr>
          <p:nvPr/>
        </p:nvSpPr>
        <p:spPr bwMode="auto">
          <a:xfrm flipH="1" flipV="1">
            <a:off x="4205289" y="3059113"/>
            <a:ext cx="392113" cy="14288"/>
          </a:xfrm>
          <a:prstGeom prst="line">
            <a:avLst/>
          </a:prstGeom>
          <a:noFill/>
          <a:ln w="9" cap="flat">
            <a:solidFill>
              <a:srgbClr val="38287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3" name="Freeform 108"/>
          <p:cNvSpPr>
            <a:spLocks/>
          </p:cNvSpPr>
          <p:nvPr/>
        </p:nvSpPr>
        <p:spPr bwMode="auto">
          <a:xfrm>
            <a:off x="4191001" y="3032125"/>
            <a:ext cx="111125" cy="69850"/>
          </a:xfrm>
          <a:custGeom>
            <a:avLst/>
            <a:gdLst>
              <a:gd name="T0" fmla="*/ 6 w 8"/>
              <a:gd name="T1" fmla="*/ 3 h 5"/>
              <a:gd name="T2" fmla="*/ 8 w 8"/>
              <a:gd name="T3" fmla="*/ 0 h 5"/>
              <a:gd name="T4" fmla="*/ 0 w 8"/>
              <a:gd name="T5" fmla="*/ 2 h 5"/>
              <a:gd name="T6" fmla="*/ 8 w 8"/>
              <a:gd name="T7" fmla="*/ 5 h 5"/>
              <a:gd name="T8" fmla="*/ 6 w 8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">
                <a:moveTo>
                  <a:pt x="6" y="3"/>
                </a:moveTo>
                <a:lnTo>
                  <a:pt x="8" y="0"/>
                </a:lnTo>
                <a:lnTo>
                  <a:pt x="0" y="2"/>
                </a:lnTo>
                <a:lnTo>
                  <a:pt x="8" y="5"/>
                </a:lnTo>
                <a:lnTo>
                  <a:pt x="6" y="3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4" name="Line 109"/>
          <p:cNvSpPr>
            <a:spLocks noChangeShapeType="1"/>
          </p:cNvSpPr>
          <p:nvPr/>
        </p:nvSpPr>
        <p:spPr bwMode="auto">
          <a:xfrm flipH="1">
            <a:off x="4260851" y="2192338"/>
            <a:ext cx="1889125" cy="0"/>
          </a:xfrm>
          <a:prstGeom prst="line">
            <a:avLst/>
          </a:prstGeom>
          <a:noFill/>
          <a:ln w="9" cap="flat">
            <a:solidFill>
              <a:srgbClr val="38287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5" name="Freeform 110"/>
          <p:cNvSpPr>
            <a:spLocks/>
          </p:cNvSpPr>
          <p:nvPr/>
        </p:nvSpPr>
        <p:spPr bwMode="auto">
          <a:xfrm>
            <a:off x="4246564" y="2149475"/>
            <a:ext cx="112713" cy="69850"/>
          </a:xfrm>
          <a:custGeom>
            <a:avLst/>
            <a:gdLst>
              <a:gd name="T0" fmla="*/ 6 w 8"/>
              <a:gd name="T1" fmla="*/ 3 h 5"/>
              <a:gd name="T2" fmla="*/ 8 w 8"/>
              <a:gd name="T3" fmla="*/ 0 h 5"/>
              <a:gd name="T4" fmla="*/ 0 w 8"/>
              <a:gd name="T5" fmla="*/ 3 h 5"/>
              <a:gd name="T6" fmla="*/ 8 w 8"/>
              <a:gd name="T7" fmla="*/ 5 h 5"/>
              <a:gd name="T8" fmla="*/ 6 w 8"/>
              <a:gd name="T9" fmla="*/ 3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" h="5">
                <a:moveTo>
                  <a:pt x="6" y="3"/>
                </a:moveTo>
                <a:lnTo>
                  <a:pt x="8" y="0"/>
                </a:lnTo>
                <a:lnTo>
                  <a:pt x="0" y="3"/>
                </a:lnTo>
                <a:lnTo>
                  <a:pt x="8" y="5"/>
                </a:lnTo>
                <a:lnTo>
                  <a:pt x="6" y="3"/>
                </a:lnTo>
                <a:close/>
              </a:path>
            </a:pathLst>
          </a:custGeom>
          <a:solidFill>
            <a:srgbClr val="24282B"/>
          </a:solidFill>
          <a:ln w="0">
            <a:solidFill>
              <a:srgbClr val="24282B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6" name="Freeform 111"/>
          <p:cNvSpPr>
            <a:spLocks/>
          </p:cNvSpPr>
          <p:nvPr/>
        </p:nvSpPr>
        <p:spPr bwMode="auto">
          <a:xfrm>
            <a:off x="3967164" y="2038351"/>
            <a:ext cx="250825" cy="1554163"/>
          </a:xfrm>
          <a:custGeom>
            <a:avLst/>
            <a:gdLst>
              <a:gd name="T0" fmla="*/ 18 w 18"/>
              <a:gd name="T1" fmla="*/ 0 h 111"/>
              <a:gd name="T2" fmla="*/ 0 w 18"/>
              <a:gd name="T3" fmla="*/ 18 h 111"/>
              <a:gd name="T4" fmla="*/ 0 w 18"/>
              <a:gd name="T5" fmla="*/ 86 h 111"/>
              <a:gd name="T6" fmla="*/ 17 w 18"/>
              <a:gd name="T7" fmla="*/ 111 h 111"/>
              <a:gd name="T8" fmla="*/ 18 w 18"/>
              <a:gd name="T9" fmla="*/ 0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" h="111">
                <a:moveTo>
                  <a:pt x="18" y="0"/>
                </a:moveTo>
                <a:lnTo>
                  <a:pt x="0" y="18"/>
                </a:lnTo>
                <a:lnTo>
                  <a:pt x="0" y="86"/>
                </a:lnTo>
                <a:lnTo>
                  <a:pt x="17" y="111"/>
                </a:lnTo>
                <a:lnTo>
                  <a:pt x="18" y="0"/>
                </a:lnTo>
                <a:close/>
              </a:path>
            </a:pathLst>
          </a:custGeom>
          <a:solidFill>
            <a:srgbClr val="E8A598"/>
          </a:solidFill>
          <a:ln w="9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7" name="Oval 112"/>
          <p:cNvSpPr>
            <a:spLocks noChangeArrowheads="1"/>
          </p:cNvSpPr>
          <p:nvPr/>
        </p:nvSpPr>
        <p:spPr bwMode="auto">
          <a:xfrm>
            <a:off x="5199063" y="3227388"/>
            <a:ext cx="69850" cy="84138"/>
          </a:xfrm>
          <a:prstGeom prst="ellipse">
            <a:avLst/>
          </a:prstGeom>
          <a:solidFill>
            <a:srgbClr val="3C1D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8" name="Oval 113"/>
          <p:cNvSpPr>
            <a:spLocks noChangeArrowheads="1"/>
          </p:cNvSpPr>
          <p:nvPr/>
        </p:nvSpPr>
        <p:spPr bwMode="auto">
          <a:xfrm>
            <a:off x="5199063" y="3227388"/>
            <a:ext cx="69850" cy="84138"/>
          </a:xfrm>
          <a:prstGeom prst="ellips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39" name="Oval 114"/>
          <p:cNvSpPr>
            <a:spLocks noChangeArrowheads="1"/>
          </p:cNvSpPr>
          <p:nvPr/>
        </p:nvSpPr>
        <p:spPr bwMode="auto">
          <a:xfrm>
            <a:off x="5283200" y="2892425"/>
            <a:ext cx="84138" cy="84138"/>
          </a:xfrm>
          <a:prstGeom prst="ellipse">
            <a:avLst/>
          </a:prstGeom>
          <a:solidFill>
            <a:srgbClr val="3C1D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0" name="Oval 115"/>
          <p:cNvSpPr>
            <a:spLocks noChangeArrowheads="1"/>
          </p:cNvSpPr>
          <p:nvPr/>
        </p:nvSpPr>
        <p:spPr bwMode="auto">
          <a:xfrm>
            <a:off x="5283200" y="2892425"/>
            <a:ext cx="84138" cy="84138"/>
          </a:xfrm>
          <a:prstGeom prst="ellips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1" name="Rectangle 116"/>
          <p:cNvSpPr>
            <a:spLocks noChangeArrowheads="1"/>
          </p:cNvSpPr>
          <p:nvPr/>
        </p:nvSpPr>
        <p:spPr bwMode="auto">
          <a:xfrm>
            <a:off x="7196139" y="1919289"/>
            <a:ext cx="75661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MT" charset="-95"/>
              </a:rPr>
              <a:t>opcode</a:t>
            </a:r>
            <a:endParaRPr lang="en-US">
              <a:latin typeface="Arial" pitchFamily="34" charset="0"/>
            </a:endParaRPr>
          </a:p>
        </p:txBody>
      </p:sp>
      <p:sp>
        <p:nvSpPr>
          <p:cNvPr id="2142" name="Freeform 117"/>
          <p:cNvSpPr>
            <a:spLocks/>
          </p:cNvSpPr>
          <p:nvPr/>
        </p:nvSpPr>
        <p:spPr bwMode="auto">
          <a:xfrm>
            <a:off x="3587751" y="2738438"/>
            <a:ext cx="771525" cy="1301750"/>
          </a:xfrm>
          <a:custGeom>
            <a:avLst/>
            <a:gdLst>
              <a:gd name="T0" fmla="*/ 27 w 55"/>
              <a:gd name="T1" fmla="*/ 0 h 93"/>
              <a:gd name="T2" fmla="*/ 0 w 55"/>
              <a:gd name="T3" fmla="*/ 0 h 93"/>
              <a:gd name="T4" fmla="*/ 0 w 55"/>
              <a:gd name="T5" fmla="*/ 93 h 93"/>
              <a:gd name="T6" fmla="*/ 55 w 55"/>
              <a:gd name="T7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93">
                <a:moveTo>
                  <a:pt x="27" y="0"/>
                </a:moveTo>
                <a:lnTo>
                  <a:pt x="0" y="0"/>
                </a:lnTo>
                <a:lnTo>
                  <a:pt x="0" y="93"/>
                </a:lnTo>
                <a:lnTo>
                  <a:pt x="55" y="93"/>
                </a:lnTo>
              </a:path>
            </a:pathLst>
          </a:custGeom>
          <a:noFill/>
          <a:ln w="9" cap="flat">
            <a:solidFill>
              <a:srgbClr val="38287A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3" name="Freeform 118"/>
          <p:cNvSpPr>
            <a:spLocks/>
          </p:cNvSpPr>
          <p:nvPr/>
        </p:nvSpPr>
        <p:spPr bwMode="auto">
          <a:xfrm>
            <a:off x="4217988" y="3984625"/>
            <a:ext cx="153988" cy="96838"/>
          </a:xfrm>
          <a:custGeom>
            <a:avLst/>
            <a:gdLst>
              <a:gd name="T0" fmla="*/ 4 w 11"/>
              <a:gd name="T1" fmla="*/ 4 h 7"/>
              <a:gd name="T2" fmla="*/ 0 w 11"/>
              <a:gd name="T3" fmla="*/ 7 h 7"/>
              <a:gd name="T4" fmla="*/ 11 w 11"/>
              <a:gd name="T5" fmla="*/ 4 h 7"/>
              <a:gd name="T6" fmla="*/ 0 w 11"/>
              <a:gd name="T7" fmla="*/ 0 h 7"/>
              <a:gd name="T8" fmla="*/ 4 w 11"/>
              <a:gd name="T9" fmla="*/ 4 h 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" h="7">
                <a:moveTo>
                  <a:pt x="4" y="4"/>
                </a:moveTo>
                <a:lnTo>
                  <a:pt x="0" y="7"/>
                </a:lnTo>
                <a:lnTo>
                  <a:pt x="11" y="4"/>
                </a:lnTo>
                <a:lnTo>
                  <a:pt x="0" y="0"/>
                </a:lnTo>
                <a:lnTo>
                  <a:pt x="4" y="4"/>
                </a:lnTo>
                <a:close/>
              </a:path>
            </a:pathLst>
          </a:custGeom>
          <a:solidFill>
            <a:srgbClr val="24282B"/>
          </a:solidFill>
          <a:ln w="9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4" name="Rectangle 119"/>
          <p:cNvSpPr>
            <a:spLocks noChangeArrowheads="1"/>
          </p:cNvSpPr>
          <p:nvPr/>
        </p:nvSpPr>
        <p:spPr bwMode="auto">
          <a:xfrm>
            <a:off x="3243263" y="2282826"/>
            <a:ext cx="15549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24282B"/>
                </a:solidFill>
                <a:latin typeface="ArialMT" charset="-95"/>
              </a:rPr>
              <a:t>μ</a:t>
            </a:r>
            <a:endParaRPr lang="en-US">
              <a:latin typeface="Arial" pitchFamily="34" charset="0"/>
            </a:endParaRPr>
          </a:p>
        </p:txBody>
      </p:sp>
      <p:sp>
        <p:nvSpPr>
          <p:cNvPr id="2145" name="Rectangle 120"/>
          <p:cNvSpPr>
            <a:spLocks noChangeArrowheads="1"/>
          </p:cNvSpPr>
          <p:nvPr/>
        </p:nvSpPr>
        <p:spPr bwMode="auto">
          <a:xfrm>
            <a:off x="3379788" y="2282826"/>
            <a:ext cx="508152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100">
                <a:solidFill>
                  <a:srgbClr val="24282B"/>
                </a:solidFill>
                <a:latin typeface="ArialMT" charset="-95"/>
              </a:rPr>
              <a:t>mux</a:t>
            </a:r>
            <a:endParaRPr lang="en-US">
              <a:latin typeface="Arial" pitchFamily="34" charset="0"/>
            </a:endParaRPr>
          </a:p>
        </p:txBody>
      </p:sp>
      <p:sp>
        <p:nvSpPr>
          <p:cNvPr id="2146" name="Line 121"/>
          <p:cNvSpPr>
            <a:spLocks noChangeShapeType="1"/>
          </p:cNvSpPr>
          <p:nvPr/>
        </p:nvSpPr>
        <p:spPr bwMode="auto">
          <a:xfrm flipV="1">
            <a:off x="8026400" y="3633789"/>
            <a:ext cx="0" cy="168275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7" name="Line 122"/>
          <p:cNvSpPr>
            <a:spLocks noChangeShapeType="1"/>
          </p:cNvSpPr>
          <p:nvPr/>
        </p:nvSpPr>
        <p:spPr bwMode="auto">
          <a:xfrm flipV="1">
            <a:off x="8026400" y="3521075"/>
            <a:ext cx="0" cy="5715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8" name="Line 123"/>
          <p:cNvSpPr>
            <a:spLocks noChangeShapeType="1"/>
          </p:cNvSpPr>
          <p:nvPr/>
        </p:nvSpPr>
        <p:spPr bwMode="auto">
          <a:xfrm flipV="1">
            <a:off x="8026400" y="3297239"/>
            <a:ext cx="0" cy="168275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49" name="Line 124"/>
          <p:cNvSpPr>
            <a:spLocks noChangeShapeType="1"/>
          </p:cNvSpPr>
          <p:nvPr/>
        </p:nvSpPr>
        <p:spPr bwMode="auto">
          <a:xfrm flipV="1">
            <a:off x="8026400" y="3186114"/>
            <a:ext cx="0" cy="55563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" name="Line 125"/>
          <p:cNvSpPr>
            <a:spLocks noChangeShapeType="1"/>
          </p:cNvSpPr>
          <p:nvPr/>
        </p:nvSpPr>
        <p:spPr bwMode="auto">
          <a:xfrm flipV="1">
            <a:off x="8026400" y="2962276"/>
            <a:ext cx="14288" cy="168275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1" name="Line 126"/>
          <p:cNvSpPr>
            <a:spLocks noChangeShapeType="1"/>
          </p:cNvSpPr>
          <p:nvPr/>
        </p:nvSpPr>
        <p:spPr bwMode="auto">
          <a:xfrm flipV="1">
            <a:off x="8040688" y="2849564"/>
            <a:ext cx="0" cy="55563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2" name="Line 127"/>
          <p:cNvSpPr>
            <a:spLocks noChangeShapeType="1"/>
          </p:cNvSpPr>
          <p:nvPr/>
        </p:nvSpPr>
        <p:spPr bwMode="auto">
          <a:xfrm flipV="1">
            <a:off x="8040688" y="2625726"/>
            <a:ext cx="0" cy="168275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3" name="Line 128"/>
          <p:cNvSpPr>
            <a:spLocks noChangeShapeType="1"/>
          </p:cNvSpPr>
          <p:nvPr/>
        </p:nvSpPr>
        <p:spPr bwMode="auto">
          <a:xfrm flipV="1">
            <a:off x="8040688" y="2513013"/>
            <a:ext cx="0" cy="5715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4" name="Line 129"/>
          <p:cNvSpPr>
            <a:spLocks noChangeShapeType="1"/>
          </p:cNvSpPr>
          <p:nvPr/>
        </p:nvSpPr>
        <p:spPr bwMode="auto">
          <a:xfrm flipV="1">
            <a:off x="8040688" y="2289176"/>
            <a:ext cx="0" cy="168275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5" name="Line 130"/>
          <p:cNvSpPr>
            <a:spLocks noChangeShapeType="1"/>
          </p:cNvSpPr>
          <p:nvPr/>
        </p:nvSpPr>
        <p:spPr bwMode="auto">
          <a:xfrm flipV="1">
            <a:off x="8040688" y="2178051"/>
            <a:ext cx="0" cy="55563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6" name="Line 131"/>
          <p:cNvSpPr>
            <a:spLocks noChangeShapeType="1"/>
          </p:cNvSpPr>
          <p:nvPr/>
        </p:nvSpPr>
        <p:spPr bwMode="auto">
          <a:xfrm flipV="1">
            <a:off x="8040688" y="1954213"/>
            <a:ext cx="0" cy="166688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7" name="Line 132"/>
          <p:cNvSpPr>
            <a:spLocks noChangeShapeType="1"/>
          </p:cNvSpPr>
          <p:nvPr/>
        </p:nvSpPr>
        <p:spPr bwMode="auto">
          <a:xfrm flipV="1">
            <a:off x="8040688" y="1841501"/>
            <a:ext cx="0" cy="55563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8" name="Line 133"/>
          <p:cNvSpPr>
            <a:spLocks noChangeShapeType="1"/>
          </p:cNvSpPr>
          <p:nvPr/>
        </p:nvSpPr>
        <p:spPr bwMode="auto">
          <a:xfrm flipH="1">
            <a:off x="7858126" y="1827213"/>
            <a:ext cx="168275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9" name="Line 134"/>
          <p:cNvSpPr>
            <a:spLocks noChangeShapeType="1"/>
          </p:cNvSpPr>
          <p:nvPr/>
        </p:nvSpPr>
        <p:spPr bwMode="auto">
          <a:xfrm flipH="1">
            <a:off x="7747001" y="1827213"/>
            <a:ext cx="55563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0" name="Line 135"/>
          <p:cNvSpPr>
            <a:spLocks noChangeShapeType="1"/>
          </p:cNvSpPr>
          <p:nvPr/>
        </p:nvSpPr>
        <p:spPr bwMode="auto">
          <a:xfrm flipH="1">
            <a:off x="7523164" y="1827213"/>
            <a:ext cx="168275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1" name="Line 136"/>
          <p:cNvSpPr>
            <a:spLocks noChangeShapeType="1"/>
          </p:cNvSpPr>
          <p:nvPr/>
        </p:nvSpPr>
        <p:spPr bwMode="auto">
          <a:xfrm flipH="1">
            <a:off x="7410450" y="1827213"/>
            <a:ext cx="57150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2" name="Line 137"/>
          <p:cNvSpPr>
            <a:spLocks noChangeShapeType="1"/>
          </p:cNvSpPr>
          <p:nvPr/>
        </p:nvSpPr>
        <p:spPr bwMode="auto">
          <a:xfrm flipH="1" flipV="1">
            <a:off x="7186614" y="1812925"/>
            <a:ext cx="168275" cy="14288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3" name="Line 138"/>
          <p:cNvSpPr>
            <a:spLocks noChangeShapeType="1"/>
          </p:cNvSpPr>
          <p:nvPr/>
        </p:nvSpPr>
        <p:spPr bwMode="auto">
          <a:xfrm flipH="1">
            <a:off x="7075489" y="1812925"/>
            <a:ext cx="55563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4" name="Line 139"/>
          <p:cNvSpPr>
            <a:spLocks noChangeShapeType="1"/>
          </p:cNvSpPr>
          <p:nvPr/>
        </p:nvSpPr>
        <p:spPr bwMode="auto">
          <a:xfrm flipH="1">
            <a:off x="6850064" y="1812925"/>
            <a:ext cx="168275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5" name="Line 140"/>
          <p:cNvSpPr>
            <a:spLocks noChangeShapeType="1"/>
          </p:cNvSpPr>
          <p:nvPr/>
        </p:nvSpPr>
        <p:spPr bwMode="auto">
          <a:xfrm flipH="1">
            <a:off x="6738939" y="1812925"/>
            <a:ext cx="55563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6" name="Line 141"/>
          <p:cNvSpPr>
            <a:spLocks noChangeShapeType="1"/>
          </p:cNvSpPr>
          <p:nvPr/>
        </p:nvSpPr>
        <p:spPr bwMode="auto">
          <a:xfrm flipH="1">
            <a:off x="6515101" y="1812925"/>
            <a:ext cx="168275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7" name="Line 142"/>
          <p:cNvSpPr>
            <a:spLocks noChangeShapeType="1"/>
          </p:cNvSpPr>
          <p:nvPr/>
        </p:nvSpPr>
        <p:spPr bwMode="auto">
          <a:xfrm flipH="1">
            <a:off x="6402388" y="1812925"/>
            <a:ext cx="57150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8" name="Line 143"/>
          <p:cNvSpPr>
            <a:spLocks noChangeShapeType="1"/>
          </p:cNvSpPr>
          <p:nvPr/>
        </p:nvSpPr>
        <p:spPr bwMode="auto">
          <a:xfrm flipH="1">
            <a:off x="6178551" y="1812925"/>
            <a:ext cx="168275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9" name="Line 144"/>
          <p:cNvSpPr>
            <a:spLocks noChangeShapeType="1"/>
          </p:cNvSpPr>
          <p:nvPr/>
        </p:nvSpPr>
        <p:spPr bwMode="auto">
          <a:xfrm flipH="1">
            <a:off x="6067426" y="1812925"/>
            <a:ext cx="55563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0" name="Line 145"/>
          <p:cNvSpPr>
            <a:spLocks noChangeShapeType="1"/>
          </p:cNvSpPr>
          <p:nvPr/>
        </p:nvSpPr>
        <p:spPr bwMode="auto">
          <a:xfrm flipH="1">
            <a:off x="5842001" y="1812925"/>
            <a:ext cx="168275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1" name="Line 146"/>
          <p:cNvSpPr>
            <a:spLocks noChangeShapeType="1"/>
          </p:cNvSpPr>
          <p:nvPr/>
        </p:nvSpPr>
        <p:spPr bwMode="auto">
          <a:xfrm flipH="1">
            <a:off x="5730876" y="1812925"/>
            <a:ext cx="55563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2" name="Line 147"/>
          <p:cNvSpPr>
            <a:spLocks noChangeShapeType="1"/>
          </p:cNvSpPr>
          <p:nvPr/>
        </p:nvSpPr>
        <p:spPr bwMode="auto">
          <a:xfrm flipH="1">
            <a:off x="5521325" y="1812925"/>
            <a:ext cx="153988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3" name="Line 148"/>
          <p:cNvSpPr>
            <a:spLocks noChangeShapeType="1"/>
          </p:cNvSpPr>
          <p:nvPr/>
        </p:nvSpPr>
        <p:spPr bwMode="auto">
          <a:xfrm flipH="1">
            <a:off x="5408614" y="1812925"/>
            <a:ext cx="55563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4" name="Line 149"/>
          <p:cNvSpPr>
            <a:spLocks noChangeShapeType="1"/>
          </p:cNvSpPr>
          <p:nvPr/>
        </p:nvSpPr>
        <p:spPr bwMode="auto">
          <a:xfrm flipH="1">
            <a:off x="5184776" y="1812925"/>
            <a:ext cx="168275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5" name="Line 150"/>
          <p:cNvSpPr>
            <a:spLocks noChangeShapeType="1"/>
          </p:cNvSpPr>
          <p:nvPr/>
        </p:nvSpPr>
        <p:spPr bwMode="auto">
          <a:xfrm flipH="1">
            <a:off x="5072063" y="1812925"/>
            <a:ext cx="57150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6" name="Line 151"/>
          <p:cNvSpPr>
            <a:spLocks noChangeShapeType="1"/>
          </p:cNvSpPr>
          <p:nvPr/>
        </p:nvSpPr>
        <p:spPr bwMode="auto">
          <a:xfrm flipH="1">
            <a:off x="4848226" y="1812925"/>
            <a:ext cx="168275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7" name="Line 152"/>
          <p:cNvSpPr>
            <a:spLocks noChangeShapeType="1"/>
          </p:cNvSpPr>
          <p:nvPr/>
        </p:nvSpPr>
        <p:spPr bwMode="auto">
          <a:xfrm flipH="1">
            <a:off x="4737101" y="1812925"/>
            <a:ext cx="55563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8" name="Line 153"/>
          <p:cNvSpPr>
            <a:spLocks noChangeShapeType="1"/>
          </p:cNvSpPr>
          <p:nvPr/>
        </p:nvSpPr>
        <p:spPr bwMode="auto">
          <a:xfrm flipH="1">
            <a:off x="4513263" y="1812925"/>
            <a:ext cx="166688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79" name="Line 154"/>
          <p:cNvSpPr>
            <a:spLocks noChangeShapeType="1"/>
          </p:cNvSpPr>
          <p:nvPr/>
        </p:nvSpPr>
        <p:spPr bwMode="auto">
          <a:xfrm flipH="1">
            <a:off x="4400551" y="1812925"/>
            <a:ext cx="55563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0" name="Line 155"/>
          <p:cNvSpPr>
            <a:spLocks noChangeShapeType="1"/>
          </p:cNvSpPr>
          <p:nvPr/>
        </p:nvSpPr>
        <p:spPr bwMode="auto">
          <a:xfrm flipH="1" flipV="1">
            <a:off x="4176714" y="1800225"/>
            <a:ext cx="168275" cy="1270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1" name="Line 156"/>
          <p:cNvSpPr>
            <a:spLocks noChangeShapeType="1"/>
          </p:cNvSpPr>
          <p:nvPr/>
        </p:nvSpPr>
        <p:spPr bwMode="auto">
          <a:xfrm flipH="1">
            <a:off x="4064000" y="1800225"/>
            <a:ext cx="57150" cy="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2" name="Line 157"/>
          <p:cNvSpPr>
            <a:spLocks noChangeShapeType="1"/>
          </p:cNvSpPr>
          <p:nvPr/>
        </p:nvSpPr>
        <p:spPr bwMode="auto">
          <a:xfrm>
            <a:off x="4051300" y="1827214"/>
            <a:ext cx="0" cy="168275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3" name="Line 158"/>
          <p:cNvSpPr>
            <a:spLocks noChangeShapeType="1"/>
          </p:cNvSpPr>
          <p:nvPr/>
        </p:nvSpPr>
        <p:spPr bwMode="auto">
          <a:xfrm>
            <a:off x="4051300" y="2051050"/>
            <a:ext cx="12700" cy="57150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4" name="Line 159"/>
          <p:cNvSpPr>
            <a:spLocks noChangeShapeType="1"/>
          </p:cNvSpPr>
          <p:nvPr/>
        </p:nvSpPr>
        <p:spPr bwMode="auto">
          <a:xfrm>
            <a:off x="4064000" y="2163764"/>
            <a:ext cx="0" cy="55563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5" name="Line 160"/>
          <p:cNvSpPr>
            <a:spLocks noChangeShapeType="1"/>
          </p:cNvSpPr>
          <p:nvPr/>
        </p:nvSpPr>
        <p:spPr bwMode="auto">
          <a:xfrm>
            <a:off x="4064000" y="2163764"/>
            <a:ext cx="0" cy="55563"/>
          </a:xfrm>
          <a:prstGeom prst="line">
            <a:avLst/>
          </a:prstGeom>
          <a:noFill/>
          <a:ln w="0">
            <a:solidFill>
              <a:srgbClr val="38287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6" name="Freeform 161"/>
          <p:cNvSpPr>
            <a:spLocks/>
          </p:cNvSpPr>
          <p:nvPr/>
        </p:nvSpPr>
        <p:spPr bwMode="auto">
          <a:xfrm>
            <a:off x="4008439" y="2079625"/>
            <a:ext cx="98425" cy="153988"/>
          </a:xfrm>
          <a:custGeom>
            <a:avLst/>
            <a:gdLst>
              <a:gd name="T0" fmla="*/ 4 w 7"/>
              <a:gd name="T1" fmla="*/ 3 h 11"/>
              <a:gd name="T2" fmla="*/ 0 w 7"/>
              <a:gd name="T3" fmla="*/ 0 h 11"/>
              <a:gd name="T4" fmla="*/ 4 w 7"/>
              <a:gd name="T5" fmla="*/ 11 h 11"/>
              <a:gd name="T6" fmla="*/ 7 w 7"/>
              <a:gd name="T7" fmla="*/ 0 h 11"/>
              <a:gd name="T8" fmla="*/ 4 w 7"/>
              <a:gd name="T9" fmla="*/ 3 h 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" h="11">
                <a:moveTo>
                  <a:pt x="4" y="3"/>
                </a:moveTo>
                <a:lnTo>
                  <a:pt x="0" y="0"/>
                </a:lnTo>
                <a:lnTo>
                  <a:pt x="4" y="11"/>
                </a:lnTo>
                <a:lnTo>
                  <a:pt x="7" y="0"/>
                </a:lnTo>
                <a:lnTo>
                  <a:pt x="4" y="3"/>
                </a:lnTo>
                <a:close/>
              </a:path>
            </a:pathLst>
          </a:custGeom>
          <a:solidFill>
            <a:srgbClr val="24282B"/>
          </a:solidFill>
          <a:ln w="9" cap="flat">
            <a:solidFill>
              <a:srgbClr val="24282B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7" name="Rectangle 162"/>
          <p:cNvSpPr>
            <a:spLocks noChangeArrowheads="1"/>
          </p:cNvSpPr>
          <p:nvPr/>
        </p:nvSpPr>
        <p:spPr bwMode="auto">
          <a:xfrm>
            <a:off x="4638675" y="2940050"/>
            <a:ext cx="39273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>
                <a:solidFill>
                  <a:srgbClr val="24282B"/>
                </a:solidFill>
                <a:latin typeface="ArialMT" charset="-95"/>
              </a:rPr>
              <a:t>M1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30480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49500" y="222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Execute</a:t>
            </a:r>
            <a:r>
              <a:rPr lang="fr-FR" dirty="0">
                <a:solidFill>
                  <a:schemeClr val="tx1"/>
                </a:solidFill>
              </a:rPr>
              <a:t> (EX) Stage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87600" y="1358900"/>
            <a:ext cx="7886700" cy="50165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4000" dirty="0">
                <a:latin typeface="Calibri" panose="020F0502020204030204" pitchFamily="34" charset="0"/>
              </a:rPr>
              <a:t>The EX Stage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200" dirty="0">
                <a:latin typeface="Calibri" panose="020F0502020204030204" pitchFamily="34" charset="0"/>
              </a:rPr>
              <a:t>Contains an </a:t>
            </a:r>
            <a:r>
              <a:rPr lang="en-US" sz="3200" dirty="0">
                <a:solidFill>
                  <a:srgbClr val="DC2300"/>
                </a:solidFill>
                <a:latin typeface="Calibri" panose="020F0502020204030204" pitchFamily="34" charset="0"/>
              </a:rPr>
              <a:t>Arithmetic-Logical Unit</a:t>
            </a:r>
            <a:r>
              <a:rPr lang="en-US" sz="3200" dirty="0">
                <a:latin typeface="Calibri" panose="020F0502020204030204" pitchFamily="34" charset="0"/>
              </a:rPr>
              <a:t> (ALU)</a:t>
            </a:r>
          </a:p>
          <a:p>
            <a:pPr lvl="2"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This unit can perform all </a:t>
            </a:r>
            <a:r>
              <a:rPr lang="en-US" sz="2800" dirty="0">
                <a:solidFill>
                  <a:srgbClr val="0066CC"/>
                </a:solidFill>
                <a:latin typeface="Calibri" panose="020F0502020204030204" pitchFamily="34" charset="0"/>
              </a:rPr>
              <a:t>arithmetic</a:t>
            </a:r>
            <a:r>
              <a:rPr lang="en-US" sz="2800" dirty="0">
                <a:latin typeface="Calibri" panose="020F0502020204030204" pitchFamily="34" charset="0"/>
              </a:rPr>
              <a:t> operations ( add, sub, </a:t>
            </a:r>
            <a:r>
              <a:rPr lang="en-US" sz="2800" dirty="0" err="1">
                <a:latin typeface="Calibri" panose="020F0502020204030204" pitchFamily="34" charset="0"/>
              </a:rPr>
              <a:t>mul</a:t>
            </a:r>
            <a:r>
              <a:rPr lang="en-US" sz="2800" dirty="0">
                <a:latin typeface="Calibri" panose="020F0502020204030204" pitchFamily="34" charset="0"/>
              </a:rPr>
              <a:t>, div, </a:t>
            </a:r>
            <a:r>
              <a:rPr lang="en-US" sz="2800" dirty="0" err="1">
                <a:latin typeface="Calibri" panose="020F0502020204030204" pitchFamily="34" charset="0"/>
              </a:rPr>
              <a:t>cmp</a:t>
            </a:r>
            <a:r>
              <a:rPr lang="en-US" sz="2800" dirty="0">
                <a:latin typeface="Calibri" panose="020F0502020204030204" pitchFamily="34" charset="0"/>
              </a:rPr>
              <a:t>, mod), and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logical</a:t>
            </a:r>
            <a:r>
              <a:rPr lang="en-US" sz="2800" dirty="0">
                <a:latin typeface="Calibri" panose="020F0502020204030204" pitchFamily="34" charset="0"/>
              </a:rPr>
              <a:t> operations (and, or, not)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200" dirty="0">
                <a:latin typeface="Calibri" panose="020F0502020204030204" pitchFamily="34" charset="0"/>
              </a:rPr>
              <a:t>Contains the </a:t>
            </a:r>
            <a:r>
              <a:rPr lang="en-US" sz="3200" dirty="0">
                <a:solidFill>
                  <a:srgbClr val="6B4794"/>
                </a:solidFill>
                <a:latin typeface="Calibri" panose="020F0502020204030204" pitchFamily="34" charset="0"/>
              </a:rPr>
              <a:t>branch</a:t>
            </a:r>
            <a:r>
              <a:rPr lang="en-US" sz="3200" dirty="0">
                <a:latin typeface="Calibri" panose="020F0502020204030204" pitchFamily="34" charset="0"/>
              </a:rPr>
              <a:t> unit for computing the branch condition (</a:t>
            </a:r>
            <a:r>
              <a:rPr lang="en-US" sz="3200" dirty="0" err="1">
                <a:latin typeface="Calibri" panose="020F0502020204030204" pitchFamily="34" charset="0"/>
              </a:rPr>
              <a:t>beq</a:t>
            </a:r>
            <a:r>
              <a:rPr lang="en-US" sz="3200" dirty="0">
                <a:latin typeface="Calibri" panose="020F0502020204030204" pitchFamily="34" charset="0"/>
              </a:rPr>
              <a:t>, </a:t>
            </a:r>
            <a:r>
              <a:rPr lang="en-US" sz="3200" dirty="0" err="1">
                <a:latin typeface="Calibri" panose="020F0502020204030204" pitchFamily="34" charset="0"/>
              </a:rPr>
              <a:t>bgt</a:t>
            </a:r>
            <a:r>
              <a:rPr lang="en-US" sz="32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200" dirty="0">
                <a:latin typeface="Calibri" panose="020F0502020204030204" pitchFamily="34" charset="0"/>
              </a:rPr>
              <a:t>Contains the </a:t>
            </a:r>
            <a:r>
              <a:rPr lang="en-US" sz="3200" dirty="0">
                <a:solidFill>
                  <a:srgbClr val="2323DC"/>
                </a:solidFill>
                <a:latin typeface="Calibri" panose="020F0502020204030204" pitchFamily="34" charset="0"/>
              </a:rPr>
              <a:t>flags</a:t>
            </a:r>
            <a:r>
              <a:rPr lang="en-US" sz="3200" dirty="0">
                <a:latin typeface="Calibri" panose="020F0502020204030204" pitchFamily="34" charset="0"/>
              </a:rPr>
              <a:t> register (updated by the </a:t>
            </a:r>
            <a:r>
              <a:rPr lang="en-US" sz="3200" dirty="0" err="1">
                <a:latin typeface="Calibri" panose="020F0502020204030204" pitchFamily="34" charset="0"/>
              </a:rPr>
              <a:t>cmp</a:t>
            </a:r>
            <a:r>
              <a:rPr lang="en-US" sz="3200" dirty="0">
                <a:latin typeface="Calibri" panose="020F0502020204030204" pitchFamily="34" charset="0"/>
              </a:rPr>
              <a:t> instruction)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87600" y="2603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MA and RW Stages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63800" y="1600201"/>
            <a:ext cx="77724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MA (Memory Access) Stage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3200" dirty="0">
                <a:solidFill>
                  <a:srgbClr val="DC2300"/>
                </a:solidFill>
                <a:latin typeface="Calibri" panose="020F0502020204030204" pitchFamily="34" charset="0"/>
              </a:rPr>
              <a:t>Interfaces</a:t>
            </a:r>
            <a:r>
              <a:rPr lang="en-US" sz="3200" dirty="0">
                <a:latin typeface="Calibri" panose="020F0502020204030204" pitchFamily="34" charset="0"/>
              </a:rPr>
              <a:t> with the </a:t>
            </a:r>
            <a:r>
              <a:rPr lang="en-US" sz="3200" dirty="0">
                <a:solidFill>
                  <a:srgbClr val="B80047"/>
                </a:solidFill>
                <a:latin typeface="Calibri" panose="020F0502020204030204" pitchFamily="34" charset="0"/>
              </a:rPr>
              <a:t>memory system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Executes</a:t>
            </a:r>
            <a:r>
              <a:rPr lang="en-US" sz="2800" dirty="0">
                <a:latin typeface="Calibri" panose="020F0502020204030204" pitchFamily="34" charset="0"/>
              </a:rPr>
              <a:t> a load or a store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RW (Register Write) Stage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Writes</a:t>
            </a:r>
            <a:r>
              <a:rPr lang="en-US" sz="2800" dirty="0">
                <a:latin typeface="Calibri" panose="020F0502020204030204" pitchFamily="34" charset="0"/>
              </a:rPr>
              <a:t> to the register file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In the case of a </a:t>
            </a:r>
            <a:r>
              <a:rPr lang="en-US" sz="2800" dirty="0">
                <a:solidFill>
                  <a:srgbClr val="C5000B"/>
                </a:solidFill>
                <a:latin typeface="Calibri" panose="020F0502020204030204" pitchFamily="34" charset="0"/>
              </a:rPr>
              <a:t>call</a:t>
            </a:r>
            <a:r>
              <a:rPr lang="en-US" sz="2800" dirty="0">
                <a:latin typeface="Calibri" panose="020F0502020204030204" pitchFamily="34" charset="0"/>
              </a:rPr>
              <a:t> instruction, it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writes</a:t>
            </a:r>
            <a:r>
              <a:rPr lang="en-US" sz="2800" dirty="0">
                <a:latin typeface="Calibri" panose="020F0502020204030204" pitchFamily="34" charset="0"/>
              </a:rPr>
              <a:t> the return address to register, </a:t>
            </a:r>
            <a:r>
              <a:rPr lang="en-US" sz="2800" dirty="0" err="1">
                <a:solidFill>
                  <a:srgbClr val="DC2300"/>
                </a:solidFill>
                <a:latin typeface="Calibri" panose="020F0502020204030204" pitchFamily="34" charset="0"/>
              </a:rPr>
              <a:t>ra</a:t>
            </a:r>
            <a:endParaRPr lang="en-US" sz="2800" dirty="0">
              <a:solidFill>
                <a:srgbClr val="DC23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5054</TotalTime>
  <Words>3965</Words>
  <Application>Microsoft Office PowerPoint</Application>
  <PresentationFormat>Widescreen</PresentationFormat>
  <Paragraphs>1289</Paragraphs>
  <Slides>71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5" baseType="lpstr">
      <vt:lpstr>Arial</vt:lpstr>
      <vt:lpstr>ArialMT</vt:lpstr>
      <vt:lpstr>Calibri</vt:lpstr>
      <vt:lpstr>Calibri Light</vt:lpstr>
      <vt:lpstr>Candara</vt:lpstr>
      <vt:lpstr>Comic Sans MS</vt:lpstr>
      <vt:lpstr>Courier New</vt:lpstr>
      <vt:lpstr>Sans</vt:lpstr>
      <vt:lpstr>Serif</vt:lpstr>
      <vt:lpstr>StarSymbol</vt:lpstr>
      <vt:lpstr>Symbol</vt:lpstr>
      <vt:lpstr>Times New Roman</vt:lpstr>
      <vt:lpstr>Waveform</vt:lpstr>
      <vt:lpstr>Office Theme</vt:lpstr>
      <vt:lpstr>Processor Design</vt:lpstr>
      <vt:lpstr>PowerPoint Presentation</vt:lpstr>
      <vt:lpstr>Outline</vt:lpstr>
      <vt:lpstr>Processor Design</vt:lpstr>
      <vt:lpstr>A Car Assembly Line</vt:lpstr>
      <vt:lpstr>A Processor Divided Into Stages</vt:lpstr>
      <vt:lpstr>Operand Fetch (OF) Stage</vt:lpstr>
      <vt:lpstr>Execute (EX) Stage</vt:lpstr>
      <vt:lpstr>MA and RW Stages</vt:lpstr>
      <vt:lpstr>Outline</vt:lpstr>
      <vt:lpstr>Instruction Fetch (IF) Stage</vt:lpstr>
      <vt:lpstr>The Fetch unit</vt:lpstr>
      <vt:lpstr>isBranchTaken</vt:lpstr>
      <vt:lpstr>Data Path and Control Path</vt:lpstr>
      <vt:lpstr>Control Path</vt:lpstr>
      <vt:lpstr>Operand Fetch Unit</vt:lpstr>
      <vt:lpstr>Instruction Formats</vt:lpstr>
      <vt:lpstr>Register File Read</vt:lpstr>
      <vt:lpstr>Register File Access</vt:lpstr>
      <vt:lpstr>Immediate and Branch Unit</vt:lpstr>
      <vt:lpstr>OF Unit</vt:lpstr>
      <vt:lpstr>EX Stage – Branch Unit</vt:lpstr>
      <vt:lpstr>ALU</vt:lpstr>
      <vt:lpstr>Inside the ALU</vt:lpstr>
      <vt:lpstr>Disabling some Inputs</vt:lpstr>
      <vt:lpstr>Use a Transmission Gate</vt:lpstr>
      <vt:lpstr>EX Unit</vt:lpstr>
      <vt:lpstr>MA Unit</vt:lpstr>
      <vt:lpstr>RW Unit</vt:lpstr>
      <vt:lpstr>PowerPoint Presentation</vt:lpstr>
      <vt:lpstr>Outline</vt:lpstr>
      <vt:lpstr>The Ha rdwired Control Unit</vt:lpstr>
      <vt:lpstr>Control Signals</vt:lpstr>
      <vt:lpstr>Control Signals – II </vt:lpstr>
      <vt:lpstr>Control signal Logic</vt:lpstr>
      <vt:lpstr>Control Signal Logic - II</vt:lpstr>
      <vt:lpstr>Outline</vt:lpstr>
      <vt:lpstr>Microprogramming</vt:lpstr>
      <vt:lpstr>Microprogrammed Data Path</vt:lpstr>
      <vt:lpstr>Fetch Unit</vt:lpstr>
      <vt:lpstr>Decode Unit</vt:lpstr>
      <vt:lpstr>The Register File</vt:lpstr>
      <vt:lpstr>ALU</vt:lpstr>
      <vt:lpstr>Memory Unit</vt:lpstr>
      <vt:lpstr>Microprogrammed Data Path</vt:lpstr>
      <vt:lpstr>Outline</vt:lpstr>
      <vt:lpstr>Internal Registers</vt:lpstr>
      <vt:lpstr>Internal Registers - II</vt:lpstr>
      <vt:lpstr>Microinstructions</vt:lpstr>
      <vt:lpstr>Move Microinstructions</vt:lpstr>
      <vt:lpstr>Add and Branch Microinstructions</vt:lpstr>
      <vt:lpstr>Summary of Microinstructions</vt:lpstr>
      <vt:lpstr>Implementing Instructions in Microcode</vt:lpstr>
      <vt:lpstr>3 Address Format ALU Instruction</vt:lpstr>
      <vt:lpstr>The mov Instruction</vt:lpstr>
      <vt:lpstr>The not Instruction</vt:lpstr>
      <vt:lpstr>The cmp Instruction</vt:lpstr>
      <vt:lpstr>The nop Instruction</vt:lpstr>
      <vt:lpstr>The ld Instruction</vt:lpstr>
      <vt:lpstr>The st Instruction</vt:lpstr>
      <vt:lpstr>beq and bgt Instructions</vt:lpstr>
      <vt:lpstr>call Instruction</vt:lpstr>
      <vt:lpstr>ret Instruction</vt:lpstr>
      <vt:lpstr>Example</vt:lpstr>
      <vt:lpstr>Outline</vt:lpstr>
      <vt:lpstr>Shared Bus</vt:lpstr>
      <vt:lpstr>Encoding an Instruction</vt:lpstr>
      <vt:lpstr>Horizontal Microprogramming</vt:lpstr>
      <vt:lpstr>Vertical Microprogramming</vt:lpstr>
      <vt:lpstr>Horizontal Microprogramming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372</cp:revision>
  <dcterms:created xsi:type="dcterms:W3CDTF">2013-07-05T14:39:01Z</dcterms:created>
  <dcterms:modified xsi:type="dcterms:W3CDTF">2024-07-15T11:54:44Z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