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 id="2147483707" r:id="rId2"/>
  </p:sldMasterIdLst>
  <p:notesMasterIdLst>
    <p:notesMasterId r:id="rId91"/>
  </p:notesMasterIdLst>
  <p:handoutMasterIdLst>
    <p:handoutMasterId r:id="rId92"/>
  </p:handoutMasterIdLst>
  <p:sldIdLst>
    <p:sldId id="256" r:id="rId3"/>
    <p:sldId id="346" r:id="rId4"/>
    <p:sldId id="257" r:id="rId5"/>
    <p:sldId id="258" r:id="rId6"/>
    <p:sldId id="33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39" r:id="rId61"/>
    <p:sldId id="312" r:id="rId62"/>
    <p:sldId id="313" r:id="rId63"/>
    <p:sldId id="340" r:id="rId64"/>
    <p:sldId id="341"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43" r:id="rId83"/>
    <p:sldId id="344" r:id="rId84"/>
    <p:sldId id="331" r:id="rId85"/>
    <p:sldId id="332" r:id="rId86"/>
    <p:sldId id="345" r:id="rId87"/>
    <p:sldId id="334" r:id="rId88"/>
    <p:sldId id="335" r:id="rId89"/>
    <p:sldId id="336" r:id="rId9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Calibri" pitchFamily="34" charset="0"/>
        <a:ea typeface="+mn-ea"/>
        <a:cs typeface="Arial" pitchFamily="34" charset="0"/>
      </a:defRPr>
    </a:lvl1pPr>
    <a:lvl2pPr marL="457200" algn="l" rtl="0" fontAlgn="base">
      <a:spcBef>
        <a:spcPct val="0"/>
      </a:spcBef>
      <a:spcAft>
        <a:spcPct val="0"/>
      </a:spcAft>
      <a:defRPr kern="1200">
        <a:solidFill>
          <a:schemeClr val="tx1"/>
        </a:solidFill>
        <a:latin typeface="Calibri" pitchFamily="34" charset="0"/>
        <a:ea typeface="+mn-ea"/>
        <a:cs typeface="Arial" pitchFamily="34" charset="0"/>
      </a:defRPr>
    </a:lvl2pPr>
    <a:lvl3pPr marL="914400" algn="l" rtl="0" fontAlgn="base">
      <a:spcBef>
        <a:spcPct val="0"/>
      </a:spcBef>
      <a:spcAft>
        <a:spcPct val="0"/>
      </a:spcAft>
      <a:defRPr kern="1200">
        <a:solidFill>
          <a:schemeClr val="tx1"/>
        </a:solidFill>
        <a:latin typeface="Calibri" pitchFamily="34" charset="0"/>
        <a:ea typeface="+mn-ea"/>
        <a:cs typeface="Arial" pitchFamily="34" charset="0"/>
      </a:defRPr>
    </a:lvl3pPr>
    <a:lvl4pPr marL="1371600" algn="l" rtl="0" fontAlgn="base">
      <a:spcBef>
        <a:spcPct val="0"/>
      </a:spcBef>
      <a:spcAft>
        <a:spcPct val="0"/>
      </a:spcAft>
      <a:defRPr kern="1200">
        <a:solidFill>
          <a:schemeClr val="tx1"/>
        </a:solidFill>
        <a:latin typeface="Calibri" pitchFamily="34" charset="0"/>
        <a:ea typeface="+mn-ea"/>
        <a:cs typeface="Arial" pitchFamily="34" charset="0"/>
      </a:defRPr>
    </a:lvl4pPr>
    <a:lvl5pPr marL="1828800" algn="l" rtl="0" fontAlgn="base">
      <a:spcBef>
        <a:spcPct val="0"/>
      </a:spcBef>
      <a:spcAft>
        <a:spcPct val="0"/>
      </a:spcAft>
      <a:defRPr kern="1200">
        <a:solidFill>
          <a:schemeClr val="tx1"/>
        </a:solidFill>
        <a:latin typeface="Calibri" pitchFamily="34" charset="0"/>
        <a:ea typeface="+mn-ea"/>
        <a:cs typeface="Arial" pitchFamily="34" charset="0"/>
      </a:defRPr>
    </a:lvl5pPr>
    <a:lvl6pPr marL="2286000" algn="l" defTabSz="914400" rtl="0" eaLnBrk="1" latinLnBrk="0" hangingPunct="1">
      <a:defRPr kern="1200">
        <a:solidFill>
          <a:schemeClr val="tx1"/>
        </a:solidFill>
        <a:latin typeface="Calibri" pitchFamily="34" charset="0"/>
        <a:ea typeface="+mn-ea"/>
        <a:cs typeface="Arial" pitchFamily="34" charset="0"/>
      </a:defRPr>
    </a:lvl6pPr>
    <a:lvl7pPr marL="2743200" algn="l" defTabSz="914400" rtl="0" eaLnBrk="1" latinLnBrk="0" hangingPunct="1">
      <a:defRPr kern="1200">
        <a:solidFill>
          <a:schemeClr val="tx1"/>
        </a:solidFill>
        <a:latin typeface="Calibri" pitchFamily="34" charset="0"/>
        <a:ea typeface="+mn-ea"/>
        <a:cs typeface="Arial" pitchFamily="34" charset="0"/>
      </a:defRPr>
    </a:lvl7pPr>
    <a:lvl8pPr marL="3200400" algn="l" defTabSz="914400" rtl="0" eaLnBrk="1" latinLnBrk="0" hangingPunct="1">
      <a:defRPr kern="1200">
        <a:solidFill>
          <a:schemeClr val="tx1"/>
        </a:solidFill>
        <a:latin typeface="Calibri" pitchFamily="34" charset="0"/>
        <a:ea typeface="+mn-ea"/>
        <a:cs typeface="Arial" pitchFamily="34" charset="0"/>
      </a:defRPr>
    </a:lvl8pPr>
    <a:lvl9pPr marL="3657600" algn="l" defTabSz="914400" rtl="0" eaLnBrk="1" latinLnBrk="0" hangingPunct="1">
      <a:defRPr kern="1200">
        <a:solidFill>
          <a:schemeClr val="tx1"/>
        </a:solidFill>
        <a:latin typeface="Calibri" pitchFamily="34" charset="0"/>
        <a:ea typeface="+mn-ea"/>
        <a:cs typeface="Arial"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31B6FD"/>
    <a:srgbClr val="3211FB"/>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473" autoAdjust="0"/>
    <p:restoredTop sz="94622" autoAdjust="0"/>
  </p:normalViewPr>
  <p:slideViewPr>
    <p:cSldViewPr showGuides="1">
      <p:cViewPr varScale="1">
        <p:scale>
          <a:sx n="111" d="100"/>
          <a:sy n="111" d="100"/>
        </p:scale>
        <p:origin x="144" y="7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56" d="100"/>
          <a:sy n="56" d="100"/>
        </p:scale>
        <p:origin x="-2544"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heme" Target="theme/theme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handoutMaster" Target="handoutMasters/handoutMaster1.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563" cy="457200"/>
          </a:xfrm>
          <a:prstGeom prst="rect">
            <a:avLst/>
          </a:prstGeom>
          <a:noFill/>
          <a:ln>
            <a:noFill/>
          </a:ln>
        </p:spPr>
        <p:txBody>
          <a:bodyPr vert="horz" wrap="none" lIns="78903" tIns="39452" rIns="78903" bIns="39452"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3" name="Date Placeholder 2"/>
          <p:cNvSpPr txBox="1">
            <a:spLocks noGrp="1"/>
          </p:cNvSpPr>
          <p:nvPr>
            <p:ph type="dt" sz="quarter" idx="1"/>
          </p:nvPr>
        </p:nvSpPr>
        <p:spPr>
          <a:xfrm>
            <a:off x="3881438" y="0"/>
            <a:ext cx="2976562" cy="457200"/>
          </a:xfrm>
          <a:prstGeom prst="rect">
            <a:avLst/>
          </a:prstGeom>
          <a:noFill/>
          <a:ln>
            <a:noFill/>
          </a:ln>
        </p:spPr>
        <p:txBody>
          <a:bodyPr vert="horz" wrap="none" lIns="78903" tIns="39452" rIns="78903" bIns="39452"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4" name="Footer Placeholder 3"/>
          <p:cNvSpPr txBox="1">
            <a:spLocks noGrp="1"/>
          </p:cNvSpPr>
          <p:nvPr>
            <p:ph type="ftr" sz="quarter" idx="2"/>
          </p:nvPr>
        </p:nvSpPr>
        <p:spPr>
          <a:xfrm>
            <a:off x="0" y="8686800"/>
            <a:ext cx="2976563" cy="457200"/>
          </a:xfrm>
          <a:prstGeom prst="rect">
            <a:avLst/>
          </a:prstGeom>
          <a:noFill/>
          <a:ln>
            <a:noFill/>
          </a:ln>
        </p:spPr>
        <p:txBody>
          <a:bodyPr vert="horz" wrap="none" lIns="78903" tIns="39452" rIns="78903" bIns="39452" anchor="b" compatLnSpc="0"/>
          <a:lstStyle>
            <a:lvl1pPr fontAlgn="auto" hangingPunct="0">
              <a:spcBef>
                <a:spcPts val="0"/>
              </a:spcBef>
              <a:spcAft>
                <a:spcPts val="0"/>
              </a:spcAft>
              <a:defRPr sz="1200">
                <a:latin typeface="Arial" pitchFamily="18"/>
                <a:ea typeface="Microsoft YaHei" pitchFamily="2"/>
                <a:cs typeface="Mangal" pitchFamily="2"/>
              </a:defRPr>
            </a:lvl1pPr>
          </a:lstStyle>
          <a:p>
            <a:pPr>
              <a:defRPr sz="1400"/>
            </a:pPr>
            <a:endParaRPr lang="en-IN"/>
          </a:p>
        </p:txBody>
      </p:sp>
      <p:sp>
        <p:nvSpPr>
          <p:cNvPr id="5" name="Slide Number Placeholder 4"/>
          <p:cNvSpPr txBox="1">
            <a:spLocks noGrp="1"/>
          </p:cNvSpPr>
          <p:nvPr>
            <p:ph type="sldNum" sz="quarter" idx="3"/>
          </p:nvPr>
        </p:nvSpPr>
        <p:spPr>
          <a:xfrm>
            <a:off x="3881438" y="8686800"/>
            <a:ext cx="2976562" cy="457200"/>
          </a:xfrm>
          <a:prstGeom prst="rect">
            <a:avLst/>
          </a:prstGeom>
          <a:noFill/>
          <a:ln>
            <a:noFill/>
          </a:ln>
        </p:spPr>
        <p:txBody>
          <a:bodyPr vert="horz" wrap="none" lIns="78903" tIns="39452" rIns="78903" bIns="39452" anchor="b" compatLnSpc="0"/>
          <a:lstStyle>
            <a:lvl1pPr algn="r" fontAlgn="auto" hangingPunct="0">
              <a:spcBef>
                <a:spcPts val="0"/>
              </a:spcBef>
              <a:spcAft>
                <a:spcPts val="0"/>
              </a:spcAft>
              <a:defRPr sz="1200">
                <a:latin typeface="Arial" pitchFamily="18"/>
                <a:ea typeface="Microsoft YaHei" pitchFamily="2"/>
                <a:cs typeface="Mangal" pitchFamily="2"/>
              </a:defRPr>
            </a:lvl1pPr>
          </a:lstStyle>
          <a:p>
            <a:pPr>
              <a:defRPr sz="1400"/>
            </a:pPr>
            <a:fld id="{BD7543D0-7E1A-4348-9F6D-B2A409C236B8}" type="slidenum">
              <a:rPr lang="en-IN"/>
              <a:pPr>
                <a:defRPr sz="1400"/>
              </a:pPr>
              <a:t>‹#›</a:t>
            </a:fld>
            <a:endParaRPr lang="en-IN"/>
          </a:p>
        </p:txBody>
      </p:sp>
    </p:spTree>
    <p:extLst>
      <p:ext uri="{BB962C8B-B14F-4D97-AF65-F5344CB8AC3E}">
        <p14:creationId xmlns:p14="http://schemas.microsoft.com/office/powerpoint/2010/main" val="16781715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018" name="Slide Image Placeholder 1"/>
          <p:cNvSpPr>
            <a:spLocks noGrp="1" noRot="1" noChangeAspect="1"/>
          </p:cNvSpPr>
          <p:nvPr>
            <p:ph type="sldImg" idx="2"/>
          </p:nvPr>
        </p:nvSpPr>
        <p:spPr bwMode="auto">
          <a:xfrm>
            <a:off x="217488" y="812800"/>
            <a:ext cx="7123112" cy="400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 name="Notes Placeholder 2"/>
          <p:cNvSpPr txBox="1">
            <a:spLocks noGrp="1"/>
          </p:cNvSpPr>
          <p:nvPr>
            <p:ph type="body" sz="quarter" idx="3"/>
          </p:nvPr>
        </p:nvSpPr>
        <p:spPr>
          <a:xfrm>
            <a:off x="755650" y="5078413"/>
            <a:ext cx="6048375" cy="4811712"/>
          </a:xfrm>
          <a:prstGeom prst="rect">
            <a:avLst/>
          </a:prstGeom>
          <a:noFill/>
          <a:ln>
            <a:noFill/>
          </a:ln>
        </p:spPr>
        <p:txBody>
          <a:bodyPr lIns="0" tIns="0" rIns="0" bIns="0"/>
          <a:lstStyle/>
          <a:p>
            <a:pPr lvl="0"/>
            <a:endParaRPr lang="en-IN" noProof="0"/>
          </a:p>
        </p:txBody>
      </p:sp>
      <p:sp>
        <p:nvSpPr>
          <p:cNvPr id="4" name="Header Placeholder 3"/>
          <p:cNvSpPr txBox="1">
            <a:spLocks noGrp="1"/>
          </p:cNvSpPr>
          <p:nvPr>
            <p:ph type="hdr" sz="quarter"/>
          </p:nvPr>
        </p:nvSpPr>
        <p:spPr>
          <a:xfrm>
            <a:off x="0" y="0"/>
            <a:ext cx="3281363" cy="534988"/>
          </a:xfrm>
          <a:prstGeom prst="rect">
            <a:avLst/>
          </a:prstGeom>
          <a:noFill/>
          <a:ln>
            <a:noFill/>
          </a:ln>
        </p:spPr>
        <p:txBody>
          <a:bodyPr lIns="0" tIns="0" rIns="0" bIns="0"/>
          <a:lstStyle>
            <a:lvl1pPr lvl="0"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5" name="Date Placeholder 4"/>
          <p:cNvSpPr txBox="1">
            <a:spLocks noGrp="1"/>
          </p:cNvSpPr>
          <p:nvPr>
            <p:ph type="dt" idx="1"/>
          </p:nvPr>
        </p:nvSpPr>
        <p:spPr>
          <a:xfrm>
            <a:off x="4278313" y="0"/>
            <a:ext cx="3281362" cy="534988"/>
          </a:xfrm>
          <a:prstGeom prst="rect">
            <a:avLst/>
          </a:prstGeom>
          <a:noFill/>
          <a:ln>
            <a:noFill/>
          </a:ln>
        </p:spPr>
        <p:txBody>
          <a:bodyPr lIns="0" tIns="0" rIns="0" bIns="0"/>
          <a:lstStyle>
            <a:lvl1pPr lvl="0" algn="r"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6" name="Footer Placeholder 5"/>
          <p:cNvSpPr txBox="1">
            <a:spLocks noGrp="1"/>
          </p:cNvSpPr>
          <p:nvPr>
            <p:ph type="ftr" sz="quarter" idx="4"/>
          </p:nvPr>
        </p:nvSpPr>
        <p:spPr>
          <a:xfrm>
            <a:off x="0" y="10156825"/>
            <a:ext cx="3281363" cy="534988"/>
          </a:xfrm>
          <a:prstGeom prst="rect">
            <a:avLst/>
          </a:prstGeom>
          <a:noFill/>
          <a:ln>
            <a:noFill/>
          </a:ln>
        </p:spPr>
        <p:txBody>
          <a:bodyPr lIns="0" tIns="0" rIns="0" bIns="0" anchor="b"/>
          <a:lstStyle>
            <a:lvl1pPr lvl="0"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endParaRPr/>
          </a:p>
        </p:txBody>
      </p:sp>
      <p:sp>
        <p:nvSpPr>
          <p:cNvPr id="7" name="Slide Number Placeholder 6"/>
          <p:cNvSpPr txBox="1">
            <a:spLocks noGrp="1"/>
          </p:cNvSpPr>
          <p:nvPr>
            <p:ph type="sldNum" sz="quarter" idx="5"/>
          </p:nvPr>
        </p:nvSpPr>
        <p:spPr>
          <a:xfrm>
            <a:off x="4278313" y="10156825"/>
            <a:ext cx="3281362" cy="534988"/>
          </a:xfrm>
          <a:prstGeom prst="rect">
            <a:avLst/>
          </a:prstGeom>
          <a:noFill/>
          <a:ln>
            <a:noFill/>
          </a:ln>
        </p:spPr>
        <p:txBody>
          <a:bodyPr lIns="0" tIns="0" rIns="0" bIns="0" anchor="b"/>
          <a:lstStyle>
            <a:lvl1pPr lvl="0" algn="r" rtl="0" fontAlgn="auto" hangingPunct="0">
              <a:spcBef>
                <a:spcPts val="0"/>
              </a:spcBef>
              <a:spcAft>
                <a:spcPts val="0"/>
              </a:spcAft>
              <a:buNone/>
              <a:tabLst/>
              <a:defRPr lang="en-IN" sz="1400" kern="1200" smtClean="0">
                <a:latin typeface="Times New Roman" pitchFamily="18"/>
                <a:ea typeface="Arial Unicode MS" pitchFamily="2"/>
                <a:cs typeface="Tahoma" pitchFamily="2"/>
              </a:defRPr>
            </a:lvl1pPr>
          </a:lstStyle>
          <a:p>
            <a:pPr>
              <a:defRPr/>
            </a:pPr>
            <a:fld id="{1C6F4055-DF44-4A6D-BFDC-2631EDAC0550}" type="slidenum">
              <a:rPr/>
              <a:pPr>
                <a:defRPr/>
              </a:pPr>
              <a:t>‹#›</a:t>
            </a:fld>
            <a:endParaRPr/>
          </a:p>
        </p:txBody>
      </p:sp>
    </p:spTree>
    <p:extLst>
      <p:ext uri="{BB962C8B-B14F-4D97-AF65-F5344CB8AC3E}">
        <p14:creationId xmlns:p14="http://schemas.microsoft.com/office/powerpoint/2010/main" val="2096807628"/>
      </p:ext>
    </p:extLst>
  </p:cSld>
  <p:clrMap bg1="lt1" tx1="dk1" bg2="lt2" tx2="dk2" accent1="accent1" accent2="accent2" accent3="accent3" accent4="accent4" accent5="accent5" accent6="accent6" hlink="hlink" folHlink="folHlink"/>
  <p:notesStyle>
    <a:lvl1pPr marL="215900" indent="-215900" algn="l" rtl="0" eaLnBrk="0" fontAlgn="base" hangingPunct="0">
      <a:spcBef>
        <a:spcPct val="30000"/>
      </a:spcBef>
      <a:spcAft>
        <a:spcPct val="0"/>
      </a:spcAft>
      <a:defRPr lang="en-IN" sz="2000" kern="1200">
        <a:solidFill>
          <a:schemeClr val="tx1"/>
        </a:solidFill>
        <a:latin typeface="Arial" pitchFamily="18"/>
        <a:ea typeface="Microsoft YaHei" pitchFamily="2"/>
        <a:cs typeface="Mangal" pitchFamily="2"/>
      </a:defRPr>
    </a:lvl1pPr>
    <a:lvl2pPr marL="742950" indent="-285750" algn="l" rtl="0" fontAlgn="base">
      <a:spcBef>
        <a:spcPct val="30000"/>
      </a:spcBef>
      <a:spcAft>
        <a:spcPct val="0"/>
      </a:spcAft>
      <a:defRPr sz="1200" kern="1200">
        <a:solidFill>
          <a:schemeClr val="tx1"/>
        </a:solidFill>
        <a:latin typeface="+mn-lt"/>
        <a:ea typeface="Microsoft YaHei" pitchFamily="34" charset="-122"/>
        <a:cs typeface="+mn-cs"/>
      </a:defRPr>
    </a:lvl2pPr>
    <a:lvl3pPr marL="1143000" indent="-228600" algn="l" rtl="0" fontAlgn="base">
      <a:spcBef>
        <a:spcPct val="30000"/>
      </a:spcBef>
      <a:spcAft>
        <a:spcPct val="0"/>
      </a:spcAft>
      <a:defRPr sz="1200" kern="1200">
        <a:solidFill>
          <a:schemeClr val="tx1"/>
        </a:solidFill>
        <a:latin typeface="+mn-lt"/>
        <a:ea typeface="Microsoft YaHei" pitchFamily="34" charset="-122"/>
        <a:cs typeface="+mn-cs"/>
      </a:defRPr>
    </a:lvl3pPr>
    <a:lvl4pPr marL="1600200" indent="-228600" algn="l" rtl="0" fontAlgn="base">
      <a:spcBef>
        <a:spcPct val="30000"/>
      </a:spcBef>
      <a:spcAft>
        <a:spcPct val="0"/>
      </a:spcAft>
      <a:defRPr sz="1200" kern="1200">
        <a:solidFill>
          <a:schemeClr val="tx1"/>
        </a:solidFill>
        <a:latin typeface="+mn-lt"/>
        <a:ea typeface="Microsoft YaHei" pitchFamily="34" charset="-122"/>
        <a:cs typeface="+mn-cs"/>
      </a:defRPr>
    </a:lvl4pPr>
    <a:lvl5pPr marL="2057400" indent="-228600" algn="l" rtl="0" fontAlgn="base">
      <a:spcBef>
        <a:spcPct val="30000"/>
      </a:spcBef>
      <a:spcAft>
        <a:spcPct val="0"/>
      </a:spcAft>
      <a:defRPr sz="1200" kern="1200">
        <a:solidFill>
          <a:schemeClr val="tx1"/>
        </a:solidFill>
        <a:latin typeface="+mn-lt"/>
        <a:ea typeface="Microsoft YaHei"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870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dirty="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81371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52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8506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62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92048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72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903902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83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0762556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93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881194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03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798800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13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2803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24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015536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34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8166245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44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4473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880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005771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54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522857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64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3127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75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733694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85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72053764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095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807282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05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005528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16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3965882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26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092361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36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70368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46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067442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890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4934336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57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319754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67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2882945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77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824600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87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965447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198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15342409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08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2051736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18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80459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28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43647270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39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215009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49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20361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5</a:t>
            </a:fld>
            <a:endParaRPr lang="en-US"/>
          </a:p>
        </p:txBody>
      </p:sp>
    </p:spTree>
    <p:extLst>
      <p:ext uri="{BB962C8B-B14F-4D97-AF65-F5344CB8AC3E}">
        <p14:creationId xmlns:p14="http://schemas.microsoft.com/office/powerpoint/2010/main" val="32327079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59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8575641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69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98926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80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822801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290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6676596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00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06001896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10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693706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20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566700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31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10632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41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65799908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51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078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01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6385622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61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99132340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72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569330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82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830127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392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8995683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029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56674634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13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4781718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23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539770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33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99700195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59</a:t>
            </a:fld>
            <a:endParaRPr lang="en-US"/>
          </a:p>
        </p:txBody>
      </p:sp>
    </p:spTree>
    <p:extLst>
      <p:ext uri="{BB962C8B-B14F-4D97-AF65-F5344CB8AC3E}">
        <p14:creationId xmlns:p14="http://schemas.microsoft.com/office/powerpoint/2010/main" val="59570173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43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8902923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11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39925309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54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9928279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3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1C6F4055-DF44-4A6D-BFDC-2631EDAC0550}" type="slidenum">
              <a:rPr lang="en-US" smtClean="0"/>
              <a:pPr>
                <a:defRPr/>
              </a:pPr>
              <a:t>62</a:t>
            </a:fld>
            <a:endParaRPr lang="en-US"/>
          </a:p>
        </p:txBody>
      </p:sp>
    </p:spTree>
    <p:extLst>
      <p:ext uri="{BB962C8B-B14F-4D97-AF65-F5344CB8AC3E}">
        <p14:creationId xmlns:p14="http://schemas.microsoft.com/office/powerpoint/2010/main" val="26333269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643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75598856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745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3557905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848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95652056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4950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spAutoFit/>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60452326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053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0353382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155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1633916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257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2884379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360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69224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21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0226199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462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76720192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565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26169851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667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7844656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769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867866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872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73896430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5974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37762818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077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dirty="0">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60629400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179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50651631"/>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281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7899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384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051883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318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87145691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4867"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11094870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6915"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206593260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7939"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118507519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168963"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4598790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3112" cy="4008438"/>
          </a:xfrm>
          <a:solidFill>
            <a:schemeClr val="accent1"/>
          </a:solidFill>
          <a:ln w="25400">
            <a:solidFill>
              <a:schemeClr val="accent1">
                <a:shade val="50000"/>
              </a:schemeClr>
            </a:solidFill>
          </a:ln>
        </p:spPr>
      </p:sp>
      <p:sp>
        <p:nvSpPr>
          <p:cNvPr id="94211" name="Notes Placeholder 2"/>
          <p:cNvSpPr txBox="1">
            <a:spLocks noGrp="1"/>
          </p:cNvSpPr>
          <p:nvPr>
            <p:ph type="body" sz="quarter"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numCol="1" anchor="t" anchorCtr="0" compatLnSpc="1">
            <a:prstTxWarp prst="textNoShape">
              <a:avLst/>
            </a:prstTxWarp>
          </a:bodyPr>
          <a:lstStyle/>
          <a:p>
            <a:pPr eaLnBrk="1">
              <a:spcBef>
                <a:spcPct val="0"/>
              </a:spcBef>
            </a:pPr>
            <a:endParaRPr altLang="en-US">
              <a:solidFill>
                <a:srgbClr val="000000"/>
              </a:solidFill>
              <a:latin typeface="Arial" pitchFamily="34" charset="0"/>
              <a:ea typeface="Microsoft YaHei" pitchFamily="34" charset="-122"/>
              <a:cs typeface="Mangal" pitchFamily="18" charset="0"/>
            </a:endParaRPr>
          </a:p>
        </p:txBody>
      </p:sp>
    </p:spTree>
    <p:extLst>
      <p:ext uri="{BB962C8B-B14F-4D97-AF65-F5344CB8AC3E}">
        <p14:creationId xmlns:p14="http://schemas.microsoft.com/office/powerpoint/2010/main" val="313299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7"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1973195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425768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FC25D-E115-4E72-9DF1-C91070505D1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2581388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FC25D-E115-4E72-9DF1-C91070505D1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977964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FC25D-E115-4E72-9DF1-C91070505D11}" type="datetimeFigureOut">
              <a:rPr lang="en-US" smtClean="0"/>
              <a:t>7/15/2024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671374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FC25D-E115-4E72-9DF1-C91070505D11}" type="datetimeFigureOut">
              <a:rPr lang="en-US" smtClean="0"/>
              <a:t>7/15/2024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2555225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FC25D-E115-4E72-9DF1-C91070505D11}" type="datetimeFigureOut">
              <a:rPr lang="en-US" smtClean="0"/>
              <a:t>7/15/2024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0474448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3197326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a:lstStyle/>
          <a:p>
            <a:r>
              <a:rPr lang="en-US"/>
              <a:t>Click to edit Master title style</a:t>
            </a:r>
          </a:p>
        </p:txBody>
      </p:sp>
      <p:sp>
        <p:nvSpPr>
          <p:cNvPr id="8"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8FC25D-E115-4E72-9DF1-C91070505D11}" type="datetimeFigureOut">
              <a:rPr lang="en-US" smtClean="0"/>
              <a:t>7/15/2024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161153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2515412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FC25D-E115-4E72-9DF1-C91070505D11}" type="datetimeFigureOut">
              <a:rPr lang="en-US" smtClean="0"/>
              <a:t>7/15/2024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A2DFC1-4E1E-4329-BF59-BF5CA936B010}" type="slidenum">
              <a:rPr lang="en-US" smtClean="0"/>
              <a:t>‹#›</a:t>
            </a:fld>
            <a:endParaRPr lang="en-US"/>
          </a:p>
        </p:txBody>
      </p:sp>
    </p:spTree>
    <p:extLst>
      <p:ext uri="{BB962C8B-B14F-4D97-AF65-F5344CB8AC3E}">
        <p14:creationId xmlns:p14="http://schemas.microsoft.com/office/powerpoint/2010/main" val="43023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5"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6" name="Slide Number Placeholder 1"/>
          <p:cNvSpPr txBox="1">
            <a:spLocks/>
          </p:cNvSpPr>
          <p:nvPr userDrawn="1"/>
        </p:nvSpPr>
        <p:spPr>
          <a:xfrm>
            <a:off x="11747501" y="6629401"/>
            <a:ext cx="7493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a:t>
            </a:fld>
            <a:endParaRPr lang="en-US" sz="1000"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7/15/2024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618716664"/>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hyperlink" Target="https://www.pngall.com/free-png" TargetMode="External"/><Relationship Id="rId3" Type="http://schemas.openxmlformats.org/officeDocument/2006/relationships/image" Target="../media/image3.jpeg"/><Relationship Id="rId7"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hyperlink" Target="https://cs.wikipedia.org/wiki/Sumatra_PDF" TargetMode="External"/><Relationship Id="rId5" Type="http://schemas.openxmlformats.org/officeDocument/2006/relationships/image" Target="../media/image4.png"/><Relationship Id="rId4" Type="http://schemas.openxmlformats.org/officeDocument/2006/relationships/hyperlink" Target="https://www.htnovo.net/2018/08/in-arrivo-swipe-laterali-su-youtube.html"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251200" y="14505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dirty="0"/>
              <a:t>The Memory System</a:t>
            </a:r>
          </a:p>
        </p:txBody>
      </p:sp>
      <p:sp>
        <p:nvSpPr>
          <p:cNvPr id="8" name="Title 1"/>
          <p:cNvSpPr txBox="1">
            <a:spLocks/>
          </p:cNvSpPr>
          <p:nvPr/>
        </p:nvSpPr>
        <p:spPr>
          <a:xfrm>
            <a:off x="3251200" y="1450558"/>
            <a:ext cx="7416800" cy="677108"/>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Aft>
                <a:spcPts val="0"/>
              </a:spcAft>
              <a:buNone/>
            </a:pPr>
            <a:r>
              <a:rPr lang="en-US" dirty="0"/>
              <a:t>Processor Design</a:t>
            </a:r>
          </a:p>
        </p:txBody>
      </p:sp>
      <p:sp>
        <p:nvSpPr>
          <p:cNvPr id="9" name="Title 1"/>
          <p:cNvSpPr txBox="1">
            <a:spLocks/>
          </p:cNvSpPr>
          <p:nvPr/>
        </p:nvSpPr>
        <p:spPr>
          <a:xfrm>
            <a:off x="3251200" y="1450558"/>
            <a:ext cx="7416800" cy="677108"/>
          </a:xfrm>
          <a:prstGeom prst="rect">
            <a:avLst/>
          </a:prstGeom>
        </p:spPr>
        <p:txBody>
          <a:bodyPr vert="horz" lIns="0" tIns="0" rIns="0" bIns="0" rtlCol="0" anchor="ctr">
            <a:sp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en-US" dirty="0"/>
              <a:t>The Language of Bits</a:t>
            </a:r>
          </a:p>
        </p:txBody>
      </p:sp>
      <p:sp>
        <p:nvSpPr>
          <p:cNvPr id="10" name="TextBox 1"/>
          <p:cNvSpPr txBox="1">
            <a:spLocks noChangeArrowheads="1"/>
          </p:cNvSpPr>
          <p:nvPr/>
        </p:nvSpPr>
        <p:spPr bwMode="auto">
          <a:xfrm>
            <a:off x="3886200" y="3312367"/>
            <a:ext cx="44196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tabLst>
                <a:tab pos="1085850" algn="l"/>
              </a:tabLst>
              <a:defRPr>
                <a:solidFill>
                  <a:schemeClr val="tx1"/>
                </a:solidFill>
                <a:latin typeface="Arial" pitchFamily="34" charset="0"/>
              </a:defRPr>
            </a:lvl1pPr>
            <a:lvl2pPr marL="742950" indent="-285750" eaLnBrk="0" hangingPunct="0">
              <a:tabLst>
                <a:tab pos="1085850" algn="l"/>
              </a:tabLst>
              <a:defRPr>
                <a:solidFill>
                  <a:schemeClr val="tx1"/>
                </a:solidFill>
                <a:latin typeface="Arial" pitchFamily="34" charset="0"/>
              </a:defRPr>
            </a:lvl2pPr>
            <a:lvl3pPr marL="1143000" indent="-228600" eaLnBrk="0" hangingPunct="0">
              <a:tabLst>
                <a:tab pos="1085850" algn="l"/>
              </a:tabLst>
              <a:defRPr>
                <a:solidFill>
                  <a:schemeClr val="tx1"/>
                </a:solidFill>
                <a:latin typeface="Arial" pitchFamily="34" charset="0"/>
              </a:defRPr>
            </a:lvl3pPr>
            <a:lvl4pPr marL="1600200" indent="-228600" eaLnBrk="0" hangingPunct="0">
              <a:tabLst>
                <a:tab pos="1085850" algn="l"/>
              </a:tabLst>
              <a:defRPr>
                <a:solidFill>
                  <a:schemeClr val="tx1"/>
                </a:solidFill>
                <a:latin typeface="Arial" pitchFamily="34" charset="0"/>
              </a:defRPr>
            </a:lvl4pPr>
            <a:lvl5pPr marL="2057400" indent="-228600" eaLnBrk="0" hangingPunct="0">
              <a:tabLst>
                <a:tab pos="1085850" algn="l"/>
              </a:tabLst>
              <a:defRPr>
                <a:solidFill>
                  <a:schemeClr val="tx1"/>
                </a:solidFill>
                <a:latin typeface="Arial" pitchFamily="34" charset="0"/>
              </a:defRPr>
            </a:lvl5pPr>
            <a:lvl6pPr marL="2514600" indent="-228600" eaLnBrk="0" fontAlgn="base" hangingPunct="0">
              <a:spcBef>
                <a:spcPct val="0"/>
              </a:spcBef>
              <a:spcAft>
                <a:spcPct val="0"/>
              </a:spcAft>
              <a:tabLst>
                <a:tab pos="1085850" algn="l"/>
              </a:tabLst>
              <a:defRPr>
                <a:solidFill>
                  <a:schemeClr val="tx1"/>
                </a:solidFill>
                <a:latin typeface="Arial" pitchFamily="34" charset="0"/>
              </a:defRPr>
            </a:lvl6pPr>
            <a:lvl7pPr marL="2971800" indent="-228600" eaLnBrk="0" fontAlgn="base" hangingPunct="0">
              <a:spcBef>
                <a:spcPct val="0"/>
              </a:spcBef>
              <a:spcAft>
                <a:spcPct val="0"/>
              </a:spcAft>
              <a:tabLst>
                <a:tab pos="1085850" algn="l"/>
              </a:tabLst>
              <a:defRPr>
                <a:solidFill>
                  <a:schemeClr val="tx1"/>
                </a:solidFill>
                <a:latin typeface="Arial" pitchFamily="34" charset="0"/>
              </a:defRPr>
            </a:lvl7pPr>
            <a:lvl8pPr marL="3429000" indent="-228600" eaLnBrk="0" fontAlgn="base" hangingPunct="0">
              <a:spcBef>
                <a:spcPct val="0"/>
              </a:spcBef>
              <a:spcAft>
                <a:spcPct val="0"/>
              </a:spcAft>
              <a:tabLst>
                <a:tab pos="1085850" algn="l"/>
              </a:tabLst>
              <a:defRPr>
                <a:solidFill>
                  <a:schemeClr val="tx1"/>
                </a:solidFill>
                <a:latin typeface="Arial" pitchFamily="34" charset="0"/>
              </a:defRPr>
            </a:lvl8pPr>
            <a:lvl9pPr marL="3886200" indent="-228600" eaLnBrk="0" fontAlgn="base" hangingPunct="0">
              <a:spcBef>
                <a:spcPct val="0"/>
              </a:spcBef>
              <a:spcAft>
                <a:spcPct val="0"/>
              </a:spcAft>
              <a:tabLst>
                <a:tab pos="1085850" algn="l"/>
              </a:tabLst>
              <a:defRPr>
                <a:solidFill>
                  <a:schemeClr val="tx1"/>
                </a:solidFill>
                <a:latin typeface="Arial" pitchFamily="34" charset="0"/>
              </a:defRPr>
            </a:lvl9pPr>
          </a:lstStyle>
          <a:p>
            <a:pPr algn="ctr" eaLnBrk="1" hangingPunct="1"/>
            <a:r>
              <a:rPr lang="fi-FI" sz="2400" b="1" dirty="0"/>
              <a:t>Prof. Smruti Ranjan Sarangi IIT Delhi</a:t>
            </a:r>
          </a:p>
        </p:txBody>
      </p:sp>
      <p:sp>
        <p:nvSpPr>
          <p:cNvPr id="11" name="Rectangle 10"/>
          <p:cNvSpPr/>
          <p:nvPr/>
        </p:nvSpPr>
        <p:spPr>
          <a:xfrm>
            <a:off x="2971800" y="2483804"/>
            <a:ext cx="6836039" cy="646331"/>
          </a:xfrm>
          <a:prstGeom prst="rect">
            <a:avLst/>
          </a:prstGeom>
        </p:spPr>
        <p:txBody>
          <a:bodyPr wrap="none">
            <a:spAutoFit/>
          </a:bodyPr>
          <a:lstStyle/>
          <a:p>
            <a:r>
              <a:rPr lang="en-US" sz="3600" b="1" dirty="0">
                <a:latin typeface="Arial" panose="020B0604020202020204" pitchFamily="34" charset="0"/>
              </a:rPr>
              <a:t>Basic Computer Architecture </a:t>
            </a:r>
            <a:endParaRPr lang="en-US" sz="3600" dirty="0">
              <a:latin typeface="Arial" panose="020B0604020202020204" pitchFamily="34" charset="0"/>
            </a:endParaRPr>
          </a:p>
        </p:txBody>
      </p:sp>
      <p:sp>
        <p:nvSpPr>
          <p:cNvPr id="12" name="Text Box 4"/>
          <p:cNvSpPr txBox="1">
            <a:spLocks noChangeArrowheads="1"/>
          </p:cNvSpPr>
          <p:nvPr/>
        </p:nvSpPr>
        <p:spPr bwMode="auto">
          <a:xfrm>
            <a:off x="7962900" y="514290"/>
            <a:ext cx="2400300" cy="40011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defRPr/>
            </a:pPr>
            <a:r>
              <a:rPr lang="en-US" altLang="en-US" sz="2000" b="1" dirty="0"/>
              <a:t>PowerPoint Slides</a:t>
            </a:r>
          </a:p>
        </p:txBody>
      </p:sp>
      <p:sp>
        <p:nvSpPr>
          <p:cNvPr id="14" name="Title 1"/>
          <p:cNvSpPr txBox="1">
            <a:spLocks/>
          </p:cNvSpPr>
          <p:nvPr/>
        </p:nvSpPr>
        <p:spPr>
          <a:xfrm>
            <a:off x="1828800" y="4343401"/>
            <a:ext cx="8686800" cy="492443"/>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latin typeface="Arial" panose="020B0604020202020204" pitchFamily="34" charset="0"/>
                <a:cs typeface="Arial" panose="020B0604020202020204" pitchFamily="34" charset="0"/>
              </a:rPr>
              <a:t>Chapter 11:   The Memory System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Solution : </a:t>
            </a:r>
            <a:r>
              <a:rPr lang="fr-FR" dirty="0" err="1">
                <a:solidFill>
                  <a:schemeClr val="tx1"/>
                </a:solidFill>
              </a:rPr>
              <a:t>Leverage</a:t>
            </a:r>
            <a:r>
              <a:rPr lang="fr-FR" dirty="0">
                <a:solidFill>
                  <a:schemeClr val="tx1"/>
                </a:solidFill>
              </a:rPr>
              <a:t> Patterns</a:t>
            </a:r>
          </a:p>
        </p:txBody>
      </p:sp>
      <p:sp>
        <p:nvSpPr>
          <p:cNvPr id="10245" name="Text Placeholder 2"/>
          <p:cNvSpPr txBox="1">
            <a:spLocks noGrp="1"/>
          </p:cNvSpPr>
          <p:nvPr>
            <p:ph type="body" idx="4294967295"/>
          </p:nvPr>
        </p:nvSpPr>
        <p:spPr bwMode="auto">
          <a:xfrm>
            <a:off x="3251200" y="1512889"/>
            <a:ext cx="7416800" cy="12795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a:latin typeface="Calibri" pitchFamily="34" charset="0"/>
                <a:ea typeface="Microsoft YaHei" pitchFamily="34" charset="-122"/>
                <a:cs typeface="Mangal" pitchFamily="18" charset="0"/>
              </a:rPr>
              <a:t>Look at an example in real life</a:t>
            </a:r>
          </a:p>
          <a:p>
            <a:pPr marL="863600" lvl="1" indent="-323850">
              <a:spcBef>
                <a:spcPct val="0"/>
              </a:spcBef>
              <a:spcAft>
                <a:spcPts val="1138"/>
              </a:spcAft>
            </a:pPr>
            <a:r>
              <a:rPr lang="en-US" altLang="en-US">
                <a:solidFill>
                  <a:srgbClr val="2323DC"/>
                </a:solidFill>
                <a:latin typeface="Calibri" pitchFamily="34" charset="0"/>
                <a:ea typeface="Microsoft YaHei" pitchFamily="34" charset="-122"/>
                <a:cs typeface="Mangal" pitchFamily="18" charset="0"/>
              </a:rPr>
              <a:t>Sofia's </a:t>
            </a:r>
            <a:r>
              <a:rPr lang="en-US" altLang="en-US">
                <a:latin typeface="Calibri" pitchFamily="34" charset="0"/>
                <a:ea typeface="Microsoft YaHei" pitchFamily="34" charset="-122"/>
                <a:cs typeface="Mangal" pitchFamily="18" charset="0"/>
              </a:rPr>
              <a:t>workplace</a:t>
            </a:r>
          </a:p>
        </p:txBody>
      </p:sp>
      <p:pic>
        <p:nvPicPr>
          <p:cNvPr id="10246"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08664" y="4395788"/>
            <a:ext cx="2232025" cy="185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144839" y="2720976"/>
            <a:ext cx="2732087" cy="2484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24788" y="2216150"/>
            <a:ext cx="230346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reeform 6"/>
          <p:cNvSpPr/>
          <p:nvPr/>
        </p:nvSpPr>
        <p:spPr>
          <a:xfrm>
            <a:off x="6024563" y="5888038"/>
            <a:ext cx="1511300"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desk</a:t>
            </a:r>
          </a:p>
        </p:txBody>
      </p:sp>
      <p:sp>
        <p:nvSpPr>
          <p:cNvPr id="8" name="Freeform 7"/>
          <p:cNvSpPr/>
          <p:nvPr/>
        </p:nvSpPr>
        <p:spPr>
          <a:xfrm>
            <a:off x="3576638" y="4953000"/>
            <a:ext cx="1511300" cy="360362"/>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shelf</a:t>
            </a:r>
          </a:p>
        </p:txBody>
      </p:sp>
      <p:sp>
        <p:nvSpPr>
          <p:cNvPr id="9" name="Freeform 8"/>
          <p:cNvSpPr/>
          <p:nvPr/>
        </p:nvSpPr>
        <p:spPr>
          <a:xfrm>
            <a:off x="8831264" y="5240338"/>
            <a:ext cx="1512887" cy="360363"/>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a:latin typeface="Arial" pitchFamily="18"/>
                <a:ea typeface="Microsoft YaHei" pitchFamily="2"/>
                <a:cs typeface="Mangal" pitchFamily="2"/>
              </a:rPr>
              <a:t>cabinet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063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A Protocol </a:t>
            </a:r>
            <a:r>
              <a:rPr lang="fr-FR" dirty="0" err="1">
                <a:solidFill>
                  <a:schemeClr val="tx1"/>
                </a:solidFill>
              </a:rPr>
              <a:t>with</a:t>
            </a:r>
            <a:r>
              <a:rPr lang="fr-FR" dirty="0">
                <a:solidFill>
                  <a:schemeClr val="tx1"/>
                </a:solidFill>
              </a:rPr>
              <a:t> Books</a:t>
            </a:r>
          </a:p>
        </p:txBody>
      </p:sp>
      <p:sp>
        <p:nvSpPr>
          <p:cNvPr id="3" name="Text Placeholder 2"/>
          <p:cNvSpPr txBox="1">
            <a:spLocks noGrp="1"/>
          </p:cNvSpPr>
          <p:nvPr>
            <p:ph type="body" idx="4294967295"/>
          </p:nvPr>
        </p:nvSpPr>
        <p:spPr>
          <a:xfrm>
            <a:off x="1981200" y="1371600"/>
            <a:ext cx="8458200" cy="5029200"/>
          </a:xfrm>
        </p:spPr>
        <p:txBody>
          <a:bodyPr vert="horz" lIns="0" tIns="0" rIns="0" bIns="0" rtlCol="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eaLnBrk="1" fontAlgn="auto">
              <a:buSzPct val="100000"/>
              <a:buFont typeface="Symbol" panose="05050102010706020507" pitchFamily="18" charset="2"/>
              <a:buChar char="*"/>
              <a:defRPr/>
            </a:pPr>
            <a:r>
              <a:rPr lang="en-US" sz="3600" dirty="0">
                <a:latin typeface="Calibri" panose="020F0502020204030204" pitchFamily="34" charset="0"/>
              </a:rPr>
              <a:t>Sofia keeps the</a:t>
            </a:r>
          </a:p>
          <a:p>
            <a:pPr lvl="1" eaLnBrk="1" fontAlgn="auto">
              <a:buSzPct val="100000"/>
              <a:buFont typeface="Symbol" panose="05050102010706020507" pitchFamily="18" charset="2"/>
              <a:buChar char="*"/>
              <a:defRPr/>
            </a:pPr>
            <a:r>
              <a:rPr lang="en-US" sz="2800" dirty="0">
                <a:solidFill>
                  <a:srgbClr val="DC2300"/>
                </a:solidFill>
                <a:latin typeface="Calibri" panose="020F0502020204030204" pitchFamily="34" charset="0"/>
              </a:rPr>
              <a:t>most frequently</a:t>
            </a:r>
            <a:r>
              <a:rPr lang="en-US" sz="2800" dirty="0">
                <a:latin typeface="Calibri" panose="020F0502020204030204" pitchFamily="34" charset="0"/>
              </a:rPr>
              <a:t> accessed books on her desk</a:t>
            </a:r>
          </a:p>
          <a:p>
            <a:pPr lvl="1" eaLnBrk="1" fontAlgn="auto">
              <a:buSzPct val="100000"/>
              <a:buFont typeface="Symbol" panose="05050102010706020507" pitchFamily="18" charset="2"/>
              <a:buChar char="*"/>
              <a:defRPr/>
            </a:pPr>
            <a:r>
              <a:rPr lang="en-US" sz="2800" dirty="0">
                <a:solidFill>
                  <a:srgbClr val="0099FF"/>
                </a:solidFill>
                <a:latin typeface="Calibri" panose="020F0502020204030204" pitchFamily="34" charset="0"/>
              </a:rPr>
              <a:t>slightly less frequently</a:t>
            </a:r>
            <a:r>
              <a:rPr lang="en-US" sz="2800" dirty="0">
                <a:latin typeface="Calibri" panose="020F0502020204030204" pitchFamily="34" charset="0"/>
              </a:rPr>
              <a:t> accessed books on the shelf</a:t>
            </a:r>
          </a:p>
          <a:p>
            <a:pPr lvl="1" eaLnBrk="1" fontAlgn="auto">
              <a:buSzPct val="100000"/>
              <a:buFont typeface="Symbol" panose="05050102010706020507" pitchFamily="18" charset="2"/>
              <a:buChar char="*"/>
              <a:defRPr/>
            </a:pPr>
            <a:r>
              <a:rPr lang="en-US" sz="2800" dirty="0">
                <a:solidFill>
                  <a:srgbClr val="3DEB3D"/>
                </a:solidFill>
                <a:latin typeface="Calibri" panose="020F0502020204030204" pitchFamily="34" charset="0"/>
              </a:rPr>
              <a:t>rarely accessed</a:t>
            </a:r>
            <a:r>
              <a:rPr lang="en-US" sz="2800" dirty="0">
                <a:latin typeface="Calibri" panose="020F0502020204030204" pitchFamily="34" charset="0"/>
              </a:rPr>
              <a:t> books in the cabinet</a:t>
            </a:r>
          </a:p>
          <a:p>
            <a:pPr eaLnBrk="1" fontAlgn="auto">
              <a:buSzPct val="100000"/>
              <a:buFont typeface="Symbol" panose="05050102010706020507" pitchFamily="18" charset="2"/>
              <a:buChar char="*"/>
              <a:defRPr/>
            </a:pPr>
            <a:r>
              <a:rPr lang="en-US" sz="3600" dirty="0">
                <a:latin typeface="Calibri" panose="020F0502020204030204" pitchFamily="34" charset="0"/>
              </a:rPr>
              <a:t>Why ?</a:t>
            </a:r>
          </a:p>
          <a:p>
            <a:pPr lvl="1" eaLnBrk="1" fontAlgn="auto">
              <a:buSzPct val="100000"/>
              <a:buFont typeface="Symbol" panose="05050102010706020507" pitchFamily="18" charset="2"/>
              <a:buChar char="*"/>
              <a:defRPr/>
            </a:pPr>
            <a:r>
              <a:rPr lang="en-US" sz="2800" dirty="0">
                <a:latin typeface="Calibri" panose="020F0502020204030204" pitchFamily="34" charset="0"/>
              </a:rPr>
              <a:t>She tends to read the same set of books over and over again, in the same window of time → </a:t>
            </a:r>
            <a:r>
              <a:rPr lang="en-US" sz="2800" b="1" dirty="0">
                <a:solidFill>
                  <a:srgbClr val="83CAFF"/>
                </a:solidFill>
                <a:effectLst>
                  <a:outerShdw dist="17961" dir="2700000">
                    <a:scrgbClr r="0" g="0" b="0"/>
                  </a:outerShdw>
                </a:effectLst>
                <a:latin typeface="Calibri" panose="020F0502020204030204" pitchFamily="34" charset="0"/>
              </a:rPr>
              <a:t>Temporal Locality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Protocol – II</a:t>
            </a:r>
          </a:p>
        </p:txBody>
      </p:sp>
      <p:sp>
        <p:nvSpPr>
          <p:cNvPr id="12293" name="Text Placeholder 2"/>
          <p:cNvSpPr txBox="1">
            <a:spLocks noGrp="1"/>
          </p:cNvSpPr>
          <p:nvPr>
            <p:ph type="body" idx="4294967295"/>
          </p:nvPr>
        </p:nvSpPr>
        <p:spPr bwMode="auto">
          <a:xfrm>
            <a:off x="2286001" y="1527176"/>
            <a:ext cx="7920037" cy="49498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If </a:t>
            </a:r>
            <a:r>
              <a:rPr lang="en-US" altLang="en-US" sz="3200" dirty="0">
                <a:solidFill>
                  <a:srgbClr val="2300DC"/>
                </a:solidFill>
                <a:latin typeface="Calibri" pitchFamily="34" charset="0"/>
                <a:ea typeface="Microsoft YaHei" pitchFamily="34" charset="-122"/>
                <a:cs typeface="Mangal" pitchFamily="18" charset="0"/>
              </a:rPr>
              <a:t>Sofia</a:t>
            </a:r>
            <a:r>
              <a:rPr lang="en-US" altLang="en-US" sz="3200" dirty="0">
                <a:latin typeface="Calibri" pitchFamily="34" charset="0"/>
                <a:ea typeface="Microsoft YaHei" pitchFamily="34" charset="-122"/>
                <a:cs typeface="Mangal" pitchFamily="18" charset="0"/>
              </a:rPr>
              <a:t> takes a </a:t>
            </a:r>
            <a:r>
              <a:rPr lang="en-US" altLang="en-US" sz="3200" dirty="0">
                <a:solidFill>
                  <a:srgbClr val="B80047"/>
                </a:solidFill>
                <a:latin typeface="Calibri" pitchFamily="34" charset="0"/>
                <a:ea typeface="Microsoft YaHei" pitchFamily="34" charset="-122"/>
                <a:cs typeface="Mangal" pitchFamily="18" charset="0"/>
              </a:rPr>
              <a:t>computer architecture</a:t>
            </a:r>
            <a:r>
              <a:rPr lang="en-US" altLang="en-US" sz="3200" dirty="0">
                <a:latin typeface="Calibri" pitchFamily="34" charset="0"/>
                <a:ea typeface="Microsoft YaHei" pitchFamily="34" charset="-122"/>
                <a:cs typeface="Mangal" pitchFamily="18" charset="0"/>
              </a:rPr>
              <a:t> course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She has comp. architecture books on her </a:t>
            </a:r>
            <a:r>
              <a:rPr lang="en-US" altLang="en-US" sz="2400" dirty="0">
                <a:solidFill>
                  <a:srgbClr val="33CC66"/>
                </a:solidFill>
                <a:latin typeface="Calibri" pitchFamily="34" charset="0"/>
                <a:ea typeface="Microsoft YaHei" pitchFamily="34" charset="-122"/>
                <a:cs typeface="Mangal" pitchFamily="18" charset="0"/>
              </a:rPr>
              <a:t>desk</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After the course is over</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The </a:t>
            </a:r>
            <a:r>
              <a:rPr lang="en-US" altLang="en-US" sz="2400" dirty="0">
                <a:solidFill>
                  <a:srgbClr val="2300DC"/>
                </a:solidFill>
                <a:latin typeface="Calibri" pitchFamily="34" charset="0"/>
                <a:ea typeface="Microsoft YaHei" pitchFamily="34" charset="-122"/>
                <a:cs typeface="Mangal" pitchFamily="18" charset="0"/>
              </a:rPr>
              <a:t>architecture</a:t>
            </a:r>
            <a:r>
              <a:rPr lang="en-US" altLang="en-US" sz="2400" dirty="0">
                <a:latin typeface="Calibri" pitchFamily="34" charset="0"/>
                <a:ea typeface="Microsoft YaHei" pitchFamily="34" charset="-122"/>
                <a:cs typeface="Mangal" pitchFamily="18" charset="0"/>
              </a:rPr>
              <a:t> books go</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back to the </a:t>
            </a:r>
            <a:r>
              <a:rPr lang="en-US" altLang="en-US" sz="2400" dirty="0">
                <a:solidFill>
                  <a:srgbClr val="5C8526"/>
                </a:solidFill>
                <a:latin typeface="Calibri" pitchFamily="34" charset="0"/>
                <a:ea typeface="Microsoft YaHei" pitchFamily="34" charset="-122"/>
                <a:cs typeface="Mangal" pitchFamily="18" charset="0"/>
              </a:rPr>
              <a:t>shelf</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And, </a:t>
            </a:r>
            <a:r>
              <a:rPr lang="en-US" altLang="en-US" sz="2400" dirty="0">
                <a:solidFill>
                  <a:srgbClr val="FF3333"/>
                </a:solidFill>
                <a:latin typeface="Calibri" pitchFamily="34" charset="0"/>
                <a:ea typeface="Microsoft YaHei" pitchFamily="34" charset="-122"/>
                <a:cs typeface="Mangal" pitchFamily="18" charset="0"/>
              </a:rPr>
              <a:t>vacation planning</a:t>
            </a:r>
            <a:r>
              <a:rPr lang="en-US" altLang="en-US" sz="2400" dirty="0">
                <a:latin typeface="Calibri" pitchFamily="34" charset="0"/>
                <a:ea typeface="Microsoft YaHei" pitchFamily="34" charset="-122"/>
                <a:cs typeface="Mangal" pitchFamily="18" charset="0"/>
              </a:rPr>
              <a:t> </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books come to the desk</a:t>
            </a:r>
          </a:p>
          <a:p>
            <a:pPr marL="863600" lvl="1" indent="-323850">
              <a:spcBef>
                <a:spcPct val="0"/>
              </a:spcBef>
              <a:spcAft>
                <a:spcPts val="1138"/>
              </a:spcAft>
            </a:pPr>
            <a:r>
              <a:rPr lang="en-US" altLang="en-US" sz="2400" b="1" dirty="0">
                <a:solidFill>
                  <a:srgbClr val="2323DC"/>
                </a:solidFill>
                <a:latin typeface="Calibri" pitchFamily="34" charset="0"/>
                <a:ea typeface="Microsoft YaHei" pitchFamily="34" charset="-122"/>
                <a:cs typeface="Mangal" pitchFamily="18" charset="0"/>
              </a:rPr>
              <a:t>Idea </a:t>
            </a:r>
            <a:r>
              <a:rPr lang="en-US" altLang="en-US" sz="2400" dirty="0">
                <a:latin typeface="Calibri" pitchFamily="34" charset="0"/>
                <a:ea typeface="Microsoft YaHei" pitchFamily="34" charset="-122"/>
                <a:cs typeface="Mangal" pitchFamily="18" charset="0"/>
              </a:rPr>
              <a:t>: Bring all the </a:t>
            </a:r>
            <a:r>
              <a:rPr lang="en-US" altLang="en-US" sz="2400" dirty="0">
                <a:solidFill>
                  <a:srgbClr val="FF3333"/>
                </a:solidFill>
                <a:latin typeface="Calibri" pitchFamily="34" charset="0"/>
                <a:ea typeface="Microsoft YaHei" pitchFamily="34" charset="-122"/>
                <a:cs typeface="Mangal" pitchFamily="18" charset="0"/>
              </a:rPr>
              <a:t>vacation planning</a:t>
            </a:r>
            <a:r>
              <a:rPr lang="en-US" altLang="en-US" sz="2400" dirty="0">
                <a:latin typeface="Calibri" pitchFamily="34" charset="0"/>
                <a:ea typeface="Microsoft YaHei" pitchFamily="34" charset="-122"/>
                <a:cs typeface="Mangal" pitchFamily="18" charset="0"/>
              </a:rPr>
              <a:t> books in one go. If she requires one, in high likelihood she might require similar books in the near future.</a:t>
            </a:r>
          </a:p>
        </p:txBody>
      </p:sp>
      <p:pic>
        <p:nvPicPr>
          <p:cNvPr id="1229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2590800"/>
            <a:ext cx="2387600" cy="2208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Temporal and Spatial </a:t>
            </a:r>
            <a:r>
              <a:rPr lang="fr-FR" dirty="0" err="1">
                <a:solidFill>
                  <a:schemeClr val="tx1"/>
                </a:solidFill>
              </a:rPr>
              <a:t>Locality</a:t>
            </a:r>
            <a:endParaRPr lang="fr-FR" dirty="0">
              <a:solidFill>
                <a:schemeClr val="tx1"/>
              </a:solidFill>
            </a:endParaRPr>
          </a:p>
        </p:txBody>
      </p:sp>
      <p:sp>
        <p:nvSpPr>
          <p:cNvPr id="7" name="Rounded Rectangle 6"/>
          <p:cNvSpPr/>
          <p:nvPr/>
        </p:nvSpPr>
        <p:spPr>
          <a:xfrm>
            <a:off x="1676400" y="3840665"/>
            <a:ext cx="28194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Spatial Locality</a:t>
            </a:r>
          </a:p>
        </p:txBody>
      </p:sp>
      <p:sp>
        <p:nvSpPr>
          <p:cNvPr id="8" name="TextBox 7"/>
          <p:cNvSpPr txBox="1"/>
          <p:nvPr/>
        </p:nvSpPr>
        <p:spPr>
          <a:xfrm>
            <a:off x="1524001" y="4514672"/>
            <a:ext cx="9294147" cy="1200329"/>
          </a:xfrm>
          <a:prstGeom prst="rect">
            <a:avLst/>
          </a:prstGeom>
          <a:noFill/>
        </p:spPr>
        <p:txBody>
          <a:bodyPr wrap="none" rtlCol="0">
            <a:spAutoFit/>
          </a:bodyPr>
          <a:lstStyle/>
          <a:p>
            <a:r>
              <a:rPr lang="en-US" sz="2400" dirty="0"/>
              <a:t>It is a concept that states that if a resource is accessed at some point of</a:t>
            </a:r>
          </a:p>
          <a:p>
            <a:r>
              <a:rPr lang="en-US" sz="2400" dirty="0"/>
              <a:t>time, then most likely similar resources will be accessed again in the near</a:t>
            </a:r>
          </a:p>
          <a:p>
            <a:r>
              <a:rPr lang="en-US" sz="2400" dirty="0"/>
              <a:t>future.</a:t>
            </a:r>
          </a:p>
        </p:txBody>
      </p:sp>
      <p:sp>
        <p:nvSpPr>
          <p:cNvPr id="11" name="Rounded Rectangle 10"/>
          <p:cNvSpPr/>
          <p:nvPr/>
        </p:nvSpPr>
        <p:spPr>
          <a:xfrm>
            <a:off x="1610761" y="1679317"/>
            <a:ext cx="2819400" cy="5334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Temporal Locality</a:t>
            </a:r>
          </a:p>
        </p:txBody>
      </p:sp>
      <p:sp>
        <p:nvSpPr>
          <p:cNvPr id="12" name="TextBox 11"/>
          <p:cNvSpPr txBox="1"/>
          <p:nvPr/>
        </p:nvSpPr>
        <p:spPr>
          <a:xfrm>
            <a:off x="1569450" y="2212718"/>
            <a:ext cx="9100696" cy="830997"/>
          </a:xfrm>
          <a:prstGeom prst="rect">
            <a:avLst/>
          </a:prstGeom>
          <a:noFill/>
        </p:spPr>
        <p:txBody>
          <a:bodyPr wrap="none" rtlCol="0">
            <a:spAutoFit/>
          </a:bodyPr>
          <a:lstStyle/>
          <a:p>
            <a:r>
              <a:rPr lang="en-US" sz="2400" dirty="0"/>
              <a:t>It is a concept that states that if a resource is accessed at some point of</a:t>
            </a:r>
          </a:p>
          <a:p>
            <a:r>
              <a:rPr lang="en-US" sz="2400" dirty="0"/>
              <a:t>time, then most likely it will be accessed again in a short period of time.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825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Temporal </a:t>
            </a:r>
            <a:r>
              <a:rPr lang="en-IN" dirty="0">
                <a:solidFill>
                  <a:schemeClr val="tx1"/>
                </a:solidFill>
              </a:rPr>
              <a:t>Locality</a:t>
            </a:r>
            <a:r>
              <a:rPr lang="fr-FR" dirty="0">
                <a:solidFill>
                  <a:schemeClr val="tx1"/>
                </a:solidFill>
              </a:rPr>
              <a:t> in Programs</a:t>
            </a:r>
          </a:p>
        </p:txBody>
      </p:sp>
      <p:sp>
        <p:nvSpPr>
          <p:cNvPr id="14341" name="Text Placeholder 2"/>
          <p:cNvSpPr txBox="1">
            <a:spLocks noGrp="1"/>
          </p:cNvSpPr>
          <p:nvPr>
            <p:ph type="body" idx="4294967295"/>
          </p:nvPr>
        </p:nvSpPr>
        <p:spPr bwMode="auto">
          <a:xfrm>
            <a:off x="2362200" y="1600201"/>
            <a:ext cx="80010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Let us verify if programs have </a:t>
            </a:r>
            <a:r>
              <a:rPr lang="en-US" altLang="en-US" sz="2800" dirty="0">
                <a:solidFill>
                  <a:srgbClr val="0047FF"/>
                </a:solidFill>
                <a:latin typeface="Calibri" pitchFamily="34" charset="0"/>
                <a:ea typeface="Microsoft YaHei" pitchFamily="34" charset="-122"/>
                <a:cs typeface="Mangal" pitchFamily="18" charset="0"/>
              </a:rPr>
              <a:t>temporal locality</a:t>
            </a:r>
          </a:p>
          <a:p>
            <a:pPr marL="431800" indent="-323850">
              <a:spcBef>
                <a:spcPct val="0"/>
              </a:spcBef>
              <a:spcAft>
                <a:spcPts val="1413"/>
              </a:spcAft>
            </a:pPr>
            <a:r>
              <a:rPr lang="en-US" altLang="en-US" sz="2800" dirty="0">
                <a:solidFill>
                  <a:srgbClr val="33CC66"/>
                </a:solidFill>
                <a:latin typeface="Calibri" pitchFamily="34" charset="0"/>
                <a:ea typeface="Microsoft YaHei" pitchFamily="34" charset="-122"/>
                <a:cs typeface="Mangal" pitchFamily="18" charset="0"/>
              </a:rPr>
              <a:t>Stack distance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Have a </a:t>
            </a:r>
            <a:r>
              <a:rPr lang="en-US" altLang="en-US" sz="2400" b="1" dirty="0">
                <a:solidFill>
                  <a:srgbClr val="00AE00"/>
                </a:solidFill>
                <a:latin typeface="Calibri" pitchFamily="34" charset="0"/>
                <a:ea typeface="Microsoft YaHei" pitchFamily="34" charset="-122"/>
                <a:cs typeface="Mangal" pitchFamily="18" charset="0"/>
              </a:rPr>
              <a:t>stack</a:t>
            </a:r>
            <a:r>
              <a:rPr lang="en-US" altLang="en-US" sz="2400" dirty="0">
                <a:latin typeface="Calibri" pitchFamily="34" charset="0"/>
                <a:ea typeface="Microsoft YaHei" pitchFamily="34" charset="-122"/>
                <a:cs typeface="Mangal" pitchFamily="18" charset="0"/>
              </a:rPr>
              <a:t> to store memory addresses.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Whenever, we </a:t>
            </a:r>
            <a:r>
              <a:rPr lang="en-US" altLang="en-US" sz="2400" dirty="0">
                <a:solidFill>
                  <a:srgbClr val="FF3366"/>
                </a:solidFill>
                <a:latin typeface="Calibri" pitchFamily="34" charset="0"/>
                <a:ea typeface="Microsoft YaHei" pitchFamily="34" charset="-122"/>
                <a:cs typeface="Mangal" pitchFamily="18" charset="0"/>
              </a:rPr>
              <a:t>access an address</a:t>
            </a:r>
            <a:r>
              <a:rPr lang="en-US" altLang="en-US" sz="2400" dirty="0">
                <a:latin typeface="Calibri" pitchFamily="34" charset="0"/>
                <a:ea typeface="Microsoft YaHei" pitchFamily="34" charset="-122"/>
                <a:cs typeface="Mangal" pitchFamily="18" charset="0"/>
              </a:rPr>
              <a:t> → we bring it to the top of the stack</a:t>
            </a:r>
          </a:p>
          <a:p>
            <a:pPr marL="863600" lvl="1" indent="-323850">
              <a:spcBef>
                <a:spcPct val="0"/>
              </a:spcBef>
              <a:spcAft>
                <a:spcPts val="1138"/>
              </a:spcAft>
            </a:pPr>
            <a:r>
              <a:rPr lang="en-US" altLang="en-US" sz="2400" dirty="0">
                <a:solidFill>
                  <a:srgbClr val="2300DC"/>
                </a:solidFill>
                <a:latin typeface="Calibri" pitchFamily="34" charset="0"/>
                <a:ea typeface="Microsoft YaHei" pitchFamily="34" charset="-122"/>
                <a:cs typeface="Mangal" pitchFamily="18" charset="0"/>
              </a:rPr>
              <a:t>Stack distance</a:t>
            </a:r>
            <a:r>
              <a:rPr lang="en-US" altLang="en-US" sz="2400" dirty="0">
                <a:latin typeface="Calibri" pitchFamily="34" charset="0"/>
                <a:ea typeface="Microsoft YaHei" pitchFamily="34" charset="-122"/>
                <a:cs typeface="Mangal" pitchFamily="18" charset="0"/>
              </a:rPr>
              <a:t> → Distance from the top of the </a:t>
            </a:r>
            <a:r>
              <a:rPr lang="en-US" altLang="en-US" sz="2400" dirty="0">
                <a:solidFill>
                  <a:srgbClr val="2300DC"/>
                </a:solidFill>
                <a:latin typeface="Calibri" pitchFamily="34" charset="0"/>
                <a:ea typeface="Microsoft YaHei" pitchFamily="34" charset="-122"/>
                <a:cs typeface="Mangal" pitchFamily="18" charset="0"/>
              </a:rPr>
              <a:t>stack</a:t>
            </a:r>
            <a:r>
              <a:rPr lang="en-US" altLang="en-US" sz="2400" dirty="0">
                <a:latin typeface="Calibri" pitchFamily="34" charset="0"/>
                <a:ea typeface="Microsoft YaHei" pitchFamily="34" charset="-122"/>
                <a:cs typeface="Mangal" pitchFamily="18" charset="0"/>
              </a:rPr>
              <a:t> to where the element was found</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Quantifies reuse of addresses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Stack Distance</a:t>
            </a:r>
          </a:p>
        </p:txBody>
      </p:sp>
      <p:sp>
        <p:nvSpPr>
          <p:cNvPr id="3" name="Freeform 2"/>
          <p:cNvSpPr/>
          <p:nvPr/>
        </p:nvSpPr>
        <p:spPr>
          <a:xfrm>
            <a:off x="5664201" y="21605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4" name="Freeform 3"/>
          <p:cNvSpPr/>
          <p:nvPr/>
        </p:nvSpPr>
        <p:spPr>
          <a:xfrm>
            <a:off x="5664201" y="25923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5" name="Freeform 4"/>
          <p:cNvSpPr/>
          <p:nvPr/>
        </p:nvSpPr>
        <p:spPr>
          <a:xfrm>
            <a:off x="5664201" y="30241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6" name="Freeform 5"/>
          <p:cNvSpPr/>
          <p:nvPr/>
        </p:nvSpPr>
        <p:spPr>
          <a:xfrm>
            <a:off x="5664201" y="34559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7" name="Freeform 6"/>
          <p:cNvSpPr/>
          <p:nvPr/>
        </p:nvSpPr>
        <p:spPr>
          <a:xfrm>
            <a:off x="5664201" y="38877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8" name="Freeform 7"/>
          <p:cNvSpPr/>
          <p:nvPr/>
        </p:nvSpPr>
        <p:spPr>
          <a:xfrm>
            <a:off x="5664201" y="4319588"/>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9" name="Freeform 8"/>
          <p:cNvSpPr/>
          <p:nvPr/>
        </p:nvSpPr>
        <p:spPr>
          <a:xfrm>
            <a:off x="5664201" y="4751389"/>
            <a:ext cx="1008063" cy="43338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0" name="Freeform 9"/>
          <p:cNvSpPr/>
          <p:nvPr/>
        </p:nvSpPr>
        <p:spPr>
          <a:xfrm>
            <a:off x="5664201" y="5184775"/>
            <a:ext cx="1008063" cy="431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1" name="TextBox 10"/>
          <p:cNvSpPr txBox="1"/>
          <p:nvPr/>
        </p:nvSpPr>
        <p:spPr>
          <a:xfrm>
            <a:off x="4729164" y="2232025"/>
            <a:ext cx="502615" cy="356336"/>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top</a:t>
            </a:r>
          </a:p>
        </p:txBody>
      </p:sp>
      <p:sp>
        <p:nvSpPr>
          <p:cNvPr id="12" name="Straight Connector 11"/>
          <p:cNvSpPr/>
          <p:nvPr/>
        </p:nvSpPr>
        <p:spPr>
          <a:xfrm>
            <a:off x="5154614" y="2376488"/>
            <a:ext cx="5095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3" name="TextBox 12"/>
          <p:cNvSpPr txBox="1"/>
          <p:nvPr/>
        </p:nvSpPr>
        <p:spPr>
          <a:xfrm>
            <a:off x="3352800" y="4824413"/>
            <a:ext cx="1900690" cy="356336"/>
          </a:xfrm>
          <a:prstGeom prst="rect">
            <a:avLst/>
          </a:prstGeom>
          <a:noFill/>
          <a:ln>
            <a:noFill/>
          </a:ln>
        </p:spPr>
        <p:txBody>
          <a:bodyPr wrap="none" lIns="90000" tIns="45000" rIns="90000" bIns="45000" compatLnSpc="0">
            <a:spAutoFit/>
          </a:bodyPr>
          <a:lstStyle/>
          <a:p>
            <a:pPr fontAlgn="auto" hangingPunct="0">
              <a:spcBef>
                <a:spcPts val="0"/>
              </a:spcBef>
              <a:spcAft>
                <a:spcPts val="0"/>
              </a:spcAft>
              <a:defRPr/>
            </a:pPr>
            <a:r>
              <a:rPr lang="en-IN" dirty="0">
                <a:latin typeface="Arial" pitchFamily="18"/>
                <a:ea typeface="Microsoft YaHei" pitchFamily="2"/>
                <a:cs typeface="Mangal" pitchFamily="2"/>
              </a:rPr>
              <a:t>memory address</a:t>
            </a:r>
          </a:p>
        </p:txBody>
      </p:sp>
      <p:sp>
        <p:nvSpPr>
          <p:cNvPr id="14" name="Straight Connector 13"/>
          <p:cNvSpPr/>
          <p:nvPr/>
        </p:nvSpPr>
        <p:spPr>
          <a:xfrm>
            <a:off x="5160964" y="4967288"/>
            <a:ext cx="509587" cy="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5" name="Straight Connector 14"/>
          <p:cNvSpPr/>
          <p:nvPr/>
        </p:nvSpPr>
        <p:spPr>
          <a:xfrm>
            <a:off x="7680326" y="2160588"/>
            <a:ext cx="720725"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6" name="Straight Connector 15"/>
          <p:cNvSpPr/>
          <p:nvPr/>
        </p:nvSpPr>
        <p:spPr>
          <a:xfrm>
            <a:off x="7753350" y="5184775"/>
            <a:ext cx="719138" cy="0"/>
          </a:xfrm>
          <a:prstGeom prst="line">
            <a:avLst/>
          </a:prstGeom>
          <a:noFill/>
          <a:ln w="0">
            <a:solidFill>
              <a:srgbClr val="000000"/>
            </a:solidFill>
            <a:prstDash val="solid"/>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7" name="Straight Connector 16"/>
          <p:cNvSpPr/>
          <p:nvPr/>
        </p:nvSpPr>
        <p:spPr>
          <a:xfrm flipV="1">
            <a:off x="8040688" y="2160588"/>
            <a:ext cx="0" cy="1511300"/>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8" name="Straight Connector 17"/>
          <p:cNvSpPr/>
          <p:nvPr/>
        </p:nvSpPr>
        <p:spPr>
          <a:xfrm>
            <a:off x="8040689" y="3816351"/>
            <a:ext cx="9525" cy="1368425"/>
          </a:xfrm>
          <a:prstGeom prst="line">
            <a:avLst/>
          </a:prstGeom>
          <a:noFill/>
          <a:ln w="0">
            <a:solidFill>
              <a:srgbClr val="000000"/>
            </a:solidFill>
            <a:prstDash val="solid"/>
            <a:tailEnd type="arrow"/>
          </a:ln>
        </p:spPr>
        <p:txBody>
          <a:bodyPr wrap="none" lIns="90000" tIns="45000" rIns="90000" bIns="45000" anchor="ctr" anchorCtr="1" compatLnSpc="0"/>
          <a:lstStyle/>
          <a:p>
            <a:pPr fontAlgn="auto" hangingPunct="0">
              <a:spcBef>
                <a:spcPts val="0"/>
              </a:spcBef>
              <a:spcAft>
                <a:spcPts val="0"/>
              </a:spcAft>
              <a:defRPr/>
            </a:pPr>
            <a:endParaRPr lang="en-IN" dirty="0">
              <a:latin typeface="Arial" pitchFamily="18"/>
              <a:ea typeface="Microsoft YaHei" pitchFamily="2"/>
              <a:cs typeface="Mangal" pitchFamily="2"/>
            </a:endParaRPr>
          </a:p>
        </p:txBody>
      </p:sp>
      <p:sp>
        <p:nvSpPr>
          <p:cNvPr id="19" name="Freeform 18"/>
          <p:cNvSpPr/>
          <p:nvPr/>
        </p:nvSpPr>
        <p:spPr>
          <a:xfrm>
            <a:off x="7392988" y="3527425"/>
            <a:ext cx="1295400" cy="649288"/>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dirty="0">
                <a:latin typeface="Arial" pitchFamily="18"/>
                <a:ea typeface="Microsoft YaHei" pitchFamily="2"/>
                <a:cs typeface="Mangal" pitchFamily="2"/>
              </a:rPr>
              <a:t>stack</a:t>
            </a:r>
          </a:p>
          <a:p>
            <a:pPr algn="ctr" fontAlgn="auto" hangingPunct="0">
              <a:spcBef>
                <a:spcPts val="0"/>
              </a:spcBef>
              <a:spcAft>
                <a:spcPts val="0"/>
              </a:spcAft>
              <a:defRPr/>
            </a:pPr>
            <a:r>
              <a:rPr lang="en-IN" dirty="0">
                <a:latin typeface="Arial" pitchFamily="18"/>
                <a:ea typeface="Microsoft YaHei" pitchFamily="2"/>
                <a:cs typeface="Mangal" pitchFamily="2"/>
              </a:rPr>
              <a:t>distance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55556E-6 -7.77778E-6 L 5.55556E-6 -7.77778E-6 C 0.04185 0.00879 0.06528 0.01481 0.11963 0.00208 C 0.12518 0.00069 0.12049 -0.01297 0.12101 -0.02061 C 0.12136 -0.02547 0.12153 -0.03056 0.1224 -0.03565 C 0.1231 -0.03936 0.12431 -0.04306 0.12518 -0.04677 C 0.12848 -0.06251 0.12726 -0.05556 0.12952 -0.0676 C 0.129 -0.06991 0.12848 -0.07246 0.12796 -0.07501 C 0.12744 -0.07871 0.12778 -0.08265 0.12657 -0.08635 C 0.12535 -0.09052 0.12101 -0.09746 0.12101 -0.09746 C 0.12049 -0.1007 0.12015 -0.10371 0.11963 -0.10695 C 0.11928 -0.1088 0.11841 -0.11065 0.11824 -0.11251 C 0.11754 -0.1176 0.11719 -0.12246 0.11685 -0.12755 C 0.11633 -0.14515 0.11615 -0.16274 0.11528 -0.1801 C 0.11528 -0.18218 0.11424 -0.1838 0.1139 -0.18565 C 0.11338 -0.18936 0.11303 -0.19329 0.11251 -0.197 C 0.11199 -0.21135 0.11164 -0.2257 0.11112 -0.24028 C 0.1106 -0.25765 0.1106 -0.27524 0.10973 -0.29283 C 0.10851 -0.31552 0.10886 -0.31343 0.10556 -0.32663 C 0.10504 -0.33149 0.10487 -0.33658 0.10417 -0.34144 C 0.10348 -0.34491 0.10209 -0.34769 0.10122 -0.35093 C 0.1007 -0.35348 0.10035 -0.35603 0.09983 -0.35834 C 0.09949 -0.36042 0.09879 -0.36228 0.09844 -0.36413 C 0.09497 -0.38056 0.09897 -0.36366 0.09567 -0.37732 C 0.09515 -0.38218 0.09497 -0.38728 0.09428 -0.39214 C 0.09393 -0.39422 0.09324 -0.39607 0.09289 -0.39792 C 0.09237 -0.40024 0.09185 -0.40278 0.0915 -0.40533 C 0.09098 -0.42107 0.09185 -0.43681 0.08994 -0.45232 C 0.08976 -0.45417 0.08716 -0.45325 0.08577 -0.45417 C 0.08421 -0.4551 0.08317 -0.45718 0.0816 -0.45788 C 0.07831 -0.45927 0.07501 -0.45903 0.07171 -0.45973 C 0.0698 -0.46019 0.06789 -0.46112 0.06615 -0.46158 C 0.05713 -0.46042 0.05504 -0.46089 0.04775 -0.45788 C 0.04497 -0.45672 0.04219 -0.45533 0.03942 -0.45417 L 0.03508 -0.45232 C 0.03369 -0.45163 0.0323 -0.45093 0.03091 -0.45047 C 0.02848 -0.44978 0.02622 -0.44908 0.02379 -0.44862 C 0.01963 -0.44769 0.01546 -0.44746 0.01112 -0.44677 C 0.00782 -0.44607 0.0014 -0.44491 0.0014 -0.44491 L 0.0014 -0.44491 " pathEditMode="relative" ptsTypes="AAAAAAAAAAAAAAAAAAAAAAAAAAAAAAAAAAAAAAAA">
                                      <p:cBhvr>
                                        <p:cTn id="6" dur="2000" fill="hold"/>
                                        <p:tgtEl>
                                          <p:spTgt spid="9"/>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Stack Distance Distribution</a:t>
            </a:r>
          </a:p>
        </p:txBody>
      </p:sp>
      <p:sp>
        <p:nvSpPr>
          <p:cNvPr id="16389" name="Text Placeholder 2"/>
          <p:cNvSpPr txBox="1">
            <a:spLocks noGrp="1"/>
          </p:cNvSpPr>
          <p:nvPr>
            <p:ph type="body" idx="4294967295"/>
          </p:nvPr>
        </p:nvSpPr>
        <p:spPr bwMode="auto">
          <a:xfrm>
            <a:off x="2959831" y="5996134"/>
            <a:ext cx="7416800" cy="5095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Benchmark : Set of </a:t>
            </a:r>
            <a:r>
              <a:rPr lang="en-US" altLang="en-US" sz="2800" dirty="0" err="1">
                <a:latin typeface="Calibri" pitchFamily="34" charset="0"/>
                <a:ea typeface="Microsoft YaHei" pitchFamily="34" charset="-122"/>
                <a:cs typeface="Mangal" pitchFamily="18" charset="0"/>
              </a:rPr>
              <a:t>perl</a:t>
            </a:r>
            <a:r>
              <a:rPr lang="en-US" altLang="en-US" sz="2800" dirty="0">
                <a:latin typeface="Calibri" pitchFamily="34" charset="0"/>
                <a:ea typeface="Microsoft YaHei" pitchFamily="34" charset="-122"/>
                <a:cs typeface="Mangal" pitchFamily="18" charset="0"/>
              </a:rPr>
              <a:t> programs</a:t>
            </a:r>
          </a:p>
        </p:txBody>
      </p:sp>
      <p:sp>
        <p:nvSpPr>
          <p:cNvPr id="4" name="AutoShape 7"/>
          <p:cNvSpPr>
            <a:spLocks noChangeAspect="1" noChangeArrowheads="1" noTextEdit="1"/>
          </p:cNvSpPr>
          <p:nvPr/>
        </p:nvSpPr>
        <p:spPr bwMode="auto">
          <a:xfrm>
            <a:off x="3151502" y="1484525"/>
            <a:ext cx="6094983" cy="4123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Rectangle 9"/>
          <p:cNvSpPr>
            <a:spLocks noChangeArrowheads="1"/>
          </p:cNvSpPr>
          <p:nvPr/>
        </p:nvSpPr>
        <p:spPr bwMode="auto">
          <a:xfrm>
            <a:off x="3806730" y="1586032"/>
            <a:ext cx="5299837" cy="3583548"/>
          </a:xfrm>
          <a:prstGeom prst="rect">
            <a:avLst/>
          </a:prstGeom>
          <a:solidFill>
            <a:srgbClr val="FF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10"/>
          <p:cNvSpPr>
            <a:spLocks noChangeArrowheads="1"/>
          </p:cNvSpPr>
          <p:nvPr/>
        </p:nvSpPr>
        <p:spPr bwMode="auto">
          <a:xfrm>
            <a:off x="3806730" y="1789046"/>
            <a:ext cx="218409" cy="338053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11"/>
          <p:cNvSpPr>
            <a:spLocks noChangeArrowheads="1"/>
          </p:cNvSpPr>
          <p:nvPr/>
        </p:nvSpPr>
        <p:spPr bwMode="auto">
          <a:xfrm>
            <a:off x="4025139" y="3240953"/>
            <a:ext cx="204759" cy="1928626"/>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12"/>
          <p:cNvSpPr>
            <a:spLocks noChangeArrowheads="1"/>
          </p:cNvSpPr>
          <p:nvPr/>
        </p:nvSpPr>
        <p:spPr bwMode="auto">
          <a:xfrm>
            <a:off x="4229898" y="4531538"/>
            <a:ext cx="218409" cy="63804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13"/>
          <p:cNvSpPr>
            <a:spLocks noChangeArrowheads="1"/>
          </p:cNvSpPr>
          <p:nvPr/>
        </p:nvSpPr>
        <p:spPr bwMode="auto">
          <a:xfrm>
            <a:off x="4448306" y="4488036"/>
            <a:ext cx="206466" cy="68154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14"/>
          <p:cNvSpPr>
            <a:spLocks noChangeArrowheads="1"/>
          </p:cNvSpPr>
          <p:nvPr/>
        </p:nvSpPr>
        <p:spPr bwMode="auto">
          <a:xfrm>
            <a:off x="4654773" y="4807056"/>
            <a:ext cx="218409" cy="36252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5"/>
          <p:cNvSpPr>
            <a:spLocks noChangeArrowheads="1"/>
          </p:cNvSpPr>
          <p:nvPr/>
        </p:nvSpPr>
        <p:spPr bwMode="auto">
          <a:xfrm>
            <a:off x="4873182" y="4821558"/>
            <a:ext cx="204759" cy="34802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6"/>
          <p:cNvSpPr>
            <a:spLocks noChangeArrowheads="1"/>
          </p:cNvSpPr>
          <p:nvPr/>
        </p:nvSpPr>
        <p:spPr bwMode="auto">
          <a:xfrm>
            <a:off x="5077940" y="4981067"/>
            <a:ext cx="218409" cy="18851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7"/>
          <p:cNvSpPr>
            <a:spLocks noChangeArrowheads="1"/>
          </p:cNvSpPr>
          <p:nvPr/>
        </p:nvSpPr>
        <p:spPr bwMode="auto">
          <a:xfrm>
            <a:off x="5296350" y="4952065"/>
            <a:ext cx="204759" cy="21751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8"/>
          <p:cNvSpPr>
            <a:spLocks noChangeArrowheads="1"/>
          </p:cNvSpPr>
          <p:nvPr/>
        </p:nvSpPr>
        <p:spPr bwMode="auto">
          <a:xfrm>
            <a:off x="5501108" y="4995569"/>
            <a:ext cx="218409" cy="174011"/>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9"/>
          <p:cNvSpPr>
            <a:spLocks noChangeArrowheads="1"/>
          </p:cNvSpPr>
          <p:nvPr/>
        </p:nvSpPr>
        <p:spPr bwMode="auto">
          <a:xfrm>
            <a:off x="5719518" y="5053572"/>
            <a:ext cx="20475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20"/>
          <p:cNvSpPr>
            <a:spLocks noChangeArrowheads="1"/>
          </p:cNvSpPr>
          <p:nvPr/>
        </p:nvSpPr>
        <p:spPr bwMode="auto">
          <a:xfrm>
            <a:off x="5924276" y="5039072"/>
            <a:ext cx="218409" cy="130509"/>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1"/>
          <p:cNvSpPr>
            <a:spLocks noChangeArrowheads="1"/>
          </p:cNvSpPr>
          <p:nvPr/>
        </p:nvSpPr>
        <p:spPr bwMode="auto">
          <a:xfrm>
            <a:off x="6142686" y="5053572"/>
            <a:ext cx="20475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2"/>
          <p:cNvSpPr>
            <a:spLocks noChangeArrowheads="1"/>
          </p:cNvSpPr>
          <p:nvPr/>
        </p:nvSpPr>
        <p:spPr bwMode="auto">
          <a:xfrm>
            <a:off x="6347444" y="5053572"/>
            <a:ext cx="218409" cy="116008"/>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3"/>
          <p:cNvSpPr>
            <a:spLocks noChangeArrowheads="1"/>
          </p:cNvSpPr>
          <p:nvPr/>
        </p:nvSpPr>
        <p:spPr bwMode="auto">
          <a:xfrm>
            <a:off x="6565853" y="5068074"/>
            <a:ext cx="204759" cy="101507"/>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4"/>
          <p:cNvSpPr>
            <a:spLocks noChangeArrowheads="1"/>
          </p:cNvSpPr>
          <p:nvPr/>
        </p:nvSpPr>
        <p:spPr bwMode="auto">
          <a:xfrm>
            <a:off x="6770612" y="5097076"/>
            <a:ext cx="218409" cy="7250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5"/>
          <p:cNvSpPr>
            <a:spLocks noChangeArrowheads="1"/>
          </p:cNvSpPr>
          <p:nvPr/>
        </p:nvSpPr>
        <p:spPr bwMode="auto">
          <a:xfrm>
            <a:off x="6989020" y="5111576"/>
            <a:ext cx="206466"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6"/>
          <p:cNvSpPr>
            <a:spLocks noChangeArrowheads="1"/>
          </p:cNvSpPr>
          <p:nvPr/>
        </p:nvSpPr>
        <p:spPr bwMode="auto">
          <a:xfrm>
            <a:off x="7195486" y="5082574"/>
            <a:ext cx="218409" cy="87006"/>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7"/>
          <p:cNvSpPr>
            <a:spLocks noChangeArrowheads="1"/>
          </p:cNvSpPr>
          <p:nvPr/>
        </p:nvSpPr>
        <p:spPr bwMode="auto">
          <a:xfrm>
            <a:off x="7413895" y="5126078"/>
            <a:ext cx="21840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8"/>
          <p:cNvSpPr>
            <a:spLocks noChangeArrowheads="1"/>
          </p:cNvSpPr>
          <p:nvPr/>
        </p:nvSpPr>
        <p:spPr bwMode="auto">
          <a:xfrm>
            <a:off x="7632304" y="5097076"/>
            <a:ext cx="204759" cy="72505"/>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9"/>
          <p:cNvSpPr>
            <a:spLocks noChangeArrowheads="1"/>
          </p:cNvSpPr>
          <p:nvPr/>
        </p:nvSpPr>
        <p:spPr bwMode="auto">
          <a:xfrm>
            <a:off x="7837063" y="5111576"/>
            <a:ext cx="218409"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30"/>
          <p:cNvSpPr>
            <a:spLocks noChangeArrowheads="1"/>
          </p:cNvSpPr>
          <p:nvPr/>
        </p:nvSpPr>
        <p:spPr bwMode="auto">
          <a:xfrm>
            <a:off x="8055472" y="5111576"/>
            <a:ext cx="204759" cy="58004"/>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31"/>
          <p:cNvSpPr>
            <a:spLocks noChangeArrowheads="1"/>
          </p:cNvSpPr>
          <p:nvPr/>
        </p:nvSpPr>
        <p:spPr bwMode="auto">
          <a:xfrm>
            <a:off x="8260231" y="5140578"/>
            <a:ext cx="218409" cy="29002"/>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32"/>
          <p:cNvSpPr>
            <a:spLocks noChangeArrowheads="1"/>
          </p:cNvSpPr>
          <p:nvPr/>
        </p:nvSpPr>
        <p:spPr bwMode="auto">
          <a:xfrm>
            <a:off x="8478640" y="5126078"/>
            <a:ext cx="20475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3"/>
          <p:cNvSpPr>
            <a:spLocks noChangeArrowheads="1"/>
          </p:cNvSpPr>
          <p:nvPr/>
        </p:nvSpPr>
        <p:spPr bwMode="auto">
          <a:xfrm>
            <a:off x="8683399" y="5126078"/>
            <a:ext cx="218409" cy="43503"/>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4" name="Rectangle 34"/>
          <p:cNvSpPr>
            <a:spLocks noChangeArrowheads="1"/>
          </p:cNvSpPr>
          <p:nvPr/>
        </p:nvSpPr>
        <p:spPr bwMode="auto">
          <a:xfrm>
            <a:off x="8901808" y="5155080"/>
            <a:ext cx="204759" cy="14501"/>
          </a:xfrm>
          <a:prstGeom prst="rect">
            <a:avLst/>
          </a:prstGeom>
          <a:solidFill>
            <a:srgbClr val="00FFFF"/>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5" name="Rectangle 35"/>
          <p:cNvSpPr>
            <a:spLocks noChangeArrowheads="1"/>
          </p:cNvSpPr>
          <p:nvPr/>
        </p:nvSpPr>
        <p:spPr bwMode="auto">
          <a:xfrm>
            <a:off x="9106567" y="5111576"/>
            <a:ext cx="1707" cy="58004"/>
          </a:xfrm>
          <a:prstGeom prst="rect">
            <a:avLst/>
          </a:prstGeom>
          <a:solidFill>
            <a:srgbClr val="DADADA"/>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86" name="Rectangle 36"/>
          <p:cNvSpPr>
            <a:spLocks noChangeArrowheads="1"/>
          </p:cNvSpPr>
          <p:nvPr/>
        </p:nvSpPr>
        <p:spPr bwMode="auto">
          <a:xfrm>
            <a:off x="9106567" y="5111576"/>
            <a:ext cx="1707" cy="58004"/>
          </a:xfrm>
          <a:prstGeom prst="rect">
            <a:avLst/>
          </a:prstGeom>
          <a:noFill/>
          <a:ln w="8"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87" name="Freeform 37"/>
          <p:cNvSpPr>
            <a:spLocks noEditPoints="1"/>
          </p:cNvSpPr>
          <p:nvPr/>
        </p:nvSpPr>
        <p:spPr bwMode="auto">
          <a:xfrm>
            <a:off x="3902283" y="1774545"/>
            <a:ext cx="5190632" cy="3380535"/>
          </a:xfrm>
          <a:custGeom>
            <a:avLst/>
            <a:gdLst>
              <a:gd name="T0" fmla="*/ 4 w 380"/>
              <a:gd name="T1" fmla="*/ 15 h 233"/>
              <a:gd name="T2" fmla="*/ 5 w 380"/>
              <a:gd name="T3" fmla="*/ 34 h 233"/>
              <a:gd name="T4" fmla="*/ 9 w 380"/>
              <a:gd name="T5" fmla="*/ 56 h 233"/>
              <a:gd name="T6" fmla="*/ 13 w 380"/>
              <a:gd name="T7" fmla="*/ 75 h 233"/>
              <a:gd name="T8" fmla="*/ 15 w 380"/>
              <a:gd name="T9" fmla="*/ 90 h 233"/>
              <a:gd name="T10" fmla="*/ 17 w 380"/>
              <a:gd name="T11" fmla="*/ 107 h 233"/>
              <a:gd name="T12" fmla="*/ 19 w 380"/>
              <a:gd name="T13" fmla="*/ 126 h 233"/>
              <a:gd name="T14" fmla="*/ 25 w 380"/>
              <a:gd name="T15" fmla="*/ 147 h 233"/>
              <a:gd name="T16" fmla="*/ 31 w 380"/>
              <a:gd name="T17" fmla="*/ 166 h 233"/>
              <a:gd name="T18" fmla="*/ 35 w 380"/>
              <a:gd name="T19" fmla="*/ 180 h 233"/>
              <a:gd name="T20" fmla="*/ 38 w 380"/>
              <a:gd name="T21" fmla="*/ 193 h 233"/>
              <a:gd name="T22" fmla="*/ 38 w 380"/>
              <a:gd name="T23" fmla="*/ 194 h 233"/>
              <a:gd name="T24" fmla="*/ 38 w 380"/>
              <a:gd name="T25" fmla="*/ 194 h 233"/>
              <a:gd name="T26" fmla="*/ 37 w 380"/>
              <a:gd name="T27" fmla="*/ 194 h 233"/>
              <a:gd name="T28" fmla="*/ 46 w 380"/>
              <a:gd name="T29" fmla="*/ 195 h 233"/>
              <a:gd name="T30" fmla="*/ 56 w 380"/>
              <a:gd name="T31" fmla="*/ 197 h 233"/>
              <a:gd name="T32" fmla="*/ 57 w 380"/>
              <a:gd name="T33" fmla="*/ 198 h 233"/>
              <a:gd name="T34" fmla="*/ 56 w 380"/>
              <a:gd name="T35" fmla="*/ 198 h 233"/>
              <a:gd name="T36" fmla="*/ 56 w 380"/>
              <a:gd name="T37" fmla="*/ 199 h 233"/>
              <a:gd name="T38" fmla="*/ 68 w 380"/>
              <a:gd name="T39" fmla="*/ 205 h 233"/>
              <a:gd name="T40" fmla="*/ 84 w 380"/>
              <a:gd name="T41" fmla="*/ 216 h 233"/>
              <a:gd name="T42" fmla="*/ 93 w 380"/>
              <a:gd name="T43" fmla="*/ 220 h 233"/>
              <a:gd name="T44" fmla="*/ 93 w 380"/>
              <a:gd name="T45" fmla="*/ 220 h 233"/>
              <a:gd name="T46" fmla="*/ 93 w 380"/>
              <a:gd name="T47" fmla="*/ 221 h 233"/>
              <a:gd name="T48" fmla="*/ 93 w 380"/>
              <a:gd name="T49" fmla="*/ 221 h 233"/>
              <a:gd name="T50" fmla="*/ 109 w 380"/>
              <a:gd name="T51" fmla="*/ 218 h 233"/>
              <a:gd name="T52" fmla="*/ 124 w 380"/>
              <a:gd name="T53" fmla="*/ 221 h 233"/>
              <a:gd name="T54" fmla="*/ 140 w 380"/>
              <a:gd name="T55" fmla="*/ 224 h 233"/>
              <a:gd name="T56" fmla="*/ 160 w 380"/>
              <a:gd name="T57" fmla="*/ 226 h 233"/>
              <a:gd name="T58" fmla="*/ 167 w 380"/>
              <a:gd name="T59" fmla="*/ 225 h 233"/>
              <a:gd name="T60" fmla="*/ 167 w 380"/>
              <a:gd name="T61" fmla="*/ 226 h 233"/>
              <a:gd name="T62" fmla="*/ 167 w 380"/>
              <a:gd name="T63" fmla="*/ 226 h 233"/>
              <a:gd name="T64" fmla="*/ 166 w 380"/>
              <a:gd name="T65" fmla="*/ 225 h 233"/>
              <a:gd name="T66" fmla="*/ 184 w 380"/>
              <a:gd name="T67" fmla="*/ 227 h 233"/>
              <a:gd name="T68" fmla="*/ 185 w 380"/>
              <a:gd name="T69" fmla="*/ 226 h 233"/>
              <a:gd name="T70" fmla="*/ 185 w 380"/>
              <a:gd name="T71" fmla="*/ 226 h 233"/>
              <a:gd name="T72" fmla="*/ 185 w 380"/>
              <a:gd name="T73" fmla="*/ 227 h 233"/>
              <a:gd name="T74" fmla="*/ 189 w 380"/>
              <a:gd name="T75" fmla="*/ 227 h 233"/>
              <a:gd name="T76" fmla="*/ 210 w 380"/>
              <a:gd name="T77" fmla="*/ 229 h 233"/>
              <a:gd name="T78" fmla="*/ 230 w 380"/>
              <a:gd name="T79" fmla="*/ 229 h 233"/>
              <a:gd name="T80" fmla="*/ 244 w 380"/>
              <a:gd name="T81" fmla="*/ 229 h 233"/>
              <a:gd name="T82" fmla="*/ 258 w 380"/>
              <a:gd name="T83" fmla="*/ 229 h 233"/>
              <a:gd name="T84" fmla="*/ 259 w 380"/>
              <a:gd name="T85" fmla="*/ 229 h 233"/>
              <a:gd name="T86" fmla="*/ 259 w 380"/>
              <a:gd name="T87" fmla="*/ 230 h 233"/>
              <a:gd name="T88" fmla="*/ 258 w 380"/>
              <a:gd name="T89" fmla="*/ 230 h 233"/>
              <a:gd name="T90" fmla="*/ 266 w 380"/>
              <a:gd name="T91" fmla="*/ 229 h 233"/>
              <a:gd name="T92" fmla="*/ 277 w 380"/>
              <a:gd name="T93" fmla="*/ 229 h 233"/>
              <a:gd name="T94" fmla="*/ 277 w 380"/>
              <a:gd name="T95" fmla="*/ 229 h 233"/>
              <a:gd name="T96" fmla="*/ 277 w 380"/>
              <a:gd name="T97" fmla="*/ 230 h 233"/>
              <a:gd name="T98" fmla="*/ 277 w 380"/>
              <a:gd name="T99" fmla="*/ 230 h 233"/>
              <a:gd name="T100" fmla="*/ 291 w 380"/>
              <a:gd name="T101" fmla="*/ 229 h 233"/>
              <a:gd name="T102" fmla="*/ 310 w 380"/>
              <a:gd name="T103" fmla="*/ 231 h 233"/>
              <a:gd name="T104" fmla="*/ 332 w 380"/>
              <a:gd name="T105" fmla="*/ 232 h 233"/>
              <a:gd name="T106" fmla="*/ 350 w 380"/>
              <a:gd name="T107" fmla="*/ 230 h 233"/>
              <a:gd name="T108" fmla="*/ 351 w 380"/>
              <a:gd name="T109" fmla="*/ 230 h 233"/>
              <a:gd name="T110" fmla="*/ 351 w 380"/>
              <a:gd name="T111" fmla="*/ 231 h 233"/>
              <a:gd name="T112" fmla="*/ 351 w 380"/>
              <a:gd name="T113" fmla="*/ 231 h 233"/>
              <a:gd name="T114" fmla="*/ 356 w 380"/>
              <a:gd name="T115" fmla="*/ 232 h 233"/>
              <a:gd name="T116" fmla="*/ 369 w 380"/>
              <a:gd name="T117" fmla="*/ 233 h 233"/>
              <a:gd name="T118" fmla="*/ 369 w 380"/>
              <a:gd name="T119" fmla="*/ 232 h 233"/>
              <a:gd name="T120" fmla="*/ 369 w 380"/>
              <a:gd name="T121" fmla="*/ 233 h 233"/>
              <a:gd name="T122" fmla="*/ 369 w 380"/>
              <a:gd name="T123" fmla="*/ 233 h 233"/>
              <a:gd name="T124" fmla="*/ 380 w 380"/>
              <a:gd name="T125" fmla="*/ 230 h 2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0" h="233">
                <a:moveTo>
                  <a:pt x="2" y="3"/>
                </a:moveTo>
                <a:lnTo>
                  <a:pt x="1" y="3"/>
                </a:lnTo>
                <a:lnTo>
                  <a:pt x="0" y="1"/>
                </a:lnTo>
                <a:lnTo>
                  <a:pt x="1" y="0"/>
                </a:lnTo>
                <a:lnTo>
                  <a:pt x="2" y="3"/>
                </a:lnTo>
                <a:close/>
                <a:moveTo>
                  <a:pt x="3" y="8"/>
                </a:moveTo>
                <a:lnTo>
                  <a:pt x="1" y="8"/>
                </a:lnTo>
                <a:lnTo>
                  <a:pt x="1" y="5"/>
                </a:lnTo>
                <a:lnTo>
                  <a:pt x="2" y="5"/>
                </a:lnTo>
                <a:lnTo>
                  <a:pt x="3" y="8"/>
                </a:lnTo>
                <a:close/>
                <a:moveTo>
                  <a:pt x="3" y="13"/>
                </a:moveTo>
                <a:lnTo>
                  <a:pt x="2" y="13"/>
                </a:lnTo>
                <a:lnTo>
                  <a:pt x="2" y="10"/>
                </a:lnTo>
                <a:lnTo>
                  <a:pt x="3" y="10"/>
                </a:lnTo>
                <a:lnTo>
                  <a:pt x="3" y="13"/>
                </a:lnTo>
                <a:close/>
                <a:moveTo>
                  <a:pt x="4" y="17"/>
                </a:moveTo>
                <a:lnTo>
                  <a:pt x="3" y="18"/>
                </a:lnTo>
                <a:lnTo>
                  <a:pt x="2" y="15"/>
                </a:lnTo>
                <a:lnTo>
                  <a:pt x="4" y="15"/>
                </a:lnTo>
                <a:lnTo>
                  <a:pt x="4" y="17"/>
                </a:lnTo>
                <a:close/>
                <a:moveTo>
                  <a:pt x="5" y="22"/>
                </a:moveTo>
                <a:lnTo>
                  <a:pt x="3" y="22"/>
                </a:lnTo>
                <a:lnTo>
                  <a:pt x="3" y="20"/>
                </a:lnTo>
                <a:lnTo>
                  <a:pt x="4" y="20"/>
                </a:lnTo>
                <a:lnTo>
                  <a:pt x="5" y="22"/>
                </a:lnTo>
                <a:close/>
                <a:moveTo>
                  <a:pt x="5" y="27"/>
                </a:moveTo>
                <a:lnTo>
                  <a:pt x="4" y="27"/>
                </a:lnTo>
                <a:lnTo>
                  <a:pt x="4" y="25"/>
                </a:lnTo>
                <a:lnTo>
                  <a:pt x="5" y="25"/>
                </a:lnTo>
                <a:lnTo>
                  <a:pt x="5" y="27"/>
                </a:lnTo>
                <a:close/>
                <a:moveTo>
                  <a:pt x="6" y="32"/>
                </a:moveTo>
                <a:lnTo>
                  <a:pt x="5" y="32"/>
                </a:lnTo>
                <a:lnTo>
                  <a:pt x="5" y="30"/>
                </a:lnTo>
                <a:lnTo>
                  <a:pt x="6" y="29"/>
                </a:lnTo>
                <a:lnTo>
                  <a:pt x="6" y="32"/>
                </a:lnTo>
                <a:close/>
                <a:moveTo>
                  <a:pt x="7" y="37"/>
                </a:moveTo>
                <a:lnTo>
                  <a:pt x="6" y="37"/>
                </a:lnTo>
                <a:lnTo>
                  <a:pt x="5" y="34"/>
                </a:lnTo>
                <a:lnTo>
                  <a:pt x="6" y="34"/>
                </a:lnTo>
                <a:lnTo>
                  <a:pt x="7" y="37"/>
                </a:lnTo>
                <a:close/>
                <a:moveTo>
                  <a:pt x="8" y="41"/>
                </a:moveTo>
                <a:lnTo>
                  <a:pt x="6" y="42"/>
                </a:lnTo>
                <a:lnTo>
                  <a:pt x="6" y="39"/>
                </a:lnTo>
                <a:lnTo>
                  <a:pt x="7" y="39"/>
                </a:lnTo>
                <a:lnTo>
                  <a:pt x="8" y="41"/>
                </a:lnTo>
                <a:close/>
                <a:moveTo>
                  <a:pt x="8" y="46"/>
                </a:moveTo>
                <a:lnTo>
                  <a:pt x="7" y="46"/>
                </a:lnTo>
                <a:lnTo>
                  <a:pt x="7" y="44"/>
                </a:lnTo>
                <a:lnTo>
                  <a:pt x="8" y="44"/>
                </a:lnTo>
                <a:lnTo>
                  <a:pt x="8" y="46"/>
                </a:lnTo>
                <a:close/>
                <a:moveTo>
                  <a:pt x="9" y="51"/>
                </a:moveTo>
                <a:lnTo>
                  <a:pt x="8" y="51"/>
                </a:lnTo>
                <a:lnTo>
                  <a:pt x="7" y="49"/>
                </a:lnTo>
                <a:lnTo>
                  <a:pt x="9" y="49"/>
                </a:lnTo>
                <a:lnTo>
                  <a:pt x="9" y="51"/>
                </a:lnTo>
                <a:close/>
                <a:moveTo>
                  <a:pt x="10" y="56"/>
                </a:moveTo>
                <a:lnTo>
                  <a:pt x="9" y="56"/>
                </a:lnTo>
                <a:lnTo>
                  <a:pt x="8" y="54"/>
                </a:lnTo>
                <a:lnTo>
                  <a:pt x="9" y="54"/>
                </a:lnTo>
                <a:lnTo>
                  <a:pt x="10" y="56"/>
                </a:lnTo>
                <a:close/>
                <a:moveTo>
                  <a:pt x="10" y="61"/>
                </a:moveTo>
                <a:lnTo>
                  <a:pt x="9" y="61"/>
                </a:lnTo>
                <a:lnTo>
                  <a:pt x="9" y="59"/>
                </a:lnTo>
                <a:lnTo>
                  <a:pt x="10" y="58"/>
                </a:lnTo>
                <a:lnTo>
                  <a:pt x="10" y="61"/>
                </a:lnTo>
                <a:close/>
                <a:moveTo>
                  <a:pt x="11" y="66"/>
                </a:moveTo>
                <a:lnTo>
                  <a:pt x="10" y="66"/>
                </a:lnTo>
                <a:lnTo>
                  <a:pt x="10" y="63"/>
                </a:lnTo>
                <a:lnTo>
                  <a:pt x="11" y="63"/>
                </a:lnTo>
                <a:lnTo>
                  <a:pt x="11" y="66"/>
                </a:lnTo>
                <a:close/>
                <a:moveTo>
                  <a:pt x="12" y="70"/>
                </a:moveTo>
                <a:lnTo>
                  <a:pt x="11" y="71"/>
                </a:lnTo>
                <a:lnTo>
                  <a:pt x="10" y="68"/>
                </a:lnTo>
                <a:lnTo>
                  <a:pt x="12" y="68"/>
                </a:lnTo>
                <a:lnTo>
                  <a:pt x="12" y="70"/>
                </a:lnTo>
                <a:close/>
                <a:moveTo>
                  <a:pt x="13" y="75"/>
                </a:moveTo>
                <a:lnTo>
                  <a:pt x="11" y="75"/>
                </a:lnTo>
                <a:lnTo>
                  <a:pt x="11" y="73"/>
                </a:lnTo>
                <a:lnTo>
                  <a:pt x="12" y="73"/>
                </a:lnTo>
                <a:lnTo>
                  <a:pt x="13" y="75"/>
                </a:lnTo>
                <a:close/>
                <a:moveTo>
                  <a:pt x="13" y="80"/>
                </a:moveTo>
                <a:lnTo>
                  <a:pt x="12" y="80"/>
                </a:lnTo>
                <a:lnTo>
                  <a:pt x="12" y="78"/>
                </a:lnTo>
                <a:lnTo>
                  <a:pt x="13" y="78"/>
                </a:lnTo>
                <a:lnTo>
                  <a:pt x="13" y="80"/>
                </a:lnTo>
                <a:close/>
                <a:moveTo>
                  <a:pt x="14" y="85"/>
                </a:moveTo>
                <a:lnTo>
                  <a:pt x="13" y="85"/>
                </a:lnTo>
                <a:lnTo>
                  <a:pt x="12" y="83"/>
                </a:lnTo>
                <a:lnTo>
                  <a:pt x="14" y="82"/>
                </a:lnTo>
                <a:lnTo>
                  <a:pt x="14" y="85"/>
                </a:lnTo>
                <a:close/>
                <a:moveTo>
                  <a:pt x="15" y="90"/>
                </a:moveTo>
                <a:lnTo>
                  <a:pt x="14" y="90"/>
                </a:lnTo>
                <a:lnTo>
                  <a:pt x="13" y="87"/>
                </a:lnTo>
                <a:lnTo>
                  <a:pt x="14" y="87"/>
                </a:lnTo>
                <a:lnTo>
                  <a:pt x="15" y="90"/>
                </a:lnTo>
                <a:close/>
                <a:moveTo>
                  <a:pt x="15" y="95"/>
                </a:moveTo>
                <a:lnTo>
                  <a:pt x="14" y="95"/>
                </a:lnTo>
                <a:lnTo>
                  <a:pt x="14" y="92"/>
                </a:lnTo>
                <a:lnTo>
                  <a:pt x="15" y="92"/>
                </a:lnTo>
                <a:lnTo>
                  <a:pt x="15" y="95"/>
                </a:lnTo>
                <a:close/>
                <a:moveTo>
                  <a:pt x="16" y="99"/>
                </a:moveTo>
                <a:lnTo>
                  <a:pt x="15" y="100"/>
                </a:lnTo>
                <a:lnTo>
                  <a:pt x="15" y="97"/>
                </a:lnTo>
                <a:lnTo>
                  <a:pt x="16" y="97"/>
                </a:lnTo>
                <a:lnTo>
                  <a:pt x="16" y="99"/>
                </a:lnTo>
                <a:close/>
                <a:moveTo>
                  <a:pt x="17" y="104"/>
                </a:moveTo>
                <a:lnTo>
                  <a:pt x="16" y="104"/>
                </a:lnTo>
                <a:lnTo>
                  <a:pt x="15" y="102"/>
                </a:lnTo>
                <a:lnTo>
                  <a:pt x="17" y="102"/>
                </a:lnTo>
                <a:lnTo>
                  <a:pt x="17" y="104"/>
                </a:lnTo>
                <a:close/>
                <a:moveTo>
                  <a:pt x="18" y="109"/>
                </a:moveTo>
                <a:lnTo>
                  <a:pt x="16" y="109"/>
                </a:lnTo>
                <a:lnTo>
                  <a:pt x="16" y="107"/>
                </a:lnTo>
                <a:lnTo>
                  <a:pt x="17" y="107"/>
                </a:lnTo>
                <a:lnTo>
                  <a:pt x="18" y="109"/>
                </a:lnTo>
                <a:close/>
                <a:moveTo>
                  <a:pt x="18" y="114"/>
                </a:moveTo>
                <a:lnTo>
                  <a:pt x="17" y="114"/>
                </a:lnTo>
                <a:lnTo>
                  <a:pt x="17" y="112"/>
                </a:lnTo>
                <a:lnTo>
                  <a:pt x="18" y="111"/>
                </a:lnTo>
                <a:lnTo>
                  <a:pt x="18" y="114"/>
                </a:lnTo>
                <a:close/>
                <a:moveTo>
                  <a:pt x="19" y="119"/>
                </a:moveTo>
                <a:lnTo>
                  <a:pt x="18" y="119"/>
                </a:lnTo>
                <a:lnTo>
                  <a:pt x="18" y="116"/>
                </a:lnTo>
                <a:lnTo>
                  <a:pt x="19" y="116"/>
                </a:lnTo>
                <a:lnTo>
                  <a:pt x="19" y="119"/>
                </a:lnTo>
                <a:close/>
                <a:moveTo>
                  <a:pt x="20" y="123"/>
                </a:moveTo>
                <a:lnTo>
                  <a:pt x="19" y="124"/>
                </a:lnTo>
                <a:lnTo>
                  <a:pt x="18" y="121"/>
                </a:lnTo>
                <a:lnTo>
                  <a:pt x="19" y="121"/>
                </a:lnTo>
                <a:lnTo>
                  <a:pt x="20" y="123"/>
                </a:lnTo>
                <a:close/>
                <a:moveTo>
                  <a:pt x="21" y="128"/>
                </a:moveTo>
                <a:lnTo>
                  <a:pt x="20" y="128"/>
                </a:lnTo>
                <a:lnTo>
                  <a:pt x="19" y="126"/>
                </a:lnTo>
                <a:lnTo>
                  <a:pt x="20" y="126"/>
                </a:lnTo>
                <a:lnTo>
                  <a:pt x="21" y="128"/>
                </a:lnTo>
                <a:close/>
                <a:moveTo>
                  <a:pt x="22" y="133"/>
                </a:moveTo>
                <a:lnTo>
                  <a:pt x="21" y="133"/>
                </a:lnTo>
                <a:lnTo>
                  <a:pt x="20" y="131"/>
                </a:lnTo>
                <a:lnTo>
                  <a:pt x="22" y="131"/>
                </a:lnTo>
                <a:lnTo>
                  <a:pt x="22" y="133"/>
                </a:lnTo>
                <a:close/>
                <a:moveTo>
                  <a:pt x="23" y="138"/>
                </a:moveTo>
                <a:lnTo>
                  <a:pt x="22" y="138"/>
                </a:lnTo>
                <a:lnTo>
                  <a:pt x="22" y="136"/>
                </a:lnTo>
                <a:lnTo>
                  <a:pt x="23" y="135"/>
                </a:lnTo>
                <a:lnTo>
                  <a:pt x="23" y="138"/>
                </a:lnTo>
                <a:close/>
                <a:moveTo>
                  <a:pt x="25" y="142"/>
                </a:moveTo>
                <a:lnTo>
                  <a:pt x="24" y="143"/>
                </a:lnTo>
                <a:lnTo>
                  <a:pt x="23" y="140"/>
                </a:lnTo>
                <a:lnTo>
                  <a:pt x="24" y="140"/>
                </a:lnTo>
                <a:lnTo>
                  <a:pt x="25" y="142"/>
                </a:lnTo>
                <a:close/>
                <a:moveTo>
                  <a:pt x="26" y="147"/>
                </a:moveTo>
                <a:lnTo>
                  <a:pt x="25" y="147"/>
                </a:lnTo>
                <a:lnTo>
                  <a:pt x="24" y="145"/>
                </a:lnTo>
                <a:lnTo>
                  <a:pt x="25" y="145"/>
                </a:lnTo>
                <a:lnTo>
                  <a:pt x="26" y="147"/>
                </a:lnTo>
                <a:close/>
                <a:moveTo>
                  <a:pt x="27" y="152"/>
                </a:moveTo>
                <a:lnTo>
                  <a:pt x="26" y="152"/>
                </a:lnTo>
                <a:lnTo>
                  <a:pt x="25" y="150"/>
                </a:lnTo>
                <a:lnTo>
                  <a:pt x="27" y="149"/>
                </a:lnTo>
                <a:lnTo>
                  <a:pt x="27" y="152"/>
                </a:lnTo>
                <a:close/>
                <a:moveTo>
                  <a:pt x="28" y="156"/>
                </a:moveTo>
                <a:lnTo>
                  <a:pt x="27" y="157"/>
                </a:lnTo>
                <a:lnTo>
                  <a:pt x="27" y="154"/>
                </a:lnTo>
                <a:lnTo>
                  <a:pt x="28" y="154"/>
                </a:lnTo>
                <a:lnTo>
                  <a:pt x="28" y="156"/>
                </a:lnTo>
                <a:close/>
                <a:moveTo>
                  <a:pt x="30" y="161"/>
                </a:moveTo>
                <a:lnTo>
                  <a:pt x="29" y="161"/>
                </a:lnTo>
                <a:lnTo>
                  <a:pt x="28" y="159"/>
                </a:lnTo>
                <a:lnTo>
                  <a:pt x="29" y="159"/>
                </a:lnTo>
                <a:lnTo>
                  <a:pt x="30" y="161"/>
                </a:lnTo>
                <a:close/>
                <a:moveTo>
                  <a:pt x="31" y="166"/>
                </a:moveTo>
                <a:lnTo>
                  <a:pt x="30" y="166"/>
                </a:lnTo>
                <a:lnTo>
                  <a:pt x="29" y="164"/>
                </a:lnTo>
                <a:lnTo>
                  <a:pt x="30" y="164"/>
                </a:lnTo>
                <a:lnTo>
                  <a:pt x="31" y="166"/>
                </a:lnTo>
                <a:close/>
                <a:moveTo>
                  <a:pt x="32" y="171"/>
                </a:moveTo>
                <a:lnTo>
                  <a:pt x="31" y="171"/>
                </a:lnTo>
                <a:lnTo>
                  <a:pt x="30" y="169"/>
                </a:lnTo>
                <a:lnTo>
                  <a:pt x="32" y="168"/>
                </a:lnTo>
                <a:lnTo>
                  <a:pt x="32" y="171"/>
                </a:lnTo>
                <a:close/>
                <a:moveTo>
                  <a:pt x="33" y="175"/>
                </a:moveTo>
                <a:lnTo>
                  <a:pt x="32" y="176"/>
                </a:lnTo>
                <a:lnTo>
                  <a:pt x="32" y="173"/>
                </a:lnTo>
                <a:lnTo>
                  <a:pt x="33" y="173"/>
                </a:lnTo>
                <a:lnTo>
                  <a:pt x="33" y="175"/>
                </a:lnTo>
                <a:close/>
                <a:moveTo>
                  <a:pt x="35" y="180"/>
                </a:moveTo>
                <a:lnTo>
                  <a:pt x="34" y="180"/>
                </a:lnTo>
                <a:lnTo>
                  <a:pt x="33" y="178"/>
                </a:lnTo>
                <a:lnTo>
                  <a:pt x="34" y="178"/>
                </a:lnTo>
                <a:lnTo>
                  <a:pt x="35" y="180"/>
                </a:lnTo>
                <a:close/>
                <a:moveTo>
                  <a:pt x="36" y="185"/>
                </a:moveTo>
                <a:lnTo>
                  <a:pt x="35" y="185"/>
                </a:lnTo>
                <a:lnTo>
                  <a:pt x="34" y="183"/>
                </a:lnTo>
                <a:lnTo>
                  <a:pt x="35" y="182"/>
                </a:lnTo>
                <a:lnTo>
                  <a:pt x="36" y="185"/>
                </a:lnTo>
                <a:close/>
                <a:moveTo>
                  <a:pt x="37" y="189"/>
                </a:moveTo>
                <a:lnTo>
                  <a:pt x="36" y="190"/>
                </a:lnTo>
                <a:lnTo>
                  <a:pt x="35" y="187"/>
                </a:lnTo>
                <a:lnTo>
                  <a:pt x="37" y="187"/>
                </a:lnTo>
                <a:lnTo>
                  <a:pt x="37" y="189"/>
                </a:lnTo>
                <a:close/>
                <a:moveTo>
                  <a:pt x="37" y="194"/>
                </a:moveTo>
                <a:lnTo>
                  <a:pt x="37" y="194"/>
                </a:lnTo>
                <a:lnTo>
                  <a:pt x="37" y="192"/>
                </a:lnTo>
                <a:lnTo>
                  <a:pt x="38" y="192"/>
                </a:lnTo>
                <a:lnTo>
                  <a:pt x="38" y="193"/>
                </a:lnTo>
                <a:lnTo>
                  <a:pt x="37" y="194"/>
                </a:lnTo>
                <a:close/>
                <a:moveTo>
                  <a:pt x="37" y="194"/>
                </a:moveTo>
                <a:lnTo>
                  <a:pt x="38" y="193"/>
                </a:lnTo>
                <a:lnTo>
                  <a:pt x="38" y="193"/>
                </a:lnTo>
                <a:lnTo>
                  <a:pt x="38" y="193"/>
                </a:lnTo>
                <a:lnTo>
                  <a:pt x="38" y="193"/>
                </a:lnTo>
                <a:lnTo>
                  <a:pt x="38" y="193"/>
                </a:lnTo>
                <a:lnTo>
                  <a:pt x="38" y="193"/>
                </a:lnTo>
                <a:lnTo>
                  <a:pt x="38" y="193"/>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8"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lnTo>
                  <a:pt x="37" y="194"/>
                </a:lnTo>
                <a:close/>
                <a:moveTo>
                  <a:pt x="39" y="193"/>
                </a:moveTo>
                <a:lnTo>
                  <a:pt x="38" y="194"/>
                </a:lnTo>
                <a:lnTo>
                  <a:pt x="37" y="194"/>
                </a:lnTo>
                <a:lnTo>
                  <a:pt x="38" y="193"/>
                </a:lnTo>
                <a:lnTo>
                  <a:pt x="39" y="193"/>
                </a:lnTo>
                <a:close/>
                <a:moveTo>
                  <a:pt x="43" y="194"/>
                </a:moveTo>
                <a:lnTo>
                  <a:pt x="43" y="195"/>
                </a:lnTo>
                <a:lnTo>
                  <a:pt x="41" y="195"/>
                </a:lnTo>
                <a:lnTo>
                  <a:pt x="41" y="194"/>
                </a:lnTo>
                <a:lnTo>
                  <a:pt x="43" y="194"/>
                </a:lnTo>
                <a:close/>
                <a:moveTo>
                  <a:pt x="48" y="195"/>
                </a:moveTo>
                <a:lnTo>
                  <a:pt x="48" y="197"/>
                </a:lnTo>
                <a:lnTo>
                  <a:pt x="45" y="196"/>
                </a:lnTo>
                <a:lnTo>
                  <a:pt x="46" y="195"/>
                </a:lnTo>
                <a:lnTo>
                  <a:pt x="48" y="195"/>
                </a:lnTo>
                <a:close/>
                <a:moveTo>
                  <a:pt x="53" y="197"/>
                </a:moveTo>
                <a:lnTo>
                  <a:pt x="53" y="198"/>
                </a:lnTo>
                <a:lnTo>
                  <a:pt x="50" y="197"/>
                </a:lnTo>
                <a:lnTo>
                  <a:pt x="50" y="196"/>
                </a:lnTo>
                <a:lnTo>
                  <a:pt x="53" y="197"/>
                </a:lnTo>
                <a:close/>
                <a:moveTo>
                  <a:pt x="56" y="197"/>
                </a:moveTo>
                <a:lnTo>
                  <a:pt x="56" y="199"/>
                </a:lnTo>
                <a:lnTo>
                  <a:pt x="55" y="198"/>
                </a:lnTo>
                <a:lnTo>
                  <a:pt x="55" y="197"/>
                </a:lnTo>
                <a:lnTo>
                  <a:pt x="56" y="197"/>
                </a:lnTo>
                <a:close/>
                <a:moveTo>
                  <a:pt x="56" y="199"/>
                </a:moveTo>
                <a:lnTo>
                  <a:pt x="56" y="197"/>
                </a:lnTo>
                <a:lnTo>
                  <a:pt x="56" y="197"/>
                </a:lnTo>
                <a:lnTo>
                  <a:pt x="56" y="197"/>
                </a:lnTo>
                <a:lnTo>
                  <a:pt x="56" y="197"/>
                </a:lnTo>
                <a:lnTo>
                  <a:pt x="56" y="197"/>
                </a:lnTo>
                <a:lnTo>
                  <a:pt x="56" y="197"/>
                </a:lnTo>
                <a:lnTo>
                  <a:pt x="56" y="197"/>
                </a:lnTo>
                <a:lnTo>
                  <a:pt x="56" y="197"/>
                </a:lnTo>
                <a:lnTo>
                  <a:pt x="56" y="197"/>
                </a:lnTo>
                <a:lnTo>
                  <a:pt x="56" y="197"/>
                </a:lnTo>
                <a:lnTo>
                  <a:pt x="56" y="197"/>
                </a:lnTo>
                <a:lnTo>
                  <a:pt x="56" y="198"/>
                </a:lnTo>
                <a:lnTo>
                  <a:pt x="56" y="198"/>
                </a:lnTo>
                <a:lnTo>
                  <a:pt x="56" y="198"/>
                </a:lnTo>
                <a:lnTo>
                  <a:pt x="56"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7" y="198"/>
                </a:lnTo>
                <a:lnTo>
                  <a:pt x="56" y="198"/>
                </a:lnTo>
                <a:lnTo>
                  <a:pt x="56" y="198"/>
                </a:lnTo>
                <a:lnTo>
                  <a:pt x="56" y="198"/>
                </a:lnTo>
                <a:lnTo>
                  <a:pt x="56" y="198"/>
                </a:lnTo>
                <a:lnTo>
                  <a:pt x="56" y="198"/>
                </a:lnTo>
                <a:lnTo>
                  <a:pt x="56" y="198"/>
                </a:lnTo>
                <a:lnTo>
                  <a:pt x="56" y="198"/>
                </a:lnTo>
                <a:lnTo>
                  <a:pt x="56" y="198"/>
                </a:lnTo>
                <a:lnTo>
                  <a:pt x="56" y="198"/>
                </a:lnTo>
                <a:lnTo>
                  <a:pt x="56" y="198"/>
                </a:lnTo>
                <a:lnTo>
                  <a:pt x="56" y="198"/>
                </a:lnTo>
                <a:lnTo>
                  <a:pt x="56" y="199"/>
                </a:lnTo>
                <a:lnTo>
                  <a:pt x="56" y="199"/>
                </a:lnTo>
                <a:lnTo>
                  <a:pt x="56" y="199"/>
                </a:lnTo>
                <a:lnTo>
                  <a:pt x="56" y="199"/>
                </a:lnTo>
                <a:lnTo>
                  <a:pt x="56" y="199"/>
                </a:lnTo>
                <a:lnTo>
                  <a:pt x="56" y="199"/>
                </a:lnTo>
                <a:lnTo>
                  <a:pt x="56" y="199"/>
                </a:lnTo>
                <a:lnTo>
                  <a:pt x="56" y="199"/>
                </a:lnTo>
                <a:lnTo>
                  <a:pt x="56" y="199"/>
                </a:lnTo>
                <a:lnTo>
                  <a:pt x="56" y="199"/>
                </a:lnTo>
                <a:lnTo>
                  <a:pt x="56" y="199"/>
                </a:lnTo>
                <a:lnTo>
                  <a:pt x="56" y="199"/>
                </a:lnTo>
                <a:close/>
                <a:moveTo>
                  <a:pt x="58" y="198"/>
                </a:moveTo>
                <a:lnTo>
                  <a:pt x="57" y="199"/>
                </a:lnTo>
                <a:lnTo>
                  <a:pt x="56" y="198"/>
                </a:lnTo>
                <a:lnTo>
                  <a:pt x="56" y="197"/>
                </a:lnTo>
                <a:lnTo>
                  <a:pt x="58" y="198"/>
                </a:lnTo>
                <a:close/>
                <a:moveTo>
                  <a:pt x="62" y="201"/>
                </a:moveTo>
                <a:lnTo>
                  <a:pt x="61" y="202"/>
                </a:lnTo>
                <a:lnTo>
                  <a:pt x="59" y="201"/>
                </a:lnTo>
                <a:lnTo>
                  <a:pt x="60" y="200"/>
                </a:lnTo>
                <a:lnTo>
                  <a:pt x="62" y="201"/>
                </a:lnTo>
                <a:close/>
                <a:moveTo>
                  <a:pt x="66" y="204"/>
                </a:moveTo>
                <a:lnTo>
                  <a:pt x="65" y="205"/>
                </a:lnTo>
                <a:lnTo>
                  <a:pt x="63" y="203"/>
                </a:lnTo>
                <a:lnTo>
                  <a:pt x="64" y="202"/>
                </a:lnTo>
                <a:lnTo>
                  <a:pt x="66" y="204"/>
                </a:lnTo>
                <a:close/>
                <a:moveTo>
                  <a:pt x="70" y="206"/>
                </a:moveTo>
                <a:lnTo>
                  <a:pt x="69" y="207"/>
                </a:lnTo>
                <a:lnTo>
                  <a:pt x="67" y="206"/>
                </a:lnTo>
                <a:lnTo>
                  <a:pt x="68" y="205"/>
                </a:lnTo>
                <a:lnTo>
                  <a:pt x="70" y="206"/>
                </a:lnTo>
                <a:close/>
                <a:moveTo>
                  <a:pt x="74" y="209"/>
                </a:moveTo>
                <a:lnTo>
                  <a:pt x="73" y="210"/>
                </a:lnTo>
                <a:lnTo>
                  <a:pt x="71" y="209"/>
                </a:lnTo>
                <a:lnTo>
                  <a:pt x="72" y="208"/>
                </a:lnTo>
                <a:lnTo>
                  <a:pt x="74" y="209"/>
                </a:lnTo>
                <a:close/>
                <a:moveTo>
                  <a:pt x="78" y="211"/>
                </a:moveTo>
                <a:lnTo>
                  <a:pt x="77" y="212"/>
                </a:lnTo>
                <a:lnTo>
                  <a:pt x="75" y="211"/>
                </a:lnTo>
                <a:lnTo>
                  <a:pt x="76" y="210"/>
                </a:lnTo>
                <a:lnTo>
                  <a:pt x="78" y="211"/>
                </a:lnTo>
                <a:close/>
                <a:moveTo>
                  <a:pt x="82" y="214"/>
                </a:moveTo>
                <a:lnTo>
                  <a:pt x="82" y="215"/>
                </a:lnTo>
                <a:lnTo>
                  <a:pt x="79" y="214"/>
                </a:lnTo>
                <a:lnTo>
                  <a:pt x="80" y="212"/>
                </a:lnTo>
                <a:lnTo>
                  <a:pt x="82" y="214"/>
                </a:lnTo>
                <a:close/>
                <a:moveTo>
                  <a:pt x="86" y="216"/>
                </a:moveTo>
                <a:lnTo>
                  <a:pt x="86" y="217"/>
                </a:lnTo>
                <a:lnTo>
                  <a:pt x="84" y="216"/>
                </a:lnTo>
                <a:lnTo>
                  <a:pt x="84" y="215"/>
                </a:lnTo>
                <a:lnTo>
                  <a:pt x="86" y="216"/>
                </a:lnTo>
                <a:close/>
                <a:moveTo>
                  <a:pt x="91" y="218"/>
                </a:moveTo>
                <a:lnTo>
                  <a:pt x="90" y="219"/>
                </a:lnTo>
                <a:lnTo>
                  <a:pt x="88" y="218"/>
                </a:lnTo>
                <a:lnTo>
                  <a:pt x="89" y="217"/>
                </a:lnTo>
                <a:lnTo>
                  <a:pt x="91" y="218"/>
                </a:lnTo>
                <a:close/>
                <a:moveTo>
                  <a:pt x="93" y="221"/>
                </a:moveTo>
                <a:lnTo>
                  <a:pt x="92" y="221"/>
                </a:lnTo>
                <a:lnTo>
                  <a:pt x="92" y="221"/>
                </a:lnTo>
                <a:lnTo>
                  <a:pt x="93" y="220"/>
                </a:lnTo>
                <a:lnTo>
                  <a:pt x="93" y="220"/>
                </a:lnTo>
                <a:lnTo>
                  <a:pt x="93" y="221"/>
                </a:lnTo>
                <a:close/>
                <a:moveTo>
                  <a:pt x="92" y="221"/>
                </a:move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0"/>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3" y="221"/>
                </a:lnTo>
                <a:lnTo>
                  <a:pt x="92" y="221"/>
                </a:lnTo>
                <a:close/>
                <a:moveTo>
                  <a:pt x="95" y="219"/>
                </a:moveTo>
                <a:lnTo>
                  <a:pt x="95" y="221"/>
                </a:lnTo>
                <a:lnTo>
                  <a:pt x="93" y="221"/>
                </a:lnTo>
                <a:lnTo>
                  <a:pt x="93" y="220"/>
                </a:lnTo>
                <a:lnTo>
                  <a:pt x="95" y="219"/>
                </a:lnTo>
                <a:close/>
                <a:moveTo>
                  <a:pt x="100" y="219"/>
                </a:moveTo>
                <a:lnTo>
                  <a:pt x="100" y="220"/>
                </a:lnTo>
                <a:lnTo>
                  <a:pt x="97" y="220"/>
                </a:lnTo>
                <a:lnTo>
                  <a:pt x="97" y="219"/>
                </a:lnTo>
                <a:lnTo>
                  <a:pt x="100" y="219"/>
                </a:lnTo>
                <a:close/>
                <a:moveTo>
                  <a:pt x="105" y="219"/>
                </a:moveTo>
                <a:lnTo>
                  <a:pt x="105" y="220"/>
                </a:lnTo>
                <a:lnTo>
                  <a:pt x="102" y="220"/>
                </a:lnTo>
                <a:lnTo>
                  <a:pt x="102" y="219"/>
                </a:lnTo>
                <a:lnTo>
                  <a:pt x="105" y="219"/>
                </a:lnTo>
                <a:close/>
                <a:moveTo>
                  <a:pt x="109" y="218"/>
                </a:moveTo>
                <a:lnTo>
                  <a:pt x="109" y="219"/>
                </a:lnTo>
                <a:lnTo>
                  <a:pt x="107" y="220"/>
                </a:lnTo>
                <a:lnTo>
                  <a:pt x="107" y="218"/>
                </a:lnTo>
                <a:lnTo>
                  <a:pt x="109" y="218"/>
                </a:lnTo>
                <a:close/>
                <a:moveTo>
                  <a:pt x="114" y="219"/>
                </a:moveTo>
                <a:lnTo>
                  <a:pt x="114" y="220"/>
                </a:lnTo>
                <a:lnTo>
                  <a:pt x="112" y="219"/>
                </a:lnTo>
                <a:lnTo>
                  <a:pt x="112" y="218"/>
                </a:lnTo>
                <a:lnTo>
                  <a:pt x="114" y="219"/>
                </a:lnTo>
                <a:close/>
                <a:moveTo>
                  <a:pt x="119" y="220"/>
                </a:moveTo>
                <a:lnTo>
                  <a:pt x="119" y="221"/>
                </a:lnTo>
                <a:lnTo>
                  <a:pt x="116" y="221"/>
                </a:lnTo>
                <a:lnTo>
                  <a:pt x="117" y="219"/>
                </a:lnTo>
                <a:lnTo>
                  <a:pt x="119" y="220"/>
                </a:lnTo>
                <a:close/>
                <a:moveTo>
                  <a:pt x="124" y="221"/>
                </a:moveTo>
                <a:lnTo>
                  <a:pt x="123" y="222"/>
                </a:lnTo>
                <a:lnTo>
                  <a:pt x="121" y="222"/>
                </a:lnTo>
                <a:lnTo>
                  <a:pt x="121" y="221"/>
                </a:lnTo>
                <a:lnTo>
                  <a:pt x="124" y="221"/>
                </a:lnTo>
                <a:close/>
                <a:moveTo>
                  <a:pt x="128" y="222"/>
                </a:moveTo>
                <a:lnTo>
                  <a:pt x="128" y="224"/>
                </a:lnTo>
                <a:lnTo>
                  <a:pt x="126" y="223"/>
                </a:lnTo>
                <a:lnTo>
                  <a:pt x="126" y="222"/>
                </a:lnTo>
                <a:lnTo>
                  <a:pt x="128" y="222"/>
                </a:lnTo>
                <a:close/>
                <a:moveTo>
                  <a:pt x="133" y="223"/>
                </a:moveTo>
                <a:lnTo>
                  <a:pt x="133" y="224"/>
                </a:lnTo>
                <a:lnTo>
                  <a:pt x="131" y="224"/>
                </a:lnTo>
                <a:lnTo>
                  <a:pt x="131" y="223"/>
                </a:lnTo>
                <a:lnTo>
                  <a:pt x="133" y="223"/>
                </a:lnTo>
                <a:close/>
                <a:moveTo>
                  <a:pt x="138" y="224"/>
                </a:moveTo>
                <a:lnTo>
                  <a:pt x="138" y="225"/>
                </a:lnTo>
                <a:lnTo>
                  <a:pt x="135" y="225"/>
                </a:lnTo>
                <a:lnTo>
                  <a:pt x="136" y="223"/>
                </a:lnTo>
                <a:lnTo>
                  <a:pt x="138" y="224"/>
                </a:lnTo>
                <a:close/>
                <a:moveTo>
                  <a:pt x="143" y="224"/>
                </a:moveTo>
                <a:lnTo>
                  <a:pt x="143" y="225"/>
                </a:lnTo>
                <a:lnTo>
                  <a:pt x="140" y="225"/>
                </a:lnTo>
                <a:lnTo>
                  <a:pt x="140" y="224"/>
                </a:lnTo>
                <a:lnTo>
                  <a:pt x="143" y="224"/>
                </a:lnTo>
                <a:close/>
                <a:moveTo>
                  <a:pt x="148" y="225"/>
                </a:moveTo>
                <a:lnTo>
                  <a:pt x="147" y="226"/>
                </a:lnTo>
                <a:lnTo>
                  <a:pt x="145" y="226"/>
                </a:lnTo>
                <a:lnTo>
                  <a:pt x="145" y="225"/>
                </a:lnTo>
                <a:lnTo>
                  <a:pt x="148" y="225"/>
                </a:lnTo>
                <a:close/>
                <a:moveTo>
                  <a:pt x="152" y="225"/>
                </a:moveTo>
                <a:lnTo>
                  <a:pt x="152" y="226"/>
                </a:lnTo>
                <a:lnTo>
                  <a:pt x="150" y="226"/>
                </a:lnTo>
                <a:lnTo>
                  <a:pt x="150" y="225"/>
                </a:lnTo>
                <a:lnTo>
                  <a:pt x="152" y="225"/>
                </a:lnTo>
                <a:close/>
                <a:moveTo>
                  <a:pt x="157" y="225"/>
                </a:moveTo>
                <a:lnTo>
                  <a:pt x="157" y="226"/>
                </a:lnTo>
                <a:lnTo>
                  <a:pt x="155" y="226"/>
                </a:lnTo>
                <a:lnTo>
                  <a:pt x="155" y="225"/>
                </a:lnTo>
                <a:lnTo>
                  <a:pt x="157" y="225"/>
                </a:lnTo>
                <a:close/>
                <a:moveTo>
                  <a:pt x="162" y="225"/>
                </a:moveTo>
                <a:lnTo>
                  <a:pt x="162" y="226"/>
                </a:lnTo>
                <a:lnTo>
                  <a:pt x="160" y="226"/>
                </a:lnTo>
                <a:lnTo>
                  <a:pt x="160" y="225"/>
                </a:lnTo>
                <a:lnTo>
                  <a:pt x="162" y="225"/>
                </a:lnTo>
                <a:close/>
                <a:moveTo>
                  <a:pt x="166" y="225"/>
                </a:moveTo>
                <a:lnTo>
                  <a:pt x="166" y="226"/>
                </a:lnTo>
                <a:lnTo>
                  <a:pt x="165" y="226"/>
                </a:lnTo>
                <a:lnTo>
                  <a:pt x="165" y="225"/>
                </a:lnTo>
                <a:lnTo>
                  <a:pt x="166" y="225"/>
                </a:lnTo>
                <a:close/>
                <a:moveTo>
                  <a:pt x="166" y="226"/>
                </a:moveTo>
                <a:lnTo>
                  <a:pt x="166" y="225"/>
                </a:lnTo>
                <a:lnTo>
                  <a:pt x="166" y="225"/>
                </a:lnTo>
                <a:lnTo>
                  <a:pt x="166" y="225"/>
                </a:lnTo>
                <a:lnTo>
                  <a:pt x="166" y="225"/>
                </a:lnTo>
                <a:lnTo>
                  <a:pt x="166" y="225"/>
                </a:lnTo>
                <a:lnTo>
                  <a:pt x="166"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5"/>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7" y="226"/>
                </a:lnTo>
                <a:lnTo>
                  <a:pt x="166" y="226"/>
                </a:lnTo>
                <a:lnTo>
                  <a:pt x="166" y="226"/>
                </a:lnTo>
                <a:lnTo>
                  <a:pt x="166" y="226"/>
                </a:lnTo>
                <a:lnTo>
                  <a:pt x="166" y="226"/>
                </a:lnTo>
                <a:lnTo>
                  <a:pt x="166" y="226"/>
                </a:lnTo>
                <a:close/>
                <a:moveTo>
                  <a:pt x="167" y="225"/>
                </a:moveTo>
                <a:lnTo>
                  <a:pt x="167" y="226"/>
                </a:lnTo>
                <a:lnTo>
                  <a:pt x="166" y="226"/>
                </a:lnTo>
                <a:lnTo>
                  <a:pt x="166" y="225"/>
                </a:lnTo>
                <a:lnTo>
                  <a:pt x="167" y="225"/>
                </a:lnTo>
                <a:close/>
                <a:moveTo>
                  <a:pt x="172" y="225"/>
                </a:moveTo>
                <a:lnTo>
                  <a:pt x="172" y="226"/>
                </a:lnTo>
                <a:lnTo>
                  <a:pt x="169" y="226"/>
                </a:lnTo>
                <a:lnTo>
                  <a:pt x="169" y="225"/>
                </a:lnTo>
                <a:lnTo>
                  <a:pt x="172" y="225"/>
                </a:lnTo>
                <a:close/>
                <a:moveTo>
                  <a:pt x="177" y="225"/>
                </a:moveTo>
                <a:lnTo>
                  <a:pt x="177" y="227"/>
                </a:lnTo>
                <a:lnTo>
                  <a:pt x="174" y="227"/>
                </a:lnTo>
                <a:lnTo>
                  <a:pt x="174" y="225"/>
                </a:lnTo>
                <a:lnTo>
                  <a:pt x="177" y="225"/>
                </a:lnTo>
                <a:close/>
                <a:moveTo>
                  <a:pt x="182" y="226"/>
                </a:moveTo>
                <a:lnTo>
                  <a:pt x="181" y="227"/>
                </a:lnTo>
                <a:lnTo>
                  <a:pt x="179" y="227"/>
                </a:lnTo>
                <a:lnTo>
                  <a:pt x="179" y="226"/>
                </a:lnTo>
                <a:lnTo>
                  <a:pt x="182" y="226"/>
                </a:lnTo>
                <a:close/>
                <a:moveTo>
                  <a:pt x="185" y="227"/>
                </a:moveTo>
                <a:lnTo>
                  <a:pt x="185" y="227"/>
                </a:lnTo>
                <a:lnTo>
                  <a:pt x="184" y="227"/>
                </a:lnTo>
                <a:lnTo>
                  <a:pt x="184" y="226"/>
                </a:lnTo>
                <a:lnTo>
                  <a:pt x="185" y="226"/>
                </a:lnTo>
                <a:lnTo>
                  <a:pt x="185" y="227"/>
                </a:lnTo>
                <a:close/>
                <a:moveTo>
                  <a:pt x="185" y="227"/>
                </a:move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6"/>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lnTo>
                  <a:pt x="185" y="227"/>
                </a:lnTo>
                <a:close/>
                <a:moveTo>
                  <a:pt x="186" y="226"/>
                </a:moveTo>
                <a:lnTo>
                  <a:pt x="186" y="227"/>
                </a:lnTo>
                <a:lnTo>
                  <a:pt x="185" y="227"/>
                </a:lnTo>
                <a:lnTo>
                  <a:pt x="185" y="226"/>
                </a:lnTo>
                <a:lnTo>
                  <a:pt x="186" y="226"/>
                </a:lnTo>
                <a:close/>
                <a:moveTo>
                  <a:pt x="191" y="226"/>
                </a:moveTo>
                <a:lnTo>
                  <a:pt x="191" y="227"/>
                </a:lnTo>
                <a:lnTo>
                  <a:pt x="189" y="227"/>
                </a:lnTo>
                <a:lnTo>
                  <a:pt x="189" y="226"/>
                </a:lnTo>
                <a:lnTo>
                  <a:pt x="191" y="226"/>
                </a:lnTo>
                <a:close/>
                <a:moveTo>
                  <a:pt x="196" y="226"/>
                </a:moveTo>
                <a:lnTo>
                  <a:pt x="196" y="227"/>
                </a:lnTo>
                <a:lnTo>
                  <a:pt x="194" y="227"/>
                </a:lnTo>
                <a:lnTo>
                  <a:pt x="194" y="226"/>
                </a:lnTo>
                <a:lnTo>
                  <a:pt x="196" y="226"/>
                </a:lnTo>
                <a:close/>
                <a:moveTo>
                  <a:pt x="201" y="226"/>
                </a:moveTo>
                <a:lnTo>
                  <a:pt x="201" y="228"/>
                </a:lnTo>
                <a:lnTo>
                  <a:pt x="198" y="227"/>
                </a:lnTo>
                <a:lnTo>
                  <a:pt x="199" y="226"/>
                </a:lnTo>
                <a:lnTo>
                  <a:pt x="201" y="226"/>
                </a:lnTo>
                <a:close/>
                <a:moveTo>
                  <a:pt x="206" y="227"/>
                </a:moveTo>
                <a:lnTo>
                  <a:pt x="206" y="228"/>
                </a:lnTo>
                <a:lnTo>
                  <a:pt x="203" y="228"/>
                </a:lnTo>
                <a:lnTo>
                  <a:pt x="203" y="226"/>
                </a:lnTo>
                <a:lnTo>
                  <a:pt x="206" y="227"/>
                </a:lnTo>
                <a:close/>
                <a:moveTo>
                  <a:pt x="211" y="227"/>
                </a:moveTo>
                <a:lnTo>
                  <a:pt x="210" y="229"/>
                </a:lnTo>
                <a:lnTo>
                  <a:pt x="208" y="228"/>
                </a:lnTo>
                <a:lnTo>
                  <a:pt x="208" y="227"/>
                </a:lnTo>
                <a:lnTo>
                  <a:pt x="211" y="227"/>
                </a:lnTo>
                <a:close/>
                <a:moveTo>
                  <a:pt x="215" y="228"/>
                </a:moveTo>
                <a:lnTo>
                  <a:pt x="215" y="229"/>
                </a:lnTo>
                <a:lnTo>
                  <a:pt x="213" y="229"/>
                </a:lnTo>
                <a:lnTo>
                  <a:pt x="213" y="228"/>
                </a:lnTo>
                <a:lnTo>
                  <a:pt x="215" y="228"/>
                </a:lnTo>
                <a:close/>
                <a:moveTo>
                  <a:pt x="220" y="229"/>
                </a:moveTo>
                <a:lnTo>
                  <a:pt x="220" y="230"/>
                </a:lnTo>
                <a:lnTo>
                  <a:pt x="218" y="230"/>
                </a:lnTo>
                <a:lnTo>
                  <a:pt x="218" y="228"/>
                </a:lnTo>
                <a:lnTo>
                  <a:pt x="220" y="229"/>
                </a:lnTo>
                <a:close/>
                <a:moveTo>
                  <a:pt x="225" y="229"/>
                </a:moveTo>
                <a:lnTo>
                  <a:pt x="225" y="230"/>
                </a:lnTo>
                <a:lnTo>
                  <a:pt x="223" y="230"/>
                </a:lnTo>
                <a:lnTo>
                  <a:pt x="223" y="229"/>
                </a:lnTo>
                <a:lnTo>
                  <a:pt x="225" y="229"/>
                </a:lnTo>
                <a:close/>
                <a:moveTo>
                  <a:pt x="230" y="229"/>
                </a:moveTo>
                <a:lnTo>
                  <a:pt x="230" y="230"/>
                </a:lnTo>
                <a:lnTo>
                  <a:pt x="227" y="230"/>
                </a:lnTo>
                <a:lnTo>
                  <a:pt x="227" y="229"/>
                </a:lnTo>
                <a:lnTo>
                  <a:pt x="230" y="229"/>
                </a:lnTo>
                <a:close/>
                <a:moveTo>
                  <a:pt x="235" y="229"/>
                </a:moveTo>
                <a:lnTo>
                  <a:pt x="235" y="230"/>
                </a:lnTo>
                <a:lnTo>
                  <a:pt x="232" y="230"/>
                </a:lnTo>
                <a:lnTo>
                  <a:pt x="232" y="229"/>
                </a:lnTo>
                <a:lnTo>
                  <a:pt x="235" y="229"/>
                </a:lnTo>
                <a:close/>
                <a:moveTo>
                  <a:pt x="240" y="229"/>
                </a:moveTo>
                <a:lnTo>
                  <a:pt x="240" y="230"/>
                </a:lnTo>
                <a:lnTo>
                  <a:pt x="237" y="230"/>
                </a:lnTo>
                <a:lnTo>
                  <a:pt x="237" y="229"/>
                </a:lnTo>
                <a:lnTo>
                  <a:pt x="240" y="229"/>
                </a:lnTo>
                <a:close/>
                <a:moveTo>
                  <a:pt x="244" y="229"/>
                </a:moveTo>
                <a:lnTo>
                  <a:pt x="244" y="230"/>
                </a:lnTo>
                <a:lnTo>
                  <a:pt x="242" y="230"/>
                </a:lnTo>
                <a:lnTo>
                  <a:pt x="242" y="229"/>
                </a:lnTo>
                <a:lnTo>
                  <a:pt x="244" y="229"/>
                </a:lnTo>
                <a:close/>
                <a:moveTo>
                  <a:pt x="249" y="229"/>
                </a:moveTo>
                <a:lnTo>
                  <a:pt x="249" y="230"/>
                </a:lnTo>
                <a:lnTo>
                  <a:pt x="247" y="230"/>
                </a:lnTo>
                <a:lnTo>
                  <a:pt x="247" y="229"/>
                </a:lnTo>
                <a:lnTo>
                  <a:pt x="249" y="229"/>
                </a:lnTo>
                <a:close/>
                <a:moveTo>
                  <a:pt x="254" y="229"/>
                </a:moveTo>
                <a:lnTo>
                  <a:pt x="254" y="230"/>
                </a:lnTo>
                <a:lnTo>
                  <a:pt x="252" y="230"/>
                </a:lnTo>
                <a:lnTo>
                  <a:pt x="252" y="229"/>
                </a:lnTo>
                <a:lnTo>
                  <a:pt x="254" y="229"/>
                </a:lnTo>
                <a:close/>
                <a:moveTo>
                  <a:pt x="258" y="230"/>
                </a:moveTo>
                <a:lnTo>
                  <a:pt x="258" y="230"/>
                </a:lnTo>
                <a:lnTo>
                  <a:pt x="257" y="230"/>
                </a:lnTo>
                <a:lnTo>
                  <a:pt x="257" y="229"/>
                </a:lnTo>
                <a:lnTo>
                  <a:pt x="258" y="229"/>
                </a:lnTo>
                <a:lnTo>
                  <a:pt x="258" y="230"/>
                </a:lnTo>
                <a:close/>
                <a:moveTo>
                  <a:pt x="258" y="230"/>
                </a:moveTo>
                <a:lnTo>
                  <a:pt x="258" y="229"/>
                </a:lnTo>
                <a:lnTo>
                  <a:pt x="258" y="229"/>
                </a:lnTo>
                <a:lnTo>
                  <a:pt x="258" y="229"/>
                </a:lnTo>
                <a:lnTo>
                  <a:pt x="258" y="229"/>
                </a:lnTo>
                <a:lnTo>
                  <a:pt x="258" y="229"/>
                </a:lnTo>
                <a:lnTo>
                  <a:pt x="258" y="229"/>
                </a:lnTo>
                <a:lnTo>
                  <a:pt x="258" y="229"/>
                </a:lnTo>
                <a:lnTo>
                  <a:pt x="258"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29"/>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9" y="230"/>
                </a:lnTo>
                <a:lnTo>
                  <a:pt x="258" y="230"/>
                </a:lnTo>
                <a:lnTo>
                  <a:pt x="258" y="230"/>
                </a:lnTo>
                <a:lnTo>
                  <a:pt x="258" y="230"/>
                </a:lnTo>
                <a:lnTo>
                  <a:pt x="258" y="230"/>
                </a:lnTo>
                <a:lnTo>
                  <a:pt x="258" y="230"/>
                </a:lnTo>
                <a:lnTo>
                  <a:pt x="258" y="230"/>
                </a:lnTo>
                <a:lnTo>
                  <a:pt x="258" y="230"/>
                </a:lnTo>
                <a:close/>
                <a:moveTo>
                  <a:pt x="259" y="229"/>
                </a:moveTo>
                <a:lnTo>
                  <a:pt x="259" y="230"/>
                </a:lnTo>
                <a:lnTo>
                  <a:pt x="258" y="230"/>
                </a:lnTo>
                <a:lnTo>
                  <a:pt x="258" y="229"/>
                </a:lnTo>
                <a:lnTo>
                  <a:pt x="259" y="229"/>
                </a:lnTo>
                <a:close/>
                <a:moveTo>
                  <a:pt x="264" y="229"/>
                </a:moveTo>
                <a:lnTo>
                  <a:pt x="264" y="230"/>
                </a:lnTo>
                <a:lnTo>
                  <a:pt x="261" y="230"/>
                </a:lnTo>
                <a:lnTo>
                  <a:pt x="261" y="229"/>
                </a:lnTo>
                <a:lnTo>
                  <a:pt x="264" y="229"/>
                </a:lnTo>
                <a:close/>
                <a:moveTo>
                  <a:pt x="269" y="229"/>
                </a:moveTo>
                <a:lnTo>
                  <a:pt x="269" y="230"/>
                </a:lnTo>
                <a:lnTo>
                  <a:pt x="266" y="230"/>
                </a:lnTo>
                <a:lnTo>
                  <a:pt x="266" y="229"/>
                </a:lnTo>
                <a:lnTo>
                  <a:pt x="269" y="229"/>
                </a:lnTo>
                <a:close/>
                <a:moveTo>
                  <a:pt x="274" y="229"/>
                </a:moveTo>
                <a:lnTo>
                  <a:pt x="274" y="230"/>
                </a:lnTo>
                <a:lnTo>
                  <a:pt x="271" y="230"/>
                </a:lnTo>
                <a:lnTo>
                  <a:pt x="271" y="229"/>
                </a:lnTo>
                <a:lnTo>
                  <a:pt x="274" y="229"/>
                </a:lnTo>
                <a:close/>
                <a:moveTo>
                  <a:pt x="277" y="229"/>
                </a:moveTo>
                <a:lnTo>
                  <a:pt x="277" y="230"/>
                </a:lnTo>
                <a:lnTo>
                  <a:pt x="276" y="230"/>
                </a:lnTo>
                <a:lnTo>
                  <a:pt x="276" y="229"/>
                </a:lnTo>
                <a:lnTo>
                  <a:pt x="277" y="229"/>
                </a:lnTo>
                <a:close/>
                <a:moveTo>
                  <a:pt x="277" y="230"/>
                </a:move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29"/>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lnTo>
                  <a:pt x="277" y="230"/>
                </a:lnTo>
                <a:close/>
                <a:moveTo>
                  <a:pt x="278" y="229"/>
                </a:moveTo>
                <a:lnTo>
                  <a:pt x="278" y="230"/>
                </a:lnTo>
                <a:lnTo>
                  <a:pt x="277" y="230"/>
                </a:lnTo>
                <a:lnTo>
                  <a:pt x="277" y="229"/>
                </a:lnTo>
                <a:lnTo>
                  <a:pt x="278" y="229"/>
                </a:lnTo>
                <a:close/>
                <a:moveTo>
                  <a:pt x="283" y="229"/>
                </a:moveTo>
                <a:lnTo>
                  <a:pt x="283" y="230"/>
                </a:lnTo>
                <a:lnTo>
                  <a:pt x="281" y="230"/>
                </a:lnTo>
                <a:lnTo>
                  <a:pt x="281" y="229"/>
                </a:lnTo>
                <a:lnTo>
                  <a:pt x="283" y="229"/>
                </a:lnTo>
                <a:close/>
                <a:moveTo>
                  <a:pt x="288" y="229"/>
                </a:moveTo>
                <a:lnTo>
                  <a:pt x="288" y="230"/>
                </a:lnTo>
                <a:lnTo>
                  <a:pt x="286" y="230"/>
                </a:lnTo>
                <a:lnTo>
                  <a:pt x="286" y="229"/>
                </a:lnTo>
                <a:lnTo>
                  <a:pt x="288" y="229"/>
                </a:lnTo>
                <a:close/>
                <a:moveTo>
                  <a:pt x="293" y="229"/>
                </a:moveTo>
                <a:lnTo>
                  <a:pt x="293" y="230"/>
                </a:lnTo>
                <a:lnTo>
                  <a:pt x="291" y="230"/>
                </a:lnTo>
                <a:lnTo>
                  <a:pt x="291" y="229"/>
                </a:lnTo>
                <a:lnTo>
                  <a:pt x="293" y="229"/>
                </a:lnTo>
                <a:close/>
                <a:moveTo>
                  <a:pt x="298" y="229"/>
                </a:moveTo>
                <a:lnTo>
                  <a:pt x="298" y="230"/>
                </a:lnTo>
                <a:lnTo>
                  <a:pt x="295" y="230"/>
                </a:lnTo>
                <a:lnTo>
                  <a:pt x="295" y="229"/>
                </a:lnTo>
                <a:lnTo>
                  <a:pt x="298" y="229"/>
                </a:lnTo>
                <a:close/>
                <a:moveTo>
                  <a:pt x="303" y="229"/>
                </a:moveTo>
                <a:lnTo>
                  <a:pt x="303" y="230"/>
                </a:lnTo>
                <a:lnTo>
                  <a:pt x="300" y="230"/>
                </a:lnTo>
                <a:lnTo>
                  <a:pt x="300" y="229"/>
                </a:lnTo>
                <a:lnTo>
                  <a:pt x="303" y="229"/>
                </a:lnTo>
                <a:close/>
                <a:moveTo>
                  <a:pt x="308" y="229"/>
                </a:moveTo>
                <a:lnTo>
                  <a:pt x="308" y="231"/>
                </a:lnTo>
                <a:lnTo>
                  <a:pt x="305" y="230"/>
                </a:lnTo>
                <a:lnTo>
                  <a:pt x="305" y="229"/>
                </a:lnTo>
                <a:lnTo>
                  <a:pt x="308" y="229"/>
                </a:lnTo>
                <a:close/>
                <a:moveTo>
                  <a:pt x="312" y="229"/>
                </a:moveTo>
                <a:lnTo>
                  <a:pt x="312" y="231"/>
                </a:lnTo>
                <a:lnTo>
                  <a:pt x="310" y="231"/>
                </a:lnTo>
                <a:lnTo>
                  <a:pt x="310" y="229"/>
                </a:lnTo>
                <a:lnTo>
                  <a:pt x="312" y="229"/>
                </a:lnTo>
                <a:close/>
                <a:moveTo>
                  <a:pt x="317" y="230"/>
                </a:moveTo>
                <a:lnTo>
                  <a:pt x="317" y="231"/>
                </a:lnTo>
                <a:lnTo>
                  <a:pt x="315" y="231"/>
                </a:lnTo>
                <a:lnTo>
                  <a:pt x="315" y="230"/>
                </a:lnTo>
                <a:lnTo>
                  <a:pt x="317" y="230"/>
                </a:lnTo>
                <a:close/>
                <a:moveTo>
                  <a:pt x="322" y="230"/>
                </a:moveTo>
                <a:lnTo>
                  <a:pt x="322" y="231"/>
                </a:lnTo>
                <a:lnTo>
                  <a:pt x="320" y="231"/>
                </a:lnTo>
                <a:lnTo>
                  <a:pt x="320" y="230"/>
                </a:lnTo>
                <a:lnTo>
                  <a:pt x="322" y="230"/>
                </a:lnTo>
                <a:close/>
                <a:moveTo>
                  <a:pt x="327" y="231"/>
                </a:moveTo>
                <a:lnTo>
                  <a:pt x="327" y="232"/>
                </a:lnTo>
                <a:lnTo>
                  <a:pt x="324" y="232"/>
                </a:lnTo>
                <a:lnTo>
                  <a:pt x="325" y="230"/>
                </a:lnTo>
                <a:lnTo>
                  <a:pt x="327" y="231"/>
                </a:lnTo>
                <a:close/>
                <a:moveTo>
                  <a:pt x="332" y="231"/>
                </a:moveTo>
                <a:lnTo>
                  <a:pt x="332" y="232"/>
                </a:lnTo>
                <a:lnTo>
                  <a:pt x="329" y="232"/>
                </a:lnTo>
                <a:lnTo>
                  <a:pt x="329" y="231"/>
                </a:lnTo>
                <a:lnTo>
                  <a:pt x="332" y="231"/>
                </a:lnTo>
                <a:close/>
                <a:moveTo>
                  <a:pt x="337" y="231"/>
                </a:moveTo>
                <a:lnTo>
                  <a:pt x="337" y="232"/>
                </a:lnTo>
                <a:lnTo>
                  <a:pt x="334" y="232"/>
                </a:lnTo>
                <a:lnTo>
                  <a:pt x="334" y="231"/>
                </a:lnTo>
                <a:lnTo>
                  <a:pt x="337" y="231"/>
                </a:lnTo>
                <a:close/>
                <a:moveTo>
                  <a:pt x="341" y="230"/>
                </a:moveTo>
                <a:lnTo>
                  <a:pt x="342" y="232"/>
                </a:lnTo>
                <a:lnTo>
                  <a:pt x="339" y="232"/>
                </a:lnTo>
                <a:lnTo>
                  <a:pt x="339" y="231"/>
                </a:lnTo>
                <a:lnTo>
                  <a:pt x="341" y="230"/>
                </a:lnTo>
                <a:close/>
                <a:moveTo>
                  <a:pt x="346" y="230"/>
                </a:moveTo>
                <a:lnTo>
                  <a:pt x="346" y="231"/>
                </a:lnTo>
                <a:lnTo>
                  <a:pt x="344" y="232"/>
                </a:lnTo>
                <a:lnTo>
                  <a:pt x="344" y="230"/>
                </a:lnTo>
                <a:lnTo>
                  <a:pt x="346" y="230"/>
                </a:lnTo>
                <a:close/>
                <a:moveTo>
                  <a:pt x="350" y="230"/>
                </a:moveTo>
                <a:lnTo>
                  <a:pt x="350" y="231"/>
                </a:lnTo>
                <a:lnTo>
                  <a:pt x="349" y="231"/>
                </a:lnTo>
                <a:lnTo>
                  <a:pt x="349" y="230"/>
                </a:lnTo>
                <a:lnTo>
                  <a:pt x="350" y="230"/>
                </a:lnTo>
                <a:close/>
                <a:moveTo>
                  <a:pt x="350" y="231"/>
                </a:moveTo>
                <a:lnTo>
                  <a:pt x="350" y="230"/>
                </a:lnTo>
                <a:lnTo>
                  <a:pt x="350" y="230"/>
                </a:lnTo>
                <a:lnTo>
                  <a:pt x="350" y="230"/>
                </a:lnTo>
                <a:lnTo>
                  <a:pt x="350" y="230"/>
                </a:lnTo>
                <a:lnTo>
                  <a:pt x="350" y="230"/>
                </a:lnTo>
                <a:lnTo>
                  <a:pt x="350" y="230"/>
                </a:lnTo>
                <a:lnTo>
                  <a:pt x="350" y="230"/>
                </a:lnTo>
                <a:lnTo>
                  <a:pt x="350" y="230"/>
                </a:lnTo>
                <a:lnTo>
                  <a:pt x="350" y="230"/>
                </a:lnTo>
                <a:lnTo>
                  <a:pt x="350" y="230"/>
                </a:lnTo>
                <a:lnTo>
                  <a:pt x="350" y="230"/>
                </a:lnTo>
                <a:lnTo>
                  <a:pt x="350"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0"/>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1" y="231"/>
                </a:lnTo>
                <a:lnTo>
                  <a:pt x="350" y="231"/>
                </a:lnTo>
                <a:lnTo>
                  <a:pt x="350" y="231"/>
                </a:lnTo>
                <a:lnTo>
                  <a:pt x="350" y="231"/>
                </a:lnTo>
                <a:lnTo>
                  <a:pt x="350" y="231"/>
                </a:lnTo>
                <a:lnTo>
                  <a:pt x="350" y="231"/>
                </a:lnTo>
                <a:lnTo>
                  <a:pt x="350" y="231"/>
                </a:lnTo>
                <a:lnTo>
                  <a:pt x="350" y="231"/>
                </a:lnTo>
                <a:lnTo>
                  <a:pt x="350" y="231"/>
                </a:lnTo>
                <a:close/>
                <a:moveTo>
                  <a:pt x="351" y="230"/>
                </a:moveTo>
                <a:lnTo>
                  <a:pt x="351" y="231"/>
                </a:lnTo>
                <a:lnTo>
                  <a:pt x="350" y="231"/>
                </a:lnTo>
                <a:lnTo>
                  <a:pt x="350" y="230"/>
                </a:lnTo>
                <a:lnTo>
                  <a:pt x="351" y="230"/>
                </a:lnTo>
                <a:close/>
                <a:moveTo>
                  <a:pt x="356" y="231"/>
                </a:moveTo>
                <a:lnTo>
                  <a:pt x="356" y="232"/>
                </a:lnTo>
                <a:lnTo>
                  <a:pt x="354" y="232"/>
                </a:lnTo>
                <a:lnTo>
                  <a:pt x="354" y="230"/>
                </a:lnTo>
                <a:lnTo>
                  <a:pt x="356" y="231"/>
                </a:lnTo>
                <a:close/>
                <a:moveTo>
                  <a:pt x="361" y="231"/>
                </a:moveTo>
                <a:lnTo>
                  <a:pt x="361" y="232"/>
                </a:lnTo>
                <a:lnTo>
                  <a:pt x="358" y="232"/>
                </a:lnTo>
                <a:lnTo>
                  <a:pt x="358" y="231"/>
                </a:lnTo>
                <a:lnTo>
                  <a:pt x="361" y="231"/>
                </a:lnTo>
                <a:close/>
                <a:moveTo>
                  <a:pt x="366" y="232"/>
                </a:moveTo>
                <a:lnTo>
                  <a:pt x="366" y="233"/>
                </a:lnTo>
                <a:lnTo>
                  <a:pt x="363" y="233"/>
                </a:lnTo>
                <a:lnTo>
                  <a:pt x="363" y="232"/>
                </a:lnTo>
                <a:lnTo>
                  <a:pt x="366" y="232"/>
                </a:lnTo>
                <a:close/>
                <a:moveTo>
                  <a:pt x="369" y="233"/>
                </a:moveTo>
                <a:lnTo>
                  <a:pt x="369" y="233"/>
                </a:lnTo>
                <a:lnTo>
                  <a:pt x="368" y="233"/>
                </a:lnTo>
                <a:lnTo>
                  <a:pt x="368" y="232"/>
                </a:lnTo>
                <a:lnTo>
                  <a:pt x="369" y="232"/>
                </a:lnTo>
                <a:lnTo>
                  <a:pt x="369" y="233"/>
                </a:lnTo>
                <a:close/>
                <a:moveTo>
                  <a:pt x="369" y="233"/>
                </a:move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2"/>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lnTo>
                  <a:pt x="369" y="233"/>
                </a:lnTo>
                <a:close/>
                <a:moveTo>
                  <a:pt x="370" y="232"/>
                </a:moveTo>
                <a:lnTo>
                  <a:pt x="371" y="233"/>
                </a:lnTo>
                <a:lnTo>
                  <a:pt x="369" y="233"/>
                </a:lnTo>
                <a:lnTo>
                  <a:pt x="369" y="232"/>
                </a:lnTo>
                <a:lnTo>
                  <a:pt x="370" y="232"/>
                </a:lnTo>
                <a:close/>
                <a:moveTo>
                  <a:pt x="375" y="231"/>
                </a:moveTo>
                <a:lnTo>
                  <a:pt x="375" y="232"/>
                </a:lnTo>
                <a:lnTo>
                  <a:pt x="373" y="233"/>
                </a:lnTo>
                <a:lnTo>
                  <a:pt x="373" y="232"/>
                </a:lnTo>
                <a:lnTo>
                  <a:pt x="375" y="231"/>
                </a:lnTo>
                <a:close/>
                <a:moveTo>
                  <a:pt x="380" y="230"/>
                </a:moveTo>
                <a:lnTo>
                  <a:pt x="380" y="232"/>
                </a:lnTo>
                <a:lnTo>
                  <a:pt x="378" y="232"/>
                </a:lnTo>
                <a:lnTo>
                  <a:pt x="378" y="231"/>
                </a:lnTo>
                <a:lnTo>
                  <a:pt x="380" y="230"/>
                </a:lnTo>
                <a:close/>
              </a:path>
            </a:pathLst>
          </a:custGeom>
          <a:solidFill>
            <a:srgbClr val="00B0F0"/>
          </a:solidFill>
          <a:ln>
            <a:noFill/>
          </a:ln>
        </p:spPr>
        <p:txBody>
          <a:bodyPr vert="horz" wrap="square" lIns="91440" tIns="45720" rIns="91440" bIns="45720" numCol="1" anchor="t" anchorCtr="0" compatLnSpc="1">
            <a:prstTxWarp prst="textNoShape">
              <a:avLst/>
            </a:prstTxWarp>
          </a:bodyPr>
          <a:lstStyle/>
          <a:p>
            <a:endParaRPr lang="en-US"/>
          </a:p>
        </p:txBody>
      </p:sp>
      <p:sp>
        <p:nvSpPr>
          <p:cNvPr id="16388" name="Freeform 38"/>
          <p:cNvSpPr>
            <a:spLocks/>
          </p:cNvSpPr>
          <p:nvPr/>
        </p:nvSpPr>
        <p:spPr bwMode="auto">
          <a:xfrm>
            <a:off x="3806729"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1" name="Line 39"/>
          <p:cNvSpPr>
            <a:spLocks noChangeShapeType="1"/>
          </p:cNvSpPr>
          <p:nvPr/>
        </p:nvSpPr>
        <p:spPr bwMode="auto">
          <a:xfrm flipV="1">
            <a:off x="3806729"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2" name="Freeform 40"/>
          <p:cNvSpPr>
            <a:spLocks/>
          </p:cNvSpPr>
          <p:nvPr/>
        </p:nvSpPr>
        <p:spPr bwMode="auto">
          <a:xfrm>
            <a:off x="3806729"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3" name="Line 41"/>
          <p:cNvSpPr>
            <a:spLocks noChangeShapeType="1"/>
          </p:cNvSpPr>
          <p:nvPr/>
        </p:nvSpPr>
        <p:spPr bwMode="auto">
          <a:xfrm>
            <a:off x="3806729"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4" name="Freeform 42"/>
          <p:cNvSpPr>
            <a:spLocks/>
          </p:cNvSpPr>
          <p:nvPr/>
        </p:nvSpPr>
        <p:spPr bwMode="auto">
          <a:xfrm>
            <a:off x="4873181"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5" name="Line 43"/>
          <p:cNvSpPr>
            <a:spLocks noChangeShapeType="1"/>
          </p:cNvSpPr>
          <p:nvPr/>
        </p:nvSpPr>
        <p:spPr bwMode="auto">
          <a:xfrm flipV="1">
            <a:off x="4873181"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6" name="Freeform 44"/>
          <p:cNvSpPr>
            <a:spLocks/>
          </p:cNvSpPr>
          <p:nvPr/>
        </p:nvSpPr>
        <p:spPr bwMode="auto">
          <a:xfrm>
            <a:off x="4873181"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7" name="Line 45"/>
          <p:cNvSpPr>
            <a:spLocks noChangeShapeType="1"/>
          </p:cNvSpPr>
          <p:nvPr/>
        </p:nvSpPr>
        <p:spPr bwMode="auto">
          <a:xfrm>
            <a:off x="4873181"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398" name="Freeform 46"/>
          <p:cNvSpPr>
            <a:spLocks/>
          </p:cNvSpPr>
          <p:nvPr/>
        </p:nvSpPr>
        <p:spPr bwMode="auto">
          <a:xfrm>
            <a:off x="5924275"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399" name="Line 47"/>
          <p:cNvSpPr>
            <a:spLocks noChangeShapeType="1"/>
          </p:cNvSpPr>
          <p:nvPr/>
        </p:nvSpPr>
        <p:spPr bwMode="auto">
          <a:xfrm flipV="1">
            <a:off x="5924275"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0" name="Freeform 48"/>
          <p:cNvSpPr>
            <a:spLocks/>
          </p:cNvSpPr>
          <p:nvPr/>
        </p:nvSpPr>
        <p:spPr bwMode="auto">
          <a:xfrm>
            <a:off x="5924275"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1" name="Line 49"/>
          <p:cNvSpPr>
            <a:spLocks noChangeShapeType="1"/>
          </p:cNvSpPr>
          <p:nvPr/>
        </p:nvSpPr>
        <p:spPr bwMode="auto">
          <a:xfrm>
            <a:off x="5924275"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2" name="Freeform 50"/>
          <p:cNvSpPr>
            <a:spLocks/>
          </p:cNvSpPr>
          <p:nvPr/>
        </p:nvSpPr>
        <p:spPr bwMode="auto">
          <a:xfrm>
            <a:off x="6989020"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3" name="Line 51"/>
          <p:cNvSpPr>
            <a:spLocks noChangeShapeType="1"/>
          </p:cNvSpPr>
          <p:nvPr/>
        </p:nvSpPr>
        <p:spPr bwMode="auto">
          <a:xfrm flipV="1">
            <a:off x="6989020"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4" name="Freeform 52"/>
          <p:cNvSpPr>
            <a:spLocks/>
          </p:cNvSpPr>
          <p:nvPr/>
        </p:nvSpPr>
        <p:spPr bwMode="auto">
          <a:xfrm>
            <a:off x="6989020"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5" name="Line 53"/>
          <p:cNvSpPr>
            <a:spLocks noChangeShapeType="1"/>
          </p:cNvSpPr>
          <p:nvPr/>
        </p:nvSpPr>
        <p:spPr bwMode="auto">
          <a:xfrm>
            <a:off x="6989020"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6" name="Freeform 54"/>
          <p:cNvSpPr>
            <a:spLocks/>
          </p:cNvSpPr>
          <p:nvPr/>
        </p:nvSpPr>
        <p:spPr bwMode="auto">
          <a:xfrm>
            <a:off x="8055471"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7" name="Line 55"/>
          <p:cNvSpPr>
            <a:spLocks noChangeShapeType="1"/>
          </p:cNvSpPr>
          <p:nvPr/>
        </p:nvSpPr>
        <p:spPr bwMode="auto">
          <a:xfrm flipV="1">
            <a:off x="8055471"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08" name="Freeform 56"/>
          <p:cNvSpPr>
            <a:spLocks/>
          </p:cNvSpPr>
          <p:nvPr/>
        </p:nvSpPr>
        <p:spPr bwMode="auto">
          <a:xfrm>
            <a:off x="8055471"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09" name="Line 57"/>
          <p:cNvSpPr>
            <a:spLocks noChangeShapeType="1"/>
          </p:cNvSpPr>
          <p:nvPr/>
        </p:nvSpPr>
        <p:spPr bwMode="auto">
          <a:xfrm>
            <a:off x="8055471"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0" name="Freeform 58"/>
          <p:cNvSpPr>
            <a:spLocks/>
          </p:cNvSpPr>
          <p:nvPr/>
        </p:nvSpPr>
        <p:spPr bwMode="auto">
          <a:xfrm>
            <a:off x="9106566" y="5140578"/>
            <a:ext cx="0" cy="29002"/>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1" name="Line 59"/>
          <p:cNvSpPr>
            <a:spLocks noChangeShapeType="1"/>
          </p:cNvSpPr>
          <p:nvPr/>
        </p:nvSpPr>
        <p:spPr bwMode="auto">
          <a:xfrm flipV="1">
            <a:off x="9106566" y="5140578"/>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2" name="Freeform 60"/>
          <p:cNvSpPr>
            <a:spLocks/>
          </p:cNvSpPr>
          <p:nvPr/>
        </p:nvSpPr>
        <p:spPr bwMode="auto">
          <a:xfrm>
            <a:off x="9106566" y="1586032"/>
            <a:ext cx="0" cy="29002"/>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3" name="Line 61"/>
          <p:cNvSpPr>
            <a:spLocks noChangeShapeType="1"/>
          </p:cNvSpPr>
          <p:nvPr/>
        </p:nvSpPr>
        <p:spPr bwMode="auto">
          <a:xfrm>
            <a:off x="9106566" y="1586032"/>
            <a:ext cx="0" cy="29002"/>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414" name="Freeform 62"/>
          <p:cNvSpPr>
            <a:spLocks/>
          </p:cNvSpPr>
          <p:nvPr/>
        </p:nvSpPr>
        <p:spPr bwMode="auto">
          <a:xfrm>
            <a:off x="3806730" y="516958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415" name="Line 63"/>
          <p:cNvSpPr>
            <a:spLocks noChangeShapeType="1"/>
          </p:cNvSpPr>
          <p:nvPr/>
        </p:nvSpPr>
        <p:spPr bwMode="auto">
          <a:xfrm>
            <a:off x="3806730" y="516958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2" name="Freeform 64"/>
          <p:cNvSpPr>
            <a:spLocks/>
          </p:cNvSpPr>
          <p:nvPr/>
        </p:nvSpPr>
        <p:spPr bwMode="auto">
          <a:xfrm>
            <a:off x="9092916" y="516958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3" name="Line 65"/>
          <p:cNvSpPr>
            <a:spLocks noChangeShapeType="1"/>
          </p:cNvSpPr>
          <p:nvPr/>
        </p:nvSpPr>
        <p:spPr bwMode="auto">
          <a:xfrm flipH="1">
            <a:off x="9092916" y="516958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78" name="Freeform 66"/>
          <p:cNvSpPr>
            <a:spLocks/>
          </p:cNvSpPr>
          <p:nvPr/>
        </p:nvSpPr>
        <p:spPr bwMode="auto">
          <a:xfrm>
            <a:off x="3806730" y="456054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79" name="Line 67"/>
          <p:cNvSpPr>
            <a:spLocks noChangeShapeType="1"/>
          </p:cNvSpPr>
          <p:nvPr/>
        </p:nvSpPr>
        <p:spPr bwMode="auto">
          <a:xfrm>
            <a:off x="3806730" y="456054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0" name="Freeform 68"/>
          <p:cNvSpPr>
            <a:spLocks/>
          </p:cNvSpPr>
          <p:nvPr/>
        </p:nvSpPr>
        <p:spPr bwMode="auto">
          <a:xfrm>
            <a:off x="9092916" y="456054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1" name="Line 69"/>
          <p:cNvSpPr>
            <a:spLocks noChangeShapeType="1"/>
          </p:cNvSpPr>
          <p:nvPr/>
        </p:nvSpPr>
        <p:spPr bwMode="auto">
          <a:xfrm flipH="1">
            <a:off x="9092916" y="456054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2" name="Freeform 70"/>
          <p:cNvSpPr>
            <a:spLocks/>
          </p:cNvSpPr>
          <p:nvPr/>
        </p:nvSpPr>
        <p:spPr bwMode="auto">
          <a:xfrm>
            <a:off x="3806730" y="3966001"/>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3" name="Line 71"/>
          <p:cNvSpPr>
            <a:spLocks noChangeShapeType="1"/>
          </p:cNvSpPr>
          <p:nvPr/>
        </p:nvSpPr>
        <p:spPr bwMode="auto">
          <a:xfrm>
            <a:off x="3806730" y="3966001"/>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4" name="Freeform 72"/>
          <p:cNvSpPr>
            <a:spLocks/>
          </p:cNvSpPr>
          <p:nvPr/>
        </p:nvSpPr>
        <p:spPr bwMode="auto">
          <a:xfrm>
            <a:off x="9092916" y="3966001"/>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5" name="Line 73"/>
          <p:cNvSpPr>
            <a:spLocks noChangeShapeType="1"/>
          </p:cNvSpPr>
          <p:nvPr/>
        </p:nvSpPr>
        <p:spPr bwMode="auto">
          <a:xfrm flipH="1">
            <a:off x="9092916" y="3966001"/>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6" name="Freeform 74"/>
          <p:cNvSpPr>
            <a:spLocks/>
          </p:cNvSpPr>
          <p:nvPr/>
        </p:nvSpPr>
        <p:spPr bwMode="auto">
          <a:xfrm>
            <a:off x="3806730" y="3371462"/>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7" name="Line 75"/>
          <p:cNvSpPr>
            <a:spLocks noChangeShapeType="1"/>
          </p:cNvSpPr>
          <p:nvPr/>
        </p:nvSpPr>
        <p:spPr bwMode="auto">
          <a:xfrm>
            <a:off x="3806730" y="3371462"/>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88" name="Freeform 76"/>
          <p:cNvSpPr>
            <a:spLocks/>
          </p:cNvSpPr>
          <p:nvPr/>
        </p:nvSpPr>
        <p:spPr bwMode="auto">
          <a:xfrm>
            <a:off x="9092916" y="3371462"/>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89" name="Line 77"/>
          <p:cNvSpPr>
            <a:spLocks noChangeShapeType="1"/>
          </p:cNvSpPr>
          <p:nvPr/>
        </p:nvSpPr>
        <p:spPr bwMode="auto">
          <a:xfrm flipH="1">
            <a:off x="9092916" y="3371462"/>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0" name="Freeform 78"/>
          <p:cNvSpPr>
            <a:spLocks/>
          </p:cNvSpPr>
          <p:nvPr/>
        </p:nvSpPr>
        <p:spPr bwMode="auto">
          <a:xfrm>
            <a:off x="3806730" y="2775110"/>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1" name="Line 79"/>
          <p:cNvSpPr>
            <a:spLocks noChangeShapeType="1"/>
          </p:cNvSpPr>
          <p:nvPr/>
        </p:nvSpPr>
        <p:spPr bwMode="auto">
          <a:xfrm>
            <a:off x="3806730" y="2775110"/>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2" name="Freeform 80"/>
          <p:cNvSpPr>
            <a:spLocks/>
          </p:cNvSpPr>
          <p:nvPr/>
        </p:nvSpPr>
        <p:spPr bwMode="auto">
          <a:xfrm>
            <a:off x="9092916" y="2775110"/>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3" name="Line 81"/>
          <p:cNvSpPr>
            <a:spLocks noChangeShapeType="1"/>
          </p:cNvSpPr>
          <p:nvPr/>
        </p:nvSpPr>
        <p:spPr bwMode="auto">
          <a:xfrm flipH="1">
            <a:off x="9092916" y="2775110"/>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4" name="Freeform 82"/>
          <p:cNvSpPr>
            <a:spLocks/>
          </p:cNvSpPr>
          <p:nvPr/>
        </p:nvSpPr>
        <p:spPr bwMode="auto">
          <a:xfrm>
            <a:off x="3806730" y="2180571"/>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5" name="Line 83"/>
          <p:cNvSpPr>
            <a:spLocks noChangeShapeType="1"/>
          </p:cNvSpPr>
          <p:nvPr/>
        </p:nvSpPr>
        <p:spPr bwMode="auto">
          <a:xfrm>
            <a:off x="3806730" y="2180571"/>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6" name="Freeform 84"/>
          <p:cNvSpPr>
            <a:spLocks/>
          </p:cNvSpPr>
          <p:nvPr/>
        </p:nvSpPr>
        <p:spPr bwMode="auto">
          <a:xfrm>
            <a:off x="9092916" y="2180571"/>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7" name="Line 85"/>
          <p:cNvSpPr>
            <a:spLocks noChangeShapeType="1"/>
          </p:cNvSpPr>
          <p:nvPr/>
        </p:nvSpPr>
        <p:spPr bwMode="auto">
          <a:xfrm flipH="1">
            <a:off x="9092916" y="2180571"/>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98" name="Freeform 86"/>
          <p:cNvSpPr>
            <a:spLocks/>
          </p:cNvSpPr>
          <p:nvPr/>
        </p:nvSpPr>
        <p:spPr bwMode="auto">
          <a:xfrm>
            <a:off x="3806730" y="1586032"/>
            <a:ext cx="27301"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99" name="Line 87"/>
          <p:cNvSpPr>
            <a:spLocks noChangeShapeType="1"/>
          </p:cNvSpPr>
          <p:nvPr/>
        </p:nvSpPr>
        <p:spPr bwMode="auto">
          <a:xfrm>
            <a:off x="3806730" y="1586032"/>
            <a:ext cx="2730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0" name="Freeform 88"/>
          <p:cNvSpPr>
            <a:spLocks/>
          </p:cNvSpPr>
          <p:nvPr/>
        </p:nvSpPr>
        <p:spPr bwMode="auto">
          <a:xfrm>
            <a:off x="9092916" y="1586032"/>
            <a:ext cx="13651" cy="0"/>
          </a:xfrm>
          <a:custGeom>
            <a:avLst/>
            <a:gdLst>
              <a:gd name="T0" fmla="*/ 1 w 1"/>
              <a:gd name="T1" fmla="*/ 0 w 1"/>
              <a:gd name="T2" fmla="*/ 1 w 1"/>
            </a:gdLst>
            <a:ahLst/>
            <a:cxnLst>
              <a:cxn ang="0">
                <a:pos x="T0" y="0"/>
              </a:cxn>
              <a:cxn ang="0">
                <a:pos x="T1" y="0"/>
              </a:cxn>
              <a:cxn ang="0">
                <a:pos x="T2" y="0"/>
              </a:cxn>
            </a:cxnLst>
            <a:rect l="0" t="0" r="r" b="b"/>
            <a:pathLst>
              <a:path w="1">
                <a:moveTo>
                  <a:pt x="1" y="0"/>
                </a:moveTo>
                <a:lnTo>
                  <a:pt x="0" y="0"/>
                </a:lnTo>
                <a:lnTo>
                  <a:pt x="1" y="0"/>
                </a:lnTo>
                <a:close/>
              </a:path>
            </a:pathLst>
          </a:custGeom>
          <a:solidFill>
            <a:srgbClr val="24211D"/>
          </a:solidFill>
          <a:ln w="8"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01" name="Line 89"/>
          <p:cNvSpPr>
            <a:spLocks noChangeShapeType="1"/>
          </p:cNvSpPr>
          <p:nvPr/>
        </p:nvSpPr>
        <p:spPr bwMode="auto">
          <a:xfrm flipH="1">
            <a:off x="9092916" y="1586032"/>
            <a:ext cx="13651" cy="0"/>
          </a:xfrm>
          <a:prstGeom prst="line">
            <a:avLst/>
          </a:prstGeom>
          <a:noFill/>
          <a:ln w="8"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02" name="Rectangle 90"/>
          <p:cNvSpPr>
            <a:spLocks noChangeArrowheads="1"/>
          </p:cNvSpPr>
          <p:nvPr/>
        </p:nvSpPr>
        <p:spPr bwMode="auto">
          <a:xfrm>
            <a:off x="3765777" y="5198583"/>
            <a:ext cx="125034"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 </a:t>
            </a:r>
            <a:endParaRPr lang="en-US">
              <a:latin typeface="Arial" pitchFamily="34" charset="0"/>
            </a:endParaRPr>
          </a:p>
        </p:txBody>
      </p:sp>
      <p:sp>
        <p:nvSpPr>
          <p:cNvPr id="3103" name="Rectangle 91"/>
          <p:cNvSpPr>
            <a:spLocks noChangeArrowheads="1"/>
          </p:cNvSpPr>
          <p:nvPr/>
        </p:nvSpPr>
        <p:spPr bwMode="auto">
          <a:xfrm>
            <a:off x="4763976" y="5184082"/>
            <a:ext cx="20839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50 </a:t>
            </a:r>
            <a:endParaRPr lang="en-US">
              <a:latin typeface="Arial" pitchFamily="34" charset="0"/>
            </a:endParaRPr>
          </a:p>
        </p:txBody>
      </p:sp>
      <p:sp>
        <p:nvSpPr>
          <p:cNvPr id="16416" name="Rectangle 92"/>
          <p:cNvSpPr>
            <a:spLocks noChangeArrowheads="1"/>
          </p:cNvSpPr>
          <p:nvPr/>
        </p:nvSpPr>
        <p:spPr bwMode="auto">
          <a:xfrm>
            <a:off x="5760469" y="5184082"/>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100 </a:t>
            </a:r>
            <a:endParaRPr lang="en-US">
              <a:latin typeface="Arial" pitchFamily="34" charset="0"/>
            </a:endParaRPr>
          </a:p>
        </p:txBody>
      </p:sp>
      <p:sp>
        <p:nvSpPr>
          <p:cNvPr id="16417" name="Rectangle 93"/>
          <p:cNvSpPr>
            <a:spLocks noChangeArrowheads="1"/>
          </p:cNvSpPr>
          <p:nvPr/>
        </p:nvSpPr>
        <p:spPr bwMode="auto">
          <a:xfrm>
            <a:off x="6852516" y="5184082"/>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150 </a:t>
            </a:r>
            <a:endParaRPr lang="en-US">
              <a:latin typeface="Arial" pitchFamily="34" charset="0"/>
            </a:endParaRPr>
          </a:p>
        </p:txBody>
      </p:sp>
      <p:sp>
        <p:nvSpPr>
          <p:cNvPr id="16418" name="Rectangle 94"/>
          <p:cNvSpPr>
            <a:spLocks noChangeArrowheads="1"/>
          </p:cNvSpPr>
          <p:nvPr/>
        </p:nvSpPr>
        <p:spPr bwMode="auto">
          <a:xfrm>
            <a:off x="7891665" y="5184082"/>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200 </a:t>
            </a:r>
            <a:endParaRPr lang="en-US">
              <a:latin typeface="Arial" pitchFamily="34" charset="0"/>
            </a:endParaRPr>
          </a:p>
        </p:txBody>
      </p:sp>
      <p:sp>
        <p:nvSpPr>
          <p:cNvPr id="16419" name="Rectangle 95"/>
          <p:cNvSpPr>
            <a:spLocks noChangeArrowheads="1"/>
          </p:cNvSpPr>
          <p:nvPr/>
        </p:nvSpPr>
        <p:spPr bwMode="auto">
          <a:xfrm>
            <a:off x="8942760" y="5184082"/>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250 </a:t>
            </a:r>
            <a:endParaRPr lang="en-US">
              <a:latin typeface="Arial" pitchFamily="34" charset="0"/>
            </a:endParaRPr>
          </a:p>
        </p:txBody>
      </p:sp>
      <p:sp>
        <p:nvSpPr>
          <p:cNvPr id="16420" name="Rectangle 96"/>
          <p:cNvSpPr>
            <a:spLocks noChangeArrowheads="1"/>
          </p:cNvSpPr>
          <p:nvPr/>
        </p:nvSpPr>
        <p:spPr bwMode="auto">
          <a:xfrm>
            <a:off x="5937926" y="5401596"/>
            <a:ext cx="128881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kumimoji="0" lang="en-US" b="0" i="0" u="none" strike="noStrike" cap="none" normalizeH="0" baseline="0" dirty="0">
                <a:ln>
                  <a:noFill/>
                </a:ln>
                <a:solidFill>
                  <a:srgbClr val="24211D"/>
                </a:solidFill>
                <a:effectLst/>
                <a:latin typeface="Times New Roman" pitchFamily="18" charset="0"/>
              </a:rPr>
              <a:t>stack distance</a:t>
            </a:r>
            <a:endParaRPr lang="en-US" sz="2800" dirty="0">
              <a:latin typeface="Arial" pitchFamily="34" charset="0"/>
            </a:endParaRPr>
          </a:p>
        </p:txBody>
      </p:sp>
      <p:sp>
        <p:nvSpPr>
          <p:cNvPr id="16421" name="Rectangle 97"/>
          <p:cNvSpPr>
            <a:spLocks noChangeArrowheads="1"/>
          </p:cNvSpPr>
          <p:nvPr/>
        </p:nvSpPr>
        <p:spPr bwMode="auto">
          <a:xfrm>
            <a:off x="3438164" y="4995569"/>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0.00</a:t>
            </a:r>
            <a:endParaRPr lang="en-US">
              <a:latin typeface="Arial" pitchFamily="34" charset="0"/>
            </a:endParaRPr>
          </a:p>
        </p:txBody>
      </p:sp>
      <p:sp>
        <p:nvSpPr>
          <p:cNvPr id="16422" name="Rectangle 98"/>
          <p:cNvSpPr>
            <a:spLocks noChangeArrowheads="1"/>
          </p:cNvSpPr>
          <p:nvPr/>
        </p:nvSpPr>
        <p:spPr bwMode="auto">
          <a:xfrm>
            <a:off x="3438164" y="4444533"/>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0.05</a:t>
            </a:r>
            <a:endParaRPr lang="en-US">
              <a:latin typeface="Arial" pitchFamily="34" charset="0"/>
            </a:endParaRPr>
          </a:p>
        </p:txBody>
      </p:sp>
      <p:sp>
        <p:nvSpPr>
          <p:cNvPr id="16423" name="Rectangle 99"/>
          <p:cNvSpPr>
            <a:spLocks noChangeArrowheads="1"/>
          </p:cNvSpPr>
          <p:nvPr/>
        </p:nvSpPr>
        <p:spPr bwMode="auto">
          <a:xfrm>
            <a:off x="3438164" y="3849994"/>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0.10</a:t>
            </a:r>
            <a:endParaRPr lang="en-US">
              <a:latin typeface="Arial" pitchFamily="34" charset="0"/>
            </a:endParaRPr>
          </a:p>
        </p:txBody>
      </p:sp>
      <p:sp>
        <p:nvSpPr>
          <p:cNvPr id="16424" name="Rectangle 100"/>
          <p:cNvSpPr>
            <a:spLocks noChangeArrowheads="1"/>
          </p:cNvSpPr>
          <p:nvPr/>
        </p:nvSpPr>
        <p:spPr bwMode="auto">
          <a:xfrm>
            <a:off x="3438164" y="3255455"/>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0.15</a:t>
            </a:r>
            <a:endParaRPr lang="en-US">
              <a:latin typeface="Arial" pitchFamily="34" charset="0"/>
            </a:endParaRPr>
          </a:p>
        </p:txBody>
      </p:sp>
      <p:sp>
        <p:nvSpPr>
          <p:cNvPr id="16425" name="Rectangle 101"/>
          <p:cNvSpPr>
            <a:spLocks noChangeArrowheads="1"/>
          </p:cNvSpPr>
          <p:nvPr/>
        </p:nvSpPr>
        <p:spPr bwMode="auto">
          <a:xfrm>
            <a:off x="3438164" y="2659103"/>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0.20</a:t>
            </a:r>
            <a:endParaRPr lang="en-US">
              <a:latin typeface="Arial" pitchFamily="34" charset="0"/>
            </a:endParaRPr>
          </a:p>
        </p:txBody>
      </p:sp>
      <p:sp>
        <p:nvSpPr>
          <p:cNvPr id="16426" name="Rectangle 102"/>
          <p:cNvSpPr>
            <a:spLocks noChangeArrowheads="1"/>
          </p:cNvSpPr>
          <p:nvPr/>
        </p:nvSpPr>
        <p:spPr bwMode="auto">
          <a:xfrm>
            <a:off x="3438164" y="2064564"/>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0.25</a:t>
            </a:r>
            <a:endParaRPr lang="en-US">
              <a:latin typeface="Arial" pitchFamily="34" charset="0"/>
            </a:endParaRPr>
          </a:p>
        </p:txBody>
      </p:sp>
      <p:sp>
        <p:nvSpPr>
          <p:cNvPr id="16427" name="Rectangle 103"/>
          <p:cNvSpPr>
            <a:spLocks noChangeArrowheads="1"/>
          </p:cNvSpPr>
          <p:nvPr/>
        </p:nvSpPr>
        <p:spPr bwMode="auto">
          <a:xfrm>
            <a:off x="3438164" y="1470025"/>
            <a:ext cx="29174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11D"/>
                </a:solidFill>
                <a:latin typeface="Times New Roman" pitchFamily="18" charset="0"/>
              </a:rPr>
              <a:t>0.30</a:t>
            </a:r>
            <a:endParaRPr lang="en-US">
              <a:latin typeface="Arial" pitchFamily="34" charset="0"/>
            </a:endParaRPr>
          </a:p>
        </p:txBody>
      </p:sp>
      <p:sp>
        <p:nvSpPr>
          <p:cNvPr id="16428" name="Rectangle 104"/>
          <p:cNvSpPr>
            <a:spLocks noChangeArrowheads="1"/>
          </p:cNvSpPr>
          <p:nvPr/>
        </p:nvSpPr>
        <p:spPr bwMode="auto">
          <a:xfrm rot="16200000">
            <a:off x="3215822" y="360451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solidFill>
                  <a:srgbClr val="24211D"/>
                </a:solidFill>
                <a:latin typeface="Times New Roman" pitchFamily="18" charset="0"/>
              </a:rPr>
              <a:t>p</a:t>
            </a:r>
            <a:endParaRPr lang="en-US" dirty="0">
              <a:latin typeface="Arial" pitchFamily="34" charset="0"/>
            </a:endParaRPr>
          </a:p>
        </p:txBody>
      </p:sp>
      <p:sp>
        <p:nvSpPr>
          <p:cNvPr id="16429" name="Rectangle 105"/>
          <p:cNvSpPr>
            <a:spLocks noChangeArrowheads="1"/>
          </p:cNvSpPr>
          <p:nvPr/>
        </p:nvSpPr>
        <p:spPr bwMode="auto">
          <a:xfrm rot="16200000">
            <a:off x="3231050" y="3517507"/>
            <a:ext cx="59312"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r</a:t>
            </a:r>
            <a:endParaRPr lang="en-US">
              <a:latin typeface="Arial" pitchFamily="34" charset="0"/>
            </a:endParaRPr>
          </a:p>
        </p:txBody>
      </p:sp>
      <p:sp>
        <p:nvSpPr>
          <p:cNvPr id="16430" name="Rectangle 106"/>
          <p:cNvSpPr>
            <a:spLocks noChangeArrowheads="1"/>
          </p:cNvSpPr>
          <p:nvPr/>
        </p:nvSpPr>
        <p:spPr bwMode="auto">
          <a:xfrm rot="16200000">
            <a:off x="3215822" y="3430501"/>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solidFill>
                  <a:srgbClr val="24211D"/>
                </a:solidFill>
                <a:latin typeface="Times New Roman" pitchFamily="18" charset="0"/>
              </a:rPr>
              <a:t>o</a:t>
            </a:r>
            <a:endParaRPr lang="en-US" dirty="0">
              <a:latin typeface="Arial" pitchFamily="34" charset="0"/>
            </a:endParaRPr>
          </a:p>
        </p:txBody>
      </p:sp>
      <p:sp>
        <p:nvSpPr>
          <p:cNvPr id="16431" name="Rectangle 107"/>
          <p:cNvSpPr>
            <a:spLocks noChangeArrowheads="1"/>
          </p:cNvSpPr>
          <p:nvPr/>
        </p:nvSpPr>
        <p:spPr bwMode="auto">
          <a:xfrm rot="16200000">
            <a:off x="3215822" y="3328994"/>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b</a:t>
            </a:r>
            <a:endParaRPr lang="en-US">
              <a:latin typeface="Arial" pitchFamily="34" charset="0"/>
            </a:endParaRPr>
          </a:p>
        </p:txBody>
      </p:sp>
      <p:sp>
        <p:nvSpPr>
          <p:cNvPr id="16432" name="Rectangle 108"/>
          <p:cNvSpPr>
            <a:spLocks noChangeArrowheads="1"/>
          </p:cNvSpPr>
          <p:nvPr/>
        </p:nvSpPr>
        <p:spPr bwMode="auto">
          <a:xfrm rot="16200000">
            <a:off x="3220630" y="3249239"/>
            <a:ext cx="801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a</a:t>
            </a:r>
            <a:endParaRPr lang="en-US">
              <a:latin typeface="Arial" pitchFamily="34" charset="0"/>
            </a:endParaRPr>
          </a:p>
        </p:txBody>
      </p:sp>
      <p:sp>
        <p:nvSpPr>
          <p:cNvPr id="16433" name="Rectangle 109"/>
          <p:cNvSpPr>
            <a:spLocks noChangeArrowheads="1"/>
          </p:cNvSpPr>
          <p:nvPr/>
        </p:nvSpPr>
        <p:spPr bwMode="auto">
          <a:xfrm rot="16200000">
            <a:off x="3215822" y="3154983"/>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dirty="0">
                <a:solidFill>
                  <a:srgbClr val="24211D"/>
                </a:solidFill>
                <a:latin typeface="Times New Roman" pitchFamily="18" charset="0"/>
              </a:rPr>
              <a:t>b</a:t>
            </a:r>
            <a:endParaRPr lang="en-US" dirty="0">
              <a:latin typeface="Arial" pitchFamily="34" charset="0"/>
            </a:endParaRPr>
          </a:p>
        </p:txBody>
      </p:sp>
      <p:sp>
        <p:nvSpPr>
          <p:cNvPr id="16434" name="Rectangle 110"/>
          <p:cNvSpPr>
            <a:spLocks noChangeArrowheads="1"/>
          </p:cNvSpPr>
          <p:nvPr/>
        </p:nvSpPr>
        <p:spPr bwMode="auto">
          <a:xfrm rot="16200000">
            <a:off x="3235859" y="3075228"/>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i</a:t>
            </a:r>
            <a:endParaRPr lang="en-US">
              <a:latin typeface="Arial" pitchFamily="34" charset="0"/>
            </a:endParaRPr>
          </a:p>
        </p:txBody>
      </p:sp>
      <p:sp>
        <p:nvSpPr>
          <p:cNvPr id="16435" name="Rectangle 111"/>
          <p:cNvSpPr>
            <a:spLocks noChangeArrowheads="1"/>
          </p:cNvSpPr>
          <p:nvPr/>
        </p:nvSpPr>
        <p:spPr bwMode="auto">
          <a:xfrm rot="16200000">
            <a:off x="3235859" y="3017224"/>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l</a:t>
            </a:r>
            <a:endParaRPr lang="en-US">
              <a:latin typeface="Arial" pitchFamily="34" charset="0"/>
            </a:endParaRPr>
          </a:p>
        </p:txBody>
      </p:sp>
      <p:sp>
        <p:nvSpPr>
          <p:cNvPr id="16436" name="Rectangle 112"/>
          <p:cNvSpPr>
            <a:spLocks noChangeArrowheads="1"/>
          </p:cNvSpPr>
          <p:nvPr/>
        </p:nvSpPr>
        <p:spPr bwMode="auto">
          <a:xfrm rot="16200000">
            <a:off x="3235859" y="2959220"/>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i</a:t>
            </a:r>
            <a:endParaRPr lang="en-US">
              <a:latin typeface="Arial" pitchFamily="34" charset="0"/>
            </a:endParaRPr>
          </a:p>
        </p:txBody>
      </p:sp>
      <p:sp>
        <p:nvSpPr>
          <p:cNvPr id="16437" name="Rectangle 113"/>
          <p:cNvSpPr>
            <a:spLocks noChangeArrowheads="1"/>
          </p:cNvSpPr>
          <p:nvPr/>
        </p:nvSpPr>
        <p:spPr bwMode="auto">
          <a:xfrm rot="16200000">
            <a:off x="3235859" y="2901216"/>
            <a:ext cx="4969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t</a:t>
            </a:r>
            <a:endParaRPr lang="en-US">
              <a:latin typeface="Arial" pitchFamily="34" charset="0"/>
            </a:endParaRPr>
          </a:p>
        </p:txBody>
      </p:sp>
      <p:sp>
        <p:nvSpPr>
          <p:cNvPr id="16438" name="Rectangle 114"/>
          <p:cNvSpPr>
            <a:spLocks noChangeArrowheads="1"/>
          </p:cNvSpPr>
          <p:nvPr/>
        </p:nvSpPr>
        <p:spPr bwMode="auto">
          <a:xfrm rot="16200000">
            <a:off x="3215822" y="2835962"/>
            <a:ext cx="8976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24211D"/>
                </a:solidFill>
                <a:latin typeface="Times New Roman" pitchFamily="18" charset="0"/>
              </a:rPr>
              <a:t>y</a:t>
            </a:r>
            <a:endParaRPr lang="en-US">
              <a:latin typeface="Arial" pitchFamily="34" charset="0"/>
            </a:endParaRPr>
          </a:p>
        </p:txBody>
      </p:sp>
      <p:sp>
        <p:nvSpPr>
          <p:cNvPr id="5" name="Rounded Rectangle 4"/>
          <p:cNvSpPr/>
          <p:nvPr/>
        </p:nvSpPr>
        <p:spPr>
          <a:xfrm>
            <a:off x="5296348" y="1981200"/>
            <a:ext cx="4558852" cy="1390262"/>
          </a:xfrm>
          <a:prstGeom prst="roundRect">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sz="2800" dirty="0"/>
              <a:t>Most stack distances are very low </a:t>
            </a:r>
            <a:r>
              <a:rPr lang="en-US" sz="2800" dirty="0">
                <a:sym typeface="Wingdings" panose="05000000000000000000" pitchFamily="2" charset="2"/>
              </a:rPr>
              <a:t> High Temporal Locality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Address</a:t>
            </a:r>
            <a:r>
              <a:rPr lang="fr-FR" dirty="0">
                <a:solidFill>
                  <a:schemeClr val="tx1"/>
                </a:solidFill>
              </a:rPr>
              <a:t> Distance</a:t>
            </a:r>
          </a:p>
        </p:txBody>
      </p:sp>
      <p:sp>
        <p:nvSpPr>
          <p:cNvPr id="17413" name="Text Placeholder 2"/>
          <p:cNvSpPr txBox="1">
            <a:spLocks noGrp="1"/>
          </p:cNvSpPr>
          <p:nvPr>
            <p:ph type="body" idx="4294967295"/>
          </p:nvPr>
        </p:nvSpPr>
        <p:spPr bwMode="auto">
          <a:xfrm>
            <a:off x="2286000" y="1524000"/>
            <a:ext cx="78486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800"/>
              </a:spcBef>
              <a:spcAft>
                <a:spcPts val="1200"/>
              </a:spcAft>
            </a:pPr>
            <a:r>
              <a:rPr lang="en-US" altLang="en-US" sz="3200" dirty="0">
                <a:latin typeface="Calibri" pitchFamily="34" charset="0"/>
                <a:ea typeface="Microsoft YaHei" pitchFamily="34" charset="-122"/>
                <a:cs typeface="Mangal" pitchFamily="18" charset="0"/>
              </a:rPr>
              <a:t>Maintain a </a:t>
            </a:r>
            <a:r>
              <a:rPr lang="en-US" altLang="en-US" sz="3200" dirty="0">
                <a:solidFill>
                  <a:srgbClr val="2300DC"/>
                </a:solidFill>
                <a:latin typeface="Calibri" pitchFamily="34" charset="0"/>
                <a:ea typeface="Microsoft YaHei" pitchFamily="34" charset="-122"/>
                <a:cs typeface="Mangal" pitchFamily="18" charset="0"/>
              </a:rPr>
              <a:t>sliding window</a:t>
            </a:r>
            <a:r>
              <a:rPr lang="en-US" altLang="en-US" sz="3200" dirty="0">
                <a:latin typeface="Calibri" pitchFamily="34" charset="0"/>
                <a:ea typeface="Microsoft YaHei" pitchFamily="34" charset="-122"/>
                <a:cs typeface="Mangal" pitchFamily="18" charset="0"/>
              </a:rPr>
              <a:t> of the last </a:t>
            </a:r>
            <a:r>
              <a:rPr lang="en-US" altLang="en-US" sz="3200" i="1" dirty="0">
                <a:latin typeface="Calibri" pitchFamily="34" charset="0"/>
                <a:ea typeface="Microsoft YaHei" pitchFamily="34" charset="-122"/>
                <a:cs typeface="Mangal" pitchFamily="18" charset="0"/>
              </a:rPr>
              <a:t>K </a:t>
            </a:r>
            <a:r>
              <a:rPr lang="en-US" altLang="en-US" sz="3200" dirty="0">
                <a:latin typeface="Calibri" pitchFamily="34" charset="0"/>
                <a:ea typeface="Microsoft YaHei" pitchFamily="34" charset="-122"/>
                <a:cs typeface="Mangal" pitchFamily="18" charset="0"/>
              </a:rPr>
              <a:t>memory accesses</a:t>
            </a:r>
          </a:p>
          <a:p>
            <a:pPr marL="431800" indent="-323850">
              <a:spcBef>
                <a:spcPts val="1800"/>
              </a:spcBef>
              <a:spcAft>
                <a:spcPts val="1200"/>
              </a:spcAft>
            </a:pPr>
            <a:r>
              <a:rPr lang="en-US" altLang="en-US" sz="3200" dirty="0">
                <a:latin typeface="Calibri" pitchFamily="34" charset="0"/>
                <a:ea typeface="Microsoft YaHei" pitchFamily="34" charset="-122"/>
                <a:cs typeface="Mangal" pitchFamily="18" charset="0"/>
              </a:rPr>
              <a:t>Address distance :</a:t>
            </a:r>
          </a:p>
          <a:p>
            <a:pPr marL="863600" lvl="1" indent="-323850">
              <a:spcBef>
                <a:spcPts val="1800"/>
              </a:spcBef>
              <a:spcAft>
                <a:spcPts val="1200"/>
              </a:spcAft>
            </a:pPr>
            <a:r>
              <a:rPr lang="en-US" altLang="en-US" sz="2800" dirty="0">
                <a:latin typeface="Calibri" pitchFamily="34" charset="0"/>
                <a:ea typeface="Microsoft YaHei" pitchFamily="34" charset="-122"/>
                <a:cs typeface="Mangal" pitchFamily="18" charset="0"/>
              </a:rPr>
              <a:t>The </a:t>
            </a:r>
            <a:r>
              <a:rPr lang="en-US" altLang="en-US" sz="2800" dirty="0" err="1">
                <a:latin typeface="Calibri" pitchFamily="34" charset="0"/>
                <a:ea typeface="Microsoft YaHei" pitchFamily="34" charset="-122"/>
                <a:cs typeface="Mangal" pitchFamily="18" charset="0"/>
              </a:rPr>
              <a:t>i</a:t>
            </a:r>
            <a:r>
              <a:rPr lang="en-US" altLang="en-US" sz="2800" baseline="33000" dirty="0" err="1">
                <a:latin typeface="Calibri" pitchFamily="34" charset="0"/>
                <a:ea typeface="Microsoft YaHei" pitchFamily="34" charset="-122"/>
                <a:cs typeface="Mangal" pitchFamily="18" charset="0"/>
              </a:rPr>
              <a:t>th</a:t>
            </a:r>
            <a:r>
              <a:rPr lang="en-US" altLang="en-US" sz="2800" dirty="0">
                <a:latin typeface="Calibri" pitchFamily="34" charset="0"/>
                <a:ea typeface="Microsoft YaHei" pitchFamily="34" charset="-122"/>
                <a:cs typeface="Mangal" pitchFamily="18" charset="0"/>
              </a:rPr>
              <a:t> </a:t>
            </a:r>
            <a:r>
              <a:rPr lang="en-US" altLang="en-US" sz="2800" dirty="0">
                <a:solidFill>
                  <a:srgbClr val="0000FF"/>
                </a:solidFill>
                <a:latin typeface="Calibri" pitchFamily="34" charset="0"/>
                <a:ea typeface="Microsoft YaHei" pitchFamily="34" charset="-122"/>
                <a:cs typeface="Mangal" pitchFamily="18" charset="0"/>
              </a:rPr>
              <a:t>address distance</a:t>
            </a:r>
            <a:r>
              <a:rPr lang="en-US" altLang="en-US" sz="2800" dirty="0">
                <a:latin typeface="Calibri" pitchFamily="34" charset="0"/>
                <a:ea typeface="Microsoft YaHei" pitchFamily="34" charset="-122"/>
                <a:cs typeface="Mangal" pitchFamily="18" charset="0"/>
              </a:rPr>
              <a:t> is the difference in the memory addresses of the </a:t>
            </a:r>
            <a:r>
              <a:rPr lang="en-US" altLang="en-US" sz="2800" dirty="0" err="1">
                <a:latin typeface="Calibri" pitchFamily="34" charset="0"/>
                <a:ea typeface="Microsoft YaHei" pitchFamily="34" charset="-122"/>
                <a:cs typeface="Mangal" pitchFamily="18" charset="0"/>
              </a:rPr>
              <a:t>i</a:t>
            </a:r>
            <a:r>
              <a:rPr lang="en-US" altLang="en-US" sz="2800" baseline="33000" dirty="0" err="1">
                <a:latin typeface="Calibri" pitchFamily="34" charset="0"/>
                <a:ea typeface="Microsoft YaHei" pitchFamily="34" charset="-122"/>
                <a:cs typeface="Mangal" pitchFamily="18" charset="0"/>
              </a:rPr>
              <a:t>th</a:t>
            </a:r>
            <a:r>
              <a:rPr lang="en-US" altLang="en-US" sz="2800" dirty="0">
                <a:latin typeface="Calibri" pitchFamily="34" charset="0"/>
                <a:ea typeface="Microsoft YaHei" pitchFamily="34" charset="-122"/>
                <a:cs typeface="Mangal" pitchFamily="18" charset="0"/>
              </a:rPr>
              <a:t> memory access, and the </a:t>
            </a:r>
            <a:r>
              <a:rPr lang="en-US" altLang="en-US" sz="2800" dirty="0">
                <a:solidFill>
                  <a:srgbClr val="00AE00"/>
                </a:solidFill>
                <a:latin typeface="Calibri" pitchFamily="34" charset="0"/>
                <a:ea typeface="Microsoft YaHei" pitchFamily="34" charset="-122"/>
                <a:cs typeface="Mangal" pitchFamily="18" charset="0"/>
              </a:rPr>
              <a:t>closest </a:t>
            </a:r>
            <a:r>
              <a:rPr lang="en-US" altLang="en-US" sz="2800" dirty="0">
                <a:latin typeface="Calibri" pitchFamily="34" charset="0"/>
                <a:ea typeface="Microsoft YaHei" pitchFamily="34" charset="-122"/>
                <a:cs typeface="Mangal" pitchFamily="18" charset="0"/>
              </a:rPr>
              <a:t>address in the set of last </a:t>
            </a:r>
            <a:r>
              <a:rPr lang="en-US" altLang="en-US" sz="2800" dirty="0">
                <a:solidFill>
                  <a:srgbClr val="DC2300"/>
                </a:solidFill>
                <a:latin typeface="Calibri" pitchFamily="34" charset="0"/>
                <a:ea typeface="Microsoft YaHei" pitchFamily="34" charset="-122"/>
                <a:cs typeface="Mangal" pitchFamily="18" charset="0"/>
              </a:rPr>
              <a:t>K</a:t>
            </a:r>
            <a:r>
              <a:rPr lang="en-US" altLang="en-US" sz="2800" dirty="0">
                <a:latin typeface="Calibri" pitchFamily="34" charset="0"/>
                <a:ea typeface="Microsoft YaHei" pitchFamily="34" charset="-122"/>
                <a:cs typeface="Mangal" pitchFamily="18" charset="0"/>
              </a:rPr>
              <a:t> memory accesses.</a:t>
            </a:r>
          </a:p>
          <a:p>
            <a:pPr marL="863600" lvl="1" indent="-323850">
              <a:spcBef>
                <a:spcPts val="1800"/>
              </a:spcBef>
              <a:spcAft>
                <a:spcPts val="1200"/>
              </a:spcAft>
            </a:pPr>
            <a:r>
              <a:rPr lang="en-US" altLang="en-US" sz="2800" dirty="0">
                <a:latin typeface="Calibri" pitchFamily="34" charset="0"/>
                <a:ea typeface="Microsoft YaHei" pitchFamily="34" charset="-122"/>
                <a:cs typeface="Mangal" pitchFamily="18" charset="0"/>
              </a:rPr>
              <a:t>Shows the </a:t>
            </a:r>
            <a:r>
              <a:rPr lang="en-US" altLang="en-US" sz="2800" b="1" dirty="0">
                <a:latin typeface="Calibri" pitchFamily="34" charset="0"/>
                <a:ea typeface="Microsoft YaHei" pitchFamily="34" charset="-122"/>
                <a:cs typeface="Mangal" pitchFamily="18" charset="0"/>
              </a:rPr>
              <a:t>similarity</a:t>
            </a:r>
            <a:r>
              <a:rPr lang="en-US" altLang="en-US" sz="2800" dirty="0">
                <a:latin typeface="Calibri" pitchFamily="34" charset="0"/>
                <a:ea typeface="Microsoft YaHei" pitchFamily="34" charset="-122"/>
                <a:cs typeface="Mangal" pitchFamily="18" charset="0"/>
              </a:rPr>
              <a:t> in addresses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Address</a:t>
            </a:r>
            <a:r>
              <a:rPr lang="fr-FR" dirty="0">
                <a:solidFill>
                  <a:schemeClr val="tx1"/>
                </a:solidFill>
              </a:rPr>
              <a:t> Distance Distribution</a:t>
            </a:r>
          </a:p>
        </p:txBody>
      </p:sp>
      <p:sp>
        <p:nvSpPr>
          <p:cNvPr id="4" name="Freeform 3"/>
          <p:cNvSpPr/>
          <p:nvPr/>
        </p:nvSpPr>
        <p:spPr>
          <a:xfrm>
            <a:off x="2860675" y="5486400"/>
            <a:ext cx="6624638" cy="719138"/>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wrap="none" lIns="90000" tIns="45000" rIns="90000" bIns="45000" anchor="ctr" compatLnSpc="0"/>
          <a:lstStyle/>
          <a:p>
            <a:pPr algn="ctr" fontAlgn="auto" hangingPunct="0">
              <a:spcBef>
                <a:spcPts val="0"/>
              </a:spcBef>
              <a:spcAft>
                <a:spcPts val="0"/>
              </a:spcAft>
              <a:defRPr/>
            </a:pPr>
            <a:r>
              <a:rPr lang="en-IN" sz="2400" dirty="0">
                <a:ea typeface="Microsoft YaHei" pitchFamily="2"/>
                <a:cs typeface="Mangal" pitchFamily="2"/>
              </a:rPr>
              <a:t>K=10, benchmark consisting of </a:t>
            </a:r>
            <a:r>
              <a:rPr lang="en-IN" sz="2400" i="1" dirty="0" err="1">
                <a:ea typeface="Microsoft YaHei" pitchFamily="2"/>
                <a:cs typeface="Mangal" pitchFamily="2"/>
              </a:rPr>
              <a:t>perl</a:t>
            </a:r>
            <a:r>
              <a:rPr lang="en-IN" sz="2400" dirty="0">
                <a:ea typeface="Microsoft YaHei" pitchFamily="2"/>
                <a:cs typeface="Mangal" pitchFamily="2"/>
              </a:rPr>
              <a:t> programs</a:t>
            </a:r>
          </a:p>
        </p:txBody>
      </p:sp>
      <p:grpSp>
        <p:nvGrpSpPr>
          <p:cNvPr id="8" name="Group 10"/>
          <p:cNvGrpSpPr>
            <a:grpSpLocks noChangeAspect="1"/>
          </p:cNvGrpSpPr>
          <p:nvPr/>
        </p:nvGrpSpPr>
        <p:grpSpPr bwMode="auto">
          <a:xfrm>
            <a:off x="2681287" y="1577975"/>
            <a:ext cx="6953250" cy="3846514"/>
            <a:chOff x="991" y="994"/>
            <a:chExt cx="4380" cy="2423"/>
          </a:xfrm>
        </p:grpSpPr>
        <p:sp>
          <p:nvSpPr>
            <p:cNvPr id="9" name="AutoShape 9"/>
            <p:cNvSpPr>
              <a:spLocks noChangeAspect="1" noChangeArrowheads="1" noTextEdit="1"/>
            </p:cNvSpPr>
            <p:nvPr/>
          </p:nvSpPr>
          <p:spPr bwMode="auto">
            <a:xfrm>
              <a:off x="1010" y="1003"/>
              <a:ext cx="4361" cy="2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11"/>
            <p:cNvSpPr>
              <a:spLocks noChangeArrowheads="1"/>
            </p:cNvSpPr>
            <p:nvPr/>
          </p:nvSpPr>
          <p:spPr bwMode="auto">
            <a:xfrm>
              <a:off x="1455" y="1030"/>
              <a:ext cx="3891" cy="2008"/>
            </a:xfrm>
            <a:prstGeom prst="rect">
              <a:avLst/>
            </a:prstGeom>
            <a:solidFill>
              <a:srgbClr val="FF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Line 12"/>
            <p:cNvSpPr>
              <a:spLocks noChangeShapeType="1"/>
            </p:cNvSpPr>
            <p:nvPr/>
          </p:nvSpPr>
          <p:spPr bwMode="auto">
            <a:xfrm>
              <a:off x="1455" y="3038"/>
              <a:ext cx="0"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13"/>
            <p:cNvSpPr>
              <a:spLocks noChangeArrowheads="1"/>
            </p:cNvSpPr>
            <p:nvPr/>
          </p:nvSpPr>
          <p:spPr bwMode="auto">
            <a:xfrm>
              <a:off x="1455"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4"/>
            <p:cNvSpPr>
              <a:spLocks noChangeArrowheads="1"/>
            </p:cNvSpPr>
            <p:nvPr/>
          </p:nvSpPr>
          <p:spPr bwMode="auto">
            <a:xfrm>
              <a:off x="1610"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5"/>
            <p:cNvSpPr>
              <a:spLocks noChangeArrowheads="1"/>
            </p:cNvSpPr>
            <p:nvPr/>
          </p:nvSpPr>
          <p:spPr bwMode="auto">
            <a:xfrm>
              <a:off x="1764"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6"/>
            <p:cNvSpPr>
              <a:spLocks noChangeArrowheads="1"/>
            </p:cNvSpPr>
            <p:nvPr/>
          </p:nvSpPr>
          <p:spPr bwMode="auto">
            <a:xfrm>
              <a:off x="1919" y="3038"/>
              <a:ext cx="155"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7"/>
            <p:cNvSpPr>
              <a:spLocks noChangeArrowheads="1"/>
            </p:cNvSpPr>
            <p:nvPr/>
          </p:nvSpPr>
          <p:spPr bwMode="auto">
            <a:xfrm>
              <a:off x="2074"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8"/>
            <p:cNvSpPr>
              <a:spLocks noChangeArrowheads="1"/>
            </p:cNvSpPr>
            <p:nvPr/>
          </p:nvSpPr>
          <p:spPr bwMode="auto">
            <a:xfrm>
              <a:off x="2228" y="3038"/>
              <a:ext cx="16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9"/>
            <p:cNvSpPr>
              <a:spLocks noChangeArrowheads="1"/>
            </p:cNvSpPr>
            <p:nvPr/>
          </p:nvSpPr>
          <p:spPr bwMode="auto">
            <a:xfrm>
              <a:off x="2392" y="3020"/>
              <a:ext cx="154"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20"/>
            <p:cNvSpPr>
              <a:spLocks noChangeArrowheads="1"/>
            </p:cNvSpPr>
            <p:nvPr/>
          </p:nvSpPr>
          <p:spPr bwMode="auto">
            <a:xfrm>
              <a:off x="2546" y="3020"/>
              <a:ext cx="155"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21"/>
            <p:cNvSpPr>
              <a:spLocks noChangeArrowheads="1"/>
            </p:cNvSpPr>
            <p:nvPr/>
          </p:nvSpPr>
          <p:spPr bwMode="auto">
            <a:xfrm>
              <a:off x="2701" y="3002"/>
              <a:ext cx="154"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p:nvSpPr>
          <p:spPr bwMode="auto">
            <a:xfrm>
              <a:off x="2855" y="3011"/>
              <a:ext cx="155" cy="27"/>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23"/>
            <p:cNvSpPr>
              <a:spLocks noChangeArrowheads="1"/>
            </p:cNvSpPr>
            <p:nvPr/>
          </p:nvSpPr>
          <p:spPr bwMode="auto">
            <a:xfrm>
              <a:off x="3010" y="2847"/>
              <a:ext cx="154" cy="191"/>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4"/>
            <p:cNvSpPr>
              <a:spLocks noChangeArrowheads="1"/>
            </p:cNvSpPr>
            <p:nvPr/>
          </p:nvSpPr>
          <p:spPr bwMode="auto">
            <a:xfrm>
              <a:off x="3164" y="2311"/>
              <a:ext cx="155" cy="727"/>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25"/>
            <p:cNvSpPr>
              <a:spLocks noChangeArrowheads="1"/>
            </p:cNvSpPr>
            <p:nvPr/>
          </p:nvSpPr>
          <p:spPr bwMode="auto">
            <a:xfrm>
              <a:off x="3319" y="1248"/>
              <a:ext cx="154" cy="1790"/>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6"/>
            <p:cNvSpPr>
              <a:spLocks noChangeArrowheads="1"/>
            </p:cNvSpPr>
            <p:nvPr/>
          </p:nvSpPr>
          <p:spPr bwMode="auto">
            <a:xfrm>
              <a:off x="3473" y="2030"/>
              <a:ext cx="164" cy="100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7"/>
            <p:cNvSpPr>
              <a:spLocks noChangeArrowheads="1"/>
            </p:cNvSpPr>
            <p:nvPr/>
          </p:nvSpPr>
          <p:spPr bwMode="auto">
            <a:xfrm>
              <a:off x="3637" y="2838"/>
              <a:ext cx="155" cy="200"/>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8"/>
            <p:cNvSpPr>
              <a:spLocks noChangeArrowheads="1"/>
            </p:cNvSpPr>
            <p:nvPr/>
          </p:nvSpPr>
          <p:spPr bwMode="auto">
            <a:xfrm>
              <a:off x="3792" y="2993"/>
              <a:ext cx="154" cy="45"/>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9"/>
            <p:cNvSpPr>
              <a:spLocks noChangeArrowheads="1"/>
            </p:cNvSpPr>
            <p:nvPr/>
          </p:nvSpPr>
          <p:spPr bwMode="auto">
            <a:xfrm>
              <a:off x="3946" y="3002"/>
              <a:ext cx="155"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30"/>
            <p:cNvSpPr>
              <a:spLocks noChangeArrowheads="1"/>
            </p:cNvSpPr>
            <p:nvPr/>
          </p:nvSpPr>
          <p:spPr bwMode="auto">
            <a:xfrm>
              <a:off x="4101" y="3020"/>
              <a:ext cx="154" cy="18"/>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31"/>
            <p:cNvSpPr>
              <a:spLocks noChangeArrowheads="1"/>
            </p:cNvSpPr>
            <p:nvPr/>
          </p:nvSpPr>
          <p:spPr bwMode="auto">
            <a:xfrm>
              <a:off x="4255" y="3002"/>
              <a:ext cx="155" cy="36"/>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32"/>
            <p:cNvSpPr>
              <a:spLocks noChangeArrowheads="1"/>
            </p:cNvSpPr>
            <p:nvPr/>
          </p:nvSpPr>
          <p:spPr bwMode="auto">
            <a:xfrm>
              <a:off x="4410" y="3029"/>
              <a:ext cx="154"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2" name="Rectangle 33"/>
            <p:cNvSpPr>
              <a:spLocks noChangeArrowheads="1"/>
            </p:cNvSpPr>
            <p:nvPr/>
          </p:nvSpPr>
          <p:spPr bwMode="auto">
            <a:xfrm>
              <a:off x="4564" y="3029"/>
              <a:ext cx="155"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3" name="Rectangle 34"/>
            <p:cNvSpPr>
              <a:spLocks noChangeArrowheads="1"/>
            </p:cNvSpPr>
            <p:nvPr/>
          </p:nvSpPr>
          <p:spPr bwMode="auto">
            <a:xfrm>
              <a:off x="4719" y="3038"/>
              <a:ext cx="163"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4" name="Rectangle 35"/>
            <p:cNvSpPr>
              <a:spLocks noChangeArrowheads="1"/>
            </p:cNvSpPr>
            <p:nvPr/>
          </p:nvSpPr>
          <p:spPr bwMode="auto">
            <a:xfrm>
              <a:off x="4882" y="3029"/>
              <a:ext cx="155" cy="9"/>
            </a:xfrm>
            <a:prstGeom prst="rect">
              <a:avLst/>
            </a:prstGeom>
            <a:solidFill>
              <a:srgbClr val="00FFFF"/>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5" name="Rectangle 36"/>
            <p:cNvSpPr>
              <a:spLocks noChangeArrowheads="1"/>
            </p:cNvSpPr>
            <p:nvPr/>
          </p:nvSpPr>
          <p:spPr bwMode="auto">
            <a:xfrm>
              <a:off x="5037" y="3038"/>
              <a:ext cx="154" cy="1"/>
            </a:xfrm>
            <a:prstGeom prst="rect">
              <a:avLst/>
            </a:prstGeom>
            <a:solidFill>
              <a:srgbClr val="DADADA"/>
            </a:solidFill>
            <a:ln w="9" cap="flat">
              <a:solidFill>
                <a:srgbClr val="24211D"/>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436" name="Rectangle 37"/>
            <p:cNvSpPr>
              <a:spLocks noChangeArrowheads="1"/>
            </p:cNvSpPr>
            <p:nvPr/>
          </p:nvSpPr>
          <p:spPr bwMode="auto">
            <a:xfrm>
              <a:off x="5191" y="3038"/>
              <a:ext cx="155" cy="1"/>
            </a:xfrm>
            <a:prstGeom prst="rect">
              <a:avLst/>
            </a:prstGeom>
            <a:solidFill>
              <a:srgbClr val="DADAD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38" name="Rectangle 38"/>
            <p:cNvSpPr>
              <a:spLocks noChangeArrowheads="1"/>
            </p:cNvSpPr>
            <p:nvPr/>
          </p:nvSpPr>
          <p:spPr bwMode="auto">
            <a:xfrm>
              <a:off x="5191" y="3038"/>
              <a:ext cx="155" cy="1"/>
            </a:xfrm>
            <a:prstGeom prst="rect">
              <a:avLst/>
            </a:prstGeom>
            <a:noFill/>
            <a:ln w="9" cap="flat">
              <a:solidFill>
                <a:srgbClr val="24211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39" name="Freeform 39"/>
            <p:cNvSpPr>
              <a:spLocks noEditPoints="1"/>
            </p:cNvSpPr>
            <p:nvPr/>
          </p:nvSpPr>
          <p:spPr bwMode="auto">
            <a:xfrm>
              <a:off x="1455" y="1239"/>
              <a:ext cx="3882" cy="1799"/>
            </a:xfrm>
            <a:custGeom>
              <a:avLst/>
              <a:gdLst>
                <a:gd name="T0" fmla="*/ 17 w 427"/>
                <a:gd name="T1" fmla="*/ 198 h 198"/>
                <a:gd name="T2" fmla="*/ 27 w 427"/>
                <a:gd name="T3" fmla="*/ 198 h 198"/>
                <a:gd name="T4" fmla="*/ 39 w 427"/>
                <a:gd name="T5" fmla="*/ 198 h 198"/>
                <a:gd name="T6" fmla="*/ 66 w 427"/>
                <a:gd name="T7" fmla="*/ 197 h 198"/>
                <a:gd name="T8" fmla="*/ 91 w 427"/>
                <a:gd name="T9" fmla="*/ 197 h 198"/>
                <a:gd name="T10" fmla="*/ 336 w 427"/>
                <a:gd name="T11" fmla="*/ 197 h 198"/>
                <a:gd name="T12" fmla="*/ 339 w 427"/>
                <a:gd name="T13" fmla="*/ 198 h 198"/>
                <a:gd name="T14" fmla="*/ 371 w 427"/>
                <a:gd name="T15" fmla="*/ 198 h 198"/>
                <a:gd name="T16" fmla="*/ 405 w 427"/>
                <a:gd name="T17" fmla="*/ 197 h 198"/>
                <a:gd name="T18" fmla="*/ 98 w 427"/>
                <a:gd name="T19" fmla="*/ 197 h 198"/>
                <a:gd name="T20" fmla="*/ 103 w 427"/>
                <a:gd name="T21" fmla="*/ 196 h 198"/>
                <a:gd name="T22" fmla="*/ 108 w 427"/>
                <a:gd name="T23" fmla="*/ 196 h 198"/>
                <a:gd name="T24" fmla="*/ 125 w 427"/>
                <a:gd name="T25" fmla="*/ 195 h 198"/>
                <a:gd name="T26" fmla="*/ 129 w 427"/>
                <a:gd name="T27" fmla="*/ 195 h 198"/>
                <a:gd name="T28" fmla="*/ 139 w 427"/>
                <a:gd name="T29" fmla="*/ 194 h 198"/>
                <a:gd name="T30" fmla="*/ 141 w 427"/>
                <a:gd name="T31" fmla="*/ 194 h 198"/>
                <a:gd name="T32" fmla="*/ 146 w 427"/>
                <a:gd name="T33" fmla="*/ 194 h 198"/>
                <a:gd name="T34" fmla="*/ 151 w 427"/>
                <a:gd name="T35" fmla="*/ 195 h 198"/>
                <a:gd name="T36" fmla="*/ 156 w 427"/>
                <a:gd name="T37" fmla="*/ 196 h 198"/>
                <a:gd name="T38" fmla="*/ 161 w 427"/>
                <a:gd name="T39" fmla="*/ 196 h 198"/>
                <a:gd name="T40" fmla="*/ 163 w 427"/>
                <a:gd name="T41" fmla="*/ 195 h 198"/>
                <a:gd name="T42" fmla="*/ 166 w 427"/>
                <a:gd name="T43" fmla="*/ 194 h 198"/>
                <a:gd name="T44" fmla="*/ 171 w 427"/>
                <a:gd name="T45" fmla="*/ 189 h 198"/>
                <a:gd name="T46" fmla="*/ 175 w 427"/>
                <a:gd name="T47" fmla="*/ 186 h 198"/>
                <a:gd name="T48" fmla="*/ 178 w 427"/>
                <a:gd name="T49" fmla="*/ 181 h 198"/>
                <a:gd name="T50" fmla="*/ 180 w 427"/>
                <a:gd name="T51" fmla="*/ 179 h 198"/>
                <a:gd name="T52" fmla="*/ 183 w 427"/>
                <a:gd name="T53" fmla="*/ 173 h 198"/>
                <a:gd name="T54" fmla="*/ 193 w 427"/>
                <a:gd name="T55" fmla="*/ 141 h 198"/>
                <a:gd name="T56" fmla="*/ 197 w 427"/>
                <a:gd name="T57" fmla="*/ 110 h 198"/>
                <a:gd name="T58" fmla="*/ 203 w 427"/>
                <a:gd name="T59" fmla="*/ 74 h 198"/>
                <a:gd name="T60" fmla="*/ 207 w 427"/>
                <a:gd name="T61" fmla="*/ 40 h 198"/>
                <a:gd name="T62" fmla="*/ 211 w 427"/>
                <a:gd name="T63" fmla="*/ 8 h 198"/>
                <a:gd name="T64" fmla="*/ 213 w 427"/>
                <a:gd name="T65" fmla="*/ 2 h 198"/>
                <a:gd name="T66" fmla="*/ 217 w 427"/>
                <a:gd name="T67" fmla="*/ 1 h 198"/>
                <a:gd name="T68" fmla="*/ 218 w 427"/>
                <a:gd name="T69" fmla="*/ 5 h 198"/>
                <a:gd name="T70" fmla="*/ 220 w 427"/>
                <a:gd name="T71" fmla="*/ 12 h 198"/>
                <a:gd name="T72" fmla="*/ 227 w 427"/>
                <a:gd name="T73" fmla="*/ 53 h 198"/>
                <a:gd name="T74" fmla="*/ 229 w 427"/>
                <a:gd name="T75" fmla="*/ 76 h 198"/>
                <a:gd name="T76" fmla="*/ 231 w 427"/>
                <a:gd name="T77" fmla="*/ 92 h 198"/>
                <a:gd name="T78" fmla="*/ 239 w 427"/>
                <a:gd name="T79" fmla="*/ 135 h 198"/>
                <a:gd name="T80" fmla="*/ 240 w 427"/>
                <a:gd name="T81" fmla="*/ 144 h 198"/>
                <a:gd name="T82" fmla="*/ 244 w 427"/>
                <a:gd name="T83" fmla="*/ 160 h 198"/>
                <a:gd name="T84" fmla="*/ 246 w 427"/>
                <a:gd name="T85" fmla="*/ 167 h 198"/>
                <a:gd name="T86" fmla="*/ 251 w 427"/>
                <a:gd name="T87" fmla="*/ 182 h 198"/>
                <a:gd name="T88" fmla="*/ 253 w 427"/>
                <a:gd name="T89" fmla="*/ 185 h 198"/>
                <a:gd name="T90" fmla="*/ 256 w 427"/>
                <a:gd name="T91" fmla="*/ 190 h 198"/>
                <a:gd name="T92" fmla="*/ 261 w 427"/>
                <a:gd name="T93" fmla="*/ 193 h 198"/>
                <a:gd name="T94" fmla="*/ 278 w 427"/>
                <a:gd name="T95" fmla="*/ 193 h 198"/>
                <a:gd name="T96" fmla="*/ 281 w 427"/>
                <a:gd name="T97" fmla="*/ 193 h 198"/>
                <a:gd name="T98" fmla="*/ 283 w 427"/>
                <a:gd name="T99" fmla="*/ 194 h 198"/>
                <a:gd name="T100" fmla="*/ 288 w 427"/>
                <a:gd name="T101" fmla="*/ 195 h 198"/>
                <a:gd name="T102" fmla="*/ 293 w 427"/>
                <a:gd name="T103" fmla="*/ 196 h 198"/>
                <a:gd name="T104" fmla="*/ 297 w 427"/>
                <a:gd name="T105" fmla="*/ 196 h 198"/>
                <a:gd name="T106" fmla="*/ 298 w 427"/>
                <a:gd name="T107" fmla="*/ 197 h 198"/>
                <a:gd name="T108" fmla="*/ 303 w 427"/>
                <a:gd name="T109" fmla="*/ 196 h 198"/>
                <a:gd name="T110" fmla="*/ 314 w 427"/>
                <a:gd name="T111" fmla="*/ 195 h 198"/>
                <a:gd name="T112" fmla="*/ 318 w 427"/>
                <a:gd name="T113" fmla="*/ 195 h 198"/>
                <a:gd name="T114" fmla="*/ 320 w 427"/>
                <a:gd name="T115" fmla="*/ 195 h 198"/>
                <a:gd name="T116" fmla="*/ 328 w 427"/>
                <a:gd name="T117" fmla="*/ 196 h 198"/>
                <a:gd name="T118" fmla="*/ 334 w 427"/>
                <a:gd name="T119" fmla="*/ 197 h 198"/>
                <a:gd name="T120" fmla="*/ 351 w 427"/>
                <a:gd name="T121" fmla="*/ 196 h 198"/>
                <a:gd name="T122" fmla="*/ 356 w 427"/>
                <a:gd name="T123" fmla="*/ 196 h 198"/>
                <a:gd name="T124" fmla="*/ 368 w 427"/>
                <a:gd name="T125" fmla="*/ 197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7" h="198">
                  <a:moveTo>
                    <a:pt x="2" y="197"/>
                  </a:moveTo>
                  <a:lnTo>
                    <a:pt x="2" y="198"/>
                  </a:lnTo>
                  <a:lnTo>
                    <a:pt x="0" y="198"/>
                  </a:lnTo>
                  <a:lnTo>
                    <a:pt x="0" y="197"/>
                  </a:lnTo>
                  <a:lnTo>
                    <a:pt x="2" y="197"/>
                  </a:lnTo>
                  <a:close/>
                  <a:moveTo>
                    <a:pt x="4" y="198"/>
                  </a:moveTo>
                  <a:lnTo>
                    <a:pt x="7" y="198"/>
                  </a:lnTo>
                  <a:lnTo>
                    <a:pt x="7" y="197"/>
                  </a:lnTo>
                  <a:lnTo>
                    <a:pt x="4" y="197"/>
                  </a:lnTo>
                  <a:lnTo>
                    <a:pt x="4" y="198"/>
                  </a:lnTo>
                  <a:close/>
                  <a:moveTo>
                    <a:pt x="10" y="198"/>
                  </a:moveTo>
                  <a:lnTo>
                    <a:pt x="11" y="198"/>
                  </a:lnTo>
                  <a:lnTo>
                    <a:pt x="11" y="197"/>
                  </a:lnTo>
                  <a:lnTo>
                    <a:pt x="12" y="197"/>
                  </a:lnTo>
                  <a:lnTo>
                    <a:pt x="12" y="198"/>
                  </a:lnTo>
                  <a:lnTo>
                    <a:pt x="11" y="198"/>
                  </a:lnTo>
                  <a:lnTo>
                    <a:pt x="11" y="198"/>
                  </a:lnTo>
                  <a:lnTo>
                    <a:pt x="11" y="198"/>
                  </a:lnTo>
                  <a:lnTo>
                    <a:pt x="11"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8"/>
                  </a:lnTo>
                  <a:lnTo>
                    <a:pt x="12" y="197"/>
                  </a:lnTo>
                  <a:lnTo>
                    <a:pt x="12" y="197"/>
                  </a:lnTo>
                  <a:lnTo>
                    <a:pt x="12" y="197"/>
                  </a:lnTo>
                  <a:lnTo>
                    <a:pt x="12" y="197"/>
                  </a:lnTo>
                  <a:lnTo>
                    <a:pt x="12" y="197"/>
                  </a:lnTo>
                  <a:lnTo>
                    <a:pt x="12" y="197"/>
                  </a:lnTo>
                  <a:lnTo>
                    <a:pt x="12"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7"/>
                  </a:lnTo>
                  <a:lnTo>
                    <a:pt x="11" y="198"/>
                  </a:lnTo>
                  <a:lnTo>
                    <a:pt x="11" y="198"/>
                  </a:lnTo>
                  <a:lnTo>
                    <a:pt x="11" y="197"/>
                  </a:lnTo>
                  <a:lnTo>
                    <a:pt x="11" y="197"/>
                  </a:lnTo>
                  <a:lnTo>
                    <a:pt x="10" y="197"/>
                  </a:lnTo>
                  <a:lnTo>
                    <a:pt x="10" y="198"/>
                  </a:lnTo>
                  <a:close/>
                  <a:moveTo>
                    <a:pt x="15" y="198"/>
                  </a:moveTo>
                  <a:lnTo>
                    <a:pt x="16" y="198"/>
                  </a:lnTo>
                  <a:lnTo>
                    <a:pt x="16" y="197"/>
                  </a:lnTo>
                  <a:lnTo>
                    <a:pt x="18" y="197"/>
                  </a:lnTo>
                  <a:lnTo>
                    <a:pt x="18"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8"/>
                  </a:lnTo>
                  <a:lnTo>
                    <a:pt x="17" y="197"/>
                  </a:lnTo>
                  <a:lnTo>
                    <a:pt x="17" y="197"/>
                  </a:lnTo>
                  <a:lnTo>
                    <a:pt x="17" y="197"/>
                  </a:lnTo>
                  <a:lnTo>
                    <a:pt x="17" y="197"/>
                  </a:lnTo>
                  <a:lnTo>
                    <a:pt x="17" y="197"/>
                  </a:lnTo>
                  <a:lnTo>
                    <a:pt x="17" y="197"/>
                  </a:lnTo>
                  <a:lnTo>
                    <a:pt x="17" y="197"/>
                  </a:lnTo>
                  <a:lnTo>
                    <a:pt x="17" y="197"/>
                  </a:lnTo>
                  <a:lnTo>
                    <a:pt x="17"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7"/>
                  </a:lnTo>
                  <a:lnTo>
                    <a:pt x="16" y="198"/>
                  </a:lnTo>
                  <a:lnTo>
                    <a:pt x="16" y="198"/>
                  </a:lnTo>
                  <a:lnTo>
                    <a:pt x="16" y="197"/>
                  </a:lnTo>
                  <a:lnTo>
                    <a:pt x="16" y="197"/>
                  </a:lnTo>
                  <a:lnTo>
                    <a:pt x="15" y="197"/>
                  </a:lnTo>
                  <a:lnTo>
                    <a:pt x="15" y="198"/>
                  </a:lnTo>
                  <a:close/>
                  <a:moveTo>
                    <a:pt x="21" y="198"/>
                  </a:moveTo>
                  <a:lnTo>
                    <a:pt x="23" y="198"/>
                  </a:lnTo>
                  <a:lnTo>
                    <a:pt x="23" y="197"/>
                  </a:lnTo>
                  <a:lnTo>
                    <a:pt x="21" y="197"/>
                  </a:lnTo>
                  <a:lnTo>
                    <a:pt x="21" y="198"/>
                  </a:lnTo>
                  <a:close/>
                  <a:moveTo>
                    <a:pt x="26" y="198"/>
                  </a:moveTo>
                  <a:lnTo>
                    <a:pt x="26" y="198"/>
                  </a:lnTo>
                  <a:lnTo>
                    <a:pt x="26" y="197"/>
                  </a:lnTo>
                  <a:lnTo>
                    <a:pt x="26" y="197"/>
                  </a:lnTo>
                  <a:lnTo>
                    <a:pt x="26" y="197"/>
                  </a:lnTo>
                  <a:lnTo>
                    <a:pt x="26" y="197"/>
                  </a:lnTo>
                  <a:lnTo>
                    <a:pt x="26" y="197"/>
                  </a:lnTo>
                  <a:lnTo>
                    <a:pt x="26" y="197"/>
                  </a:lnTo>
                  <a:lnTo>
                    <a:pt x="26" y="197"/>
                  </a:lnTo>
                  <a:lnTo>
                    <a:pt x="26" y="197"/>
                  </a:lnTo>
                  <a:lnTo>
                    <a:pt x="27" y="197"/>
                  </a:lnTo>
                  <a:lnTo>
                    <a:pt x="27" y="197"/>
                  </a:lnTo>
                  <a:lnTo>
                    <a:pt x="27" y="197"/>
                  </a:lnTo>
                  <a:lnTo>
                    <a:pt x="27" y="197"/>
                  </a:lnTo>
                  <a:lnTo>
                    <a:pt x="27" y="197"/>
                  </a:lnTo>
                  <a:lnTo>
                    <a:pt x="27" y="197"/>
                  </a:lnTo>
                  <a:lnTo>
                    <a:pt x="27" y="197"/>
                  </a:lnTo>
                  <a:lnTo>
                    <a:pt x="27" y="197"/>
                  </a:lnTo>
                  <a:lnTo>
                    <a:pt x="27" y="197"/>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7" y="198"/>
                  </a:lnTo>
                  <a:lnTo>
                    <a:pt x="29" y="198"/>
                  </a:lnTo>
                  <a:lnTo>
                    <a:pt x="29" y="197"/>
                  </a:lnTo>
                  <a:lnTo>
                    <a:pt x="26" y="197"/>
                  </a:lnTo>
                  <a:lnTo>
                    <a:pt x="26" y="198"/>
                  </a:lnTo>
                  <a:lnTo>
                    <a:pt x="26" y="198"/>
                  </a:lnTo>
                  <a:lnTo>
                    <a:pt x="26" y="197"/>
                  </a:lnTo>
                  <a:lnTo>
                    <a:pt x="26" y="197"/>
                  </a:lnTo>
                  <a:lnTo>
                    <a:pt x="26" y="198"/>
                  </a:lnTo>
                  <a:close/>
                  <a:moveTo>
                    <a:pt x="31" y="198"/>
                  </a:moveTo>
                  <a:lnTo>
                    <a:pt x="31" y="198"/>
                  </a:lnTo>
                  <a:lnTo>
                    <a:pt x="31" y="197"/>
                  </a:lnTo>
                  <a:lnTo>
                    <a:pt x="31" y="197"/>
                  </a:lnTo>
                  <a:lnTo>
                    <a:pt x="31" y="197"/>
                  </a:lnTo>
                  <a:lnTo>
                    <a:pt x="31" y="197"/>
                  </a:lnTo>
                  <a:lnTo>
                    <a:pt x="31"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7"/>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2" y="198"/>
                  </a:lnTo>
                  <a:lnTo>
                    <a:pt x="34" y="198"/>
                  </a:lnTo>
                  <a:lnTo>
                    <a:pt x="34" y="197"/>
                  </a:lnTo>
                  <a:lnTo>
                    <a:pt x="31" y="197"/>
                  </a:lnTo>
                  <a:lnTo>
                    <a:pt x="31" y="198"/>
                  </a:lnTo>
                  <a:lnTo>
                    <a:pt x="31" y="198"/>
                  </a:lnTo>
                  <a:lnTo>
                    <a:pt x="31" y="197"/>
                  </a:lnTo>
                  <a:lnTo>
                    <a:pt x="31" y="197"/>
                  </a:lnTo>
                  <a:lnTo>
                    <a:pt x="31" y="198"/>
                  </a:lnTo>
                  <a:close/>
                  <a:moveTo>
                    <a:pt x="37" y="198"/>
                  </a:moveTo>
                  <a:lnTo>
                    <a:pt x="39" y="198"/>
                  </a:lnTo>
                  <a:lnTo>
                    <a:pt x="39" y="197"/>
                  </a:lnTo>
                  <a:lnTo>
                    <a:pt x="37" y="197"/>
                  </a:lnTo>
                  <a:lnTo>
                    <a:pt x="37" y="198"/>
                  </a:lnTo>
                  <a:close/>
                  <a:moveTo>
                    <a:pt x="42" y="198"/>
                  </a:moveTo>
                  <a:lnTo>
                    <a:pt x="45" y="198"/>
                  </a:lnTo>
                  <a:lnTo>
                    <a:pt x="45" y="197"/>
                  </a:lnTo>
                  <a:lnTo>
                    <a:pt x="42" y="197"/>
                  </a:lnTo>
                  <a:lnTo>
                    <a:pt x="42" y="198"/>
                  </a:lnTo>
                  <a:close/>
                  <a:moveTo>
                    <a:pt x="47" y="198"/>
                  </a:moveTo>
                  <a:lnTo>
                    <a:pt x="50" y="198"/>
                  </a:lnTo>
                  <a:lnTo>
                    <a:pt x="50" y="197"/>
                  </a:lnTo>
                  <a:lnTo>
                    <a:pt x="47" y="197"/>
                  </a:lnTo>
                  <a:lnTo>
                    <a:pt x="47" y="198"/>
                  </a:lnTo>
                  <a:close/>
                  <a:moveTo>
                    <a:pt x="53" y="198"/>
                  </a:moveTo>
                  <a:lnTo>
                    <a:pt x="55" y="198"/>
                  </a:lnTo>
                  <a:lnTo>
                    <a:pt x="55" y="197"/>
                  </a:lnTo>
                  <a:lnTo>
                    <a:pt x="53" y="197"/>
                  </a:lnTo>
                  <a:lnTo>
                    <a:pt x="53" y="198"/>
                  </a:lnTo>
                  <a:close/>
                  <a:moveTo>
                    <a:pt x="58" y="198"/>
                  </a:moveTo>
                  <a:lnTo>
                    <a:pt x="61" y="198"/>
                  </a:lnTo>
                  <a:lnTo>
                    <a:pt x="61" y="197"/>
                  </a:lnTo>
                  <a:lnTo>
                    <a:pt x="58" y="197"/>
                  </a:lnTo>
                  <a:lnTo>
                    <a:pt x="58" y="198"/>
                  </a:lnTo>
                  <a:close/>
                  <a:moveTo>
                    <a:pt x="63" y="198"/>
                  </a:moveTo>
                  <a:lnTo>
                    <a:pt x="64" y="198"/>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7"/>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4" y="198"/>
                  </a:lnTo>
                  <a:lnTo>
                    <a:pt x="66" y="198"/>
                  </a:lnTo>
                  <a:lnTo>
                    <a:pt x="66" y="197"/>
                  </a:lnTo>
                  <a:lnTo>
                    <a:pt x="64" y="197"/>
                  </a:lnTo>
                  <a:lnTo>
                    <a:pt x="64" y="198"/>
                  </a:lnTo>
                  <a:lnTo>
                    <a:pt x="64" y="198"/>
                  </a:lnTo>
                  <a:lnTo>
                    <a:pt x="64" y="197"/>
                  </a:lnTo>
                  <a:lnTo>
                    <a:pt x="63" y="197"/>
                  </a:lnTo>
                  <a:lnTo>
                    <a:pt x="63" y="198"/>
                  </a:lnTo>
                  <a:close/>
                  <a:moveTo>
                    <a:pt x="69" y="198"/>
                  </a:moveTo>
                  <a:lnTo>
                    <a:pt x="71" y="198"/>
                  </a:lnTo>
                  <a:lnTo>
                    <a:pt x="71" y="197"/>
                  </a:lnTo>
                  <a:lnTo>
                    <a:pt x="69" y="197"/>
                  </a:lnTo>
                  <a:lnTo>
                    <a:pt x="69" y="198"/>
                  </a:lnTo>
                  <a:close/>
                  <a:moveTo>
                    <a:pt x="74" y="198"/>
                  </a:moveTo>
                  <a:lnTo>
                    <a:pt x="77" y="198"/>
                  </a:lnTo>
                  <a:lnTo>
                    <a:pt x="77" y="197"/>
                  </a:lnTo>
                  <a:lnTo>
                    <a:pt x="74" y="197"/>
                  </a:lnTo>
                  <a:lnTo>
                    <a:pt x="74" y="198"/>
                  </a:lnTo>
                  <a:close/>
                  <a:moveTo>
                    <a:pt x="79" y="198"/>
                  </a:moveTo>
                  <a:lnTo>
                    <a:pt x="82" y="198"/>
                  </a:lnTo>
                  <a:lnTo>
                    <a:pt x="82" y="197"/>
                  </a:lnTo>
                  <a:lnTo>
                    <a:pt x="79" y="197"/>
                  </a:lnTo>
                  <a:lnTo>
                    <a:pt x="79" y="198"/>
                  </a:lnTo>
                  <a:close/>
                  <a:moveTo>
                    <a:pt x="85" y="198"/>
                  </a:moveTo>
                  <a:lnTo>
                    <a:pt x="87" y="198"/>
                  </a:lnTo>
                  <a:lnTo>
                    <a:pt x="87" y="197"/>
                  </a:lnTo>
                  <a:lnTo>
                    <a:pt x="87" y="197"/>
                  </a:lnTo>
                  <a:lnTo>
                    <a:pt x="87" y="197"/>
                  </a:lnTo>
                  <a:lnTo>
                    <a:pt x="87"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7"/>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8" y="198"/>
                  </a:lnTo>
                  <a:lnTo>
                    <a:pt x="87" y="198"/>
                  </a:lnTo>
                  <a:lnTo>
                    <a:pt x="87" y="197"/>
                  </a:lnTo>
                  <a:lnTo>
                    <a:pt x="87" y="197"/>
                  </a:lnTo>
                  <a:lnTo>
                    <a:pt x="87" y="198"/>
                  </a:lnTo>
                  <a:lnTo>
                    <a:pt x="87" y="198"/>
                  </a:lnTo>
                  <a:lnTo>
                    <a:pt x="87" y="197"/>
                  </a:lnTo>
                  <a:lnTo>
                    <a:pt x="85" y="197"/>
                  </a:lnTo>
                  <a:lnTo>
                    <a:pt x="85" y="198"/>
                  </a:lnTo>
                  <a:close/>
                  <a:moveTo>
                    <a:pt x="90" y="198"/>
                  </a:moveTo>
                  <a:lnTo>
                    <a:pt x="91" y="198"/>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7"/>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1" y="198"/>
                  </a:lnTo>
                  <a:lnTo>
                    <a:pt x="93" y="198"/>
                  </a:lnTo>
                  <a:lnTo>
                    <a:pt x="93" y="197"/>
                  </a:lnTo>
                  <a:lnTo>
                    <a:pt x="91" y="197"/>
                  </a:lnTo>
                  <a:lnTo>
                    <a:pt x="91" y="198"/>
                  </a:lnTo>
                  <a:lnTo>
                    <a:pt x="91" y="198"/>
                  </a:lnTo>
                  <a:lnTo>
                    <a:pt x="91" y="197"/>
                  </a:lnTo>
                  <a:lnTo>
                    <a:pt x="90" y="197"/>
                  </a:lnTo>
                  <a:lnTo>
                    <a:pt x="90" y="198"/>
                  </a:lnTo>
                  <a:close/>
                  <a:moveTo>
                    <a:pt x="96" y="198"/>
                  </a:moveTo>
                  <a:lnTo>
                    <a:pt x="96" y="198"/>
                  </a:lnTo>
                  <a:lnTo>
                    <a:pt x="98" y="198"/>
                  </a:lnTo>
                  <a:lnTo>
                    <a:pt x="98" y="198"/>
                  </a:lnTo>
                  <a:lnTo>
                    <a:pt x="97" y="197"/>
                  </a:lnTo>
                  <a:lnTo>
                    <a:pt x="95" y="197"/>
                  </a:lnTo>
                  <a:lnTo>
                    <a:pt x="96" y="198"/>
                  </a:lnTo>
                  <a:close/>
                  <a:moveTo>
                    <a:pt x="334" y="198"/>
                  </a:moveTo>
                  <a:lnTo>
                    <a:pt x="335" y="198"/>
                  </a:lnTo>
                  <a:lnTo>
                    <a:pt x="335" y="197"/>
                  </a:lnTo>
                  <a:lnTo>
                    <a:pt x="335" y="197"/>
                  </a:lnTo>
                  <a:lnTo>
                    <a:pt x="335" y="197"/>
                  </a:lnTo>
                  <a:lnTo>
                    <a:pt x="335" y="197"/>
                  </a:lnTo>
                  <a:lnTo>
                    <a:pt x="335" y="197"/>
                  </a:lnTo>
                  <a:lnTo>
                    <a:pt x="335" y="197"/>
                  </a:lnTo>
                  <a:lnTo>
                    <a:pt x="335" y="197"/>
                  </a:lnTo>
                  <a:lnTo>
                    <a:pt x="335" y="197"/>
                  </a:lnTo>
                  <a:lnTo>
                    <a:pt x="335"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7"/>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8"/>
                  </a:lnTo>
                  <a:lnTo>
                    <a:pt x="336" y="197"/>
                  </a:lnTo>
                  <a:lnTo>
                    <a:pt x="335" y="197"/>
                  </a:lnTo>
                  <a:lnTo>
                    <a:pt x="335" y="198"/>
                  </a:lnTo>
                  <a:lnTo>
                    <a:pt x="335" y="198"/>
                  </a:lnTo>
                  <a:lnTo>
                    <a:pt x="335" y="197"/>
                  </a:lnTo>
                  <a:lnTo>
                    <a:pt x="334" y="197"/>
                  </a:lnTo>
                  <a:lnTo>
                    <a:pt x="333" y="198"/>
                  </a:lnTo>
                  <a:lnTo>
                    <a:pt x="334" y="198"/>
                  </a:lnTo>
                  <a:close/>
                  <a:moveTo>
                    <a:pt x="338" y="198"/>
                  </a:moveTo>
                  <a:lnTo>
                    <a:pt x="339" y="198"/>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7"/>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39" y="198"/>
                  </a:lnTo>
                  <a:lnTo>
                    <a:pt x="341" y="198"/>
                  </a:lnTo>
                  <a:lnTo>
                    <a:pt x="341" y="198"/>
                  </a:lnTo>
                  <a:lnTo>
                    <a:pt x="341" y="197"/>
                  </a:lnTo>
                  <a:lnTo>
                    <a:pt x="339" y="197"/>
                  </a:lnTo>
                  <a:lnTo>
                    <a:pt x="339" y="198"/>
                  </a:lnTo>
                  <a:lnTo>
                    <a:pt x="339" y="198"/>
                  </a:lnTo>
                  <a:lnTo>
                    <a:pt x="339" y="197"/>
                  </a:lnTo>
                  <a:lnTo>
                    <a:pt x="338" y="197"/>
                  </a:lnTo>
                  <a:lnTo>
                    <a:pt x="338" y="198"/>
                  </a:lnTo>
                  <a:close/>
                  <a:moveTo>
                    <a:pt x="370" y="198"/>
                  </a:moveTo>
                  <a:lnTo>
                    <a:pt x="371" y="198"/>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7"/>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1" y="198"/>
                  </a:lnTo>
                  <a:lnTo>
                    <a:pt x="373" y="198"/>
                  </a:lnTo>
                  <a:lnTo>
                    <a:pt x="373" y="197"/>
                  </a:lnTo>
                  <a:lnTo>
                    <a:pt x="371" y="197"/>
                  </a:lnTo>
                  <a:lnTo>
                    <a:pt x="371" y="198"/>
                  </a:lnTo>
                  <a:lnTo>
                    <a:pt x="371" y="198"/>
                  </a:lnTo>
                  <a:lnTo>
                    <a:pt x="371" y="197"/>
                  </a:lnTo>
                  <a:lnTo>
                    <a:pt x="370" y="197"/>
                  </a:lnTo>
                  <a:lnTo>
                    <a:pt x="370" y="198"/>
                  </a:lnTo>
                  <a:close/>
                  <a:moveTo>
                    <a:pt x="376" y="198"/>
                  </a:moveTo>
                  <a:lnTo>
                    <a:pt x="376" y="198"/>
                  </a:lnTo>
                  <a:lnTo>
                    <a:pt x="378" y="198"/>
                  </a:lnTo>
                  <a:lnTo>
                    <a:pt x="378" y="197"/>
                  </a:lnTo>
                  <a:lnTo>
                    <a:pt x="376" y="197"/>
                  </a:lnTo>
                  <a:lnTo>
                    <a:pt x="376" y="198"/>
                  </a:lnTo>
                  <a:close/>
                  <a:moveTo>
                    <a:pt x="397" y="198"/>
                  </a:moveTo>
                  <a:lnTo>
                    <a:pt x="400" y="198"/>
                  </a:lnTo>
                  <a:lnTo>
                    <a:pt x="400" y="197"/>
                  </a:lnTo>
                  <a:lnTo>
                    <a:pt x="397" y="197"/>
                  </a:lnTo>
                  <a:lnTo>
                    <a:pt x="397" y="198"/>
                  </a:lnTo>
                  <a:close/>
                  <a:moveTo>
                    <a:pt x="402" y="198"/>
                  </a:moveTo>
                  <a:lnTo>
                    <a:pt x="405" y="198"/>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7"/>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8"/>
                  </a:lnTo>
                  <a:lnTo>
                    <a:pt x="405" y="197"/>
                  </a:lnTo>
                  <a:lnTo>
                    <a:pt x="405" y="197"/>
                  </a:lnTo>
                  <a:lnTo>
                    <a:pt x="405" y="198"/>
                  </a:lnTo>
                  <a:lnTo>
                    <a:pt x="405" y="198"/>
                  </a:lnTo>
                  <a:lnTo>
                    <a:pt x="405" y="197"/>
                  </a:lnTo>
                  <a:lnTo>
                    <a:pt x="403" y="197"/>
                  </a:lnTo>
                  <a:lnTo>
                    <a:pt x="402" y="198"/>
                  </a:lnTo>
                  <a:close/>
                  <a:moveTo>
                    <a:pt x="408" y="198"/>
                  </a:moveTo>
                  <a:lnTo>
                    <a:pt x="411" y="198"/>
                  </a:lnTo>
                  <a:lnTo>
                    <a:pt x="411" y="197"/>
                  </a:lnTo>
                  <a:lnTo>
                    <a:pt x="408" y="197"/>
                  </a:lnTo>
                  <a:lnTo>
                    <a:pt x="408" y="198"/>
                  </a:lnTo>
                  <a:close/>
                  <a:moveTo>
                    <a:pt x="413" y="198"/>
                  </a:moveTo>
                  <a:lnTo>
                    <a:pt x="416" y="198"/>
                  </a:lnTo>
                  <a:lnTo>
                    <a:pt x="416" y="197"/>
                  </a:lnTo>
                  <a:lnTo>
                    <a:pt x="413" y="197"/>
                  </a:lnTo>
                  <a:lnTo>
                    <a:pt x="413" y="198"/>
                  </a:lnTo>
                  <a:close/>
                  <a:moveTo>
                    <a:pt x="419" y="198"/>
                  </a:moveTo>
                  <a:lnTo>
                    <a:pt x="420" y="198"/>
                  </a:lnTo>
                  <a:lnTo>
                    <a:pt x="420" y="197"/>
                  </a:lnTo>
                  <a:lnTo>
                    <a:pt x="421" y="197"/>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8"/>
                  </a:lnTo>
                  <a:lnTo>
                    <a:pt x="421" y="197"/>
                  </a:lnTo>
                  <a:lnTo>
                    <a:pt x="421"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7"/>
                  </a:lnTo>
                  <a:lnTo>
                    <a:pt x="420" y="198"/>
                  </a:lnTo>
                  <a:lnTo>
                    <a:pt x="420" y="198"/>
                  </a:lnTo>
                  <a:lnTo>
                    <a:pt x="420" y="197"/>
                  </a:lnTo>
                  <a:lnTo>
                    <a:pt x="420" y="197"/>
                  </a:lnTo>
                  <a:lnTo>
                    <a:pt x="419" y="197"/>
                  </a:lnTo>
                  <a:lnTo>
                    <a:pt x="419" y="198"/>
                  </a:lnTo>
                  <a:close/>
                  <a:moveTo>
                    <a:pt x="424" y="198"/>
                  </a:moveTo>
                  <a:lnTo>
                    <a:pt x="427" y="198"/>
                  </a:lnTo>
                  <a:lnTo>
                    <a:pt x="427" y="198"/>
                  </a:lnTo>
                  <a:lnTo>
                    <a:pt x="424" y="197"/>
                  </a:lnTo>
                  <a:lnTo>
                    <a:pt x="424" y="198"/>
                  </a:lnTo>
                  <a:close/>
                  <a:moveTo>
                    <a:pt x="98" y="198"/>
                  </a:moveTo>
                  <a:lnTo>
                    <a:pt x="97"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7"/>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lnTo>
                    <a:pt x="98" y="198"/>
                  </a:lnTo>
                  <a:close/>
                  <a:moveTo>
                    <a:pt x="98" y="197"/>
                  </a:moveTo>
                  <a:lnTo>
                    <a:pt x="98" y="198"/>
                  </a:lnTo>
                  <a:lnTo>
                    <a:pt x="98" y="198"/>
                  </a:lnTo>
                  <a:lnTo>
                    <a:pt x="97" y="197"/>
                  </a:lnTo>
                  <a:lnTo>
                    <a:pt x="98" y="197"/>
                  </a:lnTo>
                  <a:close/>
                  <a:moveTo>
                    <a:pt x="103" y="196"/>
                  </a:moveTo>
                  <a:lnTo>
                    <a:pt x="103" y="197"/>
                  </a:lnTo>
                  <a:lnTo>
                    <a:pt x="101" y="198"/>
                  </a:lnTo>
                  <a:lnTo>
                    <a:pt x="101" y="196"/>
                  </a:lnTo>
                  <a:lnTo>
                    <a:pt x="103" y="196"/>
                  </a:lnTo>
                  <a:close/>
                  <a:moveTo>
                    <a:pt x="103" y="197"/>
                  </a:move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6"/>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lnTo>
                    <a:pt x="103" y="197"/>
                  </a:lnTo>
                  <a:close/>
                  <a:moveTo>
                    <a:pt x="103" y="196"/>
                  </a:moveTo>
                  <a:lnTo>
                    <a:pt x="104" y="197"/>
                  </a:lnTo>
                  <a:lnTo>
                    <a:pt x="103" y="197"/>
                  </a:lnTo>
                  <a:lnTo>
                    <a:pt x="103" y="196"/>
                  </a:lnTo>
                  <a:close/>
                  <a:moveTo>
                    <a:pt x="108" y="195"/>
                  </a:moveTo>
                  <a:lnTo>
                    <a:pt x="108" y="197"/>
                  </a:lnTo>
                  <a:lnTo>
                    <a:pt x="106" y="197"/>
                  </a:lnTo>
                  <a:lnTo>
                    <a:pt x="106" y="196"/>
                  </a:lnTo>
                  <a:lnTo>
                    <a:pt x="108" y="195"/>
                  </a:lnTo>
                  <a:close/>
                  <a:moveTo>
                    <a:pt x="108" y="197"/>
                  </a:moveTo>
                  <a:lnTo>
                    <a:pt x="108" y="195"/>
                  </a:lnTo>
                  <a:lnTo>
                    <a:pt x="108" y="195"/>
                  </a:lnTo>
                  <a:lnTo>
                    <a:pt x="108" y="195"/>
                  </a:lnTo>
                  <a:lnTo>
                    <a:pt x="108" y="195"/>
                  </a:lnTo>
                  <a:lnTo>
                    <a:pt x="108" y="195"/>
                  </a:lnTo>
                  <a:lnTo>
                    <a:pt x="108" y="195"/>
                  </a:lnTo>
                  <a:lnTo>
                    <a:pt x="108" y="195"/>
                  </a:lnTo>
                  <a:lnTo>
                    <a:pt x="108" y="195"/>
                  </a:lnTo>
                  <a:lnTo>
                    <a:pt x="108" y="195"/>
                  </a:lnTo>
                  <a:lnTo>
                    <a:pt x="108" y="195"/>
                  </a:lnTo>
                  <a:lnTo>
                    <a:pt x="108" y="195"/>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6"/>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lnTo>
                    <a:pt x="108" y="197"/>
                  </a:lnTo>
                  <a:close/>
                  <a:moveTo>
                    <a:pt x="109" y="195"/>
                  </a:moveTo>
                  <a:lnTo>
                    <a:pt x="109" y="197"/>
                  </a:lnTo>
                  <a:lnTo>
                    <a:pt x="108" y="197"/>
                  </a:lnTo>
                  <a:lnTo>
                    <a:pt x="108" y="195"/>
                  </a:lnTo>
                  <a:lnTo>
                    <a:pt x="109" y="195"/>
                  </a:lnTo>
                  <a:close/>
                  <a:moveTo>
                    <a:pt x="114" y="195"/>
                  </a:moveTo>
                  <a:lnTo>
                    <a:pt x="114" y="196"/>
                  </a:lnTo>
                  <a:lnTo>
                    <a:pt x="112" y="196"/>
                  </a:lnTo>
                  <a:lnTo>
                    <a:pt x="111" y="195"/>
                  </a:lnTo>
                  <a:lnTo>
                    <a:pt x="114" y="195"/>
                  </a:lnTo>
                  <a:close/>
                  <a:moveTo>
                    <a:pt x="120" y="195"/>
                  </a:moveTo>
                  <a:lnTo>
                    <a:pt x="120" y="196"/>
                  </a:lnTo>
                  <a:lnTo>
                    <a:pt x="117" y="196"/>
                  </a:lnTo>
                  <a:lnTo>
                    <a:pt x="117" y="195"/>
                  </a:lnTo>
                  <a:lnTo>
                    <a:pt x="120" y="195"/>
                  </a:lnTo>
                  <a:close/>
                  <a:moveTo>
                    <a:pt x="125" y="196"/>
                  </a:moveTo>
                  <a:lnTo>
                    <a:pt x="125" y="196"/>
                  </a:lnTo>
                  <a:lnTo>
                    <a:pt x="122" y="196"/>
                  </a:lnTo>
                  <a:lnTo>
                    <a:pt x="122" y="195"/>
                  </a:lnTo>
                  <a:lnTo>
                    <a:pt x="125" y="195"/>
                  </a:lnTo>
                  <a:lnTo>
                    <a:pt x="125" y="196"/>
                  </a:lnTo>
                  <a:close/>
                  <a:moveTo>
                    <a:pt x="125" y="196"/>
                  </a:move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5"/>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lnTo>
                    <a:pt x="125" y="196"/>
                  </a:lnTo>
                  <a:close/>
                  <a:moveTo>
                    <a:pt x="125" y="195"/>
                  </a:moveTo>
                  <a:lnTo>
                    <a:pt x="125" y="196"/>
                  </a:lnTo>
                  <a:lnTo>
                    <a:pt x="125" y="196"/>
                  </a:lnTo>
                  <a:lnTo>
                    <a:pt x="125" y="195"/>
                  </a:lnTo>
                  <a:close/>
                  <a:moveTo>
                    <a:pt x="128" y="196"/>
                  </a:moveTo>
                  <a:lnTo>
                    <a:pt x="128" y="196"/>
                  </a:lnTo>
                  <a:lnTo>
                    <a:pt x="128" y="196"/>
                  </a:lnTo>
                  <a:lnTo>
                    <a:pt x="128" y="195"/>
                  </a:lnTo>
                  <a:lnTo>
                    <a:pt x="128" y="195"/>
                  </a:lnTo>
                  <a:lnTo>
                    <a:pt x="128" y="196"/>
                  </a:lnTo>
                  <a:close/>
                  <a:moveTo>
                    <a:pt x="128" y="196"/>
                  </a:move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8"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5"/>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9" y="196"/>
                  </a:lnTo>
                  <a:lnTo>
                    <a:pt x="128" y="196"/>
                  </a:lnTo>
                  <a:lnTo>
                    <a:pt x="128" y="196"/>
                  </a:lnTo>
                  <a:lnTo>
                    <a:pt x="128" y="196"/>
                  </a:lnTo>
                  <a:lnTo>
                    <a:pt x="128" y="196"/>
                  </a:lnTo>
                  <a:lnTo>
                    <a:pt x="128" y="196"/>
                  </a:lnTo>
                  <a:lnTo>
                    <a:pt x="128" y="196"/>
                  </a:lnTo>
                  <a:lnTo>
                    <a:pt x="128" y="196"/>
                  </a:lnTo>
                  <a:lnTo>
                    <a:pt x="128" y="196"/>
                  </a:lnTo>
                  <a:lnTo>
                    <a:pt x="128" y="196"/>
                  </a:lnTo>
                  <a:lnTo>
                    <a:pt x="128" y="196"/>
                  </a:lnTo>
                  <a:lnTo>
                    <a:pt x="128" y="196"/>
                  </a:lnTo>
                  <a:lnTo>
                    <a:pt x="128" y="196"/>
                  </a:lnTo>
                  <a:close/>
                  <a:moveTo>
                    <a:pt x="130" y="195"/>
                  </a:moveTo>
                  <a:lnTo>
                    <a:pt x="130" y="196"/>
                  </a:lnTo>
                  <a:lnTo>
                    <a:pt x="128" y="196"/>
                  </a:lnTo>
                  <a:lnTo>
                    <a:pt x="128" y="195"/>
                  </a:lnTo>
                  <a:lnTo>
                    <a:pt x="130" y="195"/>
                  </a:lnTo>
                  <a:close/>
                  <a:moveTo>
                    <a:pt x="135" y="194"/>
                  </a:moveTo>
                  <a:lnTo>
                    <a:pt x="136" y="195"/>
                  </a:lnTo>
                  <a:lnTo>
                    <a:pt x="133" y="196"/>
                  </a:lnTo>
                  <a:lnTo>
                    <a:pt x="133" y="194"/>
                  </a:lnTo>
                  <a:lnTo>
                    <a:pt x="135" y="194"/>
                  </a:lnTo>
                  <a:close/>
                  <a:moveTo>
                    <a:pt x="138" y="194"/>
                  </a:moveTo>
                  <a:lnTo>
                    <a:pt x="138" y="195"/>
                  </a:lnTo>
                  <a:lnTo>
                    <a:pt x="138" y="195"/>
                  </a:lnTo>
                  <a:lnTo>
                    <a:pt x="138" y="194"/>
                  </a:lnTo>
                  <a:lnTo>
                    <a:pt x="138" y="194"/>
                  </a:lnTo>
                  <a:close/>
                  <a:moveTo>
                    <a:pt x="138" y="195"/>
                  </a:moveTo>
                  <a:lnTo>
                    <a:pt x="138" y="194"/>
                  </a:lnTo>
                  <a:lnTo>
                    <a:pt x="138" y="194"/>
                  </a:lnTo>
                  <a:lnTo>
                    <a:pt x="138" y="194"/>
                  </a:lnTo>
                  <a:lnTo>
                    <a:pt x="138" y="194"/>
                  </a:lnTo>
                  <a:lnTo>
                    <a:pt x="138" y="194"/>
                  </a:lnTo>
                  <a:lnTo>
                    <a:pt x="138" y="194"/>
                  </a:lnTo>
                  <a:lnTo>
                    <a:pt x="138" y="194"/>
                  </a:lnTo>
                  <a:lnTo>
                    <a:pt x="138" y="194"/>
                  </a:lnTo>
                  <a:lnTo>
                    <a:pt x="138" y="194"/>
                  </a:lnTo>
                  <a:lnTo>
                    <a:pt x="138"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4"/>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9" y="195"/>
                  </a:lnTo>
                  <a:lnTo>
                    <a:pt x="138" y="195"/>
                  </a:lnTo>
                  <a:lnTo>
                    <a:pt x="138" y="195"/>
                  </a:lnTo>
                  <a:lnTo>
                    <a:pt x="138" y="195"/>
                  </a:lnTo>
                  <a:lnTo>
                    <a:pt x="138" y="195"/>
                  </a:lnTo>
                  <a:close/>
                  <a:moveTo>
                    <a:pt x="140" y="193"/>
                  </a:moveTo>
                  <a:lnTo>
                    <a:pt x="140" y="195"/>
                  </a:lnTo>
                  <a:lnTo>
                    <a:pt x="138" y="195"/>
                  </a:lnTo>
                  <a:lnTo>
                    <a:pt x="138" y="194"/>
                  </a:lnTo>
                  <a:lnTo>
                    <a:pt x="140" y="193"/>
                  </a:lnTo>
                  <a:close/>
                  <a:moveTo>
                    <a:pt x="140" y="195"/>
                  </a:moveTo>
                  <a:lnTo>
                    <a:pt x="140" y="193"/>
                  </a:lnTo>
                  <a:lnTo>
                    <a:pt x="140" y="193"/>
                  </a:lnTo>
                  <a:lnTo>
                    <a:pt x="140" y="193"/>
                  </a:lnTo>
                  <a:lnTo>
                    <a:pt x="140" y="193"/>
                  </a:lnTo>
                  <a:lnTo>
                    <a:pt x="140" y="193"/>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0"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4"/>
                  </a:lnTo>
                  <a:lnTo>
                    <a:pt x="141" y="195"/>
                  </a:lnTo>
                  <a:lnTo>
                    <a:pt x="141" y="195"/>
                  </a:lnTo>
                  <a:lnTo>
                    <a:pt x="141"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lnTo>
                    <a:pt x="140" y="195"/>
                  </a:lnTo>
                  <a:close/>
                  <a:moveTo>
                    <a:pt x="141" y="193"/>
                  </a:moveTo>
                  <a:lnTo>
                    <a:pt x="141" y="195"/>
                  </a:lnTo>
                  <a:lnTo>
                    <a:pt x="140" y="195"/>
                  </a:lnTo>
                  <a:lnTo>
                    <a:pt x="140" y="193"/>
                  </a:lnTo>
                  <a:lnTo>
                    <a:pt x="141" y="193"/>
                  </a:lnTo>
                  <a:close/>
                  <a:moveTo>
                    <a:pt x="145" y="193"/>
                  </a:moveTo>
                  <a:lnTo>
                    <a:pt x="145" y="195"/>
                  </a:lnTo>
                  <a:lnTo>
                    <a:pt x="144" y="195"/>
                  </a:lnTo>
                  <a:lnTo>
                    <a:pt x="144" y="193"/>
                  </a:lnTo>
                  <a:lnTo>
                    <a:pt x="145" y="193"/>
                  </a:lnTo>
                  <a:close/>
                  <a:moveTo>
                    <a:pt x="145" y="195"/>
                  </a:moveTo>
                  <a:lnTo>
                    <a:pt x="145" y="193"/>
                  </a:lnTo>
                  <a:lnTo>
                    <a:pt x="145" y="193"/>
                  </a:lnTo>
                  <a:lnTo>
                    <a:pt x="145" y="193"/>
                  </a:lnTo>
                  <a:lnTo>
                    <a:pt x="145" y="193"/>
                  </a:lnTo>
                  <a:lnTo>
                    <a:pt x="145" y="193"/>
                  </a:lnTo>
                  <a:lnTo>
                    <a:pt x="145" y="194"/>
                  </a:lnTo>
                  <a:lnTo>
                    <a:pt x="145" y="194"/>
                  </a:lnTo>
                  <a:lnTo>
                    <a:pt x="145" y="194"/>
                  </a:lnTo>
                  <a:lnTo>
                    <a:pt x="145" y="194"/>
                  </a:lnTo>
                  <a:lnTo>
                    <a:pt x="145" y="194"/>
                  </a:lnTo>
                  <a:lnTo>
                    <a:pt x="145" y="194"/>
                  </a:lnTo>
                  <a:lnTo>
                    <a:pt x="145" y="194"/>
                  </a:lnTo>
                  <a:lnTo>
                    <a:pt x="145" y="194"/>
                  </a:lnTo>
                  <a:lnTo>
                    <a:pt x="145"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4"/>
                  </a:lnTo>
                  <a:lnTo>
                    <a:pt x="146" y="195"/>
                  </a:lnTo>
                  <a:lnTo>
                    <a:pt x="146" y="195"/>
                  </a:lnTo>
                  <a:lnTo>
                    <a:pt x="146" y="195"/>
                  </a:lnTo>
                  <a:lnTo>
                    <a:pt x="146" y="195"/>
                  </a:lnTo>
                  <a:lnTo>
                    <a:pt x="146" y="195"/>
                  </a:lnTo>
                  <a:lnTo>
                    <a:pt x="146" y="195"/>
                  </a:lnTo>
                  <a:lnTo>
                    <a:pt x="146"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lnTo>
                    <a:pt x="145" y="195"/>
                  </a:lnTo>
                  <a:close/>
                  <a:moveTo>
                    <a:pt x="146" y="194"/>
                  </a:moveTo>
                  <a:lnTo>
                    <a:pt x="146" y="195"/>
                  </a:lnTo>
                  <a:lnTo>
                    <a:pt x="145" y="195"/>
                  </a:lnTo>
                  <a:lnTo>
                    <a:pt x="145" y="193"/>
                  </a:lnTo>
                  <a:lnTo>
                    <a:pt x="146" y="194"/>
                  </a:lnTo>
                  <a:close/>
                  <a:moveTo>
                    <a:pt x="150" y="194"/>
                  </a:moveTo>
                  <a:lnTo>
                    <a:pt x="150" y="196"/>
                  </a:lnTo>
                  <a:lnTo>
                    <a:pt x="149" y="195"/>
                  </a:lnTo>
                  <a:lnTo>
                    <a:pt x="149" y="194"/>
                  </a:lnTo>
                  <a:lnTo>
                    <a:pt x="150" y="194"/>
                  </a:lnTo>
                  <a:close/>
                  <a:moveTo>
                    <a:pt x="150" y="196"/>
                  </a:moveTo>
                  <a:lnTo>
                    <a:pt x="150" y="194"/>
                  </a:lnTo>
                  <a:lnTo>
                    <a:pt x="150" y="194"/>
                  </a:lnTo>
                  <a:lnTo>
                    <a:pt x="150" y="194"/>
                  </a:lnTo>
                  <a:lnTo>
                    <a:pt x="150" y="194"/>
                  </a:lnTo>
                  <a:lnTo>
                    <a:pt x="150" y="194"/>
                  </a:lnTo>
                  <a:lnTo>
                    <a:pt x="150" y="194"/>
                  </a:lnTo>
                  <a:lnTo>
                    <a:pt x="150" y="194"/>
                  </a:lnTo>
                  <a:lnTo>
                    <a:pt x="150" y="194"/>
                  </a:lnTo>
                  <a:lnTo>
                    <a:pt x="151" y="194"/>
                  </a:lnTo>
                  <a:lnTo>
                    <a:pt x="151" y="194"/>
                  </a:lnTo>
                  <a:lnTo>
                    <a:pt x="151" y="194"/>
                  </a:lnTo>
                  <a:lnTo>
                    <a:pt x="151" y="194"/>
                  </a:lnTo>
                  <a:lnTo>
                    <a:pt x="151" y="194"/>
                  </a:lnTo>
                  <a:lnTo>
                    <a:pt x="151" y="194"/>
                  </a:lnTo>
                  <a:lnTo>
                    <a:pt x="151" y="194"/>
                  </a:lnTo>
                  <a:lnTo>
                    <a:pt x="151" y="194"/>
                  </a:lnTo>
                  <a:lnTo>
                    <a:pt x="151" y="194"/>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1" y="195"/>
                  </a:lnTo>
                  <a:lnTo>
                    <a:pt x="150" y="195"/>
                  </a:lnTo>
                  <a:lnTo>
                    <a:pt x="150" y="196"/>
                  </a:lnTo>
                  <a:lnTo>
                    <a:pt x="150" y="196"/>
                  </a:lnTo>
                  <a:lnTo>
                    <a:pt x="150" y="196"/>
                  </a:lnTo>
                  <a:lnTo>
                    <a:pt x="150" y="196"/>
                  </a:lnTo>
                  <a:lnTo>
                    <a:pt x="150" y="196"/>
                  </a:lnTo>
                  <a:lnTo>
                    <a:pt x="150" y="196"/>
                  </a:lnTo>
                  <a:lnTo>
                    <a:pt x="150" y="196"/>
                  </a:lnTo>
                  <a:lnTo>
                    <a:pt x="150" y="196"/>
                  </a:lnTo>
                  <a:lnTo>
                    <a:pt x="150" y="196"/>
                  </a:lnTo>
                  <a:lnTo>
                    <a:pt x="150" y="196"/>
                  </a:lnTo>
                  <a:lnTo>
                    <a:pt x="150" y="196"/>
                  </a:lnTo>
                  <a:lnTo>
                    <a:pt x="150" y="196"/>
                  </a:lnTo>
                  <a:close/>
                  <a:moveTo>
                    <a:pt x="152" y="194"/>
                  </a:moveTo>
                  <a:lnTo>
                    <a:pt x="151" y="196"/>
                  </a:lnTo>
                  <a:lnTo>
                    <a:pt x="150" y="196"/>
                  </a:lnTo>
                  <a:lnTo>
                    <a:pt x="150" y="194"/>
                  </a:lnTo>
                  <a:lnTo>
                    <a:pt x="152" y="194"/>
                  </a:lnTo>
                  <a:close/>
                  <a:moveTo>
                    <a:pt x="155" y="196"/>
                  </a:moveTo>
                  <a:lnTo>
                    <a:pt x="155" y="196"/>
                  </a:lnTo>
                  <a:lnTo>
                    <a:pt x="154" y="196"/>
                  </a:lnTo>
                  <a:lnTo>
                    <a:pt x="154" y="195"/>
                  </a:lnTo>
                  <a:lnTo>
                    <a:pt x="155" y="195"/>
                  </a:lnTo>
                  <a:lnTo>
                    <a:pt x="155" y="196"/>
                  </a:lnTo>
                  <a:close/>
                  <a:moveTo>
                    <a:pt x="155" y="196"/>
                  </a:moveTo>
                  <a:lnTo>
                    <a:pt x="155" y="195"/>
                  </a:lnTo>
                  <a:lnTo>
                    <a:pt x="155" y="195"/>
                  </a:lnTo>
                  <a:lnTo>
                    <a:pt x="155" y="195"/>
                  </a:lnTo>
                  <a:lnTo>
                    <a:pt x="155" y="195"/>
                  </a:lnTo>
                  <a:lnTo>
                    <a:pt x="155"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5"/>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6" y="196"/>
                  </a:lnTo>
                  <a:lnTo>
                    <a:pt x="155" y="196"/>
                  </a:lnTo>
                  <a:lnTo>
                    <a:pt x="155" y="196"/>
                  </a:lnTo>
                  <a:lnTo>
                    <a:pt x="155" y="196"/>
                  </a:lnTo>
                  <a:lnTo>
                    <a:pt x="155" y="196"/>
                  </a:lnTo>
                  <a:lnTo>
                    <a:pt x="155" y="196"/>
                  </a:lnTo>
                  <a:lnTo>
                    <a:pt x="155" y="196"/>
                  </a:lnTo>
                  <a:lnTo>
                    <a:pt x="155" y="196"/>
                  </a:lnTo>
                  <a:lnTo>
                    <a:pt x="155" y="196"/>
                  </a:lnTo>
                  <a:lnTo>
                    <a:pt x="155" y="196"/>
                  </a:lnTo>
                  <a:close/>
                  <a:moveTo>
                    <a:pt x="157" y="195"/>
                  </a:moveTo>
                  <a:lnTo>
                    <a:pt x="157" y="196"/>
                  </a:lnTo>
                  <a:lnTo>
                    <a:pt x="155" y="196"/>
                  </a:lnTo>
                  <a:lnTo>
                    <a:pt x="155" y="195"/>
                  </a:lnTo>
                  <a:lnTo>
                    <a:pt x="157" y="195"/>
                  </a:lnTo>
                  <a:close/>
                  <a:moveTo>
                    <a:pt x="161" y="196"/>
                  </a:moveTo>
                  <a:lnTo>
                    <a:pt x="160" y="196"/>
                  </a:lnTo>
                  <a:lnTo>
                    <a:pt x="160" y="196"/>
                  </a:lnTo>
                  <a:lnTo>
                    <a:pt x="159" y="195"/>
                  </a:lnTo>
                  <a:lnTo>
                    <a:pt x="160" y="195"/>
                  </a:lnTo>
                  <a:lnTo>
                    <a:pt x="161" y="196"/>
                  </a:lnTo>
                  <a:close/>
                  <a:moveTo>
                    <a:pt x="160" y="196"/>
                  </a:moveTo>
                  <a:lnTo>
                    <a:pt x="160" y="195"/>
                  </a:lnTo>
                  <a:lnTo>
                    <a:pt x="160" y="195"/>
                  </a:lnTo>
                  <a:lnTo>
                    <a:pt x="160" y="195"/>
                  </a:lnTo>
                  <a:lnTo>
                    <a:pt x="160" y="195"/>
                  </a:lnTo>
                  <a:lnTo>
                    <a:pt x="160" y="195"/>
                  </a:lnTo>
                  <a:lnTo>
                    <a:pt x="160" y="195"/>
                  </a:lnTo>
                  <a:lnTo>
                    <a:pt x="160" y="195"/>
                  </a:lnTo>
                  <a:lnTo>
                    <a:pt x="160"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5"/>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1" y="196"/>
                  </a:lnTo>
                  <a:lnTo>
                    <a:pt x="160" y="196"/>
                  </a:lnTo>
                  <a:close/>
                  <a:moveTo>
                    <a:pt x="162" y="196"/>
                  </a:moveTo>
                  <a:lnTo>
                    <a:pt x="162" y="196"/>
                  </a:lnTo>
                  <a:lnTo>
                    <a:pt x="161" y="196"/>
                  </a:lnTo>
                  <a:lnTo>
                    <a:pt x="160" y="195"/>
                  </a:lnTo>
                  <a:lnTo>
                    <a:pt x="162" y="194"/>
                  </a:lnTo>
                  <a:lnTo>
                    <a:pt x="162" y="196"/>
                  </a:lnTo>
                  <a:close/>
                  <a:moveTo>
                    <a:pt x="162" y="196"/>
                  </a:move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4"/>
                  </a:lnTo>
                  <a:lnTo>
                    <a:pt x="162" y="195"/>
                  </a:lnTo>
                  <a:lnTo>
                    <a:pt x="162" y="195"/>
                  </a:lnTo>
                  <a:lnTo>
                    <a:pt x="162" y="195"/>
                  </a:lnTo>
                  <a:lnTo>
                    <a:pt x="162" y="195"/>
                  </a:lnTo>
                  <a:lnTo>
                    <a:pt x="162" y="195"/>
                  </a:lnTo>
                  <a:lnTo>
                    <a:pt x="162"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5"/>
                  </a:lnTo>
                  <a:lnTo>
                    <a:pt x="163" y="196"/>
                  </a:lnTo>
                  <a:lnTo>
                    <a:pt x="163" y="196"/>
                  </a:lnTo>
                  <a:lnTo>
                    <a:pt x="163" y="196"/>
                  </a:lnTo>
                  <a:lnTo>
                    <a:pt x="163" y="196"/>
                  </a:lnTo>
                  <a:lnTo>
                    <a:pt x="163" y="196"/>
                  </a:lnTo>
                  <a:lnTo>
                    <a:pt x="162" y="196"/>
                  </a:lnTo>
                  <a:lnTo>
                    <a:pt x="162" y="196"/>
                  </a:lnTo>
                  <a:lnTo>
                    <a:pt x="162" y="196"/>
                  </a:lnTo>
                  <a:lnTo>
                    <a:pt x="162" y="196"/>
                  </a:lnTo>
                  <a:lnTo>
                    <a:pt x="162" y="196"/>
                  </a:lnTo>
                  <a:lnTo>
                    <a:pt x="162" y="196"/>
                  </a:lnTo>
                  <a:lnTo>
                    <a:pt x="162" y="196"/>
                  </a:lnTo>
                  <a:lnTo>
                    <a:pt x="162" y="196"/>
                  </a:lnTo>
                  <a:lnTo>
                    <a:pt x="162" y="196"/>
                  </a:lnTo>
                  <a:close/>
                  <a:moveTo>
                    <a:pt x="162" y="194"/>
                  </a:moveTo>
                  <a:lnTo>
                    <a:pt x="162" y="196"/>
                  </a:lnTo>
                  <a:lnTo>
                    <a:pt x="162" y="196"/>
                  </a:lnTo>
                  <a:lnTo>
                    <a:pt x="162" y="194"/>
                  </a:lnTo>
                  <a:close/>
                  <a:moveTo>
                    <a:pt x="166" y="194"/>
                  </a:moveTo>
                  <a:lnTo>
                    <a:pt x="166" y="194"/>
                  </a:lnTo>
                  <a:lnTo>
                    <a:pt x="165" y="195"/>
                  </a:lnTo>
                  <a:lnTo>
                    <a:pt x="164" y="193"/>
                  </a:lnTo>
                  <a:lnTo>
                    <a:pt x="165" y="193"/>
                  </a:lnTo>
                  <a:lnTo>
                    <a:pt x="166" y="194"/>
                  </a:lnTo>
                  <a:close/>
                  <a:moveTo>
                    <a:pt x="166" y="194"/>
                  </a:moveTo>
                  <a:lnTo>
                    <a:pt x="165" y="193"/>
                  </a:lnTo>
                  <a:lnTo>
                    <a:pt x="165" y="193"/>
                  </a:lnTo>
                  <a:lnTo>
                    <a:pt x="165" y="193"/>
                  </a:lnTo>
                  <a:lnTo>
                    <a:pt x="165" y="193"/>
                  </a:lnTo>
                  <a:lnTo>
                    <a:pt x="165" y="193"/>
                  </a:lnTo>
                  <a:lnTo>
                    <a:pt x="165" y="193"/>
                  </a:lnTo>
                  <a:lnTo>
                    <a:pt x="165" y="193"/>
                  </a:lnTo>
                  <a:lnTo>
                    <a:pt x="165" y="193"/>
                  </a:lnTo>
                  <a:lnTo>
                    <a:pt x="165" y="193"/>
                  </a:lnTo>
                  <a:lnTo>
                    <a:pt x="165" y="193"/>
                  </a:lnTo>
                  <a:lnTo>
                    <a:pt x="165" y="193"/>
                  </a:lnTo>
                  <a:lnTo>
                    <a:pt x="165"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3"/>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lnTo>
                    <a:pt x="166" y="194"/>
                  </a:lnTo>
                  <a:close/>
                  <a:moveTo>
                    <a:pt x="166" y="192"/>
                  </a:moveTo>
                  <a:lnTo>
                    <a:pt x="167" y="193"/>
                  </a:lnTo>
                  <a:lnTo>
                    <a:pt x="166" y="194"/>
                  </a:lnTo>
                  <a:lnTo>
                    <a:pt x="165" y="193"/>
                  </a:lnTo>
                  <a:lnTo>
                    <a:pt x="166" y="192"/>
                  </a:lnTo>
                  <a:close/>
                  <a:moveTo>
                    <a:pt x="171" y="190"/>
                  </a:moveTo>
                  <a:lnTo>
                    <a:pt x="171" y="190"/>
                  </a:lnTo>
                  <a:lnTo>
                    <a:pt x="169" y="191"/>
                  </a:lnTo>
                  <a:lnTo>
                    <a:pt x="168" y="190"/>
                  </a:lnTo>
                  <a:lnTo>
                    <a:pt x="170" y="189"/>
                  </a:lnTo>
                  <a:lnTo>
                    <a:pt x="171" y="190"/>
                  </a:lnTo>
                  <a:close/>
                  <a:moveTo>
                    <a:pt x="171" y="190"/>
                  </a:move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0"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89"/>
                  </a:lnTo>
                  <a:lnTo>
                    <a:pt x="171" y="190"/>
                  </a:lnTo>
                  <a:lnTo>
                    <a:pt x="171" y="190"/>
                  </a:lnTo>
                  <a:lnTo>
                    <a:pt x="171" y="190"/>
                  </a:lnTo>
                  <a:lnTo>
                    <a:pt x="171" y="190"/>
                  </a:lnTo>
                  <a:lnTo>
                    <a:pt x="171" y="190"/>
                  </a:lnTo>
                  <a:lnTo>
                    <a:pt x="171" y="190"/>
                  </a:lnTo>
                  <a:lnTo>
                    <a:pt x="171" y="190"/>
                  </a:lnTo>
                  <a:lnTo>
                    <a:pt x="171" y="190"/>
                  </a:lnTo>
                  <a:close/>
                  <a:moveTo>
                    <a:pt x="170" y="189"/>
                  </a:moveTo>
                  <a:lnTo>
                    <a:pt x="171" y="189"/>
                  </a:lnTo>
                  <a:lnTo>
                    <a:pt x="171" y="190"/>
                  </a:lnTo>
                  <a:lnTo>
                    <a:pt x="170" y="189"/>
                  </a:lnTo>
                  <a:close/>
                  <a:moveTo>
                    <a:pt x="174" y="186"/>
                  </a:moveTo>
                  <a:lnTo>
                    <a:pt x="174" y="186"/>
                  </a:lnTo>
                  <a:lnTo>
                    <a:pt x="173" y="187"/>
                  </a:lnTo>
                  <a:lnTo>
                    <a:pt x="172" y="187"/>
                  </a:lnTo>
                  <a:lnTo>
                    <a:pt x="173" y="185"/>
                  </a:lnTo>
                  <a:lnTo>
                    <a:pt x="174" y="186"/>
                  </a:lnTo>
                  <a:close/>
                  <a:moveTo>
                    <a:pt x="174" y="186"/>
                  </a:moveTo>
                  <a:lnTo>
                    <a:pt x="173" y="185"/>
                  </a:lnTo>
                  <a:lnTo>
                    <a:pt x="173" y="185"/>
                  </a:lnTo>
                  <a:lnTo>
                    <a:pt x="173" y="185"/>
                  </a:lnTo>
                  <a:lnTo>
                    <a:pt x="173"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4"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5"/>
                  </a:lnTo>
                  <a:lnTo>
                    <a:pt x="175" y="186"/>
                  </a:lnTo>
                  <a:lnTo>
                    <a:pt x="175" y="186"/>
                  </a:lnTo>
                  <a:lnTo>
                    <a:pt x="175" y="186"/>
                  </a:lnTo>
                  <a:lnTo>
                    <a:pt x="175" y="186"/>
                  </a:lnTo>
                  <a:lnTo>
                    <a:pt x="175" y="186"/>
                  </a:lnTo>
                  <a:lnTo>
                    <a:pt x="175" y="186"/>
                  </a:lnTo>
                  <a:lnTo>
                    <a:pt x="175" y="186"/>
                  </a:lnTo>
                  <a:lnTo>
                    <a:pt x="175" y="186"/>
                  </a:lnTo>
                  <a:lnTo>
                    <a:pt x="174" y="186"/>
                  </a:lnTo>
                  <a:lnTo>
                    <a:pt x="174" y="186"/>
                  </a:lnTo>
                  <a:lnTo>
                    <a:pt x="174" y="186"/>
                  </a:lnTo>
                  <a:close/>
                  <a:moveTo>
                    <a:pt x="174" y="184"/>
                  </a:moveTo>
                  <a:lnTo>
                    <a:pt x="175" y="185"/>
                  </a:lnTo>
                  <a:lnTo>
                    <a:pt x="174" y="186"/>
                  </a:lnTo>
                  <a:lnTo>
                    <a:pt x="173" y="185"/>
                  </a:lnTo>
                  <a:lnTo>
                    <a:pt x="174" y="184"/>
                  </a:lnTo>
                  <a:close/>
                  <a:moveTo>
                    <a:pt x="178" y="181"/>
                  </a:moveTo>
                  <a:lnTo>
                    <a:pt x="178" y="181"/>
                  </a:lnTo>
                  <a:lnTo>
                    <a:pt x="176" y="183"/>
                  </a:lnTo>
                  <a:lnTo>
                    <a:pt x="175" y="182"/>
                  </a:lnTo>
                  <a:lnTo>
                    <a:pt x="177" y="180"/>
                  </a:lnTo>
                  <a:lnTo>
                    <a:pt x="178" y="181"/>
                  </a:lnTo>
                  <a:close/>
                  <a:moveTo>
                    <a:pt x="178" y="181"/>
                  </a:move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7"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0"/>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lnTo>
                    <a:pt x="178" y="181"/>
                  </a:lnTo>
                  <a:close/>
                  <a:moveTo>
                    <a:pt x="177" y="180"/>
                  </a:moveTo>
                  <a:lnTo>
                    <a:pt x="178" y="181"/>
                  </a:lnTo>
                  <a:lnTo>
                    <a:pt x="178" y="181"/>
                  </a:lnTo>
                  <a:lnTo>
                    <a:pt x="177" y="180"/>
                  </a:lnTo>
                  <a:close/>
                  <a:moveTo>
                    <a:pt x="180" y="179"/>
                  </a:moveTo>
                  <a:lnTo>
                    <a:pt x="180" y="179"/>
                  </a:lnTo>
                  <a:lnTo>
                    <a:pt x="180" y="179"/>
                  </a:lnTo>
                  <a:lnTo>
                    <a:pt x="178" y="178"/>
                  </a:lnTo>
                  <a:lnTo>
                    <a:pt x="178" y="178"/>
                  </a:lnTo>
                  <a:lnTo>
                    <a:pt x="180" y="179"/>
                  </a:lnTo>
                  <a:close/>
                  <a:moveTo>
                    <a:pt x="180" y="179"/>
                  </a:moveTo>
                  <a:lnTo>
                    <a:pt x="178" y="178"/>
                  </a:lnTo>
                  <a:lnTo>
                    <a:pt x="178"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79"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8"/>
                  </a:lnTo>
                  <a:lnTo>
                    <a:pt x="180" y="179"/>
                  </a:lnTo>
                  <a:lnTo>
                    <a:pt x="180" y="179"/>
                  </a:lnTo>
                  <a:lnTo>
                    <a:pt x="180" y="179"/>
                  </a:lnTo>
                  <a:lnTo>
                    <a:pt x="180" y="179"/>
                  </a:lnTo>
                  <a:lnTo>
                    <a:pt x="180" y="179"/>
                  </a:lnTo>
                  <a:lnTo>
                    <a:pt x="180" y="179"/>
                  </a:lnTo>
                  <a:close/>
                  <a:moveTo>
                    <a:pt x="180" y="176"/>
                  </a:moveTo>
                  <a:lnTo>
                    <a:pt x="181" y="176"/>
                  </a:lnTo>
                  <a:lnTo>
                    <a:pt x="180" y="179"/>
                  </a:lnTo>
                  <a:lnTo>
                    <a:pt x="178" y="178"/>
                  </a:lnTo>
                  <a:lnTo>
                    <a:pt x="180" y="176"/>
                  </a:lnTo>
                  <a:close/>
                  <a:moveTo>
                    <a:pt x="183" y="173"/>
                  </a:moveTo>
                  <a:lnTo>
                    <a:pt x="183" y="173"/>
                  </a:lnTo>
                  <a:lnTo>
                    <a:pt x="182" y="174"/>
                  </a:lnTo>
                  <a:lnTo>
                    <a:pt x="181" y="173"/>
                  </a:lnTo>
                  <a:lnTo>
                    <a:pt x="182" y="172"/>
                  </a:lnTo>
                  <a:lnTo>
                    <a:pt x="183" y="173"/>
                  </a:lnTo>
                  <a:close/>
                  <a:moveTo>
                    <a:pt x="183" y="173"/>
                  </a:move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2"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2"/>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lnTo>
                    <a:pt x="183" y="173"/>
                  </a:lnTo>
                  <a:close/>
                  <a:moveTo>
                    <a:pt x="183" y="171"/>
                  </a:moveTo>
                  <a:lnTo>
                    <a:pt x="184" y="172"/>
                  </a:lnTo>
                  <a:lnTo>
                    <a:pt x="183" y="173"/>
                  </a:lnTo>
                  <a:lnTo>
                    <a:pt x="182" y="172"/>
                  </a:lnTo>
                  <a:lnTo>
                    <a:pt x="183" y="171"/>
                  </a:lnTo>
                  <a:close/>
                  <a:moveTo>
                    <a:pt x="185" y="166"/>
                  </a:moveTo>
                  <a:lnTo>
                    <a:pt x="186" y="167"/>
                  </a:lnTo>
                  <a:lnTo>
                    <a:pt x="185" y="169"/>
                  </a:lnTo>
                  <a:lnTo>
                    <a:pt x="184" y="169"/>
                  </a:lnTo>
                  <a:lnTo>
                    <a:pt x="185" y="166"/>
                  </a:lnTo>
                  <a:close/>
                  <a:moveTo>
                    <a:pt x="187" y="161"/>
                  </a:moveTo>
                  <a:lnTo>
                    <a:pt x="188" y="162"/>
                  </a:lnTo>
                  <a:lnTo>
                    <a:pt x="187" y="164"/>
                  </a:lnTo>
                  <a:lnTo>
                    <a:pt x="186" y="164"/>
                  </a:lnTo>
                  <a:lnTo>
                    <a:pt x="187" y="161"/>
                  </a:lnTo>
                  <a:close/>
                  <a:moveTo>
                    <a:pt x="188" y="156"/>
                  </a:moveTo>
                  <a:lnTo>
                    <a:pt x="190" y="157"/>
                  </a:lnTo>
                  <a:lnTo>
                    <a:pt x="189" y="159"/>
                  </a:lnTo>
                  <a:lnTo>
                    <a:pt x="188" y="159"/>
                  </a:lnTo>
                  <a:lnTo>
                    <a:pt x="188" y="156"/>
                  </a:lnTo>
                  <a:close/>
                  <a:moveTo>
                    <a:pt x="190" y="151"/>
                  </a:moveTo>
                  <a:lnTo>
                    <a:pt x="191" y="151"/>
                  </a:lnTo>
                  <a:lnTo>
                    <a:pt x="190" y="154"/>
                  </a:lnTo>
                  <a:lnTo>
                    <a:pt x="189" y="154"/>
                  </a:lnTo>
                  <a:lnTo>
                    <a:pt x="190" y="151"/>
                  </a:lnTo>
                  <a:close/>
                  <a:moveTo>
                    <a:pt x="191" y="146"/>
                  </a:moveTo>
                  <a:lnTo>
                    <a:pt x="192" y="146"/>
                  </a:lnTo>
                  <a:lnTo>
                    <a:pt x="192" y="149"/>
                  </a:lnTo>
                  <a:lnTo>
                    <a:pt x="190" y="148"/>
                  </a:lnTo>
                  <a:lnTo>
                    <a:pt x="191" y="146"/>
                  </a:lnTo>
                  <a:close/>
                  <a:moveTo>
                    <a:pt x="193" y="142"/>
                  </a:moveTo>
                  <a:lnTo>
                    <a:pt x="193" y="142"/>
                  </a:lnTo>
                  <a:lnTo>
                    <a:pt x="193" y="143"/>
                  </a:lnTo>
                  <a:lnTo>
                    <a:pt x="192" y="143"/>
                  </a:lnTo>
                  <a:lnTo>
                    <a:pt x="192" y="142"/>
                  </a:lnTo>
                  <a:lnTo>
                    <a:pt x="193" y="142"/>
                  </a:lnTo>
                  <a:close/>
                  <a:moveTo>
                    <a:pt x="193" y="142"/>
                  </a:moveTo>
                  <a:lnTo>
                    <a:pt x="192" y="142"/>
                  </a:lnTo>
                  <a:lnTo>
                    <a:pt x="192" y="142"/>
                  </a:lnTo>
                  <a:lnTo>
                    <a:pt x="192" y="142"/>
                  </a:lnTo>
                  <a:lnTo>
                    <a:pt x="192" y="142"/>
                  </a:lnTo>
                  <a:lnTo>
                    <a:pt x="192" y="142"/>
                  </a:lnTo>
                  <a:lnTo>
                    <a:pt x="192" y="142"/>
                  </a:lnTo>
                  <a:lnTo>
                    <a:pt x="192" y="142"/>
                  </a:lnTo>
                  <a:lnTo>
                    <a:pt x="192" y="142"/>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2"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1"/>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lnTo>
                    <a:pt x="193" y="142"/>
                  </a:lnTo>
                  <a:close/>
                  <a:moveTo>
                    <a:pt x="192" y="141"/>
                  </a:moveTo>
                  <a:lnTo>
                    <a:pt x="193" y="141"/>
                  </a:lnTo>
                  <a:lnTo>
                    <a:pt x="193" y="142"/>
                  </a:lnTo>
                  <a:lnTo>
                    <a:pt x="192" y="142"/>
                  </a:lnTo>
                  <a:lnTo>
                    <a:pt x="192" y="141"/>
                  </a:lnTo>
                  <a:close/>
                  <a:moveTo>
                    <a:pt x="193" y="135"/>
                  </a:moveTo>
                  <a:lnTo>
                    <a:pt x="195" y="136"/>
                  </a:lnTo>
                  <a:lnTo>
                    <a:pt x="194" y="138"/>
                  </a:lnTo>
                  <a:lnTo>
                    <a:pt x="193" y="138"/>
                  </a:lnTo>
                  <a:lnTo>
                    <a:pt x="193" y="135"/>
                  </a:lnTo>
                  <a:close/>
                  <a:moveTo>
                    <a:pt x="194" y="130"/>
                  </a:moveTo>
                  <a:lnTo>
                    <a:pt x="195" y="130"/>
                  </a:lnTo>
                  <a:lnTo>
                    <a:pt x="195" y="133"/>
                  </a:lnTo>
                  <a:lnTo>
                    <a:pt x="194" y="133"/>
                  </a:lnTo>
                  <a:lnTo>
                    <a:pt x="194" y="130"/>
                  </a:lnTo>
                  <a:close/>
                  <a:moveTo>
                    <a:pt x="195" y="125"/>
                  </a:moveTo>
                  <a:lnTo>
                    <a:pt x="196" y="125"/>
                  </a:lnTo>
                  <a:lnTo>
                    <a:pt x="196" y="128"/>
                  </a:lnTo>
                  <a:lnTo>
                    <a:pt x="195" y="127"/>
                  </a:lnTo>
                  <a:lnTo>
                    <a:pt x="195" y="125"/>
                  </a:lnTo>
                  <a:close/>
                  <a:moveTo>
                    <a:pt x="196" y="119"/>
                  </a:moveTo>
                  <a:lnTo>
                    <a:pt x="197" y="120"/>
                  </a:lnTo>
                  <a:lnTo>
                    <a:pt x="197" y="122"/>
                  </a:lnTo>
                  <a:lnTo>
                    <a:pt x="195" y="122"/>
                  </a:lnTo>
                  <a:lnTo>
                    <a:pt x="196" y="119"/>
                  </a:lnTo>
                  <a:close/>
                  <a:moveTo>
                    <a:pt x="197" y="114"/>
                  </a:moveTo>
                  <a:lnTo>
                    <a:pt x="198" y="114"/>
                  </a:lnTo>
                  <a:lnTo>
                    <a:pt x="198" y="117"/>
                  </a:lnTo>
                  <a:lnTo>
                    <a:pt x="196" y="117"/>
                  </a:lnTo>
                  <a:lnTo>
                    <a:pt x="197" y="114"/>
                  </a:lnTo>
                  <a:close/>
                  <a:moveTo>
                    <a:pt x="198" y="111"/>
                  </a:moveTo>
                  <a:lnTo>
                    <a:pt x="198" y="111"/>
                  </a:lnTo>
                  <a:lnTo>
                    <a:pt x="198" y="112"/>
                  </a:lnTo>
                  <a:lnTo>
                    <a:pt x="197" y="111"/>
                  </a:lnTo>
                  <a:lnTo>
                    <a:pt x="197" y="111"/>
                  </a:lnTo>
                  <a:lnTo>
                    <a:pt x="198" y="111"/>
                  </a:lnTo>
                  <a:close/>
                  <a:moveTo>
                    <a:pt x="198" y="111"/>
                  </a:moveTo>
                  <a:lnTo>
                    <a:pt x="197" y="111"/>
                  </a:lnTo>
                  <a:lnTo>
                    <a:pt x="197" y="111"/>
                  </a:lnTo>
                  <a:lnTo>
                    <a:pt x="197" y="111"/>
                  </a:lnTo>
                  <a:lnTo>
                    <a:pt x="197" y="111"/>
                  </a:lnTo>
                  <a:lnTo>
                    <a:pt x="197" y="111"/>
                  </a:lnTo>
                  <a:lnTo>
                    <a:pt x="197" y="111"/>
                  </a:lnTo>
                  <a:lnTo>
                    <a:pt x="197" y="111"/>
                  </a:lnTo>
                  <a:lnTo>
                    <a:pt x="197" y="111"/>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7"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0"/>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lnTo>
                    <a:pt x="198" y="111"/>
                  </a:lnTo>
                  <a:close/>
                  <a:moveTo>
                    <a:pt x="197" y="109"/>
                  </a:moveTo>
                  <a:lnTo>
                    <a:pt x="199" y="109"/>
                  </a:lnTo>
                  <a:lnTo>
                    <a:pt x="198" y="111"/>
                  </a:lnTo>
                  <a:lnTo>
                    <a:pt x="197" y="111"/>
                  </a:lnTo>
                  <a:lnTo>
                    <a:pt x="197" y="109"/>
                  </a:lnTo>
                  <a:close/>
                  <a:moveTo>
                    <a:pt x="198" y="103"/>
                  </a:moveTo>
                  <a:lnTo>
                    <a:pt x="199" y="103"/>
                  </a:lnTo>
                  <a:lnTo>
                    <a:pt x="199" y="106"/>
                  </a:lnTo>
                  <a:lnTo>
                    <a:pt x="198" y="106"/>
                  </a:lnTo>
                  <a:lnTo>
                    <a:pt x="198" y="103"/>
                  </a:lnTo>
                  <a:close/>
                  <a:moveTo>
                    <a:pt x="199" y="98"/>
                  </a:moveTo>
                  <a:lnTo>
                    <a:pt x="200" y="98"/>
                  </a:lnTo>
                  <a:lnTo>
                    <a:pt x="200" y="101"/>
                  </a:lnTo>
                  <a:lnTo>
                    <a:pt x="198" y="101"/>
                  </a:lnTo>
                  <a:lnTo>
                    <a:pt x="199" y="98"/>
                  </a:lnTo>
                  <a:close/>
                  <a:moveTo>
                    <a:pt x="199" y="93"/>
                  </a:moveTo>
                  <a:lnTo>
                    <a:pt x="201" y="93"/>
                  </a:lnTo>
                  <a:lnTo>
                    <a:pt x="200" y="95"/>
                  </a:lnTo>
                  <a:lnTo>
                    <a:pt x="199" y="95"/>
                  </a:lnTo>
                  <a:lnTo>
                    <a:pt x="199" y="93"/>
                  </a:lnTo>
                  <a:close/>
                  <a:moveTo>
                    <a:pt x="200" y="87"/>
                  </a:moveTo>
                  <a:lnTo>
                    <a:pt x="201" y="87"/>
                  </a:lnTo>
                  <a:lnTo>
                    <a:pt x="201" y="90"/>
                  </a:lnTo>
                  <a:lnTo>
                    <a:pt x="200" y="90"/>
                  </a:lnTo>
                  <a:lnTo>
                    <a:pt x="200" y="87"/>
                  </a:lnTo>
                  <a:close/>
                  <a:moveTo>
                    <a:pt x="201" y="82"/>
                  </a:moveTo>
                  <a:lnTo>
                    <a:pt x="202" y="82"/>
                  </a:lnTo>
                  <a:lnTo>
                    <a:pt x="202" y="85"/>
                  </a:lnTo>
                  <a:lnTo>
                    <a:pt x="200" y="85"/>
                  </a:lnTo>
                  <a:lnTo>
                    <a:pt x="201" y="82"/>
                  </a:lnTo>
                  <a:close/>
                  <a:moveTo>
                    <a:pt x="201" y="77"/>
                  </a:moveTo>
                  <a:lnTo>
                    <a:pt x="203" y="77"/>
                  </a:lnTo>
                  <a:lnTo>
                    <a:pt x="202" y="79"/>
                  </a:lnTo>
                  <a:lnTo>
                    <a:pt x="201" y="79"/>
                  </a:lnTo>
                  <a:lnTo>
                    <a:pt x="201" y="77"/>
                  </a:lnTo>
                  <a:close/>
                  <a:moveTo>
                    <a:pt x="202" y="71"/>
                  </a:moveTo>
                  <a:lnTo>
                    <a:pt x="203" y="71"/>
                  </a:lnTo>
                  <a:lnTo>
                    <a:pt x="203" y="74"/>
                  </a:lnTo>
                  <a:lnTo>
                    <a:pt x="202" y="74"/>
                  </a:lnTo>
                  <a:lnTo>
                    <a:pt x="202" y="71"/>
                  </a:lnTo>
                  <a:close/>
                  <a:moveTo>
                    <a:pt x="202" y="66"/>
                  </a:moveTo>
                  <a:lnTo>
                    <a:pt x="204" y="66"/>
                  </a:lnTo>
                  <a:lnTo>
                    <a:pt x="203" y="69"/>
                  </a:lnTo>
                  <a:lnTo>
                    <a:pt x="202" y="69"/>
                  </a:lnTo>
                  <a:lnTo>
                    <a:pt x="202" y="66"/>
                  </a:lnTo>
                  <a:close/>
                  <a:moveTo>
                    <a:pt x="203" y="61"/>
                  </a:moveTo>
                  <a:lnTo>
                    <a:pt x="204" y="61"/>
                  </a:lnTo>
                  <a:lnTo>
                    <a:pt x="204" y="63"/>
                  </a:lnTo>
                  <a:lnTo>
                    <a:pt x="203" y="63"/>
                  </a:lnTo>
                  <a:lnTo>
                    <a:pt x="203" y="61"/>
                  </a:lnTo>
                  <a:close/>
                  <a:moveTo>
                    <a:pt x="204" y="55"/>
                  </a:moveTo>
                  <a:lnTo>
                    <a:pt x="205" y="55"/>
                  </a:lnTo>
                  <a:lnTo>
                    <a:pt x="205" y="58"/>
                  </a:lnTo>
                  <a:lnTo>
                    <a:pt x="203" y="58"/>
                  </a:lnTo>
                  <a:lnTo>
                    <a:pt x="204" y="55"/>
                  </a:lnTo>
                  <a:close/>
                  <a:moveTo>
                    <a:pt x="204" y="50"/>
                  </a:moveTo>
                  <a:lnTo>
                    <a:pt x="206" y="50"/>
                  </a:lnTo>
                  <a:lnTo>
                    <a:pt x="205" y="53"/>
                  </a:lnTo>
                  <a:lnTo>
                    <a:pt x="204" y="52"/>
                  </a:lnTo>
                  <a:lnTo>
                    <a:pt x="204" y="50"/>
                  </a:lnTo>
                  <a:close/>
                  <a:moveTo>
                    <a:pt x="205" y="44"/>
                  </a:moveTo>
                  <a:lnTo>
                    <a:pt x="206" y="45"/>
                  </a:lnTo>
                  <a:lnTo>
                    <a:pt x="206" y="47"/>
                  </a:lnTo>
                  <a:lnTo>
                    <a:pt x="205" y="47"/>
                  </a:lnTo>
                  <a:lnTo>
                    <a:pt x="205" y="44"/>
                  </a:lnTo>
                  <a:close/>
                  <a:moveTo>
                    <a:pt x="206" y="41"/>
                  </a:moveTo>
                  <a:lnTo>
                    <a:pt x="207" y="41"/>
                  </a:lnTo>
                  <a:lnTo>
                    <a:pt x="207" y="42"/>
                  </a:lnTo>
                  <a:lnTo>
                    <a:pt x="205" y="42"/>
                  </a:lnTo>
                  <a:lnTo>
                    <a:pt x="206" y="41"/>
                  </a:lnTo>
                  <a:close/>
                  <a:moveTo>
                    <a:pt x="207" y="41"/>
                  </a:moveTo>
                  <a:lnTo>
                    <a:pt x="206" y="41"/>
                  </a:lnTo>
                  <a:lnTo>
                    <a:pt x="206" y="41"/>
                  </a:lnTo>
                  <a:lnTo>
                    <a:pt x="206" y="41"/>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6"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0"/>
                  </a:lnTo>
                  <a:lnTo>
                    <a:pt x="207" y="41"/>
                  </a:lnTo>
                  <a:lnTo>
                    <a:pt x="207" y="41"/>
                  </a:lnTo>
                  <a:lnTo>
                    <a:pt x="207" y="41"/>
                  </a:lnTo>
                  <a:lnTo>
                    <a:pt x="207" y="41"/>
                  </a:lnTo>
                  <a:lnTo>
                    <a:pt x="207" y="41"/>
                  </a:lnTo>
                  <a:lnTo>
                    <a:pt x="207" y="41"/>
                  </a:lnTo>
                  <a:lnTo>
                    <a:pt x="207" y="41"/>
                  </a:lnTo>
                  <a:close/>
                  <a:moveTo>
                    <a:pt x="206" y="39"/>
                  </a:moveTo>
                  <a:lnTo>
                    <a:pt x="207" y="39"/>
                  </a:lnTo>
                  <a:lnTo>
                    <a:pt x="207" y="41"/>
                  </a:lnTo>
                  <a:lnTo>
                    <a:pt x="206" y="41"/>
                  </a:lnTo>
                  <a:lnTo>
                    <a:pt x="206" y="39"/>
                  </a:lnTo>
                  <a:close/>
                  <a:moveTo>
                    <a:pt x="206" y="34"/>
                  </a:moveTo>
                  <a:lnTo>
                    <a:pt x="208" y="34"/>
                  </a:lnTo>
                  <a:lnTo>
                    <a:pt x="207" y="37"/>
                  </a:lnTo>
                  <a:lnTo>
                    <a:pt x="206" y="36"/>
                  </a:lnTo>
                  <a:lnTo>
                    <a:pt x="206" y="34"/>
                  </a:lnTo>
                  <a:close/>
                  <a:moveTo>
                    <a:pt x="207" y="28"/>
                  </a:moveTo>
                  <a:lnTo>
                    <a:pt x="208" y="29"/>
                  </a:lnTo>
                  <a:lnTo>
                    <a:pt x="208" y="31"/>
                  </a:lnTo>
                  <a:lnTo>
                    <a:pt x="207" y="31"/>
                  </a:lnTo>
                  <a:lnTo>
                    <a:pt x="207" y="28"/>
                  </a:lnTo>
                  <a:close/>
                  <a:moveTo>
                    <a:pt x="208" y="23"/>
                  </a:moveTo>
                  <a:lnTo>
                    <a:pt x="209" y="23"/>
                  </a:lnTo>
                  <a:lnTo>
                    <a:pt x="209" y="26"/>
                  </a:lnTo>
                  <a:lnTo>
                    <a:pt x="208" y="26"/>
                  </a:lnTo>
                  <a:lnTo>
                    <a:pt x="208" y="23"/>
                  </a:lnTo>
                  <a:close/>
                  <a:moveTo>
                    <a:pt x="209" y="18"/>
                  </a:moveTo>
                  <a:lnTo>
                    <a:pt x="210" y="18"/>
                  </a:lnTo>
                  <a:lnTo>
                    <a:pt x="210" y="21"/>
                  </a:lnTo>
                  <a:lnTo>
                    <a:pt x="208" y="20"/>
                  </a:lnTo>
                  <a:lnTo>
                    <a:pt x="209" y="18"/>
                  </a:lnTo>
                  <a:close/>
                  <a:moveTo>
                    <a:pt x="210" y="12"/>
                  </a:moveTo>
                  <a:lnTo>
                    <a:pt x="211" y="13"/>
                  </a:lnTo>
                  <a:lnTo>
                    <a:pt x="211" y="15"/>
                  </a:lnTo>
                  <a:lnTo>
                    <a:pt x="209" y="15"/>
                  </a:lnTo>
                  <a:lnTo>
                    <a:pt x="210" y="12"/>
                  </a:lnTo>
                  <a:close/>
                  <a:moveTo>
                    <a:pt x="211" y="9"/>
                  </a:moveTo>
                  <a:lnTo>
                    <a:pt x="212" y="9"/>
                  </a:lnTo>
                  <a:lnTo>
                    <a:pt x="212" y="10"/>
                  </a:lnTo>
                  <a:lnTo>
                    <a:pt x="210" y="10"/>
                  </a:lnTo>
                  <a:lnTo>
                    <a:pt x="211" y="9"/>
                  </a:lnTo>
                  <a:close/>
                  <a:moveTo>
                    <a:pt x="212" y="9"/>
                  </a:moveTo>
                  <a:lnTo>
                    <a:pt x="211" y="9"/>
                  </a:lnTo>
                  <a:lnTo>
                    <a:pt x="211" y="9"/>
                  </a:lnTo>
                  <a:lnTo>
                    <a:pt x="211" y="9"/>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1"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8"/>
                  </a:lnTo>
                  <a:lnTo>
                    <a:pt x="212" y="9"/>
                  </a:lnTo>
                  <a:lnTo>
                    <a:pt x="212" y="9"/>
                  </a:lnTo>
                  <a:lnTo>
                    <a:pt x="212" y="9"/>
                  </a:lnTo>
                  <a:lnTo>
                    <a:pt x="212" y="9"/>
                  </a:lnTo>
                  <a:lnTo>
                    <a:pt x="212" y="9"/>
                  </a:lnTo>
                  <a:lnTo>
                    <a:pt x="212" y="9"/>
                  </a:lnTo>
                  <a:lnTo>
                    <a:pt x="212" y="9"/>
                  </a:lnTo>
                  <a:lnTo>
                    <a:pt x="212" y="9"/>
                  </a:lnTo>
                  <a:lnTo>
                    <a:pt x="212" y="9"/>
                  </a:lnTo>
                  <a:lnTo>
                    <a:pt x="212" y="9"/>
                  </a:lnTo>
                  <a:close/>
                  <a:moveTo>
                    <a:pt x="211" y="7"/>
                  </a:moveTo>
                  <a:lnTo>
                    <a:pt x="212" y="8"/>
                  </a:lnTo>
                  <a:lnTo>
                    <a:pt x="212" y="9"/>
                  </a:lnTo>
                  <a:lnTo>
                    <a:pt x="211" y="9"/>
                  </a:lnTo>
                  <a:lnTo>
                    <a:pt x="211" y="7"/>
                  </a:lnTo>
                  <a:close/>
                  <a:moveTo>
                    <a:pt x="212" y="2"/>
                  </a:moveTo>
                  <a:lnTo>
                    <a:pt x="214" y="3"/>
                  </a:lnTo>
                  <a:lnTo>
                    <a:pt x="213" y="5"/>
                  </a:lnTo>
                  <a:lnTo>
                    <a:pt x="212" y="5"/>
                  </a:lnTo>
                  <a:lnTo>
                    <a:pt x="212" y="3"/>
                  </a:lnTo>
                  <a:lnTo>
                    <a:pt x="212" y="2"/>
                  </a:lnTo>
                  <a:close/>
                  <a:moveTo>
                    <a:pt x="214" y="3"/>
                  </a:moveTo>
                  <a:lnTo>
                    <a:pt x="212" y="3"/>
                  </a:lnTo>
                  <a:lnTo>
                    <a:pt x="212" y="3"/>
                  </a:lnTo>
                  <a:lnTo>
                    <a:pt x="212" y="3"/>
                  </a:lnTo>
                  <a:lnTo>
                    <a:pt x="212" y="3"/>
                  </a:lnTo>
                  <a:lnTo>
                    <a:pt x="212" y="3"/>
                  </a:lnTo>
                  <a:lnTo>
                    <a:pt x="212" y="3"/>
                  </a:lnTo>
                  <a:lnTo>
                    <a:pt x="212" y="2"/>
                  </a:lnTo>
                  <a:lnTo>
                    <a:pt x="212" y="2"/>
                  </a:lnTo>
                  <a:lnTo>
                    <a:pt x="212" y="2"/>
                  </a:lnTo>
                  <a:lnTo>
                    <a:pt x="212" y="2"/>
                  </a:lnTo>
                  <a:lnTo>
                    <a:pt x="212"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3" y="2"/>
                  </a:lnTo>
                  <a:lnTo>
                    <a:pt x="214" y="2"/>
                  </a:lnTo>
                  <a:lnTo>
                    <a:pt x="214" y="2"/>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lnTo>
                    <a:pt x="214" y="3"/>
                  </a:lnTo>
                  <a:close/>
                  <a:moveTo>
                    <a:pt x="213" y="2"/>
                  </a:moveTo>
                  <a:lnTo>
                    <a:pt x="214" y="3"/>
                  </a:lnTo>
                  <a:lnTo>
                    <a:pt x="214" y="3"/>
                  </a:lnTo>
                  <a:lnTo>
                    <a:pt x="212" y="2"/>
                  </a:lnTo>
                  <a:lnTo>
                    <a:pt x="213" y="2"/>
                  </a:lnTo>
                  <a:close/>
                  <a:moveTo>
                    <a:pt x="217" y="1"/>
                  </a:moveTo>
                  <a:lnTo>
                    <a:pt x="216" y="2"/>
                  </a:lnTo>
                  <a:lnTo>
                    <a:pt x="215" y="1"/>
                  </a:lnTo>
                  <a:lnTo>
                    <a:pt x="215" y="0"/>
                  </a:lnTo>
                  <a:lnTo>
                    <a:pt x="217" y="0"/>
                  </a:lnTo>
                  <a:lnTo>
                    <a:pt x="217" y="1"/>
                  </a:lnTo>
                  <a:close/>
                  <a:moveTo>
                    <a:pt x="216" y="2"/>
                  </a:moveTo>
                  <a:lnTo>
                    <a:pt x="217" y="0"/>
                  </a:lnTo>
                  <a:lnTo>
                    <a:pt x="217" y="0"/>
                  </a:lnTo>
                  <a:lnTo>
                    <a:pt x="217" y="0"/>
                  </a:lnTo>
                  <a:lnTo>
                    <a:pt x="217" y="0"/>
                  </a:lnTo>
                  <a:lnTo>
                    <a:pt x="217" y="0"/>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1"/>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7" y="2"/>
                  </a:lnTo>
                  <a:lnTo>
                    <a:pt x="216" y="2"/>
                  </a:lnTo>
                  <a:lnTo>
                    <a:pt x="216" y="2"/>
                  </a:lnTo>
                  <a:lnTo>
                    <a:pt x="216" y="2"/>
                  </a:lnTo>
                  <a:lnTo>
                    <a:pt x="216" y="2"/>
                  </a:lnTo>
                  <a:lnTo>
                    <a:pt x="216" y="2"/>
                  </a:lnTo>
                  <a:lnTo>
                    <a:pt x="216" y="2"/>
                  </a:lnTo>
                  <a:lnTo>
                    <a:pt x="216" y="2"/>
                  </a:lnTo>
                  <a:lnTo>
                    <a:pt x="216" y="2"/>
                  </a:lnTo>
                  <a:lnTo>
                    <a:pt x="216" y="2"/>
                  </a:lnTo>
                  <a:lnTo>
                    <a:pt x="216" y="2"/>
                  </a:lnTo>
                  <a:lnTo>
                    <a:pt x="216" y="2"/>
                  </a:lnTo>
                  <a:lnTo>
                    <a:pt x="216" y="2"/>
                  </a:lnTo>
                  <a:close/>
                  <a:moveTo>
                    <a:pt x="217" y="2"/>
                  </a:moveTo>
                  <a:lnTo>
                    <a:pt x="216" y="2"/>
                  </a:lnTo>
                  <a:lnTo>
                    <a:pt x="216" y="1"/>
                  </a:lnTo>
                  <a:lnTo>
                    <a:pt x="217" y="1"/>
                  </a:lnTo>
                  <a:lnTo>
                    <a:pt x="217" y="2"/>
                  </a:lnTo>
                  <a:close/>
                  <a:moveTo>
                    <a:pt x="219" y="5"/>
                  </a:moveTo>
                  <a:lnTo>
                    <a:pt x="217" y="5"/>
                  </a:lnTo>
                  <a:lnTo>
                    <a:pt x="217" y="5"/>
                  </a:lnTo>
                  <a:lnTo>
                    <a:pt x="219" y="4"/>
                  </a:lnTo>
                  <a:lnTo>
                    <a:pt x="219" y="4"/>
                  </a:lnTo>
                  <a:lnTo>
                    <a:pt x="219" y="5"/>
                  </a:lnTo>
                  <a:close/>
                  <a:moveTo>
                    <a:pt x="217" y="5"/>
                  </a:moveTo>
                  <a:lnTo>
                    <a:pt x="219" y="4"/>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9"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8" y="5"/>
                  </a:lnTo>
                  <a:lnTo>
                    <a:pt x="217" y="5"/>
                  </a:lnTo>
                  <a:lnTo>
                    <a:pt x="217" y="5"/>
                  </a:lnTo>
                  <a:close/>
                  <a:moveTo>
                    <a:pt x="219" y="7"/>
                  </a:moveTo>
                  <a:lnTo>
                    <a:pt x="218" y="7"/>
                  </a:lnTo>
                  <a:lnTo>
                    <a:pt x="217" y="5"/>
                  </a:lnTo>
                  <a:lnTo>
                    <a:pt x="219" y="5"/>
                  </a:lnTo>
                  <a:lnTo>
                    <a:pt x="219" y="7"/>
                  </a:lnTo>
                  <a:close/>
                  <a:moveTo>
                    <a:pt x="220" y="11"/>
                  </a:moveTo>
                  <a:lnTo>
                    <a:pt x="219" y="11"/>
                  </a:lnTo>
                  <a:lnTo>
                    <a:pt x="219" y="10"/>
                  </a:lnTo>
                  <a:lnTo>
                    <a:pt x="220" y="10"/>
                  </a:lnTo>
                  <a:lnTo>
                    <a:pt x="220" y="11"/>
                  </a:lnTo>
                  <a:close/>
                  <a:moveTo>
                    <a:pt x="219" y="11"/>
                  </a:move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1"/>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20" y="12"/>
                  </a:lnTo>
                  <a:lnTo>
                    <a:pt x="219" y="12"/>
                  </a:lnTo>
                  <a:lnTo>
                    <a:pt x="219" y="12"/>
                  </a:lnTo>
                  <a:lnTo>
                    <a:pt x="219" y="12"/>
                  </a:lnTo>
                  <a:lnTo>
                    <a:pt x="219" y="12"/>
                  </a:lnTo>
                  <a:lnTo>
                    <a:pt x="219" y="12"/>
                  </a:lnTo>
                  <a:lnTo>
                    <a:pt x="219" y="12"/>
                  </a:lnTo>
                  <a:lnTo>
                    <a:pt x="219" y="12"/>
                  </a:lnTo>
                  <a:lnTo>
                    <a:pt x="219" y="11"/>
                  </a:lnTo>
                  <a:lnTo>
                    <a:pt x="219" y="11"/>
                  </a:lnTo>
                  <a:lnTo>
                    <a:pt x="219" y="11"/>
                  </a:lnTo>
                  <a:lnTo>
                    <a:pt x="219" y="11"/>
                  </a:lnTo>
                  <a:lnTo>
                    <a:pt x="219" y="11"/>
                  </a:lnTo>
                  <a:lnTo>
                    <a:pt x="219" y="11"/>
                  </a:lnTo>
                  <a:lnTo>
                    <a:pt x="219" y="11"/>
                  </a:lnTo>
                  <a:lnTo>
                    <a:pt x="219" y="11"/>
                  </a:lnTo>
                  <a:lnTo>
                    <a:pt x="219" y="11"/>
                  </a:lnTo>
                  <a:lnTo>
                    <a:pt x="219" y="11"/>
                  </a:lnTo>
                  <a:lnTo>
                    <a:pt x="219" y="11"/>
                  </a:lnTo>
                  <a:close/>
                  <a:moveTo>
                    <a:pt x="221" y="12"/>
                  </a:moveTo>
                  <a:lnTo>
                    <a:pt x="219" y="12"/>
                  </a:lnTo>
                  <a:lnTo>
                    <a:pt x="219" y="11"/>
                  </a:lnTo>
                  <a:lnTo>
                    <a:pt x="220" y="11"/>
                  </a:lnTo>
                  <a:lnTo>
                    <a:pt x="221" y="12"/>
                  </a:lnTo>
                  <a:close/>
                  <a:moveTo>
                    <a:pt x="222" y="18"/>
                  </a:moveTo>
                  <a:lnTo>
                    <a:pt x="220" y="18"/>
                  </a:lnTo>
                  <a:lnTo>
                    <a:pt x="220" y="15"/>
                  </a:lnTo>
                  <a:lnTo>
                    <a:pt x="221" y="15"/>
                  </a:lnTo>
                  <a:lnTo>
                    <a:pt x="222" y="18"/>
                  </a:lnTo>
                  <a:close/>
                  <a:moveTo>
                    <a:pt x="223" y="23"/>
                  </a:moveTo>
                  <a:lnTo>
                    <a:pt x="221" y="23"/>
                  </a:lnTo>
                  <a:lnTo>
                    <a:pt x="221" y="20"/>
                  </a:lnTo>
                  <a:lnTo>
                    <a:pt x="222" y="20"/>
                  </a:lnTo>
                  <a:lnTo>
                    <a:pt x="223" y="23"/>
                  </a:lnTo>
                  <a:close/>
                  <a:moveTo>
                    <a:pt x="224" y="28"/>
                  </a:moveTo>
                  <a:lnTo>
                    <a:pt x="222" y="28"/>
                  </a:lnTo>
                  <a:lnTo>
                    <a:pt x="222" y="26"/>
                  </a:lnTo>
                  <a:lnTo>
                    <a:pt x="223" y="25"/>
                  </a:lnTo>
                  <a:lnTo>
                    <a:pt x="224" y="28"/>
                  </a:lnTo>
                  <a:close/>
                  <a:moveTo>
                    <a:pt x="224" y="33"/>
                  </a:moveTo>
                  <a:lnTo>
                    <a:pt x="223" y="34"/>
                  </a:lnTo>
                  <a:lnTo>
                    <a:pt x="223" y="31"/>
                  </a:lnTo>
                  <a:lnTo>
                    <a:pt x="224" y="31"/>
                  </a:lnTo>
                  <a:lnTo>
                    <a:pt x="224" y="33"/>
                  </a:lnTo>
                  <a:close/>
                  <a:moveTo>
                    <a:pt x="225" y="39"/>
                  </a:moveTo>
                  <a:lnTo>
                    <a:pt x="224" y="39"/>
                  </a:lnTo>
                  <a:lnTo>
                    <a:pt x="223" y="36"/>
                  </a:lnTo>
                  <a:lnTo>
                    <a:pt x="225" y="36"/>
                  </a:lnTo>
                  <a:lnTo>
                    <a:pt x="225" y="39"/>
                  </a:lnTo>
                  <a:close/>
                  <a:moveTo>
                    <a:pt x="226" y="44"/>
                  </a:moveTo>
                  <a:lnTo>
                    <a:pt x="225" y="44"/>
                  </a:lnTo>
                  <a:lnTo>
                    <a:pt x="224" y="42"/>
                  </a:lnTo>
                  <a:lnTo>
                    <a:pt x="226" y="41"/>
                  </a:lnTo>
                  <a:lnTo>
                    <a:pt x="226" y="44"/>
                  </a:lnTo>
                  <a:close/>
                  <a:moveTo>
                    <a:pt x="227" y="50"/>
                  </a:moveTo>
                  <a:lnTo>
                    <a:pt x="225" y="50"/>
                  </a:lnTo>
                  <a:lnTo>
                    <a:pt x="225" y="47"/>
                  </a:lnTo>
                  <a:lnTo>
                    <a:pt x="226" y="47"/>
                  </a:lnTo>
                  <a:lnTo>
                    <a:pt x="227" y="50"/>
                  </a:lnTo>
                  <a:close/>
                  <a:moveTo>
                    <a:pt x="227" y="53"/>
                  </a:moveTo>
                  <a:lnTo>
                    <a:pt x="226" y="53"/>
                  </a:lnTo>
                  <a:lnTo>
                    <a:pt x="226" y="52"/>
                  </a:lnTo>
                  <a:lnTo>
                    <a:pt x="227" y="52"/>
                  </a:lnTo>
                  <a:lnTo>
                    <a:pt x="227" y="53"/>
                  </a:lnTo>
                  <a:close/>
                  <a:moveTo>
                    <a:pt x="226" y="53"/>
                  </a:move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3"/>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7"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4"/>
                  </a:lnTo>
                  <a:lnTo>
                    <a:pt x="226" y="53"/>
                  </a:lnTo>
                  <a:lnTo>
                    <a:pt x="226" y="53"/>
                  </a:lnTo>
                  <a:lnTo>
                    <a:pt x="226" y="53"/>
                  </a:lnTo>
                  <a:lnTo>
                    <a:pt x="226" y="53"/>
                  </a:lnTo>
                  <a:lnTo>
                    <a:pt x="226" y="53"/>
                  </a:lnTo>
                  <a:lnTo>
                    <a:pt x="226" y="53"/>
                  </a:lnTo>
                  <a:close/>
                  <a:moveTo>
                    <a:pt x="227" y="55"/>
                  </a:moveTo>
                  <a:lnTo>
                    <a:pt x="226" y="55"/>
                  </a:lnTo>
                  <a:lnTo>
                    <a:pt x="226" y="53"/>
                  </a:lnTo>
                  <a:lnTo>
                    <a:pt x="227" y="53"/>
                  </a:lnTo>
                  <a:lnTo>
                    <a:pt x="227" y="55"/>
                  </a:lnTo>
                  <a:close/>
                  <a:moveTo>
                    <a:pt x="228" y="60"/>
                  </a:moveTo>
                  <a:lnTo>
                    <a:pt x="227" y="60"/>
                  </a:lnTo>
                  <a:lnTo>
                    <a:pt x="226" y="58"/>
                  </a:lnTo>
                  <a:lnTo>
                    <a:pt x="228" y="58"/>
                  </a:lnTo>
                  <a:lnTo>
                    <a:pt x="228" y="60"/>
                  </a:lnTo>
                  <a:close/>
                  <a:moveTo>
                    <a:pt x="229" y="66"/>
                  </a:moveTo>
                  <a:lnTo>
                    <a:pt x="228" y="66"/>
                  </a:lnTo>
                  <a:lnTo>
                    <a:pt x="227" y="63"/>
                  </a:lnTo>
                  <a:lnTo>
                    <a:pt x="229" y="63"/>
                  </a:lnTo>
                  <a:lnTo>
                    <a:pt x="229" y="66"/>
                  </a:lnTo>
                  <a:close/>
                  <a:moveTo>
                    <a:pt x="230" y="71"/>
                  </a:moveTo>
                  <a:lnTo>
                    <a:pt x="228" y="71"/>
                  </a:lnTo>
                  <a:lnTo>
                    <a:pt x="228" y="68"/>
                  </a:lnTo>
                  <a:lnTo>
                    <a:pt x="229" y="68"/>
                  </a:lnTo>
                  <a:lnTo>
                    <a:pt x="230" y="71"/>
                  </a:lnTo>
                  <a:close/>
                  <a:moveTo>
                    <a:pt x="230" y="76"/>
                  </a:moveTo>
                  <a:lnTo>
                    <a:pt x="229" y="76"/>
                  </a:lnTo>
                  <a:lnTo>
                    <a:pt x="229" y="74"/>
                  </a:lnTo>
                  <a:lnTo>
                    <a:pt x="230" y="74"/>
                  </a:lnTo>
                  <a:lnTo>
                    <a:pt x="230" y="76"/>
                  </a:lnTo>
                  <a:close/>
                  <a:moveTo>
                    <a:pt x="231" y="82"/>
                  </a:moveTo>
                  <a:lnTo>
                    <a:pt x="230" y="82"/>
                  </a:lnTo>
                  <a:lnTo>
                    <a:pt x="229" y="79"/>
                  </a:lnTo>
                  <a:lnTo>
                    <a:pt x="231" y="79"/>
                  </a:lnTo>
                  <a:lnTo>
                    <a:pt x="231" y="82"/>
                  </a:lnTo>
                  <a:close/>
                  <a:moveTo>
                    <a:pt x="232" y="87"/>
                  </a:moveTo>
                  <a:lnTo>
                    <a:pt x="230" y="87"/>
                  </a:lnTo>
                  <a:lnTo>
                    <a:pt x="230" y="84"/>
                  </a:lnTo>
                  <a:lnTo>
                    <a:pt x="231" y="84"/>
                  </a:lnTo>
                  <a:lnTo>
                    <a:pt x="232" y="87"/>
                  </a:lnTo>
                  <a:close/>
                  <a:moveTo>
                    <a:pt x="231" y="91"/>
                  </a:moveTo>
                  <a:lnTo>
                    <a:pt x="231" y="91"/>
                  </a:lnTo>
                  <a:lnTo>
                    <a:pt x="231" y="90"/>
                  </a:lnTo>
                  <a:lnTo>
                    <a:pt x="232" y="90"/>
                  </a:lnTo>
                  <a:lnTo>
                    <a:pt x="232" y="91"/>
                  </a:lnTo>
                  <a:lnTo>
                    <a:pt x="231" y="91"/>
                  </a:lnTo>
                  <a:close/>
                  <a:moveTo>
                    <a:pt x="231" y="91"/>
                  </a:moveTo>
                  <a:lnTo>
                    <a:pt x="232" y="91"/>
                  </a:lnTo>
                  <a:lnTo>
                    <a:pt x="232" y="91"/>
                  </a:lnTo>
                  <a:lnTo>
                    <a:pt x="232" y="91"/>
                  </a:lnTo>
                  <a:lnTo>
                    <a:pt x="232" y="91"/>
                  </a:lnTo>
                  <a:lnTo>
                    <a:pt x="232" y="91"/>
                  </a:lnTo>
                  <a:lnTo>
                    <a:pt x="232" y="91"/>
                  </a:lnTo>
                  <a:lnTo>
                    <a:pt x="232" y="91"/>
                  </a:lnTo>
                  <a:lnTo>
                    <a:pt x="232" y="91"/>
                  </a:lnTo>
                  <a:lnTo>
                    <a:pt x="232" y="91"/>
                  </a:lnTo>
                  <a:lnTo>
                    <a:pt x="232" y="91"/>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2"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2"/>
                  </a:lnTo>
                  <a:lnTo>
                    <a:pt x="231" y="91"/>
                  </a:lnTo>
                  <a:lnTo>
                    <a:pt x="231" y="91"/>
                  </a:lnTo>
                  <a:lnTo>
                    <a:pt x="231" y="91"/>
                  </a:lnTo>
                  <a:close/>
                  <a:moveTo>
                    <a:pt x="232" y="92"/>
                  </a:moveTo>
                  <a:lnTo>
                    <a:pt x="231" y="92"/>
                  </a:lnTo>
                  <a:lnTo>
                    <a:pt x="231" y="91"/>
                  </a:lnTo>
                  <a:lnTo>
                    <a:pt x="232" y="91"/>
                  </a:lnTo>
                  <a:lnTo>
                    <a:pt x="232" y="92"/>
                  </a:lnTo>
                  <a:close/>
                  <a:moveTo>
                    <a:pt x="233" y="98"/>
                  </a:moveTo>
                  <a:lnTo>
                    <a:pt x="232" y="98"/>
                  </a:lnTo>
                  <a:lnTo>
                    <a:pt x="232" y="95"/>
                  </a:lnTo>
                  <a:lnTo>
                    <a:pt x="233" y="95"/>
                  </a:lnTo>
                  <a:lnTo>
                    <a:pt x="233" y="98"/>
                  </a:lnTo>
                  <a:close/>
                  <a:moveTo>
                    <a:pt x="234" y="103"/>
                  </a:moveTo>
                  <a:lnTo>
                    <a:pt x="233" y="103"/>
                  </a:lnTo>
                  <a:lnTo>
                    <a:pt x="232" y="100"/>
                  </a:lnTo>
                  <a:lnTo>
                    <a:pt x="234" y="100"/>
                  </a:lnTo>
                  <a:lnTo>
                    <a:pt x="234" y="103"/>
                  </a:lnTo>
                  <a:close/>
                  <a:moveTo>
                    <a:pt x="235" y="108"/>
                  </a:moveTo>
                  <a:lnTo>
                    <a:pt x="233" y="108"/>
                  </a:lnTo>
                  <a:lnTo>
                    <a:pt x="233" y="106"/>
                  </a:lnTo>
                  <a:lnTo>
                    <a:pt x="234" y="106"/>
                  </a:lnTo>
                  <a:lnTo>
                    <a:pt x="235" y="108"/>
                  </a:lnTo>
                  <a:close/>
                  <a:moveTo>
                    <a:pt x="236" y="114"/>
                  </a:moveTo>
                  <a:lnTo>
                    <a:pt x="234" y="114"/>
                  </a:lnTo>
                  <a:lnTo>
                    <a:pt x="234" y="111"/>
                  </a:lnTo>
                  <a:lnTo>
                    <a:pt x="235" y="111"/>
                  </a:lnTo>
                  <a:lnTo>
                    <a:pt x="236" y="114"/>
                  </a:lnTo>
                  <a:close/>
                  <a:moveTo>
                    <a:pt x="236" y="119"/>
                  </a:moveTo>
                  <a:lnTo>
                    <a:pt x="235" y="119"/>
                  </a:lnTo>
                  <a:lnTo>
                    <a:pt x="235" y="116"/>
                  </a:lnTo>
                  <a:lnTo>
                    <a:pt x="236" y="116"/>
                  </a:lnTo>
                  <a:lnTo>
                    <a:pt x="236" y="119"/>
                  </a:lnTo>
                  <a:close/>
                  <a:moveTo>
                    <a:pt x="237" y="124"/>
                  </a:moveTo>
                  <a:lnTo>
                    <a:pt x="236" y="124"/>
                  </a:lnTo>
                  <a:lnTo>
                    <a:pt x="236" y="122"/>
                  </a:lnTo>
                  <a:lnTo>
                    <a:pt x="237" y="122"/>
                  </a:lnTo>
                  <a:lnTo>
                    <a:pt x="237" y="124"/>
                  </a:lnTo>
                  <a:close/>
                  <a:moveTo>
                    <a:pt x="238" y="130"/>
                  </a:moveTo>
                  <a:lnTo>
                    <a:pt x="237" y="130"/>
                  </a:lnTo>
                  <a:lnTo>
                    <a:pt x="236" y="127"/>
                  </a:lnTo>
                  <a:lnTo>
                    <a:pt x="238" y="127"/>
                  </a:lnTo>
                  <a:lnTo>
                    <a:pt x="238" y="130"/>
                  </a:lnTo>
                  <a:close/>
                  <a:moveTo>
                    <a:pt x="238" y="135"/>
                  </a:moveTo>
                  <a:lnTo>
                    <a:pt x="238" y="135"/>
                  </a:lnTo>
                  <a:lnTo>
                    <a:pt x="237" y="132"/>
                  </a:lnTo>
                  <a:lnTo>
                    <a:pt x="239" y="132"/>
                  </a:lnTo>
                  <a:lnTo>
                    <a:pt x="239" y="135"/>
                  </a:lnTo>
                  <a:lnTo>
                    <a:pt x="238" y="135"/>
                  </a:lnTo>
                  <a:close/>
                  <a:moveTo>
                    <a:pt x="238" y="135"/>
                  </a:move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9"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lnTo>
                    <a:pt x="238" y="135"/>
                  </a:lnTo>
                  <a:close/>
                  <a:moveTo>
                    <a:pt x="239" y="135"/>
                  </a:moveTo>
                  <a:lnTo>
                    <a:pt x="238" y="135"/>
                  </a:lnTo>
                  <a:lnTo>
                    <a:pt x="238" y="135"/>
                  </a:lnTo>
                  <a:lnTo>
                    <a:pt x="239" y="135"/>
                  </a:lnTo>
                  <a:close/>
                  <a:moveTo>
                    <a:pt x="240" y="140"/>
                  </a:moveTo>
                  <a:lnTo>
                    <a:pt x="239" y="140"/>
                  </a:lnTo>
                  <a:lnTo>
                    <a:pt x="238" y="138"/>
                  </a:lnTo>
                  <a:lnTo>
                    <a:pt x="240" y="137"/>
                  </a:lnTo>
                  <a:lnTo>
                    <a:pt x="240" y="140"/>
                  </a:lnTo>
                  <a:close/>
                  <a:moveTo>
                    <a:pt x="239" y="144"/>
                  </a:moveTo>
                  <a:lnTo>
                    <a:pt x="239" y="144"/>
                  </a:lnTo>
                  <a:lnTo>
                    <a:pt x="239" y="143"/>
                  </a:lnTo>
                  <a:lnTo>
                    <a:pt x="241" y="143"/>
                  </a:lnTo>
                  <a:lnTo>
                    <a:pt x="241" y="144"/>
                  </a:lnTo>
                  <a:lnTo>
                    <a:pt x="239" y="144"/>
                  </a:lnTo>
                  <a:close/>
                  <a:moveTo>
                    <a:pt x="239" y="144"/>
                  </a:move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1" y="144"/>
                  </a:lnTo>
                  <a:lnTo>
                    <a:pt x="240" y="144"/>
                  </a:lnTo>
                  <a:lnTo>
                    <a:pt x="240" y="144"/>
                  </a:lnTo>
                  <a:lnTo>
                    <a:pt x="240" y="144"/>
                  </a:lnTo>
                  <a:lnTo>
                    <a:pt x="240" y="144"/>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5"/>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40" y="144"/>
                  </a:lnTo>
                  <a:lnTo>
                    <a:pt x="239" y="144"/>
                  </a:lnTo>
                  <a:lnTo>
                    <a:pt x="239" y="144"/>
                  </a:lnTo>
                  <a:lnTo>
                    <a:pt x="239" y="144"/>
                  </a:lnTo>
                  <a:close/>
                  <a:moveTo>
                    <a:pt x="241" y="145"/>
                  </a:moveTo>
                  <a:lnTo>
                    <a:pt x="240" y="146"/>
                  </a:lnTo>
                  <a:lnTo>
                    <a:pt x="239" y="144"/>
                  </a:lnTo>
                  <a:lnTo>
                    <a:pt x="241" y="144"/>
                  </a:lnTo>
                  <a:lnTo>
                    <a:pt x="241" y="145"/>
                  </a:lnTo>
                  <a:close/>
                  <a:moveTo>
                    <a:pt x="242" y="151"/>
                  </a:moveTo>
                  <a:lnTo>
                    <a:pt x="241" y="151"/>
                  </a:lnTo>
                  <a:lnTo>
                    <a:pt x="240" y="148"/>
                  </a:lnTo>
                  <a:lnTo>
                    <a:pt x="242" y="148"/>
                  </a:lnTo>
                  <a:lnTo>
                    <a:pt x="242" y="151"/>
                  </a:lnTo>
                  <a:close/>
                  <a:moveTo>
                    <a:pt x="243" y="156"/>
                  </a:moveTo>
                  <a:lnTo>
                    <a:pt x="242" y="156"/>
                  </a:lnTo>
                  <a:lnTo>
                    <a:pt x="241" y="154"/>
                  </a:lnTo>
                  <a:lnTo>
                    <a:pt x="243" y="153"/>
                  </a:lnTo>
                  <a:lnTo>
                    <a:pt x="243" y="156"/>
                  </a:lnTo>
                  <a:close/>
                  <a:moveTo>
                    <a:pt x="243" y="160"/>
                  </a:moveTo>
                  <a:lnTo>
                    <a:pt x="243" y="160"/>
                  </a:lnTo>
                  <a:lnTo>
                    <a:pt x="243" y="159"/>
                  </a:lnTo>
                  <a:lnTo>
                    <a:pt x="244" y="159"/>
                  </a:lnTo>
                  <a:lnTo>
                    <a:pt x="244" y="160"/>
                  </a:lnTo>
                  <a:lnTo>
                    <a:pt x="243" y="160"/>
                  </a:lnTo>
                  <a:close/>
                  <a:moveTo>
                    <a:pt x="243" y="160"/>
                  </a:move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4"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lnTo>
                    <a:pt x="243" y="160"/>
                  </a:lnTo>
                  <a:close/>
                  <a:moveTo>
                    <a:pt x="245" y="161"/>
                  </a:moveTo>
                  <a:lnTo>
                    <a:pt x="243" y="161"/>
                  </a:lnTo>
                  <a:lnTo>
                    <a:pt x="243" y="160"/>
                  </a:lnTo>
                  <a:lnTo>
                    <a:pt x="244" y="160"/>
                  </a:lnTo>
                  <a:lnTo>
                    <a:pt x="245" y="161"/>
                  </a:lnTo>
                  <a:close/>
                  <a:moveTo>
                    <a:pt x="245" y="167"/>
                  </a:moveTo>
                  <a:lnTo>
                    <a:pt x="245" y="167"/>
                  </a:lnTo>
                  <a:lnTo>
                    <a:pt x="244" y="164"/>
                  </a:lnTo>
                  <a:lnTo>
                    <a:pt x="245" y="164"/>
                  </a:lnTo>
                  <a:lnTo>
                    <a:pt x="246" y="166"/>
                  </a:lnTo>
                  <a:lnTo>
                    <a:pt x="245" y="167"/>
                  </a:lnTo>
                  <a:close/>
                  <a:moveTo>
                    <a:pt x="245" y="167"/>
                  </a:moveTo>
                  <a:lnTo>
                    <a:pt x="246" y="166"/>
                  </a:lnTo>
                  <a:lnTo>
                    <a:pt x="246" y="166"/>
                  </a:lnTo>
                  <a:lnTo>
                    <a:pt x="246" y="166"/>
                  </a:lnTo>
                  <a:lnTo>
                    <a:pt x="246" y="166"/>
                  </a:lnTo>
                  <a:lnTo>
                    <a:pt x="246" y="166"/>
                  </a:lnTo>
                  <a:lnTo>
                    <a:pt x="246" y="166"/>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6"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lnTo>
                    <a:pt x="245" y="167"/>
                  </a:lnTo>
                  <a:close/>
                  <a:moveTo>
                    <a:pt x="246" y="166"/>
                  </a:moveTo>
                  <a:lnTo>
                    <a:pt x="245" y="167"/>
                  </a:lnTo>
                  <a:lnTo>
                    <a:pt x="245" y="167"/>
                  </a:lnTo>
                  <a:lnTo>
                    <a:pt x="246" y="166"/>
                  </a:lnTo>
                  <a:close/>
                  <a:moveTo>
                    <a:pt x="247" y="172"/>
                  </a:moveTo>
                  <a:lnTo>
                    <a:pt x="246" y="172"/>
                  </a:lnTo>
                  <a:lnTo>
                    <a:pt x="245" y="169"/>
                  </a:lnTo>
                  <a:lnTo>
                    <a:pt x="247" y="169"/>
                  </a:lnTo>
                  <a:lnTo>
                    <a:pt x="247" y="172"/>
                  </a:lnTo>
                  <a:close/>
                  <a:moveTo>
                    <a:pt x="249" y="177"/>
                  </a:moveTo>
                  <a:lnTo>
                    <a:pt x="248" y="177"/>
                  </a:lnTo>
                  <a:lnTo>
                    <a:pt x="247" y="174"/>
                  </a:lnTo>
                  <a:lnTo>
                    <a:pt x="248" y="174"/>
                  </a:lnTo>
                  <a:lnTo>
                    <a:pt x="249" y="177"/>
                  </a:lnTo>
                  <a:close/>
                  <a:moveTo>
                    <a:pt x="250" y="182"/>
                  </a:moveTo>
                  <a:lnTo>
                    <a:pt x="250" y="182"/>
                  </a:lnTo>
                  <a:lnTo>
                    <a:pt x="249" y="180"/>
                  </a:lnTo>
                  <a:lnTo>
                    <a:pt x="250" y="179"/>
                  </a:lnTo>
                  <a:lnTo>
                    <a:pt x="251" y="181"/>
                  </a:lnTo>
                  <a:lnTo>
                    <a:pt x="250" y="182"/>
                  </a:lnTo>
                  <a:close/>
                  <a:moveTo>
                    <a:pt x="250" y="182"/>
                  </a:moveTo>
                  <a:lnTo>
                    <a:pt x="251" y="181"/>
                  </a:lnTo>
                  <a:lnTo>
                    <a:pt x="251" y="181"/>
                  </a:lnTo>
                  <a:lnTo>
                    <a:pt x="251" y="181"/>
                  </a:lnTo>
                  <a:lnTo>
                    <a:pt x="251" y="181"/>
                  </a:lnTo>
                  <a:lnTo>
                    <a:pt x="251" y="181"/>
                  </a:lnTo>
                  <a:lnTo>
                    <a:pt x="251" y="181"/>
                  </a:lnTo>
                  <a:lnTo>
                    <a:pt x="251" y="181"/>
                  </a:lnTo>
                  <a:lnTo>
                    <a:pt x="251" y="181"/>
                  </a:lnTo>
                  <a:lnTo>
                    <a:pt x="251" y="181"/>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1"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lnTo>
                    <a:pt x="250" y="182"/>
                  </a:lnTo>
                  <a:close/>
                  <a:moveTo>
                    <a:pt x="251" y="181"/>
                  </a:moveTo>
                  <a:lnTo>
                    <a:pt x="250" y="182"/>
                  </a:lnTo>
                  <a:lnTo>
                    <a:pt x="250" y="182"/>
                  </a:lnTo>
                  <a:lnTo>
                    <a:pt x="251" y="181"/>
                  </a:lnTo>
                  <a:close/>
                  <a:moveTo>
                    <a:pt x="251" y="185"/>
                  </a:moveTo>
                  <a:lnTo>
                    <a:pt x="251" y="185"/>
                  </a:lnTo>
                  <a:lnTo>
                    <a:pt x="251" y="185"/>
                  </a:lnTo>
                  <a:lnTo>
                    <a:pt x="252" y="184"/>
                  </a:lnTo>
                  <a:lnTo>
                    <a:pt x="253" y="184"/>
                  </a:lnTo>
                  <a:lnTo>
                    <a:pt x="251" y="185"/>
                  </a:lnTo>
                  <a:close/>
                  <a:moveTo>
                    <a:pt x="251" y="185"/>
                  </a:moveTo>
                  <a:lnTo>
                    <a:pt x="253" y="184"/>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3"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2" y="185"/>
                  </a:lnTo>
                  <a:lnTo>
                    <a:pt x="251" y="185"/>
                  </a:lnTo>
                  <a:lnTo>
                    <a:pt x="251" y="185"/>
                  </a:lnTo>
                  <a:lnTo>
                    <a:pt x="251" y="185"/>
                  </a:lnTo>
                  <a:lnTo>
                    <a:pt x="251" y="185"/>
                  </a:lnTo>
                  <a:close/>
                  <a:moveTo>
                    <a:pt x="254" y="186"/>
                  </a:moveTo>
                  <a:lnTo>
                    <a:pt x="253" y="187"/>
                  </a:lnTo>
                  <a:lnTo>
                    <a:pt x="251" y="185"/>
                  </a:lnTo>
                  <a:lnTo>
                    <a:pt x="253" y="184"/>
                  </a:lnTo>
                  <a:lnTo>
                    <a:pt x="254" y="186"/>
                  </a:lnTo>
                  <a:close/>
                  <a:moveTo>
                    <a:pt x="255" y="190"/>
                  </a:moveTo>
                  <a:lnTo>
                    <a:pt x="255" y="190"/>
                  </a:lnTo>
                  <a:lnTo>
                    <a:pt x="254" y="189"/>
                  </a:lnTo>
                  <a:lnTo>
                    <a:pt x="255" y="188"/>
                  </a:lnTo>
                  <a:lnTo>
                    <a:pt x="256" y="189"/>
                  </a:lnTo>
                  <a:lnTo>
                    <a:pt x="255" y="190"/>
                  </a:lnTo>
                  <a:close/>
                  <a:moveTo>
                    <a:pt x="255" y="190"/>
                  </a:move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89"/>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6"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lnTo>
                    <a:pt x="255" y="190"/>
                  </a:lnTo>
                  <a:close/>
                  <a:moveTo>
                    <a:pt x="257" y="190"/>
                  </a:moveTo>
                  <a:lnTo>
                    <a:pt x="256" y="191"/>
                  </a:lnTo>
                  <a:lnTo>
                    <a:pt x="255" y="190"/>
                  </a:lnTo>
                  <a:lnTo>
                    <a:pt x="256" y="189"/>
                  </a:lnTo>
                  <a:lnTo>
                    <a:pt x="257" y="190"/>
                  </a:lnTo>
                  <a:close/>
                  <a:moveTo>
                    <a:pt x="260" y="193"/>
                  </a:moveTo>
                  <a:lnTo>
                    <a:pt x="260" y="193"/>
                  </a:lnTo>
                  <a:lnTo>
                    <a:pt x="259" y="193"/>
                  </a:lnTo>
                  <a:lnTo>
                    <a:pt x="259" y="191"/>
                  </a:lnTo>
                  <a:lnTo>
                    <a:pt x="261" y="192"/>
                  </a:lnTo>
                  <a:lnTo>
                    <a:pt x="260" y="193"/>
                  </a:lnTo>
                  <a:close/>
                  <a:moveTo>
                    <a:pt x="260" y="193"/>
                  </a:move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2"/>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1" y="193"/>
                  </a:lnTo>
                  <a:lnTo>
                    <a:pt x="260" y="193"/>
                  </a:lnTo>
                  <a:lnTo>
                    <a:pt x="260" y="193"/>
                  </a:lnTo>
                  <a:lnTo>
                    <a:pt x="260" y="193"/>
                  </a:lnTo>
                  <a:lnTo>
                    <a:pt x="260" y="193"/>
                  </a:lnTo>
                  <a:lnTo>
                    <a:pt x="260" y="193"/>
                  </a:lnTo>
                  <a:lnTo>
                    <a:pt x="260" y="193"/>
                  </a:lnTo>
                  <a:lnTo>
                    <a:pt x="260" y="193"/>
                  </a:lnTo>
                  <a:close/>
                  <a:moveTo>
                    <a:pt x="262" y="192"/>
                  </a:moveTo>
                  <a:lnTo>
                    <a:pt x="261" y="193"/>
                  </a:lnTo>
                  <a:lnTo>
                    <a:pt x="260" y="193"/>
                  </a:lnTo>
                  <a:lnTo>
                    <a:pt x="261" y="192"/>
                  </a:lnTo>
                  <a:lnTo>
                    <a:pt x="262" y="192"/>
                  </a:lnTo>
                  <a:close/>
                  <a:moveTo>
                    <a:pt x="267" y="193"/>
                  </a:moveTo>
                  <a:lnTo>
                    <a:pt x="267" y="194"/>
                  </a:lnTo>
                  <a:lnTo>
                    <a:pt x="264" y="194"/>
                  </a:lnTo>
                  <a:lnTo>
                    <a:pt x="264" y="192"/>
                  </a:lnTo>
                  <a:lnTo>
                    <a:pt x="267" y="193"/>
                  </a:lnTo>
                  <a:close/>
                  <a:moveTo>
                    <a:pt x="272" y="192"/>
                  </a:moveTo>
                  <a:lnTo>
                    <a:pt x="272" y="194"/>
                  </a:lnTo>
                  <a:lnTo>
                    <a:pt x="269" y="194"/>
                  </a:lnTo>
                  <a:lnTo>
                    <a:pt x="269" y="193"/>
                  </a:lnTo>
                  <a:lnTo>
                    <a:pt x="272" y="192"/>
                  </a:lnTo>
                  <a:close/>
                  <a:moveTo>
                    <a:pt x="277" y="192"/>
                  </a:moveTo>
                  <a:lnTo>
                    <a:pt x="277" y="194"/>
                  </a:lnTo>
                  <a:lnTo>
                    <a:pt x="275" y="194"/>
                  </a:lnTo>
                  <a:lnTo>
                    <a:pt x="275" y="192"/>
                  </a:lnTo>
                  <a:lnTo>
                    <a:pt x="277" y="192"/>
                  </a:lnTo>
                  <a:close/>
                  <a:moveTo>
                    <a:pt x="277" y="194"/>
                  </a:moveTo>
                  <a:lnTo>
                    <a:pt x="277" y="192"/>
                  </a:lnTo>
                  <a:lnTo>
                    <a:pt x="278" y="192"/>
                  </a:lnTo>
                  <a:lnTo>
                    <a:pt x="278" y="192"/>
                  </a:lnTo>
                  <a:lnTo>
                    <a:pt x="278" y="192"/>
                  </a:lnTo>
                  <a:lnTo>
                    <a:pt x="278" y="192"/>
                  </a:lnTo>
                  <a:lnTo>
                    <a:pt x="278" y="192"/>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3"/>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8" y="194"/>
                  </a:lnTo>
                  <a:lnTo>
                    <a:pt x="277" y="194"/>
                  </a:lnTo>
                  <a:close/>
                  <a:moveTo>
                    <a:pt x="278" y="192"/>
                  </a:moveTo>
                  <a:lnTo>
                    <a:pt x="277" y="194"/>
                  </a:lnTo>
                  <a:lnTo>
                    <a:pt x="277" y="194"/>
                  </a:lnTo>
                  <a:lnTo>
                    <a:pt x="277" y="192"/>
                  </a:lnTo>
                  <a:lnTo>
                    <a:pt x="278" y="192"/>
                  </a:lnTo>
                  <a:close/>
                  <a:moveTo>
                    <a:pt x="281" y="193"/>
                  </a:moveTo>
                  <a:lnTo>
                    <a:pt x="281" y="194"/>
                  </a:lnTo>
                  <a:lnTo>
                    <a:pt x="280" y="194"/>
                  </a:lnTo>
                  <a:lnTo>
                    <a:pt x="280" y="193"/>
                  </a:lnTo>
                  <a:lnTo>
                    <a:pt x="281" y="193"/>
                  </a:lnTo>
                  <a:close/>
                  <a:moveTo>
                    <a:pt x="281" y="194"/>
                  </a:move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1" y="193"/>
                  </a:lnTo>
                  <a:lnTo>
                    <a:pt x="282" y="193"/>
                  </a:lnTo>
                  <a:lnTo>
                    <a:pt x="282" y="193"/>
                  </a:lnTo>
                  <a:lnTo>
                    <a:pt x="282" y="193"/>
                  </a:lnTo>
                  <a:lnTo>
                    <a:pt x="282" y="193"/>
                  </a:lnTo>
                  <a:lnTo>
                    <a:pt x="282" y="193"/>
                  </a:lnTo>
                  <a:lnTo>
                    <a:pt x="282" y="193"/>
                  </a:lnTo>
                  <a:lnTo>
                    <a:pt x="282" y="193"/>
                  </a:lnTo>
                  <a:lnTo>
                    <a:pt x="282" y="193"/>
                  </a:lnTo>
                  <a:lnTo>
                    <a:pt x="282" y="193"/>
                  </a:lnTo>
                  <a:lnTo>
                    <a:pt x="282" y="193"/>
                  </a:lnTo>
                  <a:lnTo>
                    <a:pt x="282" y="193"/>
                  </a:lnTo>
                  <a:lnTo>
                    <a:pt x="282" y="194"/>
                  </a:lnTo>
                  <a:lnTo>
                    <a:pt x="282"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lnTo>
                    <a:pt x="281" y="194"/>
                  </a:lnTo>
                  <a:close/>
                  <a:moveTo>
                    <a:pt x="283" y="193"/>
                  </a:moveTo>
                  <a:lnTo>
                    <a:pt x="282" y="194"/>
                  </a:lnTo>
                  <a:lnTo>
                    <a:pt x="281" y="194"/>
                  </a:lnTo>
                  <a:lnTo>
                    <a:pt x="281" y="193"/>
                  </a:lnTo>
                  <a:lnTo>
                    <a:pt x="283" y="193"/>
                  </a:lnTo>
                  <a:close/>
                  <a:moveTo>
                    <a:pt x="282" y="194"/>
                  </a:move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3"/>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3" y="194"/>
                  </a:lnTo>
                  <a:lnTo>
                    <a:pt x="282" y="194"/>
                  </a:lnTo>
                  <a:close/>
                  <a:moveTo>
                    <a:pt x="283" y="193"/>
                  </a:moveTo>
                  <a:lnTo>
                    <a:pt x="283" y="194"/>
                  </a:lnTo>
                  <a:lnTo>
                    <a:pt x="282" y="194"/>
                  </a:lnTo>
                  <a:lnTo>
                    <a:pt x="283" y="193"/>
                  </a:lnTo>
                  <a:close/>
                  <a:moveTo>
                    <a:pt x="288" y="194"/>
                  </a:moveTo>
                  <a:lnTo>
                    <a:pt x="288" y="195"/>
                  </a:lnTo>
                  <a:lnTo>
                    <a:pt x="285" y="195"/>
                  </a:lnTo>
                  <a:lnTo>
                    <a:pt x="286" y="193"/>
                  </a:lnTo>
                  <a:lnTo>
                    <a:pt x="288" y="194"/>
                  </a:lnTo>
                  <a:close/>
                  <a:moveTo>
                    <a:pt x="288" y="195"/>
                  </a:move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4"/>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lnTo>
                    <a:pt x="288" y="195"/>
                  </a:lnTo>
                  <a:close/>
                  <a:moveTo>
                    <a:pt x="288" y="194"/>
                  </a:moveTo>
                  <a:lnTo>
                    <a:pt x="288" y="195"/>
                  </a:lnTo>
                  <a:lnTo>
                    <a:pt x="288" y="195"/>
                  </a:lnTo>
                  <a:lnTo>
                    <a:pt x="288" y="194"/>
                  </a:lnTo>
                  <a:close/>
                  <a:moveTo>
                    <a:pt x="293" y="196"/>
                  </a:moveTo>
                  <a:lnTo>
                    <a:pt x="293" y="196"/>
                  </a:lnTo>
                  <a:lnTo>
                    <a:pt x="291" y="196"/>
                  </a:lnTo>
                  <a:lnTo>
                    <a:pt x="291" y="194"/>
                  </a:lnTo>
                  <a:lnTo>
                    <a:pt x="293" y="195"/>
                  </a:lnTo>
                  <a:lnTo>
                    <a:pt x="293" y="196"/>
                  </a:lnTo>
                  <a:close/>
                  <a:moveTo>
                    <a:pt x="293" y="196"/>
                  </a:move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5"/>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lnTo>
                    <a:pt x="293" y="196"/>
                  </a:lnTo>
                  <a:close/>
                  <a:moveTo>
                    <a:pt x="293" y="195"/>
                  </a:moveTo>
                  <a:lnTo>
                    <a:pt x="293" y="196"/>
                  </a:lnTo>
                  <a:lnTo>
                    <a:pt x="293" y="196"/>
                  </a:lnTo>
                  <a:lnTo>
                    <a:pt x="293" y="195"/>
                  </a:lnTo>
                  <a:close/>
                  <a:moveTo>
                    <a:pt x="296" y="197"/>
                  </a:moveTo>
                  <a:lnTo>
                    <a:pt x="296" y="197"/>
                  </a:lnTo>
                  <a:lnTo>
                    <a:pt x="296" y="197"/>
                  </a:lnTo>
                  <a:lnTo>
                    <a:pt x="296" y="195"/>
                  </a:lnTo>
                  <a:lnTo>
                    <a:pt x="296" y="195"/>
                  </a:lnTo>
                  <a:lnTo>
                    <a:pt x="296" y="197"/>
                  </a:lnTo>
                  <a:close/>
                  <a:moveTo>
                    <a:pt x="296" y="197"/>
                  </a:moveTo>
                  <a:lnTo>
                    <a:pt x="296" y="195"/>
                  </a:lnTo>
                  <a:lnTo>
                    <a:pt x="296" y="195"/>
                  </a:lnTo>
                  <a:lnTo>
                    <a:pt x="296" y="195"/>
                  </a:lnTo>
                  <a:lnTo>
                    <a:pt x="296" y="195"/>
                  </a:lnTo>
                  <a:lnTo>
                    <a:pt x="296" y="195"/>
                  </a:lnTo>
                  <a:lnTo>
                    <a:pt x="296" y="195"/>
                  </a:lnTo>
                  <a:lnTo>
                    <a:pt x="296" y="195"/>
                  </a:lnTo>
                  <a:lnTo>
                    <a:pt x="296" y="195"/>
                  </a:lnTo>
                  <a:lnTo>
                    <a:pt x="296" y="195"/>
                  </a:lnTo>
                  <a:lnTo>
                    <a:pt x="297" y="195"/>
                  </a:lnTo>
                  <a:lnTo>
                    <a:pt x="297" y="195"/>
                  </a:lnTo>
                  <a:lnTo>
                    <a:pt x="297" y="195"/>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6"/>
                  </a:lnTo>
                  <a:lnTo>
                    <a:pt x="297" y="197"/>
                  </a:lnTo>
                  <a:lnTo>
                    <a:pt x="297" y="197"/>
                  </a:lnTo>
                  <a:lnTo>
                    <a:pt x="297"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lnTo>
                    <a:pt x="296" y="197"/>
                  </a:lnTo>
                  <a:close/>
                  <a:moveTo>
                    <a:pt x="298" y="197"/>
                  </a:moveTo>
                  <a:lnTo>
                    <a:pt x="298" y="197"/>
                  </a:lnTo>
                  <a:lnTo>
                    <a:pt x="296" y="197"/>
                  </a:lnTo>
                  <a:lnTo>
                    <a:pt x="296" y="195"/>
                  </a:lnTo>
                  <a:lnTo>
                    <a:pt x="298" y="195"/>
                  </a:lnTo>
                  <a:lnTo>
                    <a:pt x="298" y="197"/>
                  </a:lnTo>
                  <a:close/>
                  <a:moveTo>
                    <a:pt x="298" y="197"/>
                  </a:moveTo>
                  <a:lnTo>
                    <a:pt x="298" y="195"/>
                  </a:lnTo>
                  <a:lnTo>
                    <a:pt x="298" y="195"/>
                  </a:lnTo>
                  <a:lnTo>
                    <a:pt x="298" y="195"/>
                  </a:lnTo>
                  <a:lnTo>
                    <a:pt x="298" y="195"/>
                  </a:lnTo>
                  <a:lnTo>
                    <a:pt x="298" y="195"/>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8" y="196"/>
                  </a:lnTo>
                  <a:lnTo>
                    <a:pt x="299" y="196"/>
                  </a:lnTo>
                  <a:lnTo>
                    <a:pt x="299" y="196"/>
                  </a:lnTo>
                  <a:lnTo>
                    <a:pt x="299" y="196"/>
                  </a:lnTo>
                  <a:lnTo>
                    <a:pt x="299" y="196"/>
                  </a:lnTo>
                  <a:lnTo>
                    <a:pt x="299" y="196"/>
                  </a:lnTo>
                  <a:lnTo>
                    <a:pt x="299" y="196"/>
                  </a:lnTo>
                  <a:lnTo>
                    <a:pt x="298" y="196"/>
                  </a:lnTo>
                  <a:lnTo>
                    <a:pt x="298" y="196"/>
                  </a:lnTo>
                  <a:lnTo>
                    <a:pt x="298" y="196"/>
                  </a:lnTo>
                  <a:lnTo>
                    <a:pt x="298" y="196"/>
                  </a:lnTo>
                  <a:lnTo>
                    <a:pt x="298" y="196"/>
                  </a:lnTo>
                  <a:lnTo>
                    <a:pt x="298" y="196"/>
                  </a:lnTo>
                  <a:lnTo>
                    <a:pt x="298" y="196"/>
                  </a:lnTo>
                  <a:lnTo>
                    <a:pt x="298" y="196"/>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lnTo>
                    <a:pt x="298" y="197"/>
                  </a:lnTo>
                  <a:close/>
                  <a:moveTo>
                    <a:pt x="299" y="195"/>
                  </a:moveTo>
                  <a:lnTo>
                    <a:pt x="299" y="197"/>
                  </a:lnTo>
                  <a:lnTo>
                    <a:pt x="298" y="197"/>
                  </a:lnTo>
                  <a:lnTo>
                    <a:pt x="298" y="195"/>
                  </a:lnTo>
                  <a:lnTo>
                    <a:pt x="299" y="195"/>
                  </a:lnTo>
                  <a:close/>
                  <a:moveTo>
                    <a:pt x="303" y="197"/>
                  </a:moveTo>
                  <a:lnTo>
                    <a:pt x="303" y="197"/>
                  </a:lnTo>
                  <a:lnTo>
                    <a:pt x="301" y="197"/>
                  </a:lnTo>
                  <a:lnTo>
                    <a:pt x="301" y="195"/>
                  </a:lnTo>
                  <a:lnTo>
                    <a:pt x="303" y="195"/>
                  </a:lnTo>
                  <a:lnTo>
                    <a:pt x="303" y="197"/>
                  </a:lnTo>
                  <a:close/>
                  <a:moveTo>
                    <a:pt x="303" y="197"/>
                  </a:move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5"/>
                  </a:lnTo>
                  <a:lnTo>
                    <a:pt x="303"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4"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6"/>
                  </a:lnTo>
                  <a:lnTo>
                    <a:pt x="303" y="197"/>
                  </a:lnTo>
                  <a:lnTo>
                    <a:pt x="303" y="197"/>
                  </a:lnTo>
                  <a:lnTo>
                    <a:pt x="303" y="197"/>
                  </a:lnTo>
                  <a:lnTo>
                    <a:pt x="303" y="197"/>
                  </a:lnTo>
                  <a:lnTo>
                    <a:pt x="303" y="197"/>
                  </a:lnTo>
                  <a:close/>
                  <a:moveTo>
                    <a:pt x="304" y="195"/>
                  </a:moveTo>
                  <a:lnTo>
                    <a:pt x="304" y="196"/>
                  </a:lnTo>
                  <a:lnTo>
                    <a:pt x="303" y="197"/>
                  </a:lnTo>
                  <a:lnTo>
                    <a:pt x="303" y="195"/>
                  </a:lnTo>
                  <a:lnTo>
                    <a:pt x="304" y="195"/>
                  </a:lnTo>
                  <a:close/>
                  <a:moveTo>
                    <a:pt x="309" y="194"/>
                  </a:moveTo>
                  <a:lnTo>
                    <a:pt x="309" y="195"/>
                  </a:lnTo>
                  <a:lnTo>
                    <a:pt x="307" y="196"/>
                  </a:lnTo>
                  <a:lnTo>
                    <a:pt x="307" y="195"/>
                  </a:lnTo>
                  <a:lnTo>
                    <a:pt x="309" y="194"/>
                  </a:lnTo>
                  <a:close/>
                  <a:moveTo>
                    <a:pt x="313" y="193"/>
                  </a:moveTo>
                  <a:lnTo>
                    <a:pt x="313" y="195"/>
                  </a:lnTo>
                  <a:lnTo>
                    <a:pt x="312" y="195"/>
                  </a:lnTo>
                  <a:lnTo>
                    <a:pt x="312" y="194"/>
                  </a:lnTo>
                  <a:lnTo>
                    <a:pt x="313" y="193"/>
                  </a:lnTo>
                  <a:close/>
                  <a:moveTo>
                    <a:pt x="313" y="195"/>
                  </a:moveTo>
                  <a:lnTo>
                    <a:pt x="313" y="193"/>
                  </a:lnTo>
                  <a:lnTo>
                    <a:pt x="313" y="193"/>
                  </a:lnTo>
                  <a:lnTo>
                    <a:pt x="313" y="193"/>
                  </a:lnTo>
                  <a:lnTo>
                    <a:pt x="313" y="193"/>
                  </a:lnTo>
                  <a:lnTo>
                    <a:pt x="313" y="193"/>
                  </a:lnTo>
                  <a:lnTo>
                    <a:pt x="313" y="193"/>
                  </a:lnTo>
                  <a:lnTo>
                    <a:pt x="313" y="193"/>
                  </a:lnTo>
                  <a:lnTo>
                    <a:pt x="313" y="193"/>
                  </a:lnTo>
                  <a:lnTo>
                    <a:pt x="313" y="193"/>
                  </a:lnTo>
                  <a:lnTo>
                    <a:pt x="313" y="193"/>
                  </a:lnTo>
                  <a:lnTo>
                    <a:pt x="313" y="194"/>
                  </a:lnTo>
                  <a:lnTo>
                    <a:pt x="313" y="194"/>
                  </a:lnTo>
                  <a:lnTo>
                    <a:pt x="313" y="194"/>
                  </a:lnTo>
                  <a:lnTo>
                    <a:pt x="313" y="194"/>
                  </a:lnTo>
                  <a:lnTo>
                    <a:pt x="313" y="194"/>
                  </a:lnTo>
                  <a:lnTo>
                    <a:pt x="313"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4"/>
                  </a:lnTo>
                  <a:lnTo>
                    <a:pt x="314" y="195"/>
                  </a:lnTo>
                  <a:lnTo>
                    <a:pt x="314" y="195"/>
                  </a:lnTo>
                  <a:lnTo>
                    <a:pt x="314" y="195"/>
                  </a:lnTo>
                  <a:lnTo>
                    <a:pt x="314" y="195"/>
                  </a:lnTo>
                  <a:lnTo>
                    <a:pt x="314" y="195"/>
                  </a:lnTo>
                  <a:lnTo>
                    <a:pt x="314" y="195"/>
                  </a:lnTo>
                  <a:lnTo>
                    <a:pt x="314" y="195"/>
                  </a:lnTo>
                  <a:lnTo>
                    <a:pt x="314" y="195"/>
                  </a:lnTo>
                  <a:lnTo>
                    <a:pt x="313" y="195"/>
                  </a:lnTo>
                  <a:lnTo>
                    <a:pt x="313" y="195"/>
                  </a:lnTo>
                  <a:lnTo>
                    <a:pt x="313" y="195"/>
                  </a:lnTo>
                  <a:lnTo>
                    <a:pt x="313" y="195"/>
                  </a:lnTo>
                  <a:lnTo>
                    <a:pt x="313" y="195"/>
                  </a:lnTo>
                  <a:lnTo>
                    <a:pt x="313" y="195"/>
                  </a:lnTo>
                  <a:lnTo>
                    <a:pt x="313" y="195"/>
                  </a:lnTo>
                  <a:lnTo>
                    <a:pt x="313" y="195"/>
                  </a:lnTo>
                  <a:lnTo>
                    <a:pt x="313" y="195"/>
                  </a:lnTo>
                  <a:close/>
                  <a:moveTo>
                    <a:pt x="315" y="193"/>
                  </a:moveTo>
                  <a:lnTo>
                    <a:pt x="315" y="195"/>
                  </a:lnTo>
                  <a:lnTo>
                    <a:pt x="313" y="195"/>
                  </a:lnTo>
                  <a:lnTo>
                    <a:pt x="313" y="193"/>
                  </a:lnTo>
                  <a:lnTo>
                    <a:pt x="315" y="193"/>
                  </a:lnTo>
                  <a:close/>
                  <a:moveTo>
                    <a:pt x="318" y="193"/>
                  </a:moveTo>
                  <a:lnTo>
                    <a:pt x="318" y="195"/>
                  </a:lnTo>
                  <a:lnTo>
                    <a:pt x="317" y="195"/>
                  </a:lnTo>
                  <a:lnTo>
                    <a:pt x="317" y="193"/>
                  </a:lnTo>
                  <a:lnTo>
                    <a:pt x="318" y="193"/>
                  </a:lnTo>
                  <a:close/>
                  <a:moveTo>
                    <a:pt x="318" y="195"/>
                  </a:moveTo>
                  <a:lnTo>
                    <a:pt x="318" y="193"/>
                  </a:lnTo>
                  <a:lnTo>
                    <a:pt x="318" y="193"/>
                  </a:lnTo>
                  <a:lnTo>
                    <a:pt x="318" y="193"/>
                  </a:lnTo>
                  <a:lnTo>
                    <a:pt x="318" y="193"/>
                  </a:lnTo>
                  <a:lnTo>
                    <a:pt x="318" y="193"/>
                  </a:lnTo>
                  <a:lnTo>
                    <a:pt x="318" y="193"/>
                  </a:lnTo>
                  <a:lnTo>
                    <a:pt x="318" y="193"/>
                  </a:lnTo>
                  <a:lnTo>
                    <a:pt x="318" y="193"/>
                  </a:lnTo>
                  <a:lnTo>
                    <a:pt x="319" y="193"/>
                  </a:lnTo>
                  <a:lnTo>
                    <a:pt x="319" y="193"/>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4"/>
                  </a:lnTo>
                  <a:lnTo>
                    <a:pt x="319" y="195"/>
                  </a:lnTo>
                  <a:lnTo>
                    <a:pt x="319" y="195"/>
                  </a:lnTo>
                  <a:lnTo>
                    <a:pt x="319" y="195"/>
                  </a:lnTo>
                  <a:lnTo>
                    <a:pt x="319" y="195"/>
                  </a:lnTo>
                  <a:lnTo>
                    <a:pt x="319" y="195"/>
                  </a:lnTo>
                  <a:lnTo>
                    <a:pt x="319" y="195"/>
                  </a:lnTo>
                  <a:lnTo>
                    <a:pt x="319" y="195"/>
                  </a:lnTo>
                  <a:lnTo>
                    <a:pt x="319" y="195"/>
                  </a:lnTo>
                  <a:lnTo>
                    <a:pt x="319" y="195"/>
                  </a:lnTo>
                  <a:lnTo>
                    <a:pt x="318" y="195"/>
                  </a:lnTo>
                  <a:lnTo>
                    <a:pt x="318" y="195"/>
                  </a:lnTo>
                  <a:lnTo>
                    <a:pt x="318" y="195"/>
                  </a:lnTo>
                  <a:lnTo>
                    <a:pt x="318" y="195"/>
                  </a:lnTo>
                  <a:lnTo>
                    <a:pt x="318" y="195"/>
                  </a:lnTo>
                  <a:lnTo>
                    <a:pt x="318" y="195"/>
                  </a:lnTo>
                  <a:lnTo>
                    <a:pt x="318" y="195"/>
                  </a:lnTo>
                  <a:lnTo>
                    <a:pt x="318" y="195"/>
                  </a:lnTo>
                  <a:lnTo>
                    <a:pt x="318" y="195"/>
                  </a:lnTo>
                  <a:lnTo>
                    <a:pt x="318" y="195"/>
                  </a:lnTo>
                  <a:close/>
                  <a:moveTo>
                    <a:pt x="320" y="194"/>
                  </a:moveTo>
                  <a:lnTo>
                    <a:pt x="320" y="195"/>
                  </a:lnTo>
                  <a:lnTo>
                    <a:pt x="318" y="195"/>
                  </a:lnTo>
                  <a:lnTo>
                    <a:pt x="318" y="193"/>
                  </a:lnTo>
                  <a:lnTo>
                    <a:pt x="320" y="194"/>
                  </a:lnTo>
                  <a:close/>
                  <a:moveTo>
                    <a:pt x="320" y="195"/>
                  </a:move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0"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4"/>
                  </a:lnTo>
                  <a:lnTo>
                    <a:pt x="321" y="195"/>
                  </a:lnTo>
                  <a:lnTo>
                    <a:pt x="321" y="195"/>
                  </a:lnTo>
                  <a:lnTo>
                    <a:pt x="321" y="195"/>
                  </a:lnTo>
                  <a:lnTo>
                    <a:pt x="321"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lnTo>
                    <a:pt x="320" y="195"/>
                  </a:lnTo>
                  <a:close/>
                  <a:moveTo>
                    <a:pt x="320" y="194"/>
                  </a:moveTo>
                  <a:lnTo>
                    <a:pt x="320" y="195"/>
                  </a:lnTo>
                  <a:lnTo>
                    <a:pt x="320" y="195"/>
                  </a:lnTo>
                  <a:lnTo>
                    <a:pt x="320" y="194"/>
                  </a:lnTo>
                  <a:close/>
                  <a:moveTo>
                    <a:pt x="325" y="195"/>
                  </a:moveTo>
                  <a:lnTo>
                    <a:pt x="325" y="196"/>
                  </a:lnTo>
                  <a:lnTo>
                    <a:pt x="322" y="196"/>
                  </a:lnTo>
                  <a:lnTo>
                    <a:pt x="323" y="194"/>
                  </a:lnTo>
                  <a:lnTo>
                    <a:pt x="325" y="195"/>
                  </a:lnTo>
                  <a:close/>
                  <a:moveTo>
                    <a:pt x="325" y="196"/>
                  </a:move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5"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5"/>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6"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lnTo>
                    <a:pt x="325" y="196"/>
                  </a:lnTo>
                  <a:close/>
                  <a:moveTo>
                    <a:pt x="325" y="195"/>
                  </a:moveTo>
                  <a:lnTo>
                    <a:pt x="325" y="196"/>
                  </a:lnTo>
                  <a:lnTo>
                    <a:pt x="325" y="196"/>
                  </a:lnTo>
                  <a:lnTo>
                    <a:pt x="325" y="195"/>
                  </a:lnTo>
                  <a:close/>
                  <a:moveTo>
                    <a:pt x="330" y="197"/>
                  </a:moveTo>
                  <a:lnTo>
                    <a:pt x="330" y="197"/>
                  </a:lnTo>
                  <a:lnTo>
                    <a:pt x="328" y="197"/>
                  </a:lnTo>
                  <a:lnTo>
                    <a:pt x="328" y="196"/>
                  </a:lnTo>
                  <a:lnTo>
                    <a:pt x="330" y="196"/>
                  </a:lnTo>
                  <a:lnTo>
                    <a:pt x="330" y="197"/>
                  </a:lnTo>
                  <a:close/>
                  <a:moveTo>
                    <a:pt x="330" y="197"/>
                  </a:moveTo>
                  <a:lnTo>
                    <a:pt x="330" y="196"/>
                  </a:lnTo>
                  <a:lnTo>
                    <a:pt x="330" y="196"/>
                  </a:lnTo>
                  <a:lnTo>
                    <a:pt x="330" y="196"/>
                  </a:lnTo>
                  <a:lnTo>
                    <a:pt x="330" y="196"/>
                  </a:lnTo>
                  <a:lnTo>
                    <a:pt x="330" y="196"/>
                  </a:lnTo>
                  <a:lnTo>
                    <a:pt x="330" y="196"/>
                  </a:lnTo>
                  <a:lnTo>
                    <a:pt x="330" y="196"/>
                  </a:lnTo>
                  <a:lnTo>
                    <a:pt x="330" y="196"/>
                  </a:lnTo>
                  <a:lnTo>
                    <a:pt x="330" y="196"/>
                  </a:lnTo>
                  <a:lnTo>
                    <a:pt x="331" y="196"/>
                  </a:lnTo>
                  <a:lnTo>
                    <a:pt x="331" y="196"/>
                  </a:lnTo>
                  <a:lnTo>
                    <a:pt x="331" y="196"/>
                  </a:lnTo>
                  <a:lnTo>
                    <a:pt x="331" y="196"/>
                  </a:lnTo>
                  <a:lnTo>
                    <a:pt x="331" y="196"/>
                  </a:lnTo>
                  <a:lnTo>
                    <a:pt x="331" y="196"/>
                  </a:lnTo>
                  <a:lnTo>
                    <a:pt x="331" y="196"/>
                  </a:lnTo>
                  <a:lnTo>
                    <a:pt x="331" y="196"/>
                  </a:lnTo>
                  <a:lnTo>
                    <a:pt x="331" y="196"/>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1"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lnTo>
                    <a:pt x="330" y="197"/>
                  </a:lnTo>
                  <a:close/>
                  <a:moveTo>
                    <a:pt x="330" y="196"/>
                  </a:moveTo>
                  <a:lnTo>
                    <a:pt x="330" y="198"/>
                  </a:lnTo>
                  <a:lnTo>
                    <a:pt x="330" y="197"/>
                  </a:lnTo>
                  <a:lnTo>
                    <a:pt x="330" y="196"/>
                  </a:lnTo>
                  <a:close/>
                  <a:moveTo>
                    <a:pt x="333" y="198"/>
                  </a:moveTo>
                  <a:lnTo>
                    <a:pt x="333" y="198"/>
                  </a:lnTo>
                  <a:lnTo>
                    <a:pt x="333" y="198"/>
                  </a:lnTo>
                  <a:lnTo>
                    <a:pt x="333" y="197"/>
                  </a:lnTo>
                  <a:lnTo>
                    <a:pt x="334" y="197"/>
                  </a:lnTo>
                  <a:lnTo>
                    <a:pt x="333" y="198"/>
                  </a:lnTo>
                  <a:close/>
                  <a:moveTo>
                    <a:pt x="333" y="198"/>
                  </a:move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7"/>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4" y="198"/>
                  </a:lnTo>
                  <a:lnTo>
                    <a:pt x="333" y="198"/>
                  </a:lnTo>
                  <a:lnTo>
                    <a:pt x="333" y="198"/>
                  </a:lnTo>
                  <a:lnTo>
                    <a:pt x="333" y="198"/>
                  </a:lnTo>
                  <a:close/>
                  <a:moveTo>
                    <a:pt x="346" y="196"/>
                  </a:moveTo>
                  <a:lnTo>
                    <a:pt x="346" y="198"/>
                  </a:lnTo>
                  <a:lnTo>
                    <a:pt x="344" y="198"/>
                  </a:lnTo>
                  <a:lnTo>
                    <a:pt x="344" y="197"/>
                  </a:lnTo>
                  <a:lnTo>
                    <a:pt x="346" y="196"/>
                  </a:lnTo>
                  <a:close/>
                  <a:moveTo>
                    <a:pt x="350" y="196"/>
                  </a:moveTo>
                  <a:lnTo>
                    <a:pt x="351" y="197"/>
                  </a:lnTo>
                  <a:lnTo>
                    <a:pt x="349" y="197"/>
                  </a:lnTo>
                  <a:lnTo>
                    <a:pt x="349" y="196"/>
                  </a:lnTo>
                  <a:lnTo>
                    <a:pt x="350" y="196"/>
                  </a:lnTo>
                  <a:close/>
                  <a:moveTo>
                    <a:pt x="351" y="197"/>
                  </a:moveTo>
                  <a:lnTo>
                    <a:pt x="350" y="196"/>
                  </a:lnTo>
                  <a:lnTo>
                    <a:pt x="350" y="196"/>
                  </a:lnTo>
                  <a:lnTo>
                    <a:pt x="350"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6"/>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lnTo>
                    <a:pt x="351" y="197"/>
                  </a:lnTo>
                  <a:close/>
                  <a:moveTo>
                    <a:pt x="352" y="196"/>
                  </a:moveTo>
                  <a:lnTo>
                    <a:pt x="352" y="197"/>
                  </a:lnTo>
                  <a:lnTo>
                    <a:pt x="350" y="197"/>
                  </a:lnTo>
                  <a:lnTo>
                    <a:pt x="350" y="196"/>
                  </a:lnTo>
                  <a:lnTo>
                    <a:pt x="352" y="196"/>
                  </a:lnTo>
                  <a:close/>
                  <a:moveTo>
                    <a:pt x="356" y="196"/>
                  </a:moveTo>
                  <a:lnTo>
                    <a:pt x="356" y="197"/>
                  </a:lnTo>
                  <a:lnTo>
                    <a:pt x="354" y="197"/>
                  </a:lnTo>
                  <a:lnTo>
                    <a:pt x="354" y="196"/>
                  </a:lnTo>
                  <a:lnTo>
                    <a:pt x="356" y="196"/>
                  </a:lnTo>
                  <a:close/>
                  <a:moveTo>
                    <a:pt x="356" y="197"/>
                  </a:move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6"/>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lnTo>
                    <a:pt x="356" y="197"/>
                  </a:lnTo>
                  <a:close/>
                  <a:moveTo>
                    <a:pt x="357" y="196"/>
                  </a:moveTo>
                  <a:lnTo>
                    <a:pt x="357" y="197"/>
                  </a:lnTo>
                  <a:lnTo>
                    <a:pt x="356" y="197"/>
                  </a:lnTo>
                  <a:lnTo>
                    <a:pt x="356" y="196"/>
                  </a:lnTo>
                  <a:lnTo>
                    <a:pt x="357" y="196"/>
                  </a:lnTo>
                  <a:close/>
                  <a:moveTo>
                    <a:pt x="362" y="196"/>
                  </a:moveTo>
                  <a:lnTo>
                    <a:pt x="362" y="198"/>
                  </a:lnTo>
                  <a:lnTo>
                    <a:pt x="360" y="198"/>
                  </a:lnTo>
                  <a:lnTo>
                    <a:pt x="360" y="196"/>
                  </a:lnTo>
                  <a:lnTo>
                    <a:pt x="362" y="196"/>
                  </a:lnTo>
                  <a:close/>
                  <a:moveTo>
                    <a:pt x="367" y="198"/>
                  </a:moveTo>
                  <a:lnTo>
                    <a:pt x="367" y="198"/>
                  </a:lnTo>
                  <a:lnTo>
                    <a:pt x="365" y="198"/>
                  </a:lnTo>
                  <a:lnTo>
                    <a:pt x="365" y="197"/>
                  </a:lnTo>
                  <a:lnTo>
                    <a:pt x="367" y="197"/>
                  </a:lnTo>
                  <a:lnTo>
                    <a:pt x="367" y="198"/>
                  </a:lnTo>
                  <a:close/>
                  <a:moveTo>
                    <a:pt x="367" y="198"/>
                  </a:moveTo>
                  <a:lnTo>
                    <a:pt x="367"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7"/>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8" y="198"/>
                  </a:lnTo>
                  <a:lnTo>
                    <a:pt x="367" y="198"/>
                  </a:lnTo>
                  <a:lnTo>
                    <a:pt x="367" y="198"/>
                  </a:lnTo>
                  <a:lnTo>
                    <a:pt x="367" y="198"/>
                  </a:lnTo>
                  <a:close/>
                  <a:moveTo>
                    <a:pt x="368" y="197"/>
                  </a:moveTo>
                  <a:lnTo>
                    <a:pt x="368" y="198"/>
                  </a:lnTo>
                  <a:lnTo>
                    <a:pt x="367" y="198"/>
                  </a:lnTo>
                  <a:lnTo>
                    <a:pt x="367" y="197"/>
                  </a:lnTo>
                  <a:lnTo>
                    <a:pt x="368" y="197"/>
                  </a:lnTo>
                  <a:close/>
                  <a:moveTo>
                    <a:pt x="384" y="197"/>
                  </a:moveTo>
                  <a:lnTo>
                    <a:pt x="384" y="198"/>
                  </a:lnTo>
                  <a:lnTo>
                    <a:pt x="381" y="198"/>
                  </a:lnTo>
                  <a:lnTo>
                    <a:pt x="381" y="197"/>
                  </a:lnTo>
                  <a:lnTo>
                    <a:pt x="384" y="197"/>
                  </a:lnTo>
                  <a:close/>
                  <a:moveTo>
                    <a:pt x="389" y="197"/>
                  </a:moveTo>
                  <a:lnTo>
                    <a:pt x="389" y="198"/>
                  </a:lnTo>
                  <a:lnTo>
                    <a:pt x="386" y="198"/>
                  </a:lnTo>
                  <a:lnTo>
                    <a:pt x="386" y="197"/>
                  </a:lnTo>
                  <a:lnTo>
                    <a:pt x="389" y="197"/>
                  </a:lnTo>
                  <a:close/>
                  <a:moveTo>
                    <a:pt x="394" y="197"/>
                  </a:moveTo>
                  <a:lnTo>
                    <a:pt x="394" y="198"/>
                  </a:lnTo>
                  <a:lnTo>
                    <a:pt x="392" y="198"/>
                  </a:lnTo>
                  <a:lnTo>
                    <a:pt x="392" y="197"/>
                  </a:lnTo>
                  <a:lnTo>
                    <a:pt x="394" y="197"/>
                  </a:lnTo>
                  <a:close/>
                </a:path>
              </a:pathLst>
            </a:custGeom>
            <a:solidFill>
              <a:srgbClr val="0070C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0" name="Freeform 40"/>
            <p:cNvSpPr>
              <a:spLocks/>
            </p:cNvSpPr>
            <p:nvPr/>
          </p:nvSpPr>
          <p:spPr bwMode="auto">
            <a:xfrm>
              <a:off x="1846"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1" name="Line 41"/>
            <p:cNvSpPr>
              <a:spLocks noChangeShapeType="1"/>
            </p:cNvSpPr>
            <p:nvPr/>
          </p:nvSpPr>
          <p:spPr bwMode="auto">
            <a:xfrm flipV="1">
              <a:off x="1846"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2" name="Freeform 42"/>
            <p:cNvSpPr>
              <a:spLocks/>
            </p:cNvSpPr>
            <p:nvPr/>
          </p:nvSpPr>
          <p:spPr bwMode="auto">
            <a:xfrm>
              <a:off x="1846"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3" name="Line 43"/>
            <p:cNvSpPr>
              <a:spLocks noChangeShapeType="1"/>
            </p:cNvSpPr>
            <p:nvPr/>
          </p:nvSpPr>
          <p:spPr bwMode="auto">
            <a:xfrm>
              <a:off x="1846"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4" name="Freeform 44"/>
            <p:cNvSpPr>
              <a:spLocks/>
            </p:cNvSpPr>
            <p:nvPr/>
          </p:nvSpPr>
          <p:spPr bwMode="auto">
            <a:xfrm>
              <a:off x="2619"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5" name="Line 45"/>
            <p:cNvSpPr>
              <a:spLocks noChangeShapeType="1"/>
            </p:cNvSpPr>
            <p:nvPr/>
          </p:nvSpPr>
          <p:spPr bwMode="auto">
            <a:xfrm flipV="1">
              <a:off x="2619"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6" name="Freeform 46"/>
            <p:cNvSpPr>
              <a:spLocks/>
            </p:cNvSpPr>
            <p:nvPr/>
          </p:nvSpPr>
          <p:spPr bwMode="auto">
            <a:xfrm>
              <a:off x="2619"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7" name="Line 47"/>
            <p:cNvSpPr>
              <a:spLocks noChangeShapeType="1"/>
            </p:cNvSpPr>
            <p:nvPr/>
          </p:nvSpPr>
          <p:spPr bwMode="auto">
            <a:xfrm>
              <a:off x="2619"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48" name="Freeform 48"/>
            <p:cNvSpPr>
              <a:spLocks/>
            </p:cNvSpPr>
            <p:nvPr/>
          </p:nvSpPr>
          <p:spPr bwMode="auto">
            <a:xfrm>
              <a:off x="3401"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49" name="Line 49"/>
            <p:cNvSpPr>
              <a:spLocks noChangeShapeType="1"/>
            </p:cNvSpPr>
            <p:nvPr/>
          </p:nvSpPr>
          <p:spPr bwMode="auto">
            <a:xfrm flipV="1">
              <a:off x="3401"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0" name="Freeform 50"/>
            <p:cNvSpPr>
              <a:spLocks/>
            </p:cNvSpPr>
            <p:nvPr/>
          </p:nvSpPr>
          <p:spPr bwMode="auto">
            <a:xfrm>
              <a:off x="3401"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1" name="Line 51"/>
            <p:cNvSpPr>
              <a:spLocks noChangeShapeType="1"/>
            </p:cNvSpPr>
            <p:nvPr/>
          </p:nvSpPr>
          <p:spPr bwMode="auto">
            <a:xfrm>
              <a:off x="3401"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2" name="Freeform 52"/>
            <p:cNvSpPr>
              <a:spLocks/>
            </p:cNvSpPr>
            <p:nvPr/>
          </p:nvSpPr>
          <p:spPr bwMode="auto">
            <a:xfrm>
              <a:off x="4182"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3" name="Line 53"/>
            <p:cNvSpPr>
              <a:spLocks noChangeShapeType="1"/>
            </p:cNvSpPr>
            <p:nvPr/>
          </p:nvSpPr>
          <p:spPr bwMode="auto">
            <a:xfrm flipV="1">
              <a:off x="4182"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4" name="Freeform 54"/>
            <p:cNvSpPr>
              <a:spLocks/>
            </p:cNvSpPr>
            <p:nvPr/>
          </p:nvSpPr>
          <p:spPr bwMode="auto">
            <a:xfrm>
              <a:off x="4182"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5" name="Line 55"/>
            <p:cNvSpPr>
              <a:spLocks noChangeShapeType="1"/>
            </p:cNvSpPr>
            <p:nvPr/>
          </p:nvSpPr>
          <p:spPr bwMode="auto">
            <a:xfrm>
              <a:off x="4182"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6" name="Freeform 56"/>
            <p:cNvSpPr>
              <a:spLocks/>
            </p:cNvSpPr>
            <p:nvPr/>
          </p:nvSpPr>
          <p:spPr bwMode="auto">
            <a:xfrm>
              <a:off x="4955" y="3020"/>
              <a:ext cx="0" cy="18"/>
            </a:xfrm>
            <a:custGeom>
              <a:avLst/>
              <a:gdLst>
                <a:gd name="T0" fmla="*/ 2 h 2"/>
                <a:gd name="T1" fmla="*/ 0 h 2"/>
                <a:gd name="T2" fmla="*/ 2 h 2"/>
              </a:gdLst>
              <a:ahLst/>
              <a:cxnLst>
                <a:cxn ang="0">
                  <a:pos x="0" y="T0"/>
                </a:cxn>
                <a:cxn ang="0">
                  <a:pos x="0" y="T1"/>
                </a:cxn>
                <a:cxn ang="0">
                  <a:pos x="0" y="T2"/>
                </a:cxn>
              </a:cxnLst>
              <a:rect l="0" t="0" r="r" b="b"/>
              <a:pathLst>
                <a:path h="2">
                  <a:moveTo>
                    <a:pt x="0" y="2"/>
                  </a:moveTo>
                  <a:lnTo>
                    <a:pt x="0" y="0"/>
                  </a:lnTo>
                  <a:lnTo>
                    <a:pt x="0" y="2"/>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7" name="Line 57"/>
            <p:cNvSpPr>
              <a:spLocks noChangeShapeType="1"/>
            </p:cNvSpPr>
            <p:nvPr/>
          </p:nvSpPr>
          <p:spPr bwMode="auto">
            <a:xfrm flipV="1">
              <a:off x="4955" y="302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58" name="Freeform 58"/>
            <p:cNvSpPr>
              <a:spLocks/>
            </p:cNvSpPr>
            <p:nvPr/>
          </p:nvSpPr>
          <p:spPr bwMode="auto">
            <a:xfrm>
              <a:off x="4955" y="1030"/>
              <a:ext cx="0" cy="18"/>
            </a:xfrm>
            <a:custGeom>
              <a:avLst/>
              <a:gdLst>
                <a:gd name="T0" fmla="*/ 0 h 2"/>
                <a:gd name="T1" fmla="*/ 2 h 2"/>
                <a:gd name="T2" fmla="*/ 0 h 2"/>
              </a:gdLst>
              <a:ahLst/>
              <a:cxnLst>
                <a:cxn ang="0">
                  <a:pos x="0" y="T0"/>
                </a:cxn>
                <a:cxn ang="0">
                  <a:pos x="0" y="T1"/>
                </a:cxn>
                <a:cxn ang="0">
                  <a:pos x="0" y="T2"/>
                </a:cxn>
              </a:cxnLst>
              <a:rect l="0" t="0" r="r" b="b"/>
              <a:pathLst>
                <a:path h="2">
                  <a:moveTo>
                    <a:pt x="0" y="0"/>
                  </a:moveTo>
                  <a:lnTo>
                    <a:pt x="0" y="2"/>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59" name="Line 59"/>
            <p:cNvSpPr>
              <a:spLocks noChangeShapeType="1"/>
            </p:cNvSpPr>
            <p:nvPr/>
          </p:nvSpPr>
          <p:spPr bwMode="auto">
            <a:xfrm>
              <a:off x="4955" y="1030"/>
              <a:ext cx="0" cy="18"/>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0" name="Freeform 60"/>
            <p:cNvSpPr>
              <a:spLocks/>
            </p:cNvSpPr>
            <p:nvPr/>
          </p:nvSpPr>
          <p:spPr bwMode="auto">
            <a:xfrm>
              <a:off x="1455" y="3038"/>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1" name="Line 61"/>
            <p:cNvSpPr>
              <a:spLocks noChangeShapeType="1"/>
            </p:cNvSpPr>
            <p:nvPr/>
          </p:nvSpPr>
          <p:spPr bwMode="auto">
            <a:xfrm>
              <a:off x="1455" y="3038"/>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462" name="Freeform 62"/>
            <p:cNvSpPr>
              <a:spLocks/>
            </p:cNvSpPr>
            <p:nvPr/>
          </p:nvSpPr>
          <p:spPr bwMode="auto">
            <a:xfrm>
              <a:off x="5328" y="3038"/>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463" name="Line 63"/>
            <p:cNvSpPr>
              <a:spLocks noChangeShapeType="1"/>
            </p:cNvSpPr>
            <p:nvPr/>
          </p:nvSpPr>
          <p:spPr bwMode="auto">
            <a:xfrm flipH="1">
              <a:off x="5328" y="3038"/>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6" name="Freeform 64"/>
            <p:cNvSpPr>
              <a:spLocks/>
            </p:cNvSpPr>
            <p:nvPr/>
          </p:nvSpPr>
          <p:spPr bwMode="auto">
            <a:xfrm>
              <a:off x="1455" y="2702"/>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97" name="Line 65"/>
            <p:cNvSpPr>
              <a:spLocks noChangeShapeType="1"/>
            </p:cNvSpPr>
            <p:nvPr/>
          </p:nvSpPr>
          <p:spPr bwMode="auto">
            <a:xfrm>
              <a:off x="1455" y="2702"/>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99" name="Freeform 66"/>
            <p:cNvSpPr>
              <a:spLocks/>
            </p:cNvSpPr>
            <p:nvPr/>
          </p:nvSpPr>
          <p:spPr bwMode="auto">
            <a:xfrm>
              <a:off x="5328" y="2702"/>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0" name="Line 67"/>
            <p:cNvSpPr>
              <a:spLocks noChangeShapeType="1"/>
            </p:cNvSpPr>
            <p:nvPr/>
          </p:nvSpPr>
          <p:spPr bwMode="auto">
            <a:xfrm flipH="1">
              <a:off x="5328" y="2702"/>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1" name="Freeform 68"/>
            <p:cNvSpPr>
              <a:spLocks/>
            </p:cNvSpPr>
            <p:nvPr/>
          </p:nvSpPr>
          <p:spPr bwMode="auto">
            <a:xfrm>
              <a:off x="1455" y="2366"/>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4" name="Line 69"/>
            <p:cNvSpPr>
              <a:spLocks noChangeShapeType="1"/>
            </p:cNvSpPr>
            <p:nvPr/>
          </p:nvSpPr>
          <p:spPr bwMode="auto">
            <a:xfrm>
              <a:off x="1455" y="2366"/>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5" name="Freeform 70"/>
            <p:cNvSpPr>
              <a:spLocks/>
            </p:cNvSpPr>
            <p:nvPr/>
          </p:nvSpPr>
          <p:spPr bwMode="auto">
            <a:xfrm>
              <a:off x="5328" y="2366"/>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6" name="Line 71"/>
            <p:cNvSpPr>
              <a:spLocks noChangeShapeType="1"/>
            </p:cNvSpPr>
            <p:nvPr/>
          </p:nvSpPr>
          <p:spPr bwMode="auto">
            <a:xfrm flipH="1">
              <a:off x="5328" y="2366"/>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7" name="Freeform 72"/>
            <p:cNvSpPr>
              <a:spLocks/>
            </p:cNvSpPr>
            <p:nvPr/>
          </p:nvSpPr>
          <p:spPr bwMode="auto">
            <a:xfrm>
              <a:off x="1455" y="2039"/>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08" name="Line 73"/>
            <p:cNvSpPr>
              <a:spLocks noChangeShapeType="1"/>
            </p:cNvSpPr>
            <p:nvPr/>
          </p:nvSpPr>
          <p:spPr bwMode="auto">
            <a:xfrm>
              <a:off x="1455" y="2039"/>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09" name="Freeform 74"/>
            <p:cNvSpPr>
              <a:spLocks/>
            </p:cNvSpPr>
            <p:nvPr/>
          </p:nvSpPr>
          <p:spPr bwMode="auto">
            <a:xfrm>
              <a:off x="5328" y="2039"/>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0" name="Line 75"/>
            <p:cNvSpPr>
              <a:spLocks noChangeShapeType="1"/>
            </p:cNvSpPr>
            <p:nvPr/>
          </p:nvSpPr>
          <p:spPr bwMode="auto">
            <a:xfrm flipH="1">
              <a:off x="5328" y="2039"/>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1" name="Freeform 76"/>
            <p:cNvSpPr>
              <a:spLocks/>
            </p:cNvSpPr>
            <p:nvPr/>
          </p:nvSpPr>
          <p:spPr bwMode="auto">
            <a:xfrm>
              <a:off x="1455" y="1703"/>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2" name="Line 77"/>
            <p:cNvSpPr>
              <a:spLocks noChangeShapeType="1"/>
            </p:cNvSpPr>
            <p:nvPr/>
          </p:nvSpPr>
          <p:spPr bwMode="auto">
            <a:xfrm>
              <a:off x="1455" y="1703"/>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3" name="Freeform 78"/>
            <p:cNvSpPr>
              <a:spLocks/>
            </p:cNvSpPr>
            <p:nvPr/>
          </p:nvSpPr>
          <p:spPr bwMode="auto">
            <a:xfrm>
              <a:off x="5328" y="1703"/>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4" name="Line 79"/>
            <p:cNvSpPr>
              <a:spLocks noChangeShapeType="1"/>
            </p:cNvSpPr>
            <p:nvPr/>
          </p:nvSpPr>
          <p:spPr bwMode="auto">
            <a:xfrm flipH="1">
              <a:off x="5328" y="1703"/>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5" name="Freeform 80"/>
            <p:cNvSpPr>
              <a:spLocks/>
            </p:cNvSpPr>
            <p:nvPr/>
          </p:nvSpPr>
          <p:spPr bwMode="auto">
            <a:xfrm>
              <a:off x="1455" y="1366"/>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6" name="Line 81"/>
            <p:cNvSpPr>
              <a:spLocks noChangeShapeType="1"/>
            </p:cNvSpPr>
            <p:nvPr/>
          </p:nvSpPr>
          <p:spPr bwMode="auto">
            <a:xfrm>
              <a:off x="1455" y="1366"/>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7" name="Freeform 82"/>
            <p:cNvSpPr>
              <a:spLocks/>
            </p:cNvSpPr>
            <p:nvPr/>
          </p:nvSpPr>
          <p:spPr bwMode="auto">
            <a:xfrm>
              <a:off x="5328" y="1366"/>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18" name="Line 83"/>
            <p:cNvSpPr>
              <a:spLocks noChangeShapeType="1"/>
            </p:cNvSpPr>
            <p:nvPr/>
          </p:nvSpPr>
          <p:spPr bwMode="auto">
            <a:xfrm flipH="1">
              <a:off x="5328" y="1366"/>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19" name="Freeform 84"/>
            <p:cNvSpPr>
              <a:spLocks/>
            </p:cNvSpPr>
            <p:nvPr/>
          </p:nvSpPr>
          <p:spPr bwMode="auto">
            <a:xfrm>
              <a:off x="1455" y="1030"/>
              <a:ext cx="19" cy="0"/>
            </a:xfrm>
            <a:custGeom>
              <a:avLst/>
              <a:gdLst>
                <a:gd name="T0" fmla="*/ 0 w 2"/>
                <a:gd name="T1" fmla="*/ 2 w 2"/>
                <a:gd name="T2" fmla="*/ 0 w 2"/>
              </a:gdLst>
              <a:ahLst/>
              <a:cxnLst>
                <a:cxn ang="0">
                  <a:pos x="T0" y="0"/>
                </a:cxn>
                <a:cxn ang="0">
                  <a:pos x="T1" y="0"/>
                </a:cxn>
                <a:cxn ang="0">
                  <a:pos x="T2" y="0"/>
                </a:cxn>
              </a:cxnLst>
              <a:rect l="0" t="0" r="r" b="b"/>
              <a:pathLst>
                <a:path w="2">
                  <a:moveTo>
                    <a:pt x="0" y="0"/>
                  </a:moveTo>
                  <a:lnTo>
                    <a:pt x="2" y="0"/>
                  </a:lnTo>
                  <a:lnTo>
                    <a:pt x="0"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0" name="Line 85"/>
            <p:cNvSpPr>
              <a:spLocks noChangeShapeType="1"/>
            </p:cNvSpPr>
            <p:nvPr/>
          </p:nvSpPr>
          <p:spPr bwMode="auto">
            <a:xfrm>
              <a:off x="1455" y="1030"/>
              <a:ext cx="19"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1" name="Freeform 86"/>
            <p:cNvSpPr>
              <a:spLocks/>
            </p:cNvSpPr>
            <p:nvPr/>
          </p:nvSpPr>
          <p:spPr bwMode="auto">
            <a:xfrm>
              <a:off x="5328" y="1030"/>
              <a:ext cx="18" cy="0"/>
            </a:xfrm>
            <a:custGeom>
              <a:avLst/>
              <a:gdLst>
                <a:gd name="T0" fmla="*/ 2 w 2"/>
                <a:gd name="T1" fmla="*/ 0 w 2"/>
                <a:gd name="T2" fmla="*/ 2 w 2"/>
              </a:gdLst>
              <a:ahLst/>
              <a:cxnLst>
                <a:cxn ang="0">
                  <a:pos x="T0" y="0"/>
                </a:cxn>
                <a:cxn ang="0">
                  <a:pos x="T1" y="0"/>
                </a:cxn>
                <a:cxn ang="0">
                  <a:pos x="T2" y="0"/>
                </a:cxn>
              </a:cxnLst>
              <a:rect l="0" t="0" r="r" b="b"/>
              <a:pathLst>
                <a:path w="2">
                  <a:moveTo>
                    <a:pt x="2" y="0"/>
                  </a:moveTo>
                  <a:lnTo>
                    <a:pt x="0" y="0"/>
                  </a:lnTo>
                  <a:lnTo>
                    <a:pt x="2" y="0"/>
                  </a:lnTo>
                  <a:close/>
                </a:path>
              </a:pathLst>
            </a:custGeom>
            <a:solidFill>
              <a:srgbClr val="24211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22" name="Line 87"/>
            <p:cNvSpPr>
              <a:spLocks noChangeShapeType="1"/>
            </p:cNvSpPr>
            <p:nvPr/>
          </p:nvSpPr>
          <p:spPr bwMode="auto">
            <a:xfrm flipH="1">
              <a:off x="5328" y="1030"/>
              <a:ext cx="18" cy="0"/>
            </a:xfrm>
            <a:prstGeom prst="line">
              <a:avLst/>
            </a:prstGeom>
            <a:noFill/>
            <a:ln w="9" cap="flat">
              <a:solidFill>
                <a:srgbClr val="24211D"/>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23" name="Rectangle 88"/>
            <p:cNvSpPr>
              <a:spLocks noChangeArrowheads="1"/>
            </p:cNvSpPr>
            <p:nvPr/>
          </p:nvSpPr>
          <p:spPr bwMode="auto">
            <a:xfrm>
              <a:off x="1210" y="2929"/>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0.00</a:t>
              </a:r>
              <a:endParaRPr lang="en-US">
                <a:latin typeface="Arial" pitchFamily="34" charset="0"/>
              </a:endParaRPr>
            </a:p>
          </p:txBody>
        </p:sp>
        <p:sp>
          <p:nvSpPr>
            <p:cNvPr id="4124" name="Rectangle 89"/>
            <p:cNvSpPr>
              <a:spLocks noChangeArrowheads="1"/>
            </p:cNvSpPr>
            <p:nvPr/>
          </p:nvSpPr>
          <p:spPr bwMode="auto">
            <a:xfrm>
              <a:off x="1210" y="2639"/>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0.05</a:t>
              </a:r>
              <a:endParaRPr lang="en-US">
                <a:latin typeface="Arial" pitchFamily="34" charset="0"/>
              </a:endParaRPr>
            </a:p>
          </p:txBody>
        </p:sp>
        <p:sp>
          <p:nvSpPr>
            <p:cNvPr id="4125" name="Rectangle 90"/>
            <p:cNvSpPr>
              <a:spLocks noChangeArrowheads="1"/>
            </p:cNvSpPr>
            <p:nvPr/>
          </p:nvSpPr>
          <p:spPr bwMode="auto">
            <a:xfrm>
              <a:off x="1210" y="2302"/>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0.10</a:t>
              </a:r>
              <a:endParaRPr lang="en-US">
                <a:latin typeface="Arial" pitchFamily="34" charset="0"/>
              </a:endParaRPr>
            </a:p>
          </p:txBody>
        </p:sp>
        <p:sp>
          <p:nvSpPr>
            <p:cNvPr id="4126" name="Rectangle 91"/>
            <p:cNvSpPr>
              <a:spLocks noChangeArrowheads="1"/>
            </p:cNvSpPr>
            <p:nvPr/>
          </p:nvSpPr>
          <p:spPr bwMode="auto">
            <a:xfrm>
              <a:off x="1210" y="1966"/>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0.15</a:t>
              </a:r>
              <a:endParaRPr lang="en-US">
                <a:latin typeface="Arial" pitchFamily="34" charset="0"/>
              </a:endParaRPr>
            </a:p>
          </p:txBody>
        </p:sp>
        <p:sp>
          <p:nvSpPr>
            <p:cNvPr id="4127" name="Rectangle 92"/>
            <p:cNvSpPr>
              <a:spLocks noChangeArrowheads="1"/>
            </p:cNvSpPr>
            <p:nvPr/>
          </p:nvSpPr>
          <p:spPr bwMode="auto">
            <a:xfrm>
              <a:off x="1210" y="1630"/>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0.20</a:t>
              </a:r>
              <a:endParaRPr lang="en-US">
                <a:latin typeface="Arial" pitchFamily="34" charset="0"/>
              </a:endParaRPr>
            </a:p>
          </p:txBody>
        </p:sp>
        <p:sp>
          <p:nvSpPr>
            <p:cNvPr id="18464" name="Rectangle 93"/>
            <p:cNvSpPr>
              <a:spLocks noChangeArrowheads="1"/>
            </p:cNvSpPr>
            <p:nvPr/>
          </p:nvSpPr>
          <p:spPr bwMode="auto">
            <a:xfrm>
              <a:off x="1210" y="1294"/>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0.25</a:t>
              </a:r>
              <a:endParaRPr lang="en-US">
                <a:latin typeface="Arial" pitchFamily="34" charset="0"/>
              </a:endParaRPr>
            </a:p>
          </p:txBody>
        </p:sp>
        <p:sp>
          <p:nvSpPr>
            <p:cNvPr id="18465" name="Rectangle 94"/>
            <p:cNvSpPr>
              <a:spLocks noChangeArrowheads="1"/>
            </p:cNvSpPr>
            <p:nvPr/>
          </p:nvSpPr>
          <p:spPr bwMode="auto">
            <a:xfrm>
              <a:off x="1210" y="994"/>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0.30</a:t>
              </a:r>
              <a:endParaRPr lang="en-US">
                <a:latin typeface="Arial" pitchFamily="34" charset="0"/>
              </a:endParaRPr>
            </a:p>
          </p:txBody>
        </p:sp>
        <p:sp>
          <p:nvSpPr>
            <p:cNvPr id="18466" name="Rectangle 95"/>
            <p:cNvSpPr>
              <a:spLocks noChangeArrowheads="1"/>
            </p:cNvSpPr>
            <p:nvPr/>
          </p:nvSpPr>
          <p:spPr bwMode="auto">
            <a:xfrm rot="16200000">
              <a:off x="1033" y="2142"/>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p</a:t>
              </a:r>
              <a:endParaRPr lang="en-US">
                <a:latin typeface="Arial" pitchFamily="34" charset="0"/>
              </a:endParaRPr>
            </a:p>
          </p:txBody>
        </p:sp>
        <p:sp>
          <p:nvSpPr>
            <p:cNvPr id="18467" name="Rectangle 96"/>
            <p:cNvSpPr>
              <a:spLocks noChangeArrowheads="1"/>
            </p:cNvSpPr>
            <p:nvPr/>
          </p:nvSpPr>
          <p:spPr bwMode="auto">
            <a:xfrm rot="16200000">
              <a:off x="1040" y="2078"/>
              <a:ext cx="58"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r</a:t>
              </a:r>
              <a:endParaRPr lang="en-US">
                <a:latin typeface="Arial" pitchFamily="34" charset="0"/>
              </a:endParaRPr>
            </a:p>
          </p:txBody>
        </p:sp>
        <p:sp>
          <p:nvSpPr>
            <p:cNvPr id="18468" name="Rectangle 97"/>
            <p:cNvSpPr>
              <a:spLocks noChangeArrowheads="1"/>
            </p:cNvSpPr>
            <p:nvPr/>
          </p:nvSpPr>
          <p:spPr bwMode="auto">
            <a:xfrm rot="16200000">
              <a:off x="1037" y="2029"/>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o</a:t>
              </a:r>
              <a:endParaRPr lang="en-US">
                <a:latin typeface="Arial" pitchFamily="34" charset="0"/>
              </a:endParaRPr>
            </a:p>
          </p:txBody>
        </p:sp>
        <p:sp>
          <p:nvSpPr>
            <p:cNvPr id="18469" name="Rectangle 98"/>
            <p:cNvSpPr>
              <a:spLocks noChangeArrowheads="1"/>
            </p:cNvSpPr>
            <p:nvPr/>
          </p:nvSpPr>
          <p:spPr bwMode="auto">
            <a:xfrm rot="16200000">
              <a:off x="1033" y="1960"/>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b</a:t>
              </a:r>
              <a:endParaRPr lang="en-US">
                <a:latin typeface="Arial" pitchFamily="34" charset="0"/>
              </a:endParaRPr>
            </a:p>
          </p:txBody>
        </p:sp>
        <p:sp>
          <p:nvSpPr>
            <p:cNvPr id="18470" name="Rectangle 99"/>
            <p:cNvSpPr>
              <a:spLocks noChangeArrowheads="1"/>
            </p:cNvSpPr>
            <p:nvPr/>
          </p:nvSpPr>
          <p:spPr bwMode="auto">
            <a:xfrm rot="16200000">
              <a:off x="1038" y="1893"/>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a</a:t>
              </a:r>
              <a:endParaRPr lang="en-US">
                <a:latin typeface="Arial" pitchFamily="34" charset="0"/>
              </a:endParaRPr>
            </a:p>
          </p:txBody>
        </p:sp>
        <p:sp>
          <p:nvSpPr>
            <p:cNvPr id="18471" name="Rectangle 100"/>
            <p:cNvSpPr>
              <a:spLocks noChangeArrowheads="1"/>
            </p:cNvSpPr>
            <p:nvPr/>
          </p:nvSpPr>
          <p:spPr bwMode="auto">
            <a:xfrm rot="16200000">
              <a:off x="1034" y="1824"/>
              <a:ext cx="72"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b</a:t>
              </a:r>
              <a:endParaRPr lang="en-US">
                <a:latin typeface="Arial" pitchFamily="34" charset="0"/>
              </a:endParaRPr>
            </a:p>
          </p:txBody>
        </p:sp>
        <p:sp>
          <p:nvSpPr>
            <p:cNvPr id="18472" name="Rectangle 101"/>
            <p:cNvSpPr>
              <a:spLocks noChangeArrowheads="1"/>
            </p:cNvSpPr>
            <p:nvPr/>
          </p:nvSpPr>
          <p:spPr bwMode="auto">
            <a:xfrm rot="16200000">
              <a:off x="1051" y="1779"/>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i</a:t>
              </a:r>
              <a:endParaRPr lang="en-US">
                <a:latin typeface="Arial" pitchFamily="34" charset="0"/>
              </a:endParaRPr>
            </a:p>
          </p:txBody>
        </p:sp>
        <p:sp>
          <p:nvSpPr>
            <p:cNvPr id="18473" name="Rectangle 102"/>
            <p:cNvSpPr>
              <a:spLocks noChangeArrowheads="1"/>
            </p:cNvSpPr>
            <p:nvPr/>
          </p:nvSpPr>
          <p:spPr bwMode="auto">
            <a:xfrm rot="16200000">
              <a:off x="1051" y="1742"/>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l</a:t>
              </a:r>
              <a:endParaRPr lang="en-US">
                <a:latin typeface="Arial" pitchFamily="34" charset="0"/>
              </a:endParaRPr>
            </a:p>
          </p:txBody>
        </p:sp>
        <p:sp>
          <p:nvSpPr>
            <p:cNvPr id="18474" name="Rectangle 103"/>
            <p:cNvSpPr>
              <a:spLocks noChangeArrowheads="1"/>
            </p:cNvSpPr>
            <p:nvPr/>
          </p:nvSpPr>
          <p:spPr bwMode="auto">
            <a:xfrm rot="16200000">
              <a:off x="1051" y="1705"/>
              <a:ext cx="3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i</a:t>
              </a:r>
              <a:endParaRPr lang="en-US">
                <a:latin typeface="Arial" pitchFamily="34" charset="0"/>
              </a:endParaRPr>
            </a:p>
          </p:txBody>
        </p:sp>
        <p:sp>
          <p:nvSpPr>
            <p:cNvPr id="18475" name="Rectangle 104"/>
            <p:cNvSpPr>
              <a:spLocks noChangeArrowheads="1"/>
            </p:cNvSpPr>
            <p:nvPr/>
          </p:nvSpPr>
          <p:spPr bwMode="auto">
            <a:xfrm rot="16200000">
              <a:off x="1048" y="1664"/>
              <a:ext cx="43"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t</a:t>
              </a:r>
              <a:endParaRPr lang="en-US">
                <a:latin typeface="Arial" pitchFamily="34" charset="0"/>
              </a:endParaRPr>
            </a:p>
          </p:txBody>
        </p:sp>
        <p:sp>
          <p:nvSpPr>
            <p:cNvPr id="18476" name="Rectangle 105"/>
            <p:cNvSpPr>
              <a:spLocks noChangeArrowheads="1"/>
            </p:cNvSpPr>
            <p:nvPr/>
          </p:nvSpPr>
          <p:spPr bwMode="auto">
            <a:xfrm rot="16200000">
              <a:off x="1038" y="1619"/>
              <a:ext cx="6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b="1">
                  <a:solidFill>
                    <a:srgbClr val="24211D"/>
                  </a:solidFill>
                  <a:latin typeface="Times New Roman" pitchFamily="18" charset="0"/>
                </a:rPr>
                <a:t>y</a:t>
              </a:r>
              <a:endParaRPr lang="en-US">
                <a:latin typeface="Arial" pitchFamily="34" charset="0"/>
              </a:endParaRPr>
            </a:p>
          </p:txBody>
        </p:sp>
        <p:sp>
          <p:nvSpPr>
            <p:cNvPr id="18477" name="Rectangle 106"/>
            <p:cNvSpPr>
              <a:spLocks noChangeArrowheads="1"/>
            </p:cNvSpPr>
            <p:nvPr/>
          </p:nvSpPr>
          <p:spPr bwMode="auto">
            <a:xfrm>
              <a:off x="1746" y="3066"/>
              <a:ext cx="2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–100 </a:t>
              </a:r>
              <a:endParaRPr lang="en-US">
                <a:latin typeface="Arial" pitchFamily="34" charset="0"/>
              </a:endParaRPr>
            </a:p>
          </p:txBody>
        </p:sp>
        <p:sp>
          <p:nvSpPr>
            <p:cNvPr id="18478" name="Rectangle 107"/>
            <p:cNvSpPr>
              <a:spLocks noChangeArrowheads="1"/>
            </p:cNvSpPr>
            <p:nvPr/>
          </p:nvSpPr>
          <p:spPr bwMode="auto">
            <a:xfrm>
              <a:off x="2573" y="3066"/>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–50 </a:t>
              </a:r>
              <a:endParaRPr lang="en-US">
                <a:latin typeface="Arial" pitchFamily="34" charset="0"/>
              </a:endParaRPr>
            </a:p>
          </p:txBody>
        </p:sp>
        <p:sp>
          <p:nvSpPr>
            <p:cNvPr id="18479" name="Rectangle 108"/>
            <p:cNvSpPr>
              <a:spLocks noChangeArrowheads="1"/>
            </p:cNvSpPr>
            <p:nvPr/>
          </p:nvSpPr>
          <p:spPr bwMode="auto">
            <a:xfrm>
              <a:off x="3455" y="3066"/>
              <a:ext cx="9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0 </a:t>
              </a:r>
              <a:endParaRPr lang="en-US">
                <a:latin typeface="Arial" pitchFamily="34" charset="0"/>
              </a:endParaRPr>
            </a:p>
          </p:txBody>
        </p:sp>
        <p:sp>
          <p:nvSpPr>
            <p:cNvPr id="18480" name="Rectangle 109"/>
            <p:cNvSpPr>
              <a:spLocks noChangeArrowheads="1"/>
            </p:cNvSpPr>
            <p:nvPr/>
          </p:nvSpPr>
          <p:spPr bwMode="auto">
            <a:xfrm>
              <a:off x="4173" y="3066"/>
              <a:ext cx="151"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50 </a:t>
              </a:r>
              <a:endParaRPr lang="en-US">
                <a:latin typeface="Arial" pitchFamily="34" charset="0"/>
              </a:endParaRPr>
            </a:p>
          </p:txBody>
        </p:sp>
        <p:sp>
          <p:nvSpPr>
            <p:cNvPr id="18481" name="Rectangle 110"/>
            <p:cNvSpPr>
              <a:spLocks noChangeArrowheads="1"/>
            </p:cNvSpPr>
            <p:nvPr/>
          </p:nvSpPr>
          <p:spPr bwMode="auto">
            <a:xfrm>
              <a:off x="4900" y="3066"/>
              <a:ext cx="212"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24211D"/>
                  </a:solidFill>
                  <a:latin typeface="Times New Roman" pitchFamily="18" charset="0"/>
                </a:rPr>
                <a:t>100 </a:t>
              </a:r>
              <a:endParaRPr lang="en-US">
                <a:latin typeface="Arial" pitchFamily="34" charset="0"/>
              </a:endParaRPr>
            </a:p>
          </p:txBody>
        </p:sp>
        <p:sp>
          <p:nvSpPr>
            <p:cNvPr id="18482" name="Rectangle 111"/>
            <p:cNvSpPr>
              <a:spLocks noChangeArrowheads="1"/>
            </p:cNvSpPr>
            <p:nvPr/>
          </p:nvSpPr>
          <p:spPr bwMode="auto">
            <a:xfrm>
              <a:off x="3055" y="3184"/>
              <a:ext cx="1019"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kumimoji="0" lang="en-US" b="1" i="0" u="none" strike="noStrike" cap="none" normalizeH="0" baseline="0" dirty="0">
                  <a:ln>
                    <a:noFill/>
                  </a:ln>
                  <a:solidFill>
                    <a:srgbClr val="24211D"/>
                  </a:solidFill>
                  <a:effectLst/>
                  <a:latin typeface="Times New Roman" pitchFamily="18" charset="0"/>
                </a:rPr>
                <a:t>address distance</a:t>
              </a:r>
              <a:endParaRPr lang="en-US" sz="2400" b="1" dirty="0">
                <a:latin typeface="Arial" pitchFamily="34" charset="0"/>
              </a:endParaRPr>
            </a:p>
          </p:txBody>
        </p:sp>
      </p:grpSp>
      <p:sp>
        <p:nvSpPr>
          <p:cNvPr id="3" name="Rounded Rectangle 2"/>
          <p:cNvSpPr/>
          <p:nvPr/>
        </p:nvSpPr>
        <p:spPr>
          <a:xfrm>
            <a:off x="6934424" y="1352550"/>
            <a:ext cx="3581176" cy="1946722"/>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sz="2800" dirty="0"/>
              <a:t>Address distances are typically ± 20 </a:t>
            </a:r>
            <a:r>
              <a:rPr lang="en-US" sz="2800" dirty="0">
                <a:sym typeface="Wingdings" panose="05000000000000000000" pitchFamily="2" charset="2"/>
              </a:rPr>
              <a:t> High Spatial Locality</a:t>
            </a:r>
            <a:endParaRPr 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Exploiting Temporal Locality</a:t>
            </a:r>
          </a:p>
        </p:txBody>
      </p:sp>
      <p:sp>
        <p:nvSpPr>
          <p:cNvPr id="19461" name="Text Placeholder 2"/>
          <p:cNvSpPr txBox="1">
            <a:spLocks noGrp="1"/>
          </p:cNvSpPr>
          <p:nvPr>
            <p:ph type="body" idx="4294967295"/>
          </p:nvPr>
        </p:nvSpPr>
        <p:spPr bwMode="auto">
          <a:xfrm>
            <a:off x="2667000" y="4765676"/>
            <a:ext cx="7315200" cy="14827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Use a </a:t>
            </a:r>
            <a:r>
              <a:rPr lang="en-US" altLang="en-US" sz="2800" dirty="0">
                <a:solidFill>
                  <a:srgbClr val="FF3366"/>
                </a:solidFill>
                <a:latin typeface="Calibri" pitchFamily="34" charset="0"/>
                <a:ea typeface="Microsoft YaHei" pitchFamily="34" charset="-122"/>
                <a:cs typeface="Mangal" pitchFamily="18" charset="0"/>
              </a:rPr>
              <a:t>hierarchical memory</a:t>
            </a:r>
            <a:r>
              <a:rPr lang="en-US" altLang="en-US" sz="2800" dirty="0">
                <a:latin typeface="Calibri" pitchFamily="34" charset="0"/>
                <a:ea typeface="Microsoft YaHei" pitchFamily="34" charset="-122"/>
                <a:cs typeface="Mangal" pitchFamily="18" charset="0"/>
              </a:rPr>
              <a:t> system</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L1 (SRAM cells), L2 (SRAM cells), Main Memory (DRAM cells)</a:t>
            </a:r>
          </a:p>
        </p:txBody>
      </p:sp>
      <p:sp>
        <p:nvSpPr>
          <p:cNvPr id="7" name="AutoShape 3"/>
          <p:cNvSpPr>
            <a:spLocks noChangeAspect="1" noChangeArrowheads="1" noTextEdit="1"/>
          </p:cNvSpPr>
          <p:nvPr/>
        </p:nvSpPr>
        <p:spPr bwMode="auto">
          <a:xfrm>
            <a:off x="3325707" y="1600201"/>
            <a:ext cx="4525711" cy="2658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3873862" y="1915390"/>
            <a:ext cx="3586994" cy="1531410"/>
          </a:xfrm>
          <a:prstGeom prst="rect">
            <a:avLst/>
          </a:prstGeom>
          <a:solidFill>
            <a:srgbClr val="F6FFD5"/>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5086656" y="2076410"/>
            <a:ext cx="1038070" cy="486488"/>
          </a:xfrm>
          <a:prstGeom prst="rect">
            <a:avLst/>
          </a:prstGeom>
          <a:solidFill>
            <a:srgbClr val="FFE6D5"/>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4298683" y="2888366"/>
            <a:ext cx="2655129" cy="448802"/>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387374" y="3696895"/>
            <a:ext cx="4405802" cy="448802"/>
          </a:xfrm>
          <a:prstGeom prst="rect">
            <a:avLst/>
          </a:pr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5117491" y="2162341"/>
            <a:ext cx="8971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a:solidFill>
                  <a:srgbClr val="000000"/>
                </a:solidFill>
                <a:latin typeface="Sans"/>
              </a:rPr>
              <a:t>L1 cache</a:t>
            </a:r>
            <a:endParaRPr lang="en-US" sz="5400" dirty="0">
              <a:latin typeface="Arial" pitchFamily="34" charset="0"/>
            </a:endParaRPr>
          </a:p>
        </p:txBody>
      </p:sp>
      <p:sp>
        <p:nvSpPr>
          <p:cNvPr id="13" name="Rectangle 10"/>
          <p:cNvSpPr>
            <a:spLocks noChangeArrowheads="1"/>
          </p:cNvSpPr>
          <p:nvPr/>
        </p:nvSpPr>
        <p:spPr bwMode="auto">
          <a:xfrm>
            <a:off x="5084378" y="2956941"/>
            <a:ext cx="89716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a:solidFill>
                  <a:srgbClr val="000000"/>
                </a:solidFill>
                <a:latin typeface="Sans"/>
              </a:rPr>
              <a:t>L2 cache</a:t>
            </a:r>
            <a:endParaRPr lang="en-US" sz="5400" dirty="0">
              <a:latin typeface="Arial" pitchFamily="34" charset="0"/>
            </a:endParaRPr>
          </a:p>
        </p:txBody>
      </p:sp>
      <p:sp>
        <p:nvSpPr>
          <p:cNvPr id="14" name="Rectangle 11"/>
          <p:cNvSpPr>
            <a:spLocks noChangeArrowheads="1"/>
          </p:cNvSpPr>
          <p:nvPr/>
        </p:nvSpPr>
        <p:spPr bwMode="auto">
          <a:xfrm>
            <a:off x="4977026" y="3785972"/>
            <a:ext cx="14744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a:solidFill>
                  <a:srgbClr val="000000"/>
                </a:solidFill>
                <a:latin typeface="Sans"/>
              </a:rPr>
              <a:t>Main memory</a:t>
            </a:r>
            <a:endParaRPr lang="en-US" sz="5400" dirty="0">
              <a:latin typeface="Arial" pitchFamily="34" charset="0"/>
            </a:endParaRPr>
          </a:p>
        </p:txBody>
      </p:sp>
      <p:sp>
        <p:nvSpPr>
          <p:cNvPr id="15" name="Rectangle 12"/>
          <p:cNvSpPr>
            <a:spLocks noChangeArrowheads="1"/>
          </p:cNvSpPr>
          <p:nvPr/>
        </p:nvSpPr>
        <p:spPr bwMode="auto">
          <a:xfrm>
            <a:off x="5497774" y="2566324"/>
            <a:ext cx="126761" cy="284356"/>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422402" y="2521788"/>
            <a:ext cx="291208" cy="71945"/>
          </a:xfrm>
          <a:custGeom>
            <a:avLst/>
            <a:gdLst>
              <a:gd name="T0" fmla="*/ 201 w 373"/>
              <a:gd name="T1" fmla="*/ 0 h 93"/>
              <a:gd name="T2" fmla="*/ 0 w 373"/>
              <a:gd name="T3" fmla="*/ 88 h 93"/>
              <a:gd name="T4" fmla="*/ 373 w 373"/>
              <a:gd name="T5" fmla="*/ 93 h 93"/>
              <a:gd name="T6" fmla="*/ 201 w 373"/>
              <a:gd name="T7" fmla="*/ 0 h 93"/>
            </a:gdLst>
            <a:ahLst/>
            <a:cxnLst>
              <a:cxn ang="0">
                <a:pos x="T0" y="T1"/>
              </a:cxn>
              <a:cxn ang="0">
                <a:pos x="T2" y="T3"/>
              </a:cxn>
              <a:cxn ang="0">
                <a:pos x="T4" y="T5"/>
              </a:cxn>
              <a:cxn ang="0">
                <a:pos x="T6" y="T7"/>
              </a:cxn>
            </a:cxnLst>
            <a:rect l="0" t="0" r="r" b="b"/>
            <a:pathLst>
              <a:path w="373" h="93">
                <a:moveTo>
                  <a:pt x="201" y="0"/>
                </a:moveTo>
                <a:lnTo>
                  <a:pt x="0" y="88"/>
                </a:lnTo>
                <a:lnTo>
                  <a:pt x="373" y="93"/>
                </a:lnTo>
                <a:lnTo>
                  <a:pt x="20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5425828" y="2812995"/>
            <a:ext cx="291208" cy="71945"/>
          </a:xfrm>
          <a:custGeom>
            <a:avLst/>
            <a:gdLst>
              <a:gd name="T0" fmla="*/ 172 w 373"/>
              <a:gd name="T1" fmla="*/ 93 h 93"/>
              <a:gd name="T2" fmla="*/ 373 w 373"/>
              <a:gd name="T3" fmla="*/ 5 h 93"/>
              <a:gd name="T4" fmla="*/ 0 w 373"/>
              <a:gd name="T5" fmla="*/ 0 h 93"/>
              <a:gd name="T6" fmla="*/ 172 w 373"/>
              <a:gd name="T7" fmla="*/ 93 h 93"/>
            </a:gdLst>
            <a:ahLst/>
            <a:cxnLst>
              <a:cxn ang="0">
                <a:pos x="T0" y="T1"/>
              </a:cxn>
              <a:cxn ang="0">
                <a:pos x="T2" y="T3"/>
              </a:cxn>
              <a:cxn ang="0">
                <a:pos x="T4" y="T5"/>
              </a:cxn>
              <a:cxn ang="0">
                <a:pos x="T6" y="T7"/>
              </a:cxn>
            </a:cxnLst>
            <a:rect l="0" t="0" r="r" b="b"/>
            <a:pathLst>
              <a:path w="373" h="93">
                <a:moveTo>
                  <a:pt x="172" y="93"/>
                </a:moveTo>
                <a:lnTo>
                  <a:pt x="373" y="5"/>
                </a:lnTo>
                <a:lnTo>
                  <a:pt x="0" y="0"/>
                </a:lnTo>
                <a:lnTo>
                  <a:pt x="172" y="9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5490922" y="3361150"/>
            <a:ext cx="126761" cy="31176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5415550" y="3309761"/>
            <a:ext cx="291208" cy="82223"/>
          </a:xfrm>
          <a:custGeom>
            <a:avLst/>
            <a:gdLst>
              <a:gd name="T0" fmla="*/ 201 w 373"/>
              <a:gd name="T1" fmla="*/ 0 h 103"/>
              <a:gd name="T2" fmla="*/ 0 w 373"/>
              <a:gd name="T3" fmla="*/ 98 h 103"/>
              <a:gd name="T4" fmla="*/ 373 w 373"/>
              <a:gd name="T5" fmla="*/ 103 h 103"/>
              <a:gd name="T6" fmla="*/ 201 w 373"/>
              <a:gd name="T7" fmla="*/ 0 h 103"/>
            </a:gdLst>
            <a:ahLst/>
            <a:cxnLst>
              <a:cxn ang="0">
                <a:pos x="T0" y="T1"/>
              </a:cxn>
              <a:cxn ang="0">
                <a:pos x="T2" y="T3"/>
              </a:cxn>
              <a:cxn ang="0">
                <a:pos x="T4" y="T5"/>
              </a:cxn>
              <a:cxn ang="0">
                <a:pos x="T6" y="T7"/>
              </a:cxn>
            </a:cxnLst>
            <a:rect l="0" t="0" r="r" b="b"/>
            <a:pathLst>
              <a:path w="373" h="103">
                <a:moveTo>
                  <a:pt x="201" y="0"/>
                </a:moveTo>
                <a:lnTo>
                  <a:pt x="0" y="98"/>
                </a:lnTo>
                <a:lnTo>
                  <a:pt x="373" y="103"/>
                </a:lnTo>
                <a:lnTo>
                  <a:pt x="201"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4779860" y="1588894"/>
            <a:ext cx="16597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a:solidFill>
                  <a:srgbClr val="000000"/>
                </a:solidFill>
                <a:latin typeface="Sans"/>
              </a:rPr>
              <a:t>Cache hierarchy</a:t>
            </a:r>
            <a:endParaRPr lang="en-US" sz="6000" dirty="0">
              <a:latin typeface="Arial" pitchFamily="34" charset="0"/>
            </a:endParaRPr>
          </a:p>
        </p:txBody>
      </p:sp>
      <p:sp>
        <p:nvSpPr>
          <p:cNvPr id="21" name="Freeform 18"/>
          <p:cNvSpPr>
            <a:spLocks/>
          </p:cNvSpPr>
          <p:nvPr/>
        </p:nvSpPr>
        <p:spPr bwMode="auto">
          <a:xfrm>
            <a:off x="5418976" y="3635229"/>
            <a:ext cx="291208" cy="78797"/>
          </a:xfrm>
          <a:custGeom>
            <a:avLst/>
            <a:gdLst>
              <a:gd name="T0" fmla="*/ 173 w 374"/>
              <a:gd name="T1" fmla="*/ 103 h 103"/>
              <a:gd name="T2" fmla="*/ 374 w 374"/>
              <a:gd name="T3" fmla="*/ 5 h 103"/>
              <a:gd name="T4" fmla="*/ 0 w 374"/>
              <a:gd name="T5" fmla="*/ 0 h 103"/>
              <a:gd name="T6" fmla="*/ 173 w 374"/>
              <a:gd name="T7" fmla="*/ 103 h 103"/>
            </a:gdLst>
            <a:ahLst/>
            <a:cxnLst>
              <a:cxn ang="0">
                <a:pos x="T0" y="T1"/>
              </a:cxn>
              <a:cxn ang="0">
                <a:pos x="T2" y="T3"/>
              </a:cxn>
              <a:cxn ang="0">
                <a:pos x="T4" y="T5"/>
              </a:cxn>
              <a:cxn ang="0">
                <a:pos x="T6" y="T7"/>
              </a:cxn>
            </a:cxnLst>
            <a:rect l="0" t="0" r="r" b="b"/>
            <a:pathLst>
              <a:path w="374" h="103">
                <a:moveTo>
                  <a:pt x="173" y="103"/>
                </a:moveTo>
                <a:lnTo>
                  <a:pt x="374" y="5"/>
                </a:lnTo>
                <a:lnTo>
                  <a:pt x="0" y="0"/>
                </a:lnTo>
                <a:lnTo>
                  <a:pt x="173" y="103"/>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picture containing diagram&#10;&#10;Description automatically generated">
            <a:extLst>
              <a:ext uri="{FF2B5EF4-FFF2-40B4-BE49-F238E27FC236}">
                <a16:creationId xmlns:a16="http://schemas.microsoft.com/office/drawing/2014/main" id="{D3D80D30-FE51-CD9D-5CC3-1E6451E2A318}"/>
              </a:ext>
            </a:extLst>
          </p:cNvPr>
          <p:cNvPicPr>
            <a:picLocks noChangeAspect="1"/>
          </p:cNvPicPr>
          <p:nvPr/>
        </p:nvPicPr>
        <p:blipFill rotWithShape="1">
          <a:blip r:embed="rId2">
            <a:extLst>
              <a:ext uri="{28A0092B-C50C-407E-A947-70E740481C1C}">
                <a14:useLocalDpi xmlns:a14="http://schemas.microsoft.com/office/drawing/2010/main" val="0"/>
              </a:ext>
            </a:extLst>
          </a:blip>
          <a:srcRect t="4362" r="1" b="1"/>
          <a:stretch/>
        </p:blipFill>
        <p:spPr>
          <a:xfrm>
            <a:off x="6907095" y="498930"/>
            <a:ext cx="3622400" cy="3768005"/>
          </a:xfrm>
          <a:prstGeom prst="rect">
            <a:avLst/>
          </a:prstGeom>
        </p:spPr>
      </p:pic>
      <p:pic>
        <p:nvPicPr>
          <p:cNvPr id="7" name="Picture 6" descr="Logo, company name&#10;&#10;Description automatically generated">
            <a:extLst>
              <a:ext uri="{FF2B5EF4-FFF2-40B4-BE49-F238E27FC236}">
                <a16:creationId xmlns:a16="http://schemas.microsoft.com/office/drawing/2014/main" id="{A7652BF1-810B-0F49-5E7D-8DF8BD966998}"/>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119910" y="2739012"/>
            <a:ext cx="1637340" cy="818670"/>
          </a:xfrm>
          <a:prstGeom prst="rect">
            <a:avLst/>
          </a:prstGeom>
        </p:spPr>
      </p:pic>
      <p:sp>
        <p:nvSpPr>
          <p:cNvPr id="9" name="TextBox 8">
            <a:extLst>
              <a:ext uri="{FF2B5EF4-FFF2-40B4-BE49-F238E27FC236}">
                <a16:creationId xmlns:a16="http://schemas.microsoft.com/office/drawing/2014/main" id="{0487C0B8-FD78-D965-9CAE-3E77ECCDE920}"/>
              </a:ext>
            </a:extLst>
          </p:cNvPr>
          <p:cNvSpPr txBox="1"/>
          <p:nvPr/>
        </p:nvSpPr>
        <p:spPr>
          <a:xfrm>
            <a:off x="2295020" y="2215144"/>
            <a:ext cx="3471400" cy="415498"/>
          </a:xfrm>
          <a:prstGeom prst="rect">
            <a:avLst/>
          </a:prstGeom>
          <a:noFill/>
        </p:spPr>
        <p:txBody>
          <a:bodyPr wrap="none" rtlCol="0">
            <a:spAutoFit/>
          </a:bodyPr>
          <a:lstStyle/>
          <a:p>
            <a:pPr defTabSz="685800" fontAlgn="auto">
              <a:spcBef>
                <a:spcPts val="0"/>
              </a:spcBef>
              <a:spcAft>
                <a:spcPts val="0"/>
              </a:spcAft>
              <a:defRPr/>
            </a:pPr>
            <a:r>
              <a:rPr lang="en-US" sz="2100" dirty="0">
                <a:solidFill>
                  <a:srgbClr val="0070C0"/>
                </a:solidFill>
                <a:latin typeface="Calibri" panose="020F0502020204030204"/>
                <a:cs typeface="+mn-cs"/>
              </a:rPr>
              <a:t>Download</a:t>
            </a:r>
            <a:r>
              <a:rPr lang="en-US" sz="2100" dirty="0">
                <a:solidFill>
                  <a:prstClr val="black"/>
                </a:solidFill>
                <a:latin typeface="Calibri" panose="020F0502020204030204"/>
                <a:cs typeface="+mn-cs"/>
              </a:rPr>
              <a:t> the pdf of the book</a:t>
            </a:r>
          </a:p>
        </p:txBody>
      </p:sp>
      <p:sp>
        <p:nvSpPr>
          <p:cNvPr id="11" name="Rectangle: Rounded Corners 10">
            <a:extLst>
              <a:ext uri="{FF2B5EF4-FFF2-40B4-BE49-F238E27FC236}">
                <a16:creationId xmlns:a16="http://schemas.microsoft.com/office/drawing/2014/main" id="{5B78C334-AE33-9514-448B-30A8A4380861}"/>
              </a:ext>
            </a:extLst>
          </p:cNvPr>
          <p:cNvSpPr/>
          <p:nvPr/>
        </p:nvSpPr>
        <p:spPr>
          <a:xfrm>
            <a:off x="1728055" y="1446230"/>
            <a:ext cx="4594860" cy="57746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685800" fontAlgn="auto">
              <a:spcBef>
                <a:spcPts val="0"/>
              </a:spcBef>
              <a:spcAft>
                <a:spcPts val="0"/>
              </a:spcAft>
              <a:defRPr/>
            </a:pPr>
            <a:r>
              <a:rPr lang="en-US" sz="3000" dirty="0">
                <a:solidFill>
                  <a:srgbClr val="4472C4">
                    <a:lumMod val="75000"/>
                  </a:srgbClr>
                </a:solidFill>
                <a:latin typeface="Calibri" panose="020F0502020204030204"/>
              </a:rPr>
              <a:t>www.basiccomparch.com</a:t>
            </a:r>
          </a:p>
        </p:txBody>
      </p:sp>
      <p:sp>
        <p:nvSpPr>
          <p:cNvPr id="12" name="TextBox 11">
            <a:extLst>
              <a:ext uri="{FF2B5EF4-FFF2-40B4-BE49-F238E27FC236}">
                <a16:creationId xmlns:a16="http://schemas.microsoft.com/office/drawing/2014/main" id="{BC9EB651-07D4-8AE2-89BB-936AAFD257E5}"/>
              </a:ext>
            </a:extLst>
          </p:cNvPr>
          <p:cNvSpPr txBox="1"/>
          <p:nvPr/>
        </p:nvSpPr>
        <p:spPr>
          <a:xfrm>
            <a:off x="3507550" y="2952139"/>
            <a:ext cx="893193" cy="415498"/>
          </a:xfrm>
          <a:prstGeom prst="rect">
            <a:avLst/>
          </a:prstGeom>
          <a:noFill/>
        </p:spPr>
        <p:txBody>
          <a:bodyPr wrap="none" rtlCol="0">
            <a:spAutoFit/>
          </a:bodyPr>
          <a:lstStyle/>
          <a:p>
            <a:pPr defTabSz="685800" fontAlgn="auto">
              <a:spcBef>
                <a:spcPts val="0"/>
              </a:spcBef>
              <a:spcAft>
                <a:spcPts val="0"/>
              </a:spcAft>
              <a:defRPr/>
            </a:pPr>
            <a:r>
              <a:rPr lang="en-US" sz="2100" dirty="0">
                <a:solidFill>
                  <a:prstClr val="black"/>
                </a:solidFill>
                <a:latin typeface="Calibri" panose="020F0502020204030204"/>
                <a:cs typeface="+mn-cs"/>
              </a:rPr>
              <a:t>videos</a:t>
            </a:r>
          </a:p>
        </p:txBody>
      </p:sp>
      <p:sp>
        <p:nvSpPr>
          <p:cNvPr id="13" name="TextBox 12">
            <a:extLst>
              <a:ext uri="{FF2B5EF4-FFF2-40B4-BE49-F238E27FC236}">
                <a16:creationId xmlns:a16="http://schemas.microsoft.com/office/drawing/2014/main" id="{23EB5B37-F1CA-D7C6-E537-4D9E12A3CF35}"/>
              </a:ext>
            </a:extLst>
          </p:cNvPr>
          <p:cNvSpPr txBox="1"/>
          <p:nvPr/>
        </p:nvSpPr>
        <p:spPr>
          <a:xfrm>
            <a:off x="2305074" y="3594402"/>
            <a:ext cx="3799310" cy="415498"/>
          </a:xfrm>
          <a:prstGeom prst="rect">
            <a:avLst/>
          </a:prstGeom>
          <a:noFill/>
        </p:spPr>
        <p:txBody>
          <a:bodyPr wrap="none" rtlCol="0">
            <a:spAutoFit/>
          </a:bodyPr>
          <a:lstStyle/>
          <a:p>
            <a:pPr defTabSz="685800" fontAlgn="auto">
              <a:spcBef>
                <a:spcPts val="0"/>
              </a:spcBef>
              <a:spcAft>
                <a:spcPts val="0"/>
              </a:spcAft>
              <a:defRPr/>
            </a:pPr>
            <a:r>
              <a:rPr lang="en-US" sz="2100" dirty="0">
                <a:solidFill>
                  <a:prstClr val="black"/>
                </a:solidFill>
                <a:latin typeface="Calibri" panose="020F0502020204030204"/>
                <a:cs typeface="+mn-cs"/>
              </a:rPr>
              <a:t>Slides, software, solution manual</a:t>
            </a:r>
          </a:p>
        </p:txBody>
      </p:sp>
      <p:sp>
        <p:nvSpPr>
          <p:cNvPr id="14" name="TextBox 13">
            <a:extLst>
              <a:ext uri="{FF2B5EF4-FFF2-40B4-BE49-F238E27FC236}">
                <a16:creationId xmlns:a16="http://schemas.microsoft.com/office/drawing/2014/main" id="{1AC6EE2A-0F5B-DB3C-D4B1-01393362F879}"/>
              </a:ext>
            </a:extLst>
          </p:cNvPr>
          <p:cNvSpPr txBox="1"/>
          <p:nvPr/>
        </p:nvSpPr>
        <p:spPr>
          <a:xfrm>
            <a:off x="6774322" y="4386020"/>
            <a:ext cx="4054571" cy="1200329"/>
          </a:xfrm>
          <a:prstGeom prst="rect">
            <a:avLst/>
          </a:prstGeom>
          <a:noFill/>
        </p:spPr>
        <p:txBody>
          <a:bodyPr wrap="none" rtlCol="0">
            <a:spAutoFit/>
          </a:bodyPr>
          <a:lstStyle/>
          <a:p>
            <a:pPr defTabSz="685800" fontAlgn="auto">
              <a:spcBef>
                <a:spcPts val="0"/>
              </a:spcBef>
              <a:spcAft>
                <a:spcPts val="0"/>
              </a:spcAft>
              <a:defRPr/>
            </a:pPr>
            <a:r>
              <a:rPr lang="en-US" sz="2400" dirty="0">
                <a:solidFill>
                  <a:srgbClr val="0070C0"/>
                </a:solidFill>
                <a:latin typeface="Calibri" panose="020F0502020204030204"/>
                <a:cs typeface="+mn-cs"/>
              </a:rPr>
              <a:t>Print version </a:t>
            </a:r>
          </a:p>
          <a:p>
            <a:pPr defTabSz="685800" fontAlgn="auto">
              <a:spcBef>
                <a:spcPts val="0"/>
              </a:spcBef>
              <a:spcAft>
                <a:spcPts val="0"/>
              </a:spcAft>
              <a:defRPr/>
            </a:pPr>
            <a:r>
              <a:rPr lang="en-US" sz="2400" dirty="0">
                <a:solidFill>
                  <a:prstClr val="black"/>
                </a:solidFill>
                <a:latin typeface="Calibri" panose="020F0502020204030204"/>
                <a:cs typeface="+mn-cs"/>
              </a:rPr>
              <a:t>(Publisher: </a:t>
            </a:r>
            <a:r>
              <a:rPr lang="en-US" sz="2400" dirty="0" err="1">
                <a:solidFill>
                  <a:prstClr val="black"/>
                </a:solidFill>
                <a:latin typeface="Calibri" panose="020F0502020204030204"/>
                <a:cs typeface="+mn-cs"/>
              </a:rPr>
              <a:t>WhiteFalcon</a:t>
            </a:r>
            <a:r>
              <a:rPr lang="en-US" sz="2400" dirty="0">
                <a:solidFill>
                  <a:prstClr val="black"/>
                </a:solidFill>
                <a:latin typeface="Calibri" panose="020F0502020204030204"/>
                <a:cs typeface="+mn-cs"/>
              </a:rPr>
              <a:t>, 2021)</a:t>
            </a:r>
          </a:p>
          <a:p>
            <a:pPr defTabSz="685800" fontAlgn="auto">
              <a:spcBef>
                <a:spcPts val="0"/>
              </a:spcBef>
              <a:spcAft>
                <a:spcPts val="0"/>
              </a:spcAft>
              <a:defRPr/>
            </a:pPr>
            <a:r>
              <a:rPr lang="en-US" sz="2400" dirty="0">
                <a:solidFill>
                  <a:prstClr val="black"/>
                </a:solidFill>
                <a:latin typeface="Calibri" panose="020F0502020204030204"/>
                <a:cs typeface="+mn-cs"/>
              </a:rPr>
              <a:t>Available on e-commerce sites.</a:t>
            </a:r>
          </a:p>
        </p:txBody>
      </p:sp>
      <p:cxnSp>
        <p:nvCxnSpPr>
          <p:cNvPr id="16" name="Straight Connector 15">
            <a:extLst>
              <a:ext uri="{FF2B5EF4-FFF2-40B4-BE49-F238E27FC236}">
                <a16:creationId xmlns:a16="http://schemas.microsoft.com/office/drawing/2014/main" id="{66ABBD54-7F85-9C2B-385C-5768D374462E}"/>
              </a:ext>
            </a:extLst>
          </p:cNvPr>
          <p:cNvCxnSpPr/>
          <p:nvPr/>
        </p:nvCxnSpPr>
        <p:spPr>
          <a:xfrm>
            <a:off x="2020850" y="2023693"/>
            <a:ext cx="0" cy="181426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9230681-F47C-F5C4-0813-C21451E430E6}"/>
              </a:ext>
            </a:extLst>
          </p:cNvPr>
          <p:cNvCxnSpPr>
            <a:cxnSpLocks/>
          </p:cNvCxnSpPr>
          <p:nvPr/>
        </p:nvCxnSpPr>
        <p:spPr>
          <a:xfrm>
            <a:off x="2020851" y="383795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49609A5-9DF2-9D3F-F66B-FA3EF8152271}"/>
              </a:ext>
            </a:extLst>
          </p:cNvPr>
          <p:cNvCxnSpPr>
            <a:cxnSpLocks/>
          </p:cNvCxnSpPr>
          <p:nvPr/>
        </p:nvCxnSpPr>
        <p:spPr>
          <a:xfrm>
            <a:off x="2020851" y="318263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856D426-8775-4EFE-C20F-5152967572B9}"/>
              </a:ext>
            </a:extLst>
          </p:cNvPr>
          <p:cNvCxnSpPr>
            <a:cxnSpLocks/>
          </p:cNvCxnSpPr>
          <p:nvPr/>
        </p:nvCxnSpPr>
        <p:spPr>
          <a:xfrm>
            <a:off x="2020851" y="2435877"/>
            <a:ext cx="265341"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27" name="Picture 26" descr="Logo&#10;&#10;Description automatically generated">
            <a:extLst>
              <a:ext uri="{FF2B5EF4-FFF2-40B4-BE49-F238E27FC236}">
                <a16:creationId xmlns:a16="http://schemas.microsoft.com/office/drawing/2014/main" id="{34857DA3-B110-A850-C1C1-D25D975197B4}"/>
              </a:ext>
            </a:extLst>
          </p:cNvPr>
          <p:cNvPicPr>
            <a:picLocks noChangeAspect="1"/>
          </p:cNvPicPr>
          <p:nvPr/>
        </p:nvPicPr>
        <p:blipFill>
          <a:blip r:embed="rId5" cstate="print">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5741305" y="2149115"/>
            <a:ext cx="718457" cy="524474"/>
          </a:xfrm>
          <a:prstGeom prst="rect">
            <a:avLst/>
          </a:prstGeom>
        </p:spPr>
      </p:pic>
      <p:pic>
        <p:nvPicPr>
          <p:cNvPr id="30" name="Picture 29" descr="Icon&#10;&#10;Description automatically generated">
            <a:extLst>
              <a:ext uri="{FF2B5EF4-FFF2-40B4-BE49-F238E27FC236}">
                <a16:creationId xmlns:a16="http://schemas.microsoft.com/office/drawing/2014/main" id="{B26CF05F-AADE-4F4C-0236-232B4EA6AD25}"/>
              </a:ext>
            </a:extLst>
          </p:cNvPr>
          <p:cNvPicPr>
            <a:picLocks noChangeAspect="1"/>
          </p:cNvPicPr>
          <p:nvPr/>
        </p:nvPicPr>
        <p:blipFill>
          <a:blip r:embed="rId7">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3176599" y="556879"/>
            <a:ext cx="2108309" cy="985571"/>
          </a:xfrm>
          <a:prstGeom prst="rect">
            <a:avLst/>
          </a:prstGeom>
        </p:spPr>
      </p:pic>
      <p:sp>
        <p:nvSpPr>
          <p:cNvPr id="32" name="Rectangle: Rounded Corners 31">
            <a:extLst>
              <a:ext uri="{FF2B5EF4-FFF2-40B4-BE49-F238E27FC236}">
                <a16:creationId xmlns:a16="http://schemas.microsoft.com/office/drawing/2014/main" id="{52731E0F-3139-A4AA-EC70-3A5651C80459}"/>
              </a:ext>
            </a:extLst>
          </p:cNvPr>
          <p:cNvSpPr/>
          <p:nvPr/>
        </p:nvSpPr>
        <p:spPr>
          <a:xfrm>
            <a:off x="1523999" y="4386020"/>
            <a:ext cx="5250322" cy="1915103"/>
          </a:xfrm>
          <a:prstGeom prst="roundRect">
            <a:avLst/>
          </a:prstGeom>
        </p:spPr>
        <p:style>
          <a:lnRef idx="2">
            <a:schemeClr val="accent5"/>
          </a:lnRef>
          <a:fillRef idx="1">
            <a:schemeClr val="lt1"/>
          </a:fillRef>
          <a:effectRef idx="0">
            <a:schemeClr val="accent5"/>
          </a:effectRef>
          <a:fontRef idx="minor">
            <a:schemeClr val="dk1"/>
          </a:fontRef>
        </p:style>
        <p:txBody>
          <a:bodyPr rtlCol="0" anchor="ctr"/>
          <a:lstStyle/>
          <a:p>
            <a:pPr defTabSz="685800" fontAlgn="auto">
              <a:spcBef>
                <a:spcPts val="0"/>
              </a:spcBef>
              <a:spcAft>
                <a:spcPts val="0"/>
              </a:spcAft>
              <a:defRPr/>
            </a:pPr>
            <a:r>
              <a:rPr lang="en-US" sz="2400" dirty="0">
                <a:solidFill>
                  <a:srgbClr val="00B050"/>
                </a:solidFill>
                <a:latin typeface="Comic Sans MS" panose="030F0702030302020204" pitchFamily="66" charset="0"/>
              </a:rPr>
              <a:t>The pdf version of the book and all the learning resources can be freely downloaded from the website: www.basiccomparch.com</a:t>
            </a:r>
          </a:p>
        </p:txBody>
      </p:sp>
      <p:sp>
        <p:nvSpPr>
          <p:cNvPr id="33" name="Rectangle: Rounded Corners 32">
            <a:extLst>
              <a:ext uri="{FF2B5EF4-FFF2-40B4-BE49-F238E27FC236}">
                <a16:creationId xmlns:a16="http://schemas.microsoft.com/office/drawing/2014/main" id="{A4F48367-88AB-7E64-C122-FDE9AADCA5EA}"/>
              </a:ext>
            </a:extLst>
          </p:cNvPr>
          <p:cNvSpPr/>
          <p:nvPr/>
        </p:nvSpPr>
        <p:spPr>
          <a:xfrm>
            <a:off x="1534160" y="74828"/>
            <a:ext cx="1805486" cy="449036"/>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defTabSz="685800" fontAlgn="auto">
              <a:spcBef>
                <a:spcPts val="0"/>
              </a:spcBef>
              <a:spcAft>
                <a:spcPts val="0"/>
              </a:spcAft>
              <a:defRPr/>
            </a:pPr>
            <a:r>
              <a:rPr lang="en-US" sz="2400" dirty="0">
                <a:solidFill>
                  <a:prstClr val="black"/>
                </a:solidFill>
                <a:latin typeface="Calibri" panose="020F0502020204030204"/>
              </a:rPr>
              <a:t>2</a:t>
            </a:r>
            <a:r>
              <a:rPr lang="en-US" sz="2400" baseline="30000" dirty="0">
                <a:solidFill>
                  <a:prstClr val="black"/>
                </a:solidFill>
                <a:latin typeface="Calibri" panose="020F0502020204030204"/>
              </a:rPr>
              <a:t>nd</a:t>
            </a:r>
            <a:r>
              <a:rPr lang="en-US" sz="2400" dirty="0">
                <a:solidFill>
                  <a:prstClr val="black"/>
                </a:solidFill>
                <a:latin typeface="Calibri" panose="020F0502020204030204"/>
              </a:rPr>
              <a:t> version</a:t>
            </a:r>
          </a:p>
        </p:txBody>
      </p:sp>
    </p:spTree>
    <p:extLst>
      <p:ext uri="{BB962C8B-B14F-4D97-AF65-F5344CB8AC3E}">
        <p14:creationId xmlns:p14="http://schemas.microsoft.com/office/powerpoint/2010/main" val="1463979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The Caches</a:t>
            </a:r>
          </a:p>
        </p:txBody>
      </p:sp>
      <p:sp>
        <p:nvSpPr>
          <p:cNvPr id="20485" name="Text Placeholder 2"/>
          <p:cNvSpPr txBox="1">
            <a:spLocks noGrp="1"/>
          </p:cNvSpPr>
          <p:nvPr>
            <p:ph type="body" idx="4294967295"/>
          </p:nvPr>
        </p:nvSpPr>
        <p:spPr bwMode="auto">
          <a:xfrm>
            <a:off x="2109788" y="1570038"/>
            <a:ext cx="8177212" cy="45259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The </a:t>
            </a:r>
            <a:r>
              <a:rPr lang="en-US" altLang="en-US" sz="2800" dirty="0">
                <a:solidFill>
                  <a:srgbClr val="2300DC"/>
                </a:solidFill>
                <a:latin typeface="Calibri" pitchFamily="34" charset="0"/>
                <a:ea typeface="Microsoft YaHei" pitchFamily="34" charset="-122"/>
                <a:cs typeface="Mangal" pitchFamily="18" charset="0"/>
              </a:rPr>
              <a:t>L1 cache</a:t>
            </a:r>
            <a:r>
              <a:rPr lang="en-US" altLang="en-US" sz="2800" dirty="0">
                <a:latin typeface="Calibri" pitchFamily="34" charset="0"/>
                <a:ea typeface="Microsoft YaHei" pitchFamily="34" charset="-122"/>
                <a:cs typeface="Mangal" pitchFamily="18" charset="0"/>
              </a:rPr>
              <a:t> is a small memory (8-64 KB) composed of </a:t>
            </a:r>
            <a:r>
              <a:rPr lang="en-US" altLang="en-US" sz="2800" dirty="0">
                <a:solidFill>
                  <a:srgbClr val="9966CC"/>
                </a:solidFill>
                <a:latin typeface="Calibri" pitchFamily="34" charset="0"/>
                <a:ea typeface="Microsoft YaHei" pitchFamily="34" charset="-122"/>
                <a:cs typeface="Mangal" pitchFamily="18" charset="0"/>
              </a:rPr>
              <a:t>SRAM cells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The</a:t>
            </a:r>
            <a:r>
              <a:rPr lang="en-US" altLang="en-US" sz="2800" dirty="0">
                <a:solidFill>
                  <a:srgbClr val="33CC66"/>
                </a:solidFill>
                <a:latin typeface="Calibri" pitchFamily="34" charset="0"/>
                <a:ea typeface="Microsoft YaHei" pitchFamily="34" charset="-122"/>
                <a:cs typeface="Mangal" pitchFamily="18" charset="0"/>
              </a:rPr>
              <a:t> L2 cache</a:t>
            </a:r>
            <a:r>
              <a:rPr lang="en-US" altLang="en-US" sz="2800" dirty="0">
                <a:latin typeface="Calibri" pitchFamily="34" charset="0"/>
                <a:ea typeface="Microsoft YaHei" pitchFamily="34" charset="-122"/>
                <a:cs typeface="Mangal" pitchFamily="18" charset="0"/>
              </a:rPr>
              <a:t> is larger and slower (128 KB – 4 MB) </a:t>
            </a:r>
            <a:r>
              <a:rPr lang="en-US" altLang="en-US" sz="2800" dirty="0">
                <a:solidFill>
                  <a:srgbClr val="9966CC"/>
                </a:solidFill>
                <a:latin typeface="Calibri" pitchFamily="34" charset="0"/>
                <a:ea typeface="Microsoft YaHei" pitchFamily="34" charset="-122"/>
                <a:cs typeface="Mangal" pitchFamily="18" charset="0"/>
              </a:rPr>
              <a:t>(SRAM cells)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The </a:t>
            </a:r>
            <a:r>
              <a:rPr lang="en-US" altLang="en-US" sz="2800" dirty="0">
                <a:solidFill>
                  <a:srgbClr val="DC2300"/>
                </a:solidFill>
                <a:latin typeface="Calibri" pitchFamily="34" charset="0"/>
                <a:ea typeface="Microsoft YaHei" pitchFamily="34" charset="-122"/>
                <a:cs typeface="Mangal" pitchFamily="18" charset="0"/>
              </a:rPr>
              <a:t>main memory</a:t>
            </a:r>
            <a:r>
              <a:rPr lang="en-US" altLang="en-US" sz="2800" dirty="0">
                <a:latin typeface="Calibri" pitchFamily="34" charset="0"/>
                <a:ea typeface="Microsoft YaHei" pitchFamily="34" charset="-122"/>
                <a:cs typeface="Mangal" pitchFamily="18" charset="0"/>
              </a:rPr>
              <a:t> is even larger (1 – 64 GB) </a:t>
            </a:r>
            <a:r>
              <a:rPr lang="en-US" altLang="en-US" sz="2800" dirty="0">
                <a:solidFill>
                  <a:srgbClr val="33A3A3"/>
                </a:solidFill>
                <a:latin typeface="Calibri" pitchFamily="34" charset="0"/>
                <a:ea typeface="Microsoft YaHei" pitchFamily="34" charset="-122"/>
                <a:cs typeface="Mangal" pitchFamily="18" charset="0"/>
              </a:rPr>
              <a:t>(DRAM cells)</a:t>
            </a:r>
          </a:p>
          <a:p>
            <a:pPr marL="431800" indent="-323850">
              <a:spcBef>
                <a:spcPct val="0"/>
              </a:spcBef>
              <a:spcAft>
                <a:spcPts val="1413"/>
              </a:spcAft>
            </a:pPr>
            <a:r>
              <a:rPr lang="en-US" altLang="en-US" sz="2800" dirty="0">
                <a:solidFill>
                  <a:srgbClr val="4700B8"/>
                </a:solidFill>
                <a:latin typeface="Calibri" pitchFamily="34" charset="0"/>
                <a:ea typeface="Microsoft YaHei" pitchFamily="34" charset="-122"/>
                <a:cs typeface="Mangal" pitchFamily="18" charset="0"/>
              </a:rPr>
              <a:t>Cache hierarchy</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The </a:t>
            </a:r>
            <a:r>
              <a:rPr lang="en-US" altLang="en-US" sz="2400" dirty="0">
                <a:solidFill>
                  <a:srgbClr val="C5000B"/>
                </a:solidFill>
                <a:latin typeface="Calibri" pitchFamily="34" charset="0"/>
                <a:ea typeface="Microsoft YaHei" pitchFamily="34" charset="-122"/>
                <a:cs typeface="Mangal" pitchFamily="18" charset="0"/>
              </a:rPr>
              <a:t>main memory</a:t>
            </a:r>
            <a:r>
              <a:rPr lang="en-US" altLang="en-US" sz="2400" dirty="0">
                <a:latin typeface="Calibri" pitchFamily="34" charset="0"/>
                <a:ea typeface="Microsoft YaHei" pitchFamily="34" charset="-122"/>
                <a:cs typeface="Mangal" pitchFamily="18" charset="0"/>
              </a:rPr>
              <a:t> contains all the memory locations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The </a:t>
            </a:r>
            <a:r>
              <a:rPr lang="en-US" altLang="en-US" sz="2400" dirty="0">
                <a:solidFill>
                  <a:srgbClr val="2300DC"/>
                </a:solidFill>
                <a:latin typeface="Calibri" pitchFamily="34" charset="0"/>
                <a:ea typeface="Microsoft YaHei" pitchFamily="34" charset="-122"/>
                <a:cs typeface="Mangal" pitchFamily="18" charset="0"/>
              </a:rPr>
              <a:t>caches</a:t>
            </a:r>
            <a:r>
              <a:rPr lang="en-US" altLang="en-US" sz="2400" dirty="0">
                <a:latin typeface="Calibri" pitchFamily="34" charset="0"/>
                <a:ea typeface="Microsoft YaHei" pitchFamily="34" charset="-122"/>
                <a:cs typeface="Mangal" pitchFamily="18" charset="0"/>
              </a:rPr>
              <a:t> contain a subset of memory locations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Access Protocol</a:t>
            </a:r>
          </a:p>
        </p:txBody>
      </p:sp>
      <p:sp>
        <p:nvSpPr>
          <p:cNvPr id="21509" name="Text Placeholder 2"/>
          <p:cNvSpPr txBox="1">
            <a:spLocks noGrp="1"/>
          </p:cNvSpPr>
          <p:nvPr>
            <p:ph type="body" idx="4294967295"/>
          </p:nvPr>
        </p:nvSpPr>
        <p:spPr bwMode="auto">
          <a:xfrm>
            <a:off x="2413000" y="1371600"/>
            <a:ext cx="7874000" cy="5105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600"/>
              </a:spcBef>
              <a:spcAft>
                <a:spcPts val="600"/>
              </a:spcAft>
            </a:pPr>
            <a:r>
              <a:rPr lang="en-US" altLang="en-US" sz="3200" dirty="0">
                <a:solidFill>
                  <a:srgbClr val="DC2300"/>
                </a:solidFill>
                <a:latin typeface="Calibri" pitchFamily="34" charset="0"/>
                <a:ea typeface="Microsoft YaHei" pitchFamily="34" charset="-122"/>
                <a:cs typeface="Mangal" pitchFamily="18" charset="0"/>
              </a:rPr>
              <a:t>Inclusive Cache </a:t>
            </a:r>
            <a:r>
              <a:rPr lang="en-US" altLang="en-US" sz="3200" dirty="0" err="1">
                <a:solidFill>
                  <a:srgbClr val="DC2300"/>
                </a:solidFill>
                <a:latin typeface="Calibri" pitchFamily="34" charset="0"/>
                <a:ea typeface="Microsoft YaHei" pitchFamily="34" charset="-122"/>
                <a:cs typeface="Mangal" pitchFamily="18" charset="0"/>
              </a:rPr>
              <a:t>Hierarcy</a:t>
            </a:r>
            <a:endParaRPr lang="en-US" altLang="en-US" sz="3200" dirty="0">
              <a:solidFill>
                <a:srgbClr val="DC2300"/>
              </a:solidFill>
              <a:latin typeface="Calibri" pitchFamily="34" charset="0"/>
              <a:ea typeface="Microsoft YaHei" pitchFamily="34" charset="-122"/>
              <a:cs typeface="Mangal" pitchFamily="18" charset="0"/>
            </a:endParaRPr>
          </a:p>
          <a:p>
            <a:pPr marL="863600" lvl="1" indent="-323850">
              <a:spcBef>
                <a:spcPts val="600"/>
              </a:spcBef>
              <a:spcAft>
                <a:spcPts val="600"/>
              </a:spcAft>
            </a:pPr>
            <a:r>
              <a:rPr lang="en-US" altLang="en-US" sz="2400" dirty="0">
                <a:latin typeface="Calibri" pitchFamily="34" charset="0"/>
                <a:ea typeface="Microsoft YaHei" pitchFamily="34" charset="-122"/>
                <a:cs typeface="Mangal" pitchFamily="18" charset="0"/>
              </a:rPr>
              <a:t>addresses(L1) </a:t>
            </a:r>
            <a:r>
              <a:rPr lang="en-US" altLang="en-US" sz="2400" dirty="0">
                <a:latin typeface="DejaVu Sans"/>
                <a:ea typeface="Microsoft YaHei" pitchFamily="34" charset="-122"/>
                <a:cs typeface="Mangal" pitchFamily="18" charset="0"/>
              </a:rPr>
              <a:t>⊏</a:t>
            </a:r>
            <a:r>
              <a:rPr lang="en-US" altLang="en-US" sz="2400" dirty="0">
                <a:latin typeface="Calibri" pitchFamily="34" charset="0"/>
                <a:ea typeface="Microsoft YaHei" pitchFamily="34" charset="-122"/>
                <a:cs typeface="Mangal" pitchFamily="18" charset="0"/>
              </a:rPr>
              <a:t> addresses(L2) </a:t>
            </a:r>
            <a:r>
              <a:rPr lang="en-US" altLang="en-US" sz="2400" dirty="0">
                <a:latin typeface="DejaVu Sans"/>
                <a:ea typeface="Microsoft YaHei" pitchFamily="34" charset="-122"/>
                <a:cs typeface="Mangal" pitchFamily="18" charset="0"/>
              </a:rPr>
              <a:t>⊏ </a:t>
            </a:r>
            <a:r>
              <a:rPr lang="en-US" altLang="en-US" sz="2400" dirty="0">
                <a:latin typeface="Calibri" pitchFamily="34" charset="0"/>
                <a:ea typeface="Microsoft YaHei" pitchFamily="34" charset="-122"/>
                <a:cs typeface="Mangal" pitchFamily="18" charset="0"/>
              </a:rPr>
              <a:t>addresses(main memory)</a:t>
            </a:r>
          </a:p>
          <a:p>
            <a:pPr marL="431800" indent="-323850">
              <a:spcBef>
                <a:spcPts val="600"/>
              </a:spcBef>
              <a:spcAft>
                <a:spcPts val="600"/>
              </a:spcAft>
            </a:pPr>
            <a:r>
              <a:rPr lang="en-US" altLang="en-US" sz="3200" dirty="0">
                <a:solidFill>
                  <a:srgbClr val="DC2300"/>
                </a:solidFill>
                <a:latin typeface="DejaVu Sans"/>
                <a:ea typeface="Microsoft YaHei" pitchFamily="34" charset="-122"/>
                <a:cs typeface="Mangal" pitchFamily="18" charset="0"/>
              </a:rPr>
              <a:t>Protocol</a:t>
            </a:r>
          </a:p>
          <a:p>
            <a:pPr marL="863600" lvl="1" indent="-323850">
              <a:spcBef>
                <a:spcPts val="600"/>
              </a:spcBef>
              <a:spcAft>
                <a:spcPts val="600"/>
              </a:spcAft>
            </a:pPr>
            <a:r>
              <a:rPr lang="en-US" altLang="en-US" sz="2000" dirty="0">
                <a:latin typeface="DejaVu Sans"/>
                <a:ea typeface="Microsoft YaHei" pitchFamily="34" charset="-122"/>
                <a:cs typeface="Mangal" pitchFamily="18" charset="0"/>
              </a:rPr>
              <a:t>First access the </a:t>
            </a:r>
            <a:r>
              <a:rPr lang="en-US" altLang="en-US" sz="2000" dirty="0">
                <a:solidFill>
                  <a:srgbClr val="2323DC"/>
                </a:solidFill>
                <a:latin typeface="DejaVu Sans"/>
                <a:ea typeface="Microsoft YaHei" pitchFamily="34" charset="-122"/>
                <a:cs typeface="Mangal" pitchFamily="18" charset="0"/>
              </a:rPr>
              <a:t>L1 cache</a:t>
            </a:r>
            <a:r>
              <a:rPr lang="en-US" altLang="en-US" sz="2000" dirty="0">
                <a:latin typeface="DejaVu Sans"/>
                <a:ea typeface="Microsoft YaHei" pitchFamily="34" charset="-122"/>
                <a:cs typeface="Mangal" pitchFamily="18" charset="0"/>
              </a:rPr>
              <a:t>. If the memory location is present, we have a </a:t>
            </a:r>
            <a:r>
              <a:rPr lang="en-US" altLang="en-US" sz="2000" b="1" dirty="0">
                <a:solidFill>
                  <a:srgbClr val="33CC66"/>
                </a:solidFill>
                <a:latin typeface="DejaVu Sans"/>
                <a:ea typeface="Microsoft YaHei" pitchFamily="34" charset="-122"/>
                <a:cs typeface="Mangal" pitchFamily="18" charset="0"/>
              </a:rPr>
              <a:t>cache hit</a:t>
            </a:r>
            <a:r>
              <a:rPr lang="en-US" altLang="en-US" sz="2000" dirty="0">
                <a:latin typeface="DejaVu Sans"/>
                <a:ea typeface="Microsoft YaHei" pitchFamily="34" charset="-122"/>
                <a:cs typeface="Mangal" pitchFamily="18" charset="0"/>
              </a:rPr>
              <a:t>.</a:t>
            </a:r>
          </a:p>
          <a:p>
            <a:pPr marL="1295400" lvl="2" indent="-287338">
              <a:spcBef>
                <a:spcPts val="600"/>
              </a:spcBef>
              <a:spcAft>
                <a:spcPts val="600"/>
              </a:spcAft>
            </a:pPr>
            <a:r>
              <a:rPr lang="en-US" altLang="en-US" dirty="0">
                <a:solidFill>
                  <a:srgbClr val="4700B8"/>
                </a:solidFill>
                <a:latin typeface="DejaVu Sans"/>
                <a:ea typeface="Microsoft YaHei" pitchFamily="34" charset="-122"/>
                <a:cs typeface="Mangal" pitchFamily="18" charset="0"/>
              </a:rPr>
              <a:t>Perform</a:t>
            </a:r>
            <a:r>
              <a:rPr lang="en-US" altLang="en-US" dirty="0">
                <a:latin typeface="DejaVu Sans"/>
                <a:ea typeface="Microsoft YaHei" pitchFamily="34" charset="-122"/>
                <a:cs typeface="Mangal" pitchFamily="18" charset="0"/>
              </a:rPr>
              <a:t> the access (read/write)</a:t>
            </a:r>
          </a:p>
          <a:p>
            <a:pPr marL="863600" lvl="1" indent="-323850">
              <a:spcBef>
                <a:spcPts val="600"/>
              </a:spcBef>
              <a:spcAft>
                <a:spcPts val="600"/>
              </a:spcAft>
            </a:pPr>
            <a:r>
              <a:rPr lang="en-US" altLang="en-US" sz="2000" dirty="0">
                <a:latin typeface="DejaVu Sans"/>
                <a:ea typeface="Microsoft YaHei" pitchFamily="34" charset="-122"/>
                <a:cs typeface="Mangal" pitchFamily="18" charset="0"/>
              </a:rPr>
              <a:t>Otherwise, we have a </a:t>
            </a:r>
            <a:r>
              <a:rPr lang="en-US" altLang="en-US" sz="2000" b="1" dirty="0">
                <a:solidFill>
                  <a:srgbClr val="FF3366"/>
                </a:solidFill>
                <a:latin typeface="DejaVu Sans"/>
                <a:ea typeface="Microsoft YaHei" pitchFamily="34" charset="-122"/>
                <a:cs typeface="Mangal" pitchFamily="18" charset="0"/>
              </a:rPr>
              <a:t>cache miss</a:t>
            </a:r>
            <a:r>
              <a:rPr lang="en-US" altLang="en-US" sz="2000" dirty="0">
                <a:latin typeface="DejaVu Sans"/>
                <a:ea typeface="Microsoft YaHei" pitchFamily="34" charset="-122"/>
                <a:cs typeface="Mangal" pitchFamily="18" charset="0"/>
              </a:rPr>
              <a:t>.</a:t>
            </a:r>
          </a:p>
          <a:p>
            <a:pPr marL="1295400" lvl="2" indent="-287338">
              <a:spcBef>
                <a:spcPts val="600"/>
              </a:spcBef>
              <a:spcAft>
                <a:spcPts val="600"/>
              </a:spcAft>
            </a:pPr>
            <a:r>
              <a:rPr lang="en-US" altLang="en-US" dirty="0">
                <a:solidFill>
                  <a:srgbClr val="0047FF"/>
                </a:solidFill>
                <a:latin typeface="DejaVu Sans"/>
                <a:ea typeface="Microsoft YaHei" pitchFamily="34" charset="-122"/>
                <a:cs typeface="Mangal" pitchFamily="18" charset="0"/>
              </a:rPr>
              <a:t>Fetch</a:t>
            </a:r>
            <a:r>
              <a:rPr lang="en-US" altLang="en-US" dirty="0">
                <a:latin typeface="DejaVu Sans"/>
                <a:ea typeface="Microsoft YaHei" pitchFamily="34" charset="-122"/>
                <a:cs typeface="Mangal" pitchFamily="18" charset="0"/>
              </a:rPr>
              <a:t> the value from the lower levels of the memory system, and </a:t>
            </a:r>
            <a:r>
              <a:rPr lang="en-US" altLang="en-US" dirty="0">
                <a:solidFill>
                  <a:srgbClr val="0047FF"/>
                </a:solidFill>
                <a:latin typeface="DejaVu Sans"/>
                <a:ea typeface="Microsoft YaHei" pitchFamily="34" charset="-122"/>
                <a:cs typeface="Mangal" pitchFamily="18" charset="0"/>
              </a:rPr>
              <a:t>populate</a:t>
            </a:r>
            <a:r>
              <a:rPr lang="en-US" altLang="en-US" dirty="0">
                <a:latin typeface="DejaVu Sans"/>
                <a:ea typeface="Microsoft YaHei" pitchFamily="34" charset="-122"/>
                <a:cs typeface="Mangal" pitchFamily="18" charset="0"/>
              </a:rPr>
              <a:t> the cache.</a:t>
            </a:r>
          </a:p>
          <a:p>
            <a:pPr marL="1295400" lvl="2" indent="-287338">
              <a:spcBef>
                <a:spcPts val="600"/>
              </a:spcBef>
              <a:spcAft>
                <a:spcPts val="600"/>
              </a:spcAft>
            </a:pPr>
            <a:r>
              <a:rPr lang="en-US" altLang="en-US" dirty="0">
                <a:latin typeface="DejaVu Sans"/>
                <a:ea typeface="Microsoft YaHei" pitchFamily="34" charset="-122"/>
                <a:cs typeface="Mangal" pitchFamily="18" charset="0"/>
              </a:rPr>
              <a:t>Follow this protocol </a:t>
            </a:r>
            <a:r>
              <a:rPr lang="en-US" altLang="en-US" dirty="0">
                <a:solidFill>
                  <a:srgbClr val="DC2300"/>
                </a:solidFill>
                <a:latin typeface="DejaVu Sans"/>
                <a:ea typeface="Microsoft YaHei" pitchFamily="34" charset="-122"/>
                <a:cs typeface="Mangal" pitchFamily="18" charset="0"/>
              </a:rPr>
              <a:t>recursively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Advantage</a:t>
            </a:r>
            <a:endParaRPr lang="fr-FR" dirty="0">
              <a:solidFill>
                <a:schemeClr val="tx1"/>
              </a:solidFill>
            </a:endParaRPr>
          </a:p>
        </p:txBody>
      </p:sp>
      <p:sp>
        <p:nvSpPr>
          <p:cNvPr id="22533" name="Text Placeholder 2"/>
          <p:cNvSpPr txBox="1">
            <a:spLocks noGrp="1"/>
          </p:cNvSpPr>
          <p:nvPr>
            <p:ph type="body" idx="4294967295"/>
          </p:nvPr>
        </p:nvSpPr>
        <p:spPr bwMode="auto">
          <a:xfrm>
            <a:off x="2546350" y="1524000"/>
            <a:ext cx="713105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solidFill>
                  <a:srgbClr val="0047FF"/>
                </a:solidFill>
                <a:latin typeface="Calibri" pitchFamily="34" charset="0"/>
                <a:ea typeface="Microsoft YaHei" pitchFamily="34" charset="-122"/>
                <a:cs typeface="Mangal" pitchFamily="18" charset="0"/>
              </a:rPr>
              <a:t>Typical Hit Rates, Latencies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L1 : 95 %, 1 cycle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L2 : 60 %, 10 cycles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Main Memory : 100 %, 300 cycles</a:t>
            </a:r>
          </a:p>
          <a:p>
            <a:pPr marL="431800" indent="-323850">
              <a:spcBef>
                <a:spcPct val="0"/>
              </a:spcBef>
              <a:spcAft>
                <a:spcPts val="1413"/>
              </a:spcAft>
            </a:pPr>
            <a:r>
              <a:rPr lang="en-US" altLang="en-US" sz="2800" dirty="0">
                <a:solidFill>
                  <a:srgbClr val="DC2300"/>
                </a:solidFill>
                <a:latin typeface="Calibri" pitchFamily="34" charset="0"/>
                <a:ea typeface="Microsoft YaHei" pitchFamily="34" charset="-122"/>
                <a:cs typeface="Mangal" pitchFamily="18" charset="0"/>
              </a:rPr>
              <a:t>Result </a:t>
            </a:r>
            <a:r>
              <a:rPr lang="en-US" altLang="en-US" sz="2800" dirty="0">
                <a:latin typeface="Calibri" pitchFamily="34" charset="0"/>
                <a:ea typeface="Microsoft YaHei" pitchFamily="34" charset="-122"/>
                <a:cs typeface="Mangal" pitchFamily="18" charset="0"/>
              </a:rPr>
              <a:t>:</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95 % of the memory accesses take a single cycle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3 % take, 10 cycles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2 % take, 300 cycles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Exploiting</a:t>
            </a:r>
            <a:r>
              <a:rPr lang="fr-FR" dirty="0">
                <a:solidFill>
                  <a:schemeClr val="tx1"/>
                </a:solidFill>
              </a:rPr>
              <a:t> Spatial </a:t>
            </a:r>
            <a:r>
              <a:rPr lang="fr-FR" dirty="0" err="1">
                <a:solidFill>
                  <a:schemeClr val="tx1"/>
                </a:solidFill>
              </a:rPr>
              <a:t>Locality</a:t>
            </a:r>
            <a:endParaRPr lang="fr-FR" dirty="0">
              <a:solidFill>
                <a:schemeClr val="tx1"/>
              </a:solidFill>
            </a:endParaRPr>
          </a:p>
        </p:txBody>
      </p:sp>
      <p:sp>
        <p:nvSpPr>
          <p:cNvPr id="23557" name="Text Placeholder 2"/>
          <p:cNvSpPr txBox="1">
            <a:spLocks noGrp="1"/>
          </p:cNvSpPr>
          <p:nvPr>
            <p:ph type="body" idx="4294967295"/>
          </p:nvPr>
        </p:nvSpPr>
        <p:spPr bwMode="auto">
          <a:xfrm>
            <a:off x="2641600" y="1674814"/>
            <a:ext cx="7416800" cy="37353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Conclusion</a:t>
            </a:r>
            <a:r>
              <a:rPr lang="en-US" altLang="en-US" sz="3200" dirty="0">
                <a:latin typeface="Calibri" pitchFamily="34" charset="0"/>
                <a:ea typeface="Microsoft YaHei" pitchFamily="34" charset="-122"/>
                <a:cs typeface="Mangal" pitchFamily="18" charset="0"/>
              </a:rPr>
              <a:t> from the address locality plot</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Most of the </a:t>
            </a:r>
            <a:r>
              <a:rPr lang="en-US" altLang="en-US" sz="2400" dirty="0">
                <a:solidFill>
                  <a:srgbClr val="00AE00"/>
                </a:solidFill>
                <a:latin typeface="Calibri" pitchFamily="34" charset="0"/>
                <a:ea typeface="Microsoft YaHei" pitchFamily="34" charset="-122"/>
                <a:cs typeface="Mangal" pitchFamily="18" charset="0"/>
              </a:rPr>
              <a:t>addresses</a:t>
            </a:r>
            <a:r>
              <a:rPr lang="en-US" altLang="en-US" sz="2400" dirty="0">
                <a:latin typeface="Calibri" pitchFamily="34" charset="0"/>
                <a:ea typeface="Microsoft YaHei" pitchFamily="34" charset="-122"/>
                <a:cs typeface="Mangal" pitchFamily="18" charset="0"/>
              </a:rPr>
              <a:t> are within +/- 25 bytes</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Idea :</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Group </a:t>
            </a:r>
            <a:r>
              <a:rPr lang="en-US" altLang="en-US" sz="2400" dirty="0">
                <a:solidFill>
                  <a:srgbClr val="DC2300"/>
                </a:solidFill>
                <a:latin typeface="Calibri" pitchFamily="34" charset="0"/>
                <a:ea typeface="Microsoft YaHei" pitchFamily="34" charset="-122"/>
                <a:cs typeface="Mangal" pitchFamily="18" charset="0"/>
              </a:rPr>
              <a:t>memory addresses</a:t>
            </a:r>
            <a:r>
              <a:rPr lang="en-US" altLang="en-US" sz="2400" dirty="0">
                <a:latin typeface="Calibri" pitchFamily="34" charset="0"/>
                <a:ea typeface="Microsoft YaHei" pitchFamily="34" charset="-122"/>
                <a:cs typeface="Mangal" pitchFamily="18" charset="0"/>
              </a:rPr>
              <a:t> into sets of </a:t>
            </a:r>
            <a:r>
              <a:rPr lang="en-US" altLang="en-US" sz="2400" i="1" dirty="0">
                <a:latin typeface="Calibri" pitchFamily="34" charset="0"/>
                <a:ea typeface="Microsoft YaHei" pitchFamily="34" charset="-122"/>
                <a:cs typeface="Mangal" pitchFamily="18" charset="0"/>
              </a:rPr>
              <a:t>n</a:t>
            </a:r>
            <a:r>
              <a:rPr lang="en-US" altLang="en-US" sz="2400" dirty="0">
                <a:latin typeface="Calibri" pitchFamily="34" charset="0"/>
                <a:ea typeface="Microsoft YaHei" pitchFamily="34" charset="-122"/>
                <a:cs typeface="Mangal" pitchFamily="18" charset="0"/>
              </a:rPr>
              <a:t> bytes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Each </a:t>
            </a:r>
            <a:r>
              <a:rPr lang="en-US" altLang="en-US" sz="2400" dirty="0">
                <a:solidFill>
                  <a:srgbClr val="6B4794"/>
                </a:solidFill>
                <a:latin typeface="Calibri" pitchFamily="34" charset="0"/>
                <a:ea typeface="Microsoft YaHei" pitchFamily="34" charset="-122"/>
                <a:cs typeface="Mangal" pitchFamily="18" charset="0"/>
              </a:rPr>
              <a:t>group</a:t>
            </a:r>
            <a:r>
              <a:rPr lang="en-US" altLang="en-US" sz="2400" dirty="0">
                <a:latin typeface="Calibri" pitchFamily="34" charset="0"/>
                <a:ea typeface="Microsoft YaHei" pitchFamily="34" charset="-122"/>
                <a:cs typeface="Mangal" pitchFamily="18" charset="0"/>
              </a:rPr>
              <a:t> is known as a </a:t>
            </a:r>
            <a:r>
              <a:rPr lang="en-US" altLang="en-US" sz="2400" dirty="0">
                <a:solidFill>
                  <a:srgbClr val="2323DC"/>
                </a:solidFill>
                <a:latin typeface="Calibri" pitchFamily="34" charset="0"/>
                <a:ea typeface="Microsoft YaHei" pitchFamily="34" charset="-122"/>
                <a:cs typeface="Mangal" pitchFamily="18" charset="0"/>
              </a:rPr>
              <a:t>cache line</a:t>
            </a:r>
            <a:r>
              <a:rPr lang="en-US" altLang="en-US" sz="2400" dirty="0">
                <a:latin typeface="Calibri" pitchFamily="34" charset="0"/>
                <a:ea typeface="Microsoft YaHei" pitchFamily="34" charset="-122"/>
                <a:cs typeface="Mangal" pitchFamily="18" charset="0"/>
              </a:rPr>
              <a:t> or </a:t>
            </a:r>
            <a:r>
              <a:rPr lang="en-US" altLang="en-US" sz="2400" dirty="0">
                <a:solidFill>
                  <a:srgbClr val="33CC66"/>
                </a:solidFill>
                <a:latin typeface="Calibri" pitchFamily="34" charset="0"/>
                <a:ea typeface="Microsoft YaHei" pitchFamily="34" charset="-122"/>
                <a:cs typeface="Mangal" pitchFamily="18" charset="0"/>
              </a:rPr>
              <a:t>cache block</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A </a:t>
            </a:r>
            <a:r>
              <a:rPr lang="en-US" altLang="en-US" sz="2400" dirty="0">
                <a:solidFill>
                  <a:srgbClr val="DC2300"/>
                </a:solidFill>
                <a:latin typeface="Calibri" pitchFamily="34" charset="0"/>
                <a:ea typeface="Microsoft YaHei" pitchFamily="34" charset="-122"/>
                <a:cs typeface="Mangal" pitchFamily="18" charset="0"/>
              </a:rPr>
              <a:t>cache block</a:t>
            </a:r>
            <a:r>
              <a:rPr lang="en-US" altLang="en-US" sz="2400" dirty="0">
                <a:latin typeface="Calibri" pitchFamily="34" charset="0"/>
                <a:ea typeface="Microsoft YaHei" pitchFamily="34" charset="-122"/>
                <a:cs typeface="Mangal" pitchFamily="18" charset="0"/>
              </a:rPr>
              <a:t> is typically 32, 64, or 128 </a:t>
            </a:r>
            <a:r>
              <a:rPr lang="en-US" altLang="en-US" sz="2400" dirty="0">
                <a:solidFill>
                  <a:srgbClr val="23B8DC"/>
                </a:solidFill>
                <a:latin typeface="Calibri" pitchFamily="34" charset="0"/>
                <a:ea typeface="Microsoft YaHei" pitchFamily="34" charset="-122"/>
                <a:cs typeface="Mangal" pitchFamily="18" charset="0"/>
              </a:rPr>
              <a:t>bytes</a:t>
            </a:r>
          </a:p>
        </p:txBody>
      </p:sp>
      <p:pic>
        <p:nvPicPr>
          <p:cNvPr id="23558" name="Picture 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2667001"/>
            <a:ext cx="8636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ounded Rectangle 2"/>
          <p:cNvSpPr/>
          <p:nvPr/>
        </p:nvSpPr>
        <p:spPr>
          <a:xfrm>
            <a:off x="2494924" y="5257800"/>
            <a:ext cx="8001000" cy="114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dirty="0"/>
              <a:t>Reason: Once we fetch a block of 32/64 bytes. A lot of accesses in a short time interval will find their data in the block.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4345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Outline</a:t>
            </a:r>
            <a:endParaRPr lang="fr-FR" dirty="0">
              <a:solidFill>
                <a:schemeClr val="tx1"/>
              </a:solidFill>
            </a:endParaRPr>
          </a:p>
        </p:txBody>
      </p:sp>
      <p:sp>
        <p:nvSpPr>
          <p:cNvPr id="24581" name="Text Placeholder 2"/>
          <p:cNvSpPr txBox="1">
            <a:spLocks noGrp="1"/>
          </p:cNvSpPr>
          <p:nvPr>
            <p:ph type="body" idx="4294967295"/>
          </p:nvPr>
        </p:nvSpPr>
        <p:spPr bwMode="auto">
          <a:xfrm>
            <a:off x="2209800" y="1928814"/>
            <a:ext cx="8458200" cy="302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3600" dirty="0">
                <a:latin typeface="Calibri" pitchFamily="34" charset="0"/>
                <a:ea typeface="Microsoft YaHei" pitchFamily="34" charset="-122"/>
                <a:cs typeface="Mangal" pitchFamily="18" charset="0"/>
              </a:rPr>
              <a:t>Overview of the Memory  System</a:t>
            </a:r>
          </a:p>
          <a:p>
            <a:pPr marL="431800" indent="-323850">
              <a:spcBef>
                <a:spcPct val="0"/>
              </a:spcBef>
              <a:spcAft>
                <a:spcPts val="1413"/>
              </a:spcAft>
            </a:pPr>
            <a:r>
              <a:rPr lang="en-US" altLang="en-US" sz="3600" dirty="0">
                <a:latin typeface="Calibri" pitchFamily="34" charset="0"/>
                <a:ea typeface="Microsoft YaHei" pitchFamily="34" charset="-122"/>
                <a:cs typeface="Mangal" pitchFamily="18" charset="0"/>
              </a:rPr>
              <a:t>Caches</a:t>
            </a:r>
          </a:p>
          <a:p>
            <a:pPr marL="431800" indent="-323850">
              <a:spcBef>
                <a:spcPct val="0"/>
              </a:spcBef>
              <a:spcAft>
                <a:spcPts val="1413"/>
              </a:spcAft>
            </a:pPr>
            <a:r>
              <a:rPr lang="en-US" altLang="en-US" sz="3600" dirty="0">
                <a:latin typeface="Calibri" pitchFamily="34" charset="0"/>
                <a:ea typeface="Microsoft YaHei" pitchFamily="34" charset="-122"/>
                <a:cs typeface="Mangal" pitchFamily="18" charset="0"/>
              </a:rPr>
              <a:t>Details of the Memory System</a:t>
            </a:r>
          </a:p>
          <a:p>
            <a:pPr marL="431800" indent="-323850">
              <a:spcBef>
                <a:spcPct val="0"/>
              </a:spcBef>
              <a:spcAft>
                <a:spcPts val="1413"/>
              </a:spcAft>
            </a:pPr>
            <a:r>
              <a:rPr lang="en-US" altLang="en-US" sz="3600" dirty="0">
                <a:latin typeface="Calibri" pitchFamily="34" charset="0"/>
                <a:ea typeface="Microsoft YaHei" pitchFamily="34" charset="-122"/>
                <a:cs typeface="Mangal" pitchFamily="18" charset="0"/>
              </a:rPr>
              <a:t>Virtual Memory</a:t>
            </a:r>
          </a:p>
        </p:txBody>
      </p:sp>
      <p:pic>
        <p:nvPicPr>
          <p:cNvPr id="2458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991600" y="2495548"/>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825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Overview</a:t>
            </a:r>
            <a:r>
              <a:rPr lang="fr-FR" dirty="0">
                <a:solidFill>
                  <a:schemeClr val="tx1"/>
                </a:solidFill>
              </a:rPr>
              <a:t> of a Basic Cache</a:t>
            </a:r>
          </a:p>
        </p:txBody>
      </p:sp>
      <p:sp>
        <p:nvSpPr>
          <p:cNvPr id="25605" name="Text Placeholder 2"/>
          <p:cNvSpPr txBox="1">
            <a:spLocks noGrp="1"/>
          </p:cNvSpPr>
          <p:nvPr>
            <p:ph type="body" idx="4294967295"/>
          </p:nvPr>
        </p:nvSpPr>
        <p:spPr bwMode="auto">
          <a:xfrm>
            <a:off x="2590800" y="4378326"/>
            <a:ext cx="7416800" cy="1717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Saves a </a:t>
            </a:r>
            <a:r>
              <a:rPr lang="en-US" altLang="en-US" sz="3200" dirty="0">
                <a:solidFill>
                  <a:srgbClr val="2300DC"/>
                </a:solidFill>
                <a:latin typeface="Calibri" pitchFamily="34" charset="0"/>
                <a:ea typeface="Microsoft YaHei" pitchFamily="34" charset="-122"/>
                <a:cs typeface="Mangal" pitchFamily="18" charset="0"/>
              </a:rPr>
              <a:t>subset</a:t>
            </a:r>
            <a:r>
              <a:rPr lang="en-US" altLang="en-US" sz="3200" dirty="0">
                <a:latin typeface="Calibri" pitchFamily="34" charset="0"/>
                <a:ea typeface="Microsoft YaHei" pitchFamily="34" charset="-122"/>
                <a:cs typeface="Mangal" pitchFamily="18" charset="0"/>
              </a:rPr>
              <a:t> of </a:t>
            </a:r>
            <a:r>
              <a:rPr lang="en-US" altLang="en-US" sz="3200" dirty="0">
                <a:solidFill>
                  <a:srgbClr val="00AE00"/>
                </a:solidFill>
                <a:latin typeface="Calibri" pitchFamily="34" charset="0"/>
                <a:ea typeface="Microsoft YaHei" pitchFamily="34" charset="-122"/>
                <a:cs typeface="Mangal" pitchFamily="18" charset="0"/>
              </a:rPr>
              <a:t>memory values</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We can either have </a:t>
            </a:r>
            <a:r>
              <a:rPr lang="en-US" altLang="en-US" sz="2800" dirty="0">
                <a:solidFill>
                  <a:srgbClr val="0099FF"/>
                </a:solidFill>
                <a:latin typeface="Calibri" pitchFamily="34" charset="0"/>
                <a:ea typeface="Microsoft YaHei" pitchFamily="34" charset="-122"/>
                <a:cs typeface="Mangal" pitchFamily="18" charset="0"/>
              </a:rPr>
              <a:t>hit</a:t>
            </a:r>
            <a:r>
              <a:rPr lang="en-US" altLang="en-US" sz="2800" dirty="0">
                <a:latin typeface="Calibri" pitchFamily="34" charset="0"/>
                <a:ea typeface="Microsoft YaHei" pitchFamily="34" charset="-122"/>
                <a:cs typeface="Mangal" pitchFamily="18" charset="0"/>
              </a:rPr>
              <a:t> or </a:t>
            </a:r>
            <a:r>
              <a:rPr lang="en-US" altLang="en-US" sz="2800" dirty="0">
                <a:solidFill>
                  <a:srgbClr val="DC2300"/>
                </a:solidFill>
                <a:latin typeface="Calibri" pitchFamily="34" charset="0"/>
                <a:ea typeface="Microsoft YaHei" pitchFamily="34" charset="-122"/>
                <a:cs typeface="Mangal" pitchFamily="18" charset="0"/>
              </a:rPr>
              <a:t>miss</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The l</a:t>
            </a:r>
            <a:r>
              <a:rPr lang="en-US" altLang="en-US" sz="2800" dirty="0">
                <a:solidFill>
                  <a:srgbClr val="2300DC"/>
                </a:solidFill>
                <a:latin typeface="Calibri" pitchFamily="34" charset="0"/>
                <a:ea typeface="Microsoft YaHei" pitchFamily="34" charset="-122"/>
                <a:cs typeface="Mangal" pitchFamily="18" charset="0"/>
              </a:rPr>
              <a:t>oad/store </a:t>
            </a:r>
            <a:r>
              <a:rPr lang="en-US" altLang="en-US" sz="2800" dirty="0">
                <a:latin typeface="Calibri" pitchFamily="34" charset="0"/>
                <a:ea typeface="Microsoft YaHei" pitchFamily="34" charset="-122"/>
                <a:cs typeface="Mangal" pitchFamily="18" charset="0"/>
              </a:rPr>
              <a:t>is </a:t>
            </a:r>
            <a:r>
              <a:rPr lang="en-US" altLang="en-US" sz="2800" dirty="0">
                <a:solidFill>
                  <a:srgbClr val="3DEB3D"/>
                </a:solidFill>
                <a:latin typeface="Calibri" pitchFamily="34" charset="0"/>
                <a:ea typeface="Microsoft YaHei" pitchFamily="34" charset="-122"/>
                <a:cs typeface="Mangal" pitchFamily="18" charset="0"/>
              </a:rPr>
              <a:t>successful</a:t>
            </a:r>
            <a:r>
              <a:rPr lang="en-US" altLang="en-US" sz="2800" dirty="0">
                <a:latin typeface="Calibri" pitchFamily="34" charset="0"/>
                <a:ea typeface="Microsoft YaHei" pitchFamily="34" charset="-122"/>
                <a:cs typeface="Mangal" pitchFamily="18" charset="0"/>
              </a:rPr>
              <a:t> if we have a </a:t>
            </a:r>
            <a:r>
              <a:rPr lang="en-US" altLang="en-US" sz="2800" dirty="0">
                <a:solidFill>
                  <a:srgbClr val="0099FF"/>
                </a:solidFill>
                <a:latin typeface="Calibri" pitchFamily="34" charset="0"/>
                <a:ea typeface="Microsoft YaHei" pitchFamily="34" charset="-122"/>
                <a:cs typeface="Mangal" pitchFamily="18" charset="0"/>
              </a:rPr>
              <a:t>hit</a:t>
            </a:r>
          </a:p>
        </p:txBody>
      </p:sp>
      <p:grpSp>
        <p:nvGrpSpPr>
          <p:cNvPr id="4" name="Group 4"/>
          <p:cNvGrpSpPr>
            <a:grpSpLocks noChangeAspect="1"/>
          </p:cNvGrpSpPr>
          <p:nvPr/>
        </p:nvGrpSpPr>
        <p:grpSpPr bwMode="auto">
          <a:xfrm>
            <a:off x="2971800" y="1736726"/>
            <a:ext cx="6045200" cy="2365375"/>
            <a:chOff x="1152" y="998"/>
            <a:chExt cx="3808" cy="1490"/>
          </a:xfrm>
        </p:grpSpPr>
        <p:sp>
          <p:nvSpPr>
            <p:cNvPr id="7" name="AutoShape 3"/>
            <p:cNvSpPr>
              <a:spLocks noChangeAspect="1" noChangeArrowheads="1" noTextEdit="1"/>
            </p:cNvSpPr>
            <p:nvPr/>
          </p:nvSpPr>
          <p:spPr bwMode="auto">
            <a:xfrm>
              <a:off x="1152" y="998"/>
              <a:ext cx="3808" cy="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591" y="1184"/>
              <a:ext cx="1262" cy="1236"/>
            </a:xfrm>
            <a:prstGeom prst="rect">
              <a:avLst/>
            </a:prstGeom>
            <a:solidFill>
              <a:srgbClr val="FFE6D5"/>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1546" y="1417"/>
              <a:ext cx="1041"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Freeform 7"/>
            <p:cNvSpPr>
              <a:spLocks/>
            </p:cNvSpPr>
            <p:nvPr/>
          </p:nvSpPr>
          <p:spPr bwMode="auto">
            <a:xfrm>
              <a:off x="2372" y="1355"/>
              <a:ext cx="215" cy="124"/>
            </a:xfrm>
            <a:custGeom>
              <a:avLst/>
              <a:gdLst>
                <a:gd name="T0" fmla="*/ 62 w 215"/>
                <a:gd name="T1" fmla="*/ 62 h 124"/>
                <a:gd name="T2" fmla="*/ 0 w 215"/>
                <a:gd name="T3" fmla="*/ 124 h 124"/>
                <a:gd name="T4" fmla="*/ 215 w 215"/>
                <a:gd name="T5" fmla="*/ 62 h 124"/>
                <a:gd name="T6" fmla="*/ 0 w 215"/>
                <a:gd name="T7" fmla="*/ 0 h 124"/>
                <a:gd name="T8" fmla="*/ 62 w 215"/>
                <a:gd name="T9" fmla="*/ 62 h 124"/>
              </a:gdLst>
              <a:ahLst/>
              <a:cxnLst>
                <a:cxn ang="0">
                  <a:pos x="T0" y="T1"/>
                </a:cxn>
                <a:cxn ang="0">
                  <a:pos x="T2" y="T3"/>
                </a:cxn>
                <a:cxn ang="0">
                  <a:pos x="T4" y="T5"/>
                </a:cxn>
                <a:cxn ang="0">
                  <a:pos x="T6" y="T7"/>
                </a:cxn>
                <a:cxn ang="0">
                  <a:pos x="T8" y="T9"/>
                </a:cxn>
              </a:cxnLst>
              <a:rect l="0" t="0" r="r" b="b"/>
              <a:pathLst>
                <a:path w="215" h="124">
                  <a:moveTo>
                    <a:pt x="62" y="62"/>
                  </a:moveTo>
                  <a:lnTo>
                    <a:pt x="0" y="124"/>
                  </a:lnTo>
                  <a:lnTo>
                    <a:pt x="215" y="62"/>
                  </a:lnTo>
                  <a:lnTo>
                    <a:pt x="0" y="0"/>
                  </a:lnTo>
                  <a:lnTo>
                    <a:pt x="62"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568" y="1225"/>
              <a:ext cx="59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dirty="0">
                  <a:solidFill>
                    <a:srgbClr val="000000"/>
                  </a:solidFill>
                  <a:latin typeface="Sans"/>
                </a:rPr>
                <a:t>Memory</a:t>
              </a:r>
              <a:endParaRPr lang="en-US" dirty="0">
                <a:latin typeface="Arial" pitchFamily="34" charset="0"/>
              </a:endParaRPr>
            </a:p>
          </p:txBody>
        </p:sp>
        <p:sp>
          <p:nvSpPr>
            <p:cNvPr id="12" name="Rectangle 9"/>
            <p:cNvSpPr>
              <a:spLocks noChangeArrowheads="1"/>
            </p:cNvSpPr>
            <p:nvPr/>
          </p:nvSpPr>
          <p:spPr bwMode="auto">
            <a:xfrm>
              <a:off x="1568" y="1425"/>
              <a:ext cx="5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address</a:t>
              </a:r>
              <a:endParaRPr lang="en-US">
                <a:latin typeface="Arial" pitchFamily="34" charset="0"/>
              </a:endParaRPr>
            </a:p>
          </p:txBody>
        </p:sp>
        <p:sp>
          <p:nvSpPr>
            <p:cNvPr id="13" name="Line 10"/>
            <p:cNvSpPr>
              <a:spLocks noChangeShapeType="1"/>
            </p:cNvSpPr>
            <p:nvPr/>
          </p:nvSpPr>
          <p:spPr bwMode="auto">
            <a:xfrm>
              <a:off x="1250" y="2068"/>
              <a:ext cx="1326"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Freeform 11"/>
            <p:cNvSpPr>
              <a:spLocks/>
            </p:cNvSpPr>
            <p:nvPr/>
          </p:nvSpPr>
          <p:spPr bwMode="auto">
            <a:xfrm>
              <a:off x="2362" y="2006"/>
              <a:ext cx="214" cy="124"/>
            </a:xfrm>
            <a:custGeom>
              <a:avLst/>
              <a:gdLst>
                <a:gd name="T0" fmla="*/ 60 w 214"/>
                <a:gd name="T1" fmla="*/ 62 h 124"/>
                <a:gd name="T2" fmla="*/ 0 w 214"/>
                <a:gd name="T3" fmla="*/ 124 h 124"/>
                <a:gd name="T4" fmla="*/ 214 w 214"/>
                <a:gd name="T5" fmla="*/ 62 h 124"/>
                <a:gd name="T6" fmla="*/ 0 w 214"/>
                <a:gd name="T7" fmla="*/ 0 h 124"/>
                <a:gd name="T8" fmla="*/ 60 w 214"/>
                <a:gd name="T9" fmla="*/ 62 h 124"/>
              </a:gdLst>
              <a:ahLst/>
              <a:cxnLst>
                <a:cxn ang="0">
                  <a:pos x="T0" y="T1"/>
                </a:cxn>
                <a:cxn ang="0">
                  <a:pos x="T2" y="T3"/>
                </a:cxn>
                <a:cxn ang="0">
                  <a:pos x="T4" y="T5"/>
                </a:cxn>
                <a:cxn ang="0">
                  <a:pos x="T6" y="T7"/>
                </a:cxn>
                <a:cxn ang="0">
                  <a:pos x="T8" y="T9"/>
                </a:cxn>
              </a:cxnLst>
              <a:rect l="0" t="0" r="r" b="b"/>
              <a:pathLst>
                <a:path w="214" h="124">
                  <a:moveTo>
                    <a:pt x="60" y="62"/>
                  </a:moveTo>
                  <a:lnTo>
                    <a:pt x="0" y="124"/>
                  </a:lnTo>
                  <a:lnTo>
                    <a:pt x="214" y="62"/>
                  </a:lnTo>
                  <a:lnTo>
                    <a:pt x="0" y="0"/>
                  </a:lnTo>
                  <a:lnTo>
                    <a:pt x="60"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286" y="1880"/>
              <a:ext cx="771"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Store value</a:t>
              </a:r>
              <a:endParaRPr lang="en-US">
                <a:latin typeface="Arial" pitchFamily="34" charset="0"/>
              </a:endParaRPr>
            </a:p>
          </p:txBody>
        </p:sp>
        <p:sp>
          <p:nvSpPr>
            <p:cNvPr id="16" name="Line 13"/>
            <p:cNvSpPr>
              <a:spLocks noChangeShapeType="1"/>
            </p:cNvSpPr>
            <p:nvPr/>
          </p:nvSpPr>
          <p:spPr bwMode="auto">
            <a:xfrm>
              <a:off x="3852" y="1489"/>
              <a:ext cx="1068"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14"/>
            <p:cNvSpPr>
              <a:spLocks/>
            </p:cNvSpPr>
            <p:nvPr/>
          </p:nvSpPr>
          <p:spPr bwMode="auto">
            <a:xfrm>
              <a:off x="4705" y="1427"/>
              <a:ext cx="215" cy="123"/>
            </a:xfrm>
            <a:custGeom>
              <a:avLst/>
              <a:gdLst>
                <a:gd name="T0" fmla="*/ 61 w 215"/>
                <a:gd name="T1" fmla="*/ 62 h 123"/>
                <a:gd name="T2" fmla="*/ 0 w 215"/>
                <a:gd name="T3" fmla="*/ 123 h 123"/>
                <a:gd name="T4" fmla="*/ 215 w 215"/>
                <a:gd name="T5" fmla="*/ 62 h 123"/>
                <a:gd name="T6" fmla="*/ 0 w 215"/>
                <a:gd name="T7" fmla="*/ 0 h 123"/>
                <a:gd name="T8" fmla="*/ 61 w 215"/>
                <a:gd name="T9" fmla="*/ 62 h 123"/>
              </a:gdLst>
              <a:ahLst/>
              <a:cxnLst>
                <a:cxn ang="0">
                  <a:pos x="T0" y="T1"/>
                </a:cxn>
                <a:cxn ang="0">
                  <a:pos x="T2" y="T3"/>
                </a:cxn>
                <a:cxn ang="0">
                  <a:pos x="T4" y="T5"/>
                </a:cxn>
                <a:cxn ang="0">
                  <a:pos x="T6" y="T7"/>
                </a:cxn>
                <a:cxn ang="0">
                  <a:pos x="T8" y="T9"/>
                </a:cxn>
              </a:cxnLst>
              <a:rect l="0" t="0" r="r" b="b"/>
              <a:pathLst>
                <a:path w="215" h="123">
                  <a:moveTo>
                    <a:pt x="61" y="62"/>
                  </a:moveTo>
                  <a:lnTo>
                    <a:pt x="0" y="123"/>
                  </a:lnTo>
                  <a:lnTo>
                    <a:pt x="215" y="62"/>
                  </a:lnTo>
                  <a:lnTo>
                    <a:pt x="0" y="0"/>
                  </a:lnTo>
                  <a:lnTo>
                    <a:pt x="61"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3894" y="1251"/>
              <a:ext cx="73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dirty="0">
                  <a:solidFill>
                    <a:srgbClr val="000000"/>
                  </a:solidFill>
                  <a:latin typeface="Sans"/>
                </a:rPr>
                <a:t>Load value</a:t>
              </a:r>
              <a:endParaRPr lang="en-US" dirty="0">
                <a:latin typeface="Arial" pitchFamily="34" charset="0"/>
              </a:endParaRPr>
            </a:p>
          </p:txBody>
        </p:sp>
        <p:sp>
          <p:nvSpPr>
            <p:cNvPr id="19" name="Rectangle 16"/>
            <p:cNvSpPr>
              <a:spLocks noChangeArrowheads="1"/>
            </p:cNvSpPr>
            <p:nvPr/>
          </p:nvSpPr>
          <p:spPr bwMode="auto">
            <a:xfrm>
              <a:off x="2822" y="1634"/>
              <a:ext cx="675"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3400" dirty="0">
                  <a:solidFill>
                    <a:srgbClr val="000000"/>
                  </a:solidFill>
                  <a:latin typeface="Sans"/>
                </a:rPr>
                <a:t>Cache</a:t>
              </a:r>
              <a:endParaRPr lang="en-US" dirty="0">
                <a:latin typeface="Arial" pitchFamily="34" charset="0"/>
              </a:endParaRPr>
            </a:p>
          </p:txBody>
        </p:sp>
        <p:sp>
          <p:nvSpPr>
            <p:cNvPr id="20" name="Line 17"/>
            <p:cNvSpPr>
              <a:spLocks noChangeShapeType="1"/>
            </p:cNvSpPr>
            <p:nvPr/>
          </p:nvSpPr>
          <p:spPr bwMode="auto">
            <a:xfrm>
              <a:off x="3849" y="2210"/>
              <a:ext cx="1069" cy="0"/>
            </a:xfrm>
            <a:prstGeom prst="line">
              <a:avLst/>
            </a:prstGeom>
            <a:noFill/>
            <a:ln w="15" cap="flat">
              <a:solidFill>
                <a:srgbClr val="0C0FF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4702" y="2148"/>
              <a:ext cx="216" cy="124"/>
            </a:xfrm>
            <a:custGeom>
              <a:avLst/>
              <a:gdLst>
                <a:gd name="T0" fmla="*/ 62 w 216"/>
                <a:gd name="T1" fmla="*/ 62 h 124"/>
                <a:gd name="T2" fmla="*/ 0 w 216"/>
                <a:gd name="T3" fmla="*/ 124 h 124"/>
                <a:gd name="T4" fmla="*/ 216 w 216"/>
                <a:gd name="T5" fmla="*/ 62 h 124"/>
                <a:gd name="T6" fmla="*/ 0 w 216"/>
                <a:gd name="T7" fmla="*/ 0 h 124"/>
                <a:gd name="T8" fmla="*/ 62 w 216"/>
                <a:gd name="T9" fmla="*/ 62 h 124"/>
              </a:gdLst>
              <a:ahLst/>
              <a:cxnLst>
                <a:cxn ang="0">
                  <a:pos x="T0" y="T1"/>
                </a:cxn>
                <a:cxn ang="0">
                  <a:pos x="T2" y="T3"/>
                </a:cxn>
                <a:cxn ang="0">
                  <a:pos x="T4" y="T5"/>
                </a:cxn>
                <a:cxn ang="0">
                  <a:pos x="T6" y="T7"/>
                </a:cxn>
                <a:cxn ang="0">
                  <a:pos x="T8" y="T9"/>
                </a:cxn>
              </a:cxnLst>
              <a:rect l="0" t="0" r="r" b="b"/>
              <a:pathLst>
                <a:path w="216" h="124">
                  <a:moveTo>
                    <a:pt x="62" y="62"/>
                  </a:moveTo>
                  <a:lnTo>
                    <a:pt x="0" y="124"/>
                  </a:lnTo>
                  <a:lnTo>
                    <a:pt x="216" y="62"/>
                  </a:lnTo>
                  <a:lnTo>
                    <a:pt x="0" y="0"/>
                  </a:lnTo>
                  <a:lnTo>
                    <a:pt x="62" y="62"/>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892" y="1973"/>
              <a:ext cx="586"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Hit/Miss</a:t>
              </a:r>
              <a:endParaRPr lang="en-US">
                <a:latin typeface="Arial"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Basic Cache Operations</a:t>
            </a:r>
          </a:p>
        </p:txBody>
      </p:sp>
      <p:sp>
        <p:nvSpPr>
          <p:cNvPr id="26629" name="Text Placeholder 2"/>
          <p:cNvSpPr txBox="1">
            <a:spLocks noGrp="1"/>
          </p:cNvSpPr>
          <p:nvPr>
            <p:ph type="body" idx="4294967295"/>
          </p:nvPr>
        </p:nvSpPr>
        <p:spPr bwMode="auto">
          <a:xfrm>
            <a:off x="2514600" y="1524000"/>
            <a:ext cx="7772400" cy="4532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lookup → </a:t>
            </a:r>
            <a:r>
              <a:rPr lang="en-US" altLang="en-US" sz="3200" dirty="0">
                <a:latin typeface="Calibri" pitchFamily="34" charset="0"/>
                <a:ea typeface="Microsoft YaHei" pitchFamily="34" charset="-122"/>
                <a:cs typeface="Mangal" pitchFamily="18" charset="0"/>
              </a:rPr>
              <a:t>Check if the memory location is present</a:t>
            </a:r>
          </a:p>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data read </a:t>
            </a:r>
            <a:r>
              <a:rPr lang="en-US" altLang="en-US" sz="3200" dirty="0">
                <a:latin typeface="Calibri" pitchFamily="34" charset="0"/>
                <a:ea typeface="Microsoft YaHei" pitchFamily="34" charset="-122"/>
                <a:cs typeface="Mangal" pitchFamily="18" charset="0"/>
              </a:rPr>
              <a:t>→ read data from the cache</a:t>
            </a:r>
          </a:p>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data write</a:t>
            </a:r>
            <a:r>
              <a:rPr lang="en-US" altLang="en-US" sz="3200" dirty="0">
                <a:latin typeface="Calibri" pitchFamily="34" charset="0"/>
                <a:ea typeface="Microsoft YaHei" pitchFamily="34" charset="-122"/>
                <a:cs typeface="Mangal" pitchFamily="18" charset="0"/>
              </a:rPr>
              <a:t> → write data to the cache</a:t>
            </a:r>
          </a:p>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insert </a:t>
            </a:r>
            <a:r>
              <a:rPr lang="en-US" altLang="en-US" sz="3200" dirty="0">
                <a:latin typeface="Calibri" pitchFamily="34" charset="0"/>
                <a:ea typeface="Microsoft YaHei" pitchFamily="34" charset="-122"/>
                <a:cs typeface="Mangal" pitchFamily="18" charset="0"/>
              </a:rPr>
              <a:t>→ insert a block into a cache  </a:t>
            </a:r>
          </a:p>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replace</a:t>
            </a:r>
            <a:r>
              <a:rPr lang="en-US" altLang="en-US" sz="3200" dirty="0">
                <a:latin typeface="Calibri" pitchFamily="34" charset="0"/>
                <a:ea typeface="Microsoft YaHei" pitchFamily="34" charset="-122"/>
                <a:cs typeface="Mangal" pitchFamily="18" charset="0"/>
              </a:rPr>
              <a:t> → find a candidate for replacement</a:t>
            </a:r>
          </a:p>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evict</a:t>
            </a:r>
            <a:r>
              <a:rPr lang="en-US" altLang="en-US" sz="3200" dirty="0">
                <a:latin typeface="Calibri" pitchFamily="34" charset="0"/>
                <a:ea typeface="Microsoft YaHei" pitchFamily="34" charset="-122"/>
                <a:cs typeface="Mangal" pitchFamily="18" charset="0"/>
              </a:rPr>
              <a:t> → throw a block out of the cache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Cache </a:t>
            </a:r>
            <a:r>
              <a:rPr lang="fr-FR" dirty="0" err="1">
                <a:solidFill>
                  <a:schemeClr val="tx1"/>
                </a:solidFill>
              </a:rPr>
              <a:t>Lookup</a:t>
            </a:r>
            <a:endParaRPr lang="fr-FR" dirty="0">
              <a:solidFill>
                <a:schemeClr val="tx1"/>
              </a:solidFill>
            </a:endParaRPr>
          </a:p>
        </p:txBody>
      </p:sp>
      <p:sp>
        <p:nvSpPr>
          <p:cNvPr id="27653" name="Text Placeholder 2"/>
          <p:cNvSpPr txBox="1">
            <a:spLocks noGrp="1"/>
          </p:cNvSpPr>
          <p:nvPr>
            <p:ph type="body" idx="4294967295"/>
          </p:nvPr>
        </p:nvSpPr>
        <p:spPr bwMode="auto">
          <a:xfrm>
            <a:off x="2209800" y="1600200"/>
            <a:ext cx="8001000" cy="4876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200"/>
              </a:spcBef>
              <a:spcAft>
                <a:spcPts val="1200"/>
              </a:spcAft>
            </a:pPr>
            <a:r>
              <a:rPr lang="en-US" altLang="en-US" sz="3600" dirty="0">
                <a:solidFill>
                  <a:srgbClr val="0047FF"/>
                </a:solidFill>
                <a:latin typeface="Calibri" pitchFamily="34" charset="0"/>
                <a:ea typeface="Microsoft YaHei" pitchFamily="34" charset="-122"/>
                <a:cs typeface="Mangal" pitchFamily="18" charset="0"/>
              </a:rPr>
              <a:t>Running example</a:t>
            </a:r>
            <a:r>
              <a:rPr lang="en-US" altLang="en-US" sz="3600" dirty="0">
                <a:latin typeface="Calibri" pitchFamily="34" charset="0"/>
                <a:ea typeface="Microsoft YaHei" pitchFamily="34" charset="-122"/>
                <a:cs typeface="Mangal" pitchFamily="18" charset="0"/>
              </a:rPr>
              <a:t> : 8 KB Cache, block size of 64 bytes, 32 bit memory system</a:t>
            </a:r>
          </a:p>
          <a:p>
            <a:pPr marL="431800" indent="-323850">
              <a:spcBef>
                <a:spcPts val="1200"/>
              </a:spcBef>
              <a:spcAft>
                <a:spcPts val="1200"/>
              </a:spcAft>
            </a:pPr>
            <a:r>
              <a:rPr lang="en-US" altLang="en-US" sz="3600" dirty="0">
                <a:latin typeface="Calibri" pitchFamily="34" charset="0"/>
                <a:ea typeface="Microsoft YaHei" pitchFamily="34" charset="-122"/>
                <a:cs typeface="Mangal" pitchFamily="18" charset="0"/>
              </a:rPr>
              <a:t>Let us have </a:t>
            </a:r>
            <a:r>
              <a:rPr lang="en-US" altLang="en-US" sz="3600" dirty="0">
                <a:solidFill>
                  <a:srgbClr val="3DEB3D"/>
                </a:solidFill>
                <a:latin typeface="Calibri" pitchFamily="34" charset="0"/>
                <a:ea typeface="Microsoft YaHei" pitchFamily="34" charset="-122"/>
                <a:cs typeface="Mangal" pitchFamily="18" charset="0"/>
              </a:rPr>
              <a:t>two SRAM arrays</a:t>
            </a:r>
          </a:p>
          <a:p>
            <a:pPr marL="863600" lvl="1" indent="-323850">
              <a:spcBef>
                <a:spcPts val="1200"/>
              </a:spcBef>
              <a:spcAft>
                <a:spcPts val="1200"/>
              </a:spcAft>
            </a:pPr>
            <a:r>
              <a:rPr lang="en-US" altLang="en-US" sz="2800" dirty="0">
                <a:solidFill>
                  <a:srgbClr val="2323DC"/>
                </a:solidFill>
                <a:latin typeface="Calibri" pitchFamily="34" charset="0"/>
                <a:ea typeface="Microsoft YaHei" pitchFamily="34" charset="-122"/>
                <a:cs typeface="Mangal" pitchFamily="18" charset="0"/>
              </a:rPr>
              <a:t>tag array</a:t>
            </a:r>
            <a:r>
              <a:rPr lang="en-US" altLang="en-US" sz="2800" dirty="0">
                <a:latin typeface="Calibri" pitchFamily="34" charset="0"/>
                <a:ea typeface="Microsoft YaHei" pitchFamily="34" charset="-122"/>
                <a:cs typeface="Mangal" pitchFamily="18" charset="0"/>
              </a:rPr>
              <a:t> → Saves a part of the block address such that the block can be uniquely identified</a:t>
            </a:r>
          </a:p>
          <a:p>
            <a:pPr marL="863600" lvl="1" indent="-323850">
              <a:spcBef>
                <a:spcPts val="1200"/>
              </a:spcBef>
              <a:spcAft>
                <a:spcPts val="1200"/>
              </a:spcAft>
            </a:pPr>
            <a:r>
              <a:rPr lang="en-US" altLang="en-US" sz="2800" dirty="0">
                <a:solidFill>
                  <a:srgbClr val="FF3333"/>
                </a:solidFill>
                <a:latin typeface="Calibri" pitchFamily="34" charset="0"/>
                <a:ea typeface="Microsoft YaHei" pitchFamily="34" charset="-122"/>
                <a:cs typeface="Mangal" pitchFamily="18" charset="0"/>
              </a:rPr>
              <a:t>block array</a:t>
            </a:r>
            <a:r>
              <a:rPr lang="en-US" altLang="en-US" sz="2800" dirty="0">
                <a:latin typeface="Calibri" pitchFamily="34" charset="0"/>
                <a:ea typeface="Microsoft YaHei" pitchFamily="34" charset="-122"/>
                <a:cs typeface="Mangal" pitchFamily="18" charset="0"/>
              </a:rPr>
              <a:t> → Saves the contents of the block</a:t>
            </a:r>
          </a:p>
          <a:p>
            <a:pPr marL="863600" lvl="1" indent="-323850">
              <a:spcBef>
                <a:spcPts val="1200"/>
              </a:spcBef>
              <a:spcAft>
                <a:spcPts val="1200"/>
              </a:spcAft>
            </a:pPr>
            <a:r>
              <a:rPr lang="en-US" altLang="en-US" sz="2800" dirty="0">
                <a:latin typeface="Calibri" pitchFamily="34" charset="0"/>
                <a:ea typeface="Microsoft YaHei" pitchFamily="34" charset="-122"/>
                <a:cs typeface="Mangal" pitchFamily="18" charset="0"/>
              </a:rPr>
              <a:t>Both the arrays have the same number of entries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68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Structure of a Cache</a:t>
            </a:r>
          </a:p>
        </p:txBody>
      </p:sp>
      <p:grpSp>
        <p:nvGrpSpPr>
          <p:cNvPr id="4" name="Group 4"/>
          <p:cNvGrpSpPr>
            <a:grpSpLocks noChangeAspect="1"/>
          </p:cNvGrpSpPr>
          <p:nvPr/>
        </p:nvGrpSpPr>
        <p:grpSpPr bwMode="auto">
          <a:xfrm>
            <a:off x="3124200" y="1619250"/>
            <a:ext cx="5943600" cy="4476750"/>
            <a:chOff x="1296" y="912"/>
            <a:chExt cx="3744" cy="2820"/>
          </a:xfrm>
        </p:grpSpPr>
        <p:sp>
          <p:nvSpPr>
            <p:cNvPr id="7" name="AutoShape 3"/>
            <p:cNvSpPr>
              <a:spLocks noChangeAspect="1" noChangeArrowheads="1" noTextEdit="1"/>
            </p:cNvSpPr>
            <p:nvPr/>
          </p:nvSpPr>
          <p:spPr bwMode="auto">
            <a:xfrm>
              <a:off x="1296" y="912"/>
              <a:ext cx="3744" cy="2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158" y="1227"/>
              <a:ext cx="870" cy="1188"/>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124" y="2904"/>
              <a:ext cx="2332" cy="445"/>
            </a:xfrm>
            <a:prstGeom prst="rect">
              <a:avLst/>
            </a:prstGeom>
            <a:solidFill>
              <a:srgbClr val="F4D7E3"/>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2238" y="1021"/>
              <a:ext cx="5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Tag array</a:t>
              </a:r>
              <a:endParaRPr lang="en-US">
                <a:latin typeface="Arial" pitchFamily="34" charset="0"/>
              </a:endParaRPr>
            </a:p>
          </p:txBody>
        </p:sp>
        <p:sp>
          <p:nvSpPr>
            <p:cNvPr id="11" name="Line 8"/>
            <p:cNvSpPr>
              <a:spLocks noChangeShapeType="1"/>
            </p:cNvSpPr>
            <p:nvPr/>
          </p:nvSpPr>
          <p:spPr bwMode="auto">
            <a:xfrm>
              <a:off x="1336" y="2975"/>
              <a:ext cx="778" cy="0"/>
            </a:xfrm>
            <a:prstGeom prst="line">
              <a:avLst/>
            </a:prstGeom>
            <a:noFill/>
            <a:ln w="14"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9"/>
            <p:cNvSpPr>
              <a:spLocks/>
            </p:cNvSpPr>
            <p:nvPr/>
          </p:nvSpPr>
          <p:spPr bwMode="auto">
            <a:xfrm>
              <a:off x="1920" y="2919"/>
              <a:ext cx="194" cy="111"/>
            </a:xfrm>
            <a:custGeom>
              <a:avLst/>
              <a:gdLst>
                <a:gd name="T0" fmla="*/ 56 w 194"/>
                <a:gd name="T1" fmla="*/ 56 h 111"/>
                <a:gd name="T2" fmla="*/ 0 w 194"/>
                <a:gd name="T3" fmla="*/ 111 h 111"/>
                <a:gd name="T4" fmla="*/ 194 w 194"/>
                <a:gd name="T5" fmla="*/ 56 h 111"/>
                <a:gd name="T6" fmla="*/ 0 w 194"/>
                <a:gd name="T7" fmla="*/ 0 h 111"/>
                <a:gd name="T8" fmla="*/ 56 w 194"/>
                <a:gd name="T9" fmla="*/ 56 h 111"/>
              </a:gdLst>
              <a:ahLst/>
              <a:cxnLst>
                <a:cxn ang="0">
                  <a:pos x="T0" y="T1"/>
                </a:cxn>
                <a:cxn ang="0">
                  <a:pos x="T2" y="T3"/>
                </a:cxn>
                <a:cxn ang="0">
                  <a:pos x="T4" y="T5"/>
                </a:cxn>
                <a:cxn ang="0">
                  <a:pos x="T6" y="T7"/>
                </a:cxn>
                <a:cxn ang="0">
                  <a:pos x="T8" y="T9"/>
                </a:cxn>
              </a:cxnLst>
              <a:rect l="0" t="0" r="r" b="b"/>
              <a:pathLst>
                <a:path w="194" h="111">
                  <a:moveTo>
                    <a:pt x="56" y="56"/>
                  </a:moveTo>
                  <a:lnTo>
                    <a:pt x="0" y="111"/>
                  </a:lnTo>
                  <a:lnTo>
                    <a:pt x="194" y="56"/>
                  </a:lnTo>
                  <a:lnTo>
                    <a:pt x="0" y="0"/>
                  </a:lnTo>
                  <a:lnTo>
                    <a:pt x="56" y="56"/>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1393" y="2818"/>
              <a:ext cx="39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Address</a:t>
              </a:r>
              <a:endParaRPr lang="en-US">
                <a:latin typeface="Arial" pitchFamily="34" charset="0"/>
              </a:endParaRPr>
            </a:p>
          </p:txBody>
        </p:sp>
        <p:sp>
          <p:nvSpPr>
            <p:cNvPr id="14" name="Rectangle 11"/>
            <p:cNvSpPr>
              <a:spLocks noChangeArrowheads="1"/>
            </p:cNvSpPr>
            <p:nvPr/>
          </p:nvSpPr>
          <p:spPr bwMode="auto">
            <a:xfrm>
              <a:off x="3614" y="1237"/>
              <a:ext cx="870" cy="118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3628" y="1007"/>
              <a:ext cx="5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Data array</a:t>
              </a:r>
              <a:endParaRPr lang="en-US">
                <a:latin typeface="Arial" pitchFamily="34" charset="0"/>
              </a:endParaRPr>
            </a:p>
          </p:txBody>
        </p:sp>
        <p:sp>
          <p:nvSpPr>
            <p:cNvPr id="16" name="Rectangle 13"/>
            <p:cNvSpPr>
              <a:spLocks noChangeArrowheads="1"/>
            </p:cNvSpPr>
            <p:nvPr/>
          </p:nvSpPr>
          <p:spPr bwMode="auto">
            <a:xfrm>
              <a:off x="2631" y="3076"/>
              <a:ext cx="91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dirty="0">
                  <a:solidFill>
                    <a:srgbClr val="000000"/>
                  </a:solidFill>
                  <a:latin typeface="Sans"/>
                </a:rPr>
                <a:t>Cache controller</a:t>
              </a:r>
              <a:endParaRPr lang="en-US" dirty="0">
                <a:latin typeface="Arial" pitchFamily="34" charset="0"/>
              </a:endParaRPr>
            </a:p>
          </p:txBody>
        </p:sp>
        <p:sp>
          <p:nvSpPr>
            <p:cNvPr id="17" name="Rectangle 14"/>
            <p:cNvSpPr>
              <a:spLocks noChangeArrowheads="1"/>
            </p:cNvSpPr>
            <p:nvPr/>
          </p:nvSpPr>
          <p:spPr bwMode="auto">
            <a:xfrm>
              <a:off x="2497" y="2461"/>
              <a:ext cx="108" cy="40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431" y="2409"/>
              <a:ext cx="239" cy="87"/>
            </a:xfrm>
            <a:custGeom>
              <a:avLst/>
              <a:gdLst>
                <a:gd name="T0" fmla="*/ 276 w 485"/>
                <a:gd name="T1" fmla="*/ 0 h 177"/>
                <a:gd name="T2" fmla="*/ 0 w 485"/>
                <a:gd name="T3" fmla="*/ 177 h 177"/>
                <a:gd name="T4" fmla="*/ 485 w 485"/>
                <a:gd name="T5" fmla="*/ 177 h 177"/>
                <a:gd name="T6" fmla="*/ 276 w 485"/>
                <a:gd name="T7" fmla="*/ 0 h 177"/>
              </a:gdLst>
              <a:ahLst/>
              <a:cxnLst>
                <a:cxn ang="0">
                  <a:pos x="T0" y="T1"/>
                </a:cxn>
                <a:cxn ang="0">
                  <a:pos x="T2" y="T3"/>
                </a:cxn>
                <a:cxn ang="0">
                  <a:pos x="T4" y="T5"/>
                </a:cxn>
                <a:cxn ang="0">
                  <a:pos x="T6" y="T7"/>
                </a:cxn>
              </a:cxnLst>
              <a:rect l="0" t="0" r="r" b="b"/>
              <a:pathLst>
                <a:path w="485" h="177">
                  <a:moveTo>
                    <a:pt x="276" y="0"/>
                  </a:moveTo>
                  <a:lnTo>
                    <a:pt x="0" y="177"/>
                  </a:lnTo>
                  <a:lnTo>
                    <a:pt x="485" y="177"/>
                  </a:lnTo>
                  <a:lnTo>
                    <a:pt x="27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2424" y="2822"/>
              <a:ext cx="239" cy="87"/>
            </a:xfrm>
            <a:custGeom>
              <a:avLst/>
              <a:gdLst>
                <a:gd name="T0" fmla="*/ 276 w 485"/>
                <a:gd name="T1" fmla="*/ 177 h 177"/>
                <a:gd name="T2" fmla="*/ 0 w 485"/>
                <a:gd name="T3" fmla="*/ 0 h 177"/>
                <a:gd name="T4" fmla="*/ 485 w 485"/>
                <a:gd name="T5" fmla="*/ 0 h 177"/>
                <a:gd name="T6" fmla="*/ 276 w 485"/>
                <a:gd name="T7" fmla="*/ 177 h 177"/>
              </a:gdLst>
              <a:ahLst/>
              <a:cxnLst>
                <a:cxn ang="0">
                  <a:pos x="T0" y="T1"/>
                </a:cxn>
                <a:cxn ang="0">
                  <a:pos x="T2" y="T3"/>
                </a:cxn>
                <a:cxn ang="0">
                  <a:pos x="T4" y="T5"/>
                </a:cxn>
                <a:cxn ang="0">
                  <a:pos x="T6" y="T7"/>
                </a:cxn>
              </a:cxnLst>
              <a:rect l="0" t="0" r="r" b="b"/>
              <a:pathLst>
                <a:path w="485" h="177">
                  <a:moveTo>
                    <a:pt x="276" y="177"/>
                  </a:moveTo>
                  <a:lnTo>
                    <a:pt x="0" y="0"/>
                  </a:lnTo>
                  <a:lnTo>
                    <a:pt x="485" y="0"/>
                  </a:lnTo>
                  <a:lnTo>
                    <a:pt x="276" y="177"/>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3964" y="2464"/>
              <a:ext cx="108" cy="404"/>
            </a:xfrm>
            <a:prstGeom prst="rect">
              <a:avLst/>
            </a:prstGeom>
            <a:solidFill>
              <a:srgbClr val="0000FF"/>
            </a:solidFill>
            <a:ln w="0">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3898" y="2412"/>
              <a:ext cx="239" cy="87"/>
            </a:xfrm>
            <a:custGeom>
              <a:avLst/>
              <a:gdLst>
                <a:gd name="T0" fmla="*/ 276 w 485"/>
                <a:gd name="T1" fmla="*/ 0 h 177"/>
                <a:gd name="T2" fmla="*/ 0 w 485"/>
                <a:gd name="T3" fmla="*/ 177 h 177"/>
                <a:gd name="T4" fmla="*/ 485 w 485"/>
                <a:gd name="T5" fmla="*/ 177 h 177"/>
                <a:gd name="T6" fmla="*/ 276 w 485"/>
                <a:gd name="T7" fmla="*/ 0 h 177"/>
              </a:gdLst>
              <a:ahLst/>
              <a:cxnLst>
                <a:cxn ang="0">
                  <a:pos x="T0" y="T1"/>
                </a:cxn>
                <a:cxn ang="0">
                  <a:pos x="T2" y="T3"/>
                </a:cxn>
                <a:cxn ang="0">
                  <a:pos x="T4" y="T5"/>
                </a:cxn>
                <a:cxn ang="0">
                  <a:pos x="T6" y="T7"/>
                </a:cxn>
              </a:cxnLst>
              <a:rect l="0" t="0" r="r" b="b"/>
              <a:pathLst>
                <a:path w="485" h="177">
                  <a:moveTo>
                    <a:pt x="276" y="0"/>
                  </a:moveTo>
                  <a:lnTo>
                    <a:pt x="0" y="177"/>
                  </a:lnTo>
                  <a:lnTo>
                    <a:pt x="485" y="177"/>
                  </a:lnTo>
                  <a:lnTo>
                    <a:pt x="276" y="0"/>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3891" y="2825"/>
              <a:ext cx="239" cy="87"/>
            </a:xfrm>
            <a:custGeom>
              <a:avLst/>
              <a:gdLst>
                <a:gd name="T0" fmla="*/ 276 w 485"/>
                <a:gd name="T1" fmla="*/ 177 h 177"/>
                <a:gd name="T2" fmla="*/ 0 w 485"/>
                <a:gd name="T3" fmla="*/ 0 h 177"/>
                <a:gd name="T4" fmla="*/ 485 w 485"/>
                <a:gd name="T5" fmla="*/ 0 h 177"/>
                <a:gd name="T6" fmla="*/ 276 w 485"/>
                <a:gd name="T7" fmla="*/ 177 h 177"/>
              </a:gdLst>
              <a:ahLst/>
              <a:cxnLst>
                <a:cxn ang="0">
                  <a:pos x="T0" y="T1"/>
                </a:cxn>
                <a:cxn ang="0">
                  <a:pos x="T2" y="T3"/>
                </a:cxn>
                <a:cxn ang="0">
                  <a:pos x="T4" y="T5"/>
                </a:cxn>
                <a:cxn ang="0">
                  <a:pos x="T6" y="T7"/>
                </a:cxn>
              </a:cxnLst>
              <a:rect l="0" t="0" r="r" b="b"/>
              <a:pathLst>
                <a:path w="485" h="177">
                  <a:moveTo>
                    <a:pt x="276" y="177"/>
                  </a:moveTo>
                  <a:lnTo>
                    <a:pt x="0" y="0"/>
                  </a:lnTo>
                  <a:lnTo>
                    <a:pt x="485" y="0"/>
                  </a:lnTo>
                  <a:lnTo>
                    <a:pt x="276" y="177"/>
                  </a:lnTo>
                  <a:close/>
                </a:path>
              </a:pathLst>
            </a:custGeom>
            <a:solidFill>
              <a:srgbClr val="0000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2159" y="1431"/>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167" y="163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158" y="184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2165" y="2049"/>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2157" y="222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608" y="1401"/>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615" y="1605"/>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3606" y="181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3614" y="2019"/>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2" name="Line 29"/>
            <p:cNvSpPr>
              <a:spLocks noChangeShapeType="1"/>
            </p:cNvSpPr>
            <p:nvPr/>
          </p:nvSpPr>
          <p:spPr bwMode="auto">
            <a:xfrm>
              <a:off x="3605" y="2196"/>
              <a:ext cx="858" cy="0"/>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3" name="Line 30"/>
            <p:cNvSpPr>
              <a:spLocks noChangeShapeType="1"/>
            </p:cNvSpPr>
            <p:nvPr/>
          </p:nvSpPr>
          <p:spPr bwMode="auto">
            <a:xfrm>
              <a:off x="1318" y="3321"/>
              <a:ext cx="779" cy="0"/>
            </a:xfrm>
            <a:prstGeom prst="line">
              <a:avLst/>
            </a:prstGeom>
            <a:noFill/>
            <a:ln w="14"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4" name="Freeform 31"/>
            <p:cNvSpPr>
              <a:spLocks/>
            </p:cNvSpPr>
            <p:nvPr/>
          </p:nvSpPr>
          <p:spPr bwMode="auto">
            <a:xfrm>
              <a:off x="1903" y="3266"/>
              <a:ext cx="194" cy="111"/>
            </a:xfrm>
            <a:custGeom>
              <a:avLst/>
              <a:gdLst>
                <a:gd name="T0" fmla="*/ 55 w 194"/>
                <a:gd name="T1" fmla="*/ 55 h 111"/>
                <a:gd name="T2" fmla="*/ 0 w 194"/>
                <a:gd name="T3" fmla="*/ 111 h 111"/>
                <a:gd name="T4" fmla="*/ 194 w 194"/>
                <a:gd name="T5" fmla="*/ 55 h 111"/>
                <a:gd name="T6" fmla="*/ 0 w 194"/>
                <a:gd name="T7" fmla="*/ 0 h 111"/>
                <a:gd name="T8" fmla="*/ 55 w 194"/>
                <a:gd name="T9" fmla="*/ 55 h 111"/>
              </a:gdLst>
              <a:ahLst/>
              <a:cxnLst>
                <a:cxn ang="0">
                  <a:pos x="T0" y="T1"/>
                </a:cxn>
                <a:cxn ang="0">
                  <a:pos x="T2" y="T3"/>
                </a:cxn>
                <a:cxn ang="0">
                  <a:pos x="T4" y="T5"/>
                </a:cxn>
                <a:cxn ang="0">
                  <a:pos x="T6" y="T7"/>
                </a:cxn>
                <a:cxn ang="0">
                  <a:pos x="T8" y="T9"/>
                </a:cxn>
              </a:cxnLst>
              <a:rect l="0" t="0" r="r" b="b"/>
              <a:pathLst>
                <a:path w="194" h="111">
                  <a:moveTo>
                    <a:pt x="55" y="55"/>
                  </a:moveTo>
                  <a:lnTo>
                    <a:pt x="0" y="111"/>
                  </a:lnTo>
                  <a:lnTo>
                    <a:pt x="194" y="55"/>
                  </a:lnTo>
                  <a:lnTo>
                    <a:pt x="0" y="0"/>
                  </a:lnTo>
                  <a:lnTo>
                    <a:pt x="55" y="55"/>
                  </a:lnTo>
                  <a:close/>
                </a:path>
              </a:pathLst>
            </a:custGeom>
            <a:solidFill>
              <a:srgbClr val="000000"/>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75" name="Rectangle 32"/>
            <p:cNvSpPr>
              <a:spLocks noChangeArrowheads="1"/>
            </p:cNvSpPr>
            <p:nvPr/>
          </p:nvSpPr>
          <p:spPr bwMode="auto">
            <a:xfrm>
              <a:off x="1406" y="3175"/>
              <a:ext cx="260"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Store</a:t>
              </a:r>
              <a:endParaRPr lang="en-US">
                <a:latin typeface="Arial" pitchFamily="34" charset="0"/>
              </a:endParaRPr>
            </a:p>
          </p:txBody>
        </p:sp>
        <p:sp>
          <p:nvSpPr>
            <p:cNvPr id="28676" name="Rectangle 33"/>
            <p:cNvSpPr>
              <a:spLocks noChangeArrowheads="1"/>
            </p:cNvSpPr>
            <p:nvPr/>
          </p:nvSpPr>
          <p:spPr bwMode="auto">
            <a:xfrm>
              <a:off x="1406" y="3343"/>
              <a:ext cx="2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value</a:t>
              </a:r>
              <a:endParaRPr lang="en-US">
                <a:latin typeface="Arial" pitchFamily="34" charset="0"/>
              </a:endParaRPr>
            </a:p>
          </p:txBody>
        </p:sp>
        <p:sp>
          <p:nvSpPr>
            <p:cNvPr id="28677" name="Line 34"/>
            <p:cNvSpPr>
              <a:spLocks noChangeShapeType="1"/>
            </p:cNvSpPr>
            <p:nvPr/>
          </p:nvSpPr>
          <p:spPr bwMode="auto">
            <a:xfrm>
              <a:off x="4463" y="3143"/>
              <a:ext cx="548" cy="0"/>
            </a:xfrm>
            <a:prstGeom prst="line">
              <a:avLst/>
            </a:prstGeom>
            <a:noFill/>
            <a:ln w="11" cap="flat">
              <a:solidFill>
                <a:srgbClr val="190DF7"/>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79" name="Freeform 35"/>
            <p:cNvSpPr>
              <a:spLocks/>
            </p:cNvSpPr>
            <p:nvPr/>
          </p:nvSpPr>
          <p:spPr bwMode="auto">
            <a:xfrm>
              <a:off x="4848" y="3096"/>
              <a:ext cx="163" cy="93"/>
            </a:xfrm>
            <a:custGeom>
              <a:avLst/>
              <a:gdLst>
                <a:gd name="T0" fmla="*/ 46 w 163"/>
                <a:gd name="T1" fmla="*/ 47 h 93"/>
                <a:gd name="T2" fmla="*/ 0 w 163"/>
                <a:gd name="T3" fmla="*/ 93 h 93"/>
                <a:gd name="T4" fmla="*/ 163 w 163"/>
                <a:gd name="T5" fmla="*/ 47 h 93"/>
                <a:gd name="T6" fmla="*/ 0 w 163"/>
                <a:gd name="T7" fmla="*/ 0 h 93"/>
                <a:gd name="T8" fmla="*/ 46 w 163"/>
                <a:gd name="T9" fmla="*/ 47 h 93"/>
              </a:gdLst>
              <a:ahLst/>
              <a:cxnLst>
                <a:cxn ang="0">
                  <a:pos x="T0" y="T1"/>
                </a:cxn>
                <a:cxn ang="0">
                  <a:pos x="T2" y="T3"/>
                </a:cxn>
                <a:cxn ang="0">
                  <a:pos x="T4" y="T5"/>
                </a:cxn>
                <a:cxn ang="0">
                  <a:pos x="T6" y="T7"/>
                </a:cxn>
                <a:cxn ang="0">
                  <a:pos x="T8" y="T9"/>
                </a:cxn>
              </a:cxnLst>
              <a:rect l="0" t="0" r="r" b="b"/>
              <a:pathLst>
                <a:path w="163" h="93">
                  <a:moveTo>
                    <a:pt x="46" y="47"/>
                  </a:moveTo>
                  <a:lnTo>
                    <a:pt x="0" y="93"/>
                  </a:lnTo>
                  <a:lnTo>
                    <a:pt x="163" y="47"/>
                  </a:lnTo>
                  <a:lnTo>
                    <a:pt x="0" y="0"/>
                  </a:lnTo>
                  <a:lnTo>
                    <a:pt x="46" y="47"/>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0" name="Rectangle 36"/>
            <p:cNvSpPr>
              <a:spLocks noChangeArrowheads="1"/>
            </p:cNvSpPr>
            <p:nvPr/>
          </p:nvSpPr>
          <p:spPr bwMode="auto">
            <a:xfrm>
              <a:off x="4511" y="3001"/>
              <a:ext cx="235"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dirty="0">
                  <a:solidFill>
                    <a:srgbClr val="000000"/>
                  </a:solidFill>
                  <a:latin typeface="Sans"/>
                </a:rPr>
                <a:t>Load</a:t>
              </a:r>
              <a:endParaRPr lang="en-US" dirty="0">
                <a:latin typeface="Arial" pitchFamily="34" charset="0"/>
              </a:endParaRPr>
            </a:p>
          </p:txBody>
        </p:sp>
        <p:sp>
          <p:nvSpPr>
            <p:cNvPr id="28681" name="Rectangle 37"/>
            <p:cNvSpPr>
              <a:spLocks noChangeArrowheads="1"/>
            </p:cNvSpPr>
            <p:nvPr/>
          </p:nvSpPr>
          <p:spPr bwMode="auto">
            <a:xfrm>
              <a:off x="4511" y="3169"/>
              <a:ext cx="26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value</a:t>
              </a:r>
              <a:endParaRPr lang="en-US">
                <a:latin typeface="Arial" pitchFamily="34" charset="0"/>
              </a:endParaRPr>
            </a:p>
          </p:txBody>
        </p:sp>
        <p:sp>
          <p:nvSpPr>
            <p:cNvPr id="28682" name="Line 38"/>
            <p:cNvSpPr>
              <a:spLocks noChangeShapeType="1"/>
            </p:cNvSpPr>
            <p:nvPr/>
          </p:nvSpPr>
          <p:spPr bwMode="auto">
            <a:xfrm>
              <a:off x="3206" y="3367"/>
              <a:ext cx="0" cy="268"/>
            </a:xfrm>
            <a:prstGeom prst="line">
              <a:avLst/>
            </a:prstGeom>
            <a:noFill/>
            <a:ln w="14" cap="flat">
              <a:solidFill>
                <a:srgbClr val="1410F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683" name="Freeform 39"/>
            <p:cNvSpPr>
              <a:spLocks/>
            </p:cNvSpPr>
            <p:nvPr/>
          </p:nvSpPr>
          <p:spPr bwMode="auto">
            <a:xfrm>
              <a:off x="3178" y="3551"/>
              <a:ext cx="55" cy="98"/>
            </a:xfrm>
            <a:custGeom>
              <a:avLst/>
              <a:gdLst>
                <a:gd name="T0" fmla="*/ 28 w 55"/>
                <a:gd name="T1" fmla="*/ 28 h 98"/>
                <a:gd name="T2" fmla="*/ 0 w 55"/>
                <a:gd name="T3" fmla="*/ 0 h 98"/>
                <a:gd name="T4" fmla="*/ 28 w 55"/>
                <a:gd name="T5" fmla="*/ 98 h 98"/>
                <a:gd name="T6" fmla="*/ 55 w 55"/>
                <a:gd name="T7" fmla="*/ 0 h 98"/>
                <a:gd name="T8" fmla="*/ 28 w 55"/>
                <a:gd name="T9" fmla="*/ 28 h 98"/>
              </a:gdLst>
              <a:ahLst/>
              <a:cxnLst>
                <a:cxn ang="0">
                  <a:pos x="T0" y="T1"/>
                </a:cxn>
                <a:cxn ang="0">
                  <a:pos x="T2" y="T3"/>
                </a:cxn>
                <a:cxn ang="0">
                  <a:pos x="T4" y="T5"/>
                </a:cxn>
                <a:cxn ang="0">
                  <a:pos x="T6" y="T7"/>
                </a:cxn>
                <a:cxn ang="0">
                  <a:pos x="T8" y="T9"/>
                </a:cxn>
              </a:cxnLst>
              <a:rect l="0" t="0" r="r" b="b"/>
              <a:pathLst>
                <a:path w="55" h="98">
                  <a:moveTo>
                    <a:pt x="28" y="28"/>
                  </a:moveTo>
                  <a:lnTo>
                    <a:pt x="0" y="0"/>
                  </a:lnTo>
                  <a:lnTo>
                    <a:pt x="28" y="98"/>
                  </a:lnTo>
                  <a:lnTo>
                    <a:pt x="55" y="0"/>
                  </a:lnTo>
                  <a:lnTo>
                    <a:pt x="28" y="28"/>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684" name="Rectangle 40"/>
            <p:cNvSpPr>
              <a:spLocks noChangeArrowheads="1"/>
            </p:cNvSpPr>
            <p:nvPr/>
          </p:nvSpPr>
          <p:spPr bwMode="auto">
            <a:xfrm>
              <a:off x="3254" y="3422"/>
              <a:ext cx="473"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Hit / Miss</a:t>
              </a:r>
              <a:endParaRPr lang="en-US">
                <a:latin typeface="Arial" pitchFamily="34" charset="0"/>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Fully</a:t>
            </a:r>
            <a:r>
              <a:rPr lang="fr-FR" dirty="0">
                <a:solidFill>
                  <a:schemeClr val="tx1"/>
                </a:solidFill>
              </a:rPr>
              <a:t> Associative Cache</a:t>
            </a:r>
          </a:p>
        </p:txBody>
      </p:sp>
      <p:sp>
        <p:nvSpPr>
          <p:cNvPr id="29701" name="Text Placeholder 2"/>
          <p:cNvSpPr txBox="1">
            <a:spLocks noGrp="1"/>
          </p:cNvSpPr>
          <p:nvPr>
            <p:ph type="body" idx="4294967295"/>
          </p:nvPr>
        </p:nvSpPr>
        <p:spPr bwMode="auto">
          <a:xfrm>
            <a:off x="2438400" y="1417638"/>
            <a:ext cx="7416800" cy="45259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dirty="0">
                <a:latin typeface="Calibri" pitchFamily="34" charset="0"/>
                <a:ea typeface="Microsoft YaHei" pitchFamily="34" charset="-122"/>
                <a:cs typeface="Mangal" pitchFamily="18" charset="0"/>
              </a:rPr>
              <a:t>We have 2</a:t>
            </a:r>
            <a:r>
              <a:rPr lang="en-US" altLang="en-US" baseline="33000" dirty="0">
                <a:latin typeface="Calibri" pitchFamily="34" charset="0"/>
                <a:ea typeface="Microsoft YaHei" pitchFamily="34" charset="-122"/>
                <a:cs typeface="Mangal" pitchFamily="18" charset="0"/>
              </a:rPr>
              <a:t>13</a:t>
            </a:r>
            <a:r>
              <a:rPr lang="en-US" altLang="en-US" dirty="0">
                <a:latin typeface="Calibri" pitchFamily="34" charset="0"/>
                <a:ea typeface="Microsoft YaHei" pitchFamily="34" charset="-122"/>
                <a:cs typeface="Mangal" pitchFamily="18" charset="0"/>
              </a:rPr>
              <a:t> / 2</a:t>
            </a:r>
            <a:r>
              <a:rPr lang="en-US" altLang="en-US" baseline="33000" dirty="0">
                <a:latin typeface="Calibri" pitchFamily="34" charset="0"/>
                <a:ea typeface="Microsoft YaHei" pitchFamily="34" charset="-122"/>
                <a:cs typeface="Mangal" pitchFamily="18" charset="0"/>
              </a:rPr>
              <a:t>6</a:t>
            </a:r>
            <a:r>
              <a:rPr lang="en-US" altLang="en-US" dirty="0">
                <a:latin typeface="Calibri" pitchFamily="34" charset="0"/>
                <a:ea typeface="Microsoft YaHei" pitchFamily="34" charset="-122"/>
                <a:cs typeface="Mangal" pitchFamily="18" charset="0"/>
              </a:rPr>
              <a:t> = 128 entries</a:t>
            </a:r>
          </a:p>
          <a:p>
            <a:pPr marL="431800" indent="-323850">
              <a:spcBef>
                <a:spcPct val="0"/>
              </a:spcBef>
              <a:spcAft>
                <a:spcPts val="1413"/>
              </a:spcAft>
            </a:pPr>
            <a:r>
              <a:rPr lang="en-US" altLang="en-US" dirty="0">
                <a:latin typeface="Calibri" pitchFamily="34" charset="0"/>
                <a:ea typeface="Microsoft YaHei" pitchFamily="34" charset="-122"/>
                <a:cs typeface="Mangal" pitchFamily="18" charset="0"/>
              </a:rPr>
              <a:t>A </a:t>
            </a:r>
            <a:r>
              <a:rPr lang="en-US" altLang="en-US" dirty="0">
                <a:solidFill>
                  <a:srgbClr val="0099FF"/>
                </a:solidFill>
                <a:latin typeface="Calibri" pitchFamily="34" charset="0"/>
                <a:ea typeface="Microsoft YaHei" pitchFamily="34" charset="-122"/>
                <a:cs typeface="Mangal" pitchFamily="18" charset="0"/>
              </a:rPr>
              <a:t>block</a:t>
            </a:r>
            <a:r>
              <a:rPr lang="en-US" altLang="en-US" dirty="0">
                <a:latin typeface="Calibri" pitchFamily="34" charset="0"/>
                <a:ea typeface="Microsoft YaHei" pitchFamily="34" charset="-122"/>
                <a:cs typeface="Mangal" pitchFamily="18" charset="0"/>
              </a:rPr>
              <a:t> can be saved in any entry</a:t>
            </a:r>
          </a:p>
          <a:p>
            <a:pPr marL="431800" indent="-323850">
              <a:spcBef>
                <a:spcPct val="0"/>
              </a:spcBef>
              <a:spcAft>
                <a:spcPts val="1413"/>
              </a:spcAft>
            </a:pPr>
            <a:r>
              <a:rPr lang="en-US" altLang="en-US" dirty="0">
                <a:solidFill>
                  <a:srgbClr val="FF3333"/>
                </a:solidFill>
                <a:latin typeface="Calibri" pitchFamily="34" charset="0"/>
                <a:ea typeface="Microsoft YaHei" pitchFamily="34" charset="-122"/>
                <a:cs typeface="Mangal" pitchFamily="18" charset="0"/>
              </a:rPr>
              <a:t>26 bit tag</a:t>
            </a:r>
            <a:r>
              <a:rPr lang="en-US" altLang="en-US" dirty="0">
                <a:latin typeface="Calibri" pitchFamily="34" charset="0"/>
                <a:ea typeface="Microsoft YaHei" pitchFamily="34" charset="-122"/>
                <a:cs typeface="Mangal" pitchFamily="18" charset="0"/>
              </a:rPr>
              <a:t>, and </a:t>
            </a:r>
            <a:r>
              <a:rPr lang="en-US" altLang="en-US" dirty="0">
                <a:solidFill>
                  <a:srgbClr val="33CC66"/>
                </a:solidFill>
                <a:latin typeface="Calibri" pitchFamily="34" charset="0"/>
                <a:ea typeface="Microsoft YaHei" pitchFamily="34" charset="-122"/>
                <a:cs typeface="Mangal" pitchFamily="18" charset="0"/>
              </a:rPr>
              <a:t>6 bit offset</a:t>
            </a:r>
          </a:p>
        </p:txBody>
      </p:sp>
      <p:grpSp>
        <p:nvGrpSpPr>
          <p:cNvPr id="4" name="Group 4"/>
          <p:cNvGrpSpPr>
            <a:grpSpLocks noChangeAspect="1"/>
          </p:cNvGrpSpPr>
          <p:nvPr/>
        </p:nvGrpSpPr>
        <p:grpSpPr bwMode="auto">
          <a:xfrm>
            <a:off x="3048000" y="2978150"/>
            <a:ext cx="6477000" cy="3575050"/>
            <a:chOff x="1104" y="1750"/>
            <a:chExt cx="4080" cy="2252"/>
          </a:xfrm>
        </p:grpSpPr>
        <p:sp>
          <p:nvSpPr>
            <p:cNvPr id="29725" name="Freeform 56"/>
            <p:cNvSpPr>
              <a:spLocks/>
            </p:cNvSpPr>
            <p:nvPr/>
          </p:nvSpPr>
          <p:spPr bwMode="auto">
            <a:xfrm>
              <a:off x="3085" y="2598"/>
              <a:ext cx="180" cy="606"/>
            </a:xfrm>
            <a:custGeom>
              <a:avLst/>
              <a:gdLst>
                <a:gd name="T0" fmla="*/ 144 w 442"/>
                <a:gd name="T1" fmla="*/ 0 h 1480"/>
                <a:gd name="T2" fmla="*/ 299 w 442"/>
                <a:gd name="T3" fmla="*/ 0 h 1480"/>
                <a:gd name="T4" fmla="*/ 442 w 442"/>
                <a:gd name="T5" fmla="*/ 144 h 1480"/>
                <a:gd name="T6" fmla="*/ 442 w 442"/>
                <a:gd name="T7" fmla="*/ 1336 h 1480"/>
                <a:gd name="T8" fmla="*/ 299 w 442"/>
                <a:gd name="T9" fmla="*/ 1480 h 1480"/>
                <a:gd name="T10" fmla="*/ 144 w 442"/>
                <a:gd name="T11" fmla="*/ 1480 h 1480"/>
                <a:gd name="T12" fmla="*/ 0 w 442"/>
                <a:gd name="T13" fmla="*/ 1336 h 1480"/>
                <a:gd name="T14" fmla="*/ 0 w 442"/>
                <a:gd name="T15" fmla="*/ 144 h 1480"/>
                <a:gd name="T16" fmla="*/ 144 w 442"/>
                <a:gd name="T17" fmla="*/ 0 h 1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2" h="1480">
                  <a:moveTo>
                    <a:pt x="144" y="0"/>
                  </a:moveTo>
                  <a:lnTo>
                    <a:pt x="299" y="0"/>
                  </a:lnTo>
                  <a:cubicBezTo>
                    <a:pt x="378" y="0"/>
                    <a:pt x="442" y="64"/>
                    <a:pt x="442" y="144"/>
                  </a:cubicBezTo>
                  <a:lnTo>
                    <a:pt x="442" y="1336"/>
                  </a:lnTo>
                  <a:cubicBezTo>
                    <a:pt x="442" y="1416"/>
                    <a:pt x="378" y="1480"/>
                    <a:pt x="299" y="1480"/>
                  </a:cubicBezTo>
                  <a:lnTo>
                    <a:pt x="144" y="1480"/>
                  </a:lnTo>
                  <a:cubicBezTo>
                    <a:pt x="64" y="1480"/>
                    <a:pt x="0" y="1416"/>
                    <a:pt x="0" y="1336"/>
                  </a:cubicBezTo>
                  <a:lnTo>
                    <a:pt x="0" y="144"/>
                  </a:lnTo>
                  <a:cubicBezTo>
                    <a:pt x="0" y="64"/>
                    <a:pt x="64" y="0"/>
                    <a:pt x="144" y="0"/>
                  </a:cubicBezTo>
                  <a:close/>
                </a:path>
              </a:pathLst>
            </a:custGeom>
            <a:solidFill>
              <a:srgbClr val="0C23EC"/>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utoShape 3"/>
            <p:cNvSpPr>
              <a:spLocks noChangeAspect="1" noChangeArrowheads="1" noTextEdit="1"/>
            </p:cNvSpPr>
            <p:nvPr/>
          </p:nvSpPr>
          <p:spPr bwMode="auto">
            <a:xfrm>
              <a:off x="1104" y="1750"/>
              <a:ext cx="4080" cy="2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171" y="2566"/>
              <a:ext cx="1454" cy="675"/>
            </a:xfrm>
            <a:prstGeom prst="rect">
              <a:avLst/>
            </a:prstGeom>
            <a:solidFill>
              <a:srgbClr val="F8E4E4"/>
            </a:solidFill>
            <a:ln w="9"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218" y="2619"/>
              <a:ext cx="845" cy="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630" y="2236"/>
              <a:ext cx="501"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Tag array</a:t>
              </a:r>
              <a:endParaRPr lang="en-US">
                <a:latin typeface="Arial" pitchFamily="34" charset="0"/>
              </a:endParaRPr>
            </a:p>
          </p:txBody>
        </p:sp>
        <p:sp>
          <p:nvSpPr>
            <p:cNvPr id="11" name="Rectangle 8"/>
            <p:cNvSpPr>
              <a:spLocks noChangeArrowheads="1"/>
            </p:cNvSpPr>
            <p:nvPr/>
          </p:nvSpPr>
          <p:spPr bwMode="auto">
            <a:xfrm>
              <a:off x="1571" y="2414"/>
              <a:ext cx="554" cy="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dirty="0">
                  <a:solidFill>
                    <a:srgbClr val="000000"/>
                  </a:solidFill>
                  <a:latin typeface="Sans"/>
                </a:rPr>
                <a:t>(CAM cells)</a:t>
              </a:r>
              <a:endParaRPr lang="en-US" sz="1500" dirty="0">
                <a:latin typeface="Arial" pitchFamily="34" charset="0"/>
              </a:endParaRPr>
            </a:p>
          </p:txBody>
        </p:sp>
        <p:sp>
          <p:nvSpPr>
            <p:cNvPr id="12" name="Line 9"/>
            <p:cNvSpPr>
              <a:spLocks noChangeShapeType="1"/>
            </p:cNvSpPr>
            <p:nvPr/>
          </p:nvSpPr>
          <p:spPr bwMode="auto">
            <a:xfrm>
              <a:off x="1224" y="2748"/>
              <a:ext cx="83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1226" y="2885"/>
              <a:ext cx="839"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1224" y="3029"/>
              <a:ext cx="835"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a:off x="2065" y="2663"/>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2253" y="2637"/>
              <a:ext cx="89" cy="51"/>
            </a:xfrm>
            <a:custGeom>
              <a:avLst/>
              <a:gdLst>
                <a:gd name="T0" fmla="*/ 26 w 89"/>
                <a:gd name="T1" fmla="*/ 26 h 51"/>
                <a:gd name="T2" fmla="*/ 0 w 89"/>
                <a:gd name="T3" fmla="*/ 51 h 51"/>
                <a:gd name="T4" fmla="*/ 89 w 89"/>
                <a:gd name="T5" fmla="*/ 26 h 51"/>
                <a:gd name="T6" fmla="*/ 0 w 89"/>
                <a:gd name="T7" fmla="*/ 0 h 51"/>
                <a:gd name="T8" fmla="*/ 26 w 89"/>
                <a:gd name="T9" fmla="*/ 26 h 51"/>
              </a:gdLst>
              <a:ahLst/>
              <a:cxnLst>
                <a:cxn ang="0">
                  <a:pos x="T0" y="T1"/>
                </a:cxn>
                <a:cxn ang="0">
                  <a:pos x="T2" y="T3"/>
                </a:cxn>
                <a:cxn ang="0">
                  <a:pos x="T4" y="T5"/>
                </a:cxn>
                <a:cxn ang="0">
                  <a:pos x="T6" y="T7"/>
                </a:cxn>
                <a:cxn ang="0">
                  <a:pos x="T8" y="T9"/>
                </a:cxn>
              </a:cxnLst>
              <a:rect l="0" t="0" r="r" b="b"/>
              <a:pathLst>
                <a:path w="89" h="51">
                  <a:moveTo>
                    <a:pt x="26" y="26"/>
                  </a:moveTo>
                  <a:lnTo>
                    <a:pt x="0" y="51"/>
                  </a:lnTo>
                  <a:lnTo>
                    <a:pt x="89"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065" y="2795"/>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253" y="2769"/>
              <a:ext cx="89" cy="52"/>
            </a:xfrm>
            <a:custGeom>
              <a:avLst/>
              <a:gdLst>
                <a:gd name="T0" fmla="*/ 26 w 89"/>
                <a:gd name="T1" fmla="*/ 26 h 52"/>
                <a:gd name="T2" fmla="*/ 0 w 89"/>
                <a:gd name="T3" fmla="*/ 52 h 52"/>
                <a:gd name="T4" fmla="*/ 89 w 89"/>
                <a:gd name="T5" fmla="*/ 26 h 52"/>
                <a:gd name="T6" fmla="*/ 0 w 89"/>
                <a:gd name="T7" fmla="*/ 0 h 52"/>
                <a:gd name="T8" fmla="*/ 26 w 89"/>
                <a:gd name="T9" fmla="*/ 26 h 52"/>
              </a:gdLst>
              <a:ahLst/>
              <a:cxnLst>
                <a:cxn ang="0">
                  <a:pos x="T0" y="T1"/>
                </a:cxn>
                <a:cxn ang="0">
                  <a:pos x="T2" y="T3"/>
                </a:cxn>
                <a:cxn ang="0">
                  <a:pos x="T4" y="T5"/>
                </a:cxn>
                <a:cxn ang="0">
                  <a:pos x="T6" y="T7"/>
                </a:cxn>
                <a:cxn ang="0">
                  <a:pos x="T8" y="T9"/>
                </a:cxn>
              </a:cxnLst>
              <a:rect l="0" t="0" r="r" b="b"/>
              <a:pathLst>
                <a:path w="89" h="52">
                  <a:moveTo>
                    <a:pt x="26" y="26"/>
                  </a:moveTo>
                  <a:lnTo>
                    <a:pt x="0" y="52"/>
                  </a:lnTo>
                  <a:lnTo>
                    <a:pt x="89"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065" y="2929"/>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7"/>
            <p:cNvSpPr>
              <a:spLocks/>
            </p:cNvSpPr>
            <p:nvPr/>
          </p:nvSpPr>
          <p:spPr bwMode="auto">
            <a:xfrm>
              <a:off x="2253" y="2904"/>
              <a:ext cx="89" cy="51"/>
            </a:xfrm>
            <a:custGeom>
              <a:avLst/>
              <a:gdLst>
                <a:gd name="T0" fmla="*/ 26 w 89"/>
                <a:gd name="T1" fmla="*/ 25 h 51"/>
                <a:gd name="T2" fmla="*/ 0 w 89"/>
                <a:gd name="T3" fmla="*/ 51 h 51"/>
                <a:gd name="T4" fmla="*/ 89 w 89"/>
                <a:gd name="T5" fmla="*/ 25 h 51"/>
                <a:gd name="T6" fmla="*/ 0 w 89"/>
                <a:gd name="T7" fmla="*/ 0 h 51"/>
                <a:gd name="T8" fmla="*/ 26 w 89"/>
                <a:gd name="T9" fmla="*/ 25 h 51"/>
              </a:gdLst>
              <a:ahLst/>
              <a:cxnLst>
                <a:cxn ang="0">
                  <a:pos x="T0" y="T1"/>
                </a:cxn>
                <a:cxn ang="0">
                  <a:pos x="T2" y="T3"/>
                </a:cxn>
                <a:cxn ang="0">
                  <a:pos x="T4" y="T5"/>
                </a:cxn>
                <a:cxn ang="0">
                  <a:pos x="T6" y="T7"/>
                </a:cxn>
                <a:cxn ang="0">
                  <a:pos x="T8" y="T9"/>
                </a:cxn>
              </a:cxnLst>
              <a:rect l="0" t="0" r="r" b="b"/>
              <a:pathLst>
                <a:path w="89" h="51">
                  <a:moveTo>
                    <a:pt x="26" y="25"/>
                  </a:moveTo>
                  <a:lnTo>
                    <a:pt x="0" y="51"/>
                  </a:lnTo>
                  <a:lnTo>
                    <a:pt x="89" y="25"/>
                  </a:lnTo>
                  <a:lnTo>
                    <a:pt x="0" y="0"/>
                  </a:lnTo>
                  <a:lnTo>
                    <a:pt x="26"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061" y="3077"/>
              <a:ext cx="264"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2249" y="3051"/>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333" y="2619"/>
              <a:ext cx="231" cy="118"/>
            </a:xfrm>
            <a:custGeom>
              <a:avLst/>
              <a:gdLst>
                <a:gd name="T0" fmla="*/ 143 w 565"/>
                <a:gd name="T1" fmla="*/ 0 h 288"/>
                <a:gd name="T2" fmla="*/ 421 w 565"/>
                <a:gd name="T3" fmla="*/ 0 h 288"/>
                <a:gd name="T4" fmla="*/ 565 w 565"/>
                <a:gd name="T5" fmla="*/ 144 h 288"/>
                <a:gd name="T6" fmla="*/ 421 w 565"/>
                <a:gd name="T7" fmla="*/ 288 h 288"/>
                <a:gd name="T8" fmla="*/ 143 w 565"/>
                <a:gd name="T9" fmla="*/ 288 h 288"/>
                <a:gd name="T10" fmla="*/ 0 w 565"/>
                <a:gd name="T11" fmla="*/ 144 h 288"/>
                <a:gd name="T12" fmla="*/ 143 w 565"/>
                <a:gd name="T13" fmla="*/ 0 h 288"/>
              </a:gdLst>
              <a:ahLst/>
              <a:cxnLst>
                <a:cxn ang="0">
                  <a:pos x="T0" y="T1"/>
                </a:cxn>
                <a:cxn ang="0">
                  <a:pos x="T2" y="T3"/>
                </a:cxn>
                <a:cxn ang="0">
                  <a:pos x="T4" y="T5"/>
                </a:cxn>
                <a:cxn ang="0">
                  <a:pos x="T6" y="T7"/>
                </a:cxn>
                <a:cxn ang="0">
                  <a:pos x="T8" y="T9"/>
                </a:cxn>
                <a:cxn ang="0">
                  <a:pos x="T10" y="T11"/>
                </a:cxn>
                <a:cxn ang="0">
                  <a:pos x="T12" y="T13"/>
                </a:cxn>
              </a:cxnLst>
              <a:rect l="0" t="0" r="r" b="b"/>
              <a:pathLst>
                <a:path w="565" h="288">
                  <a:moveTo>
                    <a:pt x="143" y="0"/>
                  </a:moveTo>
                  <a:lnTo>
                    <a:pt x="421" y="0"/>
                  </a:lnTo>
                  <a:cubicBezTo>
                    <a:pt x="501" y="0"/>
                    <a:pt x="565" y="65"/>
                    <a:pt x="565" y="144"/>
                  </a:cubicBezTo>
                  <a:cubicBezTo>
                    <a:pt x="565" y="224"/>
                    <a:pt x="501" y="288"/>
                    <a:pt x="421" y="288"/>
                  </a:cubicBezTo>
                  <a:lnTo>
                    <a:pt x="143" y="288"/>
                  </a:lnTo>
                  <a:cubicBezTo>
                    <a:pt x="64" y="288"/>
                    <a:pt x="0" y="224"/>
                    <a:pt x="0" y="144"/>
                  </a:cubicBezTo>
                  <a:cubicBezTo>
                    <a:pt x="0" y="65"/>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392" y="2652"/>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392" y="2699"/>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335" y="2772"/>
              <a:ext cx="231" cy="118"/>
            </a:xfrm>
            <a:custGeom>
              <a:avLst/>
              <a:gdLst>
                <a:gd name="T0" fmla="*/ 143 w 565"/>
                <a:gd name="T1" fmla="*/ 0 h 287"/>
                <a:gd name="T2" fmla="*/ 421 w 565"/>
                <a:gd name="T3" fmla="*/ 0 h 287"/>
                <a:gd name="T4" fmla="*/ 565 w 565"/>
                <a:gd name="T5" fmla="*/ 143 h 287"/>
                <a:gd name="T6" fmla="*/ 421 w 565"/>
                <a:gd name="T7" fmla="*/ 287 h 287"/>
                <a:gd name="T8" fmla="*/ 143 w 565"/>
                <a:gd name="T9" fmla="*/ 287 h 287"/>
                <a:gd name="T10" fmla="*/ 0 w 565"/>
                <a:gd name="T11" fmla="*/ 143 h 287"/>
                <a:gd name="T12" fmla="*/ 143 w 565"/>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5" h="287">
                  <a:moveTo>
                    <a:pt x="143" y="0"/>
                  </a:moveTo>
                  <a:lnTo>
                    <a:pt x="421" y="0"/>
                  </a:lnTo>
                  <a:cubicBezTo>
                    <a:pt x="501" y="0"/>
                    <a:pt x="565" y="64"/>
                    <a:pt x="565" y="143"/>
                  </a:cubicBezTo>
                  <a:cubicBezTo>
                    <a:pt x="565" y="223"/>
                    <a:pt x="501" y="287"/>
                    <a:pt x="421" y="287"/>
                  </a:cubicBezTo>
                  <a:lnTo>
                    <a:pt x="143" y="287"/>
                  </a:lnTo>
                  <a:cubicBezTo>
                    <a:pt x="64" y="287"/>
                    <a:pt x="0" y="223"/>
                    <a:pt x="0" y="143"/>
                  </a:cubicBezTo>
                  <a:cubicBezTo>
                    <a:pt x="0" y="64"/>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2394" y="2805"/>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2394" y="2852"/>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2338" y="2922"/>
              <a:ext cx="231" cy="117"/>
            </a:xfrm>
            <a:custGeom>
              <a:avLst/>
              <a:gdLst>
                <a:gd name="T0" fmla="*/ 144 w 566"/>
                <a:gd name="T1" fmla="*/ 0 h 287"/>
                <a:gd name="T2" fmla="*/ 422 w 566"/>
                <a:gd name="T3" fmla="*/ 0 h 287"/>
                <a:gd name="T4" fmla="*/ 566 w 566"/>
                <a:gd name="T5" fmla="*/ 143 h 287"/>
                <a:gd name="T6" fmla="*/ 422 w 566"/>
                <a:gd name="T7" fmla="*/ 287 h 287"/>
                <a:gd name="T8" fmla="*/ 144 w 566"/>
                <a:gd name="T9" fmla="*/ 287 h 287"/>
                <a:gd name="T10" fmla="*/ 0 w 566"/>
                <a:gd name="T11" fmla="*/ 143 h 287"/>
                <a:gd name="T12" fmla="*/ 144 w 566"/>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6" h="287">
                  <a:moveTo>
                    <a:pt x="144" y="0"/>
                  </a:moveTo>
                  <a:lnTo>
                    <a:pt x="422" y="0"/>
                  </a:lnTo>
                  <a:cubicBezTo>
                    <a:pt x="502" y="0"/>
                    <a:pt x="566" y="64"/>
                    <a:pt x="566" y="143"/>
                  </a:cubicBezTo>
                  <a:cubicBezTo>
                    <a:pt x="566" y="223"/>
                    <a:pt x="502" y="287"/>
                    <a:pt x="422" y="287"/>
                  </a:cubicBezTo>
                  <a:lnTo>
                    <a:pt x="144" y="287"/>
                  </a:lnTo>
                  <a:cubicBezTo>
                    <a:pt x="64" y="287"/>
                    <a:pt x="0" y="223"/>
                    <a:pt x="0" y="143"/>
                  </a:cubicBezTo>
                  <a:cubicBezTo>
                    <a:pt x="0" y="64"/>
                    <a:pt x="64" y="0"/>
                    <a:pt x="144"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Line 27"/>
            <p:cNvSpPr>
              <a:spLocks noChangeShapeType="1"/>
            </p:cNvSpPr>
            <p:nvPr/>
          </p:nvSpPr>
          <p:spPr bwMode="auto">
            <a:xfrm>
              <a:off x="2397" y="2954"/>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8"/>
            <p:cNvSpPr>
              <a:spLocks noChangeShapeType="1"/>
            </p:cNvSpPr>
            <p:nvPr/>
          </p:nvSpPr>
          <p:spPr bwMode="auto">
            <a:xfrm>
              <a:off x="2397" y="3001"/>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6" name="Freeform 29"/>
            <p:cNvSpPr>
              <a:spLocks/>
            </p:cNvSpPr>
            <p:nvPr/>
          </p:nvSpPr>
          <p:spPr bwMode="auto">
            <a:xfrm>
              <a:off x="2341" y="3074"/>
              <a:ext cx="230" cy="118"/>
            </a:xfrm>
            <a:custGeom>
              <a:avLst/>
              <a:gdLst>
                <a:gd name="T0" fmla="*/ 143 w 565"/>
                <a:gd name="T1" fmla="*/ 0 h 287"/>
                <a:gd name="T2" fmla="*/ 421 w 565"/>
                <a:gd name="T3" fmla="*/ 0 h 287"/>
                <a:gd name="T4" fmla="*/ 565 w 565"/>
                <a:gd name="T5" fmla="*/ 144 h 287"/>
                <a:gd name="T6" fmla="*/ 421 w 565"/>
                <a:gd name="T7" fmla="*/ 287 h 287"/>
                <a:gd name="T8" fmla="*/ 143 w 565"/>
                <a:gd name="T9" fmla="*/ 287 h 287"/>
                <a:gd name="T10" fmla="*/ 0 w 565"/>
                <a:gd name="T11" fmla="*/ 144 h 287"/>
                <a:gd name="T12" fmla="*/ 143 w 565"/>
                <a:gd name="T13" fmla="*/ 0 h 287"/>
              </a:gdLst>
              <a:ahLst/>
              <a:cxnLst>
                <a:cxn ang="0">
                  <a:pos x="T0" y="T1"/>
                </a:cxn>
                <a:cxn ang="0">
                  <a:pos x="T2" y="T3"/>
                </a:cxn>
                <a:cxn ang="0">
                  <a:pos x="T4" y="T5"/>
                </a:cxn>
                <a:cxn ang="0">
                  <a:pos x="T6" y="T7"/>
                </a:cxn>
                <a:cxn ang="0">
                  <a:pos x="T8" y="T9"/>
                </a:cxn>
                <a:cxn ang="0">
                  <a:pos x="T10" y="T11"/>
                </a:cxn>
                <a:cxn ang="0">
                  <a:pos x="T12" y="T13"/>
                </a:cxn>
              </a:cxnLst>
              <a:rect l="0" t="0" r="r" b="b"/>
              <a:pathLst>
                <a:path w="565" h="287">
                  <a:moveTo>
                    <a:pt x="143" y="0"/>
                  </a:moveTo>
                  <a:lnTo>
                    <a:pt x="421" y="0"/>
                  </a:lnTo>
                  <a:cubicBezTo>
                    <a:pt x="501" y="0"/>
                    <a:pt x="565" y="64"/>
                    <a:pt x="565" y="144"/>
                  </a:cubicBezTo>
                  <a:cubicBezTo>
                    <a:pt x="565" y="223"/>
                    <a:pt x="501" y="287"/>
                    <a:pt x="421" y="287"/>
                  </a:cubicBezTo>
                  <a:lnTo>
                    <a:pt x="143" y="287"/>
                  </a:lnTo>
                  <a:cubicBezTo>
                    <a:pt x="64" y="287"/>
                    <a:pt x="0" y="223"/>
                    <a:pt x="0" y="144"/>
                  </a:cubicBezTo>
                  <a:cubicBezTo>
                    <a:pt x="0" y="64"/>
                    <a:pt x="64" y="0"/>
                    <a:pt x="143" y="0"/>
                  </a:cubicBezTo>
                  <a:close/>
                </a:path>
              </a:pathLst>
            </a:custGeom>
            <a:solidFill>
              <a:srgbClr val="E7DED2"/>
            </a:solidFill>
            <a:ln w="13" cap="flat">
              <a:solidFill>
                <a:srgbClr val="09090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697" name="Line 30"/>
            <p:cNvSpPr>
              <a:spLocks noChangeShapeType="1"/>
            </p:cNvSpPr>
            <p:nvPr/>
          </p:nvSpPr>
          <p:spPr bwMode="auto">
            <a:xfrm>
              <a:off x="2399" y="3107"/>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8" name="Line 31"/>
            <p:cNvSpPr>
              <a:spLocks noChangeShapeType="1"/>
            </p:cNvSpPr>
            <p:nvPr/>
          </p:nvSpPr>
          <p:spPr bwMode="auto">
            <a:xfrm>
              <a:off x="2399" y="3154"/>
              <a:ext cx="111" cy="0"/>
            </a:xfrm>
            <a:prstGeom prst="line">
              <a:avLst/>
            </a:prstGeom>
            <a:noFill/>
            <a:ln w="11" cap="flat">
              <a:solidFill>
                <a:srgbClr val="09090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699" name="Line 32"/>
            <p:cNvSpPr>
              <a:spLocks noChangeShapeType="1"/>
            </p:cNvSpPr>
            <p:nvPr/>
          </p:nvSpPr>
          <p:spPr bwMode="auto">
            <a:xfrm>
              <a:off x="2126" y="2717"/>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0" name="Freeform 33"/>
            <p:cNvSpPr>
              <a:spLocks/>
            </p:cNvSpPr>
            <p:nvPr/>
          </p:nvSpPr>
          <p:spPr bwMode="auto">
            <a:xfrm>
              <a:off x="2262" y="2695"/>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3" name="Line 34"/>
            <p:cNvSpPr>
              <a:spLocks noChangeShapeType="1"/>
            </p:cNvSpPr>
            <p:nvPr/>
          </p:nvSpPr>
          <p:spPr bwMode="auto">
            <a:xfrm>
              <a:off x="2126" y="2850"/>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4" name="Freeform 35"/>
            <p:cNvSpPr>
              <a:spLocks/>
            </p:cNvSpPr>
            <p:nvPr/>
          </p:nvSpPr>
          <p:spPr bwMode="auto">
            <a:xfrm>
              <a:off x="2262" y="2827"/>
              <a:ext cx="77" cy="45"/>
            </a:xfrm>
            <a:custGeom>
              <a:avLst/>
              <a:gdLst>
                <a:gd name="T0" fmla="*/ 22 w 77"/>
                <a:gd name="T1" fmla="*/ 23 h 45"/>
                <a:gd name="T2" fmla="*/ 0 w 77"/>
                <a:gd name="T3" fmla="*/ 45 h 45"/>
                <a:gd name="T4" fmla="*/ 77 w 77"/>
                <a:gd name="T5" fmla="*/ 23 h 45"/>
                <a:gd name="T6" fmla="*/ 0 w 77"/>
                <a:gd name="T7" fmla="*/ 0 h 45"/>
                <a:gd name="T8" fmla="*/ 22 w 77"/>
                <a:gd name="T9" fmla="*/ 23 h 45"/>
              </a:gdLst>
              <a:ahLst/>
              <a:cxnLst>
                <a:cxn ang="0">
                  <a:pos x="T0" y="T1"/>
                </a:cxn>
                <a:cxn ang="0">
                  <a:pos x="T2" y="T3"/>
                </a:cxn>
                <a:cxn ang="0">
                  <a:pos x="T4" y="T5"/>
                </a:cxn>
                <a:cxn ang="0">
                  <a:pos x="T6" y="T7"/>
                </a:cxn>
                <a:cxn ang="0">
                  <a:pos x="T8" y="T9"/>
                </a:cxn>
              </a:cxnLst>
              <a:rect l="0" t="0" r="r" b="b"/>
              <a:pathLst>
                <a:path w="77" h="45">
                  <a:moveTo>
                    <a:pt x="22" y="23"/>
                  </a:moveTo>
                  <a:lnTo>
                    <a:pt x="0" y="45"/>
                  </a:lnTo>
                  <a:lnTo>
                    <a:pt x="77" y="23"/>
                  </a:lnTo>
                  <a:lnTo>
                    <a:pt x="0" y="0"/>
                  </a:lnTo>
                  <a:lnTo>
                    <a:pt x="22"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5" name="Line 36"/>
            <p:cNvSpPr>
              <a:spLocks noChangeShapeType="1"/>
            </p:cNvSpPr>
            <p:nvPr/>
          </p:nvSpPr>
          <p:spPr bwMode="auto">
            <a:xfrm>
              <a:off x="2126" y="2984"/>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6" name="Freeform 37"/>
            <p:cNvSpPr>
              <a:spLocks/>
            </p:cNvSpPr>
            <p:nvPr/>
          </p:nvSpPr>
          <p:spPr bwMode="auto">
            <a:xfrm>
              <a:off x="2262" y="2962"/>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7" name="Line 38"/>
            <p:cNvSpPr>
              <a:spLocks noChangeShapeType="1"/>
            </p:cNvSpPr>
            <p:nvPr/>
          </p:nvSpPr>
          <p:spPr bwMode="auto">
            <a:xfrm>
              <a:off x="2123" y="3140"/>
              <a:ext cx="202" cy="0"/>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08" name="Freeform 39"/>
            <p:cNvSpPr>
              <a:spLocks/>
            </p:cNvSpPr>
            <p:nvPr/>
          </p:nvSpPr>
          <p:spPr bwMode="auto">
            <a:xfrm>
              <a:off x="2259" y="3118"/>
              <a:ext cx="77" cy="44"/>
            </a:xfrm>
            <a:custGeom>
              <a:avLst/>
              <a:gdLst>
                <a:gd name="T0" fmla="*/ 22 w 77"/>
                <a:gd name="T1" fmla="*/ 22 h 44"/>
                <a:gd name="T2" fmla="*/ 0 w 77"/>
                <a:gd name="T3" fmla="*/ 44 h 44"/>
                <a:gd name="T4" fmla="*/ 77 w 77"/>
                <a:gd name="T5" fmla="*/ 22 h 44"/>
                <a:gd name="T6" fmla="*/ 0 w 77"/>
                <a:gd name="T7" fmla="*/ 0 h 44"/>
                <a:gd name="T8" fmla="*/ 22 w 77"/>
                <a:gd name="T9" fmla="*/ 22 h 44"/>
              </a:gdLst>
              <a:ahLst/>
              <a:cxnLst>
                <a:cxn ang="0">
                  <a:pos x="T0" y="T1"/>
                </a:cxn>
                <a:cxn ang="0">
                  <a:pos x="T2" y="T3"/>
                </a:cxn>
                <a:cxn ang="0">
                  <a:pos x="T4" y="T5"/>
                </a:cxn>
                <a:cxn ang="0">
                  <a:pos x="T6" y="T7"/>
                </a:cxn>
                <a:cxn ang="0">
                  <a:pos x="T8" y="T9"/>
                </a:cxn>
              </a:cxnLst>
              <a:rect l="0" t="0" r="r" b="b"/>
              <a:pathLst>
                <a:path w="77" h="44">
                  <a:moveTo>
                    <a:pt x="22" y="22"/>
                  </a:moveTo>
                  <a:lnTo>
                    <a:pt x="0" y="44"/>
                  </a:lnTo>
                  <a:lnTo>
                    <a:pt x="77" y="22"/>
                  </a:lnTo>
                  <a:lnTo>
                    <a:pt x="0"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09" name="Line 40"/>
            <p:cNvSpPr>
              <a:spLocks noChangeShapeType="1"/>
            </p:cNvSpPr>
            <p:nvPr/>
          </p:nvSpPr>
          <p:spPr bwMode="auto">
            <a:xfrm>
              <a:off x="2119" y="2712"/>
              <a:ext cx="0" cy="762"/>
            </a:xfrm>
            <a:prstGeom prst="line">
              <a:avLst/>
            </a:prstGeom>
            <a:noFill/>
            <a:ln w="11" cap="flat">
              <a:solidFill>
                <a:srgbClr val="F0232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0" name="Freeform 41"/>
            <p:cNvSpPr>
              <a:spLocks/>
            </p:cNvSpPr>
            <p:nvPr/>
          </p:nvSpPr>
          <p:spPr bwMode="auto">
            <a:xfrm>
              <a:off x="1984" y="3388"/>
              <a:ext cx="310" cy="182"/>
            </a:xfrm>
            <a:custGeom>
              <a:avLst/>
              <a:gdLst>
                <a:gd name="T0" fmla="*/ 145 w 760"/>
                <a:gd name="T1" fmla="*/ 0 h 444"/>
                <a:gd name="T2" fmla="*/ 615 w 760"/>
                <a:gd name="T3" fmla="*/ 0 h 444"/>
                <a:gd name="T4" fmla="*/ 760 w 760"/>
                <a:gd name="T5" fmla="*/ 145 h 444"/>
                <a:gd name="T6" fmla="*/ 760 w 760"/>
                <a:gd name="T7" fmla="*/ 299 h 444"/>
                <a:gd name="T8" fmla="*/ 615 w 760"/>
                <a:gd name="T9" fmla="*/ 444 h 444"/>
                <a:gd name="T10" fmla="*/ 145 w 760"/>
                <a:gd name="T11" fmla="*/ 444 h 444"/>
                <a:gd name="T12" fmla="*/ 0 w 760"/>
                <a:gd name="T13" fmla="*/ 299 h 444"/>
                <a:gd name="T14" fmla="*/ 0 w 760"/>
                <a:gd name="T15" fmla="*/ 145 h 444"/>
                <a:gd name="T16" fmla="*/ 145 w 760"/>
                <a:gd name="T17"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0" h="444">
                  <a:moveTo>
                    <a:pt x="145" y="0"/>
                  </a:moveTo>
                  <a:lnTo>
                    <a:pt x="615" y="0"/>
                  </a:lnTo>
                  <a:cubicBezTo>
                    <a:pt x="695" y="0"/>
                    <a:pt x="760" y="65"/>
                    <a:pt x="760" y="145"/>
                  </a:cubicBezTo>
                  <a:lnTo>
                    <a:pt x="760" y="299"/>
                  </a:lnTo>
                  <a:cubicBezTo>
                    <a:pt x="760" y="379"/>
                    <a:pt x="695" y="444"/>
                    <a:pt x="615" y="444"/>
                  </a:cubicBezTo>
                  <a:lnTo>
                    <a:pt x="145" y="444"/>
                  </a:lnTo>
                  <a:cubicBezTo>
                    <a:pt x="65" y="444"/>
                    <a:pt x="0" y="379"/>
                    <a:pt x="0" y="299"/>
                  </a:cubicBezTo>
                  <a:lnTo>
                    <a:pt x="0" y="145"/>
                  </a:lnTo>
                  <a:cubicBezTo>
                    <a:pt x="0" y="65"/>
                    <a:pt x="65" y="0"/>
                    <a:pt x="145" y="0"/>
                  </a:cubicBezTo>
                  <a:close/>
                </a:path>
              </a:pathLst>
            </a:custGeom>
            <a:solidFill>
              <a:srgbClr val="D5D5FF"/>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11" name="Rectangle 42"/>
            <p:cNvSpPr>
              <a:spLocks noChangeArrowheads="1"/>
            </p:cNvSpPr>
            <p:nvPr/>
          </p:nvSpPr>
          <p:spPr bwMode="auto">
            <a:xfrm>
              <a:off x="2051" y="3434"/>
              <a:ext cx="15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Tag</a:t>
              </a:r>
              <a:endParaRPr lang="en-US">
                <a:latin typeface="Arial" pitchFamily="34" charset="0"/>
              </a:endParaRPr>
            </a:p>
          </p:txBody>
        </p:sp>
        <p:sp>
          <p:nvSpPr>
            <p:cNvPr id="29712" name="Oval 43"/>
            <p:cNvSpPr>
              <a:spLocks noChangeArrowheads="1"/>
            </p:cNvSpPr>
            <p:nvPr/>
          </p:nvSpPr>
          <p:spPr bwMode="auto">
            <a:xfrm>
              <a:off x="2085" y="3111"/>
              <a:ext cx="49" cy="33"/>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3" name="Oval 44"/>
            <p:cNvSpPr>
              <a:spLocks noChangeArrowheads="1"/>
            </p:cNvSpPr>
            <p:nvPr/>
          </p:nvSpPr>
          <p:spPr bwMode="auto">
            <a:xfrm>
              <a:off x="2084" y="2963"/>
              <a:ext cx="48" cy="31"/>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4" name="Oval 45"/>
            <p:cNvSpPr>
              <a:spLocks noChangeArrowheads="1"/>
            </p:cNvSpPr>
            <p:nvPr/>
          </p:nvSpPr>
          <p:spPr bwMode="auto">
            <a:xfrm>
              <a:off x="2080" y="2827"/>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5" name="Oval 46"/>
            <p:cNvSpPr>
              <a:spLocks noChangeArrowheads="1"/>
            </p:cNvSpPr>
            <p:nvPr/>
          </p:nvSpPr>
          <p:spPr bwMode="auto">
            <a:xfrm>
              <a:off x="2080" y="2705"/>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16" name="Line 47"/>
            <p:cNvSpPr>
              <a:spLocks noChangeShapeType="1"/>
            </p:cNvSpPr>
            <p:nvPr/>
          </p:nvSpPr>
          <p:spPr bwMode="auto">
            <a:xfrm>
              <a:off x="2571" y="2694"/>
              <a:ext cx="513"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7" name="Freeform 48"/>
            <p:cNvSpPr>
              <a:spLocks/>
            </p:cNvSpPr>
            <p:nvPr/>
          </p:nvSpPr>
          <p:spPr bwMode="auto">
            <a:xfrm>
              <a:off x="3009" y="2668"/>
              <a:ext cx="88" cy="51"/>
            </a:xfrm>
            <a:custGeom>
              <a:avLst/>
              <a:gdLst>
                <a:gd name="T0" fmla="*/ 25 w 88"/>
                <a:gd name="T1" fmla="*/ 26 h 51"/>
                <a:gd name="T2" fmla="*/ 0 w 88"/>
                <a:gd name="T3" fmla="*/ 51 h 51"/>
                <a:gd name="T4" fmla="*/ 88 w 88"/>
                <a:gd name="T5" fmla="*/ 26 h 51"/>
                <a:gd name="T6" fmla="*/ 0 w 88"/>
                <a:gd name="T7" fmla="*/ 0 h 51"/>
                <a:gd name="T8" fmla="*/ 25 w 88"/>
                <a:gd name="T9" fmla="*/ 26 h 51"/>
              </a:gdLst>
              <a:ahLst/>
              <a:cxnLst>
                <a:cxn ang="0">
                  <a:pos x="T0" y="T1"/>
                </a:cxn>
                <a:cxn ang="0">
                  <a:pos x="T2" y="T3"/>
                </a:cxn>
                <a:cxn ang="0">
                  <a:pos x="T4" y="T5"/>
                </a:cxn>
                <a:cxn ang="0">
                  <a:pos x="T6" y="T7"/>
                </a:cxn>
                <a:cxn ang="0">
                  <a:pos x="T8" y="T9"/>
                </a:cxn>
              </a:cxnLst>
              <a:rect l="0" t="0" r="r" b="b"/>
              <a:pathLst>
                <a:path w="88" h="51">
                  <a:moveTo>
                    <a:pt x="25" y="26"/>
                  </a:moveTo>
                  <a:lnTo>
                    <a:pt x="0" y="51"/>
                  </a:lnTo>
                  <a:lnTo>
                    <a:pt x="88"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18" name="Line 49"/>
            <p:cNvSpPr>
              <a:spLocks noChangeShapeType="1"/>
            </p:cNvSpPr>
            <p:nvPr/>
          </p:nvSpPr>
          <p:spPr bwMode="auto">
            <a:xfrm flipV="1">
              <a:off x="2571" y="2822"/>
              <a:ext cx="504" cy="4"/>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19" name="Freeform 50"/>
            <p:cNvSpPr>
              <a:spLocks/>
            </p:cNvSpPr>
            <p:nvPr/>
          </p:nvSpPr>
          <p:spPr bwMode="auto">
            <a:xfrm>
              <a:off x="3000" y="2797"/>
              <a:ext cx="88" cy="51"/>
            </a:xfrm>
            <a:custGeom>
              <a:avLst/>
              <a:gdLst>
                <a:gd name="T0" fmla="*/ 25 w 88"/>
                <a:gd name="T1" fmla="*/ 26 h 51"/>
                <a:gd name="T2" fmla="*/ 0 w 88"/>
                <a:gd name="T3" fmla="*/ 51 h 51"/>
                <a:gd name="T4" fmla="*/ 88 w 88"/>
                <a:gd name="T5" fmla="*/ 25 h 51"/>
                <a:gd name="T6" fmla="*/ 0 w 88"/>
                <a:gd name="T7" fmla="*/ 0 h 51"/>
                <a:gd name="T8" fmla="*/ 25 w 88"/>
                <a:gd name="T9" fmla="*/ 26 h 51"/>
              </a:gdLst>
              <a:ahLst/>
              <a:cxnLst>
                <a:cxn ang="0">
                  <a:pos x="T0" y="T1"/>
                </a:cxn>
                <a:cxn ang="0">
                  <a:pos x="T2" y="T3"/>
                </a:cxn>
                <a:cxn ang="0">
                  <a:pos x="T4" y="T5"/>
                </a:cxn>
                <a:cxn ang="0">
                  <a:pos x="T6" y="T7"/>
                </a:cxn>
                <a:cxn ang="0">
                  <a:pos x="T8" y="T9"/>
                </a:cxn>
              </a:cxnLst>
              <a:rect l="0" t="0" r="r" b="b"/>
              <a:pathLst>
                <a:path w="88" h="51">
                  <a:moveTo>
                    <a:pt x="25" y="26"/>
                  </a:moveTo>
                  <a:lnTo>
                    <a:pt x="0" y="51"/>
                  </a:lnTo>
                  <a:lnTo>
                    <a:pt x="88" y="25"/>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0" name="Line 51"/>
            <p:cNvSpPr>
              <a:spLocks noChangeShapeType="1"/>
            </p:cNvSpPr>
            <p:nvPr/>
          </p:nvSpPr>
          <p:spPr bwMode="auto">
            <a:xfrm flipV="1">
              <a:off x="2571" y="2956"/>
              <a:ext cx="505" cy="5"/>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1" name="Freeform 52"/>
            <p:cNvSpPr>
              <a:spLocks/>
            </p:cNvSpPr>
            <p:nvPr/>
          </p:nvSpPr>
          <p:spPr bwMode="auto">
            <a:xfrm>
              <a:off x="3000" y="2932"/>
              <a:ext cx="88" cy="51"/>
            </a:xfrm>
            <a:custGeom>
              <a:avLst/>
              <a:gdLst>
                <a:gd name="T0" fmla="*/ 25 w 88"/>
                <a:gd name="T1" fmla="*/ 25 h 51"/>
                <a:gd name="T2" fmla="*/ 0 w 88"/>
                <a:gd name="T3" fmla="*/ 51 h 51"/>
                <a:gd name="T4" fmla="*/ 88 w 88"/>
                <a:gd name="T5" fmla="*/ 24 h 51"/>
                <a:gd name="T6" fmla="*/ 0 w 88"/>
                <a:gd name="T7" fmla="*/ 0 h 51"/>
                <a:gd name="T8" fmla="*/ 25 w 88"/>
                <a:gd name="T9" fmla="*/ 25 h 51"/>
              </a:gdLst>
              <a:ahLst/>
              <a:cxnLst>
                <a:cxn ang="0">
                  <a:pos x="T0" y="T1"/>
                </a:cxn>
                <a:cxn ang="0">
                  <a:pos x="T2" y="T3"/>
                </a:cxn>
                <a:cxn ang="0">
                  <a:pos x="T4" y="T5"/>
                </a:cxn>
                <a:cxn ang="0">
                  <a:pos x="T6" y="T7"/>
                </a:cxn>
                <a:cxn ang="0">
                  <a:pos x="T8" y="T9"/>
                </a:cxn>
              </a:cxnLst>
              <a:rect l="0" t="0" r="r" b="b"/>
              <a:pathLst>
                <a:path w="88" h="51">
                  <a:moveTo>
                    <a:pt x="25" y="25"/>
                  </a:moveTo>
                  <a:lnTo>
                    <a:pt x="0" y="51"/>
                  </a:lnTo>
                  <a:lnTo>
                    <a:pt x="88" y="24"/>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2" name="Line 53"/>
            <p:cNvSpPr>
              <a:spLocks noChangeShapeType="1"/>
            </p:cNvSpPr>
            <p:nvPr/>
          </p:nvSpPr>
          <p:spPr bwMode="auto">
            <a:xfrm>
              <a:off x="2567" y="3108"/>
              <a:ext cx="509"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3" name="Freeform 54"/>
            <p:cNvSpPr>
              <a:spLocks/>
            </p:cNvSpPr>
            <p:nvPr/>
          </p:nvSpPr>
          <p:spPr bwMode="auto">
            <a:xfrm>
              <a:off x="3000" y="3083"/>
              <a:ext cx="88" cy="50"/>
            </a:xfrm>
            <a:custGeom>
              <a:avLst/>
              <a:gdLst>
                <a:gd name="T0" fmla="*/ 25 w 88"/>
                <a:gd name="T1" fmla="*/ 25 h 50"/>
                <a:gd name="T2" fmla="*/ 0 w 88"/>
                <a:gd name="T3" fmla="*/ 50 h 50"/>
                <a:gd name="T4" fmla="*/ 88 w 88"/>
                <a:gd name="T5" fmla="*/ 25 h 50"/>
                <a:gd name="T6" fmla="*/ 0 w 88"/>
                <a:gd name="T7" fmla="*/ 0 h 50"/>
                <a:gd name="T8" fmla="*/ 25 w 88"/>
                <a:gd name="T9" fmla="*/ 25 h 50"/>
              </a:gdLst>
              <a:ahLst/>
              <a:cxnLst>
                <a:cxn ang="0">
                  <a:pos x="T0" y="T1"/>
                </a:cxn>
                <a:cxn ang="0">
                  <a:pos x="T2" y="T3"/>
                </a:cxn>
                <a:cxn ang="0">
                  <a:pos x="T4" y="T5"/>
                </a:cxn>
                <a:cxn ang="0">
                  <a:pos x="T6" y="T7"/>
                </a:cxn>
                <a:cxn ang="0">
                  <a:pos x="T8" y="T9"/>
                </a:cxn>
              </a:cxnLst>
              <a:rect l="0" t="0" r="r" b="b"/>
              <a:pathLst>
                <a:path w="88" h="50">
                  <a:moveTo>
                    <a:pt x="25" y="25"/>
                  </a:moveTo>
                  <a:lnTo>
                    <a:pt x="0" y="50"/>
                  </a:lnTo>
                  <a:lnTo>
                    <a:pt x="88"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4" name="Rectangle 55"/>
            <p:cNvSpPr>
              <a:spLocks noChangeArrowheads="1"/>
            </p:cNvSpPr>
            <p:nvPr/>
          </p:nvSpPr>
          <p:spPr bwMode="auto">
            <a:xfrm rot="16200000">
              <a:off x="2969" y="2812"/>
              <a:ext cx="43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DBDEE3"/>
                  </a:solidFill>
                  <a:latin typeface="Sans"/>
                </a:rPr>
                <a:t>Encoder</a:t>
              </a:r>
              <a:endParaRPr lang="en-US" dirty="0">
                <a:latin typeface="Arial" pitchFamily="34" charset="0"/>
              </a:endParaRPr>
            </a:p>
          </p:txBody>
        </p:sp>
        <p:sp>
          <p:nvSpPr>
            <p:cNvPr id="29726" name="Line 57"/>
            <p:cNvSpPr>
              <a:spLocks noChangeShapeType="1"/>
            </p:cNvSpPr>
            <p:nvPr/>
          </p:nvSpPr>
          <p:spPr bwMode="auto">
            <a:xfrm flipV="1">
              <a:off x="2664" y="2401"/>
              <a:ext cx="0" cy="289"/>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7" name="Freeform 58"/>
            <p:cNvSpPr>
              <a:spLocks/>
            </p:cNvSpPr>
            <p:nvPr/>
          </p:nvSpPr>
          <p:spPr bwMode="auto">
            <a:xfrm>
              <a:off x="2641" y="2389"/>
              <a:ext cx="46" cy="82"/>
            </a:xfrm>
            <a:custGeom>
              <a:avLst/>
              <a:gdLst>
                <a:gd name="T0" fmla="*/ 23 w 46"/>
                <a:gd name="T1" fmla="*/ 58 h 82"/>
                <a:gd name="T2" fmla="*/ 46 w 46"/>
                <a:gd name="T3" fmla="*/ 82 h 82"/>
                <a:gd name="T4" fmla="*/ 23 w 46"/>
                <a:gd name="T5" fmla="*/ 0 h 82"/>
                <a:gd name="T6" fmla="*/ 0 w 46"/>
                <a:gd name="T7" fmla="*/ 82 h 82"/>
                <a:gd name="T8" fmla="*/ 23 w 46"/>
                <a:gd name="T9" fmla="*/ 58 h 82"/>
              </a:gdLst>
              <a:ahLst/>
              <a:cxnLst>
                <a:cxn ang="0">
                  <a:pos x="T0" y="T1"/>
                </a:cxn>
                <a:cxn ang="0">
                  <a:pos x="T2" y="T3"/>
                </a:cxn>
                <a:cxn ang="0">
                  <a:pos x="T4" y="T5"/>
                </a:cxn>
                <a:cxn ang="0">
                  <a:pos x="T6" y="T7"/>
                </a:cxn>
                <a:cxn ang="0">
                  <a:pos x="T8" y="T9"/>
                </a:cxn>
              </a:cxnLst>
              <a:rect l="0" t="0" r="r" b="b"/>
              <a:pathLst>
                <a:path w="46" h="82">
                  <a:moveTo>
                    <a:pt x="23" y="58"/>
                  </a:moveTo>
                  <a:lnTo>
                    <a:pt x="46" y="82"/>
                  </a:lnTo>
                  <a:lnTo>
                    <a:pt x="23" y="0"/>
                  </a:lnTo>
                  <a:lnTo>
                    <a:pt x="0" y="82"/>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28" name="Line 59"/>
            <p:cNvSpPr>
              <a:spLocks noChangeShapeType="1"/>
            </p:cNvSpPr>
            <p:nvPr/>
          </p:nvSpPr>
          <p:spPr bwMode="auto">
            <a:xfrm flipV="1">
              <a:off x="2736" y="2403"/>
              <a:ext cx="0" cy="432"/>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29" name="Freeform 60"/>
            <p:cNvSpPr>
              <a:spLocks/>
            </p:cNvSpPr>
            <p:nvPr/>
          </p:nvSpPr>
          <p:spPr bwMode="auto">
            <a:xfrm>
              <a:off x="2713" y="2392"/>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0" name="Line 61"/>
            <p:cNvSpPr>
              <a:spLocks noChangeShapeType="1"/>
            </p:cNvSpPr>
            <p:nvPr/>
          </p:nvSpPr>
          <p:spPr bwMode="auto">
            <a:xfrm flipV="1">
              <a:off x="2802" y="2407"/>
              <a:ext cx="0" cy="561"/>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1" name="Freeform 62"/>
            <p:cNvSpPr>
              <a:spLocks/>
            </p:cNvSpPr>
            <p:nvPr/>
          </p:nvSpPr>
          <p:spPr bwMode="auto">
            <a:xfrm>
              <a:off x="2779" y="2395"/>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2" name="Line 63"/>
            <p:cNvSpPr>
              <a:spLocks noChangeShapeType="1"/>
            </p:cNvSpPr>
            <p:nvPr/>
          </p:nvSpPr>
          <p:spPr bwMode="auto">
            <a:xfrm flipH="1" flipV="1">
              <a:off x="2884" y="2411"/>
              <a:ext cx="5" cy="687"/>
            </a:xfrm>
            <a:prstGeom prst="line">
              <a:avLst/>
            </a:prstGeom>
            <a:noFill/>
            <a:ln w="11"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33" name="Freeform 64"/>
            <p:cNvSpPr>
              <a:spLocks/>
            </p:cNvSpPr>
            <p:nvPr/>
          </p:nvSpPr>
          <p:spPr bwMode="auto">
            <a:xfrm>
              <a:off x="2862" y="2399"/>
              <a:ext cx="46" cy="81"/>
            </a:xfrm>
            <a:custGeom>
              <a:avLst/>
              <a:gdLst>
                <a:gd name="T0" fmla="*/ 23 w 46"/>
                <a:gd name="T1" fmla="*/ 58 h 81"/>
                <a:gd name="T2" fmla="*/ 46 w 46"/>
                <a:gd name="T3" fmla="*/ 81 h 81"/>
                <a:gd name="T4" fmla="*/ 22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2" y="0"/>
                  </a:lnTo>
                  <a:lnTo>
                    <a:pt x="0" y="81"/>
                  </a:lnTo>
                  <a:lnTo>
                    <a:pt x="23" y="58"/>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4" name="Oval 65"/>
            <p:cNvSpPr>
              <a:spLocks noChangeArrowheads="1"/>
            </p:cNvSpPr>
            <p:nvPr/>
          </p:nvSpPr>
          <p:spPr bwMode="auto">
            <a:xfrm>
              <a:off x="2857" y="3074"/>
              <a:ext cx="49"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5" name="Oval 66"/>
            <p:cNvSpPr>
              <a:spLocks noChangeArrowheads="1"/>
            </p:cNvSpPr>
            <p:nvPr/>
          </p:nvSpPr>
          <p:spPr bwMode="auto">
            <a:xfrm>
              <a:off x="2780" y="2948"/>
              <a:ext cx="47" cy="33"/>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6" name="Oval 67"/>
            <p:cNvSpPr>
              <a:spLocks noChangeArrowheads="1"/>
            </p:cNvSpPr>
            <p:nvPr/>
          </p:nvSpPr>
          <p:spPr bwMode="auto">
            <a:xfrm>
              <a:off x="2702" y="2805"/>
              <a:ext cx="48" cy="32"/>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7" name="Oval 68"/>
            <p:cNvSpPr>
              <a:spLocks noChangeArrowheads="1"/>
            </p:cNvSpPr>
            <p:nvPr/>
          </p:nvSpPr>
          <p:spPr bwMode="auto">
            <a:xfrm>
              <a:off x="2641" y="2667"/>
              <a:ext cx="49" cy="31"/>
            </a:xfrm>
            <a:prstGeom prst="ellipse">
              <a:avLst/>
            </a:prstGeom>
            <a:solidFill>
              <a:srgbClr val="0C23E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738" name="Freeform 69"/>
            <p:cNvSpPr>
              <a:spLocks/>
            </p:cNvSpPr>
            <p:nvPr/>
          </p:nvSpPr>
          <p:spPr bwMode="auto">
            <a:xfrm>
              <a:off x="2615" y="2170"/>
              <a:ext cx="323" cy="251"/>
            </a:xfrm>
            <a:custGeom>
              <a:avLst/>
              <a:gdLst>
                <a:gd name="T0" fmla="*/ 792 w 792"/>
                <a:gd name="T1" fmla="*/ 608 h 613"/>
                <a:gd name="T2" fmla="*/ 397 w 792"/>
                <a:gd name="T3" fmla="*/ 532 h 613"/>
                <a:gd name="T4" fmla="*/ 2 w 792"/>
                <a:gd name="T5" fmla="*/ 613 h 613"/>
                <a:gd name="T6" fmla="*/ 382 w 792"/>
                <a:gd name="T7" fmla="*/ 0 h 613"/>
                <a:gd name="T8" fmla="*/ 792 w 792"/>
                <a:gd name="T9" fmla="*/ 608 h 613"/>
              </a:gdLst>
              <a:ahLst/>
              <a:cxnLst>
                <a:cxn ang="0">
                  <a:pos x="T0" y="T1"/>
                </a:cxn>
                <a:cxn ang="0">
                  <a:pos x="T2" y="T3"/>
                </a:cxn>
                <a:cxn ang="0">
                  <a:pos x="T4" y="T5"/>
                </a:cxn>
                <a:cxn ang="0">
                  <a:pos x="T6" y="T7"/>
                </a:cxn>
                <a:cxn ang="0">
                  <a:pos x="T8" y="T9"/>
                </a:cxn>
              </a:cxnLst>
              <a:rect l="0" t="0" r="r" b="b"/>
              <a:pathLst>
                <a:path w="792" h="613">
                  <a:moveTo>
                    <a:pt x="792" y="608"/>
                  </a:moveTo>
                  <a:cubicBezTo>
                    <a:pt x="639" y="546"/>
                    <a:pt x="523" y="531"/>
                    <a:pt x="397" y="532"/>
                  </a:cubicBezTo>
                  <a:cubicBezTo>
                    <a:pt x="244" y="533"/>
                    <a:pt x="126" y="561"/>
                    <a:pt x="2" y="613"/>
                  </a:cubicBezTo>
                  <a:cubicBezTo>
                    <a:pt x="0" y="415"/>
                    <a:pt x="129" y="112"/>
                    <a:pt x="382" y="0"/>
                  </a:cubicBezTo>
                  <a:cubicBezTo>
                    <a:pt x="620" y="110"/>
                    <a:pt x="790" y="414"/>
                    <a:pt x="792" y="608"/>
                  </a:cubicBezTo>
                  <a:close/>
                </a:path>
              </a:pathLst>
            </a:custGeom>
            <a:solidFill>
              <a:srgbClr val="FFAAAA"/>
            </a:solidFill>
            <a:ln w="11" cap="flat">
              <a:solidFill>
                <a:srgbClr val="0000A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39" name="Line 70"/>
            <p:cNvSpPr>
              <a:spLocks noChangeShapeType="1"/>
            </p:cNvSpPr>
            <p:nvPr/>
          </p:nvSpPr>
          <p:spPr bwMode="auto">
            <a:xfrm flipV="1">
              <a:off x="2763" y="2004"/>
              <a:ext cx="0" cy="165"/>
            </a:xfrm>
            <a:prstGeom prst="line">
              <a:avLst/>
            </a:prstGeom>
            <a:noFill/>
            <a:ln w="13" cap="flat">
              <a:solidFill>
                <a:srgbClr val="060EF9"/>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0" name="Freeform 71"/>
            <p:cNvSpPr>
              <a:spLocks/>
            </p:cNvSpPr>
            <p:nvPr/>
          </p:nvSpPr>
          <p:spPr bwMode="auto">
            <a:xfrm>
              <a:off x="2738" y="1992"/>
              <a:ext cx="51" cy="88"/>
            </a:xfrm>
            <a:custGeom>
              <a:avLst/>
              <a:gdLst>
                <a:gd name="T0" fmla="*/ 25 w 51"/>
                <a:gd name="T1" fmla="*/ 63 h 88"/>
                <a:gd name="T2" fmla="*/ 51 w 51"/>
                <a:gd name="T3" fmla="*/ 88 h 88"/>
                <a:gd name="T4" fmla="*/ 25 w 51"/>
                <a:gd name="T5" fmla="*/ 0 h 88"/>
                <a:gd name="T6" fmla="*/ 0 w 51"/>
                <a:gd name="T7" fmla="*/ 88 h 88"/>
                <a:gd name="T8" fmla="*/ 25 w 51"/>
                <a:gd name="T9" fmla="*/ 63 h 88"/>
              </a:gdLst>
              <a:ahLst/>
              <a:cxnLst>
                <a:cxn ang="0">
                  <a:pos x="T0" y="T1"/>
                </a:cxn>
                <a:cxn ang="0">
                  <a:pos x="T2" y="T3"/>
                </a:cxn>
                <a:cxn ang="0">
                  <a:pos x="T4" y="T5"/>
                </a:cxn>
                <a:cxn ang="0">
                  <a:pos x="T6" y="T7"/>
                </a:cxn>
                <a:cxn ang="0">
                  <a:pos x="T8" y="T9"/>
                </a:cxn>
              </a:cxnLst>
              <a:rect l="0" t="0" r="r" b="b"/>
              <a:pathLst>
                <a:path w="51" h="88">
                  <a:moveTo>
                    <a:pt x="25" y="63"/>
                  </a:moveTo>
                  <a:lnTo>
                    <a:pt x="51" y="88"/>
                  </a:lnTo>
                  <a:lnTo>
                    <a:pt x="25" y="0"/>
                  </a:lnTo>
                  <a:lnTo>
                    <a:pt x="0" y="88"/>
                  </a:lnTo>
                  <a:lnTo>
                    <a:pt x="25" y="6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1" name="Freeform 72"/>
            <p:cNvSpPr>
              <a:spLocks/>
            </p:cNvSpPr>
            <p:nvPr/>
          </p:nvSpPr>
          <p:spPr bwMode="auto">
            <a:xfrm>
              <a:off x="2531" y="1825"/>
              <a:ext cx="472" cy="181"/>
            </a:xfrm>
            <a:custGeom>
              <a:avLst/>
              <a:gdLst>
                <a:gd name="T0" fmla="*/ 145 w 1159"/>
                <a:gd name="T1" fmla="*/ 0 h 443"/>
                <a:gd name="T2" fmla="*/ 1014 w 1159"/>
                <a:gd name="T3" fmla="*/ 0 h 443"/>
                <a:gd name="T4" fmla="*/ 1159 w 1159"/>
                <a:gd name="T5" fmla="*/ 144 h 443"/>
                <a:gd name="T6" fmla="*/ 1159 w 1159"/>
                <a:gd name="T7" fmla="*/ 298 h 443"/>
                <a:gd name="T8" fmla="*/ 1014 w 1159"/>
                <a:gd name="T9" fmla="*/ 443 h 443"/>
                <a:gd name="T10" fmla="*/ 145 w 1159"/>
                <a:gd name="T11" fmla="*/ 443 h 443"/>
                <a:gd name="T12" fmla="*/ 0 w 1159"/>
                <a:gd name="T13" fmla="*/ 298 h 443"/>
                <a:gd name="T14" fmla="*/ 0 w 1159"/>
                <a:gd name="T15" fmla="*/ 144 h 443"/>
                <a:gd name="T16" fmla="*/ 145 w 1159"/>
                <a:gd name="T17" fmla="*/ 0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9" h="443">
                  <a:moveTo>
                    <a:pt x="145" y="0"/>
                  </a:moveTo>
                  <a:lnTo>
                    <a:pt x="1014" y="0"/>
                  </a:lnTo>
                  <a:cubicBezTo>
                    <a:pt x="1094" y="0"/>
                    <a:pt x="1159" y="64"/>
                    <a:pt x="1159" y="144"/>
                  </a:cubicBezTo>
                  <a:lnTo>
                    <a:pt x="1159" y="298"/>
                  </a:lnTo>
                  <a:cubicBezTo>
                    <a:pt x="1159" y="378"/>
                    <a:pt x="1094" y="443"/>
                    <a:pt x="1014" y="443"/>
                  </a:cubicBezTo>
                  <a:lnTo>
                    <a:pt x="145" y="443"/>
                  </a:lnTo>
                  <a:cubicBezTo>
                    <a:pt x="65" y="443"/>
                    <a:pt x="0" y="378"/>
                    <a:pt x="0" y="298"/>
                  </a:cubicBezTo>
                  <a:lnTo>
                    <a:pt x="0" y="144"/>
                  </a:lnTo>
                  <a:cubicBezTo>
                    <a:pt x="0" y="64"/>
                    <a:pt x="65" y="0"/>
                    <a:pt x="145" y="0"/>
                  </a:cubicBezTo>
                  <a:close/>
                </a:path>
              </a:pathLst>
            </a:custGeom>
            <a:solidFill>
              <a:srgbClr val="D5D5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2" name="Rectangle 73"/>
            <p:cNvSpPr>
              <a:spLocks noChangeArrowheads="1"/>
            </p:cNvSpPr>
            <p:nvPr/>
          </p:nvSpPr>
          <p:spPr bwMode="auto">
            <a:xfrm>
              <a:off x="2576" y="1856"/>
              <a:ext cx="33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Hit/Miss</a:t>
              </a:r>
              <a:endParaRPr lang="en-US">
                <a:latin typeface="Arial" pitchFamily="34" charset="0"/>
              </a:endParaRPr>
            </a:p>
          </p:txBody>
        </p:sp>
        <p:sp>
          <p:nvSpPr>
            <p:cNvPr id="29743" name="Freeform 74"/>
            <p:cNvSpPr>
              <a:spLocks/>
            </p:cNvSpPr>
            <p:nvPr/>
          </p:nvSpPr>
          <p:spPr bwMode="auto">
            <a:xfrm>
              <a:off x="3317" y="2572"/>
              <a:ext cx="880" cy="294"/>
            </a:xfrm>
            <a:custGeom>
              <a:avLst/>
              <a:gdLst>
                <a:gd name="T0" fmla="*/ 234 w 2158"/>
                <a:gd name="T1" fmla="*/ 0 h 716"/>
                <a:gd name="T2" fmla="*/ 1924 w 2158"/>
                <a:gd name="T3" fmla="*/ 0 h 716"/>
                <a:gd name="T4" fmla="*/ 2158 w 2158"/>
                <a:gd name="T5" fmla="*/ 234 h 716"/>
                <a:gd name="T6" fmla="*/ 2158 w 2158"/>
                <a:gd name="T7" fmla="*/ 482 h 716"/>
                <a:gd name="T8" fmla="*/ 1924 w 2158"/>
                <a:gd name="T9" fmla="*/ 716 h 716"/>
                <a:gd name="T10" fmla="*/ 234 w 2158"/>
                <a:gd name="T11" fmla="*/ 716 h 716"/>
                <a:gd name="T12" fmla="*/ 0 w 2158"/>
                <a:gd name="T13" fmla="*/ 482 h 716"/>
                <a:gd name="T14" fmla="*/ 0 w 2158"/>
                <a:gd name="T15" fmla="*/ 234 h 716"/>
                <a:gd name="T16" fmla="*/ 234 w 2158"/>
                <a:gd name="T17" fmla="*/ 0 h 7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158" h="716">
                  <a:moveTo>
                    <a:pt x="234" y="0"/>
                  </a:moveTo>
                  <a:lnTo>
                    <a:pt x="1924" y="0"/>
                  </a:lnTo>
                  <a:cubicBezTo>
                    <a:pt x="2053" y="0"/>
                    <a:pt x="2158" y="105"/>
                    <a:pt x="2158" y="234"/>
                  </a:cubicBezTo>
                  <a:lnTo>
                    <a:pt x="2158" y="482"/>
                  </a:lnTo>
                  <a:cubicBezTo>
                    <a:pt x="2158" y="611"/>
                    <a:pt x="2053" y="716"/>
                    <a:pt x="1924" y="716"/>
                  </a:cubicBezTo>
                  <a:lnTo>
                    <a:pt x="234" y="716"/>
                  </a:lnTo>
                  <a:cubicBezTo>
                    <a:pt x="104" y="716"/>
                    <a:pt x="0" y="611"/>
                    <a:pt x="0" y="482"/>
                  </a:cubicBezTo>
                  <a:lnTo>
                    <a:pt x="0" y="234"/>
                  </a:lnTo>
                  <a:cubicBezTo>
                    <a:pt x="0" y="105"/>
                    <a:pt x="104" y="0"/>
                    <a:pt x="234" y="0"/>
                  </a:cubicBezTo>
                  <a:close/>
                </a:path>
              </a:pathLst>
            </a:custGeom>
            <a:solidFill>
              <a:srgbClr val="D5D5FF"/>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44" name="Rectangle 75"/>
            <p:cNvSpPr>
              <a:spLocks noChangeArrowheads="1"/>
            </p:cNvSpPr>
            <p:nvPr/>
          </p:nvSpPr>
          <p:spPr bwMode="auto">
            <a:xfrm>
              <a:off x="3497" y="2613"/>
              <a:ext cx="493"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Index of the </a:t>
              </a:r>
              <a:endParaRPr lang="en-US">
                <a:latin typeface="Arial" pitchFamily="34" charset="0"/>
              </a:endParaRPr>
            </a:p>
          </p:txBody>
        </p:sp>
        <p:sp>
          <p:nvSpPr>
            <p:cNvPr id="29745" name="Rectangle 76"/>
            <p:cNvSpPr>
              <a:spLocks noChangeArrowheads="1"/>
            </p:cNvSpPr>
            <p:nvPr/>
          </p:nvSpPr>
          <p:spPr bwMode="auto">
            <a:xfrm>
              <a:off x="3430" y="2744"/>
              <a:ext cx="594"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matching entry</a:t>
              </a:r>
              <a:endParaRPr lang="en-US">
                <a:latin typeface="Arial" pitchFamily="34" charset="0"/>
              </a:endParaRPr>
            </a:p>
          </p:txBody>
        </p:sp>
        <p:sp>
          <p:nvSpPr>
            <p:cNvPr id="29746" name="Rectangle 77"/>
            <p:cNvSpPr>
              <a:spLocks noChangeArrowheads="1"/>
            </p:cNvSpPr>
            <p:nvPr/>
          </p:nvSpPr>
          <p:spPr bwMode="auto">
            <a:xfrm>
              <a:off x="4259" y="2604"/>
              <a:ext cx="844" cy="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747" name="Line 78"/>
            <p:cNvSpPr>
              <a:spLocks noChangeShapeType="1"/>
            </p:cNvSpPr>
            <p:nvPr/>
          </p:nvSpPr>
          <p:spPr bwMode="auto">
            <a:xfrm>
              <a:off x="4265" y="2733"/>
              <a:ext cx="830"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8" name="Line 79"/>
            <p:cNvSpPr>
              <a:spLocks noChangeShapeType="1"/>
            </p:cNvSpPr>
            <p:nvPr/>
          </p:nvSpPr>
          <p:spPr bwMode="auto">
            <a:xfrm>
              <a:off x="4267" y="2870"/>
              <a:ext cx="838"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49" name="Line 80"/>
            <p:cNvSpPr>
              <a:spLocks noChangeShapeType="1"/>
            </p:cNvSpPr>
            <p:nvPr/>
          </p:nvSpPr>
          <p:spPr bwMode="auto">
            <a:xfrm>
              <a:off x="4265" y="3014"/>
              <a:ext cx="834"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0" name="Rectangle 81"/>
            <p:cNvSpPr>
              <a:spLocks noChangeArrowheads="1"/>
            </p:cNvSpPr>
            <p:nvPr/>
          </p:nvSpPr>
          <p:spPr bwMode="auto">
            <a:xfrm>
              <a:off x="4366" y="2417"/>
              <a:ext cx="57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Data array</a:t>
              </a:r>
              <a:endParaRPr lang="en-US">
                <a:latin typeface="Arial" pitchFamily="34" charset="0"/>
              </a:endParaRPr>
            </a:p>
          </p:txBody>
        </p:sp>
        <p:sp>
          <p:nvSpPr>
            <p:cNvPr id="29751" name="Rectangle 82"/>
            <p:cNvSpPr>
              <a:spLocks noChangeArrowheads="1"/>
            </p:cNvSpPr>
            <p:nvPr/>
          </p:nvSpPr>
          <p:spPr bwMode="auto">
            <a:xfrm>
              <a:off x="2966" y="3695"/>
              <a:ext cx="1002" cy="221"/>
            </a:xfrm>
            <a:prstGeom prst="rect">
              <a:avLst/>
            </a:prstGeom>
            <a:solidFill>
              <a:srgbClr val="AAEE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2" name="Rectangle 83"/>
            <p:cNvSpPr>
              <a:spLocks noChangeArrowheads="1"/>
            </p:cNvSpPr>
            <p:nvPr/>
          </p:nvSpPr>
          <p:spPr bwMode="auto">
            <a:xfrm>
              <a:off x="3970" y="3695"/>
              <a:ext cx="589" cy="221"/>
            </a:xfrm>
            <a:prstGeom prst="rect">
              <a:avLst/>
            </a:prstGeom>
            <a:solidFill>
              <a:srgbClr val="AAEEFF"/>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3" name="Rectangle 84"/>
            <p:cNvSpPr>
              <a:spLocks noChangeArrowheads="1"/>
            </p:cNvSpPr>
            <p:nvPr/>
          </p:nvSpPr>
          <p:spPr bwMode="auto">
            <a:xfrm>
              <a:off x="3307" y="3714"/>
              <a:ext cx="23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Tag</a:t>
              </a:r>
              <a:endParaRPr lang="en-US">
                <a:latin typeface="Arial" pitchFamily="34" charset="0"/>
              </a:endParaRPr>
            </a:p>
          </p:txBody>
        </p:sp>
        <p:sp>
          <p:nvSpPr>
            <p:cNvPr id="29754" name="Rectangle 85"/>
            <p:cNvSpPr>
              <a:spLocks noChangeArrowheads="1"/>
            </p:cNvSpPr>
            <p:nvPr/>
          </p:nvSpPr>
          <p:spPr bwMode="auto">
            <a:xfrm>
              <a:off x="4013" y="3725"/>
              <a:ext cx="40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a:solidFill>
                    <a:srgbClr val="000000"/>
                  </a:solidFill>
                  <a:latin typeface="Sans"/>
                </a:rPr>
                <a:t>Offset</a:t>
              </a:r>
              <a:endParaRPr lang="en-US">
                <a:latin typeface="Arial" pitchFamily="34" charset="0"/>
              </a:endParaRPr>
            </a:p>
          </p:txBody>
        </p:sp>
        <p:sp>
          <p:nvSpPr>
            <p:cNvPr id="29755" name="Rectangle 86"/>
            <p:cNvSpPr>
              <a:spLocks noChangeArrowheads="1"/>
            </p:cNvSpPr>
            <p:nvPr/>
          </p:nvSpPr>
          <p:spPr bwMode="auto">
            <a:xfrm>
              <a:off x="3082" y="3503"/>
              <a:ext cx="1058"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Address format</a:t>
              </a:r>
              <a:endParaRPr lang="en-US">
                <a:latin typeface="Arial" pitchFamily="34" charset="0"/>
              </a:endParaRPr>
            </a:p>
          </p:txBody>
        </p:sp>
        <p:sp>
          <p:nvSpPr>
            <p:cNvPr id="29756" name="Line 87"/>
            <p:cNvSpPr>
              <a:spLocks noChangeShapeType="1"/>
            </p:cNvSpPr>
            <p:nvPr/>
          </p:nvSpPr>
          <p:spPr bwMode="auto">
            <a:xfrm>
              <a:off x="3249" y="2922"/>
              <a:ext cx="1002" cy="0"/>
            </a:xfrm>
            <a:prstGeom prst="line">
              <a:avLst/>
            </a:prstGeom>
            <a:noFill/>
            <a:ln w="13" cap="flat">
              <a:solidFill>
                <a:srgbClr val="0F05E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757" name="Freeform 88"/>
            <p:cNvSpPr>
              <a:spLocks/>
            </p:cNvSpPr>
            <p:nvPr/>
          </p:nvSpPr>
          <p:spPr bwMode="auto">
            <a:xfrm>
              <a:off x="4175" y="2897"/>
              <a:ext cx="89" cy="50"/>
            </a:xfrm>
            <a:custGeom>
              <a:avLst/>
              <a:gdLst>
                <a:gd name="T0" fmla="*/ 25 w 89"/>
                <a:gd name="T1" fmla="*/ 25 h 50"/>
                <a:gd name="T2" fmla="*/ 0 w 89"/>
                <a:gd name="T3" fmla="*/ 50 h 50"/>
                <a:gd name="T4" fmla="*/ 89 w 89"/>
                <a:gd name="T5" fmla="*/ 25 h 50"/>
                <a:gd name="T6" fmla="*/ 0 w 89"/>
                <a:gd name="T7" fmla="*/ 0 h 50"/>
                <a:gd name="T8" fmla="*/ 25 w 89"/>
                <a:gd name="T9" fmla="*/ 25 h 50"/>
              </a:gdLst>
              <a:ahLst/>
              <a:cxnLst>
                <a:cxn ang="0">
                  <a:pos x="T0" y="T1"/>
                </a:cxn>
                <a:cxn ang="0">
                  <a:pos x="T2" y="T3"/>
                </a:cxn>
                <a:cxn ang="0">
                  <a:pos x="T4" y="T5"/>
                </a:cxn>
                <a:cxn ang="0">
                  <a:pos x="T6" y="T7"/>
                </a:cxn>
                <a:cxn ang="0">
                  <a:pos x="T8" y="T9"/>
                </a:cxn>
              </a:cxnLst>
              <a:rect l="0" t="0" r="r" b="b"/>
              <a:pathLst>
                <a:path w="89" h="50">
                  <a:moveTo>
                    <a:pt x="25" y="25"/>
                  </a:moveTo>
                  <a:lnTo>
                    <a:pt x="0" y="50"/>
                  </a:lnTo>
                  <a:lnTo>
                    <a:pt x="89" y="25"/>
                  </a:lnTo>
                  <a:lnTo>
                    <a:pt x="0" y="0"/>
                  </a:lnTo>
                  <a:lnTo>
                    <a:pt x="25" y="25"/>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758" name="Freeform 89"/>
            <p:cNvSpPr>
              <a:spLocks/>
            </p:cNvSpPr>
            <p:nvPr/>
          </p:nvSpPr>
          <p:spPr bwMode="auto">
            <a:xfrm>
              <a:off x="4262" y="2861"/>
              <a:ext cx="847" cy="153"/>
            </a:xfrm>
            <a:custGeom>
              <a:avLst/>
              <a:gdLst>
                <a:gd name="T0" fmla="*/ 68 w 2078"/>
                <a:gd name="T1" fmla="*/ 0 h 374"/>
                <a:gd name="T2" fmla="*/ 2010 w 2078"/>
                <a:gd name="T3" fmla="*/ 0 h 374"/>
                <a:gd name="T4" fmla="*/ 2078 w 2078"/>
                <a:gd name="T5" fmla="*/ 67 h 374"/>
                <a:gd name="T6" fmla="*/ 2078 w 2078"/>
                <a:gd name="T7" fmla="*/ 307 h 374"/>
                <a:gd name="T8" fmla="*/ 2010 w 2078"/>
                <a:gd name="T9" fmla="*/ 374 h 374"/>
                <a:gd name="T10" fmla="*/ 68 w 2078"/>
                <a:gd name="T11" fmla="*/ 374 h 374"/>
                <a:gd name="T12" fmla="*/ 0 w 2078"/>
                <a:gd name="T13" fmla="*/ 307 h 374"/>
                <a:gd name="T14" fmla="*/ 0 w 2078"/>
                <a:gd name="T15" fmla="*/ 67 h 374"/>
                <a:gd name="T16" fmla="*/ 68 w 2078"/>
                <a:gd name="T17" fmla="*/ 0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8" h="374">
                  <a:moveTo>
                    <a:pt x="68" y="0"/>
                  </a:moveTo>
                  <a:lnTo>
                    <a:pt x="2010" y="0"/>
                  </a:lnTo>
                  <a:cubicBezTo>
                    <a:pt x="2048" y="0"/>
                    <a:pt x="2078" y="30"/>
                    <a:pt x="2078" y="67"/>
                  </a:cubicBezTo>
                  <a:lnTo>
                    <a:pt x="2078" y="307"/>
                  </a:lnTo>
                  <a:cubicBezTo>
                    <a:pt x="2078" y="344"/>
                    <a:pt x="2048" y="374"/>
                    <a:pt x="2010" y="374"/>
                  </a:cubicBezTo>
                  <a:lnTo>
                    <a:pt x="68" y="374"/>
                  </a:lnTo>
                  <a:cubicBezTo>
                    <a:pt x="30" y="374"/>
                    <a:pt x="0" y="344"/>
                    <a:pt x="0" y="307"/>
                  </a:cubicBezTo>
                  <a:lnTo>
                    <a:pt x="0" y="67"/>
                  </a:lnTo>
                  <a:cubicBezTo>
                    <a:pt x="0" y="30"/>
                    <a:pt x="30" y="0"/>
                    <a:pt x="68" y="0"/>
                  </a:cubicBezTo>
                  <a:close/>
                </a:path>
              </a:pathLst>
            </a:custGeom>
            <a:solidFill>
              <a:srgbClr val="87CDDE"/>
            </a:solidFill>
            <a:ln w="12"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3583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Outline</a:t>
            </a:r>
            <a:endParaRPr lang="fr-FR" dirty="0">
              <a:solidFill>
                <a:schemeClr val="tx1"/>
              </a:solidFill>
            </a:endParaRPr>
          </a:p>
        </p:txBody>
      </p:sp>
      <p:sp>
        <p:nvSpPr>
          <p:cNvPr id="4101" name="Text Placeholder 2"/>
          <p:cNvSpPr txBox="1">
            <a:spLocks noGrp="1"/>
          </p:cNvSpPr>
          <p:nvPr>
            <p:ph type="body" idx="4294967295"/>
          </p:nvPr>
        </p:nvSpPr>
        <p:spPr bwMode="auto">
          <a:xfrm>
            <a:off x="2900364" y="2062163"/>
            <a:ext cx="6472237" cy="3024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Overview of the Memory System</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Caches</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Details of the Memory System</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Virtual Memory</a:t>
            </a:r>
          </a:p>
        </p:txBody>
      </p:sp>
      <p:pic>
        <p:nvPicPr>
          <p:cNvPr id="41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890000" y="1914526"/>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Implementation</a:t>
            </a:r>
            <a:r>
              <a:rPr lang="fr-FR" dirty="0">
                <a:solidFill>
                  <a:schemeClr val="tx1"/>
                </a:solidFill>
              </a:rPr>
              <a:t> of the FA Cache</a:t>
            </a:r>
          </a:p>
        </p:txBody>
      </p:sp>
      <p:sp>
        <p:nvSpPr>
          <p:cNvPr id="30725" name="Text Placeholder 2"/>
          <p:cNvSpPr txBox="1">
            <a:spLocks noGrp="1"/>
          </p:cNvSpPr>
          <p:nvPr>
            <p:ph type="body" idx="4294967295"/>
          </p:nvPr>
        </p:nvSpPr>
        <p:spPr bwMode="auto">
          <a:xfrm>
            <a:off x="2260600" y="1676400"/>
            <a:ext cx="7874000" cy="4343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use an array of </a:t>
            </a:r>
            <a:r>
              <a:rPr lang="en-US" altLang="en-US" sz="2800" dirty="0">
                <a:solidFill>
                  <a:srgbClr val="2323DC"/>
                </a:solidFill>
                <a:latin typeface="Calibri" pitchFamily="34" charset="0"/>
                <a:ea typeface="Microsoft YaHei" pitchFamily="34" charset="-122"/>
                <a:cs typeface="Mangal" pitchFamily="18" charset="0"/>
              </a:rPr>
              <a:t>CAM cells</a:t>
            </a:r>
            <a:r>
              <a:rPr lang="en-US" altLang="en-US" sz="2800" dirty="0">
                <a:latin typeface="Calibri" pitchFamily="34" charset="0"/>
                <a:ea typeface="Microsoft YaHei" pitchFamily="34" charset="-122"/>
                <a:cs typeface="Mangal" pitchFamily="18" charset="0"/>
              </a:rPr>
              <a:t> for the tag array</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Each entry compares its contents with the</a:t>
            </a:r>
            <a:r>
              <a:rPr lang="en-US" altLang="en-US" sz="2800" dirty="0">
                <a:solidFill>
                  <a:srgbClr val="FF3366"/>
                </a:solidFill>
                <a:latin typeface="Calibri" pitchFamily="34" charset="0"/>
                <a:ea typeface="Microsoft YaHei" pitchFamily="34" charset="-122"/>
                <a:cs typeface="Mangal" pitchFamily="18" charset="0"/>
              </a:rPr>
              <a:t> tag</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Sets the </a:t>
            </a:r>
            <a:r>
              <a:rPr lang="en-US" altLang="en-US" sz="2800" dirty="0">
                <a:solidFill>
                  <a:srgbClr val="33CC66"/>
                </a:solidFill>
                <a:latin typeface="Calibri" pitchFamily="34" charset="0"/>
                <a:ea typeface="Microsoft YaHei" pitchFamily="34" charset="-122"/>
                <a:cs typeface="Mangal" pitchFamily="18" charset="0"/>
              </a:rPr>
              <a:t>match line</a:t>
            </a:r>
            <a:r>
              <a:rPr lang="en-US" altLang="en-US" sz="2800" dirty="0">
                <a:latin typeface="Calibri" pitchFamily="34" charset="0"/>
                <a:ea typeface="Microsoft YaHei" pitchFamily="34" charset="-122"/>
                <a:cs typeface="Mangal" pitchFamily="18" charset="0"/>
              </a:rPr>
              <a:t> to 1</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The</a:t>
            </a:r>
            <a:r>
              <a:rPr lang="en-US" altLang="en-US" sz="2800" dirty="0">
                <a:solidFill>
                  <a:srgbClr val="B80047"/>
                </a:solidFill>
                <a:latin typeface="Calibri" pitchFamily="34" charset="0"/>
                <a:ea typeface="Microsoft YaHei" pitchFamily="34" charset="-122"/>
                <a:cs typeface="Mangal" pitchFamily="18" charset="0"/>
              </a:rPr>
              <a:t> OR</a:t>
            </a:r>
            <a:r>
              <a:rPr lang="en-US" altLang="en-US" sz="2800" dirty="0">
                <a:latin typeface="Calibri" pitchFamily="34" charset="0"/>
                <a:ea typeface="Microsoft YaHei" pitchFamily="34" charset="-122"/>
                <a:cs typeface="Mangal" pitchFamily="18" charset="0"/>
              </a:rPr>
              <a:t> gate computes a hit or miss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The </a:t>
            </a:r>
            <a:r>
              <a:rPr lang="en-US" altLang="en-US" sz="2800" dirty="0">
                <a:solidFill>
                  <a:srgbClr val="2300DC"/>
                </a:solidFill>
                <a:latin typeface="Calibri" pitchFamily="34" charset="0"/>
                <a:ea typeface="Microsoft YaHei" pitchFamily="34" charset="-122"/>
                <a:cs typeface="Mangal" pitchFamily="18" charset="0"/>
              </a:rPr>
              <a:t>encoder</a:t>
            </a:r>
            <a:r>
              <a:rPr lang="en-US" altLang="en-US" sz="2800" dirty="0">
                <a:latin typeface="Calibri" pitchFamily="34" charset="0"/>
                <a:ea typeface="Microsoft YaHei" pitchFamily="34" charset="-122"/>
                <a:cs typeface="Mangal" pitchFamily="18" charset="0"/>
              </a:rPr>
              <a:t> computes the index of the matching entry.</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then read the contents of the </a:t>
            </a:r>
            <a:r>
              <a:rPr lang="en-US" altLang="en-US" sz="2800" dirty="0">
                <a:solidFill>
                  <a:srgbClr val="2300DC"/>
                </a:solidFill>
                <a:latin typeface="Calibri" pitchFamily="34" charset="0"/>
                <a:ea typeface="Microsoft YaHei" pitchFamily="34" charset="-122"/>
                <a:cs typeface="Mangal" pitchFamily="18" charset="0"/>
              </a:rPr>
              <a:t>matching entry</a:t>
            </a:r>
            <a:r>
              <a:rPr lang="en-US" altLang="en-US" sz="2800" dirty="0">
                <a:latin typeface="Calibri" pitchFamily="34" charset="0"/>
                <a:ea typeface="Microsoft YaHei" pitchFamily="34" charset="-122"/>
                <a:cs typeface="Mangal" pitchFamily="18" charset="0"/>
              </a:rPr>
              <a:t> from the </a:t>
            </a:r>
            <a:r>
              <a:rPr lang="en-US" altLang="en-US" sz="2800" dirty="0">
                <a:solidFill>
                  <a:srgbClr val="FF3366"/>
                </a:solidFill>
                <a:latin typeface="Calibri" pitchFamily="34" charset="0"/>
                <a:ea typeface="Microsoft YaHei" pitchFamily="34" charset="-122"/>
                <a:cs typeface="Mangal" pitchFamily="18" charset="0"/>
              </a:rPr>
              <a:t>block array</a:t>
            </a:r>
          </a:p>
        </p:txBody>
      </p:sp>
      <p:sp>
        <p:nvSpPr>
          <p:cNvPr id="3" name="Rounded Rectangle 2"/>
          <p:cNvSpPr/>
          <p:nvPr/>
        </p:nvSpPr>
        <p:spPr>
          <a:xfrm>
            <a:off x="6781800" y="5943600"/>
            <a:ext cx="2895600" cy="8382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dirty="0"/>
              <a:t>Refer to Chapter 6: Digital Logic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68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Direct </a:t>
            </a:r>
            <a:r>
              <a:rPr lang="fr-FR" dirty="0" err="1">
                <a:solidFill>
                  <a:schemeClr val="tx1"/>
                </a:solidFill>
              </a:rPr>
              <a:t>Mapped</a:t>
            </a:r>
            <a:r>
              <a:rPr lang="fr-FR" dirty="0">
                <a:solidFill>
                  <a:schemeClr val="tx1"/>
                </a:solidFill>
              </a:rPr>
              <a:t> Cache</a:t>
            </a:r>
          </a:p>
        </p:txBody>
      </p:sp>
      <p:sp>
        <p:nvSpPr>
          <p:cNvPr id="31749" name="Text Placeholder 2"/>
          <p:cNvSpPr txBox="1">
            <a:spLocks noGrp="1"/>
          </p:cNvSpPr>
          <p:nvPr>
            <p:ph type="body" idx="4294967295"/>
          </p:nvPr>
        </p:nvSpPr>
        <p:spPr bwMode="auto">
          <a:xfrm>
            <a:off x="2641600" y="5867401"/>
            <a:ext cx="7416800" cy="582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Each </a:t>
            </a:r>
            <a:r>
              <a:rPr lang="en-US" altLang="en-US" sz="2800" dirty="0">
                <a:solidFill>
                  <a:srgbClr val="0047FF"/>
                </a:solidFill>
                <a:latin typeface="Calibri" pitchFamily="34" charset="0"/>
                <a:ea typeface="Microsoft YaHei" pitchFamily="34" charset="-122"/>
                <a:cs typeface="Mangal" pitchFamily="18" charset="0"/>
              </a:rPr>
              <a:t>block</a:t>
            </a:r>
            <a:r>
              <a:rPr lang="en-US" altLang="en-US" sz="2800" dirty="0">
                <a:latin typeface="Calibri" pitchFamily="34" charset="0"/>
                <a:ea typeface="Microsoft YaHei" pitchFamily="34" charset="-122"/>
                <a:cs typeface="Mangal" pitchFamily="18" charset="0"/>
              </a:rPr>
              <a:t> can be </a:t>
            </a:r>
            <a:r>
              <a:rPr lang="en-US" altLang="en-US" sz="2800" dirty="0">
                <a:solidFill>
                  <a:srgbClr val="0047FF"/>
                </a:solidFill>
                <a:latin typeface="Calibri" pitchFamily="34" charset="0"/>
                <a:ea typeface="Microsoft YaHei" pitchFamily="34" charset="-122"/>
                <a:cs typeface="Mangal" pitchFamily="18" charset="0"/>
              </a:rPr>
              <a:t>mapped</a:t>
            </a:r>
            <a:r>
              <a:rPr lang="en-US" altLang="en-US" sz="2800" dirty="0">
                <a:latin typeface="Calibri" pitchFamily="34" charset="0"/>
                <a:ea typeface="Microsoft YaHei" pitchFamily="34" charset="-122"/>
                <a:cs typeface="Mangal" pitchFamily="18" charset="0"/>
              </a:rPr>
              <a:t> to only </a:t>
            </a:r>
            <a:r>
              <a:rPr lang="en-US" altLang="en-US" sz="2800" dirty="0">
                <a:solidFill>
                  <a:srgbClr val="33CC66"/>
                </a:solidFill>
                <a:latin typeface="Calibri" pitchFamily="34" charset="0"/>
                <a:ea typeface="Microsoft YaHei" pitchFamily="34" charset="-122"/>
                <a:cs typeface="Mangal" pitchFamily="18" charset="0"/>
              </a:rPr>
              <a:t>1 entry</a:t>
            </a:r>
          </a:p>
        </p:txBody>
      </p:sp>
      <p:grpSp>
        <p:nvGrpSpPr>
          <p:cNvPr id="4" name="Group 4"/>
          <p:cNvGrpSpPr>
            <a:grpSpLocks noChangeAspect="1"/>
          </p:cNvGrpSpPr>
          <p:nvPr/>
        </p:nvGrpSpPr>
        <p:grpSpPr bwMode="auto">
          <a:xfrm>
            <a:off x="2590801" y="1647824"/>
            <a:ext cx="7085013" cy="3870326"/>
            <a:chOff x="1008" y="1004"/>
            <a:chExt cx="4463" cy="2438"/>
          </a:xfrm>
        </p:grpSpPr>
        <p:sp>
          <p:nvSpPr>
            <p:cNvPr id="7" name="AutoShape 3"/>
            <p:cNvSpPr>
              <a:spLocks noChangeAspect="1" noChangeArrowheads="1" noTextEdit="1"/>
            </p:cNvSpPr>
            <p:nvPr/>
          </p:nvSpPr>
          <p:spPr bwMode="auto">
            <a:xfrm>
              <a:off x="1008" y="1004"/>
              <a:ext cx="4463" cy="24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603" y="3017"/>
              <a:ext cx="1369" cy="209"/>
            </a:xfrm>
            <a:prstGeom prst="rect">
              <a:avLst/>
            </a:prstGeom>
            <a:solidFill>
              <a:srgbClr val="D5F6FF"/>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004" y="3013"/>
              <a:ext cx="43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000000"/>
                  </a:solidFill>
                  <a:latin typeface="Sans"/>
                </a:rPr>
                <a:t>Tag(19)</a:t>
              </a:r>
              <a:endParaRPr lang="en-US" dirty="0">
                <a:latin typeface="Arial" pitchFamily="34" charset="0"/>
              </a:endParaRPr>
            </a:p>
          </p:txBody>
        </p:sp>
        <p:sp>
          <p:nvSpPr>
            <p:cNvPr id="10" name="Rectangle 7"/>
            <p:cNvSpPr>
              <a:spLocks noChangeArrowheads="1"/>
            </p:cNvSpPr>
            <p:nvPr/>
          </p:nvSpPr>
          <p:spPr bwMode="auto">
            <a:xfrm>
              <a:off x="2973" y="3014"/>
              <a:ext cx="629" cy="209"/>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992" y="3013"/>
              <a:ext cx="456"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Index(7)</a:t>
              </a:r>
              <a:endParaRPr lang="en-US">
                <a:latin typeface="Arial" pitchFamily="34" charset="0"/>
              </a:endParaRPr>
            </a:p>
          </p:txBody>
        </p:sp>
        <p:sp>
          <p:nvSpPr>
            <p:cNvPr id="12" name="Rectangle 9"/>
            <p:cNvSpPr>
              <a:spLocks noChangeArrowheads="1"/>
            </p:cNvSpPr>
            <p:nvPr/>
          </p:nvSpPr>
          <p:spPr bwMode="auto">
            <a:xfrm>
              <a:off x="3604" y="3014"/>
              <a:ext cx="629" cy="209"/>
            </a:xfrm>
            <a:prstGeom prst="rect">
              <a:avLst/>
            </a:pr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623" y="3013"/>
              <a:ext cx="49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Offset(6)</a:t>
              </a:r>
              <a:endParaRPr lang="en-US">
                <a:latin typeface="Arial" pitchFamily="34" charset="0"/>
              </a:endParaRPr>
            </a:p>
          </p:txBody>
        </p:sp>
        <p:sp>
          <p:nvSpPr>
            <p:cNvPr id="14" name="Rectangle 11"/>
            <p:cNvSpPr>
              <a:spLocks noChangeArrowheads="1"/>
            </p:cNvSpPr>
            <p:nvPr/>
          </p:nvSpPr>
          <p:spPr bwMode="auto">
            <a:xfrm>
              <a:off x="1712" y="1244"/>
              <a:ext cx="941" cy="1078"/>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2407" y="3258"/>
              <a:ext cx="95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a:solidFill>
                    <a:srgbClr val="000000"/>
                  </a:solidFill>
                  <a:latin typeface="Sans"/>
                </a:rPr>
                <a:t>Address format</a:t>
              </a:r>
              <a:endParaRPr lang="en-US">
                <a:latin typeface="Arial" pitchFamily="34" charset="0"/>
              </a:endParaRPr>
            </a:p>
          </p:txBody>
        </p:sp>
        <p:sp>
          <p:nvSpPr>
            <p:cNvPr id="16" name="Rectangle 13"/>
            <p:cNvSpPr>
              <a:spLocks noChangeArrowheads="1"/>
            </p:cNvSpPr>
            <p:nvPr/>
          </p:nvSpPr>
          <p:spPr bwMode="auto">
            <a:xfrm>
              <a:off x="1860" y="1060"/>
              <a:ext cx="53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Tag array</a:t>
              </a:r>
              <a:endParaRPr lang="en-US">
                <a:latin typeface="Arial" pitchFamily="34" charset="0"/>
              </a:endParaRPr>
            </a:p>
          </p:txBody>
        </p:sp>
        <p:sp>
          <p:nvSpPr>
            <p:cNvPr id="17" name="Line 14"/>
            <p:cNvSpPr>
              <a:spLocks noChangeShapeType="1"/>
            </p:cNvSpPr>
            <p:nvPr/>
          </p:nvSpPr>
          <p:spPr bwMode="auto">
            <a:xfrm>
              <a:off x="1728" y="1394"/>
              <a:ext cx="92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5"/>
            <p:cNvSpPr>
              <a:spLocks noChangeShapeType="1"/>
            </p:cNvSpPr>
            <p:nvPr/>
          </p:nvSpPr>
          <p:spPr bwMode="auto">
            <a:xfrm>
              <a:off x="1729" y="1547"/>
              <a:ext cx="917" cy="0"/>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1719" y="1689"/>
              <a:ext cx="9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1722" y="1840"/>
              <a:ext cx="934"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1719" y="2000"/>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1722" y="2151"/>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777" y="2103"/>
              <a:ext cx="131" cy="332"/>
            </a:xfrm>
            <a:custGeom>
              <a:avLst/>
              <a:gdLst>
                <a:gd name="T0" fmla="*/ 0 w 288"/>
                <a:gd name="T1" fmla="*/ 732 h 732"/>
                <a:gd name="T2" fmla="*/ 0 w 288"/>
                <a:gd name="T3" fmla="*/ 0 h 732"/>
                <a:gd name="T4" fmla="*/ 288 w 288"/>
                <a:gd name="T5" fmla="*/ 0 h 732"/>
              </a:gdLst>
              <a:ahLst/>
              <a:cxnLst>
                <a:cxn ang="0">
                  <a:pos x="T0" y="T1"/>
                </a:cxn>
                <a:cxn ang="0">
                  <a:pos x="T2" y="T3"/>
                </a:cxn>
                <a:cxn ang="0">
                  <a:pos x="T4" y="T5"/>
                </a:cxn>
              </a:cxnLst>
              <a:rect l="0" t="0" r="r" b="b"/>
              <a:pathLst>
                <a:path w="288" h="732">
                  <a:moveTo>
                    <a:pt x="0" y="732"/>
                  </a:moveTo>
                  <a:lnTo>
                    <a:pt x="0" y="0"/>
                  </a:lnTo>
                  <a:lnTo>
                    <a:pt x="288" y="0"/>
                  </a:lnTo>
                </a:path>
              </a:pathLst>
            </a:custGeom>
            <a:noFill/>
            <a:ln w="12" cap="flat">
              <a:solidFill>
                <a:srgbClr val="0C14E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2836" y="2079"/>
              <a:ext cx="83" cy="48"/>
            </a:xfrm>
            <a:custGeom>
              <a:avLst/>
              <a:gdLst>
                <a:gd name="T0" fmla="*/ 24 w 83"/>
                <a:gd name="T1" fmla="*/ 24 h 48"/>
                <a:gd name="T2" fmla="*/ 0 w 83"/>
                <a:gd name="T3" fmla="*/ 48 h 48"/>
                <a:gd name="T4" fmla="*/ 83 w 83"/>
                <a:gd name="T5" fmla="*/ 24 h 48"/>
                <a:gd name="T6" fmla="*/ 0 w 83"/>
                <a:gd name="T7" fmla="*/ 0 h 48"/>
                <a:gd name="T8" fmla="*/ 24 w 83"/>
                <a:gd name="T9" fmla="*/ 24 h 48"/>
              </a:gdLst>
              <a:ahLst/>
              <a:cxnLst>
                <a:cxn ang="0">
                  <a:pos x="T0" y="T1"/>
                </a:cxn>
                <a:cxn ang="0">
                  <a:pos x="T2" y="T3"/>
                </a:cxn>
                <a:cxn ang="0">
                  <a:pos x="T4" y="T5"/>
                </a:cxn>
                <a:cxn ang="0">
                  <a:pos x="T6" y="T7"/>
                </a:cxn>
                <a:cxn ang="0">
                  <a:pos x="T8" y="T9"/>
                </a:cxn>
              </a:cxnLst>
              <a:rect l="0" t="0" r="r" b="b"/>
              <a:pathLst>
                <a:path w="83" h="48">
                  <a:moveTo>
                    <a:pt x="24" y="24"/>
                  </a:moveTo>
                  <a:lnTo>
                    <a:pt x="0" y="48"/>
                  </a:lnTo>
                  <a:lnTo>
                    <a:pt x="83" y="24"/>
                  </a:lnTo>
                  <a:lnTo>
                    <a:pt x="0" y="0"/>
                  </a:lnTo>
                  <a:lnTo>
                    <a:pt x="24" y="24"/>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657" y="1765"/>
              <a:ext cx="438"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3018" y="1739"/>
              <a:ext cx="90" cy="51"/>
            </a:xfrm>
            <a:custGeom>
              <a:avLst/>
              <a:gdLst>
                <a:gd name="T0" fmla="*/ 25 w 90"/>
                <a:gd name="T1" fmla="*/ 26 h 51"/>
                <a:gd name="T2" fmla="*/ 0 w 90"/>
                <a:gd name="T3" fmla="*/ 51 h 51"/>
                <a:gd name="T4" fmla="*/ 90 w 90"/>
                <a:gd name="T5" fmla="*/ 26 h 51"/>
                <a:gd name="T6" fmla="*/ 0 w 90"/>
                <a:gd name="T7" fmla="*/ 0 h 51"/>
                <a:gd name="T8" fmla="*/ 25 w 90"/>
                <a:gd name="T9" fmla="*/ 26 h 51"/>
              </a:gdLst>
              <a:ahLst/>
              <a:cxnLst>
                <a:cxn ang="0">
                  <a:pos x="T0" y="T1"/>
                </a:cxn>
                <a:cxn ang="0">
                  <a:pos x="T2" y="T3"/>
                </a:cxn>
                <a:cxn ang="0">
                  <a:pos x="T4" y="T5"/>
                </a:cxn>
                <a:cxn ang="0">
                  <a:pos x="T6" y="T7"/>
                </a:cxn>
                <a:cxn ang="0">
                  <a:pos x="T8" y="T9"/>
                </a:cxn>
              </a:cxnLst>
              <a:rect l="0" t="0" r="r" b="b"/>
              <a:pathLst>
                <a:path w="90" h="51">
                  <a:moveTo>
                    <a:pt x="25" y="26"/>
                  </a:moveTo>
                  <a:lnTo>
                    <a:pt x="0" y="51"/>
                  </a:lnTo>
                  <a:lnTo>
                    <a:pt x="90"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Oval 24"/>
            <p:cNvSpPr>
              <a:spLocks noChangeArrowheads="1"/>
            </p:cNvSpPr>
            <p:nvPr/>
          </p:nvSpPr>
          <p:spPr bwMode="auto">
            <a:xfrm>
              <a:off x="2936" y="1942"/>
              <a:ext cx="347" cy="269"/>
            </a:xfrm>
            <a:prstGeom prst="ellipse">
              <a:avLst/>
            </a:prstGeom>
            <a:solidFill>
              <a:srgbClr val="D5F6FF"/>
            </a:solidFill>
            <a:ln w="5" cap="flat">
              <a:solidFill>
                <a:srgbClr val="0809F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3005" y="2048"/>
              <a:ext cx="211"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6"/>
            <p:cNvSpPr>
              <a:spLocks noChangeShapeType="1"/>
            </p:cNvSpPr>
            <p:nvPr/>
          </p:nvSpPr>
          <p:spPr bwMode="auto">
            <a:xfrm>
              <a:off x="3005" y="2117"/>
              <a:ext cx="211"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3827" y="1235"/>
              <a:ext cx="941" cy="1077"/>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3975" y="1050"/>
              <a:ext cx="60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Data array</a:t>
              </a:r>
              <a:endParaRPr lang="en-US">
                <a:latin typeface="Arial" pitchFamily="34" charset="0"/>
              </a:endParaRPr>
            </a:p>
          </p:txBody>
        </p:sp>
        <p:sp>
          <p:nvSpPr>
            <p:cNvPr id="31744" name="Line 29"/>
            <p:cNvSpPr>
              <a:spLocks noChangeShapeType="1"/>
            </p:cNvSpPr>
            <p:nvPr/>
          </p:nvSpPr>
          <p:spPr bwMode="auto">
            <a:xfrm>
              <a:off x="3842" y="1385"/>
              <a:ext cx="926"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5" name="Line 30"/>
            <p:cNvSpPr>
              <a:spLocks noChangeShapeType="1"/>
            </p:cNvSpPr>
            <p:nvPr/>
          </p:nvSpPr>
          <p:spPr bwMode="auto">
            <a:xfrm>
              <a:off x="3844" y="1538"/>
              <a:ext cx="917" cy="0"/>
            </a:xfrm>
            <a:prstGeom prst="line">
              <a:avLst/>
            </a:prstGeom>
            <a:noFill/>
            <a:ln w="15"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6" name="Line 31"/>
            <p:cNvSpPr>
              <a:spLocks noChangeShapeType="1"/>
            </p:cNvSpPr>
            <p:nvPr/>
          </p:nvSpPr>
          <p:spPr bwMode="auto">
            <a:xfrm>
              <a:off x="3834" y="1680"/>
              <a:ext cx="92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7" name="Line 32"/>
            <p:cNvSpPr>
              <a:spLocks noChangeShapeType="1"/>
            </p:cNvSpPr>
            <p:nvPr/>
          </p:nvSpPr>
          <p:spPr bwMode="auto">
            <a:xfrm>
              <a:off x="3836" y="1831"/>
              <a:ext cx="935"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48" name="Line 33"/>
            <p:cNvSpPr>
              <a:spLocks noChangeShapeType="1"/>
            </p:cNvSpPr>
            <p:nvPr/>
          </p:nvSpPr>
          <p:spPr bwMode="auto">
            <a:xfrm>
              <a:off x="3834" y="1991"/>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1" name="Line 34"/>
            <p:cNvSpPr>
              <a:spLocks noChangeShapeType="1"/>
            </p:cNvSpPr>
            <p:nvPr/>
          </p:nvSpPr>
          <p:spPr bwMode="auto">
            <a:xfrm>
              <a:off x="3836" y="2142"/>
              <a:ext cx="930" cy="0"/>
            </a:xfrm>
            <a:prstGeom prst="line">
              <a:avLst/>
            </a:prstGeom>
            <a:noFill/>
            <a:ln w="13"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2" name="Line 35"/>
            <p:cNvSpPr>
              <a:spLocks noChangeShapeType="1"/>
            </p:cNvSpPr>
            <p:nvPr/>
          </p:nvSpPr>
          <p:spPr bwMode="auto">
            <a:xfrm>
              <a:off x="3106" y="1760"/>
              <a:ext cx="0" cy="165"/>
            </a:xfrm>
            <a:prstGeom prst="line">
              <a:avLst/>
            </a:prstGeom>
            <a:noFill/>
            <a:ln w="13" cap="flat">
              <a:solidFill>
                <a:srgbClr val="0F1AE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3" name="Freeform 36"/>
            <p:cNvSpPr>
              <a:spLocks/>
            </p:cNvSpPr>
            <p:nvPr/>
          </p:nvSpPr>
          <p:spPr bwMode="auto">
            <a:xfrm>
              <a:off x="3081" y="1848"/>
              <a:ext cx="51" cy="90"/>
            </a:xfrm>
            <a:custGeom>
              <a:avLst/>
              <a:gdLst>
                <a:gd name="T0" fmla="*/ 25 w 51"/>
                <a:gd name="T1" fmla="*/ 26 h 90"/>
                <a:gd name="T2" fmla="*/ 0 w 51"/>
                <a:gd name="T3" fmla="*/ 0 h 90"/>
                <a:gd name="T4" fmla="*/ 25 w 51"/>
                <a:gd name="T5" fmla="*/ 90 h 90"/>
                <a:gd name="T6" fmla="*/ 51 w 51"/>
                <a:gd name="T7" fmla="*/ 0 h 90"/>
                <a:gd name="T8" fmla="*/ 25 w 51"/>
                <a:gd name="T9" fmla="*/ 26 h 90"/>
              </a:gdLst>
              <a:ahLst/>
              <a:cxnLst>
                <a:cxn ang="0">
                  <a:pos x="T0" y="T1"/>
                </a:cxn>
                <a:cxn ang="0">
                  <a:pos x="T2" y="T3"/>
                </a:cxn>
                <a:cxn ang="0">
                  <a:pos x="T4" y="T5"/>
                </a:cxn>
                <a:cxn ang="0">
                  <a:pos x="T6" y="T7"/>
                </a:cxn>
                <a:cxn ang="0">
                  <a:pos x="T8" y="T9"/>
                </a:cxn>
              </a:cxnLst>
              <a:rect l="0" t="0" r="r" b="b"/>
              <a:pathLst>
                <a:path w="51" h="90">
                  <a:moveTo>
                    <a:pt x="25" y="26"/>
                  </a:moveTo>
                  <a:lnTo>
                    <a:pt x="0" y="0"/>
                  </a:lnTo>
                  <a:lnTo>
                    <a:pt x="25" y="90"/>
                  </a:lnTo>
                  <a:lnTo>
                    <a:pt x="51"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4" name="Oval 37"/>
            <p:cNvSpPr>
              <a:spLocks noChangeArrowheads="1"/>
            </p:cNvSpPr>
            <p:nvPr/>
          </p:nvSpPr>
          <p:spPr bwMode="auto">
            <a:xfrm>
              <a:off x="3073" y="1722"/>
              <a:ext cx="59" cy="64"/>
            </a:xfrm>
            <a:prstGeom prst="ellipse">
              <a:avLst/>
            </a:prstGeom>
            <a:solidFill>
              <a:srgbClr val="000080"/>
            </a:solidFill>
            <a:ln w="5" cap="flat">
              <a:solidFill>
                <a:srgbClr val="0F1AEF"/>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5" name="Freeform 38"/>
            <p:cNvSpPr>
              <a:spLocks/>
            </p:cNvSpPr>
            <p:nvPr/>
          </p:nvSpPr>
          <p:spPr bwMode="auto">
            <a:xfrm>
              <a:off x="4019" y="2598"/>
              <a:ext cx="486" cy="181"/>
            </a:xfrm>
            <a:custGeom>
              <a:avLst/>
              <a:gdLst>
                <a:gd name="T0" fmla="*/ 153 w 1068"/>
                <a:gd name="T1" fmla="*/ 0 h 398"/>
                <a:gd name="T2" fmla="*/ 915 w 1068"/>
                <a:gd name="T3" fmla="*/ 0 h 398"/>
                <a:gd name="T4" fmla="*/ 1068 w 1068"/>
                <a:gd name="T5" fmla="*/ 153 h 398"/>
                <a:gd name="T6" fmla="*/ 1068 w 1068"/>
                <a:gd name="T7" fmla="*/ 245 h 398"/>
                <a:gd name="T8" fmla="*/ 915 w 1068"/>
                <a:gd name="T9" fmla="*/ 398 h 398"/>
                <a:gd name="T10" fmla="*/ 153 w 1068"/>
                <a:gd name="T11" fmla="*/ 398 h 398"/>
                <a:gd name="T12" fmla="*/ 0 w 1068"/>
                <a:gd name="T13" fmla="*/ 245 h 398"/>
                <a:gd name="T14" fmla="*/ 0 w 1068"/>
                <a:gd name="T15" fmla="*/ 153 h 398"/>
                <a:gd name="T16" fmla="*/ 153 w 1068"/>
                <a:gd name="T17"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68" h="398">
                  <a:moveTo>
                    <a:pt x="153" y="0"/>
                  </a:moveTo>
                  <a:lnTo>
                    <a:pt x="915" y="0"/>
                  </a:lnTo>
                  <a:cubicBezTo>
                    <a:pt x="1000" y="0"/>
                    <a:pt x="1068" y="68"/>
                    <a:pt x="1068" y="153"/>
                  </a:cubicBezTo>
                  <a:lnTo>
                    <a:pt x="1068" y="245"/>
                  </a:lnTo>
                  <a:cubicBezTo>
                    <a:pt x="1068" y="330"/>
                    <a:pt x="1000" y="398"/>
                    <a:pt x="915" y="398"/>
                  </a:cubicBezTo>
                  <a:lnTo>
                    <a:pt x="153" y="398"/>
                  </a:lnTo>
                  <a:cubicBezTo>
                    <a:pt x="68" y="398"/>
                    <a:pt x="0" y="330"/>
                    <a:pt x="0" y="245"/>
                  </a:cubicBezTo>
                  <a:lnTo>
                    <a:pt x="0" y="153"/>
                  </a:lnTo>
                  <a:cubicBezTo>
                    <a:pt x="0" y="68"/>
                    <a:pt x="68" y="0"/>
                    <a:pt x="153"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6" name="Rectangle 39"/>
            <p:cNvSpPr>
              <a:spLocks noChangeArrowheads="1"/>
            </p:cNvSpPr>
            <p:nvPr/>
          </p:nvSpPr>
          <p:spPr bwMode="auto">
            <a:xfrm>
              <a:off x="4076" y="2642"/>
              <a:ext cx="363"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Hit/Miss</a:t>
              </a:r>
              <a:endParaRPr lang="en-US">
                <a:latin typeface="Arial" pitchFamily="34" charset="0"/>
              </a:endParaRPr>
            </a:p>
          </p:txBody>
        </p:sp>
        <p:sp>
          <p:nvSpPr>
            <p:cNvPr id="31757" name="Line 40"/>
            <p:cNvSpPr>
              <a:spLocks noChangeShapeType="1"/>
            </p:cNvSpPr>
            <p:nvPr/>
          </p:nvSpPr>
          <p:spPr bwMode="auto">
            <a:xfrm>
              <a:off x="1431" y="1775"/>
              <a:ext cx="255"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58" name="Freeform 41"/>
            <p:cNvSpPr>
              <a:spLocks/>
            </p:cNvSpPr>
            <p:nvPr/>
          </p:nvSpPr>
          <p:spPr bwMode="auto">
            <a:xfrm>
              <a:off x="1609" y="1749"/>
              <a:ext cx="90" cy="51"/>
            </a:xfrm>
            <a:custGeom>
              <a:avLst/>
              <a:gdLst>
                <a:gd name="T0" fmla="*/ 26 w 90"/>
                <a:gd name="T1" fmla="*/ 26 h 51"/>
                <a:gd name="T2" fmla="*/ 0 w 90"/>
                <a:gd name="T3" fmla="*/ 51 h 51"/>
                <a:gd name="T4" fmla="*/ 90 w 90"/>
                <a:gd name="T5" fmla="*/ 26 h 51"/>
                <a:gd name="T6" fmla="*/ 0 w 90"/>
                <a:gd name="T7" fmla="*/ 0 h 51"/>
                <a:gd name="T8" fmla="*/ 26 w 90"/>
                <a:gd name="T9" fmla="*/ 26 h 51"/>
              </a:gdLst>
              <a:ahLst/>
              <a:cxnLst>
                <a:cxn ang="0">
                  <a:pos x="T0" y="T1"/>
                </a:cxn>
                <a:cxn ang="0">
                  <a:pos x="T2" y="T3"/>
                </a:cxn>
                <a:cxn ang="0">
                  <a:pos x="T4" y="T5"/>
                </a:cxn>
                <a:cxn ang="0">
                  <a:pos x="T6" y="T7"/>
                </a:cxn>
                <a:cxn ang="0">
                  <a:pos x="T8" y="T9"/>
                </a:cxn>
              </a:cxnLst>
              <a:rect l="0" t="0" r="r" b="b"/>
              <a:pathLst>
                <a:path w="90" h="51">
                  <a:moveTo>
                    <a:pt x="26" y="26"/>
                  </a:moveTo>
                  <a:lnTo>
                    <a:pt x="0" y="51"/>
                  </a:lnTo>
                  <a:lnTo>
                    <a:pt x="90" y="26"/>
                  </a:lnTo>
                  <a:lnTo>
                    <a:pt x="0" y="0"/>
                  </a:lnTo>
                  <a:lnTo>
                    <a:pt x="26"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59" name="Freeform 42"/>
            <p:cNvSpPr>
              <a:spLocks/>
            </p:cNvSpPr>
            <p:nvPr/>
          </p:nvSpPr>
          <p:spPr bwMode="auto">
            <a:xfrm>
              <a:off x="1049" y="1663"/>
              <a:ext cx="425" cy="214"/>
            </a:xfrm>
            <a:custGeom>
              <a:avLst/>
              <a:gdLst>
                <a:gd name="T0" fmla="*/ 182 w 935"/>
                <a:gd name="T1" fmla="*/ 0 h 473"/>
                <a:gd name="T2" fmla="*/ 753 w 935"/>
                <a:gd name="T3" fmla="*/ 0 h 473"/>
                <a:gd name="T4" fmla="*/ 935 w 935"/>
                <a:gd name="T5" fmla="*/ 181 h 473"/>
                <a:gd name="T6" fmla="*/ 935 w 935"/>
                <a:gd name="T7" fmla="*/ 291 h 473"/>
                <a:gd name="T8" fmla="*/ 753 w 935"/>
                <a:gd name="T9" fmla="*/ 473 h 473"/>
                <a:gd name="T10" fmla="*/ 182 w 935"/>
                <a:gd name="T11" fmla="*/ 473 h 473"/>
                <a:gd name="T12" fmla="*/ 0 w 935"/>
                <a:gd name="T13" fmla="*/ 291 h 473"/>
                <a:gd name="T14" fmla="*/ 0 w 935"/>
                <a:gd name="T15" fmla="*/ 181 h 473"/>
                <a:gd name="T16" fmla="*/ 182 w 935"/>
                <a:gd name="T17"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73">
                  <a:moveTo>
                    <a:pt x="182" y="0"/>
                  </a:moveTo>
                  <a:lnTo>
                    <a:pt x="753" y="0"/>
                  </a:lnTo>
                  <a:cubicBezTo>
                    <a:pt x="854" y="0"/>
                    <a:pt x="935" y="81"/>
                    <a:pt x="935" y="181"/>
                  </a:cubicBezTo>
                  <a:lnTo>
                    <a:pt x="935" y="291"/>
                  </a:lnTo>
                  <a:cubicBezTo>
                    <a:pt x="935" y="392"/>
                    <a:pt x="854" y="473"/>
                    <a:pt x="753" y="473"/>
                  </a:cubicBezTo>
                  <a:lnTo>
                    <a:pt x="182" y="473"/>
                  </a:lnTo>
                  <a:cubicBezTo>
                    <a:pt x="81" y="473"/>
                    <a:pt x="0" y="392"/>
                    <a:pt x="0" y="291"/>
                  </a:cubicBezTo>
                  <a:lnTo>
                    <a:pt x="0" y="181"/>
                  </a:lnTo>
                  <a:cubicBezTo>
                    <a:pt x="0" y="81"/>
                    <a:pt x="81" y="0"/>
                    <a:pt x="182"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0" name="Rectangle 43"/>
            <p:cNvSpPr>
              <a:spLocks noChangeArrowheads="1"/>
            </p:cNvSpPr>
            <p:nvPr/>
          </p:nvSpPr>
          <p:spPr bwMode="auto">
            <a:xfrm>
              <a:off x="1092" y="1709"/>
              <a:ext cx="2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Index</a:t>
              </a:r>
              <a:endParaRPr lang="en-US">
                <a:latin typeface="Arial" pitchFamily="34" charset="0"/>
              </a:endParaRPr>
            </a:p>
          </p:txBody>
        </p:sp>
        <p:sp>
          <p:nvSpPr>
            <p:cNvPr id="31761" name="Freeform 44"/>
            <p:cNvSpPr>
              <a:spLocks/>
            </p:cNvSpPr>
            <p:nvPr/>
          </p:nvSpPr>
          <p:spPr bwMode="auto">
            <a:xfrm>
              <a:off x="2627" y="2423"/>
              <a:ext cx="316" cy="214"/>
            </a:xfrm>
            <a:custGeom>
              <a:avLst/>
              <a:gdLst>
                <a:gd name="T0" fmla="*/ 182 w 696"/>
                <a:gd name="T1" fmla="*/ 0 h 473"/>
                <a:gd name="T2" fmla="*/ 514 w 696"/>
                <a:gd name="T3" fmla="*/ 0 h 473"/>
                <a:gd name="T4" fmla="*/ 696 w 696"/>
                <a:gd name="T5" fmla="*/ 182 h 473"/>
                <a:gd name="T6" fmla="*/ 696 w 696"/>
                <a:gd name="T7" fmla="*/ 291 h 473"/>
                <a:gd name="T8" fmla="*/ 514 w 696"/>
                <a:gd name="T9" fmla="*/ 473 h 473"/>
                <a:gd name="T10" fmla="*/ 182 w 696"/>
                <a:gd name="T11" fmla="*/ 473 h 473"/>
                <a:gd name="T12" fmla="*/ 0 w 696"/>
                <a:gd name="T13" fmla="*/ 291 h 473"/>
                <a:gd name="T14" fmla="*/ 0 w 696"/>
                <a:gd name="T15" fmla="*/ 182 h 473"/>
                <a:gd name="T16" fmla="*/ 182 w 696"/>
                <a:gd name="T17" fmla="*/ 0 h 4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96" h="473">
                  <a:moveTo>
                    <a:pt x="182" y="0"/>
                  </a:moveTo>
                  <a:lnTo>
                    <a:pt x="514" y="0"/>
                  </a:lnTo>
                  <a:cubicBezTo>
                    <a:pt x="615" y="0"/>
                    <a:pt x="696" y="81"/>
                    <a:pt x="696" y="182"/>
                  </a:cubicBezTo>
                  <a:lnTo>
                    <a:pt x="696" y="291"/>
                  </a:lnTo>
                  <a:cubicBezTo>
                    <a:pt x="696" y="392"/>
                    <a:pt x="615" y="473"/>
                    <a:pt x="514" y="473"/>
                  </a:cubicBezTo>
                  <a:lnTo>
                    <a:pt x="182" y="473"/>
                  </a:lnTo>
                  <a:cubicBezTo>
                    <a:pt x="81" y="473"/>
                    <a:pt x="0" y="392"/>
                    <a:pt x="0" y="291"/>
                  </a:cubicBezTo>
                  <a:lnTo>
                    <a:pt x="0" y="182"/>
                  </a:lnTo>
                  <a:cubicBezTo>
                    <a:pt x="0" y="81"/>
                    <a:pt x="81" y="0"/>
                    <a:pt x="182" y="0"/>
                  </a:cubicBezTo>
                  <a:close/>
                </a:path>
              </a:pathLst>
            </a:custGeom>
            <a:solidFill>
              <a:srgbClr val="AAEEFF"/>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2" name="Rectangle 45"/>
            <p:cNvSpPr>
              <a:spLocks noChangeArrowheads="1"/>
            </p:cNvSpPr>
            <p:nvPr/>
          </p:nvSpPr>
          <p:spPr bwMode="auto">
            <a:xfrm>
              <a:off x="2678" y="2465"/>
              <a:ext cx="17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Tag</a:t>
              </a:r>
              <a:endParaRPr lang="en-US">
                <a:latin typeface="Arial" pitchFamily="34" charset="0"/>
              </a:endParaRPr>
            </a:p>
          </p:txBody>
        </p:sp>
        <p:sp>
          <p:nvSpPr>
            <p:cNvPr id="31763" name="Freeform 46"/>
            <p:cNvSpPr>
              <a:spLocks/>
            </p:cNvSpPr>
            <p:nvPr/>
          </p:nvSpPr>
          <p:spPr bwMode="auto">
            <a:xfrm>
              <a:off x="3119" y="2325"/>
              <a:ext cx="1210" cy="149"/>
            </a:xfrm>
            <a:custGeom>
              <a:avLst/>
              <a:gdLst>
                <a:gd name="T0" fmla="*/ 0 w 2662"/>
                <a:gd name="T1" fmla="*/ 329 h 329"/>
                <a:gd name="T2" fmla="*/ 2662 w 2662"/>
                <a:gd name="T3" fmla="*/ 329 h 329"/>
                <a:gd name="T4" fmla="*/ 2662 w 2662"/>
                <a:gd name="T5" fmla="*/ 0 h 329"/>
              </a:gdLst>
              <a:ahLst/>
              <a:cxnLst>
                <a:cxn ang="0">
                  <a:pos x="T0" y="T1"/>
                </a:cxn>
                <a:cxn ang="0">
                  <a:pos x="T2" y="T3"/>
                </a:cxn>
                <a:cxn ang="0">
                  <a:pos x="T4" y="T5"/>
                </a:cxn>
              </a:cxnLst>
              <a:rect l="0" t="0" r="r" b="b"/>
              <a:pathLst>
                <a:path w="2662" h="329">
                  <a:moveTo>
                    <a:pt x="0" y="329"/>
                  </a:moveTo>
                  <a:lnTo>
                    <a:pt x="2662" y="329"/>
                  </a:lnTo>
                  <a:lnTo>
                    <a:pt x="2662" y="0"/>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4" name="Freeform 47"/>
            <p:cNvSpPr>
              <a:spLocks/>
            </p:cNvSpPr>
            <p:nvPr/>
          </p:nvSpPr>
          <p:spPr bwMode="auto">
            <a:xfrm>
              <a:off x="4300" y="2311"/>
              <a:ext cx="57" cy="99"/>
            </a:xfrm>
            <a:custGeom>
              <a:avLst/>
              <a:gdLst>
                <a:gd name="T0" fmla="*/ 29 w 57"/>
                <a:gd name="T1" fmla="*/ 70 h 99"/>
                <a:gd name="T2" fmla="*/ 57 w 57"/>
                <a:gd name="T3" fmla="*/ 99 h 99"/>
                <a:gd name="T4" fmla="*/ 29 w 57"/>
                <a:gd name="T5" fmla="*/ 0 h 99"/>
                <a:gd name="T6" fmla="*/ 0 w 57"/>
                <a:gd name="T7" fmla="*/ 99 h 99"/>
                <a:gd name="T8" fmla="*/ 29 w 57"/>
                <a:gd name="T9" fmla="*/ 70 h 99"/>
              </a:gdLst>
              <a:ahLst/>
              <a:cxnLst>
                <a:cxn ang="0">
                  <a:pos x="T0" y="T1"/>
                </a:cxn>
                <a:cxn ang="0">
                  <a:pos x="T2" y="T3"/>
                </a:cxn>
                <a:cxn ang="0">
                  <a:pos x="T4" y="T5"/>
                </a:cxn>
                <a:cxn ang="0">
                  <a:pos x="T6" y="T7"/>
                </a:cxn>
                <a:cxn ang="0">
                  <a:pos x="T8" y="T9"/>
                </a:cxn>
              </a:cxnLst>
              <a:rect l="0" t="0" r="r" b="b"/>
              <a:pathLst>
                <a:path w="57" h="99">
                  <a:moveTo>
                    <a:pt x="29" y="70"/>
                  </a:moveTo>
                  <a:lnTo>
                    <a:pt x="57" y="99"/>
                  </a:lnTo>
                  <a:lnTo>
                    <a:pt x="29" y="0"/>
                  </a:lnTo>
                  <a:lnTo>
                    <a:pt x="0" y="99"/>
                  </a:lnTo>
                  <a:lnTo>
                    <a:pt x="29" y="7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5" name="Freeform 48"/>
            <p:cNvSpPr>
              <a:spLocks/>
            </p:cNvSpPr>
            <p:nvPr/>
          </p:nvSpPr>
          <p:spPr bwMode="auto">
            <a:xfrm>
              <a:off x="3100" y="2246"/>
              <a:ext cx="920" cy="414"/>
            </a:xfrm>
            <a:custGeom>
              <a:avLst/>
              <a:gdLst>
                <a:gd name="T0" fmla="*/ 0 w 2024"/>
                <a:gd name="T1" fmla="*/ 0 h 914"/>
                <a:gd name="T2" fmla="*/ 0 w 2024"/>
                <a:gd name="T3" fmla="*/ 914 h 914"/>
                <a:gd name="T4" fmla="*/ 2024 w 2024"/>
                <a:gd name="T5" fmla="*/ 914 h 914"/>
              </a:gdLst>
              <a:ahLst/>
              <a:cxnLst>
                <a:cxn ang="0">
                  <a:pos x="T0" y="T1"/>
                </a:cxn>
                <a:cxn ang="0">
                  <a:pos x="T2" y="T3"/>
                </a:cxn>
                <a:cxn ang="0">
                  <a:pos x="T4" y="T5"/>
                </a:cxn>
              </a:cxnLst>
              <a:rect l="0" t="0" r="r" b="b"/>
              <a:pathLst>
                <a:path w="2024" h="914">
                  <a:moveTo>
                    <a:pt x="0" y="0"/>
                  </a:moveTo>
                  <a:lnTo>
                    <a:pt x="0" y="914"/>
                  </a:lnTo>
                  <a:lnTo>
                    <a:pt x="2024" y="914"/>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6" name="Freeform 49"/>
            <p:cNvSpPr>
              <a:spLocks/>
            </p:cNvSpPr>
            <p:nvPr/>
          </p:nvSpPr>
          <p:spPr bwMode="auto">
            <a:xfrm>
              <a:off x="3936" y="2632"/>
              <a:ext cx="98" cy="57"/>
            </a:xfrm>
            <a:custGeom>
              <a:avLst/>
              <a:gdLst>
                <a:gd name="T0" fmla="*/ 28 w 98"/>
                <a:gd name="T1" fmla="*/ 28 h 57"/>
                <a:gd name="T2" fmla="*/ 0 w 98"/>
                <a:gd name="T3" fmla="*/ 57 h 57"/>
                <a:gd name="T4" fmla="*/ 98 w 98"/>
                <a:gd name="T5" fmla="*/ 28 h 57"/>
                <a:gd name="T6" fmla="*/ 0 w 98"/>
                <a:gd name="T7" fmla="*/ 0 h 57"/>
                <a:gd name="T8" fmla="*/ 28 w 98"/>
                <a:gd name="T9" fmla="*/ 28 h 57"/>
              </a:gdLst>
              <a:ahLst/>
              <a:cxnLst>
                <a:cxn ang="0">
                  <a:pos x="T0" y="T1"/>
                </a:cxn>
                <a:cxn ang="0">
                  <a:pos x="T2" y="T3"/>
                </a:cxn>
                <a:cxn ang="0">
                  <a:pos x="T4" y="T5"/>
                </a:cxn>
                <a:cxn ang="0">
                  <a:pos x="T6" y="T7"/>
                </a:cxn>
                <a:cxn ang="0">
                  <a:pos x="T8" y="T9"/>
                </a:cxn>
              </a:cxnLst>
              <a:rect l="0" t="0" r="r" b="b"/>
              <a:pathLst>
                <a:path w="98" h="57">
                  <a:moveTo>
                    <a:pt x="28" y="28"/>
                  </a:moveTo>
                  <a:lnTo>
                    <a:pt x="0" y="57"/>
                  </a:lnTo>
                  <a:lnTo>
                    <a:pt x="98" y="28"/>
                  </a:lnTo>
                  <a:lnTo>
                    <a:pt x="0" y="0"/>
                  </a:lnTo>
                  <a:lnTo>
                    <a:pt x="28" y="28"/>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7" name="Oval 50"/>
            <p:cNvSpPr>
              <a:spLocks noChangeArrowheads="1"/>
            </p:cNvSpPr>
            <p:nvPr/>
          </p:nvSpPr>
          <p:spPr bwMode="auto">
            <a:xfrm>
              <a:off x="3082" y="2437"/>
              <a:ext cx="44" cy="39"/>
            </a:xfrm>
            <a:prstGeom prst="ellipse">
              <a:avLst/>
            </a:prstGeom>
            <a:solidFill>
              <a:srgbClr val="000080"/>
            </a:solidFill>
            <a:ln w="14"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68" name="Line 51"/>
            <p:cNvSpPr>
              <a:spLocks noChangeShapeType="1"/>
            </p:cNvSpPr>
            <p:nvPr/>
          </p:nvSpPr>
          <p:spPr bwMode="auto">
            <a:xfrm>
              <a:off x="3550" y="1756"/>
              <a:ext cx="256" cy="0"/>
            </a:xfrm>
            <a:prstGeom prst="line">
              <a:avLst/>
            </a:prstGeom>
            <a:noFill/>
            <a:ln w="13" cap="flat">
              <a:solidFill>
                <a:srgbClr val="2215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69" name="Freeform 52"/>
            <p:cNvSpPr>
              <a:spLocks/>
            </p:cNvSpPr>
            <p:nvPr/>
          </p:nvSpPr>
          <p:spPr bwMode="auto">
            <a:xfrm>
              <a:off x="3729" y="1730"/>
              <a:ext cx="89" cy="51"/>
            </a:xfrm>
            <a:custGeom>
              <a:avLst/>
              <a:gdLst>
                <a:gd name="T0" fmla="*/ 25 w 89"/>
                <a:gd name="T1" fmla="*/ 26 h 51"/>
                <a:gd name="T2" fmla="*/ 0 w 89"/>
                <a:gd name="T3" fmla="*/ 51 h 51"/>
                <a:gd name="T4" fmla="*/ 89 w 89"/>
                <a:gd name="T5" fmla="*/ 26 h 51"/>
                <a:gd name="T6" fmla="*/ 0 w 89"/>
                <a:gd name="T7" fmla="*/ 0 h 51"/>
                <a:gd name="T8" fmla="*/ 25 w 89"/>
                <a:gd name="T9" fmla="*/ 26 h 51"/>
              </a:gdLst>
              <a:ahLst/>
              <a:cxnLst>
                <a:cxn ang="0">
                  <a:pos x="T0" y="T1"/>
                </a:cxn>
                <a:cxn ang="0">
                  <a:pos x="T2" y="T3"/>
                </a:cxn>
                <a:cxn ang="0">
                  <a:pos x="T4" y="T5"/>
                </a:cxn>
                <a:cxn ang="0">
                  <a:pos x="T6" y="T7"/>
                </a:cxn>
                <a:cxn ang="0">
                  <a:pos x="T8" y="T9"/>
                </a:cxn>
              </a:cxnLst>
              <a:rect l="0" t="0" r="r" b="b"/>
              <a:pathLst>
                <a:path w="89" h="51">
                  <a:moveTo>
                    <a:pt x="25" y="26"/>
                  </a:moveTo>
                  <a:lnTo>
                    <a:pt x="0" y="51"/>
                  </a:lnTo>
                  <a:lnTo>
                    <a:pt x="89" y="26"/>
                  </a:lnTo>
                  <a:lnTo>
                    <a:pt x="0" y="0"/>
                  </a:lnTo>
                  <a:lnTo>
                    <a:pt x="25" y="2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70" name="Freeform 53"/>
            <p:cNvSpPr>
              <a:spLocks/>
            </p:cNvSpPr>
            <p:nvPr/>
          </p:nvSpPr>
          <p:spPr bwMode="auto">
            <a:xfrm>
              <a:off x="3225" y="1420"/>
              <a:ext cx="425" cy="215"/>
            </a:xfrm>
            <a:custGeom>
              <a:avLst/>
              <a:gdLst>
                <a:gd name="T0" fmla="*/ 181 w 935"/>
                <a:gd name="T1" fmla="*/ 0 h 474"/>
                <a:gd name="T2" fmla="*/ 753 w 935"/>
                <a:gd name="T3" fmla="*/ 0 h 474"/>
                <a:gd name="T4" fmla="*/ 935 w 935"/>
                <a:gd name="T5" fmla="*/ 182 h 474"/>
                <a:gd name="T6" fmla="*/ 935 w 935"/>
                <a:gd name="T7" fmla="*/ 292 h 474"/>
                <a:gd name="T8" fmla="*/ 753 w 935"/>
                <a:gd name="T9" fmla="*/ 474 h 474"/>
                <a:gd name="T10" fmla="*/ 181 w 935"/>
                <a:gd name="T11" fmla="*/ 474 h 474"/>
                <a:gd name="T12" fmla="*/ 0 w 935"/>
                <a:gd name="T13" fmla="*/ 292 h 474"/>
                <a:gd name="T14" fmla="*/ 0 w 935"/>
                <a:gd name="T15" fmla="*/ 182 h 474"/>
                <a:gd name="T16" fmla="*/ 181 w 935"/>
                <a:gd name="T17" fmla="*/ 0 h 4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35" h="474">
                  <a:moveTo>
                    <a:pt x="181" y="0"/>
                  </a:moveTo>
                  <a:lnTo>
                    <a:pt x="753" y="0"/>
                  </a:lnTo>
                  <a:cubicBezTo>
                    <a:pt x="854" y="0"/>
                    <a:pt x="935" y="81"/>
                    <a:pt x="935" y="182"/>
                  </a:cubicBezTo>
                  <a:lnTo>
                    <a:pt x="935" y="292"/>
                  </a:lnTo>
                  <a:cubicBezTo>
                    <a:pt x="935" y="392"/>
                    <a:pt x="854" y="474"/>
                    <a:pt x="753" y="474"/>
                  </a:cubicBezTo>
                  <a:lnTo>
                    <a:pt x="181" y="474"/>
                  </a:lnTo>
                  <a:cubicBezTo>
                    <a:pt x="81" y="474"/>
                    <a:pt x="0" y="392"/>
                    <a:pt x="0" y="292"/>
                  </a:cubicBezTo>
                  <a:lnTo>
                    <a:pt x="0" y="182"/>
                  </a:lnTo>
                  <a:cubicBezTo>
                    <a:pt x="0" y="81"/>
                    <a:pt x="81" y="0"/>
                    <a:pt x="181" y="0"/>
                  </a:cubicBezTo>
                  <a:close/>
                </a:path>
              </a:pathLst>
            </a:custGeom>
            <a:solidFill>
              <a:srgbClr val="AAEEF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771" name="Rectangle 54"/>
            <p:cNvSpPr>
              <a:spLocks noChangeArrowheads="1"/>
            </p:cNvSpPr>
            <p:nvPr/>
          </p:nvSpPr>
          <p:spPr bwMode="auto">
            <a:xfrm>
              <a:off x="3268" y="1467"/>
              <a:ext cx="286"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Index</a:t>
              </a:r>
              <a:endParaRPr lang="en-US">
                <a:latin typeface="Arial" pitchFamily="34" charset="0"/>
              </a:endParaRPr>
            </a:p>
          </p:txBody>
        </p:sp>
        <p:sp>
          <p:nvSpPr>
            <p:cNvPr id="31772" name="Freeform 55"/>
            <p:cNvSpPr>
              <a:spLocks/>
            </p:cNvSpPr>
            <p:nvPr/>
          </p:nvSpPr>
          <p:spPr bwMode="auto">
            <a:xfrm>
              <a:off x="3427" y="1630"/>
              <a:ext cx="150" cy="126"/>
            </a:xfrm>
            <a:custGeom>
              <a:avLst/>
              <a:gdLst>
                <a:gd name="T0" fmla="*/ 0 w 329"/>
                <a:gd name="T1" fmla="*/ 0 h 278"/>
                <a:gd name="T2" fmla="*/ 0 w 329"/>
                <a:gd name="T3" fmla="*/ 278 h 278"/>
                <a:gd name="T4" fmla="*/ 329 w 329"/>
                <a:gd name="T5" fmla="*/ 278 h 278"/>
              </a:gdLst>
              <a:ahLst/>
              <a:cxnLst>
                <a:cxn ang="0">
                  <a:pos x="T0" y="T1"/>
                </a:cxn>
                <a:cxn ang="0">
                  <a:pos x="T2" y="T3"/>
                </a:cxn>
                <a:cxn ang="0">
                  <a:pos x="T4" y="T5"/>
                </a:cxn>
              </a:cxnLst>
              <a:rect l="0" t="0" r="r" b="b"/>
              <a:pathLst>
                <a:path w="329" h="278">
                  <a:moveTo>
                    <a:pt x="0" y="0"/>
                  </a:moveTo>
                  <a:lnTo>
                    <a:pt x="0" y="278"/>
                  </a:lnTo>
                  <a:lnTo>
                    <a:pt x="329" y="278"/>
                  </a:lnTo>
                </a:path>
              </a:pathLst>
            </a:custGeom>
            <a:noFill/>
            <a:ln w="14" cap="flat">
              <a:solidFill>
                <a:srgbClr val="0E1DF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773" name="Rectangle 56"/>
            <p:cNvSpPr>
              <a:spLocks noChangeArrowheads="1"/>
            </p:cNvSpPr>
            <p:nvPr/>
          </p:nvSpPr>
          <p:spPr bwMode="auto">
            <a:xfrm>
              <a:off x="3834" y="1689"/>
              <a:ext cx="940" cy="136"/>
            </a:xfrm>
            <a:prstGeom prst="rect">
              <a:avLst/>
            </a:prstGeom>
            <a:solidFill>
              <a:srgbClr val="87CDDE"/>
            </a:solidFill>
            <a:ln w="14" cap="flat">
              <a:solidFill>
                <a:srgbClr val="0E1DF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Direct </a:t>
            </a:r>
            <a:r>
              <a:rPr lang="fr-FR" dirty="0" err="1">
                <a:solidFill>
                  <a:schemeClr val="tx1"/>
                </a:solidFill>
              </a:rPr>
              <a:t>Mapped</a:t>
            </a:r>
            <a:r>
              <a:rPr lang="fr-FR" dirty="0">
                <a:solidFill>
                  <a:schemeClr val="tx1"/>
                </a:solidFill>
              </a:rPr>
              <a:t> Cache</a:t>
            </a:r>
          </a:p>
        </p:txBody>
      </p:sp>
      <p:sp>
        <p:nvSpPr>
          <p:cNvPr id="32773" name="Text Placeholder 2"/>
          <p:cNvSpPr txBox="1">
            <a:spLocks noGrp="1"/>
          </p:cNvSpPr>
          <p:nvPr>
            <p:ph type="body" idx="4294967295"/>
          </p:nvPr>
        </p:nvSpPr>
        <p:spPr bwMode="auto">
          <a:xfrm>
            <a:off x="1752600" y="1676400"/>
            <a:ext cx="8839200" cy="3962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have 128 entries in our</a:t>
            </a:r>
            <a:r>
              <a:rPr lang="en-US" altLang="en-US" sz="2800" dirty="0">
                <a:solidFill>
                  <a:srgbClr val="33CC66"/>
                </a:solidFill>
                <a:latin typeface="Calibri" pitchFamily="34" charset="0"/>
                <a:ea typeface="Microsoft YaHei" pitchFamily="34" charset="-122"/>
                <a:cs typeface="Mangal" pitchFamily="18" charset="0"/>
              </a:rPr>
              <a:t> cache</a:t>
            </a:r>
            <a:r>
              <a:rPr lang="en-US" altLang="en-US" sz="2800" dirty="0">
                <a:latin typeface="Calibri" pitchFamily="34" charset="0"/>
                <a:ea typeface="Microsoft YaHei" pitchFamily="34" charset="-122"/>
                <a:cs typeface="Mangal" pitchFamily="18" charset="0"/>
              </a:rPr>
              <a: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compute the</a:t>
            </a:r>
            <a:r>
              <a:rPr lang="en-US" altLang="en-US" sz="2800" dirty="0">
                <a:solidFill>
                  <a:srgbClr val="0047FF"/>
                </a:solidFill>
                <a:latin typeface="Calibri" pitchFamily="34" charset="0"/>
                <a:ea typeface="Microsoft YaHei" pitchFamily="34" charset="-122"/>
                <a:cs typeface="Mangal" pitchFamily="18" charset="0"/>
              </a:rPr>
              <a:t> index</a:t>
            </a:r>
            <a:r>
              <a:rPr lang="en-US" altLang="en-US" sz="2800" dirty="0">
                <a:latin typeface="Calibri" pitchFamily="34" charset="0"/>
                <a:ea typeface="Microsoft YaHei" pitchFamily="34" charset="-122"/>
                <a:cs typeface="Mangal" pitchFamily="18" charset="0"/>
              </a:rPr>
              <a:t> as </a:t>
            </a:r>
            <a:r>
              <a:rPr lang="en-US" altLang="en-US" sz="2800" dirty="0" err="1">
                <a:latin typeface="Calibri" pitchFamily="34" charset="0"/>
                <a:ea typeface="Microsoft YaHei" pitchFamily="34" charset="-122"/>
                <a:cs typeface="Mangal" pitchFamily="18" charset="0"/>
              </a:rPr>
              <a:t>idx</a:t>
            </a:r>
            <a:r>
              <a:rPr lang="en-US" altLang="en-US" sz="2800" dirty="0">
                <a:latin typeface="Calibri" pitchFamily="34" charset="0"/>
                <a:ea typeface="Microsoft YaHei" pitchFamily="34" charset="-122"/>
                <a:cs typeface="Mangal" pitchFamily="18" charset="0"/>
              </a:rPr>
              <a:t> = </a:t>
            </a:r>
            <a:r>
              <a:rPr lang="en-US" altLang="en-US" sz="2800" i="1" dirty="0">
                <a:latin typeface="Calibri" pitchFamily="34" charset="0"/>
                <a:ea typeface="Microsoft YaHei" pitchFamily="34" charset="-122"/>
                <a:cs typeface="Mangal" pitchFamily="18" charset="0"/>
              </a:rPr>
              <a:t>block address</a:t>
            </a:r>
            <a:r>
              <a:rPr lang="en-US" altLang="en-US" sz="2800" dirty="0">
                <a:latin typeface="Calibri" pitchFamily="34" charset="0"/>
                <a:ea typeface="Microsoft YaHei" pitchFamily="34" charset="-122"/>
                <a:cs typeface="Mangal" pitchFamily="18" charset="0"/>
              </a:rPr>
              <a:t> % 128</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access </a:t>
            </a:r>
            <a:r>
              <a:rPr lang="en-US" altLang="en-US" sz="2800" dirty="0">
                <a:solidFill>
                  <a:srgbClr val="0047FF"/>
                </a:solidFill>
                <a:latin typeface="Calibri" pitchFamily="34" charset="0"/>
                <a:ea typeface="Microsoft YaHei" pitchFamily="34" charset="-122"/>
                <a:cs typeface="Mangal" pitchFamily="18" charset="0"/>
              </a:rPr>
              <a:t>entry</a:t>
            </a:r>
            <a:r>
              <a:rPr lang="en-US" altLang="en-US" sz="2800" dirty="0">
                <a:latin typeface="Calibri" pitchFamily="34" charset="0"/>
                <a:ea typeface="Microsoft YaHei" pitchFamily="34" charset="-122"/>
                <a:cs typeface="Mangal" pitchFamily="18" charset="0"/>
              </a:rPr>
              <a:t>, </a:t>
            </a:r>
            <a:r>
              <a:rPr lang="en-US" altLang="en-US" sz="2800" dirty="0" err="1">
                <a:solidFill>
                  <a:srgbClr val="33CC66"/>
                </a:solidFill>
                <a:latin typeface="Calibri" pitchFamily="34" charset="0"/>
                <a:ea typeface="Microsoft YaHei" pitchFamily="34" charset="-122"/>
                <a:cs typeface="Mangal" pitchFamily="18" charset="0"/>
              </a:rPr>
              <a:t>idx</a:t>
            </a:r>
            <a:r>
              <a:rPr lang="en-US" altLang="en-US" sz="2800" dirty="0">
                <a:latin typeface="Calibri" pitchFamily="34" charset="0"/>
                <a:ea typeface="Microsoft YaHei" pitchFamily="34" charset="-122"/>
                <a:cs typeface="Mangal" pitchFamily="18" charset="0"/>
              </a:rPr>
              <a:t>, in the </a:t>
            </a:r>
            <a:r>
              <a:rPr lang="en-US" altLang="en-US" sz="2800" dirty="0">
                <a:solidFill>
                  <a:srgbClr val="EB613D"/>
                </a:solidFill>
                <a:latin typeface="Calibri" pitchFamily="34" charset="0"/>
                <a:ea typeface="Microsoft YaHei" pitchFamily="34" charset="-122"/>
                <a:cs typeface="Mangal" pitchFamily="18" charset="0"/>
              </a:rPr>
              <a:t>tag array</a:t>
            </a:r>
            <a:r>
              <a:rPr lang="en-US" altLang="en-US" sz="2800" dirty="0">
                <a:latin typeface="Calibri" pitchFamily="34" charset="0"/>
                <a:ea typeface="Microsoft YaHei" pitchFamily="34" charset="-122"/>
                <a:cs typeface="Mangal" pitchFamily="18" charset="0"/>
              </a:rPr>
              <a:t> and compare the contents of the </a:t>
            </a:r>
            <a:r>
              <a:rPr lang="en-US" altLang="en-US" sz="2800" dirty="0">
                <a:solidFill>
                  <a:srgbClr val="DC2300"/>
                </a:solidFill>
                <a:latin typeface="Calibri" pitchFamily="34" charset="0"/>
                <a:ea typeface="Microsoft YaHei" pitchFamily="34" charset="-122"/>
                <a:cs typeface="Mangal" pitchFamily="18" charset="0"/>
              </a:rPr>
              <a:t>tag</a:t>
            </a:r>
            <a:r>
              <a:rPr lang="en-US" altLang="en-US" sz="2800" dirty="0">
                <a:latin typeface="Calibri" pitchFamily="34" charset="0"/>
                <a:ea typeface="Microsoft YaHei" pitchFamily="34" charset="-122"/>
                <a:cs typeface="Mangal" pitchFamily="18" charset="0"/>
              </a:rPr>
              <a:t> (19 </a:t>
            </a:r>
            <a:r>
              <a:rPr lang="en-US" altLang="en-US" sz="2800" dirty="0" err="1">
                <a:latin typeface="Calibri" pitchFamily="34" charset="0"/>
                <a:ea typeface="Microsoft YaHei" pitchFamily="34" charset="-122"/>
                <a:cs typeface="Mangal" pitchFamily="18" charset="0"/>
              </a:rPr>
              <a:t>msb</a:t>
            </a:r>
            <a:r>
              <a:rPr lang="en-US" altLang="en-US" sz="2800" dirty="0">
                <a:latin typeface="Calibri" pitchFamily="34" charset="0"/>
                <a:ea typeface="Microsoft YaHei" pitchFamily="34" charset="-122"/>
                <a:cs typeface="Mangal" pitchFamily="18" charset="0"/>
              </a:rPr>
              <a:t> bits of the </a:t>
            </a:r>
            <a:r>
              <a:rPr lang="en-US" altLang="en-US" sz="2800" dirty="0">
                <a:solidFill>
                  <a:srgbClr val="0047FF"/>
                </a:solidFill>
                <a:latin typeface="Calibri" pitchFamily="34" charset="0"/>
                <a:ea typeface="Microsoft YaHei" pitchFamily="34" charset="-122"/>
                <a:cs typeface="Mangal" pitchFamily="18" charset="0"/>
              </a:rPr>
              <a:t>address</a:t>
            </a:r>
            <a:r>
              <a:rPr lang="en-US" altLang="en-US" sz="2800" dirty="0">
                <a:latin typeface="Calibri" pitchFamily="34" charset="0"/>
                <a:ea typeface="Microsoft YaHei" pitchFamily="34" charset="-122"/>
                <a:cs typeface="Mangal" pitchFamily="18" charset="0"/>
              </a:rPr>
              <a: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If there is a </a:t>
            </a:r>
            <a:r>
              <a:rPr lang="en-US" altLang="en-US" sz="2800" dirty="0">
                <a:solidFill>
                  <a:srgbClr val="0047FF"/>
                </a:solidFill>
                <a:latin typeface="Calibri" pitchFamily="34" charset="0"/>
                <a:ea typeface="Microsoft YaHei" pitchFamily="34" charset="-122"/>
                <a:cs typeface="Mangal" pitchFamily="18" charset="0"/>
              </a:rPr>
              <a:t>match</a:t>
            </a:r>
            <a:r>
              <a:rPr lang="en-US" altLang="en-US" sz="2800" dirty="0">
                <a:latin typeface="Calibri" pitchFamily="34" charset="0"/>
                <a:ea typeface="Microsoft YaHei" pitchFamily="34" charset="-122"/>
                <a:cs typeface="Mangal" pitchFamily="18" charset="0"/>
              </a:rPr>
              <a:t> → </a:t>
            </a:r>
            <a:r>
              <a:rPr lang="en-US" altLang="en-US" sz="2800" b="1" dirty="0">
                <a:solidFill>
                  <a:srgbClr val="00AE00"/>
                </a:solidFill>
                <a:latin typeface="Calibri" pitchFamily="34" charset="0"/>
                <a:ea typeface="Microsoft YaHei" pitchFamily="34" charset="-122"/>
                <a:cs typeface="Mangal" pitchFamily="18" charset="0"/>
              </a:rPr>
              <a:t>hit</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else → </a:t>
            </a:r>
            <a:r>
              <a:rPr lang="en-US" altLang="en-US" sz="2400" b="1" dirty="0">
                <a:solidFill>
                  <a:srgbClr val="DC2300"/>
                </a:solidFill>
                <a:latin typeface="Calibri" pitchFamily="34" charset="0"/>
                <a:ea typeface="Microsoft YaHei" pitchFamily="34" charset="-122"/>
                <a:cs typeface="Mangal" pitchFamily="18" charset="0"/>
              </a:rPr>
              <a:t>miss</a:t>
            </a:r>
          </a:p>
          <a:p>
            <a:pPr marL="431800" indent="-323850">
              <a:spcBef>
                <a:spcPct val="0"/>
              </a:spcBef>
              <a:spcAft>
                <a:spcPts val="1413"/>
              </a:spcAft>
            </a:pPr>
            <a:r>
              <a:rPr lang="en-US" altLang="en-US" dirty="0">
                <a:solidFill>
                  <a:srgbClr val="000080"/>
                </a:solidFill>
                <a:latin typeface="Calibri" pitchFamily="34" charset="0"/>
                <a:ea typeface="Microsoft YaHei" pitchFamily="34" charset="-122"/>
                <a:cs typeface="Mangal" pitchFamily="18" charset="0"/>
              </a:rPr>
              <a:t>Need a solution that is in the middle of the spectrum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Set Associative Cache</a:t>
            </a:r>
          </a:p>
        </p:txBody>
      </p:sp>
      <p:sp>
        <p:nvSpPr>
          <p:cNvPr id="33797" name="Text Placeholder 2"/>
          <p:cNvSpPr txBox="1">
            <a:spLocks noGrp="1"/>
          </p:cNvSpPr>
          <p:nvPr>
            <p:ph type="body" idx="4294967295"/>
          </p:nvPr>
        </p:nvSpPr>
        <p:spPr bwMode="auto">
          <a:xfrm>
            <a:off x="2362200" y="3233738"/>
            <a:ext cx="7416800" cy="286226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10000"/>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Let us assume that an </a:t>
            </a:r>
            <a:r>
              <a:rPr lang="en-US" altLang="en-US" sz="2800" dirty="0">
                <a:solidFill>
                  <a:srgbClr val="0047FF"/>
                </a:solidFill>
                <a:latin typeface="Calibri" pitchFamily="34" charset="0"/>
                <a:ea typeface="Microsoft YaHei" pitchFamily="34" charset="-122"/>
                <a:cs typeface="Mangal" pitchFamily="18" charset="0"/>
              </a:rPr>
              <a:t>address</a:t>
            </a:r>
            <a:r>
              <a:rPr lang="en-US" altLang="en-US" sz="2800" dirty="0">
                <a:latin typeface="Calibri" pitchFamily="34" charset="0"/>
                <a:ea typeface="Microsoft YaHei" pitchFamily="34" charset="-122"/>
                <a:cs typeface="Mangal" pitchFamily="18" charset="0"/>
              </a:rPr>
              <a:t> can </a:t>
            </a:r>
            <a:r>
              <a:rPr lang="en-US" altLang="en-US" sz="2800" dirty="0">
                <a:solidFill>
                  <a:srgbClr val="33CC66"/>
                </a:solidFill>
                <a:latin typeface="Calibri" pitchFamily="34" charset="0"/>
                <a:ea typeface="Microsoft YaHei" pitchFamily="34" charset="-122"/>
                <a:cs typeface="Mangal" pitchFamily="18" charset="0"/>
              </a:rPr>
              <a:t>reside</a:t>
            </a:r>
            <a:r>
              <a:rPr lang="en-US" altLang="en-US" sz="2800" dirty="0">
                <a:latin typeface="Calibri" pitchFamily="34" charset="0"/>
                <a:ea typeface="Microsoft YaHei" pitchFamily="34" charset="-122"/>
                <a:cs typeface="Mangal" pitchFamily="18" charset="0"/>
              </a:rPr>
              <a:t> in 4 </a:t>
            </a:r>
            <a:r>
              <a:rPr lang="en-US" altLang="en-US" sz="2800" dirty="0">
                <a:solidFill>
                  <a:srgbClr val="FF3333"/>
                </a:solidFill>
                <a:latin typeface="Calibri" pitchFamily="34" charset="0"/>
                <a:ea typeface="Microsoft YaHei" pitchFamily="34" charset="-122"/>
                <a:cs typeface="Mangal" pitchFamily="18" charset="0"/>
              </a:rPr>
              <a:t>locations</a:t>
            </a:r>
          </a:p>
          <a:p>
            <a:pPr marL="733743" lvl="1" indent="-323850">
              <a:spcBef>
                <a:spcPct val="0"/>
              </a:spcBef>
              <a:spcAft>
                <a:spcPts val="1413"/>
              </a:spcAft>
            </a:pPr>
            <a:r>
              <a:rPr lang="en-US" altLang="en-US" sz="2600" dirty="0">
                <a:solidFill>
                  <a:schemeClr val="tx1"/>
                </a:solidFill>
                <a:latin typeface="Calibri" pitchFamily="34" charset="0"/>
                <a:ea typeface="Microsoft YaHei" pitchFamily="34" charset="-122"/>
                <a:cs typeface="Mangal" pitchFamily="18" charset="0"/>
              </a:rPr>
              <a:t>Access all 4 locations, and see if there is a hit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Thus, we have 128/4 = 32 </a:t>
            </a:r>
            <a:r>
              <a:rPr lang="en-US" altLang="en-US" sz="2800" dirty="0">
                <a:solidFill>
                  <a:srgbClr val="FF3333"/>
                </a:solidFill>
                <a:latin typeface="Calibri" pitchFamily="34" charset="0"/>
                <a:ea typeface="Microsoft YaHei" pitchFamily="34" charset="-122"/>
                <a:cs typeface="Mangal" pitchFamily="18" charset="0"/>
              </a:rPr>
              <a:t>indices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Each </a:t>
            </a:r>
            <a:r>
              <a:rPr lang="en-US" altLang="en-US" sz="2800" dirty="0">
                <a:solidFill>
                  <a:srgbClr val="FF3333"/>
                </a:solidFill>
                <a:latin typeface="Calibri" pitchFamily="34" charset="0"/>
                <a:ea typeface="Microsoft YaHei" pitchFamily="34" charset="-122"/>
                <a:cs typeface="Mangal" pitchFamily="18" charset="0"/>
              </a:rPr>
              <a:t>index</a:t>
            </a:r>
            <a:r>
              <a:rPr lang="en-US" altLang="en-US" sz="2800" dirty="0">
                <a:latin typeface="Calibri" pitchFamily="34" charset="0"/>
                <a:ea typeface="Microsoft YaHei" pitchFamily="34" charset="-122"/>
                <a:cs typeface="Mangal" pitchFamily="18" charset="0"/>
              </a:rPr>
              <a:t> points to a </a:t>
            </a:r>
            <a:r>
              <a:rPr lang="en-US" altLang="en-US" sz="2800" i="1" dirty="0">
                <a:latin typeface="Calibri" pitchFamily="34" charset="0"/>
                <a:ea typeface="Microsoft YaHei" pitchFamily="34" charset="-122"/>
                <a:cs typeface="Mangal" pitchFamily="18" charset="0"/>
              </a:rPr>
              <a:t>set </a:t>
            </a:r>
            <a:r>
              <a:rPr lang="en-US" altLang="en-US" sz="2800" dirty="0">
                <a:latin typeface="Calibri" pitchFamily="34" charset="0"/>
                <a:ea typeface="Microsoft YaHei" pitchFamily="34" charset="-122"/>
                <a:cs typeface="Mangal" pitchFamily="18" charset="0"/>
              </a:rPr>
              <a:t>of 4 </a:t>
            </a:r>
            <a:r>
              <a:rPr lang="en-US" altLang="en-US" sz="2800" dirty="0">
                <a:solidFill>
                  <a:srgbClr val="0047FF"/>
                </a:solidFill>
                <a:latin typeface="Calibri" pitchFamily="34" charset="0"/>
                <a:ea typeface="Microsoft YaHei" pitchFamily="34" charset="-122"/>
                <a:cs typeface="Mangal" pitchFamily="18" charset="0"/>
              </a:rPr>
              <a:t>entries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sym typeface="Wingdings" panose="05000000000000000000" pitchFamily="2" charset="2"/>
              </a:rPr>
              <a:t> </a:t>
            </a:r>
            <a:r>
              <a:rPr lang="en-US" altLang="en-US" sz="2800" dirty="0">
                <a:latin typeface="Calibri" pitchFamily="34" charset="0"/>
                <a:ea typeface="Microsoft YaHei" pitchFamily="34" charset="-122"/>
                <a:cs typeface="Mangal" pitchFamily="18" charset="0"/>
              </a:rPr>
              <a:t>We now use a 21 bit </a:t>
            </a:r>
            <a:r>
              <a:rPr lang="en-US" altLang="en-US" sz="2800" dirty="0">
                <a:solidFill>
                  <a:srgbClr val="0047FF"/>
                </a:solidFill>
                <a:latin typeface="Calibri" pitchFamily="34" charset="0"/>
                <a:ea typeface="Microsoft YaHei" pitchFamily="34" charset="-122"/>
                <a:cs typeface="Mangal" pitchFamily="18" charset="0"/>
              </a:rPr>
              <a:t>tag</a:t>
            </a:r>
            <a:r>
              <a:rPr lang="en-US" altLang="en-US" sz="2800" dirty="0">
                <a:latin typeface="Calibri" pitchFamily="34" charset="0"/>
                <a:ea typeface="Microsoft YaHei" pitchFamily="34" charset="-122"/>
                <a:cs typeface="Mangal" pitchFamily="18" charset="0"/>
              </a:rPr>
              <a:t>, 5 bit </a:t>
            </a:r>
            <a:r>
              <a:rPr lang="en-US" altLang="en-US" sz="2800" dirty="0">
                <a:solidFill>
                  <a:srgbClr val="3DEB3D"/>
                </a:solidFill>
                <a:latin typeface="Calibri" pitchFamily="34" charset="0"/>
                <a:ea typeface="Microsoft YaHei" pitchFamily="34" charset="-122"/>
                <a:cs typeface="Mangal" pitchFamily="18" charset="0"/>
              </a:rPr>
              <a:t>index</a:t>
            </a:r>
          </a:p>
        </p:txBody>
      </p:sp>
      <p:grpSp>
        <p:nvGrpSpPr>
          <p:cNvPr id="4" name="Group 4"/>
          <p:cNvGrpSpPr>
            <a:grpSpLocks noChangeAspect="1"/>
          </p:cNvGrpSpPr>
          <p:nvPr/>
        </p:nvGrpSpPr>
        <p:grpSpPr bwMode="auto">
          <a:xfrm>
            <a:off x="2844801" y="1447801"/>
            <a:ext cx="6392863" cy="1833563"/>
            <a:chOff x="1392" y="912"/>
            <a:chExt cx="4027" cy="1155"/>
          </a:xfrm>
        </p:grpSpPr>
        <p:sp>
          <p:nvSpPr>
            <p:cNvPr id="7" name="AutoShape 3"/>
            <p:cNvSpPr>
              <a:spLocks noChangeAspect="1" noChangeArrowheads="1" noTextEdit="1"/>
            </p:cNvSpPr>
            <p:nvPr/>
          </p:nvSpPr>
          <p:spPr bwMode="auto">
            <a:xfrm>
              <a:off x="1392" y="912"/>
              <a:ext cx="4027"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474" y="1225"/>
              <a:ext cx="1980" cy="322"/>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869" y="1218"/>
              <a:ext cx="601" cy="32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4478" y="1222"/>
              <a:ext cx="750" cy="315"/>
            </a:xfrm>
            <a:prstGeom prst="rect">
              <a:avLst/>
            </a:prstGeom>
            <a:solidFill>
              <a:srgbClr val="F4D7E3"/>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359" y="1805"/>
              <a:ext cx="29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700" dirty="0">
                  <a:solidFill>
                    <a:srgbClr val="000000"/>
                  </a:solidFill>
                  <a:latin typeface="Sans"/>
                </a:rPr>
                <a:t>Tag</a:t>
              </a:r>
              <a:endParaRPr lang="en-US" dirty="0">
                <a:latin typeface="Arial" pitchFamily="34" charset="0"/>
              </a:endParaRPr>
            </a:p>
          </p:txBody>
        </p:sp>
        <p:sp>
          <p:nvSpPr>
            <p:cNvPr id="12" name="Rectangle 9"/>
            <p:cNvSpPr>
              <a:spLocks noChangeArrowheads="1"/>
            </p:cNvSpPr>
            <p:nvPr/>
          </p:nvSpPr>
          <p:spPr bwMode="auto">
            <a:xfrm>
              <a:off x="2317" y="1277"/>
              <a:ext cx="20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dirty="0">
                  <a:solidFill>
                    <a:srgbClr val="000000"/>
                  </a:solidFill>
                  <a:latin typeface="Sans"/>
                </a:rPr>
                <a:t>19</a:t>
              </a:r>
              <a:endParaRPr lang="en-US" dirty="0">
                <a:latin typeface="Arial" pitchFamily="34" charset="0"/>
              </a:endParaRPr>
            </a:p>
          </p:txBody>
        </p:sp>
        <p:sp>
          <p:nvSpPr>
            <p:cNvPr id="13" name="Rectangle 10"/>
            <p:cNvSpPr>
              <a:spLocks noChangeArrowheads="1"/>
            </p:cNvSpPr>
            <p:nvPr/>
          </p:nvSpPr>
          <p:spPr bwMode="auto">
            <a:xfrm>
              <a:off x="3459" y="1222"/>
              <a:ext cx="412" cy="322"/>
            </a:xfrm>
            <a:prstGeom prst="rect">
              <a:avLst/>
            </a:prstGeom>
            <a:noFill/>
            <a:ln w="15"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3576" y="1286"/>
              <a:ext cx="1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a:solidFill>
                    <a:srgbClr val="000000"/>
                  </a:solidFill>
                  <a:latin typeface="Sans"/>
                </a:rPr>
                <a:t>2</a:t>
              </a:r>
              <a:endParaRPr lang="en-US">
                <a:latin typeface="Arial" pitchFamily="34" charset="0"/>
              </a:endParaRPr>
            </a:p>
          </p:txBody>
        </p:sp>
        <p:sp>
          <p:nvSpPr>
            <p:cNvPr id="15" name="Rectangle 12"/>
            <p:cNvSpPr>
              <a:spLocks noChangeArrowheads="1"/>
            </p:cNvSpPr>
            <p:nvPr/>
          </p:nvSpPr>
          <p:spPr bwMode="auto">
            <a:xfrm>
              <a:off x="4072" y="1284"/>
              <a:ext cx="1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dirty="0">
                  <a:solidFill>
                    <a:srgbClr val="000000"/>
                  </a:solidFill>
                  <a:latin typeface="Sans"/>
                </a:rPr>
                <a:t>5</a:t>
              </a:r>
              <a:endParaRPr lang="en-US" dirty="0">
                <a:latin typeface="Arial" pitchFamily="34" charset="0"/>
              </a:endParaRPr>
            </a:p>
          </p:txBody>
        </p:sp>
        <p:sp>
          <p:nvSpPr>
            <p:cNvPr id="16" name="Rectangle 13"/>
            <p:cNvSpPr>
              <a:spLocks noChangeArrowheads="1"/>
            </p:cNvSpPr>
            <p:nvPr/>
          </p:nvSpPr>
          <p:spPr bwMode="auto">
            <a:xfrm>
              <a:off x="3904" y="1606"/>
              <a:ext cx="448"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Index</a:t>
              </a:r>
              <a:endParaRPr lang="en-US">
                <a:latin typeface="Arial" pitchFamily="34" charset="0"/>
              </a:endParaRPr>
            </a:p>
          </p:txBody>
        </p:sp>
        <p:sp>
          <p:nvSpPr>
            <p:cNvPr id="17" name="Rectangle 14"/>
            <p:cNvSpPr>
              <a:spLocks noChangeArrowheads="1"/>
            </p:cNvSpPr>
            <p:nvPr/>
          </p:nvSpPr>
          <p:spPr bwMode="auto">
            <a:xfrm>
              <a:off x="4763" y="1281"/>
              <a:ext cx="11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a:solidFill>
                    <a:srgbClr val="000000"/>
                  </a:solidFill>
                  <a:latin typeface="Sans"/>
                </a:rPr>
                <a:t>6</a:t>
              </a:r>
              <a:endParaRPr lang="en-US">
                <a:latin typeface="Arial" pitchFamily="34" charset="0"/>
              </a:endParaRPr>
            </a:p>
          </p:txBody>
        </p:sp>
        <p:sp>
          <p:nvSpPr>
            <p:cNvPr id="18" name="Freeform 15"/>
            <p:cNvSpPr>
              <a:spLocks/>
            </p:cNvSpPr>
            <p:nvPr/>
          </p:nvSpPr>
          <p:spPr bwMode="auto">
            <a:xfrm>
              <a:off x="1489" y="1621"/>
              <a:ext cx="2337" cy="166"/>
            </a:xfrm>
            <a:custGeom>
              <a:avLst/>
              <a:gdLst>
                <a:gd name="T0" fmla="*/ 0 w 3501"/>
                <a:gd name="T1" fmla="*/ 0 h 246"/>
                <a:gd name="T2" fmla="*/ 72 w 3501"/>
                <a:gd name="T3" fmla="*/ 121 h 246"/>
                <a:gd name="T4" fmla="*/ 1515 w 3501"/>
                <a:gd name="T5" fmla="*/ 121 h 246"/>
                <a:gd name="T6" fmla="*/ 1590 w 3501"/>
                <a:gd name="T7" fmla="*/ 246 h 246"/>
                <a:gd name="T8" fmla="*/ 1659 w 3501"/>
                <a:gd name="T9" fmla="*/ 130 h 246"/>
                <a:gd name="T10" fmla="*/ 3446 w 3501"/>
                <a:gd name="T11" fmla="*/ 130 h 246"/>
                <a:gd name="T12" fmla="*/ 3501 w 3501"/>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3501" h="246">
                  <a:moveTo>
                    <a:pt x="0" y="0"/>
                  </a:moveTo>
                  <a:lnTo>
                    <a:pt x="72" y="121"/>
                  </a:lnTo>
                  <a:lnTo>
                    <a:pt x="1515" y="121"/>
                  </a:lnTo>
                  <a:lnTo>
                    <a:pt x="1590" y="246"/>
                  </a:lnTo>
                  <a:lnTo>
                    <a:pt x="1659" y="130"/>
                  </a:lnTo>
                  <a:lnTo>
                    <a:pt x="3446" y="130"/>
                  </a:lnTo>
                  <a:lnTo>
                    <a:pt x="3501" y="36"/>
                  </a:lnTo>
                </a:path>
              </a:pathLst>
            </a:custGeom>
            <a:noFill/>
            <a:ln w="19"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4556" y="1618"/>
              <a:ext cx="440"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Block</a:t>
              </a:r>
              <a:endParaRPr lang="en-US">
                <a:latin typeface="Arial" pitchFamily="34" charset="0"/>
              </a:endParaRP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Set Associative Cache</a:t>
            </a:r>
          </a:p>
        </p:txBody>
      </p:sp>
      <p:grpSp>
        <p:nvGrpSpPr>
          <p:cNvPr id="35081" name="Group 243"/>
          <p:cNvGrpSpPr>
            <a:grpSpLocks noChangeAspect="1"/>
          </p:cNvGrpSpPr>
          <p:nvPr/>
        </p:nvGrpSpPr>
        <p:grpSpPr bwMode="auto">
          <a:xfrm>
            <a:off x="1765097" y="2057400"/>
            <a:ext cx="8712606" cy="3505200"/>
            <a:chOff x="864" y="1530"/>
            <a:chExt cx="4668" cy="1878"/>
          </a:xfrm>
        </p:grpSpPr>
        <p:sp>
          <p:nvSpPr>
            <p:cNvPr id="35082" name="AutoShape 242"/>
            <p:cNvSpPr>
              <a:spLocks noChangeAspect="1" noChangeArrowheads="1" noTextEdit="1"/>
            </p:cNvSpPr>
            <p:nvPr/>
          </p:nvSpPr>
          <p:spPr bwMode="auto">
            <a:xfrm>
              <a:off x="864" y="1530"/>
              <a:ext cx="4668" cy="1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083" name="Rectangle 244"/>
            <p:cNvSpPr>
              <a:spLocks noChangeArrowheads="1"/>
            </p:cNvSpPr>
            <p:nvPr/>
          </p:nvSpPr>
          <p:spPr bwMode="auto">
            <a:xfrm>
              <a:off x="1967" y="2003"/>
              <a:ext cx="738" cy="837"/>
            </a:xfrm>
            <a:prstGeom prst="rect">
              <a:avLst/>
            </a:prstGeom>
            <a:solidFill>
              <a:srgbClr val="F0D8C2"/>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084" name="Rectangle 245"/>
            <p:cNvSpPr>
              <a:spLocks noChangeArrowheads="1"/>
            </p:cNvSpPr>
            <p:nvPr/>
          </p:nvSpPr>
          <p:spPr bwMode="auto">
            <a:xfrm>
              <a:off x="2085" y="1835"/>
              <a:ext cx="458"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24282B"/>
                  </a:solidFill>
                  <a:latin typeface="ArialMT" charset="0"/>
                </a:rPr>
                <a:t>Tag array</a:t>
              </a:r>
              <a:endParaRPr lang="en-US">
                <a:latin typeface="Arial" pitchFamily="34" charset="0"/>
              </a:endParaRPr>
            </a:p>
          </p:txBody>
        </p:sp>
        <p:sp>
          <p:nvSpPr>
            <p:cNvPr id="35085" name="Line 246"/>
            <p:cNvSpPr>
              <a:spLocks noChangeShapeType="1"/>
            </p:cNvSpPr>
            <p:nvPr/>
          </p:nvSpPr>
          <p:spPr bwMode="auto">
            <a:xfrm>
              <a:off x="1983" y="2119"/>
              <a:ext cx="722"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6" name="Line 247"/>
            <p:cNvSpPr>
              <a:spLocks noChangeShapeType="1"/>
            </p:cNvSpPr>
            <p:nvPr/>
          </p:nvSpPr>
          <p:spPr bwMode="auto">
            <a:xfrm>
              <a:off x="1983" y="2235"/>
              <a:ext cx="713" cy="0"/>
            </a:xfrm>
            <a:prstGeom prst="line">
              <a:avLst/>
            </a:prstGeom>
            <a:noFill/>
            <a:ln w="1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7" name="Line 248"/>
            <p:cNvSpPr>
              <a:spLocks noChangeShapeType="1"/>
            </p:cNvSpPr>
            <p:nvPr/>
          </p:nvSpPr>
          <p:spPr bwMode="auto">
            <a:xfrm>
              <a:off x="1975" y="2351"/>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8" name="Line 249"/>
            <p:cNvSpPr>
              <a:spLocks noChangeShapeType="1"/>
            </p:cNvSpPr>
            <p:nvPr/>
          </p:nvSpPr>
          <p:spPr bwMode="auto">
            <a:xfrm>
              <a:off x="1975" y="2467"/>
              <a:ext cx="730"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89" name="Line 250"/>
            <p:cNvSpPr>
              <a:spLocks noChangeShapeType="1"/>
            </p:cNvSpPr>
            <p:nvPr/>
          </p:nvSpPr>
          <p:spPr bwMode="auto">
            <a:xfrm>
              <a:off x="1975" y="2591"/>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0" name="Line 251"/>
            <p:cNvSpPr>
              <a:spLocks noChangeShapeType="1"/>
            </p:cNvSpPr>
            <p:nvPr/>
          </p:nvSpPr>
          <p:spPr bwMode="auto">
            <a:xfrm>
              <a:off x="1975" y="2707"/>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1" name="Freeform 252"/>
            <p:cNvSpPr>
              <a:spLocks/>
            </p:cNvSpPr>
            <p:nvPr/>
          </p:nvSpPr>
          <p:spPr bwMode="auto">
            <a:xfrm>
              <a:off x="881" y="2334"/>
              <a:ext cx="439" cy="158"/>
            </a:xfrm>
            <a:custGeom>
              <a:avLst/>
              <a:gdLst>
                <a:gd name="T0" fmla="*/ 6 w 53"/>
                <a:gd name="T1" fmla="*/ 0 h 19"/>
                <a:gd name="T2" fmla="*/ 47 w 53"/>
                <a:gd name="T3" fmla="*/ 0 h 19"/>
                <a:gd name="T4" fmla="*/ 53 w 53"/>
                <a:gd name="T5" fmla="*/ 6 h 19"/>
                <a:gd name="T6" fmla="*/ 53 w 53"/>
                <a:gd name="T7" fmla="*/ 13 h 19"/>
                <a:gd name="T8" fmla="*/ 47 w 53"/>
                <a:gd name="T9" fmla="*/ 19 h 19"/>
                <a:gd name="T10" fmla="*/ 6 w 53"/>
                <a:gd name="T11" fmla="*/ 19 h 19"/>
                <a:gd name="T12" fmla="*/ 0 w 53"/>
                <a:gd name="T13" fmla="*/ 13 h 19"/>
                <a:gd name="T14" fmla="*/ 0 w 53"/>
                <a:gd name="T15" fmla="*/ 6 h 19"/>
                <a:gd name="T16" fmla="*/ 6 w 5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 h="19">
                  <a:moveTo>
                    <a:pt x="6" y="0"/>
                  </a:moveTo>
                  <a:lnTo>
                    <a:pt x="47" y="0"/>
                  </a:lnTo>
                  <a:cubicBezTo>
                    <a:pt x="51" y="0"/>
                    <a:pt x="53" y="3"/>
                    <a:pt x="53" y="6"/>
                  </a:cubicBezTo>
                  <a:lnTo>
                    <a:pt x="53" y="13"/>
                  </a:lnTo>
                  <a:cubicBezTo>
                    <a:pt x="53" y="16"/>
                    <a:pt x="51" y="19"/>
                    <a:pt x="47" y="19"/>
                  </a:cubicBezTo>
                  <a:lnTo>
                    <a:pt x="6" y="19"/>
                  </a:lnTo>
                  <a:cubicBezTo>
                    <a:pt x="3" y="19"/>
                    <a:pt x="0" y="16"/>
                    <a:pt x="0" y="13"/>
                  </a:cubicBezTo>
                  <a:lnTo>
                    <a:pt x="0" y="6"/>
                  </a:lnTo>
                  <a:cubicBezTo>
                    <a:pt x="0" y="3"/>
                    <a:pt x="3" y="0"/>
                    <a:pt x="6"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2" name="Rectangle 253"/>
            <p:cNvSpPr>
              <a:spLocks noChangeArrowheads="1"/>
            </p:cNvSpPr>
            <p:nvPr/>
          </p:nvSpPr>
          <p:spPr bwMode="auto">
            <a:xfrm>
              <a:off x="914" y="2352"/>
              <a:ext cx="34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dirty="0">
                  <a:solidFill>
                    <a:srgbClr val="24282B"/>
                  </a:solidFill>
                  <a:latin typeface="ArialMT" charset="0"/>
                </a:rPr>
                <a:t>Set index</a:t>
              </a:r>
              <a:endParaRPr lang="en-US" sz="1200" dirty="0">
                <a:latin typeface="Arial" pitchFamily="34" charset="0"/>
              </a:endParaRPr>
            </a:p>
          </p:txBody>
        </p:sp>
        <p:sp>
          <p:nvSpPr>
            <p:cNvPr id="35093" name="Rectangle 254"/>
            <p:cNvSpPr>
              <a:spLocks noChangeArrowheads="1"/>
            </p:cNvSpPr>
            <p:nvPr/>
          </p:nvSpPr>
          <p:spPr bwMode="auto">
            <a:xfrm>
              <a:off x="1469" y="2202"/>
              <a:ext cx="141" cy="539"/>
            </a:xfrm>
            <a:prstGeom prst="rect">
              <a:avLst/>
            </a:prstGeom>
            <a:solidFill>
              <a:srgbClr val="89B4D7"/>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4" name="Freeform 255"/>
            <p:cNvSpPr>
              <a:spLocks/>
            </p:cNvSpPr>
            <p:nvPr/>
          </p:nvSpPr>
          <p:spPr bwMode="auto">
            <a:xfrm>
              <a:off x="1328" y="2409"/>
              <a:ext cx="133" cy="0"/>
            </a:xfrm>
            <a:custGeom>
              <a:avLst/>
              <a:gdLst>
                <a:gd name="T0" fmla="*/ 0 w 16"/>
                <a:gd name="T1" fmla="*/ 16 w 16"/>
                <a:gd name="T2" fmla="*/ 0 w 16"/>
              </a:gdLst>
              <a:ahLst/>
              <a:cxnLst>
                <a:cxn ang="0">
                  <a:pos x="T0" y="0"/>
                </a:cxn>
                <a:cxn ang="0">
                  <a:pos x="T1" y="0"/>
                </a:cxn>
                <a:cxn ang="0">
                  <a:pos x="T2" y="0"/>
                </a:cxn>
              </a:cxnLst>
              <a:rect l="0" t="0" r="r" b="b"/>
              <a:pathLst>
                <a:path w="16">
                  <a:moveTo>
                    <a:pt x="0" y="0"/>
                  </a:moveTo>
                  <a:lnTo>
                    <a:pt x="16" y="0"/>
                  </a:lnTo>
                  <a:lnTo>
                    <a:pt x="0" y="0"/>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5" name="Freeform 256"/>
            <p:cNvSpPr>
              <a:spLocks/>
            </p:cNvSpPr>
            <p:nvPr/>
          </p:nvSpPr>
          <p:spPr bwMode="auto">
            <a:xfrm>
              <a:off x="1395" y="2384"/>
              <a:ext cx="74"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096" name="Rectangle 257"/>
            <p:cNvSpPr>
              <a:spLocks noChangeArrowheads="1"/>
            </p:cNvSpPr>
            <p:nvPr/>
          </p:nvSpPr>
          <p:spPr bwMode="auto">
            <a:xfrm>
              <a:off x="1203" y="1994"/>
              <a:ext cx="429"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24282B"/>
                  </a:solidFill>
                  <a:latin typeface="ArialMT" charset="0"/>
                </a:rPr>
                <a:t>Tag array index</a:t>
              </a:r>
              <a:endParaRPr lang="en-US">
                <a:latin typeface="Arial" pitchFamily="34" charset="0"/>
              </a:endParaRPr>
            </a:p>
          </p:txBody>
        </p:sp>
        <p:sp>
          <p:nvSpPr>
            <p:cNvPr id="35097" name="Rectangle 258"/>
            <p:cNvSpPr>
              <a:spLocks noChangeArrowheads="1"/>
            </p:cNvSpPr>
            <p:nvPr/>
          </p:nvSpPr>
          <p:spPr bwMode="auto">
            <a:xfrm>
              <a:off x="1324" y="2090"/>
              <a:ext cx="265" cy="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24282B"/>
                  </a:solidFill>
                  <a:latin typeface="ArialMT" charset="0"/>
                </a:rPr>
                <a:t>generator</a:t>
              </a:r>
              <a:endParaRPr lang="en-US">
                <a:latin typeface="Arial" pitchFamily="34" charset="0"/>
              </a:endParaRPr>
            </a:p>
          </p:txBody>
        </p:sp>
        <p:sp>
          <p:nvSpPr>
            <p:cNvPr id="35098" name="Line 259"/>
            <p:cNvSpPr>
              <a:spLocks noChangeShapeType="1"/>
            </p:cNvSpPr>
            <p:nvPr/>
          </p:nvSpPr>
          <p:spPr bwMode="auto">
            <a:xfrm>
              <a:off x="1602" y="2285"/>
              <a:ext cx="34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099" name="Freeform 260"/>
            <p:cNvSpPr>
              <a:spLocks/>
            </p:cNvSpPr>
            <p:nvPr/>
          </p:nvSpPr>
          <p:spPr bwMode="auto">
            <a:xfrm>
              <a:off x="1884" y="2260"/>
              <a:ext cx="83" cy="49"/>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0" name="Line 261"/>
            <p:cNvSpPr>
              <a:spLocks noChangeShapeType="1"/>
            </p:cNvSpPr>
            <p:nvPr/>
          </p:nvSpPr>
          <p:spPr bwMode="auto">
            <a:xfrm>
              <a:off x="1610" y="2401"/>
              <a:ext cx="3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1" name="Freeform 262"/>
            <p:cNvSpPr>
              <a:spLocks/>
            </p:cNvSpPr>
            <p:nvPr/>
          </p:nvSpPr>
          <p:spPr bwMode="auto">
            <a:xfrm>
              <a:off x="1884" y="2376"/>
              <a:ext cx="83" cy="49"/>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2" name="Line 263"/>
            <p:cNvSpPr>
              <a:spLocks noChangeShapeType="1"/>
            </p:cNvSpPr>
            <p:nvPr/>
          </p:nvSpPr>
          <p:spPr bwMode="auto">
            <a:xfrm>
              <a:off x="1610" y="2517"/>
              <a:ext cx="3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3" name="Freeform 264"/>
            <p:cNvSpPr>
              <a:spLocks/>
            </p:cNvSpPr>
            <p:nvPr/>
          </p:nvSpPr>
          <p:spPr bwMode="auto">
            <a:xfrm>
              <a:off x="1884" y="2492"/>
              <a:ext cx="83" cy="50"/>
            </a:xfrm>
            <a:custGeom>
              <a:avLst/>
              <a:gdLst>
                <a:gd name="T0" fmla="*/ 3 w 10"/>
                <a:gd name="T1" fmla="*/ 3 h 6"/>
                <a:gd name="T2" fmla="*/ 0 w 10"/>
                <a:gd name="T3" fmla="*/ 6 h 6"/>
                <a:gd name="T4" fmla="*/ 10 w 10"/>
                <a:gd name="T5" fmla="*/ 3 h 6"/>
                <a:gd name="T6" fmla="*/ 0 w 10"/>
                <a:gd name="T7" fmla="*/ 0 h 6"/>
                <a:gd name="T8" fmla="*/ 3 w 10"/>
                <a:gd name="T9" fmla="*/ 3 h 6"/>
              </a:gdLst>
              <a:ahLst/>
              <a:cxnLst>
                <a:cxn ang="0">
                  <a:pos x="T0" y="T1"/>
                </a:cxn>
                <a:cxn ang="0">
                  <a:pos x="T2" y="T3"/>
                </a:cxn>
                <a:cxn ang="0">
                  <a:pos x="T4" y="T5"/>
                </a:cxn>
                <a:cxn ang="0">
                  <a:pos x="T6" y="T7"/>
                </a:cxn>
                <a:cxn ang="0">
                  <a:pos x="T8" y="T9"/>
                </a:cxn>
              </a:cxnLst>
              <a:rect l="0" t="0" r="r" b="b"/>
              <a:pathLst>
                <a:path w="10" h="6">
                  <a:moveTo>
                    <a:pt x="3" y="3"/>
                  </a:moveTo>
                  <a:lnTo>
                    <a:pt x="0" y="6"/>
                  </a:lnTo>
                  <a:lnTo>
                    <a:pt x="10"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48" name="Line 265"/>
            <p:cNvSpPr>
              <a:spLocks noChangeShapeType="1"/>
            </p:cNvSpPr>
            <p:nvPr/>
          </p:nvSpPr>
          <p:spPr bwMode="auto">
            <a:xfrm>
              <a:off x="1594" y="2641"/>
              <a:ext cx="356"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49" name="Freeform 266"/>
            <p:cNvSpPr>
              <a:spLocks/>
            </p:cNvSpPr>
            <p:nvPr/>
          </p:nvSpPr>
          <p:spPr bwMode="auto">
            <a:xfrm>
              <a:off x="1884" y="2616"/>
              <a:ext cx="75"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0" name="Line 267"/>
            <p:cNvSpPr>
              <a:spLocks noChangeShapeType="1"/>
            </p:cNvSpPr>
            <p:nvPr/>
          </p:nvSpPr>
          <p:spPr bwMode="auto">
            <a:xfrm>
              <a:off x="2705" y="2276"/>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1" name="Freeform 268"/>
            <p:cNvSpPr>
              <a:spLocks/>
            </p:cNvSpPr>
            <p:nvPr/>
          </p:nvSpPr>
          <p:spPr bwMode="auto">
            <a:xfrm>
              <a:off x="2871" y="2251"/>
              <a:ext cx="74" cy="42"/>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2" name="Line 269"/>
            <p:cNvSpPr>
              <a:spLocks noChangeShapeType="1"/>
            </p:cNvSpPr>
            <p:nvPr/>
          </p:nvSpPr>
          <p:spPr bwMode="auto">
            <a:xfrm>
              <a:off x="2705" y="2392"/>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3" name="Freeform 270"/>
            <p:cNvSpPr>
              <a:spLocks/>
            </p:cNvSpPr>
            <p:nvPr/>
          </p:nvSpPr>
          <p:spPr bwMode="auto">
            <a:xfrm>
              <a:off x="2871" y="2367"/>
              <a:ext cx="74" cy="42"/>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4" name="Line 271"/>
            <p:cNvSpPr>
              <a:spLocks noChangeShapeType="1"/>
            </p:cNvSpPr>
            <p:nvPr/>
          </p:nvSpPr>
          <p:spPr bwMode="auto">
            <a:xfrm>
              <a:off x="2705" y="2508"/>
              <a:ext cx="232"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5" name="Freeform 272"/>
            <p:cNvSpPr>
              <a:spLocks/>
            </p:cNvSpPr>
            <p:nvPr/>
          </p:nvSpPr>
          <p:spPr bwMode="auto">
            <a:xfrm>
              <a:off x="2871" y="2484"/>
              <a:ext cx="74" cy="41"/>
            </a:xfrm>
            <a:custGeom>
              <a:avLst/>
              <a:gdLst>
                <a:gd name="T0" fmla="*/ 2 w 9"/>
                <a:gd name="T1" fmla="*/ 3 h 5"/>
                <a:gd name="T2" fmla="*/ 0 w 9"/>
                <a:gd name="T3" fmla="*/ 5 h 5"/>
                <a:gd name="T4" fmla="*/ 9 w 9"/>
                <a:gd name="T5" fmla="*/ 3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6" name="Line 273"/>
            <p:cNvSpPr>
              <a:spLocks noChangeShapeType="1"/>
            </p:cNvSpPr>
            <p:nvPr/>
          </p:nvSpPr>
          <p:spPr bwMode="auto">
            <a:xfrm>
              <a:off x="2696" y="2633"/>
              <a:ext cx="233"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57" name="Freeform 274"/>
            <p:cNvSpPr>
              <a:spLocks/>
            </p:cNvSpPr>
            <p:nvPr/>
          </p:nvSpPr>
          <p:spPr bwMode="auto">
            <a:xfrm>
              <a:off x="2862" y="2608"/>
              <a:ext cx="75" cy="50"/>
            </a:xfrm>
            <a:custGeom>
              <a:avLst/>
              <a:gdLst>
                <a:gd name="T0" fmla="*/ 3 w 9"/>
                <a:gd name="T1" fmla="*/ 3 h 6"/>
                <a:gd name="T2" fmla="*/ 0 w 9"/>
                <a:gd name="T3" fmla="*/ 6 h 6"/>
                <a:gd name="T4" fmla="*/ 9 w 9"/>
                <a:gd name="T5" fmla="*/ 3 h 6"/>
                <a:gd name="T6" fmla="*/ 0 w 9"/>
                <a:gd name="T7" fmla="*/ 0 h 6"/>
                <a:gd name="T8" fmla="*/ 3 w 9"/>
                <a:gd name="T9" fmla="*/ 3 h 6"/>
              </a:gdLst>
              <a:ahLst/>
              <a:cxnLst>
                <a:cxn ang="0">
                  <a:pos x="T0" y="T1"/>
                </a:cxn>
                <a:cxn ang="0">
                  <a:pos x="T2" y="T3"/>
                </a:cxn>
                <a:cxn ang="0">
                  <a:pos x="T4" y="T5"/>
                </a:cxn>
                <a:cxn ang="0">
                  <a:pos x="T6" y="T7"/>
                </a:cxn>
                <a:cxn ang="0">
                  <a:pos x="T8" y="T9"/>
                </a:cxn>
              </a:cxnLst>
              <a:rect l="0" t="0" r="r" b="b"/>
              <a:pathLst>
                <a:path w="9" h="6">
                  <a:moveTo>
                    <a:pt x="3" y="3"/>
                  </a:moveTo>
                  <a:lnTo>
                    <a:pt x="0" y="6"/>
                  </a:lnTo>
                  <a:lnTo>
                    <a:pt x="9" y="3"/>
                  </a:lnTo>
                  <a:lnTo>
                    <a:pt x="0" y="0"/>
                  </a:lnTo>
                  <a:lnTo>
                    <a:pt x="3"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8" name="Freeform 275"/>
            <p:cNvSpPr>
              <a:spLocks/>
            </p:cNvSpPr>
            <p:nvPr/>
          </p:nvSpPr>
          <p:spPr bwMode="auto">
            <a:xfrm>
              <a:off x="2937" y="2235"/>
              <a:ext cx="199" cy="99"/>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1" y="0"/>
                    <a:pt x="24" y="3"/>
                    <a:pt x="24" y="6"/>
                  </a:cubicBezTo>
                  <a:cubicBezTo>
                    <a:pt x="24" y="10"/>
                    <a:pt x="21" y="12"/>
                    <a:pt x="18" y="12"/>
                  </a:cubicBezTo>
                  <a:lnTo>
                    <a:pt x="6" y="12"/>
                  </a:lnTo>
                  <a:cubicBezTo>
                    <a:pt x="3" y="12"/>
                    <a:pt x="0" y="10"/>
                    <a:pt x="0" y="6"/>
                  </a:cubicBezTo>
                  <a:cubicBezTo>
                    <a:pt x="0" y="3"/>
                    <a:pt x="3"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59" name="Line 276"/>
            <p:cNvSpPr>
              <a:spLocks noChangeShapeType="1"/>
            </p:cNvSpPr>
            <p:nvPr/>
          </p:nvSpPr>
          <p:spPr bwMode="auto">
            <a:xfrm>
              <a:off x="2987" y="2268"/>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0" name="Line 277"/>
            <p:cNvSpPr>
              <a:spLocks noChangeShapeType="1"/>
            </p:cNvSpPr>
            <p:nvPr/>
          </p:nvSpPr>
          <p:spPr bwMode="auto">
            <a:xfrm>
              <a:off x="2987" y="2309"/>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1" name="Freeform 278"/>
            <p:cNvSpPr>
              <a:spLocks/>
            </p:cNvSpPr>
            <p:nvPr/>
          </p:nvSpPr>
          <p:spPr bwMode="auto">
            <a:xfrm>
              <a:off x="2937" y="2367"/>
              <a:ext cx="199" cy="100"/>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2" y="0"/>
                    <a:pt x="24" y="3"/>
                    <a:pt x="24" y="6"/>
                  </a:cubicBezTo>
                  <a:cubicBezTo>
                    <a:pt x="24" y="10"/>
                    <a:pt x="22" y="12"/>
                    <a:pt x="18" y="12"/>
                  </a:cubicBezTo>
                  <a:lnTo>
                    <a:pt x="6" y="12"/>
                  </a:lnTo>
                  <a:cubicBezTo>
                    <a:pt x="3" y="12"/>
                    <a:pt x="0" y="10"/>
                    <a:pt x="0" y="6"/>
                  </a:cubicBezTo>
                  <a:cubicBezTo>
                    <a:pt x="0" y="3"/>
                    <a:pt x="3"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2" name="Line 279"/>
            <p:cNvSpPr>
              <a:spLocks noChangeShapeType="1"/>
            </p:cNvSpPr>
            <p:nvPr/>
          </p:nvSpPr>
          <p:spPr bwMode="auto">
            <a:xfrm>
              <a:off x="2987" y="2401"/>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3" name="Line 280"/>
            <p:cNvSpPr>
              <a:spLocks noChangeShapeType="1"/>
            </p:cNvSpPr>
            <p:nvPr/>
          </p:nvSpPr>
          <p:spPr bwMode="auto">
            <a:xfrm>
              <a:off x="2987" y="2442"/>
              <a:ext cx="99"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5" name="Freeform 281"/>
            <p:cNvSpPr>
              <a:spLocks/>
            </p:cNvSpPr>
            <p:nvPr/>
          </p:nvSpPr>
          <p:spPr bwMode="auto">
            <a:xfrm>
              <a:off x="2937" y="2500"/>
              <a:ext cx="207" cy="100"/>
            </a:xfrm>
            <a:custGeom>
              <a:avLst/>
              <a:gdLst>
                <a:gd name="T0" fmla="*/ 7 w 25"/>
                <a:gd name="T1" fmla="*/ 0 h 12"/>
                <a:gd name="T2" fmla="*/ 18 w 25"/>
                <a:gd name="T3" fmla="*/ 0 h 12"/>
                <a:gd name="T4" fmla="*/ 25 w 25"/>
                <a:gd name="T5" fmla="*/ 6 h 12"/>
                <a:gd name="T6" fmla="*/ 18 w 25"/>
                <a:gd name="T7" fmla="*/ 12 h 12"/>
                <a:gd name="T8" fmla="*/ 7 w 25"/>
                <a:gd name="T9" fmla="*/ 12 h 12"/>
                <a:gd name="T10" fmla="*/ 0 w 25"/>
                <a:gd name="T11" fmla="*/ 6 h 12"/>
                <a:gd name="T12" fmla="*/ 7 w 25"/>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5" h="12">
                  <a:moveTo>
                    <a:pt x="7" y="0"/>
                  </a:moveTo>
                  <a:lnTo>
                    <a:pt x="18" y="0"/>
                  </a:lnTo>
                  <a:cubicBezTo>
                    <a:pt x="22" y="0"/>
                    <a:pt x="25" y="3"/>
                    <a:pt x="25" y="6"/>
                  </a:cubicBezTo>
                  <a:cubicBezTo>
                    <a:pt x="25" y="9"/>
                    <a:pt x="22" y="12"/>
                    <a:pt x="18" y="12"/>
                  </a:cubicBezTo>
                  <a:lnTo>
                    <a:pt x="7" y="12"/>
                  </a:lnTo>
                  <a:cubicBezTo>
                    <a:pt x="3" y="12"/>
                    <a:pt x="0" y="9"/>
                    <a:pt x="0" y="6"/>
                  </a:cubicBezTo>
                  <a:cubicBezTo>
                    <a:pt x="0" y="3"/>
                    <a:pt x="3" y="0"/>
                    <a:pt x="7"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6" name="Line 282"/>
            <p:cNvSpPr>
              <a:spLocks noChangeShapeType="1"/>
            </p:cNvSpPr>
            <p:nvPr/>
          </p:nvSpPr>
          <p:spPr bwMode="auto">
            <a:xfrm>
              <a:off x="2995" y="2525"/>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7" name="Line 283"/>
            <p:cNvSpPr>
              <a:spLocks noChangeShapeType="1"/>
            </p:cNvSpPr>
            <p:nvPr/>
          </p:nvSpPr>
          <p:spPr bwMode="auto">
            <a:xfrm>
              <a:off x="2995" y="2566"/>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68" name="Freeform 284"/>
            <p:cNvSpPr>
              <a:spLocks/>
            </p:cNvSpPr>
            <p:nvPr/>
          </p:nvSpPr>
          <p:spPr bwMode="auto">
            <a:xfrm>
              <a:off x="2945" y="2633"/>
              <a:ext cx="199" cy="99"/>
            </a:xfrm>
            <a:custGeom>
              <a:avLst/>
              <a:gdLst>
                <a:gd name="T0" fmla="*/ 6 w 24"/>
                <a:gd name="T1" fmla="*/ 0 h 12"/>
                <a:gd name="T2" fmla="*/ 18 w 24"/>
                <a:gd name="T3" fmla="*/ 0 h 12"/>
                <a:gd name="T4" fmla="*/ 24 w 24"/>
                <a:gd name="T5" fmla="*/ 6 h 12"/>
                <a:gd name="T6" fmla="*/ 18 w 24"/>
                <a:gd name="T7" fmla="*/ 12 h 12"/>
                <a:gd name="T8" fmla="*/ 6 w 24"/>
                <a:gd name="T9" fmla="*/ 12 h 12"/>
                <a:gd name="T10" fmla="*/ 0 w 24"/>
                <a:gd name="T11" fmla="*/ 6 h 12"/>
                <a:gd name="T12" fmla="*/ 6 w 24"/>
                <a:gd name="T13" fmla="*/ 0 h 12"/>
              </a:gdLst>
              <a:ahLst/>
              <a:cxnLst>
                <a:cxn ang="0">
                  <a:pos x="T0" y="T1"/>
                </a:cxn>
                <a:cxn ang="0">
                  <a:pos x="T2" y="T3"/>
                </a:cxn>
                <a:cxn ang="0">
                  <a:pos x="T4" y="T5"/>
                </a:cxn>
                <a:cxn ang="0">
                  <a:pos x="T6" y="T7"/>
                </a:cxn>
                <a:cxn ang="0">
                  <a:pos x="T8" y="T9"/>
                </a:cxn>
                <a:cxn ang="0">
                  <a:pos x="T10" y="T11"/>
                </a:cxn>
                <a:cxn ang="0">
                  <a:pos x="T12" y="T13"/>
                </a:cxn>
              </a:cxnLst>
              <a:rect l="0" t="0" r="r" b="b"/>
              <a:pathLst>
                <a:path w="24" h="12">
                  <a:moveTo>
                    <a:pt x="6" y="0"/>
                  </a:moveTo>
                  <a:lnTo>
                    <a:pt x="18" y="0"/>
                  </a:lnTo>
                  <a:cubicBezTo>
                    <a:pt x="21" y="0"/>
                    <a:pt x="24" y="3"/>
                    <a:pt x="24" y="6"/>
                  </a:cubicBezTo>
                  <a:cubicBezTo>
                    <a:pt x="24" y="9"/>
                    <a:pt x="21" y="12"/>
                    <a:pt x="18" y="12"/>
                  </a:cubicBezTo>
                  <a:lnTo>
                    <a:pt x="6" y="12"/>
                  </a:lnTo>
                  <a:cubicBezTo>
                    <a:pt x="2" y="12"/>
                    <a:pt x="0" y="9"/>
                    <a:pt x="0" y="6"/>
                  </a:cubicBezTo>
                  <a:cubicBezTo>
                    <a:pt x="0" y="3"/>
                    <a:pt x="2" y="0"/>
                    <a:pt x="6" y="0"/>
                  </a:cubicBezTo>
                  <a:close/>
                </a:path>
              </a:pathLst>
            </a:custGeom>
            <a:solidFill>
              <a:srgbClr val="E2DCCD"/>
            </a:solidFill>
            <a:ln w="17" cap="flat">
              <a:solidFill>
                <a:srgbClr val="292E3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69" name="Line 285"/>
            <p:cNvSpPr>
              <a:spLocks noChangeShapeType="1"/>
            </p:cNvSpPr>
            <p:nvPr/>
          </p:nvSpPr>
          <p:spPr bwMode="auto">
            <a:xfrm>
              <a:off x="2995" y="2658"/>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0" name="Line 286"/>
            <p:cNvSpPr>
              <a:spLocks noChangeShapeType="1"/>
            </p:cNvSpPr>
            <p:nvPr/>
          </p:nvSpPr>
          <p:spPr bwMode="auto">
            <a:xfrm>
              <a:off x="2995" y="2699"/>
              <a:ext cx="91" cy="0"/>
            </a:xfrm>
            <a:prstGeom prst="line">
              <a:avLst/>
            </a:prstGeom>
            <a:noFill/>
            <a:ln w="8" cap="flat">
              <a:solidFill>
                <a:srgbClr val="292E3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1" name="Line 287"/>
            <p:cNvSpPr>
              <a:spLocks noChangeShapeType="1"/>
            </p:cNvSpPr>
            <p:nvPr/>
          </p:nvSpPr>
          <p:spPr bwMode="auto">
            <a:xfrm>
              <a:off x="2755" y="2318"/>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2" name="Freeform 288"/>
            <p:cNvSpPr>
              <a:spLocks/>
            </p:cNvSpPr>
            <p:nvPr/>
          </p:nvSpPr>
          <p:spPr bwMode="auto">
            <a:xfrm>
              <a:off x="2871" y="2301"/>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3" name="Line 289"/>
            <p:cNvSpPr>
              <a:spLocks noChangeShapeType="1"/>
            </p:cNvSpPr>
            <p:nvPr/>
          </p:nvSpPr>
          <p:spPr bwMode="auto">
            <a:xfrm>
              <a:off x="2755" y="2434"/>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4" name="Freeform 290"/>
            <p:cNvSpPr>
              <a:spLocks/>
            </p:cNvSpPr>
            <p:nvPr/>
          </p:nvSpPr>
          <p:spPr bwMode="auto">
            <a:xfrm>
              <a:off x="2871" y="2417"/>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5" name="Line 291"/>
            <p:cNvSpPr>
              <a:spLocks noChangeShapeType="1"/>
            </p:cNvSpPr>
            <p:nvPr/>
          </p:nvSpPr>
          <p:spPr bwMode="auto">
            <a:xfrm>
              <a:off x="2755" y="2550"/>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6" name="Freeform 292"/>
            <p:cNvSpPr>
              <a:spLocks/>
            </p:cNvSpPr>
            <p:nvPr/>
          </p:nvSpPr>
          <p:spPr bwMode="auto">
            <a:xfrm>
              <a:off x="2871" y="2533"/>
              <a:ext cx="74" cy="42"/>
            </a:xfrm>
            <a:custGeom>
              <a:avLst/>
              <a:gdLst>
                <a:gd name="T0" fmla="*/ 3 w 9"/>
                <a:gd name="T1" fmla="*/ 2 h 5"/>
                <a:gd name="T2" fmla="*/ 0 w 9"/>
                <a:gd name="T3" fmla="*/ 5 h 5"/>
                <a:gd name="T4" fmla="*/ 9 w 9"/>
                <a:gd name="T5" fmla="*/ 2 h 5"/>
                <a:gd name="T6" fmla="*/ 0 w 9"/>
                <a:gd name="T7" fmla="*/ 0 h 5"/>
                <a:gd name="T8" fmla="*/ 3 w 9"/>
                <a:gd name="T9" fmla="*/ 2 h 5"/>
              </a:gdLst>
              <a:ahLst/>
              <a:cxnLst>
                <a:cxn ang="0">
                  <a:pos x="T0" y="T1"/>
                </a:cxn>
                <a:cxn ang="0">
                  <a:pos x="T2" y="T3"/>
                </a:cxn>
                <a:cxn ang="0">
                  <a:pos x="T4" y="T5"/>
                </a:cxn>
                <a:cxn ang="0">
                  <a:pos x="T6" y="T7"/>
                </a:cxn>
                <a:cxn ang="0">
                  <a:pos x="T8" y="T9"/>
                </a:cxn>
              </a:cxnLst>
              <a:rect l="0" t="0" r="r" b="b"/>
              <a:pathLst>
                <a:path w="9" h="5">
                  <a:moveTo>
                    <a:pt x="3" y="2"/>
                  </a:moveTo>
                  <a:lnTo>
                    <a:pt x="0" y="5"/>
                  </a:lnTo>
                  <a:lnTo>
                    <a:pt x="9" y="2"/>
                  </a:lnTo>
                  <a:lnTo>
                    <a:pt x="0" y="0"/>
                  </a:lnTo>
                  <a:lnTo>
                    <a:pt x="3"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7" name="Line 293"/>
            <p:cNvSpPr>
              <a:spLocks noChangeShapeType="1"/>
            </p:cNvSpPr>
            <p:nvPr/>
          </p:nvSpPr>
          <p:spPr bwMode="auto">
            <a:xfrm>
              <a:off x="2755" y="2691"/>
              <a:ext cx="174" cy="0"/>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78" name="Freeform 294"/>
            <p:cNvSpPr>
              <a:spLocks/>
            </p:cNvSpPr>
            <p:nvPr/>
          </p:nvSpPr>
          <p:spPr bwMode="auto">
            <a:xfrm>
              <a:off x="2871" y="2666"/>
              <a:ext cx="66" cy="41"/>
            </a:xfrm>
            <a:custGeom>
              <a:avLst/>
              <a:gdLst>
                <a:gd name="T0" fmla="*/ 2 w 8"/>
                <a:gd name="T1" fmla="*/ 3 h 5"/>
                <a:gd name="T2" fmla="*/ 0 w 8"/>
                <a:gd name="T3" fmla="*/ 5 h 5"/>
                <a:gd name="T4" fmla="*/ 8 w 8"/>
                <a:gd name="T5" fmla="*/ 3 h 5"/>
                <a:gd name="T6" fmla="*/ 0 w 8"/>
                <a:gd name="T7" fmla="*/ 0 h 5"/>
                <a:gd name="T8" fmla="*/ 2 w 8"/>
                <a:gd name="T9" fmla="*/ 3 h 5"/>
              </a:gdLst>
              <a:ahLst/>
              <a:cxnLst>
                <a:cxn ang="0">
                  <a:pos x="T0" y="T1"/>
                </a:cxn>
                <a:cxn ang="0">
                  <a:pos x="T2" y="T3"/>
                </a:cxn>
                <a:cxn ang="0">
                  <a:pos x="T4" y="T5"/>
                </a:cxn>
                <a:cxn ang="0">
                  <a:pos x="T6" y="T7"/>
                </a:cxn>
                <a:cxn ang="0">
                  <a:pos x="T8" y="T9"/>
                </a:cxn>
              </a:cxnLst>
              <a:rect l="0" t="0" r="r" b="b"/>
              <a:pathLst>
                <a:path w="8" h="5">
                  <a:moveTo>
                    <a:pt x="2" y="3"/>
                  </a:moveTo>
                  <a:lnTo>
                    <a:pt x="0" y="5"/>
                  </a:lnTo>
                  <a:lnTo>
                    <a:pt x="8"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79" name="Line 295"/>
            <p:cNvSpPr>
              <a:spLocks noChangeShapeType="1"/>
            </p:cNvSpPr>
            <p:nvPr/>
          </p:nvSpPr>
          <p:spPr bwMode="auto">
            <a:xfrm>
              <a:off x="2755" y="2318"/>
              <a:ext cx="0" cy="663"/>
            </a:xfrm>
            <a:prstGeom prst="line">
              <a:avLst/>
            </a:prstGeom>
            <a:noFill/>
            <a:ln w="8" cap="flat">
              <a:solidFill>
                <a:srgbClr val="E543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04" name="Freeform 296"/>
            <p:cNvSpPr>
              <a:spLocks/>
            </p:cNvSpPr>
            <p:nvPr/>
          </p:nvSpPr>
          <p:spPr bwMode="auto">
            <a:xfrm>
              <a:off x="2630" y="2906"/>
              <a:ext cx="274" cy="158"/>
            </a:xfrm>
            <a:custGeom>
              <a:avLst/>
              <a:gdLst>
                <a:gd name="T0" fmla="*/ 7 w 33"/>
                <a:gd name="T1" fmla="*/ 0 h 19"/>
                <a:gd name="T2" fmla="*/ 27 w 33"/>
                <a:gd name="T3" fmla="*/ 0 h 19"/>
                <a:gd name="T4" fmla="*/ 33 w 33"/>
                <a:gd name="T5" fmla="*/ 6 h 19"/>
                <a:gd name="T6" fmla="*/ 33 w 33"/>
                <a:gd name="T7" fmla="*/ 12 h 19"/>
                <a:gd name="T8" fmla="*/ 27 w 33"/>
                <a:gd name="T9" fmla="*/ 19 h 19"/>
                <a:gd name="T10" fmla="*/ 7 w 33"/>
                <a:gd name="T11" fmla="*/ 19 h 19"/>
                <a:gd name="T12" fmla="*/ 0 w 33"/>
                <a:gd name="T13" fmla="*/ 12 h 19"/>
                <a:gd name="T14" fmla="*/ 0 w 33"/>
                <a:gd name="T15" fmla="*/ 6 h 19"/>
                <a:gd name="T16" fmla="*/ 7 w 33"/>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3" h="19">
                  <a:moveTo>
                    <a:pt x="7" y="0"/>
                  </a:moveTo>
                  <a:lnTo>
                    <a:pt x="27" y="0"/>
                  </a:lnTo>
                  <a:cubicBezTo>
                    <a:pt x="30" y="0"/>
                    <a:pt x="33" y="2"/>
                    <a:pt x="33" y="6"/>
                  </a:cubicBezTo>
                  <a:lnTo>
                    <a:pt x="33" y="12"/>
                  </a:lnTo>
                  <a:cubicBezTo>
                    <a:pt x="33" y="16"/>
                    <a:pt x="30" y="19"/>
                    <a:pt x="27" y="19"/>
                  </a:cubicBezTo>
                  <a:lnTo>
                    <a:pt x="7" y="19"/>
                  </a:lnTo>
                  <a:cubicBezTo>
                    <a:pt x="3" y="19"/>
                    <a:pt x="0" y="16"/>
                    <a:pt x="0" y="12"/>
                  </a:cubicBezTo>
                  <a:lnTo>
                    <a:pt x="0" y="6"/>
                  </a:lnTo>
                  <a:cubicBezTo>
                    <a:pt x="0" y="2"/>
                    <a:pt x="3" y="0"/>
                    <a:pt x="7"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05" name="Rectangle 297"/>
            <p:cNvSpPr>
              <a:spLocks noChangeArrowheads="1"/>
            </p:cNvSpPr>
            <p:nvPr/>
          </p:nvSpPr>
          <p:spPr bwMode="auto">
            <a:xfrm>
              <a:off x="2692" y="2921"/>
              <a:ext cx="145"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82B"/>
                  </a:solidFill>
                  <a:latin typeface="ArialMT" charset="0"/>
                </a:rPr>
                <a:t>Tag</a:t>
              </a:r>
              <a:endParaRPr lang="en-US">
                <a:latin typeface="Arial" pitchFamily="34" charset="0"/>
              </a:endParaRPr>
            </a:p>
          </p:txBody>
        </p:sp>
        <p:sp>
          <p:nvSpPr>
            <p:cNvPr id="35106" name="Oval 298"/>
            <p:cNvSpPr>
              <a:spLocks noChangeArrowheads="1"/>
            </p:cNvSpPr>
            <p:nvPr/>
          </p:nvSpPr>
          <p:spPr bwMode="auto">
            <a:xfrm>
              <a:off x="2721" y="2666"/>
              <a:ext cx="58"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7" name="Oval 299"/>
            <p:cNvSpPr>
              <a:spLocks noChangeArrowheads="1"/>
            </p:cNvSpPr>
            <p:nvPr/>
          </p:nvSpPr>
          <p:spPr bwMode="auto">
            <a:xfrm>
              <a:off x="2721" y="2533"/>
              <a:ext cx="50"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8" name="Oval 300"/>
            <p:cNvSpPr>
              <a:spLocks noChangeArrowheads="1"/>
            </p:cNvSpPr>
            <p:nvPr/>
          </p:nvSpPr>
          <p:spPr bwMode="auto">
            <a:xfrm>
              <a:off x="2713" y="2417"/>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09" name="Oval 301"/>
            <p:cNvSpPr>
              <a:spLocks noChangeArrowheads="1"/>
            </p:cNvSpPr>
            <p:nvPr/>
          </p:nvSpPr>
          <p:spPr bwMode="auto">
            <a:xfrm>
              <a:off x="2713" y="2309"/>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10" name="Line 302"/>
            <p:cNvSpPr>
              <a:spLocks noChangeShapeType="1"/>
            </p:cNvSpPr>
            <p:nvPr/>
          </p:nvSpPr>
          <p:spPr bwMode="auto">
            <a:xfrm>
              <a:off x="3144" y="2301"/>
              <a:ext cx="440"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1" name="Freeform 303"/>
            <p:cNvSpPr>
              <a:spLocks/>
            </p:cNvSpPr>
            <p:nvPr/>
          </p:nvSpPr>
          <p:spPr bwMode="auto">
            <a:xfrm>
              <a:off x="3526" y="2276"/>
              <a:ext cx="74" cy="50"/>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2" name="Freeform 304"/>
            <p:cNvSpPr>
              <a:spLocks/>
            </p:cNvSpPr>
            <p:nvPr/>
          </p:nvSpPr>
          <p:spPr bwMode="auto">
            <a:xfrm>
              <a:off x="3144" y="2409"/>
              <a:ext cx="440" cy="8"/>
            </a:xfrm>
            <a:custGeom>
              <a:avLst/>
              <a:gdLst>
                <a:gd name="T0" fmla="*/ 0 w 53"/>
                <a:gd name="T1" fmla="*/ 1 h 1"/>
                <a:gd name="T2" fmla="*/ 53 w 53"/>
                <a:gd name="T3" fmla="*/ 0 h 1"/>
                <a:gd name="T4" fmla="*/ 0 w 53"/>
                <a:gd name="T5" fmla="*/ 1 h 1"/>
              </a:gdLst>
              <a:ahLst/>
              <a:cxnLst>
                <a:cxn ang="0">
                  <a:pos x="T0" y="T1"/>
                </a:cxn>
                <a:cxn ang="0">
                  <a:pos x="T2" y="T3"/>
                </a:cxn>
                <a:cxn ang="0">
                  <a:pos x="T4" y="T5"/>
                </a:cxn>
              </a:cxnLst>
              <a:rect l="0" t="0" r="r" b="b"/>
              <a:pathLst>
                <a:path w="53" h="1">
                  <a:moveTo>
                    <a:pt x="0" y="1"/>
                  </a:moveTo>
                  <a:lnTo>
                    <a:pt x="53" y="0"/>
                  </a:lnTo>
                  <a:lnTo>
                    <a:pt x="0" y="1"/>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3" name="Freeform 305"/>
            <p:cNvSpPr>
              <a:spLocks/>
            </p:cNvSpPr>
            <p:nvPr/>
          </p:nvSpPr>
          <p:spPr bwMode="auto">
            <a:xfrm>
              <a:off x="3517" y="2392"/>
              <a:ext cx="75" cy="42"/>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4" name="Freeform 306"/>
            <p:cNvSpPr>
              <a:spLocks/>
            </p:cNvSpPr>
            <p:nvPr/>
          </p:nvSpPr>
          <p:spPr bwMode="auto">
            <a:xfrm>
              <a:off x="3144" y="2525"/>
              <a:ext cx="440" cy="8"/>
            </a:xfrm>
            <a:custGeom>
              <a:avLst/>
              <a:gdLst>
                <a:gd name="T0" fmla="*/ 0 w 53"/>
                <a:gd name="T1" fmla="*/ 1 h 1"/>
                <a:gd name="T2" fmla="*/ 53 w 53"/>
                <a:gd name="T3" fmla="*/ 0 h 1"/>
                <a:gd name="T4" fmla="*/ 0 w 53"/>
                <a:gd name="T5" fmla="*/ 1 h 1"/>
              </a:gdLst>
              <a:ahLst/>
              <a:cxnLst>
                <a:cxn ang="0">
                  <a:pos x="T0" y="T1"/>
                </a:cxn>
                <a:cxn ang="0">
                  <a:pos x="T2" y="T3"/>
                </a:cxn>
                <a:cxn ang="0">
                  <a:pos x="T4" y="T5"/>
                </a:cxn>
              </a:cxnLst>
              <a:rect l="0" t="0" r="r" b="b"/>
              <a:pathLst>
                <a:path w="53" h="1">
                  <a:moveTo>
                    <a:pt x="0" y="1"/>
                  </a:moveTo>
                  <a:lnTo>
                    <a:pt x="53" y="0"/>
                  </a:lnTo>
                  <a:lnTo>
                    <a:pt x="0" y="1"/>
                  </a:lnTo>
                  <a:close/>
                </a:path>
              </a:pathLst>
            </a:custGeom>
            <a:solidFill>
              <a:srgbClr val="89B4D7"/>
            </a:solidFill>
            <a:ln w="8" cap="flat">
              <a:solidFill>
                <a:srgbClr val="3B23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5" name="Freeform 307"/>
            <p:cNvSpPr>
              <a:spLocks/>
            </p:cNvSpPr>
            <p:nvPr/>
          </p:nvSpPr>
          <p:spPr bwMode="auto">
            <a:xfrm>
              <a:off x="3517" y="2508"/>
              <a:ext cx="75" cy="42"/>
            </a:xfrm>
            <a:custGeom>
              <a:avLst/>
              <a:gdLst>
                <a:gd name="T0" fmla="*/ 2 w 9"/>
                <a:gd name="T1" fmla="*/ 3 h 5"/>
                <a:gd name="T2" fmla="*/ 0 w 9"/>
                <a:gd name="T3" fmla="*/ 5 h 5"/>
                <a:gd name="T4" fmla="*/ 9 w 9"/>
                <a:gd name="T5" fmla="*/ 2 h 5"/>
                <a:gd name="T6" fmla="*/ 0 w 9"/>
                <a:gd name="T7" fmla="*/ 0 h 5"/>
                <a:gd name="T8" fmla="*/ 2 w 9"/>
                <a:gd name="T9" fmla="*/ 3 h 5"/>
              </a:gdLst>
              <a:ahLst/>
              <a:cxnLst>
                <a:cxn ang="0">
                  <a:pos x="T0" y="T1"/>
                </a:cxn>
                <a:cxn ang="0">
                  <a:pos x="T2" y="T3"/>
                </a:cxn>
                <a:cxn ang="0">
                  <a:pos x="T4" y="T5"/>
                </a:cxn>
                <a:cxn ang="0">
                  <a:pos x="T6" y="T7"/>
                </a:cxn>
                <a:cxn ang="0">
                  <a:pos x="T8" y="T9"/>
                </a:cxn>
              </a:cxnLst>
              <a:rect l="0" t="0" r="r" b="b"/>
              <a:pathLst>
                <a:path w="9" h="5">
                  <a:moveTo>
                    <a:pt x="2" y="3"/>
                  </a:moveTo>
                  <a:lnTo>
                    <a:pt x="0" y="5"/>
                  </a:lnTo>
                  <a:lnTo>
                    <a:pt x="9" y="2"/>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6" name="Line 308"/>
            <p:cNvSpPr>
              <a:spLocks noChangeShapeType="1"/>
            </p:cNvSpPr>
            <p:nvPr/>
          </p:nvSpPr>
          <p:spPr bwMode="auto">
            <a:xfrm>
              <a:off x="3136" y="2658"/>
              <a:ext cx="44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17" name="Freeform 309"/>
            <p:cNvSpPr>
              <a:spLocks/>
            </p:cNvSpPr>
            <p:nvPr/>
          </p:nvSpPr>
          <p:spPr bwMode="auto">
            <a:xfrm>
              <a:off x="3517" y="2641"/>
              <a:ext cx="75" cy="42"/>
            </a:xfrm>
            <a:custGeom>
              <a:avLst/>
              <a:gdLst>
                <a:gd name="T0" fmla="*/ 2 w 9"/>
                <a:gd name="T1" fmla="*/ 2 h 5"/>
                <a:gd name="T2" fmla="*/ 0 w 9"/>
                <a:gd name="T3" fmla="*/ 5 h 5"/>
                <a:gd name="T4" fmla="*/ 9 w 9"/>
                <a:gd name="T5" fmla="*/ 2 h 5"/>
                <a:gd name="T6" fmla="*/ 0 w 9"/>
                <a:gd name="T7" fmla="*/ 0 h 5"/>
                <a:gd name="T8" fmla="*/ 2 w 9"/>
                <a:gd name="T9" fmla="*/ 2 h 5"/>
              </a:gdLst>
              <a:ahLst/>
              <a:cxnLst>
                <a:cxn ang="0">
                  <a:pos x="T0" y="T1"/>
                </a:cxn>
                <a:cxn ang="0">
                  <a:pos x="T2" y="T3"/>
                </a:cxn>
                <a:cxn ang="0">
                  <a:pos x="T4" y="T5"/>
                </a:cxn>
                <a:cxn ang="0">
                  <a:pos x="T6" y="T7"/>
                </a:cxn>
                <a:cxn ang="0">
                  <a:pos x="T8" y="T9"/>
                </a:cxn>
              </a:cxnLst>
              <a:rect l="0" t="0" r="r" b="b"/>
              <a:pathLst>
                <a:path w="9" h="5">
                  <a:moveTo>
                    <a:pt x="2" y="2"/>
                  </a:moveTo>
                  <a:lnTo>
                    <a:pt x="0" y="5"/>
                  </a:lnTo>
                  <a:lnTo>
                    <a:pt x="9"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18" name="Freeform 310"/>
            <p:cNvSpPr>
              <a:spLocks/>
            </p:cNvSpPr>
            <p:nvPr/>
          </p:nvSpPr>
          <p:spPr bwMode="auto">
            <a:xfrm>
              <a:off x="3584" y="2218"/>
              <a:ext cx="157" cy="523"/>
            </a:xfrm>
            <a:custGeom>
              <a:avLst/>
              <a:gdLst>
                <a:gd name="T0" fmla="*/ 7 w 19"/>
                <a:gd name="T1" fmla="*/ 0 h 63"/>
                <a:gd name="T2" fmla="*/ 13 w 19"/>
                <a:gd name="T3" fmla="*/ 0 h 63"/>
                <a:gd name="T4" fmla="*/ 19 w 19"/>
                <a:gd name="T5" fmla="*/ 6 h 63"/>
                <a:gd name="T6" fmla="*/ 19 w 19"/>
                <a:gd name="T7" fmla="*/ 57 h 63"/>
                <a:gd name="T8" fmla="*/ 13 w 19"/>
                <a:gd name="T9" fmla="*/ 63 h 63"/>
                <a:gd name="T10" fmla="*/ 7 w 19"/>
                <a:gd name="T11" fmla="*/ 63 h 63"/>
                <a:gd name="T12" fmla="*/ 0 w 19"/>
                <a:gd name="T13" fmla="*/ 57 h 63"/>
                <a:gd name="T14" fmla="*/ 0 w 19"/>
                <a:gd name="T15" fmla="*/ 6 h 63"/>
                <a:gd name="T16" fmla="*/ 7 w 19"/>
                <a:gd name="T17" fmla="*/ 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63">
                  <a:moveTo>
                    <a:pt x="7" y="0"/>
                  </a:moveTo>
                  <a:lnTo>
                    <a:pt x="13" y="0"/>
                  </a:lnTo>
                  <a:cubicBezTo>
                    <a:pt x="17" y="0"/>
                    <a:pt x="19" y="3"/>
                    <a:pt x="19" y="6"/>
                  </a:cubicBezTo>
                  <a:lnTo>
                    <a:pt x="19" y="57"/>
                  </a:lnTo>
                  <a:cubicBezTo>
                    <a:pt x="19" y="61"/>
                    <a:pt x="17" y="63"/>
                    <a:pt x="13" y="63"/>
                  </a:cubicBezTo>
                  <a:lnTo>
                    <a:pt x="7" y="63"/>
                  </a:lnTo>
                  <a:cubicBezTo>
                    <a:pt x="3" y="63"/>
                    <a:pt x="0" y="61"/>
                    <a:pt x="0" y="57"/>
                  </a:cubicBezTo>
                  <a:lnTo>
                    <a:pt x="0" y="6"/>
                  </a:lnTo>
                  <a:cubicBezTo>
                    <a:pt x="0" y="3"/>
                    <a:pt x="3" y="0"/>
                    <a:pt x="7" y="0"/>
                  </a:cubicBezTo>
                  <a:close/>
                </a:path>
              </a:pathLst>
            </a:cu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19" name="Rectangle 311"/>
            <p:cNvSpPr>
              <a:spLocks noChangeArrowheads="1"/>
            </p:cNvSpPr>
            <p:nvPr/>
          </p:nvSpPr>
          <p:spPr bwMode="auto">
            <a:xfrm rot="16200000">
              <a:off x="3473" y="2410"/>
              <a:ext cx="385" cy="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dirty="0">
                  <a:solidFill>
                    <a:srgbClr val="C7D0DA"/>
                  </a:solidFill>
                  <a:latin typeface="ArialMT" charset="0"/>
                </a:rPr>
                <a:t>Encoder</a:t>
              </a:r>
              <a:endParaRPr lang="en-US" dirty="0">
                <a:latin typeface="Arial" pitchFamily="34" charset="0"/>
              </a:endParaRPr>
            </a:p>
          </p:txBody>
        </p:sp>
        <p:sp>
          <p:nvSpPr>
            <p:cNvPr id="35120" name="Line 312"/>
            <p:cNvSpPr>
              <a:spLocks noChangeShapeType="1"/>
            </p:cNvSpPr>
            <p:nvPr/>
          </p:nvSpPr>
          <p:spPr bwMode="auto">
            <a:xfrm flipV="1">
              <a:off x="3227" y="2044"/>
              <a:ext cx="0" cy="257"/>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1" name="Freeform 313"/>
            <p:cNvSpPr>
              <a:spLocks/>
            </p:cNvSpPr>
            <p:nvPr/>
          </p:nvSpPr>
          <p:spPr bwMode="auto">
            <a:xfrm>
              <a:off x="3202" y="2036"/>
              <a:ext cx="42" cy="74"/>
            </a:xfrm>
            <a:custGeom>
              <a:avLst/>
              <a:gdLst>
                <a:gd name="T0" fmla="*/ 3 w 5"/>
                <a:gd name="T1" fmla="*/ 6 h 9"/>
                <a:gd name="T2" fmla="*/ 5 w 5"/>
                <a:gd name="T3" fmla="*/ 9 h 9"/>
                <a:gd name="T4" fmla="*/ 3 w 5"/>
                <a:gd name="T5" fmla="*/ 0 h 9"/>
                <a:gd name="T6" fmla="*/ 0 w 5"/>
                <a:gd name="T7" fmla="*/ 9 h 9"/>
                <a:gd name="T8" fmla="*/ 3 w 5"/>
                <a:gd name="T9" fmla="*/ 6 h 9"/>
              </a:gdLst>
              <a:ahLst/>
              <a:cxnLst>
                <a:cxn ang="0">
                  <a:pos x="T0" y="T1"/>
                </a:cxn>
                <a:cxn ang="0">
                  <a:pos x="T2" y="T3"/>
                </a:cxn>
                <a:cxn ang="0">
                  <a:pos x="T4" y="T5"/>
                </a:cxn>
                <a:cxn ang="0">
                  <a:pos x="T6" y="T7"/>
                </a:cxn>
                <a:cxn ang="0">
                  <a:pos x="T8" y="T9"/>
                </a:cxn>
              </a:cxnLst>
              <a:rect l="0" t="0" r="r" b="b"/>
              <a:pathLst>
                <a:path w="5" h="9">
                  <a:moveTo>
                    <a:pt x="3" y="6"/>
                  </a:moveTo>
                  <a:lnTo>
                    <a:pt x="5"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2" name="Line 314"/>
            <p:cNvSpPr>
              <a:spLocks noChangeShapeType="1"/>
            </p:cNvSpPr>
            <p:nvPr/>
          </p:nvSpPr>
          <p:spPr bwMode="auto">
            <a:xfrm flipV="1">
              <a:off x="3285" y="2052"/>
              <a:ext cx="0" cy="373"/>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3" name="Freeform 315"/>
            <p:cNvSpPr>
              <a:spLocks/>
            </p:cNvSpPr>
            <p:nvPr/>
          </p:nvSpPr>
          <p:spPr bwMode="auto">
            <a:xfrm>
              <a:off x="3269" y="2036"/>
              <a:ext cx="33" cy="74"/>
            </a:xfrm>
            <a:custGeom>
              <a:avLst/>
              <a:gdLst>
                <a:gd name="T0" fmla="*/ 2 w 4"/>
                <a:gd name="T1" fmla="*/ 6 h 9"/>
                <a:gd name="T2" fmla="*/ 4 w 4"/>
                <a:gd name="T3" fmla="*/ 9 h 9"/>
                <a:gd name="T4" fmla="*/ 2 w 4"/>
                <a:gd name="T5" fmla="*/ 0 h 9"/>
                <a:gd name="T6" fmla="*/ 0 w 4"/>
                <a:gd name="T7" fmla="*/ 9 h 9"/>
                <a:gd name="T8" fmla="*/ 2 w 4"/>
                <a:gd name="T9" fmla="*/ 6 h 9"/>
              </a:gdLst>
              <a:ahLst/>
              <a:cxnLst>
                <a:cxn ang="0">
                  <a:pos x="T0" y="T1"/>
                </a:cxn>
                <a:cxn ang="0">
                  <a:pos x="T2" y="T3"/>
                </a:cxn>
                <a:cxn ang="0">
                  <a:pos x="T4" y="T5"/>
                </a:cxn>
                <a:cxn ang="0">
                  <a:pos x="T6" y="T7"/>
                </a:cxn>
                <a:cxn ang="0">
                  <a:pos x="T8" y="T9"/>
                </a:cxn>
              </a:cxnLst>
              <a:rect l="0" t="0" r="r" b="b"/>
              <a:pathLst>
                <a:path w="4" h="9">
                  <a:moveTo>
                    <a:pt x="2" y="6"/>
                  </a:moveTo>
                  <a:lnTo>
                    <a:pt x="4"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4" name="Line 316"/>
            <p:cNvSpPr>
              <a:spLocks noChangeShapeType="1"/>
            </p:cNvSpPr>
            <p:nvPr/>
          </p:nvSpPr>
          <p:spPr bwMode="auto">
            <a:xfrm flipV="1">
              <a:off x="3343" y="2052"/>
              <a:ext cx="0" cy="490"/>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25" name="Freeform 317"/>
            <p:cNvSpPr>
              <a:spLocks/>
            </p:cNvSpPr>
            <p:nvPr/>
          </p:nvSpPr>
          <p:spPr bwMode="auto">
            <a:xfrm>
              <a:off x="3327" y="2044"/>
              <a:ext cx="33" cy="66"/>
            </a:xfrm>
            <a:custGeom>
              <a:avLst/>
              <a:gdLst>
                <a:gd name="T0" fmla="*/ 2 w 4"/>
                <a:gd name="T1" fmla="*/ 6 h 8"/>
                <a:gd name="T2" fmla="*/ 4 w 4"/>
                <a:gd name="T3" fmla="*/ 8 h 8"/>
                <a:gd name="T4" fmla="*/ 2 w 4"/>
                <a:gd name="T5" fmla="*/ 0 h 8"/>
                <a:gd name="T6" fmla="*/ 0 w 4"/>
                <a:gd name="T7" fmla="*/ 8 h 8"/>
                <a:gd name="T8" fmla="*/ 2 w 4"/>
                <a:gd name="T9" fmla="*/ 6 h 8"/>
              </a:gdLst>
              <a:ahLst/>
              <a:cxnLst>
                <a:cxn ang="0">
                  <a:pos x="T0" y="T1"/>
                </a:cxn>
                <a:cxn ang="0">
                  <a:pos x="T2" y="T3"/>
                </a:cxn>
                <a:cxn ang="0">
                  <a:pos x="T4" y="T5"/>
                </a:cxn>
                <a:cxn ang="0">
                  <a:pos x="T6" y="T7"/>
                </a:cxn>
                <a:cxn ang="0">
                  <a:pos x="T8" y="T9"/>
                </a:cxn>
              </a:cxnLst>
              <a:rect l="0" t="0" r="r" b="b"/>
              <a:pathLst>
                <a:path w="4" h="8">
                  <a:moveTo>
                    <a:pt x="2" y="6"/>
                  </a:moveTo>
                  <a:lnTo>
                    <a:pt x="4"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6" name="Freeform 318"/>
            <p:cNvSpPr>
              <a:spLocks/>
            </p:cNvSpPr>
            <p:nvPr/>
          </p:nvSpPr>
          <p:spPr bwMode="auto">
            <a:xfrm>
              <a:off x="3418" y="2052"/>
              <a:ext cx="0" cy="597"/>
            </a:xfrm>
            <a:custGeom>
              <a:avLst/>
              <a:gdLst>
                <a:gd name="T0" fmla="*/ 72 h 72"/>
                <a:gd name="T1" fmla="*/ 0 h 72"/>
                <a:gd name="T2" fmla="*/ 72 h 72"/>
              </a:gdLst>
              <a:ahLst/>
              <a:cxnLst>
                <a:cxn ang="0">
                  <a:pos x="0" y="T0"/>
                </a:cxn>
                <a:cxn ang="0">
                  <a:pos x="0" y="T1"/>
                </a:cxn>
                <a:cxn ang="0">
                  <a:pos x="0" y="T2"/>
                </a:cxn>
              </a:cxnLst>
              <a:rect l="0" t="0" r="r" b="b"/>
              <a:pathLst>
                <a:path h="72">
                  <a:moveTo>
                    <a:pt x="0" y="72"/>
                  </a:moveTo>
                  <a:lnTo>
                    <a:pt x="0" y="0"/>
                  </a:lnTo>
                  <a:lnTo>
                    <a:pt x="0" y="72"/>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7" name="Freeform 319"/>
            <p:cNvSpPr>
              <a:spLocks/>
            </p:cNvSpPr>
            <p:nvPr/>
          </p:nvSpPr>
          <p:spPr bwMode="auto">
            <a:xfrm>
              <a:off x="3393" y="2044"/>
              <a:ext cx="41" cy="75"/>
            </a:xfrm>
            <a:custGeom>
              <a:avLst/>
              <a:gdLst>
                <a:gd name="T0" fmla="*/ 3 w 5"/>
                <a:gd name="T1" fmla="*/ 6 h 9"/>
                <a:gd name="T2" fmla="*/ 5 w 5"/>
                <a:gd name="T3" fmla="*/ 9 h 9"/>
                <a:gd name="T4" fmla="*/ 3 w 5"/>
                <a:gd name="T5" fmla="*/ 0 h 9"/>
                <a:gd name="T6" fmla="*/ 0 w 5"/>
                <a:gd name="T7" fmla="*/ 9 h 9"/>
                <a:gd name="T8" fmla="*/ 3 w 5"/>
                <a:gd name="T9" fmla="*/ 6 h 9"/>
              </a:gdLst>
              <a:ahLst/>
              <a:cxnLst>
                <a:cxn ang="0">
                  <a:pos x="T0" y="T1"/>
                </a:cxn>
                <a:cxn ang="0">
                  <a:pos x="T2" y="T3"/>
                </a:cxn>
                <a:cxn ang="0">
                  <a:pos x="T4" y="T5"/>
                </a:cxn>
                <a:cxn ang="0">
                  <a:pos x="T6" y="T7"/>
                </a:cxn>
                <a:cxn ang="0">
                  <a:pos x="T8" y="T9"/>
                </a:cxn>
              </a:cxnLst>
              <a:rect l="0" t="0" r="r" b="b"/>
              <a:pathLst>
                <a:path w="5" h="9">
                  <a:moveTo>
                    <a:pt x="3" y="6"/>
                  </a:moveTo>
                  <a:lnTo>
                    <a:pt x="5"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28" name="Oval 320"/>
            <p:cNvSpPr>
              <a:spLocks noChangeArrowheads="1"/>
            </p:cNvSpPr>
            <p:nvPr/>
          </p:nvSpPr>
          <p:spPr bwMode="auto">
            <a:xfrm>
              <a:off x="3393" y="2633"/>
              <a:ext cx="50"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29" name="Oval 321"/>
            <p:cNvSpPr>
              <a:spLocks noChangeArrowheads="1"/>
            </p:cNvSpPr>
            <p:nvPr/>
          </p:nvSpPr>
          <p:spPr bwMode="auto">
            <a:xfrm>
              <a:off x="3327" y="2525"/>
              <a:ext cx="49" cy="33"/>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0" name="Oval 322"/>
            <p:cNvSpPr>
              <a:spLocks noChangeArrowheads="1"/>
            </p:cNvSpPr>
            <p:nvPr/>
          </p:nvSpPr>
          <p:spPr bwMode="auto">
            <a:xfrm>
              <a:off x="3252" y="2401"/>
              <a:ext cx="58" cy="33"/>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1" name="Oval 323"/>
            <p:cNvSpPr>
              <a:spLocks noChangeArrowheads="1"/>
            </p:cNvSpPr>
            <p:nvPr/>
          </p:nvSpPr>
          <p:spPr bwMode="auto">
            <a:xfrm>
              <a:off x="3202" y="2276"/>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32" name="Freeform 324"/>
            <p:cNvSpPr>
              <a:spLocks/>
            </p:cNvSpPr>
            <p:nvPr/>
          </p:nvSpPr>
          <p:spPr bwMode="auto">
            <a:xfrm>
              <a:off x="3177" y="1845"/>
              <a:ext cx="282" cy="216"/>
            </a:xfrm>
            <a:custGeom>
              <a:avLst/>
              <a:gdLst>
                <a:gd name="T0" fmla="*/ 34 w 34"/>
                <a:gd name="T1" fmla="*/ 26 h 26"/>
                <a:gd name="T2" fmla="*/ 17 w 34"/>
                <a:gd name="T3" fmla="*/ 23 h 26"/>
                <a:gd name="T4" fmla="*/ 0 w 34"/>
                <a:gd name="T5" fmla="*/ 26 h 26"/>
                <a:gd name="T6" fmla="*/ 17 w 34"/>
                <a:gd name="T7" fmla="*/ 0 h 26"/>
                <a:gd name="T8" fmla="*/ 34 w 34"/>
                <a:gd name="T9" fmla="*/ 26 h 26"/>
              </a:gdLst>
              <a:ahLst/>
              <a:cxnLst>
                <a:cxn ang="0">
                  <a:pos x="T0" y="T1"/>
                </a:cxn>
                <a:cxn ang="0">
                  <a:pos x="T2" y="T3"/>
                </a:cxn>
                <a:cxn ang="0">
                  <a:pos x="T4" y="T5"/>
                </a:cxn>
                <a:cxn ang="0">
                  <a:pos x="T6" y="T7"/>
                </a:cxn>
                <a:cxn ang="0">
                  <a:pos x="T8" y="T9"/>
                </a:cxn>
              </a:cxnLst>
              <a:rect l="0" t="0" r="r" b="b"/>
              <a:pathLst>
                <a:path w="34" h="26">
                  <a:moveTo>
                    <a:pt x="34" y="26"/>
                  </a:moveTo>
                  <a:cubicBezTo>
                    <a:pt x="28" y="24"/>
                    <a:pt x="23" y="23"/>
                    <a:pt x="17" y="23"/>
                  </a:cubicBezTo>
                  <a:cubicBezTo>
                    <a:pt x="11" y="23"/>
                    <a:pt x="6" y="24"/>
                    <a:pt x="0" y="26"/>
                  </a:cubicBezTo>
                  <a:cubicBezTo>
                    <a:pt x="0" y="18"/>
                    <a:pt x="6" y="5"/>
                    <a:pt x="17" y="0"/>
                  </a:cubicBezTo>
                  <a:cubicBezTo>
                    <a:pt x="27" y="5"/>
                    <a:pt x="34" y="18"/>
                    <a:pt x="34" y="26"/>
                  </a:cubicBezTo>
                  <a:close/>
                </a:path>
              </a:pathLst>
            </a:custGeom>
            <a:solidFill>
              <a:srgbClr val="F19C90"/>
            </a:solidFill>
            <a:ln w="8" cap="flat">
              <a:solidFill>
                <a:srgbClr val="3C1F76"/>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3" name="Line 325"/>
            <p:cNvSpPr>
              <a:spLocks noChangeShapeType="1"/>
            </p:cNvSpPr>
            <p:nvPr/>
          </p:nvSpPr>
          <p:spPr bwMode="auto">
            <a:xfrm flipV="1">
              <a:off x="3310" y="1704"/>
              <a:ext cx="0" cy="141"/>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4" name="Freeform 326"/>
            <p:cNvSpPr>
              <a:spLocks/>
            </p:cNvSpPr>
            <p:nvPr/>
          </p:nvSpPr>
          <p:spPr bwMode="auto">
            <a:xfrm>
              <a:off x="3285" y="1696"/>
              <a:ext cx="50" cy="74"/>
            </a:xfrm>
            <a:custGeom>
              <a:avLst/>
              <a:gdLst>
                <a:gd name="T0" fmla="*/ 3 w 6"/>
                <a:gd name="T1" fmla="*/ 6 h 9"/>
                <a:gd name="T2" fmla="*/ 6 w 6"/>
                <a:gd name="T3" fmla="*/ 9 h 9"/>
                <a:gd name="T4" fmla="*/ 3 w 6"/>
                <a:gd name="T5" fmla="*/ 0 h 9"/>
                <a:gd name="T6" fmla="*/ 0 w 6"/>
                <a:gd name="T7" fmla="*/ 9 h 9"/>
                <a:gd name="T8" fmla="*/ 3 w 6"/>
                <a:gd name="T9" fmla="*/ 6 h 9"/>
              </a:gdLst>
              <a:ahLst/>
              <a:cxnLst>
                <a:cxn ang="0">
                  <a:pos x="T0" y="T1"/>
                </a:cxn>
                <a:cxn ang="0">
                  <a:pos x="T2" y="T3"/>
                </a:cxn>
                <a:cxn ang="0">
                  <a:pos x="T4" y="T5"/>
                </a:cxn>
                <a:cxn ang="0">
                  <a:pos x="T6" y="T7"/>
                </a:cxn>
                <a:cxn ang="0">
                  <a:pos x="T8" y="T9"/>
                </a:cxn>
              </a:cxnLst>
              <a:rect l="0" t="0" r="r" b="b"/>
              <a:pathLst>
                <a:path w="6" h="9">
                  <a:moveTo>
                    <a:pt x="3" y="6"/>
                  </a:moveTo>
                  <a:lnTo>
                    <a:pt x="6" y="9"/>
                  </a:lnTo>
                  <a:lnTo>
                    <a:pt x="3" y="0"/>
                  </a:lnTo>
                  <a:lnTo>
                    <a:pt x="0" y="9"/>
                  </a:lnTo>
                  <a:lnTo>
                    <a:pt x="3"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5" name="Freeform 327"/>
            <p:cNvSpPr>
              <a:spLocks/>
            </p:cNvSpPr>
            <p:nvPr/>
          </p:nvSpPr>
          <p:spPr bwMode="auto">
            <a:xfrm>
              <a:off x="3111" y="1547"/>
              <a:ext cx="406" cy="157"/>
            </a:xfrm>
            <a:custGeom>
              <a:avLst/>
              <a:gdLst>
                <a:gd name="T0" fmla="*/ 6 w 49"/>
                <a:gd name="T1" fmla="*/ 0 h 19"/>
                <a:gd name="T2" fmla="*/ 43 w 49"/>
                <a:gd name="T3" fmla="*/ 0 h 19"/>
                <a:gd name="T4" fmla="*/ 49 w 49"/>
                <a:gd name="T5" fmla="*/ 6 h 19"/>
                <a:gd name="T6" fmla="*/ 49 w 49"/>
                <a:gd name="T7" fmla="*/ 13 h 19"/>
                <a:gd name="T8" fmla="*/ 43 w 49"/>
                <a:gd name="T9" fmla="*/ 19 h 19"/>
                <a:gd name="T10" fmla="*/ 6 w 49"/>
                <a:gd name="T11" fmla="*/ 19 h 19"/>
                <a:gd name="T12" fmla="*/ 0 w 49"/>
                <a:gd name="T13" fmla="*/ 13 h 19"/>
                <a:gd name="T14" fmla="*/ 0 w 49"/>
                <a:gd name="T15" fmla="*/ 6 h 19"/>
                <a:gd name="T16" fmla="*/ 6 w 49"/>
                <a:gd name="T17"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19">
                  <a:moveTo>
                    <a:pt x="6" y="0"/>
                  </a:moveTo>
                  <a:lnTo>
                    <a:pt x="43" y="0"/>
                  </a:lnTo>
                  <a:cubicBezTo>
                    <a:pt x="46" y="0"/>
                    <a:pt x="49" y="3"/>
                    <a:pt x="49" y="6"/>
                  </a:cubicBezTo>
                  <a:lnTo>
                    <a:pt x="49" y="13"/>
                  </a:lnTo>
                  <a:cubicBezTo>
                    <a:pt x="49" y="16"/>
                    <a:pt x="46" y="19"/>
                    <a:pt x="43" y="19"/>
                  </a:cubicBezTo>
                  <a:lnTo>
                    <a:pt x="6" y="19"/>
                  </a:lnTo>
                  <a:cubicBezTo>
                    <a:pt x="2" y="19"/>
                    <a:pt x="0" y="16"/>
                    <a:pt x="0" y="13"/>
                  </a:cubicBezTo>
                  <a:lnTo>
                    <a:pt x="0" y="6"/>
                  </a:lnTo>
                  <a:cubicBezTo>
                    <a:pt x="0" y="3"/>
                    <a:pt x="2" y="0"/>
                    <a:pt x="6"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6" name="Rectangle 328"/>
            <p:cNvSpPr>
              <a:spLocks noChangeArrowheads="1"/>
            </p:cNvSpPr>
            <p:nvPr/>
          </p:nvSpPr>
          <p:spPr bwMode="auto">
            <a:xfrm>
              <a:off x="3147" y="1562"/>
              <a:ext cx="26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Hit/Miss</a:t>
              </a:r>
              <a:endParaRPr lang="en-US">
                <a:latin typeface="Arial" pitchFamily="34" charset="0"/>
              </a:endParaRPr>
            </a:p>
          </p:txBody>
        </p:sp>
        <p:sp>
          <p:nvSpPr>
            <p:cNvPr id="35137" name="Freeform 329"/>
            <p:cNvSpPr>
              <a:spLocks/>
            </p:cNvSpPr>
            <p:nvPr/>
          </p:nvSpPr>
          <p:spPr bwMode="auto">
            <a:xfrm>
              <a:off x="3857" y="2401"/>
              <a:ext cx="407" cy="124"/>
            </a:xfrm>
            <a:custGeom>
              <a:avLst/>
              <a:gdLst>
                <a:gd name="T0" fmla="*/ 10 w 49"/>
                <a:gd name="T1" fmla="*/ 0 h 15"/>
                <a:gd name="T2" fmla="*/ 0 w 49"/>
                <a:gd name="T3" fmla="*/ 15 h 15"/>
                <a:gd name="T4" fmla="*/ 49 w 49"/>
                <a:gd name="T5" fmla="*/ 15 h 15"/>
                <a:gd name="T6" fmla="*/ 39 w 49"/>
                <a:gd name="T7" fmla="*/ 0 h 15"/>
                <a:gd name="T8" fmla="*/ 10 w 49"/>
                <a:gd name="T9" fmla="*/ 0 h 15"/>
              </a:gdLst>
              <a:ahLst/>
              <a:cxnLst>
                <a:cxn ang="0">
                  <a:pos x="T0" y="T1"/>
                </a:cxn>
                <a:cxn ang="0">
                  <a:pos x="T2" y="T3"/>
                </a:cxn>
                <a:cxn ang="0">
                  <a:pos x="T4" y="T5"/>
                </a:cxn>
                <a:cxn ang="0">
                  <a:pos x="T6" y="T7"/>
                </a:cxn>
                <a:cxn ang="0">
                  <a:pos x="T8" y="T9"/>
                </a:cxn>
              </a:cxnLst>
              <a:rect l="0" t="0" r="r" b="b"/>
              <a:pathLst>
                <a:path w="49" h="15">
                  <a:moveTo>
                    <a:pt x="10" y="0"/>
                  </a:moveTo>
                  <a:lnTo>
                    <a:pt x="0" y="15"/>
                  </a:lnTo>
                  <a:lnTo>
                    <a:pt x="49" y="15"/>
                  </a:lnTo>
                  <a:lnTo>
                    <a:pt x="39" y="0"/>
                  </a:lnTo>
                  <a:lnTo>
                    <a:pt x="10" y="0"/>
                  </a:lnTo>
                  <a:close/>
                </a:path>
              </a:pathLst>
            </a:custGeom>
            <a:solidFill>
              <a:srgbClr val="F19C90"/>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38" name="Line 330"/>
            <p:cNvSpPr>
              <a:spLocks noChangeShapeType="1"/>
            </p:cNvSpPr>
            <p:nvPr/>
          </p:nvSpPr>
          <p:spPr bwMode="auto">
            <a:xfrm>
              <a:off x="3741" y="2442"/>
              <a:ext cx="158" cy="0"/>
            </a:xfrm>
            <a:prstGeom prst="line">
              <a:avLst/>
            </a:prstGeom>
            <a:noFill/>
            <a:ln w="8" cap="flat">
              <a:solidFill>
                <a:srgbClr val="3B23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39" name="Freeform 331"/>
            <p:cNvSpPr>
              <a:spLocks/>
            </p:cNvSpPr>
            <p:nvPr/>
          </p:nvSpPr>
          <p:spPr bwMode="auto">
            <a:xfrm>
              <a:off x="3849" y="2425"/>
              <a:ext cx="66" cy="34"/>
            </a:xfrm>
            <a:custGeom>
              <a:avLst/>
              <a:gdLst>
                <a:gd name="T0" fmla="*/ 2 w 8"/>
                <a:gd name="T1" fmla="*/ 2 h 4"/>
                <a:gd name="T2" fmla="*/ 0 w 8"/>
                <a:gd name="T3" fmla="*/ 4 h 4"/>
                <a:gd name="T4" fmla="*/ 8 w 8"/>
                <a:gd name="T5" fmla="*/ 2 h 4"/>
                <a:gd name="T6" fmla="*/ 0 w 8"/>
                <a:gd name="T7" fmla="*/ 0 h 4"/>
                <a:gd name="T8" fmla="*/ 2 w 8"/>
                <a:gd name="T9" fmla="*/ 2 h 4"/>
              </a:gdLst>
              <a:ahLst/>
              <a:cxnLst>
                <a:cxn ang="0">
                  <a:pos x="T0" y="T1"/>
                </a:cxn>
                <a:cxn ang="0">
                  <a:pos x="T2" y="T3"/>
                </a:cxn>
                <a:cxn ang="0">
                  <a:pos x="T4" y="T5"/>
                </a:cxn>
                <a:cxn ang="0">
                  <a:pos x="T6" y="T7"/>
                </a:cxn>
                <a:cxn ang="0">
                  <a:pos x="T8" y="T9"/>
                </a:cxn>
              </a:cxnLst>
              <a:rect l="0" t="0" r="r" b="b"/>
              <a:pathLst>
                <a:path w="8" h="4">
                  <a:moveTo>
                    <a:pt x="2" y="2"/>
                  </a:moveTo>
                  <a:lnTo>
                    <a:pt x="0" y="4"/>
                  </a:lnTo>
                  <a:lnTo>
                    <a:pt x="8" y="2"/>
                  </a:lnTo>
                  <a:lnTo>
                    <a:pt x="0" y="0"/>
                  </a:lnTo>
                  <a:lnTo>
                    <a:pt x="2" y="2"/>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0" name="Line 332"/>
            <p:cNvSpPr>
              <a:spLocks noChangeShapeType="1"/>
            </p:cNvSpPr>
            <p:nvPr/>
          </p:nvSpPr>
          <p:spPr bwMode="auto">
            <a:xfrm>
              <a:off x="1652" y="2641"/>
              <a:ext cx="0" cy="738"/>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41" name="Freeform 333"/>
            <p:cNvSpPr>
              <a:spLocks/>
            </p:cNvSpPr>
            <p:nvPr/>
          </p:nvSpPr>
          <p:spPr bwMode="auto">
            <a:xfrm>
              <a:off x="1710" y="2517"/>
              <a:ext cx="8" cy="787"/>
            </a:xfrm>
            <a:custGeom>
              <a:avLst/>
              <a:gdLst>
                <a:gd name="T0" fmla="*/ 0 w 1"/>
                <a:gd name="T1" fmla="*/ 0 h 95"/>
                <a:gd name="T2" fmla="*/ 1 w 1"/>
                <a:gd name="T3" fmla="*/ 95 h 95"/>
                <a:gd name="T4" fmla="*/ 0 w 1"/>
                <a:gd name="T5" fmla="*/ 0 h 95"/>
              </a:gdLst>
              <a:ahLst/>
              <a:cxnLst>
                <a:cxn ang="0">
                  <a:pos x="T0" y="T1"/>
                </a:cxn>
                <a:cxn ang="0">
                  <a:pos x="T2" y="T3"/>
                </a:cxn>
                <a:cxn ang="0">
                  <a:pos x="T4" y="T5"/>
                </a:cxn>
              </a:cxnLst>
              <a:rect l="0" t="0" r="r" b="b"/>
              <a:pathLst>
                <a:path w="1" h="95">
                  <a:moveTo>
                    <a:pt x="0" y="0"/>
                  </a:moveTo>
                  <a:lnTo>
                    <a:pt x="1" y="95"/>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2" name="Line 334"/>
            <p:cNvSpPr>
              <a:spLocks noChangeShapeType="1"/>
            </p:cNvSpPr>
            <p:nvPr/>
          </p:nvSpPr>
          <p:spPr bwMode="auto">
            <a:xfrm>
              <a:off x="1768" y="2401"/>
              <a:ext cx="0" cy="837"/>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43" name="Freeform 335"/>
            <p:cNvSpPr>
              <a:spLocks/>
            </p:cNvSpPr>
            <p:nvPr/>
          </p:nvSpPr>
          <p:spPr bwMode="auto">
            <a:xfrm>
              <a:off x="1842" y="2285"/>
              <a:ext cx="0" cy="903"/>
            </a:xfrm>
            <a:custGeom>
              <a:avLst/>
              <a:gdLst>
                <a:gd name="T0" fmla="*/ 0 h 109"/>
                <a:gd name="T1" fmla="*/ 109 h 109"/>
                <a:gd name="T2" fmla="*/ 0 h 109"/>
              </a:gdLst>
              <a:ahLst/>
              <a:cxnLst>
                <a:cxn ang="0">
                  <a:pos x="0" y="T0"/>
                </a:cxn>
                <a:cxn ang="0">
                  <a:pos x="0" y="T1"/>
                </a:cxn>
                <a:cxn ang="0">
                  <a:pos x="0" y="T2"/>
                </a:cxn>
              </a:cxnLst>
              <a:rect l="0" t="0" r="r" b="b"/>
              <a:pathLst>
                <a:path h="109">
                  <a:moveTo>
                    <a:pt x="0" y="0"/>
                  </a:moveTo>
                  <a:lnTo>
                    <a:pt x="0" y="109"/>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4" name="Oval 336"/>
            <p:cNvSpPr>
              <a:spLocks noChangeArrowheads="1"/>
            </p:cNvSpPr>
            <p:nvPr/>
          </p:nvSpPr>
          <p:spPr bwMode="auto">
            <a:xfrm>
              <a:off x="1818" y="2268"/>
              <a:ext cx="49"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5" name="Oval 337"/>
            <p:cNvSpPr>
              <a:spLocks noChangeArrowheads="1"/>
            </p:cNvSpPr>
            <p:nvPr/>
          </p:nvSpPr>
          <p:spPr bwMode="auto">
            <a:xfrm>
              <a:off x="1751" y="2376"/>
              <a:ext cx="50" cy="41"/>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6" name="Oval 338"/>
            <p:cNvSpPr>
              <a:spLocks noChangeArrowheads="1"/>
            </p:cNvSpPr>
            <p:nvPr/>
          </p:nvSpPr>
          <p:spPr bwMode="auto">
            <a:xfrm>
              <a:off x="1685" y="2500"/>
              <a:ext cx="50"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7" name="Oval 339"/>
            <p:cNvSpPr>
              <a:spLocks noChangeArrowheads="1"/>
            </p:cNvSpPr>
            <p:nvPr/>
          </p:nvSpPr>
          <p:spPr bwMode="auto">
            <a:xfrm>
              <a:off x="1627" y="2616"/>
              <a:ext cx="58" cy="42"/>
            </a:xfrm>
            <a:prstGeom prst="ellipse">
              <a:avLst/>
            </a:prstGeom>
            <a:solidFill>
              <a:srgbClr val="38277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148" name="Freeform 340"/>
            <p:cNvSpPr>
              <a:spLocks/>
            </p:cNvSpPr>
            <p:nvPr/>
          </p:nvSpPr>
          <p:spPr bwMode="auto">
            <a:xfrm>
              <a:off x="1842" y="3180"/>
              <a:ext cx="2073" cy="8"/>
            </a:xfrm>
            <a:custGeom>
              <a:avLst/>
              <a:gdLst>
                <a:gd name="T0" fmla="*/ 0 w 250"/>
                <a:gd name="T1" fmla="*/ 0 h 1"/>
                <a:gd name="T2" fmla="*/ 250 w 250"/>
                <a:gd name="T3" fmla="*/ 1 h 1"/>
                <a:gd name="T4" fmla="*/ 0 w 250"/>
                <a:gd name="T5" fmla="*/ 0 h 1"/>
              </a:gdLst>
              <a:ahLst/>
              <a:cxnLst>
                <a:cxn ang="0">
                  <a:pos x="T0" y="T1"/>
                </a:cxn>
                <a:cxn ang="0">
                  <a:pos x="T2" y="T3"/>
                </a:cxn>
                <a:cxn ang="0">
                  <a:pos x="T4" y="T5"/>
                </a:cxn>
              </a:cxnLst>
              <a:rect l="0" t="0" r="r" b="b"/>
              <a:pathLst>
                <a:path w="250" h="1">
                  <a:moveTo>
                    <a:pt x="0" y="0"/>
                  </a:moveTo>
                  <a:lnTo>
                    <a:pt x="250" y="1"/>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49" name="Line 341"/>
            <p:cNvSpPr>
              <a:spLocks noChangeShapeType="1"/>
            </p:cNvSpPr>
            <p:nvPr/>
          </p:nvSpPr>
          <p:spPr bwMode="auto">
            <a:xfrm flipV="1">
              <a:off x="3915" y="2533"/>
              <a:ext cx="0" cy="655"/>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0" name="Freeform 342"/>
            <p:cNvSpPr>
              <a:spLocks/>
            </p:cNvSpPr>
            <p:nvPr/>
          </p:nvSpPr>
          <p:spPr bwMode="auto">
            <a:xfrm>
              <a:off x="3899" y="2525"/>
              <a:ext cx="41" cy="66"/>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1" name="Line 343"/>
            <p:cNvSpPr>
              <a:spLocks noChangeShapeType="1"/>
            </p:cNvSpPr>
            <p:nvPr/>
          </p:nvSpPr>
          <p:spPr bwMode="auto">
            <a:xfrm flipV="1">
              <a:off x="4007" y="2533"/>
              <a:ext cx="0" cy="713"/>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2" name="Freeform 344"/>
            <p:cNvSpPr>
              <a:spLocks/>
            </p:cNvSpPr>
            <p:nvPr/>
          </p:nvSpPr>
          <p:spPr bwMode="auto">
            <a:xfrm>
              <a:off x="3990" y="2525"/>
              <a:ext cx="41" cy="66"/>
            </a:xfrm>
            <a:custGeom>
              <a:avLst/>
              <a:gdLst>
                <a:gd name="T0" fmla="*/ 2 w 5"/>
                <a:gd name="T1" fmla="*/ 6 h 8"/>
                <a:gd name="T2" fmla="*/ 5 w 5"/>
                <a:gd name="T3" fmla="*/ 8 h 8"/>
                <a:gd name="T4" fmla="*/ 2 w 5"/>
                <a:gd name="T5" fmla="*/ 0 h 8"/>
                <a:gd name="T6" fmla="*/ 0 w 5"/>
                <a:gd name="T7" fmla="*/ 8 h 8"/>
                <a:gd name="T8" fmla="*/ 2 w 5"/>
                <a:gd name="T9" fmla="*/ 6 h 8"/>
              </a:gdLst>
              <a:ahLst/>
              <a:cxnLst>
                <a:cxn ang="0">
                  <a:pos x="T0" y="T1"/>
                </a:cxn>
                <a:cxn ang="0">
                  <a:pos x="T2" y="T3"/>
                </a:cxn>
                <a:cxn ang="0">
                  <a:pos x="T4" y="T5"/>
                </a:cxn>
                <a:cxn ang="0">
                  <a:pos x="T6" y="T7"/>
                </a:cxn>
                <a:cxn ang="0">
                  <a:pos x="T8" y="T9"/>
                </a:cxn>
              </a:cxnLst>
              <a:rect l="0" t="0" r="r" b="b"/>
              <a:pathLst>
                <a:path w="5" h="8">
                  <a:moveTo>
                    <a:pt x="2" y="6"/>
                  </a:moveTo>
                  <a:lnTo>
                    <a:pt x="5" y="8"/>
                  </a:lnTo>
                  <a:lnTo>
                    <a:pt x="2" y="0"/>
                  </a:lnTo>
                  <a:lnTo>
                    <a:pt x="0" y="8"/>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3" name="Line 345"/>
            <p:cNvSpPr>
              <a:spLocks noChangeShapeType="1"/>
            </p:cNvSpPr>
            <p:nvPr/>
          </p:nvSpPr>
          <p:spPr bwMode="auto">
            <a:xfrm flipV="1">
              <a:off x="4098" y="2542"/>
              <a:ext cx="0" cy="771"/>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4" name="Freeform 346"/>
            <p:cNvSpPr>
              <a:spLocks/>
            </p:cNvSpPr>
            <p:nvPr/>
          </p:nvSpPr>
          <p:spPr bwMode="auto">
            <a:xfrm>
              <a:off x="4081" y="2533"/>
              <a:ext cx="42" cy="75"/>
            </a:xfrm>
            <a:custGeom>
              <a:avLst/>
              <a:gdLst>
                <a:gd name="T0" fmla="*/ 2 w 5"/>
                <a:gd name="T1" fmla="*/ 6 h 9"/>
                <a:gd name="T2" fmla="*/ 5 w 5"/>
                <a:gd name="T3" fmla="*/ 9 h 9"/>
                <a:gd name="T4" fmla="*/ 2 w 5"/>
                <a:gd name="T5" fmla="*/ 0 h 9"/>
                <a:gd name="T6" fmla="*/ 0 w 5"/>
                <a:gd name="T7" fmla="*/ 9 h 9"/>
                <a:gd name="T8" fmla="*/ 2 w 5"/>
                <a:gd name="T9" fmla="*/ 6 h 9"/>
              </a:gdLst>
              <a:ahLst/>
              <a:cxnLst>
                <a:cxn ang="0">
                  <a:pos x="T0" y="T1"/>
                </a:cxn>
                <a:cxn ang="0">
                  <a:pos x="T2" y="T3"/>
                </a:cxn>
                <a:cxn ang="0">
                  <a:pos x="T4" y="T5"/>
                </a:cxn>
                <a:cxn ang="0">
                  <a:pos x="T6" y="T7"/>
                </a:cxn>
                <a:cxn ang="0">
                  <a:pos x="T8" y="T9"/>
                </a:cxn>
              </a:cxnLst>
              <a:rect l="0" t="0" r="r" b="b"/>
              <a:pathLst>
                <a:path w="5" h="9">
                  <a:moveTo>
                    <a:pt x="2" y="6"/>
                  </a:moveTo>
                  <a:lnTo>
                    <a:pt x="5" y="9"/>
                  </a:lnTo>
                  <a:lnTo>
                    <a:pt x="2" y="0"/>
                  </a:lnTo>
                  <a:lnTo>
                    <a:pt x="0" y="9"/>
                  </a:lnTo>
                  <a:lnTo>
                    <a:pt x="2" y="6"/>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5" name="Line 347"/>
            <p:cNvSpPr>
              <a:spLocks noChangeShapeType="1"/>
            </p:cNvSpPr>
            <p:nvPr/>
          </p:nvSpPr>
          <p:spPr bwMode="auto">
            <a:xfrm flipV="1">
              <a:off x="4214" y="2533"/>
              <a:ext cx="0" cy="854"/>
            </a:xfrm>
            <a:prstGeom prst="line">
              <a:avLst/>
            </a:prstGeom>
            <a:noFill/>
            <a:ln w="8" cap="flat">
              <a:solidFill>
                <a:srgbClr val="3B2478"/>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56" name="Freeform 348"/>
            <p:cNvSpPr>
              <a:spLocks/>
            </p:cNvSpPr>
            <p:nvPr/>
          </p:nvSpPr>
          <p:spPr bwMode="auto">
            <a:xfrm>
              <a:off x="4189" y="2525"/>
              <a:ext cx="41" cy="75"/>
            </a:xfrm>
            <a:custGeom>
              <a:avLst/>
              <a:gdLst>
                <a:gd name="T0" fmla="*/ 3 w 5"/>
                <a:gd name="T1" fmla="*/ 7 h 9"/>
                <a:gd name="T2" fmla="*/ 5 w 5"/>
                <a:gd name="T3" fmla="*/ 9 h 9"/>
                <a:gd name="T4" fmla="*/ 3 w 5"/>
                <a:gd name="T5" fmla="*/ 0 h 9"/>
                <a:gd name="T6" fmla="*/ 0 w 5"/>
                <a:gd name="T7" fmla="*/ 9 h 9"/>
                <a:gd name="T8" fmla="*/ 3 w 5"/>
                <a:gd name="T9" fmla="*/ 7 h 9"/>
              </a:gdLst>
              <a:ahLst/>
              <a:cxnLst>
                <a:cxn ang="0">
                  <a:pos x="T0" y="T1"/>
                </a:cxn>
                <a:cxn ang="0">
                  <a:pos x="T2" y="T3"/>
                </a:cxn>
                <a:cxn ang="0">
                  <a:pos x="T4" y="T5"/>
                </a:cxn>
                <a:cxn ang="0">
                  <a:pos x="T6" y="T7"/>
                </a:cxn>
                <a:cxn ang="0">
                  <a:pos x="T8" y="T9"/>
                </a:cxn>
              </a:cxnLst>
              <a:rect l="0" t="0" r="r" b="b"/>
              <a:pathLst>
                <a:path w="5" h="9">
                  <a:moveTo>
                    <a:pt x="3" y="7"/>
                  </a:moveTo>
                  <a:lnTo>
                    <a:pt x="5" y="9"/>
                  </a:lnTo>
                  <a:lnTo>
                    <a:pt x="3" y="0"/>
                  </a:lnTo>
                  <a:lnTo>
                    <a:pt x="0" y="9"/>
                  </a:lnTo>
                  <a:lnTo>
                    <a:pt x="3" y="7"/>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7" name="Freeform 349"/>
            <p:cNvSpPr>
              <a:spLocks/>
            </p:cNvSpPr>
            <p:nvPr/>
          </p:nvSpPr>
          <p:spPr bwMode="auto">
            <a:xfrm>
              <a:off x="1768" y="3238"/>
              <a:ext cx="2247" cy="0"/>
            </a:xfrm>
            <a:custGeom>
              <a:avLst/>
              <a:gdLst>
                <a:gd name="T0" fmla="*/ 0 w 271"/>
                <a:gd name="T1" fmla="*/ 271 w 271"/>
                <a:gd name="T2" fmla="*/ 0 w 271"/>
              </a:gdLst>
              <a:ahLst/>
              <a:cxnLst>
                <a:cxn ang="0">
                  <a:pos x="T0" y="0"/>
                </a:cxn>
                <a:cxn ang="0">
                  <a:pos x="T1" y="0"/>
                </a:cxn>
                <a:cxn ang="0">
                  <a:pos x="T2" y="0"/>
                </a:cxn>
              </a:cxnLst>
              <a:rect l="0" t="0" r="r" b="b"/>
              <a:pathLst>
                <a:path w="271">
                  <a:moveTo>
                    <a:pt x="0" y="0"/>
                  </a:moveTo>
                  <a:lnTo>
                    <a:pt x="271"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8" name="Freeform 350"/>
            <p:cNvSpPr>
              <a:spLocks/>
            </p:cNvSpPr>
            <p:nvPr/>
          </p:nvSpPr>
          <p:spPr bwMode="auto">
            <a:xfrm>
              <a:off x="1718" y="3304"/>
              <a:ext cx="2388" cy="0"/>
            </a:xfrm>
            <a:custGeom>
              <a:avLst/>
              <a:gdLst>
                <a:gd name="T0" fmla="*/ 0 w 288"/>
                <a:gd name="T1" fmla="*/ 288 w 288"/>
                <a:gd name="T2" fmla="*/ 0 w 288"/>
              </a:gdLst>
              <a:ahLst/>
              <a:cxnLst>
                <a:cxn ang="0">
                  <a:pos x="T0" y="0"/>
                </a:cxn>
                <a:cxn ang="0">
                  <a:pos x="T1" y="0"/>
                </a:cxn>
                <a:cxn ang="0">
                  <a:pos x="T2" y="0"/>
                </a:cxn>
              </a:cxnLst>
              <a:rect l="0" t="0" r="r" b="b"/>
              <a:pathLst>
                <a:path w="288">
                  <a:moveTo>
                    <a:pt x="0" y="0"/>
                  </a:moveTo>
                  <a:lnTo>
                    <a:pt x="288"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59" name="Freeform 351"/>
            <p:cNvSpPr>
              <a:spLocks/>
            </p:cNvSpPr>
            <p:nvPr/>
          </p:nvSpPr>
          <p:spPr bwMode="auto">
            <a:xfrm>
              <a:off x="1643" y="3379"/>
              <a:ext cx="2571" cy="0"/>
            </a:xfrm>
            <a:custGeom>
              <a:avLst/>
              <a:gdLst>
                <a:gd name="T0" fmla="*/ 0 w 310"/>
                <a:gd name="T1" fmla="*/ 310 w 310"/>
                <a:gd name="T2" fmla="*/ 0 w 310"/>
              </a:gdLst>
              <a:ahLst/>
              <a:cxnLst>
                <a:cxn ang="0">
                  <a:pos x="T0" y="0"/>
                </a:cxn>
                <a:cxn ang="0">
                  <a:pos x="T1" y="0"/>
                </a:cxn>
                <a:cxn ang="0">
                  <a:pos x="T2" y="0"/>
                </a:cxn>
              </a:cxnLst>
              <a:rect l="0" t="0" r="r" b="b"/>
              <a:pathLst>
                <a:path w="310">
                  <a:moveTo>
                    <a:pt x="0" y="0"/>
                  </a:moveTo>
                  <a:lnTo>
                    <a:pt x="310" y="0"/>
                  </a:lnTo>
                  <a:lnTo>
                    <a:pt x="0" y="0"/>
                  </a:lnTo>
                  <a:close/>
                </a:path>
              </a:pathLst>
            </a:custGeom>
            <a:solidFill>
              <a:srgbClr val="C7D0DA"/>
            </a:solidFill>
            <a:ln w="8" cap="flat">
              <a:solidFill>
                <a:srgbClr val="3B2478"/>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0" name="Freeform 352"/>
            <p:cNvSpPr>
              <a:spLocks/>
            </p:cNvSpPr>
            <p:nvPr/>
          </p:nvSpPr>
          <p:spPr bwMode="auto">
            <a:xfrm>
              <a:off x="3965" y="1878"/>
              <a:ext cx="730" cy="249"/>
            </a:xfrm>
            <a:custGeom>
              <a:avLst/>
              <a:gdLst>
                <a:gd name="T0" fmla="*/ 10 w 88"/>
                <a:gd name="T1" fmla="*/ 0 h 30"/>
                <a:gd name="T2" fmla="*/ 78 w 88"/>
                <a:gd name="T3" fmla="*/ 0 h 30"/>
                <a:gd name="T4" fmla="*/ 88 w 88"/>
                <a:gd name="T5" fmla="*/ 10 h 30"/>
                <a:gd name="T6" fmla="*/ 88 w 88"/>
                <a:gd name="T7" fmla="*/ 20 h 30"/>
                <a:gd name="T8" fmla="*/ 78 w 88"/>
                <a:gd name="T9" fmla="*/ 30 h 30"/>
                <a:gd name="T10" fmla="*/ 10 w 88"/>
                <a:gd name="T11" fmla="*/ 30 h 30"/>
                <a:gd name="T12" fmla="*/ 0 w 88"/>
                <a:gd name="T13" fmla="*/ 20 h 30"/>
                <a:gd name="T14" fmla="*/ 0 w 88"/>
                <a:gd name="T15" fmla="*/ 10 h 30"/>
                <a:gd name="T16" fmla="*/ 10 w 88"/>
                <a:gd name="T1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30">
                  <a:moveTo>
                    <a:pt x="10" y="0"/>
                  </a:moveTo>
                  <a:lnTo>
                    <a:pt x="78" y="0"/>
                  </a:lnTo>
                  <a:cubicBezTo>
                    <a:pt x="83" y="0"/>
                    <a:pt x="88" y="4"/>
                    <a:pt x="88" y="10"/>
                  </a:cubicBezTo>
                  <a:lnTo>
                    <a:pt x="88" y="20"/>
                  </a:lnTo>
                  <a:cubicBezTo>
                    <a:pt x="88" y="26"/>
                    <a:pt x="83" y="30"/>
                    <a:pt x="78" y="30"/>
                  </a:cubicBezTo>
                  <a:lnTo>
                    <a:pt x="10" y="30"/>
                  </a:lnTo>
                  <a:cubicBezTo>
                    <a:pt x="5" y="30"/>
                    <a:pt x="0" y="26"/>
                    <a:pt x="0" y="20"/>
                  </a:cubicBezTo>
                  <a:lnTo>
                    <a:pt x="0" y="10"/>
                  </a:lnTo>
                  <a:cubicBezTo>
                    <a:pt x="0" y="4"/>
                    <a:pt x="5" y="0"/>
                    <a:pt x="10" y="0"/>
                  </a:cubicBezTo>
                  <a:close/>
                </a:path>
              </a:pathLst>
            </a:custGeom>
            <a:solidFill>
              <a:srgbClr val="99AACD"/>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1" name="Rectangle 353"/>
            <p:cNvSpPr>
              <a:spLocks noChangeArrowheads="1"/>
            </p:cNvSpPr>
            <p:nvPr/>
          </p:nvSpPr>
          <p:spPr bwMode="auto">
            <a:xfrm>
              <a:off x="4060" y="1888"/>
              <a:ext cx="453"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Index of the </a:t>
              </a:r>
              <a:endParaRPr lang="en-US">
                <a:latin typeface="Arial" pitchFamily="34" charset="0"/>
              </a:endParaRPr>
            </a:p>
          </p:txBody>
        </p:sp>
        <p:sp>
          <p:nvSpPr>
            <p:cNvPr id="35162" name="Rectangle 354"/>
            <p:cNvSpPr>
              <a:spLocks noChangeArrowheads="1"/>
            </p:cNvSpPr>
            <p:nvPr/>
          </p:nvSpPr>
          <p:spPr bwMode="auto">
            <a:xfrm>
              <a:off x="4000" y="2002"/>
              <a:ext cx="52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matched entry</a:t>
              </a:r>
              <a:endParaRPr lang="en-US">
                <a:latin typeface="Arial" pitchFamily="34" charset="0"/>
              </a:endParaRPr>
            </a:p>
          </p:txBody>
        </p:sp>
        <p:sp>
          <p:nvSpPr>
            <p:cNvPr id="35163" name="Freeform 355"/>
            <p:cNvSpPr>
              <a:spLocks/>
            </p:cNvSpPr>
            <p:nvPr/>
          </p:nvSpPr>
          <p:spPr bwMode="auto">
            <a:xfrm>
              <a:off x="4065" y="2160"/>
              <a:ext cx="704" cy="241"/>
            </a:xfrm>
            <a:custGeom>
              <a:avLst/>
              <a:gdLst>
                <a:gd name="T0" fmla="*/ 0 w 85"/>
                <a:gd name="T1" fmla="*/ 29 h 29"/>
                <a:gd name="T2" fmla="*/ 0 w 85"/>
                <a:gd name="T3" fmla="*/ 0 h 29"/>
                <a:gd name="T4" fmla="*/ 85 w 85"/>
                <a:gd name="T5" fmla="*/ 0 h 29"/>
              </a:gdLst>
              <a:ahLst/>
              <a:cxnLst>
                <a:cxn ang="0">
                  <a:pos x="T0" y="T1"/>
                </a:cxn>
                <a:cxn ang="0">
                  <a:pos x="T2" y="T3"/>
                </a:cxn>
                <a:cxn ang="0">
                  <a:pos x="T4" y="T5"/>
                </a:cxn>
              </a:cxnLst>
              <a:rect l="0" t="0" r="r" b="b"/>
              <a:pathLst>
                <a:path w="85" h="29">
                  <a:moveTo>
                    <a:pt x="0" y="29"/>
                  </a:moveTo>
                  <a:lnTo>
                    <a:pt x="0" y="0"/>
                  </a:lnTo>
                  <a:lnTo>
                    <a:pt x="85" y="0"/>
                  </a:lnTo>
                </a:path>
              </a:pathLst>
            </a:custGeom>
            <a:noFill/>
            <a:ln w="8" cap="flat">
              <a:solidFill>
                <a:srgbClr val="3A2579"/>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4" name="Freeform 356"/>
            <p:cNvSpPr>
              <a:spLocks/>
            </p:cNvSpPr>
            <p:nvPr/>
          </p:nvSpPr>
          <p:spPr bwMode="auto">
            <a:xfrm>
              <a:off x="4703" y="2135"/>
              <a:ext cx="75" cy="50"/>
            </a:xfrm>
            <a:custGeom>
              <a:avLst/>
              <a:gdLst>
                <a:gd name="T0" fmla="*/ 2 w 9"/>
                <a:gd name="T1" fmla="*/ 3 h 6"/>
                <a:gd name="T2" fmla="*/ 0 w 9"/>
                <a:gd name="T3" fmla="*/ 6 h 6"/>
                <a:gd name="T4" fmla="*/ 9 w 9"/>
                <a:gd name="T5" fmla="*/ 3 h 6"/>
                <a:gd name="T6" fmla="*/ 0 w 9"/>
                <a:gd name="T7" fmla="*/ 0 h 6"/>
                <a:gd name="T8" fmla="*/ 2 w 9"/>
                <a:gd name="T9" fmla="*/ 3 h 6"/>
              </a:gdLst>
              <a:ahLst/>
              <a:cxnLst>
                <a:cxn ang="0">
                  <a:pos x="T0" y="T1"/>
                </a:cxn>
                <a:cxn ang="0">
                  <a:pos x="T2" y="T3"/>
                </a:cxn>
                <a:cxn ang="0">
                  <a:pos x="T4" y="T5"/>
                </a:cxn>
                <a:cxn ang="0">
                  <a:pos x="T6" y="T7"/>
                </a:cxn>
                <a:cxn ang="0">
                  <a:pos x="T8" y="T9"/>
                </a:cxn>
              </a:cxnLst>
              <a:rect l="0" t="0" r="r" b="b"/>
              <a:pathLst>
                <a:path w="9" h="6">
                  <a:moveTo>
                    <a:pt x="2" y="3"/>
                  </a:moveTo>
                  <a:lnTo>
                    <a:pt x="0" y="6"/>
                  </a:lnTo>
                  <a:lnTo>
                    <a:pt x="9" y="3"/>
                  </a:lnTo>
                  <a:lnTo>
                    <a:pt x="0" y="0"/>
                  </a:lnTo>
                  <a:lnTo>
                    <a:pt x="2" y="3"/>
                  </a:lnTo>
                  <a:close/>
                </a:path>
              </a:pathLst>
            </a:custGeom>
            <a:solidFill>
              <a:srgbClr val="24282B"/>
            </a:solidFill>
            <a:ln w="8"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5165" name="Rectangle 357"/>
            <p:cNvSpPr>
              <a:spLocks noChangeArrowheads="1"/>
            </p:cNvSpPr>
            <p:nvPr/>
          </p:nvSpPr>
          <p:spPr bwMode="auto">
            <a:xfrm>
              <a:off x="4778" y="1862"/>
              <a:ext cx="729" cy="837"/>
            </a:xfrm>
            <a:prstGeom prst="rect">
              <a:avLst/>
            </a:prstGeom>
            <a:solidFill>
              <a:srgbClr val="F0D8C2"/>
            </a:solidFill>
            <a:ln w="8" cap="flat">
              <a:solidFill>
                <a:srgbClr val="323141"/>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5166" name="Rectangle 358"/>
            <p:cNvSpPr>
              <a:spLocks noChangeArrowheads="1"/>
            </p:cNvSpPr>
            <p:nvPr/>
          </p:nvSpPr>
          <p:spPr bwMode="auto">
            <a:xfrm>
              <a:off x="4826" y="1698"/>
              <a:ext cx="514" cy="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24282B"/>
                  </a:solidFill>
                  <a:latin typeface="ArialMT" charset="0"/>
                </a:rPr>
                <a:t>Data array</a:t>
              </a:r>
              <a:endParaRPr lang="en-US">
                <a:latin typeface="Arial" pitchFamily="34" charset="0"/>
              </a:endParaRPr>
            </a:p>
          </p:txBody>
        </p:sp>
        <p:sp>
          <p:nvSpPr>
            <p:cNvPr id="35167" name="Line 359"/>
            <p:cNvSpPr>
              <a:spLocks noChangeShapeType="1"/>
            </p:cNvSpPr>
            <p:nvPr/>
          </p:nvSpPr>
          <p:spPr bwMode="auto">
            <a:xfrm>
              <a:off x="4786" y="1978"/>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8" name="Line 360"/>
            <p:cNvSpPr>
              <a:spLocks noChangeShapeType="1"/>
            </p:cNvSpPr>
            <p:nvPr/>
          </p:nvSpPr>
          <p:spPr bwMode="auto">
            <a:xfrm>
              <a:off x="4786" y="2094"/>
              <a:ext cx="713" cy="0"/>
            </a:xfrm>
            <a:prstGeom prst="line">
              <a:avLst/>
            </a:prstGeom>
            <a:noFill/>
            <a:ln w="17"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69" name="Line 361"/>
            <p:cNvSpPr>
              <a:spLocks noChangeShapeType="1"/>
            </p:cNvSpPr>
            <p:nvPr/>
          </p:nvSpPr>
          <p:spPr bwMode="auto">
            <a:xfrm>
              <a:off x="4778" y="2210"/>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0" name="Line 362"/>
            <p:cNvSpPr>
              <a:spLocks noChangeShapeType="1"/>
            </p:cNvSpPr>
            <p:nvPr/>
          </p:nvSpPr>
          <p:spPr bwMode="auto">
            <a:xfrm>
              <a:off x="4786" y="2326"/>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1" name="Line 363"/>
            <p:cNvSpPr>
              <a:spLocks noChangeShapeType="1"/>
            </p:cNvSpPr>
            <p:nvPr/>
          </p:nvSpPr>
          <p:spPr bwMode="auto">
            <a:xfrm>
              <a:off x="4778" y="2450"/>
              <a:ext cx="729"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2" name="Line 364"/>
            <p:cNvSpPr>
              <a:spLocks noChangeShapeType="1"/>
            </p:cNvSpPr>
            <p:nvPr/>
          </p:nvSpPr>
          <p:spPr bwMode="auto">
            <a:xfrm>
              <a:off x="4786" y="2566"/>
              <a:ext cx="721" cy="0"/>
            </a:xfrm>
            <a:prstGeom prst="line">
              <a:avLst/>
            </a:prstGeom>
            <a:noFill/>
            <a:ln w="8"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173" name="Rectangle 365"/>
            <p:cNvSpPr>
              <a:spLocks noChangeArrowheads="1"/>
            </p:cNvSpPr>
            <p:nvPr/>
          </p:nvSpPr>
          <p:spPr bwMode="auto">
            <a:xfrm>
              <a:off x="4778" y="2094"/>
              <a:ext cx="721" cy="108"/>
            </a:xfrm>
            <a:prstGeom prst="rect">
              <a:avLst/>
            </a:prstGeom>
            <a:solidFill>
              <a:srgbClr val="009ED9"/>
            </a:solidFill>
            <a:ln w="8" cap="flat">
              <a:solidFill>
                <a:srgbClr val="392679"/>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Set Associative Cache</a:t>
            </a:r>
          </a:p>
        </p:txBody>
      </p:sp>
      <p:sp>
        <p:nvSpPr>
          <p:cNvPr id="3" name="Text Placeholder 2"/>
          <p:cNvSpPr txBox="1">
            <a:spLocks noGrp="1"/>
          </p:cNvSpPr>
          <p:nvPr>
            <p:ph type="body" idx="4294967295"/>
          </p:nvPr>
        </p:nvSpPr>
        <p:spPr>
          <a:xfrm>
            <a:off x="2057400" y="1570038"/>
            <a:ext cx="8229600" cy="4525963"/>
          </a:xfrm>
        </p:spPr>
        <p:txBody>
          <a:bodyPr vert="horz" lIns="0" tIns="0" rIns="0" bIns="0" rtlCol="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spcBef>
                <a:spcPts val="1600"/>
              </a:spcBef>
              <a:buSzPct val="100000"/>
              <a:buFont typeface="Symbol" panose="05050102010706020507" pitchFamily="18" charset="2"/>
              <a:buChar char="*"/>
              <a:defRPr/>
            </a:pPr>
            <a:r>
              <a:rPr lang="en-US" dirty="0">
                <a:latin typeface="" pitchFamily="18"/>
              </a:rPr>
              <a:t>Let the </a:t>
            </a:r>
            <a:r>
              <a:rPr lang="en-US" dirty="0">
                <a:solidFill>
                  <a:srgbClr val="0047FF"/>
                </a:solidFill>
                <a:latin typeface="" pitchFamily="18"/>
              </a:rPr>
              <a:t>index</a:t>
            </a:r>
            <a:r>
              <a:rPr lang="en-US" dirty="0">
                <a:latin typeface="" pitchFamily="18"/>
              </a:rPr>
              <a:t> be </a:t>
            </a:r>
            <a:r>
              <a:rPr lang="en-US" i="1" dirty="0" err="1">
                <a:latin typeface="" pitchFamily="18"/>
              </a:rPr>
              <a:t>i</a:t>
            </a:r>
            <a:r>
              <a:rPr lang="en-US" dirty="0">
                <a:latin typeface="" pitchFamily="18"/>
              </a:rPr>
              <a:t> , and the </a:t>
            </a:r>
            <a:r>
              <a:rPr lang="en-US" dirty="0">
                <a:solidFill>
                  <a:srgbClr val="00AE00"/>
                </a:solidFill>
                <a:latin typeface="" pitchFamily="18"/>
              </a:rPr>
              <a:t>number of elements </a:t>
            </a:r>
            <a:r>
              <a:rPr lang="en-US" dirty="0">
                <a:latin typeface="" pitchFamily="18"/>
              </a:rPr>
              <a:t>in a set be </a:t>
            </a:r>
            <a:r>
              <a:rPr lang="en-US" i="1" dirty="0">
                <a:latin typeface="" pitchFamily="18"/>
              </a:rPr>
              <a:t>k</a:t>
            </a:r>
          </a:p>
          <a:p>
            <a:pPr lvl="1">
              <a:spcBef>
                <a:spcPts val="1600"/>
              </a:spcBef>
              <a:buSzPct val="100000"/>
              <a:buFont typeface="Symbol" panose="05050102010706020507" pitchFamily="18" charset="2"/>
              <a:buChar char="*"/>
              <a:defRPr/>
            </a:pPr>
            <a:r>
              <a:rPr lang="en-US" dirty="0">
                <a:latin typeface="" pitchFamily="18"/>
              </a:rPr>
              <a:t>We access </a:t>
            </a:r>
            <a:r>
              <a:rPr lang="en-US" dirty="0">
                <a:solidFill>
                  <a:srgbClr val="00AE00"/>
                </a:solidFill>
                <a:latin typeface="" pitchFamily="18"/>
              </a:rPr>
              <a:t>indices</a:t>
            </a:r>
            <a:r>
              <a:rPr lang="en-US" dirty="0">
                <a:latin typeface="" pitchFamily="18"/>
              </a:rPr>
              <a:t>, </a:t>
            </a:r>
            <a:r>
              <a:rPr lang="en-US" dirty="0" err="1">
                <a:latin typeface="" pitchFamily="18"/>
              </a:rPr>
              <a:t>i</a:t>
            </a:r>
            <a:r>
              <a:rPr lang="en-US" dirty="0">
                <a:latin typeface="" pitchFamily="18"/>
              </a:rPr>
              <a:t>*k, </a:t>
            </a:r>
            <a:r>
              <a:rPr lang="en-US" dirty="0" err="1">
                <a:latin typeface="" pitchFamily="18"/>
              </a:rPr>
              <a:t>i</a:t>
            </a:r>
            <a:r>
              <a:rPr lang="en-US" dirty="0">
                <a:latin typeface="" pitchFamily="18"/>
              </a:rPr>
              <a:t>*k+1 ,.., </a:t>
            </a:r>
            <a:r>
              <a:rPr lang="en-US" dirty="0" err="1">
                <a:latin typeface="" pitchFamily="18"/>
              </a:rPr>
              <a:t>i</a:t>
            </a:r>
            <a:r>
              <a:rPr lang="en-US" dirty="0">
                <a:latin typeface="" pitchFamily="18"/>
              </a:rPr>
              <a:t>*k + (k-1)</a:t>
            </a:r>
          </a:p>
          <a:p>
            <a:pPr lvl="1">
              <a:spcBef>
                <a:spcPts val="1600"/>
              </a:spcBef>
              <a:buSzPct val="100000"/>
              <a:buFont typeface="Symbol" panose="05050102010706020507" pitchFamily="18" charset="2"/>
              <a:buChar char="*"/>
              <a:defRPr/>
            </a:pPr>
            <a:r>
              <a:rPr lang="en-US" dirty="0">
                <a:latin typeface="" pitchFamily="18"/>
              </a:rPr>
              <a:t>Read all the </a:t>
            </a:r>
            <a:r>
              <a:rPr lang="en-US" dirty="0">
                <a:solidFill>
                  <a:srgbClr val="0047FF"/>
                </a:solidFill>
                <a:latin typeface="" pitchFamily="18"/>
              </a:rPr>
              <a:t>tags </a:t>
            </a:r>
            <a:r>
              <a:rPr lang="en-US" dirty="0">
                <a:latin typeface="" pitchFamily="18"/>
              </a:rPr>
              <a:t>in the set</a:t>
            </a:r>
          </a:p>
          <a:p>
            <a:pPr lvl="1">
              <a:spcBef>
                <a:spcPts val="1600"/>
              </a:spcBef>
              <a:buSzPct val="100000"/>
              <a:buFont typeface="Symbol" panose="05050102010706020507" pitchFamily="18" charset="2"/>
              <a:buChar char="*"/>
              <a:defRPr/>
            </a:pPr>
            <a:r>
              <a:rPr lang="en-US" dirty="0">
                <a:solidFill>
                  <a:srgbClr val="FF3333"/>
                </a:solidFill>
                <a:latin typeface="" pitchFamily="18"/>
              </a:rPr>
              <a:t>Compare</a:t>
            </a:r>
            <a:r>
              <a:rPr lang="en-US" dirty="0">
                <a:latin typeface="" pitchFamily="18"/>
              </a:rPr>
              <a:t> the tags with the tag obtained from the address</a:t>
            </a:r>
          </a:p>
          <a:p>
            <a:pPr lvl="1">
              <a:spcBef>
                <a:spcPts val="1600"/>
              </a:spcBef>
              <a:buSzPct val="100000"/>
              <a:buFont typeface="Symbol" panose="05050102010706020507" pitchFamily="18" charset="2"/>
              <a:buChar char="*"/>
              <a:defRPr/>
            </a:pPr>
            <a:r>
              <a:rPr lang="en-US" dirty="0">
                <a:latin typeface="" pitchFamily="18"/>
              </a:rPr>
              <a:t>Use an </a:t>
            </a:r>
            <a:r>
              <a:rPr lang="en-US" dirty="0">
                <a:effectLst>
                  <a:outerShdw dist="17961" dir="2700000">
                    <a:scrgbClr r="0" g="0" b="0"/>
                  </a:outerShdw>
                </a:effectLst>
                <a:latin typeface="" pitchFamily="18"/>
              </a:rPr>
              <a:t>OR</a:t>
            </a:r>
            <a:r>
              <a:rPr lang="en-US" dirty="0">
                <a:latin typeface="" pitchFamily="18"/>
              </a:rPr>
              <a:t> gate to compute a </a:t>
            </a:r>
            <a:r>
              <a:rPr lang="en-US" dirty="0">
                <a:solidFill>
                  <a:srgbClr val="33CC66"/>
                </a:solidFill>
                <a:latin typeface="" pitchFamily="18"/>
              </a:rPr>
              <a:t>hit</a:t>
            </a:r>
            <a:r>
              <a:rPr lang="en-US" dirty="0">
                <a:latin typeface="" pitchFamily="18"/>
              </a:rPr>
              <a:t>/ </a:t>
            </a:r>
            <a:r>
              <a:rPr lang="en-US" dirty="0">
                <a:solidFill>
                  <a:srgbClr val="FF0000"/>
                </a:solidFill>
                <a:latin typeface="" pitchFamily="18"/>
              </a:rPr>
              <a:t>miss</a:t>
            </a:r>
          </a:p>
          <a:p>
            <a:pPr lvl="1">
              <a:spcBef>
                <a:spcPts val="1600"/>
              </a:spcBef>
              <a:buSzPct val="100000"/>
              <a:buFont typeface="Symbol" panose="05050102010706020507" pitchFamily="18" charset="2"/>
              <a:buChar char="*"/>
              <a:defRPr/>
            </a:pPr>
            <a:r>
              <a:rPr lang="en-US" dirty="0">
                <a:latin typeface="" pitchFamily="18"/>
              </a:rPr>
              <a:t>Use an </a:t>
            </a:r>
            <a:r>
              <a:rPr lang="en-US" dirty="0">
                <a:solidFill>
                  <a:srgbClr val="2323DC"/>
                </a:solidFill>
                <a:latin typeface="" pitchFamily="18"/>
              </a:rPr>
              <a:t>encoder</a:t>
            </a:r>
            <a:r>
              <a:rPr lang="en-US" dirty="0">
                <a:latin typeface="" pitchFamily="18"/>
              </a:rPr>
              <a:t> to find the </a:t>
            </a:r>
            <a:r>
              <a:rPr lang="en-US" dirty="0">
                <a:solidFill>
                  <a:srgbClr val="00AE00"/>
                </a:solidFill>
                <a:latin typeface="" pitchFamily="18"/>
              </a:rPr>
              <a:t>index</a:t>
            </a:r>
            <a:r>
              <a:rPr lang="en-US" dirty="0">
                <a:latin typeface="" pitchFamily="18"/>
              </a:rPr>
              <a:t> of the </a:t>
            </a:r>
            <a:r>
              <a:rPr lang="en-US" dirty="0">
                <a:solidFill>
                  <a:srgbClr val="0099FF"/>
                </a:solidFill>
                <a:latin typeface="" pitchFamily="18"/>
              </a:rPr>
              <a:t>matched entry</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Set Associative Cache – II</a:t>
            </a:r>
          </a:p>
        </p:txBody>
      </p:sp>
      <p:sp>
        <p:nvSpPr>
          <p:cNvPr id="36869" name="Text Placeholder 2"/>
          <p:cNvSpPr txBox="1">
            <a:spLocks noGrp="1"/>
          </p:cNvSpPr>
          <p:nvPr>
            <p:ph type="body" idx="4294967295"/>
          </p:nvPr>
        </p:nvSpPr>
        <p:spPr bwMode="auto">
          <a:xfrm>
            <a:off x="2209800" y="2286000"/>
            <a:ext cx="7772400" cy="2895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Read the corresponding </a:t>
            </a:r>
            <a:r>
              <a:rPr lang="en-US" altLang="en-US" sz="2800" dirty="0">
                <a:solidFill>
                  <a:srgbClr val="0099FF"/>
                </a:solidFill>
                <a:latin typeface="Calibri" pitchFamily="34" charset="0"/>
                <a:ea typeface="Microsoft YaHei" pitchFamily="34" charset="-122"/>
                <a:cs typeface="Mangal" pitchFamily="18" charset="0"/>
              </a:rPr>
              <a:t>entry</a:t>
            </a:r>
            <a:r>
              <a:rPr lang="en-US" altLang="en-US" sz="2800" dirty="0">
                <a:latin typeface="Calibri" pitchFamily="34" charset="0"/>
                <a:ea typeface="Microsoft YaHei" pitchFamily="34" charset="-122"/>
                <a:cs typeface="Mangal" pitchFamily="18" charset="0"/>
              </a:rPr>
              <a:t> from the </a:t>
            </a:r>
            <a:r>
              <a:rPr lang="en-US" altLang="en-US" sz="2800" dirty="0">
                <a:solidFill>
                  <a:srgbClr val="33CC66"/>
                </a:solidFill>
                <a:latin typeface="Calibri" pitchFamily="34" charset="0"/>
                <a:ea typeface="Microsoft YaHei" pitchFamily="34" charset="-122"/>
                <a:cs typeface="Mangal" pitchFamily="18" charset="0"/>
              </a:rPr>
              <a:t>block array</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Each </a:t>
            </a:r>
            <a:r>
              <a:rPr lang="en-US" altLang="en-US" sz="2800" dirty="0">
                <a:solidFill>
                  <a:srgbClr val="2323DC"/>
                </a:solidFill>
                <a:latin typeface="Calibri" pitchFamily="34" charset="0"/>
                <a:ea typeface="Microsoft YaHei" pitchFamily="34" charset="-122"/>
                <a:cs typeface="Mangal" pitchFamily="18" charset="0"/>
              </a:rPr>
              <a:t>entry</a:t>
            </a:r>
            <a:r>
              <a:rPr lang="en-US" altLang="en-US" sz="2800" dirty="0">
                <a:latin typeface="Calibri" pitchFamily="34" charset="0"/>
                <a:ea typeface="Microsoft YaHei" pitchFamily="34" charset="-122"/>
                <a:cs typeface="Mangal" pitchFamily="18" charset="0"/>
              </a:rPr>
              <a:t> in a set is known as a </a:t>
            </a:r>
            <a:r>
              <a:rPr lang="en-US" altLang="en-US" sz="2800" dirty="0">
                <a:solidFill>
                  <a:srgbClr val="FF0000"/>
                </a:solidFill>
                <a:latin typeface="Calibri" pitchFamily="34" charset="0"/>
                <a:ea typeface="Microsoft YaHei" pitchFamily="34" charset="-122"/>
                <a:cs typeface="Mangal" pitchFamily="18" charset="0"/>
              </a:rPr>
              <a:t>way</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A cache with k blocks in a </a:t>
            </a:r>
            <a:r>
              <a:rPr lang="en-US" altLang="en-US" sz="2800" dirty="0">
                <a:solidFill>
                  <a:srgbClr val="0000FF"/>
                </a:solidFill>
                <a:latin typeface="Calibri" pitchFamily="34" charset="0"/>
                <a:ea typeface="Microsoft YaHei" pitchFamily="34" charset="-122"/>
                <a:cs typeface="Mangal" pitchFamily="18" charset="0"/>
              </a:rPr>
              <a:t>set</a:t>
            </a:r>
            <a:r>
              <a:rPr lang="en-US" altLang="en-US" sz="2800" dirty="0">
                <a:latin typeface="Calibri" pitchFamily="34" charset="0"/>
                <a:ea typeface="Microsoft YaHei" pitchFamily="34" charset="-122"/>
                <a:cs typeface="Mangal" pitchFamily="18" charset="0"/>
              </a:rPr>
              <a:t> is known as a k-way </a:t>
            </a:r>
            <a:r>
              <a:rPr lang="en-US" altLang="en-US" sz="2800" dirty="0">
                <a:solidFill>
                  <a:srgbClr val="00AE00"/>
                </a:solidFill>
                <a:latin typeface="Calibri" pitchFamily="34" charset="0"/>
                <a:ea typeface="Microsoft YaHei" pitchFamily="34" charset="-122"/>
                <a:cs typeface="Mangal" pitchFamily="18" charset="0"/>
              </a:rPr>
              <a:t>associative cache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Data </a:t>
            </a:r>
            <a:r>
              <a:rPr lang="fr-FR" dirty="0" err="1">
                <a:solidFill>
                  <a:schemeClr val="tx1"/>
                </a:solidFill>
              </a:rPr>
              <a:t>read</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37893" name="Text Placeholder 2"/>
          <p:cNvSpPr txBox="1">
            <a:spLocks noGrp="1"/>
          </p:cNvSpPr>
          <p:nvPr>
            <p:ph type="body" idx="4294967295"/>
          </p:nvPr>
        </p:nvSpPr>
        <p:spPr bwMode="auto">
          <a:xfrm>
            <a:off x="2438400" y="1676400"/>
            <a:ext cx="7772400" cy="472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200"/>
              </a:spcBef>
              <a:spcAft>
                <a:spcPts val="1200"/>
              </a:spcAft>
            </a:pPr>
            <a:r>
              <a:rPr lang="en-US" altLang="en-US" sz="3600" dirty="0">
                <a:latin typeface="Calibri" pitchFamily="34" charset="0"/>
                <a:ea typeface="Microsoft YaHei" pitchFamily="34" charset="-122"/>
                <a:cs typeface="Mangal" pitchFamily="18" charset="0"/>
              </a:rPr>
              <a:t>This is a </a:t>
            </a:r>
            <a:r>
              <a:rPr lang="en-US" altLang="en-US" sz="3600" dirty="0">
                <a:solidFill>
                  <a:srgbClr val="2323DC"/>
                </a:solidFill>
                <a:latin typeface="Calibri" pitchFamily="34" charset="0"/>
                <a:ea typeface="Microsoft YaHei" pitchFamily="34" charset="-122"/>
                <a:cs typeface="Mangal" pitchFamily="18" charset="0"/>
              </a:rPr>
              <a:t>regular</a:t>
            </a:r>
            <a:r>
              <a:rPr lang="en-US" altLang="en-US" sz="3600" dirty="0">
                <a:latin typeface="Calibri" pitchFamily="34" charset="0"/>
                <a:ea typeface="Microsoft YaHei" pitchFamily="34" charset="-122"/>
                <a:cs typeface="Mangal" pitchFamily="18" charset="0"/>
              </a:rPr>
              <a:t> SRAM access.</a:t>
            </a:r>
          </a:p>
          <a:p>
            <a:pPr marL="431800" indent="-323850">
              <a:spcBef>
                <a:spcPts val="1200"/>
              </a:spcBef>
              <a:spcAft>
                <a:spcPts val="1200"/>
              </a:spcAft>
            </a:pPr>
            <a:r>
              <a:rPr lang="en-US" altLang="en-US" sz="3600" dirty="0">
                <a:latin typeface="Calibri" pitchFamily="34" charset="0"/>
                <a:ea typeface="Microsoft YaHei" pitchFamily="34" charset="-122"/>
                <a:cs typeface="Mangal" pitchFamily="18" charset="0"/>
              </a:rPr>
              <a:t>Note that the </a:t>
            </a:r>
            <a:r>
              <a:rPr lang="en-US" altLang="en-US" sz="3600" dirty="0">
                <a:solidFill>
                  <a:srgbClr val="0047FF"/>
                </a:solidFill>
                <a:latin typeface="Calibri" pitchFamily="34" charset="0"/>
                <a:ea typeface="Microsoft YaHei" pitchFamily="34" charset="-122"/>
                <a:cs typeface="Mangal" pitchFamily="18" charset="0"/>
              </a:rPr>
              <a:t>data read</a:t>
            </a:r>
            <a:r>
              <a:rPr lang="en-US" altLang="en-US" sz="3600" dirty="0">
                <a:latin typeface="Calibri" pitchFamily="34" charset="0"/>
                <a:ea typeface="Microsoft YaHei" pitchFamily="34" charset="-122"/>
                <a:cs typeface="Mangal" pitchFamily="18" charset="0"/>
              </a:rPr>
              <a:t> and </a:t>
            </a:r>
            <a:r>
              <a:rPr lang="en-US" altLang="en-US" sz="3600" dirty="0">
                <a:solidFill>
                  <a:srgbClr val="00AE00"/>
                </a:solidFill>
                <a:latin typeface="Calibri" pitchFamily="34" charset="0"/>
                <a:ea typeface="Microsoft YaHei" pitchFamily="34" charset="-122"/>
                <a:cs typeface="Mangal" pitchFamily="18" charset="0"/>
              </a:rPr>
              <a:t>lookup</a:t>
            </a:r>
            <a:r>
              <a:rPr lang="en-US" altLang="en-US" sz="3600" dirty="0">
                <a:latin typeface="Calibri" pitchFamily="34" charset="0"/>
                <a:ea typeface="Microsoft YaHei" pitchFamily="34" charset="-122"/>
                <a:cs typeface="Mangal" pitchFamily="18" charset="0"/>
              </a:rPr>
              <a:t> can be overlapped for a </a:t>
            </a:r>
            <a:r>
              <a:rPr lang="en-US" altLang="en-US" sz="3600" dirty="0">
                <a:solidFill>
                  <a:srgbClr val="DC2300"/>
                </a:solidFill>
                <a:latin typeface="Calibri" pitchFamily="34" charset="0"/>
                <a:ea typeface="Microsoft YaHei" pitchFamily="34" charset="-122"/>
                <a:cs typeface="Mangal" pitchFamily="18" charset="0"/>
              </a:rPr>
              <a:t>load access</a:t>
            </a:r>
          </a:p>
          <a:p>
            <a:pPr marL="863600" lvl="1" indent="-323850">
              <a:spcBef>
                <a:spcPts val="1200"/>
              </a:spcBef>
              <a:spcAft>
                <a:spcPts val="1200"/>
              </a:spcAft>
            </a:pPr>
            <a:r>
              <a:rPr lang="en-US" altLang="en-US" sz="2800" dirty="0">
                <a:latin typeface="Calibri" pitchFamily="34" charset="0"/>
                <a:ea typeface="Microsoft YaHei" pitchFamily="34" charset="-122"/>
                <a:cs typeface="Mangal" pitchFamily="18" charset="0"/>
              </a:rPr>
              <a:t>We can issue a parallel </a:t>
            </a:r>
            <a:r>
              <a:rPr lang="en-US" altLang="en-US" sz="2800" dirty="0">
                <a:solidFill>
                  <a:srgbClr val="0047FF"/>
                </a:solidFill>
                <a:latin typeface="Calibri" pitchFamily="34" charset="0"/>
                <a:ea typeface="Microsoft YaHei" pitchFamily="34" charset="-122"/>
                <a:cs typeface="Mangal" pitchFamily="18" charset="0"/>
              </a:rPr>
              <a:t>data read</a:t>
            </a:r>
            <a:r>
              <a:rPr lang="en-US" altLang="en-US" sz="2800" dirty="0">
                <a:latin typeface="Calibri" pitchFamily="34" charset="0"/>
                <a:ea typeface="Microsoft YaHei" pitchFamily="34" charset="-122"/>
                <a:cs typeface="Mangal" pitchFamily="18" charset="0"/>
              </a:rPr>
              <a:t> to all the ways in the cache</a:t>
            </a:r>
          </a:p>
          <a:p>
            <a:pPr marL="863600" lvl="1" indent="-323850">
              <a:spcBef>
                <a:spcPts val="1200"/>
              </a:spcBef>
              <a:spcAft>
                <a:spcPts val="1200"/>
              </a:spcAft>
            </a:pPr>
            <a:r>
              <a:rPr lang="en-US" altLang="en-US" sz="2800" dirty="0">
                <a:latin typeface="Calibri" pitchFamily="34" charset="0"/>
                <a:ea typeface="Microsoft YaHei" pitchFamily="34" charset="-122"/>
                <a:cs typeface="Mangal" pitchFamily="18" charset="0"/>
              </a:rPr>
              <a:t>Once, we compute the index of the </a:t>
            </a:r>
            <a:r>
              <a:rPr lang="en-US" altLang="en-US" sz="2800" dirty="0">
                <a:solidFill>
                  <a:srgbClr val="DC2300"/>
                </a:solidFill>
                <a:latin typeface="Calibri" pitchFamily="34" charset="0"/>
                <a:ea typeface="Microsoft YaHei" pitchFamily="34" charset="-122"/>
                <a:cs typeface="Mangal" pitchFamily="18" charset="0"/>
              </a:rPr>
              <a:t>matching</a:t>
            </a:r>
            <a:r>
              <a:rPr lang="en-US" altLang="en-US" sz="2800" dirty="0">
                <a:latin typeface="Calibri" pitchFamily="34" charset="0"/>
                <a:ea typeface="Microsoft YaHei" pitchFamily="34" charset="-122"/>
                <a:cs typeface="Mangal" pitchFamily="18" charset="0"/>
              </a:rPr>
              <a:t> tag, we can choose the </a:t>
            </a:r>
            <a:r>
              <a:rPr lang="en-US" altLang="en-US" sz="2800" dirty="0">
                <a:solidFill>
                  <a:srgbClr val="33CC66"/>
                </a:solidFill>
                <a:latin typeface="Calibri" pitchFamily="34" charset="0"/>
                <a:ea typeface="Microsoft YaHei" pitchFamily="34" charset="-122"/>
                <a:cs typeface="Mangal" pitchFamily="18" charset="0"/>
              </a:rPr>
              <a:t>correct</a:t>
            </a:r>
            <a:r>
              <a:rPr lang="en-US" altLang="en-US" sz="2800" dirty="0">
                <a:latin typeface="Calibri" pitchFamily="34" charset="0"/>
                <a:ea typeface="Microsoft YaHei" pitchFamily="34" charset="-122"/>
                <a:cs typeface="Mangal" pitchFamily="18" charset="0"/>
              </a:rPr>
              <a:t> result with a </a:t>
            </a:r>
            <a:r>
              <a:rPr lang="en-US" altLang="en-US" sz="2800" dirty="0">
                <a:solidFill>
                  <a:srgbClr val="0099FF"/>
                </a:solidFill>
                <a:latin typeface="Calibri" pitchFamily="34" charset="0"/>
                <a:ea typeface="Microsoft YaHei" pitchFamily="34" charset="-122"/>
                <a:cs typeface="Mangal" pitchFamily="18" charset="0"/>
              </a:rPr>
              <a:t>multiplexer</a:t>
            </a:r>
            <a:r>
              <a:rPr lang="en-US" altLang="en-US" sz="2800" dirty="0">
                <a:latin typeface="Calibri" pitchFamily="34" charset="0"/>
                <a:ea typeface="Microsoft YaHei" pitchFamily="34" charset="-122"/>
                <a:cs typeface="Mangal" pitchFamily="18" charset="0"/>
              </a:rPr>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Data </a:t>
            </a:r>
            <a:r>
              <a:rPr lang="fr-FR" dirty="0" err="1">
                <a:solidFill>
                  <a:schemeClr val="tx1"/>
                </a:solidFill>
              </a:rPr>
              <a:t>write</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4" name="Text Placeholder 2"/>
          <p:cNvSpPr txBox="1">
            <a:spLocks/>
          </p:cNvSpPr>
          <p:nvPr/>
        </p:nvSpPr>
        <p:spPr bwMode="auto">
          <a:xfrm>
            <a:off x="2362200" y="1752600"/>
            <a:ext cx="7416800" cy="48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lnSpcReduction="1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Before we </a:t>
            </a:r>
            <a:r>
              <a:rPr lang="en-US" altLang="en-US" sz="2800" dirty="0">
                <a:solidFill>
                  <a:srgbClr val="0047FF"/>
                </a:solidFill>
                <a:latin typeface="Calibri" pitchFamily="34" charset="0"/>
                <a:ea typeface="Microsoft YaHei" pitchFamily="34" charset="-122"/>
                <a:cs typeface="Mangal" pitchFamily="18" charset="0"/>
              </a:rPr>
              <a:t>write</a:t>
            </a:r>
            <a:r>
              <a:rPr lang="en-US" altLang="en-US" sz="2800" dirty="0">
                <a:latin typeface="Calibri" pitchFamily="34" charset="0"/>
                <a:ea typeface="Microsoft YaHei" pitchFamily="34" charset="-122"/>
                <a:cs typeface="Mangal" pitchFamily="18" charset="0"/>
              </a:rPr>
              <a:t> a </a:t>
            </a:r>
            <a:r>
              <a:rPr lang="en-US" altLang="en-US" sz="2800" dirty="0">
                <a:solidFill>
                  <a:srgbClr val="33CC66"/>
                </a:solidFill>
                <a:latin typeface="Calibri" pitchFamily="34" charset="0"/>
                <a:ea typeface="Microsoft YaHei" pitchFamily="34" charset="-122"/>
                <a:cs typeface="Mangal" pitchFamily="18" charset="0"/>
              </a:rPr>
              <a:t>value</a:t>
            </a:r>
          </a:p>
          <a:p>
            <a:pPr marL="863600" lvl="1" indent="-323850" fontAlgn="auto">
              <a:spcBef>
                <a:spcPct val="0"/>
              </a:spcBef>
              <a:spcAft>
                <a:spcPts val="1138"/>
              </a:spcAft>
            </a:pPr>
            <a:r>
              <a:rPr lang="en-US" altLang="en-US" sz="2400" dirty="0">
                <a:latin typeface="Calibri" pitchFamily="34" charset="0"/>
                <a:ea typeface="Microsoft YaHei" pitchFamily="34" charset="-122"/>
                <a:cs typeface="Mangal" pitchFamily="18" charset="0"/>
              </a:rPr>
              <a:t>We need to </a:t>
            </a:r>
            <a:r>
              <a:rPr lang="en-US" altLang="en-US" sz="2400" dirty="0">
                <a:solidFill>
                  <a:srgbClr val="0047FF"/>
                </a:solidFill>
                <a:latin typeface="Calibri" pitchFamily="34" charset="0"/>
                <a:ea typeface="Microsoft YaHei" pitchFamily="34" charset="-122"/>
                <a:cs typeface="Mangal" pitchFamily="18" charset="0"/>
              </a:rPr>
              <a:t>ensure</a:t>
            </a:r>
            <a:r>
              <a:rPr lang="en-US" altLang="en-US" sz="2400" dirty="0">
                <a:latin typeface="Calibri" pitchFamily="34" charset="0"/>
                <a:ea typeface="Microsoft YaHei" pitchFamily="34" charset="-122"/>
                <a:cs typeface="Mangal" pitchFamily="18" charset="0"/>
              </a:rPr>
              <a:t> that the block is present in the </a:t>
            </a:r>
            <a:r>
              <a:rPr lang="en-US" altLang="en-US" sz="2400" dirty="0">
                <a:solidFill>
                  <a:srgbClr val="FF6633"/>
                </a:solidFill>
                <a:latin typeface="Calibri" pitchFamily="34" charset="0"/>
                <a:ea typeface="Microsoft YaHei" pitchFamily="34" charset="-122"/>
                <a:cs typeface="Mangal" pitchFamily="18" charset="0"/>
              </a:rPr>
              <a:t>cache</a:t>
            </a:r>
          </a:p>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Why ?</a:t>
            </a:r>
          </a:p>
          <a:p>
            <a:pPr marL="863600" lvl="1" indent="-323850" fontAlgn="auto">
              <a:spcBef>
                <a:spcPct val="0"/>
              </a:spcBef>
              <a:spcAft>
                <a:spcPts val="1138"/>
              </a:spcAft>
            </a:pPr>
            <a:r>
              <a:rPr lang="en-US" altLang="en-US" sz="2400" dirty="0">
                <a:latin typeface="Calibri" pitchFamily="34" charset="0"/>
                <a:ea typeface="Microsoft YaHei" pitchFamily="34" charset="-122"/>
                <a:cs typeface="Mangal" pitchFamily="18" charset="0"/>
              </a:rPr>
              <a:t>Otherwise, we have to </a:t>
            </a:r>
            <a:r>
              <a:rPr lang="en-US" altLang="en-US" sz="2400" dirty="0">
                <a:solidFill>
                  <a:srgbClr val="B80047"/>
                </a:solidFill>
                <a:latin typeface="Calibri" pitchFamily="34" charset="0"/>
                <a:ea typeface="Microsoft YaHei" pitchFamily="34" charset="-122"/>
                <a:cs typeface="Mangal" pitchFamily="18" charset="0"/>
              </a:rPr>
              <a:t>maintain</a:t>
            </a:r>
            <a:r>
              <a:rPr lang="en-US" altLang="en-US" sz="2400" dirty="0">
                <a:latin typeface="Calibri" pitchFamily="34" charset="0"/>
                <a:ea typeface="Microsoft YaHei" pitchFamily="34" charset="-122"/>
                <a:cs typeface="Mangal" pitchFamily="18" charset="0"/>
              </a:rPr>
              <a:t> the indices of the bytes that were written to</a:t>
            </a:r>
          </a:p>
          <a:p>
            <a:pPr marL="863600" lvl="1" indent="-323850" fontAlgn="auto">
              <a:spcBef>
                <a:spcPct val="0"/>
              </a:spcBef>
              <a:spcAft>
                <a:spcPts val="1138"/>
              </a:spcAft>
            </a:pPr>
            <a:r>
              <a:rPr lang="en-US" altLang="en-US" sz="2400" dirty="0">
                <a:latin typeface="Calibri" pitchFamily="34" charset="0"/>
                <a:ea typeface="Microsoft YaHei" pitchFamily="34" charset="-122"/>
                <a:cs typeface="Mangal" pitchFamily="18" charset="0"/>
              </a:rPr>
              <a:t>We treat a </a:t>
            </a:r>
            <a:r>
              <a:rPr lang="en-US" altLang="en-US" sz="2400" dirty="0">
                <a:solidFill>
                  <a:srgbClr val="2300DC"/>
                </a:solidFill>
                <a:latin typeface="Calibri" pitchFamily="34" charset="0"/>
                <a:ea typeface="Microsoft YaHei" pitchFamily="34" charset="-122"/>
                <a:cs typeface="Mangal" pitchFamily="18" charset="0"/>
              </a:rPr>
              <a:t>block</a:t>
            </a:r>
            <a:r>
              <a:rPr lang="en-US" altLang="en-US" sz="2400" dirty="0">
                <a:latin typeface="Calibri" pitchFamily="34" charset="0"/>
                <a:ea typeface="Microsoft YaHei" pitchFamily="34" charset="-122"/>
                <a:cs typeface="Mangal" pitchFamily="18" charset="0"/>
              </a:rPr>
              <a:t> as an atomic unit</a:t>
            </a:r>
          </a:p>
          <a:p>
            <a:pPr marL="863600" lvl="1" indent="-323850" fontAlgn="auto">
              <a:spcBef>
                <a:spcPct val="0"/>
              </a:spcBef>
              <a:spcAft>
                <a:spcPts val="1138"/>
              </a:spcAft>
            </a:pPr>
            <a:r>
              <a:rPr lang="en-US" altLang="en-US" sz="2400" dirty="0">
                <a:latin typeface="Calibri" pitchFamily="34" charset="0"/>
                <a:ea typeface="Microsoft YaHei" pitchFamily="34" charset="-122"/>
                <a:cs typeface="Mangal" pitchFamily="18" charset="0"/>
              </a:rPr>
              <a:t>Hence, on a </a:t>
            </a:r>
            <a:r>
              <a:rPr lang="en-US" altLang="en-US" sz="2400" dirty="0">
                <a:solidFill>
                  <a:srgbClr val="FF0000"/>
                </a:solidFill>
                <a:latin typeface="Calibri" pitchFamily="34" charset="0"/>
                <a:ea typeface="Microsoft YaHei" pitchFamily="34" charset="-122"/>
                <a:cs typeface="Mangal" pitchFamily="18" charset="0"/>
              </a:rPr>
              <a:t>miss</a:t>
            </a:r>
            <a:r>
              <a:rPr lang="en-US" altLang="en-US" sz="2400" dirty="0">
                <a:latin typeface="Calibri" pitchFamily="34" charset="0"/>
                <a:ea typeface="Microsoft YaHei" pitchFamily="34" charset="-122"/>
                <a:cs typeface="Mangal" pitchFamily="18" charset="0"/>
              </a:rPr>
              <a:t>, we fetch the entire </a:t>
            </a:r>
            <a:r>
              <a:rPr lang="en-US" altLang="en-US" sz="2400" dirty="0">
                <a:solidFill>
                  <a:srgbClr val="0000FF"/>
                </a:solidFill>
                <a:latin typeface="Calibri" pitchFamily="34" charset="0"/>
                <a:ea typeface="Microsoft YaHei" pitchFamily="34" charset="-122"/>
                <a:cs typeface="Mangal" pitchFamily="18" charset="0"/>
              </a:rPr>
              <a:t>block</a:t>
            </a:r>
            <a:r>
              <a:rPr lang="en-US" altLang="en-US" sz="2400" dirty="0">
                <a:latin typeface="Calibri" pitchFamily="34" charset="0"/>
                <a:ea typeface="Microsoft YaHei" pitchFamily="34" charset="-122"/>
                <a:cs typeface="Mangal" pitchFamily="18" charset="0"/>
              </a:rPr>
              <a:t> first</a:t>
            </a:r>
          </a:p>
          <a:p>
            <a:pPr marL="561657" indent="-323850" fontAlgn="auto">
              <a:spcBef>
                <a:spcPct val="0"/>
              </a:spcBef>
              <a:spcAft>
                <a:spcPts val="1138"/>
              </a:spcAft>
            </a:pPr>
            <a:r>
              <a:rPr lang="en-US" altLang="en-US" sz="2600" dirty="0">
                <a:latin typeface="Calibri" pitchFamily="34" charset="0"/>
                <a:ea typeface="Microsoft YaHei" pitchFamily="34" charset="-122"/>
                <a:cs typeface="Mangal" pitchFamily="18" charset="0"/>
              </a:rPr>
              <a:t>Once a block is there in the cache</a:t>
            </a:r>
          </a:p>
          <a:p>
            <a:pPr marL="863600" lvl="1" indent="-323850" fontAlgn="auto">
              <a:spcBef>
                <a:spcPct val="0"/>
              </a:spcBef>
              <a:spcAft>
                <a:spcPts val="1138"/>
              </a:spcAft>
            </a:pPr>
            <a:r>
              <a:rPr lang="en-US" altLang="en-US" dirty="0">
                <a:latin typeface="Calibri" pitchFamily="34" charset="0"/>
                <a:ea typeface="Microsoft YaHei" pitchFamily="34" charset="-122"/>
                <a:cs typeface="Mangal" pitchFamily="18" charset="0"/>
              </a:rPr>
              <a:t>Go ahead and write to it ....</a:t>
            </a:r>
          </a:p>
          <a:p>
            <a:pPr marL="561657" indent="-323850" fontAlgn="auto">
              <a:spcBef>
                <a:spcPct val="0"/>
              </a:spcBef>
              <a:spcAft>
                <a:spcPts val="1138"/>
              </a:spcAft>
            </a:pPr>
            <a:endParaRPr lang="en-US" altLang="en-US" sz="2600" dirty="0">
              <a:latin typeface="Calibri" pitchFamily="34" charset="0"/>
              <a:ea typeface="Microsoft YaHei" pitchFamily="34" charset="-122"/>
              <a:cs typeface="Mangal"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Modified</a:t>
            </a:r>
            <a:r>
              <a:rPr lang="fr-FR" dirty="0">
                <a:solidFill>
                  <a:schemeClr val="tx1"/>
                </a:solidFill>
              </a:rPr>
              <a:t> bit</a:t>
            </a:r>
          </a:p>
        </p:txBody>
      </p:sp>
      <p:sp>
        <p:nvSpPr>
          <p:cNvPr id="39941" name="Text Placeholder 2"/>
          <p:cNvSpPr txBox="1">
            <a:spLocks noGrp="1"/>
          </p:cNvSpPr>
          <p:nvPr>
            <p:ph type="body" idx="4294967295"/>
          </p:nvPr>
        </p:nvSpPr>
        <p:spPr bwMode="auto">
          <a:xfrm>
            <a:off x="2362200" y="1600200"/>
            <a:ext cx="7416800" cy="1752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Maintain a </a:t>
            </a:r>
            <a:r>
              <a:rPr lang="en-US" altLang="en-US" sz="2800" dirty="0">
                <a:solidFill>
                  <a:srgbClr val="2323DC"/>
                </a:solidFill>
                <a:latin typeface="Calibri" pitchFamily="34" charset="0"/>
                <a:ea typeface="Microsoft YaHei" pitchFamily="34" charset="-122"/>
                <a:cs typeface="Mangal" pitchFamily="18" charset="0"/>
              </a:rPr>
              <a:t>modified</a:t>
            </a:r>
            <a:r>
              <a:rPr lang="en-US" altLang="en-US" sz="2800" dirty="0">
                <a:latin typeface="Calibri" pitchFamily="34" charset="0"/>
                <a:ea typeface="Microsoft YaHei" pitchFamily="34" charset="-122"/>
                <a:cs typeface="Mangal" pitchFamily="18" charset="0"/>
              </a:rPr>
              <a:t> bit in the tag array.</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If a </a:t>
            </a:r>
            <a:r>
              <a:rPr lang="en-US" altLang="en-US" sz="2800" dirty="0">
                <a:solidFill>
                  <a:srgbClr val="00AE00"/>
                </a:solidFill>
                <a:latin typeface="Calibri" pitchFamily="34" charset="0"/>
                <a:ea typeface="Microsoft YaHei" pitchFamily="34" charset="-122"/>
                <a:cs typeface="Mangal" pitchFamily="18" charset="0"/>
              </a:rPr>
              <a:t>block</a:t>
            </a:r>
            <a:r>
              <a:rPr lang="en-US" altLang="en-US" sz="2800" dirty="0">
                <a:latin typeface="Calibri" pitchFamily="34" charset="0"/>
                <a:ea typeface="Microsoft YaHei" pitchFamily="34" charset="-122"/>
                <a:cs typeface="Mangal" pitchFamily="18" charset="0"/>
              </a:rPr>
              <a:t> has been written to, after it was </a:t>
            </a:r>
            <a:r>
              <a:rPr lang="en-US" altLang="en-US" sz="2800" dirty="0">
                <a:solidFill>
                  <a:srgbClr val="DC2300"/>
                </a:solidFill>
                <a:latin typeface="Calibri" pitchFamily="34" charset="0"/>
                <a:ea typeface="Microsoft YaHei" pitchFamily="34" charset="-122"/>
                <a:cs typeface="Mangal" pitchFamily="18" charset="0"/>
              </a:rPr>
              <a:t>fetched</a:t>
            </a:r>
            <a:r>
              <a:rPr lang="en-US" altLang="en-US" sz="2800" dirty="0">
                <a:latin typeface="Calibri" pitchFamily="34" charset="0"/>
                <a:ea typeface="Microsoft YaHei" pitchFamily="34" charset="-122"/>
                <a:cs typeface="Mangal" pitchFamily="18" charset="0"/>
              </a:rPr>
              <a:t>, set it to 1.</a:t>
            </a:r>
          </a:p>
        </p:txBody>
      </p:sp>
      <p:grpSp>
        <p:nvGrpSpPr>
          <p:cNvPr id="4" name="Group 4"/>
          <p:cNvGrpSpPr>
            <a:grpSpLocks noChangeAspect="1"/>
          </p:cNvGrpSpPr>
          <p:nvPr/>
        </p:nvGrpSpPr>
        <p:grpSpPr bwMode="auto">
          <a:xfrm>
            <a:off x="2781300" y="3657600"/>
            <a:ext cx="5791200" cy="2484438"/>
            <a:chOff x="1256" y="2304"/>
            <a:chExt cx="3648" cy="1565"/>
          </a:xfrm>
        </p:grpSpPr>
        <p:sp>
          <p:nvSpPr>
            <p:cNvPr id="7" name="AutoShape 3"/>
            <p:cNvSpPr>
              <a:spLocks noChangeAspect="1" noChangeArrowheads="1" noTextEdit="1"/>
            </p:cNvSpPr>
            <p:nvPr/>
          </p:nvSpPr>
          <p:spPr bwMode="auto">
            <a:xfrm>
              <a:off x="1256" y="2304"/>
              <a:ext cx="3648" cy="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156" y="2430"/>
              <a:ext cx="2698" cy="438"/>
            </a:xfrm>
            <a:prstGeom prst="rect">
              <a:avLst/>
            </a:prstGeom>
            <a:solidFill>
              <a:srgbClr val="FFE6D5"/>
            </a:solidFill>
            <a:ln w="2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361" y="3217"/>
              <a:ext cx="406"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3700" dirty="0">
                  <a:solidFill>
                    <a:srgbClr val="000000"/>
                  </a:solidFill>
                  <a:latin typeface="Sans"/>
                </a:rPr>
                <a:t>Tag</a:t>
              </a:r>
              <a:endParaRPr lang="en-US" dirty="0">
                <a:latin typeface="Arial" pitchFamily="34" charset="0"/>
              </a:endParaRPr>
            </a:p>
          </p:txBody>
        </p:sp>
        <p:sp>
          <p:nvSpPr>
            <p:cNvPr id="10" name="Freeform 7"/>
            <p:cNvSpPr>
              <a:spLocks/>
            </p:cNvSpPr>
            <p:nvPr/>
          </p:nvSpPr>
          <p:spPr bwMode="auto">
            <a:xfrm>
              <a:off x="2175" y="2968"/>
              <a:ext cx="2686" cy="226"/>
            </a:xfrm>
            <a:custGeom>
              <a:avLst/>
              <a:gdLst>
                <a:gd name="T0" fmla="*/ 0 w 2952"/>
                <a:gd name="T1" fmla="*/ 0 h 246"/>
                <a:gd name="T2" fmla="*/ 61 w 2952"/>
                <a:gd name="T3" fmla="*/ 121 h 246"/>
                <a:gd name="T4" fmla="*/ 1278 w 2952"/>
                <a:gd name="T5" fmla="*/ 121 h 246"/>
                <a:gd name="T6" fmla="*/ 1341 w 2952"/>
                <a:gd name="T7" fmla="*/ 246 h 246"/>
                <a:gd name="T8" fmla="*/ 1399 w 2952"/>
                <a:gd name="T9" fmla="*/ 130 h 246"/>
                <a:gd name="T10" fmla="*/ 2905 w 2952"/>
                <a:gd name="T11" fmla="*/ 130 h 246"/>
                <a:gd name="T12" fmla="*/ 2952 w 2952"/>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2952" h="246">
                  <a:moveTo>
                    <a:pt x="0" y="0"/>
                  </a:moveTo>
                  <a:lnTo>
                    <a:pt x="61" y="121"/>
                  </a:lnTo>
                  <a:lnTo>
                    <a:pt x="1278" y="121"/>
                  </a:lnTo>
                  <a:lnTo>
                    <a:pt x="1341" y="246"/>
                  </a:lnTo>
                  <a:lnTo>
                    <a:pt x="1399" y="130"/>
                  </a:lnTo>
                  <a:lnTo>
                    <a:pt x="2905" y="130"/>
                  </a:lnTo>
                  <a:lnTo>
                    <a:pt x="2952" y="36"/>
                  </a:lnTo>
                </a:path>
              </a:pathLst>
            </a:custGeom>
            <a:noFill/>
            <a:ln w="2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1752" y="2428"/>
              <a:ext cx="409" cy="437"/>
            </a:xfrm>
            <a:prstGeom prst="rect">
              <a:avLst/>
            </a:prstGeom>
            <a:noFill/>
            <a:ln w="17"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337" y="3185"/>
              <a:ext cx="987"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3300" dirty="0">
                  <a:solidFill>
                    <a:srgbClr val="000000"/>
                  </a:solidFill>
                  <a:latin typeface="Sans"/>
                </a:rPr>
                <a:t>Modified</a:t>
              </a:r>
              <a:endParaRPr lang="en-US" dirty="0">
                <a:latin typeface="Arial" pitchFamily="34" charset="0"/>
              </a:endParaRPr>
            </a:p>
          </p:txBody>
        </p:sp>
        <p:sp>
          <p:nvSpPr>
            <p:cNvPr id="13" name="Rectangle 10"/>
            <p:cNvSpPr>
              <a:spLocks noChangeArrowheads="1"/>
            </p:cNvSpPr>
            <p:nvPr/>
          </p:nvSpPr>
          <p:spPr bwMode="auto">
            <a:xfrm>
              <a:off x="1337" y="3538"/>
              <a:ext cx="533"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3300">
                  <a:solidFill>
                    <a:srgbClr val="000000"/>
                  </a:solidFill>
                  <a:latin typeface="Sans"/>
                </a:rPr>
                <a:t>    bit</a:t>
              </a:r>
              <a:endParaRPr lang="en-US">
                <a:latin typeface="Arial" pitchFamily="34" charset="0"/>
              </a:endParaRPr>
            </a:p>
          </p:txBody>
        </p:sp>
        <p:sp>
          <p:nvSpPr>
            <p:cNvPr id="14" name="Line 11"/>
            <p:cNvSpPr>
              <a:spLocks noChangeShapeType="1"/>
            </p:cNvSpPr>
            <p:nvPr/>
          </p:nvSpPr>
          <p:spPr bwMode="auto">
            <a:xfrm flipV="1">
              <a:off x="1941" y="2883"/>
              <a:ext cx="0" cy="268"/>
            </a:xfrm>
            <a:prstGeom prst="line">
              <a:avLst/>
            </a:prstGeom>
            <a:noFill/>
            <a:ln w="20"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1900" y="2862"/>
              <a:ext cx="82" cy="145"/>
            </a:xfrm>
            <a:custGeom>
              <a:avLst/>
              <a:gdLst>
                <a:gd name="T0" fmla="*/ 41 w 82"/>
                <a:gd name="T1" fmla="*/ 104 h 145"/>
                <a:gd name="T2" fmla="*/ 82 w 82"/>
                <a:gd name="T3" fmla="*/ 145 h 145"/>
                <a:gd name="T4" fmla="*/ 41 w 82"/>
                <a:gd name="T5" fmla="*/ 0 h 145"/>
                <a:gd name="T6" fmla="*/ 0 w 82"/>
                <a:gd name="T7" fmla="*/ 145 h 145"/>
                <a:gd name="T8" fmla="*/ 41 w 82"/>
                <a:gd name="T9" fmla="*/ 104 h 145"/>
              </a:gdLst>
              <a:ahLst/>
              <a:cxnLst>
                <a:cxn ang="0">
                  <a:pos x="T0" y="T1"/>
                </a:cxn>
                <a:cxn ang="0">
                  <a:pos x="T2" y="T3"/>
                </a:cxn>
                <a:cxn ang="0">
                  <a:pos x="T4" y="T5"/>
                </a:cxn>
                <a:cxn ang="0">
                  <a:pos x="T6" y="T7"/>
                </a:cxn>
                <a:cxn ang="0">
                  <a:pos x="T8" y="T9"/>
                </a:cxn>
              </a:cxnLst>
              <a:rect l="0" t="0" r="r" b="b"/>
              <a:pathLst>
                <a:path w="82" h="145">
                  <a:moveTo>
                    <a:pt x="41" y="104"/>
                  </a:moveTo>
                  <a:lnTo>
                    <a:pt x="82" y="145"/>
                  </a:lnTo>
                  <a:lnTo>
                    <a:pt x="41" y="0"/>
                  </a:lnTo>
                  <a:lnTo>
                    <a:pt x="0" y="145"/>
                  </a:lnTo>
                  <a:lnTo>
                    <a:pt x="41" y="104"/>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89200" y="1524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Need</a:t>
            </a:r>
            <a:r>
              <a:rPr lang="fr-FR" dirty="0">
                <a:solidFill>
                  <a:schemeClr val="tx1"/>
                </a:solidFill>
              </a:rPr>
              <a:t> for a </a:t>
            </a:r>
            <a:r>
              <a:rPr lang="fr-FR" dirty="0" err="1">
                <a:solidFill>
                  <a:schemeClr val="tx1"/>
                </a:solidFill>
              </a:rPr>
              <a:t>Fast</a:t>
            </a:r>
            <a:r>
              <a:rPr lang="fr-FR" dirty="0">
                <a:solidFill>
                  <a:schemeClr val="tx1"/>
                </a:solidFill>
              </a:rPr>
              <a:t> Memory System</a:t>
            </a:r>
          </a:p>
        </p:txBody>
      </p:sp>
      <p:sp>
        <p:nvSpPr>
          <p:cNvPr id="5125" name="Text Placeholder 2"/>
          <p:cNvSpPr txBox="1">
            <a:spLocks noGrp="1"/>
          </p:cNvSpPr>
          <p:nvPr>
            <p:ph type="body" idx="4294967295"/>
          </p:nvPr>
        </p:nvSpPr>
        <p:spPr bwMode="auto">
          <a:xfrm>
            <a:off x="2489200" y="1600200"/>
            <a:ext cx="74168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have up till now </a:t>
            </a:r>
            <a:r>
              <a:rPr lang="en-US" altLang="en-US" sz="2800" dirty="0">
                <a:solidFill>
                  <a:srgbClr val="FF0000"/>
                </a:solidFill>
                <a:latin typeface="Calibri" pitchFamily="34" charset="0"/>
                <a:ea typeface="Microsoft YaHei" pitchFamily="34" charset="-122"/>
                <a:cs typeface="Mangal" pitchFamily="18" charset="0"/>
              </a:rPr>
              <a:t>assumed</a:t>
            </a:r>
            <a:r>
              <a:rPr lang="en-US" altLang="en-US" sz="2800" dirty="0">
                <a:latin typeface="Calibri" pitchFamily="34" charset="0"/>
                <a:ea typeface="Microsoft YaHei" pitchFamily="34" charset="-122"/>
                <a:cs typeface="Mangal" pitchFamily="18" charset="0"/>
              </a:rPr>
              <a:t> that the </a:t>
            </a:r>
            <a:r>
              <a:rPr lang="en-US" altLang="en-US" sz="2800" dirty="0">
                <a:solidFill>
                  <a:srgbClr val="0047FF"/>
                </a:solidFill>
                <a:latin typeface="Calibri" pitchFamily="34" charset="0"/>
                <a:ea typeface="Microsoft YaHei" pitchFamily="34" charset="-122"/>
                <a:cs typeface="Mangal" pitchFamily="18" charset="0"/>
              </a:rPr>
              <a:t>memory</a:t>
            </a:r>
            <a:r>
              <a:rPr lang="en-US" altLang="en-US" sz="2800" dirty="0">
                <a:latin typeface="Calibri" pitchFamily="34" charset="0"/>
                <a:ea typeface="Microsoft YaHei" pitchFamily="34" charset="-122"/>
                <a:cs typeface="Mangal" pitchFamily="18" charset="0"/>
              </a:rPr>
              <a:t> is one large array of bytes</a:t>
            </a:r>
          </a:p>
          <a:p>
            <a:pPr marL="863600" lvl="1" indent="-323850">
              <a:spcBef>
                <a:spcPct val="0"/>
              </a:spcBef>
              <a:spcAft>
                <a:spcPts val="1138"/>
              </a:spcAft>
            </a:pPr>
            <a:r>
              <a:rPr lang="en-US" altLang="en-US" dirty="0">
                <a:latin typeface="Calibri" pitchFamily="34" charset="0"/>
                <a:ea typeface="Microsoft YaHei" pitchFamily="34" charset="-122"/>
                <a:cs typeface="Mangal" pitchFamily="18" charset="0"/>
              </a:rPr>
              <a:t>Starts a 0, and ends at (2</a:t>
            </a:r>
            <a:r>
              <a:rPr lang="en-US" altLang="en-US" baseline="33000" dirty="0">
                <a:latin typeface="Calibri" pitchFamily="34" charset="0"/>
                <a:ea typeface="Microsoft YaHei" pitchFamily="34" charset="-122"/>
                <a:cs typeface="Mangal" pitchFamily="18" charset="0"/>
              </a:rPr>
              <a:t>32</a:t>
            </a:r>
            <a:r>
              <a:rPr lang="en-US" altLang="en-US" dirty="0">
                <a:latin typeface="Calibri" pitchFamily="34" charset="0"/>
                <a:ea typeface="Microsoft YaHei" pitchFamily="34" charset="-122"/>
                <a:cs typeface="Mangal" pitchFamily="18" charset="0"/>
              </a:rPr>
              <a:t> – 1)</a:t>
            </a:r>
          </a:p>
          <a:p>
            <a:pPr marL="863600" lvl="1" indent="-323850">
              <a:spcBef>
                <a:spcPct val="0"/>
              </a:spcBef>
              <a:spcAft>
                <a:spcPts val="1138"/>
              </a:spcAft>
            </a:pPr>
            <a:r>
              <a:rPr lang="en-US" altLang="en-US" dirty="0">
                <a:latin typeface="Calibri" pitchFamily="34" charset="0"/>
                <a:ea typeface="Microsoft YaHei" pitchFamily="34" charset="-122"/>
                <a:cs typeface="Mangal" pitchFamily="18" charset="0"/>
              </a:rPr>
              <a:t>Takes </a:t>
            </a:r>
            <a:r>
              <a:rPr lang="en-US" altLang="en-US" dirty="0">
                <a:solidFill>
                  <a:srgbClr val="DC2300"/>
                </a:solidFill>
                <a:latin typeface="Calibri" pitchFamily="34" charset="0"/>
                <a:ea typeface="Microsoft YaHei" pitchFamily="34" charset="-122"/>
                <a:cs typeface="Mangal" pitchFamily="18" charset="0"/>
              </a:rPr>
              <a:t>1 cycle</a:t>
            </a:r>
            <a:r>
              <a:rPr lang="en-US" altLang="en-US" dirty="0">
                <a:latin typeface="Calibri" pitchFamily="34" charset="0"/>
                <a:ea typeface="Microsoft YaHei" pitchFamily="34" charset="-122"/>
                <a:cs typeface="Mangal" pitchFamily="18" charset="0"/>
              </a:rPr>
              <a:t> to access memory (read/write)</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All programs share the memory</a:t>
            </a:r>
          </a:p>
          <a:p>
            <a:pPr marL="863600" lvl="1" indent="-323850">
              <a:spcBef>
                <a:spcPct val="0"/>
              </a:spcBef>
              <a:spcAft>
                <a:spcPts val="1138"/>
              </a:spcAft>
            </a:pPr>
            <a:r>
              <a:rPr lang="en-US" altLang="en-US" dirty="0">
                <a:latin typeface="Calibri" pitchFamily="34" charset="0"/>
                <a:ea typeface="Microsoft YaHei" pitchFamily="34" charset="-122"/>
                <a:cs typeface="Mangal" pitchFamily="18" charset="0"/>
              </a:rPr>
              <a:t>We somehow </a:t>
            </a:r>
            <a:r>
              <a:rPr lang="en-US" altLang="en-US" dirty="0">
                <a:solidFill>
                  <a:srgbClr val="DC2300"/>
                </a:solidFill>
                <a:latin typeface="Calibri" pitchFamily="34" charset="0"/>
                <a:ea typeface="Microsoft YaHei" pitchFamily="34" charset="-122"/>
                <a:cs typeface="Mangal" pitchFamily="18" charset="0"/>
              </a:rPr>
              <a:t>magically</a:t>
            </a:r>
            <a:r>
              <a:rPr lang="en-US" altLang="en-US" dirty="0">
                <a:latin typeface="Calibri" pitchFamily="34" charset="0"/>
                <a:ea typeface="Microsoft YaHei" pitchFamily="34" charset="-122"/>
                <a:cs typeface="Mangal" pitchFamily="18" charset="0"/>
              </a:rPr>
              <a:t> avoid overlaps between programs running on the same processor</a:t>
            </a:r>
          </a:p>
          <a:p>
            <a:pPr marL="863600" lvl="1" indent="-323850">
              <a:spcBef>
                <a:spcPct val="0"/>
              </a:spcBef>
              <a:spcAft>
                <a:spcPts val="1138"/>
              </a:spcAft>
            </a:pPr>
            <a:r>
              <a:rPr lang="en-US" altLang="en-US" dirty="0">
                <a:latin typeface="Calibri" pitchFamily="34" charset="0"/>
                <a:ea typeface="Microsoft YaHei" pitchFamily="34" charset="-122"/>
                <a:cs typeface="Mangal" pitchFamily="18" charset="0"/>
              </a:rPr>
              <a:t>All our </a:t>
            </a:r>
            <a:r>
              <a:rPr lang="en-US" altLang="en-US" dirty="0">
                <a:solidFill>
                  <a:srgbClr val="33CC66"/>
                </a:solidFill>
                <a:latin typeface="Calibri" pitchFamily="34" charset="0"/>
                <a:ea typeface="Microsoft YaHei" pitchFamily="34" charset="-122"/>
                <a:cs typeface="Mangal" pitchFamily="18" charset="0"/>
              </a:rPr>
              <a:t>programs</a:t>
            </a:r>
            <a:r>
              <a:rPr lang="en-US" altLang="en-US" dirty="0">
                <a:latin typeface="Calibri" pitchFamily="34" charset="0"/>
                <a:ea typeface="Microsoft YaHei" pitchFamily="34" charset="-122"/>
                <a:cs typeface="Mangal" pitchFamily="18" charset="0"/>
              </a:rPr>
              <a:t> require less than 4 GB of space</a:t>
            </a:r>
          </a:p>
          <a:p>
            <a:pPr marL="863600" lvl="1" indent="-323850">
              <a:spcBef>
                <a:spcPct val="0"/>
              </a:spcBef>
              <a:spcAft>
                <a:spcPts val="1138"/>
              </a:spcAft>
            </a:pPr>
            <a:endParaRPr lang="en-US" altLang="en-US" dirty="0">
              <a:latin typeface="Calibri" pitchFamily="34" charset="0"/>
              <a:ea typeface="Microsoft YaHei" pitchFamily="34" charset="-122"/>
              <a:cs typeface="Mangal"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Write</a:t>
            </a:r>
            <a:r>
              <a:rPr lang="fr-FR" dirty="0">
                <a:solidFill>
                  <a:schemeClr val="tx1"/>
                </a:solidFill>
              </a:rPr>
              <a:t> </a:t>
            </a:r>
            <a:r>
              <a:rPr lang="fr-FR" dirty="0" err="1">
                <a:solidFill>
                  <a:schemeClr val="tx1"/>
                </a:solidFill>
              </a:rPr>
              <a:t>Policies</a:t>
            </a:r>
            <a:endParaRPr lang="fr-FR" dirty="0">
              <a:solidFill>
                <a:schemeClr val="tx1"/>
              </a:solidFill>
            </a:endParaRPr>
          </a:p>
        </p:txBody>
      </p:sp>
      <p:sp>
        <p:nvSpPr>
          <p:cNvPr id="40965" name="Text Placeholder 2"/>
          <p:cNvSpPr txBox="1">
            <a:spLocks noGrp="1"/>
          </p:cNvSpPr>
          <p:nvPr>
            <p:ph type="body" idx="4294967295"/>
          </p:nvPr>
        </p:nvSpPr>
        <p:spPr bwMode="auto">
          <a:xfrm>
            <a:off x="2209800" y="1676400"/>
            <a:ext cx="7874000" cy="4419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200"/>
              </a:spcBef>
              <a:spcAft>
                <a:spcPts val="1800"/>
              </a:spcAft>
            </a:pPr>
            <a:r>
              <a:rPr lang="en-US" altLang="en-US" sz="2800" dirty="0">
                <a:solidFill>
                  <a:srgbClr val="2300DC"/>
                </a:solidFill>
                <a:latin typeface="Calibri" pitchFamily="34" charset="0"/>
                <a:ea typeface="Microsoft YaHei" pitchFamily="34" charset="-122"/>
                <a:cs typeface="Mangal" pitchFamily="18" charset="0"/>
              </a:rPr>
              <a:t>Write through</a:t>
            </a:r>
            <a:r>
              <a:rPr lang="en-US" altLang="en-US" sz="2800" dirty="0">
                <a:latin typeface="Calibri" pitchFamily="34" charset="0"/>
                <a:ea typeface="Microsoft YaHei" pitchFamily="34" charset="-122"/>
                <a:cs typeface="Mangal" pitchFamily="18" charset="0"/>
              </a:rPr>
              <a:t> → Whenever we write to a cache, we also write to its </a:t>
            </a:r>
            <a:r>
              <a:rPr lang="en-US" altLang="en-US" sz="2800" dirty="0">
                <a:solidFill>
                  <a:srgbClr val="FF3366"/>
                </a:solidFill>
                <a:latin typeface="Calibri" pitchFamily="34" charset="0"/>
                <a:ea typeface="Microsoft YaHei" pitchFamily="34" charset="-122"/>
                <a:cs typeface="Mangal" pitchFamily="18" charset="0"/>
              </a:rPr>
              <a:t>lower level</a:t>
            </a:r>
          </a:p>
          <a:p>
            <a:pPr marL="863600" lvl="1" indent="-323850">
              <a:spcBef>
                <a:spcPts val="1200"/>
              </a:spcBef>
              <a:spcAft>
                <a:spcPts val="1800"/>
              </a:spcAft>
            </a:pPr>
            <a:r>
              <a:rPr lang="en-US" altLang="en-US" sz="2400" dirty="0">
                <a:latin typeface="Calibri" pitchFamily="34" charset="0"/>
                <a:ea typeface="Microsoft YaHei" pitchFamily="34" charset="-122"/>
                <a:cs typeface="Mangal" pitchFamily="18" charset="0"/>
              </a:rPr>
              <a:t>Advantage : Can </a:t>
            </a:r>
            <a:r>
              <a:rPr lang="en-US" altLang="en-US" sz="2400" dirty="0">
                <a:solidFill>
                  <a:srgbClr val="00AE00"/>
                </a:solidFill>
                <a:latin typeface="Calibri" pitchFamily="34" charset="0"/>
                <a:ea typeface="Microsoft YaHei" pitchFamily="34" charset="-122"/>
                <a:cs typeface="Mangal" pitchFamily="18" charset="0"/>
              </a:rPr>
              <a:t>seamlessly</a:t>
            </a:r>
            <a:r>
              <a:rPr lang="en-US" altLang="en-US" sz="2400" dirty="0">
                <a:latin typeface="Calibri" pitchFamily="34" charset="0"/>
                <a:ea typeface="Microsoft YaHei" pitchFamily="34" charset="-122"/>
                <a:cs typeface="Mangal" pitchFamily="18" charset="0"/>
              </a:rPr>
              <a:t> </a:t>
            </a:r>
            <a:r>
              <a:rPr lang="en-US" altLang="en-US" sz="2400" dirty="0">
                <a:solidFill>
                  <a:srgbClr val="DC2300"/>
                </a:solidFill>
                <a:latin typeface="Calibri" pitchFamily="34" charset="0"/>
                <a:ea typeface="Microsoft YaHei" pitchFamily="34" charset="-122"/>
                <a:cs typeface="Mangal" pitchFamily="18" charset="0"/>
              </a:rPr>
              <a:t>evict</a:t>
            </a:r>
            <a:r>
              <a:rPr lang="en-US" altLang="en-US" sz="2400" dirty="0">
                <a:latin typeface="Calibri" pitchFamily="34" charset="0"/>
                <a:ea typeface="Microsoft YaHei" pitchFamily="34" charset="-122"/>
                <a:cs typeface="Mangal" pitchFamily="18" charset="0"/>
              </a:rPr>
              <a:t> data from the cache</a:t>
            </a:r>
          </a:p>
          <a:p>
            <a:pPr marL="431800" indent="-323850">
              <a:spcBef>
                <a:spcPts val="1200"/>
              </a:spcBef>
              <a:spcAft>
                <a:spcPts val="1800"/>
              </a:spcAft>
            </a:pPr>
            <a:r>
              <a:rPr lang="en-US" altLang="en-US" sz="2800" dirty="0">
                <a:solidFill>
                  <a:srgbClr val="33CC66"/>
                </a:solidFill>
                <a:latin typeface="Calibri" pitchFamily="34" charset="0"/>
                <a:ea typeface="Microsoft YaHei" pitchFamily="34" charset="-122"/>
                <a:cs typeface="Mangal" pitchFamily="18" charset="0"/>
              </a:rPr>
              <a:t>Write back</a:t>
            </a:r>
            <a:r>
              <a:rPr lang="en-US" altLang="en-US" sz="2800" dirty="0">
                <a:latin typeface="Calibri" pitchFamily="34" charset="0"/>
                <a:ea typeface="Microsoft YaHei" pitchFamily="34" charset="-122"/>
                <a:cs typeface="Mangal" pitchFamily="18" charset="0"/>
              </a:rPr>
              <a:t> → We do not </a:t>
            </a:r>
            <a:r>
              <a:rPr lang="en-US" altLang="en-US" sz="2800" dirty="0">
                <a:solidFill>
                  <a:srgbClr val="0047FF"/>
                </a:solidFill>
                <a:latin typeface="Calibri" pitchFamily="34" charset="0"/>
                <a:ea typeface="Microsoft YaHei" pitchFamily="34" charset="-122"/>
                <a:cs typeface="Mangal" pitchFamily="18" charset="0"/>
              </a:rPr>
              <a:t>write</a:t>
            </a:r>
            <a:r>
              <a:rPr lang="en-US" altLang="en-US" sz="2800" dirty="0">
                <a:latin typeface="Calibri" pitchFamily="34" charset="0"/>
                <a:ea typeface="Microsoft YaHei" pitchFamily="34" charset="-122"/>
                <a:cs typeface="Mangal" pitchFamily="18" charset="0"/>
              </a:rPr>
              <a:t> to the lower level. Whenever we write, we set the </a:t>
            </a:r>
            <a:r>
              <a:rPr lang="en-US" altLang="en-US" sz="2800" dirty="0">
                <a:solidFill>
                  <a:srgbClr val="FF0000"/>
                </a:solidFill>
                <a:latin typeface="Calibri" pitchFamily="34" charset="0"/>
                <a:ea typeface="Microsoft YaHei" pitchFamily="34" charset="-122"/>
                <a:cs typeface="Mangal" pitchFamily="18" charset="0"/>
              </a:rPr>
              <a:t>modified bit</a:t>
            </a:r>
            <a:r>
              <a:rPr lang="en-US" altLang="en-US" sz="2800" dirty="0">
                <a:latin typeface="Calibri" pitchFamily="34" charset="0"/>
                <a:ea typeface="Microsoft YaHei" pitchFamily="34" charset="-122"/>
                <a:cs typeface="Mangal" pitchFamily="18" charset="0"/>
              </a:rPr>
              <a:t>.</a:t>
            </a:r>
          </a:p>
          <a:p>
            <a:pPr marL="863600" lvl="1" indent="-323850">
              <a:spcBef>
                <a:spcPts val="1200"/>
              </a:spcBef>
              <a:spcAft>
                <a:spcPts val="1800"/>
              </a:spcAft>
            </a:pPr>
            <a:r>
              <a:rPr lang="en-US" altLang="en-US" sz="2800" dirty="0">
                <a:latin typeface="Calibri" pitchFamily="34" charset="0"/>
                <a:ea typeface="Microsoft YaHei" pitchFamily="34" charset="-122"/>
                <a:cs typeface="Mangal" pitchFamily="18" charset="0"/>
              </a:rPr>
              <a:t>At the time of </a:t>
            </a:r>
            <a:r>
              <a:rPr lang="en-US" altLang="en-US" sz="2800" dirty="0">
                <a:solidFill>
                  <a:srgbClr val="2323DC"/>
                </a:solidFill>
                <a:latin typeface="Calibri" pitchFamily="34" charset="0"/>
                <a:ea typeface="Microsoft YaHei" pitchFamily="34" charset="-122"/>
                <a:cs typeface="Mangal" pitchFamily="18" charset="0"/>
              </a:rPr>
              <a:t>eviction</a:t>
            </a:r>
            <a:r>
              <a:rPr lang="en-US" altLang="en-US" sz="2800" dirty="0">
                <a:latin typeface="Calibri" pitchFamily="34" charset="0"/>
                <a:ea typeface="Microsoft YaHei" pitchFamily="34" charset="-122"/>
                <a:cs typeface="Mangal" pitchFamily="18" charset="0"/>
              </a:rPr>
              <a:t> of the line, we check the value of the </a:t>
            </a:r>
            <a:r>
              <a:rPr lang="en-US" altLang="en-US" sz="2800" dirty="0">
                <a:solidFill>
                  <a:srgbClr val="DC2300"/>
                </a:solidFill>
                <a:latin typeface="Calibri" pitchFamily="34" charset="0"/>
                <a:ea typeface="Microsoft YaHei" pitchFamily="34" charset="-122"/>
                <a:cs typeface="Mangal" pitchFamily="18" charset="0"/>
              </a:rPr>
              <a:t>modified bit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i="1" dirty="0">
                <a:solidFill>
                  <a:schemeClr val="tx1"/>
                </a:solidFill>
              </a:rPr>
              <a:t>insert</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41989" name="Text Placeholder 2"/>
          <p:cNvSpPr txBox="1">
            <a:spLocks noGrp="1"/>
          </p:cNvSpPr>
          <p:nvPr>
            <p:ph type="body" idx="4294967295"/>
          </p:nvPr>
        </p:nvSpPr>
        <p:spPr bwMode="auto">
          <a:xfrm>
            <a:off x="2387600" y="2267980"/>
            <a:ext cx="7416800" cy="22082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Let us add a </a:t>
            </a:r>
            <a:r>
              <a:rPr lang="en-US" altLang="en-US" sz="2800" dirty="0">
                <a:solidFill>
                  <a:srgbClr val="0047FF"/>
                </a:solidFill>
                <a:latin typeface="Calibri" pitchFamily="34" charset="0"/>
                <a:ea typeface="Microsoft YaHei" pitchFamily="34" charset="-122"/>
                <a:cs typeface="Mangal" pitchFamily="18" charset="0"/>
              </a:rPr>
              <a:t>valid</a:t>
            </a:r>
            <a:r>
              <a:rPr lang="en-US" altLang="en-US" sz="2800" dirty="0">
                <a:latin typeface="Calibri" pitchFamily="34" charset="0"/>
                <a:ea typeface="Microsoft YaHei" pitchFamily="34" charset="-122"/>
                <a:cs typeface="Mangal" pitchFamily="18" charset="0"/>
              </a:rPr>
              <a:t> bit to a </a:t>
            </a:r>
            <a:r>
              <a:rPr lang="en-US" altLang="en-US" sz="2800" dirty="0">
                <a:solidFill>
                  <a:srgbClr val="800000"/>
                </a:solidFill>
                <a:latin typeface="Calibri" pitchFamily="34" charset="0"/>
                <a:ea typeface="Microsoft YaHei" pitchFamily="34" charset="-122"/>
                <a:cs typeface="Mangal" pitchFamily="18" charset="0"/>
              </a:rPr>
              <a:t>tag</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If the line is non-empty, valid bit is 1</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Else it is 0</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Structure of a tag</a:t>
            </a:r>
          </a:p>
        </p:txBody>
      </p:sp>
      <p:grpSp>
        <p:nvGrpSpPr>
          <p:cNvPr id="4" name="Group 4"/>
          <p:cNvGrpSpPr>
            <a:grpSpLocks noChangeAspect="1"/>
          </p:cNvGrpSpPr>
          <p:nvPr/>
        </p:nvGrpSpPr>
        <p:grpSpPr bwMode="auto">
          <a:xfrm>
            <a:off x="3657600" y="3975100"/>
            <a:ext cx="4876800" cy="2654300"/>
            <a:chOff x="1584" y="2235"/>
            <a:chExt cx="3072" cy="1672"/>
          </a:xfrm>
        </p:grpSpPr>
        <p:sp>
          <p:nvSpPr>
            <p:cNvPr id="7" name="AutoShape 3"/>
            <p:cNvSpPr>
              <a:spLocks noChangeAspect="1" noChangeArrowheads="1" noTextEdit="1"/>
            </p:cNvSpPr>
            <p:nvPr/>
          </p:nvSpPr>
          <p:spPr bwMode="auto">
            <a:xfrm>
              <a:off x="1584" y="2235"/>
              <a:ext cx="3072"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436" y="2879"/>
              <a:ext cx="1816" cy="294"/>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248" y="3407"/>
              <a:ext cx="274"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Tag</a:t>
              </a:r>
              <a:endParaRPr lang="en-US">
                <a:latin typeface="Arial" pitchFamily="34" charset="0"/>
              </a:endParaRPr>
            </a:p>
          </p:txBody>
        </p:sp>
        <p:sp>
          <p:nvSpPr>
            <p:cNvPr id="10" name="Freeform 7"/>
            <p:cNvSpPr>
              <a:spLocks/>
            </p:cNvSpPr>
            <p:nvPr/>
          </p:nvSpPr>
          <p:spPr bwMode="auto">
            <a:xfrm>
              <a:off x="2450" y="3240"/>
              <a:ext cx="1806" cy="151"/>
            </a:xfrm>
            <a:custGeom>
              <a:avLst/>
              <a:gdLst>
                <a:gd name="T0" fmla="*/ 0 w 2952"/>
                <a:gd name="T1" fmla="*/ 0 h 246"/>
                <a:gd name="T2" fmla="*/ 61 w 2952"/>
                <a:gd name="T3" fmla="*/ 121 h 246"/>
                <a:gd name="T4" fmla="*/ 1278 w 2952"/>
                <a:gd name="T5" fmla="*/ 121 h 246"/>
                <a:gd name="T6" fmla="*/ 1340 w 2952"/>
                <a:gd name="T7" fmla="*/ 246 h 246"/>
                <a:gd name="T8" fmla="*/ 1399 w 2952"/>
                <a:gd name="T9" fmla="*/ 130 h 246"/>
                <a:gd name="T10" fmla="*/ 2905 w 2952"/>
                <a:gd name="T11" fmla="*/ 130 h 246"/>
                <a:gd name="T12" fmla="*/ 2952 w 2952"/>
                <a:gd name="T13" fmla="*/ 36 h 246"/>
              </a:gdLst>
              <a:ahLst/>
              <a:cxnLst>
                <a:cxn ang="0">
                  <a:pos x="T0" y="T1"/>
                </a:cxn>
                <a:cxn ang="0">
                  <a:pos x="T2" y="T3"/>
                </a:cxn>
                <a:cxn ang="0">
                  <a:pos x="T4" y="T5"/>
                </a:cxn>
                <a:cxn ang="0">
                  <a:pos x="T6" y="T7"/>
                </a:cxn>
                <a:cxn ang="0">
                  <a:pos x="T8" y="T9"/>
                </a:cxn>
                <a:cxn ang="0">
                  <a:pos x="T10" y="T11"/>
                </a:cxn>
                <a:cxn ang="0">
                  <a:pos x="T12" y="T13"/>
                </a:cxn>
              </a:cxnLst>
              <a:rect l="0" t="0" r="r" b="b"/>
              <a:pathLst>
                <a:path w="2952" h="246">
                  <a:moveTo>
                    <a:pt x="0" y="0"/>
                  </a:moveTo>
                  <a:lnTo>
                    <a:pt x="61" y="121"/>
                  </a:lnTo>
                  <a:lnTo>
                    <a:pt x="1278" y="121"/>
                  </a:lnTo>
                  <a:lnTo>
                    <a:pt x="1340" y="246"/>
                  </a:lnTo>
                  <a:lnTo>
                    <a:pt x="1399" y="130"/>
                  </a:lnTo>
                  <a:lnTo>
                    <a:pt x="2905" y="130"/>
                  </a:lnTo>
                  <a:lnTo>
                    <a:pt x="2952" y="36"/>
                  </a:lnTo>
                </a:path>
              </a:pathLst>
            </a:custGeom>
            <a:noFill/>
            <a:ln w="1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2165" y="2877"/>
              <a:ext cx="276" cy="293"/>
            </a:xfrm>
            <a:prstGeom prst="rect">
              <a:avLst/>
            </a:prstGeom>
            <a:noFill/>
            <a:ln w="12"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886" y="3386"/>
              <a:ext cx="65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Modified</a:t>
              </a:r>
              <a:endParaRPr lang="en-US">
                <a:latin typeface="Arial" pitchFamily="34" charset="0"/>
              </a:endParaRPr>
            </a:p>
          </p:txBody>
        </p:sp>
        <p:sp>
          <p:nvSpPr>
            <p:cNvPr id="13" name="Rectangle 10"/>
            <p:cNvSpPr>
              <a:spLocks noChangeArrowheads="1"/>
            </p:cNvSpPr>
            <p:nvPr/>
          </p:nvSpPr>
          <p:spPr bwMode="auto">
            <a:xfrm>
              <a:off x="1886" y="3622"/>
              <a:ext cx="35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    bit</a:t>
              </a:r>
              <a:endParaRPr lang="en-US">
                <a:latin typeface="Arial" pitchFamily="34" charset="0"/>
              </a:endParaRPr>
            </a:p>
          </p:txBody>
        </p:sp>
        <p:sp>
          <p:nvSpPr>
            <p:cNvPr id="14" name="Line 11"/>
            <p:cNvSpPr>
              <a:spLocks noChangeShapeType="1"/>
            </p:cNvSpPr>
            <p:nvPr/>
          </p:nvSpPr>
          <p:spPr bwMode="auto">
            <a:xfrm flipV="1">
              <a:off x="2292" y="3182"/>
              <a:ext cx="0" cy="180"/>
            </a:xfrm>
            <a:prstGeom prst="line">
              <a:avLst/>
            </a:prstGeom>
            <a:noFill/>
            <a:ln w="13"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2265" y="3168"/>
              <a:ext cx="55" cy="97"/>
            </a:xfrm>
            <a:custGeom>
              <a:avLst/>
              <a:gdLst>
                <a:gd name="T0" fmla="*/ 27 w 55"/>
                <a:gd name="T1" fmla="*/ 70 h 97"/>
                <a:gd name="T2" fmla="*/ 55 w 55"/>
                <a:gd name="T3" fmla="*/ 97 h 97"/>
                <a:gd name="T4" fmla="*/ 27 w 55"/>
                <a:gd name="T5" fmla="*/ 0 h 97"/>
                <a:gd name="T6" fmla="*/ 0 w 55"/>
                <a:gd name="T7" fmla="*/ 97 h 97"/>
                <a:gd name="T8" fmla="*/ 27 w 55"/>
                <a:gd name="T9" fmla="*/ 70 h 97"/>
              </a:gdLst>
              <a:ahLst/>
              <a:cxnLst>
                <a:cxn ang="0">
                  <a:pos x="T0" y="T1"/>
                </a:cxn>
                <a:cxn ang="0">
                  <a:pos x="T2" y="T3"/>
                </a:cxn>
                <a:cxn ang="0">
                  <a:pos x="T4" y="T5"/>
                </a:cxn>
                <a:cxn ang="0">
                  <a:pos x="T6" y="T7"/>
                </a:cxn>
                <a:cxn ang="0">
                  <a:pos x="T8" y="T9"/>
                </a:cxn>
              </a:cxnLst>
              <a:rect l="0" t="0" r="r" b="b"/>
              <a:pathLst>
                <a:path w="55" h="97">
                  <a:moveTo>
                    <a:pt x="27" y="70"/>
                  </a:moveTo>
                  <a:lnTo>
                    <a:pt x="55" y="97"/>
                  </a:lnTo>
                  <a:lnTo>
                    <a:pt x="27" y="0"/>
                  </a:lnTo>
                  <a:lnTo>
                    <a:pt x="0" y="97"/>
                  </a:lnTo>
                  <a:lnTo>
                    <a:pt x="27" y="70"/>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894" y="2877"/>
              <a:ext cx="275" cy="293"/>
            </a:xfrm>
            <a:prstGeom prst="rect">
              <a:avLst/>
            </a:prstGeom>
            <a:noFill/>
            <a:ln w="12" cap="flat">
              <a:solidFill>
                <a:srgbClr val="15111D"/>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045" y="2673"/>
              <a:ext cx="0" cy="180"/>
            </a:xfrm>
            <a:prstGeom prst="line">
              <a:avLst/>
            </a:prstGeom>
            <a:noFill/>
            <a:ln w="13" cap="flat">
              <a:solidFill>
                <a:srgbClr val="0E1DF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017" y="2770"/>
              <a:ext cx="55" cy="97"/>
            </a:xfrm>
            <a:custGeom>
              <a:avLst/>
              <a:gdLst>
                <a:gd name="T0" fmla="*/ 28 w 55"/>
                <a:gd name="T1" fmla="*/ 27 h 97"/>
                <a:gd name="T2" fmla="*/ 0 w 55"/>
                <a:gd name="T3" fmla="*/ 0 h 97"/>
                <a:gd name="T4" fmla="*/ 28 w 55"/>
                <a:gd name="T5" fmla="*/ 97 h 97"/>
                <a:gd name="T6" fmla="*/ 55 w 55"/>
                <a:gd name="T7" fmla="*/ 0 h 97"/>
                <a:gd name="T8" fmla="*/ 28 w 55"/>
                <a:gd name="T9" fmla="*/ 27 h 97"/>
              </a:gdLst>
              <a:ahLst/>
              <a:cxnLst>
                <a:cxn ang="0">
                  <a:pos x="T0" y="T1"/>
                </a:cxn>
                <a:cxn ang="0">
                  <a:pos x="T2" y="T3"/>
                </a:cxn>
                <a:cxn ang="0">
                  <a:pos x="T4" y="T5"/>
                </a:cxn>
                <a:cxn ang="0">
                  <a:pos x="T6" y="T7"/>
                </a:cxn>
                <a:cxn ang="0">
                  <a:pos x="T8" y="T9"/>
                </a:cxn>
              </a:cxnLst>
              <a:rect l="0" t="0" r="r" b="b"/>
              <a:pathLst>
                <a:path w="55" h="97">
                  <a:moveTo>
                    <a:pt x="28" y="27"/>
                  </a:moveTo>
                  <a:lnTo>
                    <a:pt x="0" y="0"/>
                  </a:lnTo>
                  <a:lnTo>
                    <a:pt x="28" y="97"/>
                  </a:lnTo>
                  <a:lnTo>
                    <a:pt x="55" y="0"/>
                  </a:lnTo>
                  <a:lnTo>
                    <a:pt x="28" y="27"/>
                  </a:lnTo>
                  <a:close/>
                </a:path>
              </a:pathLst>
            </a:custGeom>
            <a:solidFill>
              <a:srgbClr val="000000"/>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1807" y="2467"/>
              <a:ext cx="74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a:solidFill>
                    <a:srgbClr val="000000"/>
                  </a:solidFill>
                  <a:latin typeface="Sans"/>
                </a:rPr>
                <a:t>Valid bit</a:t>
              </a:r>
              <a:endParaRPr lang="en-US">
                <a:latin typeface="Arial" pitchFamily="34" charset="0"/>
              </a:endParaRPr>
            </a:p>
          </p:txBody>
        </p:sp>
      </p:grpSp>
      <p:sp>
        <p:nvSpPr>
          <p:cNvPr id="3" name="Rounded Rectangle 2"/>
          <p:cNvSpPr/>
          <p:nvPr/>
        </p:nvSpPr>
        <p:spPr>
          <a:xfrm>
            <a:off x="1917700" y="1216584"/>
            <a:ext cx="8407400" cy="96146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If we don’t find a block in a cache. We fetch it from the lower level. Then we insert the block in the cache </a:t>
            </a:r>
            <a:r>
              <a:rPr lang="en-US" sz="2400" dirty="0">
                <a:sym typeface="Wingdings" panose="05000000000000000000" pitchFamily="2" charset="2"/>
              </a:rPr>
              <a:t> insert operation</a:t>
            </a:r>
            <a:endParaRPr 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i="1" dirty="0">
                <a:solidFill>
                  <a:schemeClr val="tx1"/>
                </a:solidFill>
              </a:rPr>
              <a:t>insert</a:t>
            </a:r>
            <a:r>
              <a:rPr lang="fr-FR" dirty="0">
                <a:solidFill>
                  <a:schemeClr val="tx1"/>
                </a:solidFill>
              </a:rPr>
              <a:t> </a:t>
            </a:r>
            <a:r>
              <a:rPr lang="fr-FR" dirty="0" err="1">
                <a:solidFill>
                  <a:schemeClr val="tx1"/>
                </a:solidFill>
              </a:rPr>
              <a:t>operation</a:t>
            </a:r>
            <a:r>
              <a:rPr lang="fr-FR" dirty="0">
                <a:solidFill>
                  <a:schemeClr val="tx1"/>
                </a:solidFill>
              </a:rPr>
              <a:t> - II</a:t>
            </a:r>
          </a:p>
        </p:txBody>
      </p:sp>
      <p:sp>
        <p:nvSpPr>
          <p:cNvPr id="43013" name="Text Placeholder 2"/>
          <p:cNvSpPr txBox="1">
            <a:spLocks noGrp="1"/>
          </p:cNvSpPr>
          <p:nvPr>
            <p:ph type="body" idx="4294967295"/>
          </p:nvPr>
        </p:nvSpPr>
        <p:spPr bwMode="auto">
          <a:xfrm>
            <a:off x="2381250" y="2057400"/>
            <a:ext cx="760095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ts val="1800"/>
              </a:spcBef>
              <a:spcAft>
                <a:spcPts val="1400"/>
              </a:spcAft>
            </a:pPr>
            <a:r>
              <a:rPr lang="en-US" altLang="en-US" sz="3200" dirty="0">
                <a:latin typeface="Calibri" pitchFamily="34" charset="0"/>
                <a:ea typeface="Microsoft YaHei" pitchFamily="34" charset="-122"/>
                <a:cs typeface="Mangal" pitchFamily="18" charset="0"/>
              </a:rPr>
              <a:t>Check if any way in a set has an </a:t>
            </a:r>
            <a:r>
              <a:rPr lang="en-US" altLang="en-US" sz="3200" dirty="0">
                <a:solidFill>
                  <a:srgbClr val="FF0000"/>
                </a:solidFill>
                <a:latin typeface="Calibri" pitchFamily="34" charset="0"/>
                <a:ea typeface="Microsoft YaHei" pitchFamily="34" charset="-122"/>
                <a:cs typeface="Mangal" pitchFamily="18" charset="0"/>
              </a:rPr>
              <a:t>invalid</a:t>
            </a:r>
            <a:r>
              <a:rPr lang="en-US" altLang="en-US" sz="3200" dirty="0">
                <a:latin typeface="Calibri" pitchFamily="34" charset="0"/>
                <a:ea typeface="Microsoft YaHei" pitchFamily="34" charset="-122"/>
                <a:cs typeface="Mangal" pitchFamily="18" charset="0"/>
              </a:rPr>
              <a:t> line</a:t>
            </a:r>
          </a:p>
          <a:p>
            <a:pPr marL="863600" lvl="1" indent="-323850">
              <a:spcBef>
                <a:spcPts val="1800"/>
              </a:spcBef>
              <a:spcAft>
                <a:spcPts val="1400"/>
              </a:spcAft>
            </a:pPr>
            <a:r>
              <a:rPr lang="en-US" altLang="en-US" sz="2800" dirty="0">
                <a:latin typeface="Calibri" pitchFamily="34" charset="0"/>
                <a:ea typeface="Microsoft YaHei" pitchFamily="34" charset="-122"/>
                <a:cs typeface="Mangal" pitchFamily="18" charset="0"/>
              </a:rPr>
              <a:t>If there is one, then write the </a:t>
            </a:r>
            <a:r>
              <a:rPr lang="en-US" altLang="en-US" sz="2800" dirty="0">
                <a:solidFill>
                  <a:srgbClr val="0047FF"/>
                </a:solidFill>
                <a:latin typeface="Calibri" pitchFamily="34" charset="0"/>
                <a:ea typeface="Microsoft YaHei" pitchFamily="34" charset="-122"/>
                <a:cs typeface="Mangal" pitchFamily="18" charset="0"/>
              </a:rPr>
              <a:t>fetched</a:t>
            </a:r>
            <a:r>
              <a:rPr lang="en-US" altLang="en-US" sz="2800" dirty="0">
                <a:latin typeface="Calibri" pitchFamily="34" charset="0"/>
                <a:ea typeface="Microsoft YaHei" pitchFamily="34" charset="-122"/>
                <a:cs typeface="Mangal" pitchFamily="18" charset="0"/>
              </a:rPr>
              <a:t> line to that </a:t>
            </a:r>
            <a:r>
              <a:rPr lang="en-US" altLang="en-US" sz="2800" dirty="0">
                <a:solidFill>
                  <a:srgbClr val="DC2300"/>
                </a:solidFill>
                <a:latin typeface="Calibri" pitchFamily="34" charset="0"/>
                <a:ea typeface="Microsoft YaHei" pitchFamily="34" charset="-122"/>
                <a:cs typeface="Mangal" pitchFamily="18" charset="0"/>
              </a:rPr>
              <a:t>location</a:t>
            </a:r>
            <a:r>
              <a:rPr lang="en-US" altLang="en-US" sz="2800" dirty="0">
                <a:latin typeface="Calibri" pitchFamily="34" charset="0"/>
                <a:ea typeface="Microsoft YaHei" pitchFamily="34" charset="-122"/>
                <a:cs typeface="Mangal" pitchFamily="18" charset="0"/>
              </a:rPr>
              <a:t>, set the </a:t>
            </a:r>
            <a:r>
              <a:rPr lang="en-US" altLang="en-US" sz="2800" dirty="0">
                <a:solidFill>
                  <a:srgbClr val="0047FF"/>
                </a:solidFill>
                <a:latin typeface="Calibri" pitchFamily="34" charset="0"/>
                <a:ea typeface="Microsoft YaHei" pitchFamily="34" charset="-122"/>
                <a:cs typeface="Mangal" pitchFamily="18" charset="0"/>
              </a:rPr>
              <a:t>valid</a:t>
            </a:r>
            <a:r>
              <a:rPr lang="en-US" altLang="en-US" sz="2800" dirty="0">
                <a:latin typeface="Calibri" pitchFamily="34" charset="0"/>
                <a:ea typeface="Microsoft YaHei" pitchFamily="34" charset="-122"/>
                <a:cs typeface="Mangal" pitchFamily="18" charset="0"/>
              </a:rPr>
              <a:t> bit to 1.</a:t>
            </a:r>
          </a:p>
          <a:p>
            <a:pPr marL="431800" indent="-323850">
              <a:spcBef>
                <a:spcPts val="1800"/>
              </a:spcBef>
              <a:spcAft>
                <a:spcPts val="1400"/>
              </a:spcAft>
            </a:pPr>
            <a:r>
              <a:rPr lang="en-US" altLang="en-US" sz="3200" dirty="0">
                <a:latin typeface="Calibri" pitchFamily="34" charset="0"/>
                <a:ea typeface="Microsoft YaHei" pitchFamily="34" charset="-122"/>
                <a:cs typeface="Mangal" pitchFamily="18" charset="0"/>
              </a:rPr>
              <a:t>Otherwise,</a:t>
            </a:r>
          </a:p>
          <a:p>
            <a:pPr marL="863600" lvl="1" indent="-323850">
              <a:spcBef>
                <a:spcPts val="1800"/>
              </a:spcBef>
              <a:spcAft>
                <a:spcPts val="1400"/>
              </a:spcAft>
            </a:pPr>
            <a:r>
              <a:rPr lang="en-US" altLang="en-US" sz="2800" dirty="0">
                <a:latin typeface="Calibri" pitchFamily="34" charset="0"/>
                <a:ea typeface="Microsoft YaHei" pitchFamily="34" charset="-122"/>
                <a:cs typeface="Mangal" pitchFamily="18" charset="0"/>
              </a:rPr>
              <a:t>find a candidate for </a:t>
            </a:r>
            <a:r>
              <a:rPr lang="en-US" altLang="en-US" sz="2800" dirty="0">
                <a:solidFill>
                  <a:srgbClr val="FF3366"/>
                </a:solidFill>
                <a:latin typeface="Calibri" pitchFamily="34" charset="0"/>
                <a:ea typeface="Microsoft YaHei" pitchFamily="34" charset="-122"/>
                <a:cs typeface="Mangal" pitchFamily="18" charset="0"/>
              </a:rPr>
              <a:t>replacement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The replace </a:t>
            </a:r>
            <a:r>
              <a:rPr lang="fr-FR" dirty="0" err="1">
                <a:solidFill>
                  <a:schemeClr val="tx1"/>
                </a:solidFill>
              </a:rPr>
              <a:t>operation</a:t>
            </a:r>
            <a:endParaRPr lang="fr-FR" dirty="0">
              <a:solidFill>
                <a:schemeClr val="tx1"/>
              </a:solidFill>
            </a:endParaRPr>
          </a:p>
        </p:txBody>
      </p:sp>
      <p:sp>
        <p:nvSpPr>
          <p:cNvPr id="44037" name="Text Placeholder 2"/>
          <p:cNvSpPr txBox="1">
            <a:spLocks noGrp="1"/>
          </p:cNvSpPr>
          <p:nvPr>
            <p:ph type="body" idx="4294967295"/>
          </p:nvPr>
        </p:nvSpPr>
        <p:spPr bwMode="auto">
          <a:xfrm>
            <a:off x="2089150" y="1752600"/>
            <a:ext cx="8274050" cy="4495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A cache </a:t>
            </a:r>
            <a:r>
              <a:rPr lang="en-US" altLang="en-US" sz="2800" dirty="0">
                <a:solidFill>
                  <a:srgbClr val="2323DC"/>
                </a:solidFill>
                <a:latin typeface="Calibri" pitchFamily="34" charset="0"/>
                <a:ea typeface="Microsoft YaHei" pitchFamily="34" charset="-122"/>
                <a:cs typeface="Mangal" pitchFamily="18" charset="0"/>
              </a:rPr>
              <a:t>replacement</a:t>
            </a:r>
            <a:r>
              <a:rPr lang="en-US" altLang="en-US" sz="2800" dirty="0">
                <a:latin typeface="Calibri" pitchFamily="34" charset="0"/>
                <a:ea typeface="Microsoft YaHei" pitchFamily="34" charset="-122"/>
                <a:cs typeface="Mangal" pitchFamily="18" charset="0"/>
              </a:rPr>
              <a:t> scheme or </a:t>
            </a:r>
            <a:r>
              <a:rPr lang="en-US" altLang="en-US" sz="2800" dirty="0">
                <a:solidFill>
                  <a:srgbClr val="33CC66"/>
                </a:solidFill>
                <a:latin typeface="Calibri" pitchFamily="34" charset="0"/>
                <a:ea typeface="Microsoft YaHei" pitchFamily="34" charset="-122"/>
                <a:cs typeface="Mangal" pitchFamily="18" charset="0"/>
              </a:rPr>
              <a:t>replacement</a:t>
            </a:r>
            <a:r>
              <a:rPr lang="en-US" altLang="en-US" sz="2800" dirty="0">
                <a:latin typeface="Calibri" pitchFamily="34" charset="0"/>
                <a:ea typeface="Microsoft YaHei" pitchFamily="34" charset="-122"/>
                <a:cs typeface="Mangal" pitchFamily="18" charset="0"/>
              </a:rPr>
              <a:t> policy is a method to </a:t>
            </a:r>
            <a:r>
              <a:rPr lang="en-US" altLang="en-US" sz="2800" dirty="0">
                <a:solidFill>
                  <a:srgbClr val="FF0000"/>
                </a:solidFill>
                <a:latin typeface="Calibri" pitchFamily="34" charset="0"/>
                <a:ea typeface="Microsoft YaHei" pitchFamily="34" charset="-122"/>
                <a:cs typeface="Mangal" pitchFamily="18" charset="0"/>
              </a:rPr>
              <a:t>replace</a:t>
            </a:r>
            <a:r>
              <a:rPr lang="en-US" altLang="en-US" sz="2800" dirty="0">
                <a:latin typeface="Calibri" pitchFamily="34" charset="0"/>
                <a:ea typeface="Microsoft YaHei" pitchFamily="34" charset="-122"/>
                <a:cs typeface="Mangal" pitchFamily="18" charset="0"/>
              </a:rPr>
              <a:t> an entry in the set by a new </a:t>
            </a:r>
            <a:r>
              <a:rPr lang="en-US" altLang="en-US" sz="2800" dirty="0">
                <a:solidFill>
                  <a:srgbClr val="2323DC"/>
                </a:solidFill>
                <a:latin typeface="Calibri" pitchFamily="34" charset="0"/>
                <a:ea typeface="Microsoft YaHei" pitchFamily="34" charset="-122"/>
                <a:cs typeface="Mangal" pitchFamily="18" charset="0"/>
              </a:rPr>
              <a:t>entry</a:t>
            </a:r>
          </a:p>
          <a:p>
            <a:pPr marL="431800" indent="-323850">
              <a:spcBef>
                <a:spcPct val="0"/>
              </a:spcBef>
              <a:spcAft>
                <a:spcPts val="1413"/>
              </a:spcAft>
            </a:pPr>
            <a:r>
              <a:rPr lang="en-US" altLang="en-US" sz="2800" dirty="0">
                <a:solidFill>
                  <a:srgbClr val="FF0000"/>
                </a:solidFill>
                <a:latin typeface="Calibri" pitchFamily="34" charset="0"/>
                <a:ea typeface="Microsoft YaHei" pitchFamily="34" charset="-122"/>
                <a:cs typeface="Mangal" pitchFamily="18" charset="0"/>
              </a:rPr>
              <a:t>Replacement Schemes</a:t>
            </a:r>
          </a:p>
          <a:p>
            <a:pPr marL="863600" lvl="1" indent="-323850">
              <a:spcBef>
                <a:spcPct val="0"/>
              </a:spcBef>
              <a:spcAft>
                <a:spcPts val="1138"/>
              </a:spcAft>
            </a:pPr>
            <a:r>
              <a:rPr lang="en-US" altLang="en-US" sz="2800" dirty="0">
                <a:solidFill>
                  <a:srgbClr val="2323DC"/>
                </a:solidFill>
                <a:latin typeface="Calibri" pitchFamily="34" charset="0"/>
                <a:ea typeface="Microsoft YaHei" pitchFamily="34" charset="-122"/>
                <a:cs typeface="Mangal" pitchFamily="18" charset="0"/>
              </a:rPr>
              <a:t>Random replacement scheme</a:t>
            </a:r>
          </a:p>
          <a:p>
            <a:pPr marL="863600" lvl="1" indent="-323850">
              <a:spcBef>
                <a:spcPct val="0"/>
              </a:spcBef>
              <a:spcAft>
                <a:spcPts val="1138"/>
              </a:spcAft>
            </a:pPr>
            <a:r>
              <a:rPr lang="en-US" altLang="en-US" sz="2800" dirty="0">
                <a:solidFill>
                  <a:srgbClr val="2323DC"/>
                </a:solidFill>
                <a:latin typeface="Calibri" pitchFamily="34" charset="0"/>
                <a:ea typeface="Microsoft YaHei" pitchFamily="34" charset="-122"/>
                <a:cs typeface="Mangal" pitchFamily="18" charset="0"/>
              </a:rPr>
              <a:t>FIFO replacement scheme</a:t>
            </a:r>
          </a:p>
          <a:p>
            <a:pPr marL="1295400" lvl="2" indent="-287338">
              <a:spcBef>
                <a:spcPct val="0"/>
              </a:spcBef>
            </a:pPr>
            <a:r>
              <a:rPr lang="en-US" altLang="en-US" sz="2800" dirty="0">
                <a:latin typeface="Calibri" pitchFamily="34" charset="0"/>
                <a:ea typeface="Microsoft YaHei" pitchFamily="34" charset="-122"/>
                <a:cs typeface="Mangal" pitchFamily="18" charset="0"/>
              </a:rPr>
              <a:t>When we </a:t>
            </a:r>
            <a:r>
              <a:rPr lang="en-US" altLang="en-US" sz="2800" dirty="0">
                <a:solidFill>
                  <a:srgbClr val="2323DC"/>
                </a:solidFill>
                <a:latin typeface="Calibri" pitchFamily="34" charset="0"/>
                <a:ea typeface="Microsoft YaHei" pitchFamily="34" charset="-122"/>
                <a:cs typeface="Mangal" pitchFamily="18" charset="0"/>
              </a:rPr>
              <a:t>fetch</a:t>
            </a:r>
            <a:r>
              <a:rPr lang="en-US" altLang="en-US" sz="2800" dirty="0">
                <a:latin typeface="Calibri" pitchFamily="34" charset="0"/>
                <a:ea typeface="Microsoft YaHei" pitchFamily="34" charset="-122"/>
                <a:cs typeface="Mangal" pitchFamily="18" charset="0"/>
              </a:rPr>
              <a:t> a block, assign it a </a:t>
            </a:r>
            <a:r>
              <a:rPr lang="en-US" altLang="en-US" sz="2800" dirty="0">
                <a:solidFill>
                  <a:srgbClr val="FF3333"/>
                </a:solidFill>
                <a:latin typeface="Calibri" pitchFamily="34" charset="0"/>
                <a:ea typeface="Microsoft YaHei" pitchFamily="34" charset="-122"/>
                <a:cs typeface="Mangal" pitchFamily="18" charset="0"/>
              </a:rPr>
              <a:t>counter value</a:t>
            </a:r>
            <a:r>
              <a:rPr lang="en-US" altLang="en-US" sz="2800" dirty="0">
                <a:latin typeface="Calibri" pitchFamily="34" charset="0"/>
                <a:ea typeface="Microsoft YaHei" pitchFamily="34" charset="-122"/>
                <a:cs typeface="Mangal" pitchFamily="18" charset="0"/>
              </a:rPr>
              <a:t> equal to 0</a:t>
            </a:r>
          </a:p>
          <a:p>
            <a:pPr marL="1295400" lvl="2" indent="-287338">
              <a:spcBef>
                <a:spcPct val="0"/>
              </a:spcBef>
            </a:pPr>
            <a:r>
              <a:rPr lang="en-US" altLang="en-US" sz="2800" dirty="0">
                <a:latin typeface="Calibri" pitchFamily="34" charset="0"/>
                <a:ea typeface="Microsoft YaHei" pitchFamily="34" charset="-122"/>
                <a:cs typeface="Mangal" pitchFamily="18" charset="0"/>
              </a:rPr>
              <a:t>Increment the </a:t>
            </a:r>
            <a:r>
              <a:rPr lang="en-US" altLang="en-US" sz="2800" dirty="0">
                <a:solidFill>
                  <a:srgbClr val="FF3333"/>
                </a:solidFill>
                <a:latin typeface="Calibri" pitchFamily="34" charset="0"/>
                <a:ea typeface="Microsoft YaHei" pitchFamily="34" charset="-122"/>
                <a:cs typeface="Mangal" pitchFamily="18" charset="0"/>
              </a:rPr>
              <a:t>counters</a:t>
            </a:r>
            <a:r>
              <a:rPr lang="en-US" altLang="en-US" sz="2800" dirty="0">
                <a:latin typeface="Calibri" pitchFamily="34" charset="0"/>
                <a:ea typeface="Microsoft YaHei" pitchFamily="34" charset="-122"/>
                <a:cs typeface="Mangal" pitchFamily="18" charset="0"/>
              </a:rPr>
              <a:t> of the rest of the </a:t>
            </a:r>
            <a:r>
              <a:rPr lang="en-US" altLang="en-US" sz="2800" dirty="0">
                <a:solidFill>
                  <a:srgbClr val="2300DC"/>
                </a:solidFill>
                <a:latin typeface="Calibri" pitchFamily="34" charset="0"/>
                <a:ea typeface="Microsoft YaHei" pitchFamily="34" charset="-122"/>
                <a:cs typeface="Mangal" pitchFamily="18" charset="0"/>
              </a:rPr>
              <a:t>ways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Replacement </a:t>
            </a:r>
            <a:r>
              <a:rPr lang="fr-FR" dirty="0" err="1">
                <a:solidFill>
                  <a:schemeClr val="tx1"/>
                </a:solidFill>
              </a:rPr>
              <a:t>Schemes</a:t>
            </a:r>
            <a:endParaRPr lang="fr-FR" dirty="0">
              <a:solidFill>
                <a:schemeClr val="tx1"/>
              </a:solidFill>
            </a:endParaRPr>
          </a:p>
        </p:txBody>
      </p:sp>
      <p:sp>
        <p:nvSpPr>
          <p:cNvPr id="45061" name="Text Placeholder 2"/>
          <p:cNvSpPr txBox="1">
            <a:spLocks noGrp="1"/>
          </p:cNvSpPr>
          <p:nvPr>
            <p:ph type="body" idx="4294967295"/>
          </p:nvPr>
        </p:nvSpPr>
        <p:spPr bwMode="auto">
          <a:xfrm>
            <a:off x="1676400" y="1828800"/>
            <a:ext cx="8991600" cy="3657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0047FF"/>
                </a:solidFill>
                <a:latin typeface="Calibri" pitchFamily="34" charset="0"/>
                <a:ea typeface="Microsoft YaHei" pitchFamily="34" charset="-122"/>
                <a:cs typeface="Mangal" pitchFamily="18" charset="0"/>
              </a:rPr>
              <a:t>FIFO</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For replacement, choose the way with the highest counter (oldest).</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Problems :</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Can </a:t>
            </a:r>
            <a:r>
              <a:rPr lang="en-US" altLang="en-US" sz="2800" dirty="0">
                <a:solidFill>
                  <a:srgbClr val="DC2300"/>
                </a:solidFill>
                <a:latin typeface="Calibri" pitchFamily="34" charset="0"/>
                <a:ea typeface="Microsoft YaHei" pitchFamily="34" charset="-122"/>
                <a:cs typeface="Mangal" pitchFamily="18" charset="0"/>
              </a:rPr>
              <a:t>violate</a:t>
            </a:r>
            <a:r>
              <a:rPr lang="en-US" altLang="en-US" sz="2800" dirty="0">
                <a:latin typeface="Calibri" pitchFamily="34" charset="0"/>
                <a:ea typeface="Microsoft YaHei" pitchFamily="34" charset="-122"/>
                <a:cs typeface="Mangal" pitchFamily="18" charset="0"/>
              </a:rPr>
              <a:t> the principle of temporal locality</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A line fetched early might be accessed very frequently.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LRU (least </a:t>
            </a:r>
            <a:r>
              <a:rPr lang="fr-FR" dirty="0" err="1">
                <a:solidFill>
                  <a:schemeClr val="tx1"/>
                </a:solidFill>
              </a:rPr>
              <a:t>recently</a:t>
            </a:r>
            <a:r>
              <a:rPr lang="fr-FR" dirty="0">
                <a:solidFill>
                  <a:schemeClr val="tx1"/>
                </a:solidFill>
              </a:rPr>
              <a:t> </a:t>
            </a:r>
            <a:r>
              <a:rPr lang="fr-FR" dirty="0" err="1">
                <a:solidFill>
                  <a:schemeClr val="tx1"/>
                </a:solidFill>
              </a:rPr>
              <a:t>used</a:t>
            </a:r>
            <a:r>
              <a:rPr lang="fr-FR" dirty="0">
                <a:solidFill>
                  <a:schemeClr val="tx1"/>
                </a:solidFill>
              </a:rPr>
              <a:t>)</a:t>
            </a:r>
          </a:p>
        </p:txBody>
      </p:sp>
      <p:sp>
        <p:nvSpPr>
          <p:cNvPr id="46085" name="Text Placeholder 2"/>
          <p:cNvSpPr txBox="1">
            <a:spLocks noGrp="1"/>
          </p:cNvSpPr>
          <p:nvPr>
            <p:ph type="body" idx="4294967295"/>
          </p:nvPr>
        </p:nvSpPr>
        <p:spPr bwMode="auto">
          <a:xfrm>
            <a:off x="2214564" y="1752600"/>
            <a:ext cx="7920037"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DC2300"/>
                </a:solidFill>
                <a:latin typeface="Calibri" pitchFamily="34" charset="0"/>
                <a:ea typeface="Microsoft YaHei" pitchFamily="34" charset="-122"/>
                <a:cs typeface="Mangal" pitchFamily="18" charset="0"/>
              </a:rPr>
              <a:t>Replace</a:t>
            </a:r>
            <a:r>
              <a:rPr lang="en-US" altLang="en-US" sz="3200" dirty="0">
                <a:latin typeface="Calibri" pitchFamily="34" charset="0"/>
                <a:ea typeface="Microsoft YaHei" pitchFamily="34" charset="-122"/>
                <a:cs typeface="Mangal" pitchFamily="18" charset="0"/>
              </a:rPr>
              <a:t> the </a:t>
            </a:r>
            <a:r>
              <a:rPr lang="en-US" altLang="en-US" sz="3200" dirty="0">
                <a:solidFill>
                  <a:srgbClr val="2323DC"/>
                </a:solidFill>
                <a:latin typeface="Calibri" pitchFamily="34" charset="0"/>
                <a:ea typeface="Microsoft YaHei" pitchFamily="34" charset="-122"/>
                <a:cs typeface="Mangal" pitchFamily="18" charset="0"/>
              </a:rPr>
              <a:t>block</a:t>
            </a:r>
            <a:r>
              <a:rPr lang="en-US" altLang="en-US" sz="3200" dirty="0">
                <a:latin typeface="Calibri" pitchFamily="34" charset="0"/>
                <a:ea typeface="Microsoft YaHei" pitchFamily="34" charset="-122"/>
                <a:cs typeface="Mangal" pitchFamily="18" charset="0"/>
              </a:rPr>
              <a:t> that has been accessed the </a:t>
            </a:r>
            <a:r>
              <a:rPr lang="en-US" altLang="en-US" sz="3200" u="sng" dirty="0">
                <a:solidFill>
                  <a:srgbClr val="9999FF"/>
                </a:solidFill>
                <a:latin typeface="Calibri" pitchFamily="34" charset="0"/>
                <a:ea typeface="Microsoft YaHei" pitchFamily="34" charset="-122"/>
                <a:cs typeface="Mangal" pitchFamily="18" charset="0"/>
              </a:rPr>
              <a:t>least</a:t>
            </a:r>
            <a:r>
              <a:rPr lang="en-US" altLang="en-US" sz="3200" dirty="0">
                <a:latin typeface="Calibri" pitchFamily="34" charset="0"/>
                <a:ea typeface="Microsoft YaHei" pitchFamily="34" charset="-122"/>
                <a:cs typeface="Mangal" pitchFamily="18" charset="0"/>
              </a:rPr>
              <a:t> in the </a:t>
            </a:r>
            <a:r>
              <a:rPr lang="en-US" altLang="en-US" sz="3200" dirty="0">
                <a:solidFill>
                  <a:srgbClr val="DC2300"/>
                </a:solidFill>
                <a:latin typeface="Calibri" pitchFamily="34" charset="0"/>
                <a:ea typeface="Microsoft YaHei" pitchFamily="34" charset="-122"/>
                <a:cs typeface="Mangal" pitchFamily="18" charset="0"/>
              </a:rPr>
              <a:t>recent past</a:t>
            </a:r>
          </a:p>
          <a:p>
            <a:pPr marL="733743" lvl="1" indent="-323850">
              <a:spcBef>
                <a:spcPct val="0"/>
              </a:spcBef>
              <a:spcAft>
                <a:spcPts val="1413"/>
              </a:spcAft>
            </a:pPr>
            <a:r>
              <a:rPr lang="en-US" altLang="en-US" sz="2400" dirty="0">
                <a:latin typeface="Calibri" pitchFamily="34" charset="0"/>
                <a:ea typeface="Microsoft YaHei" pitchFamily="34" charset="-122"/>
                <a:cs typeface="Mangal" pitchFamily="18" charset="0"/>
              </a:rPr>
              <a:t>Most likely we will not access it in the near future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Directly follows from the definition of </a:t>
            </a:r>
            <a:r>
              <a:rPr lang="en-US" altLang="en-US" sz="2400" dirty="0">
                <a:solidFill>
                  <a:srgbClr val="2300DC"/>
                </a:solidFill>
                <a:latin typeface="Calibri" pitchFamily="34" charset="0"/>
                <a:ea typeface="Microsoft YaHei" pitchFamily="34" charset="-122"/>
                <a:cs typeface="Mangal" pitchFamily="18" charset="0"/>
              </a:rPr>
              <a:t>stack distance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Sadly, we need to do more </a:t>
            </a:r>
            <a:r>
              <a:rPr lang="en-US" altLang="en-US" sz="2400" b="1" dirty="0">
                <a:solidFill>
                  <a:srgbClr val="2300DC"/>
                </a:solidFill>
                <a:latin typeface="Calibri" pitchFamily="34" charset="0"/>
                <a:ea typeface="Microsoft YaHei" pitchFamily="34" charset="-122"/>
                <a:cs typeface="Mangal" pitchFamily="18" charset="0"/>
              </a:rPr>
              <a:t>work</a:t>
            </a:r>
            <a:r>
              <a:rPr lang="en-US" altLang="en-US" sz="2400" dirty="0">
                <a:latin typeface="Calibri" pitchFamily="34" charset="0"/>
                <a:ea typeface="Microsoft YaHei" pitchFamily="34" charset="-122"/>
                <a:cs typeface="Mangal" pitchFamily="18" charset="0"/>
              </a:rPr>
              <a:t> per access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Proved to be </a:t>
            </a:r>
            <a:r>
              <a:rPr lang="en-US" altLang="en-US" sz="2400" b="1" dirty="0">
                <a:solidFill>
                  <a:srgbClr val="33CC66"/>
                </a:solidFill>
                <a:latin typeface="Calibri" pitchFamily="34" charset="0"/>
                <a:ea typeface="Microsoft YaHei" pitchFamily="34" charset="-122"/>
                <a:cs typeface="Mangal" pitchFamily="18" charset="0"/>
              </a:rPr>
              <a:t>optimal</a:t>
            </a:r>
            <a:r>
              <a:rPr lang="en-US" altLang="en-US" sz="2400" dirty="0">
                <a:latin typeface="Calibri" pitchFamily="34" charset="0"/>
                <a:ea typeface="Microsoft YaHei" pitchFamily="34" charset="-122"/>
                <a:cs typeface="Mangal" pitchFamily="18" charset="0"/>
              </a:rPr>
              <a:t> in some restrictive scenarios</a:t>
            </a:r>
          </a:p>
          <a:p>
            <a:pPr marL="431800" indent="-323850">
              <a:spcBef>
                <a:spcPct val="0"/>
              </a:spcBef>
              <a:spcAft>
                <a:spcPts val="1413"/>
              </a:spcAft>
            </a:pPr>
            <a:r>
              <a:rPr lang="en-US" altLang="en-US" sz="2800" dirty="0">
                <a:solidFill>
                  <a:srgbClr val="33CC66"/>
                </a:solidFill>
                <a:latin typeface="Calibri" pitchFamily="34" charset="0"/>
                <a:ea typeface="Microsoft YaHei" pitchFamily="34" charset="-122"/>
                <a:cs typeface="Mangal" pitchFamily="18" charset="0"/>
              </a:rPr>
              <a:t>True</a:t>
            </a:r>
            <a:r>
              <a:rPr lang="en-US" altLang="en-US" sz="2800" dirty="0">
                <a:latin typeface="Calibri" pitchFamily="34" charset="0"/>
                <a:ea typeface="Microsoft YaHei" pitchFamily="34" charset="-122"/>
                <a:cs typeface="Mangal" pitchFamily="18" charset="0"/>
              </a:rPr>
              <a:t> LRU requires saving a hefty </a:t>
            </a:r>
            <a:r>
              <a:rPr lang="en-US" altLang="en-US" sz="2800" dirty="0">
                <a:solidFill>
                  <a:srgbClr val="2300DC"/>
                </a:solidFill>
                <a:latin typeface="Calibri" pitchFamily="34" charset="0"/>
                <a:ea typeface="Microsoft YaHei" pitchFamily="34" charset="-122"/>
                <a:cs typeface="Mangal" pitchFamily="18" charset="0"/>
              </a:rPr>
              <a:t>timestamp</a:t>
            </a:r>
            <a:r>
              <a:rPr lang="en-US" altLang="en-US" sz="2800" dirty="0">
                <a:latin typeface="Calibri" pitchFamily="34" charset="0"/>
                <a:ea typeface="Microsoft YaHei" pitchFamily="34" charset="-122"/>
                <a:cs typeface="Mangal" pitchFamily="18" charset="0"/>
              </a:rPr>
              <a:t> with every way</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Let us implement pseudo-LRU</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Psuedo</a:t>
            </a:r>
            <a:r>
              <a:rPr lang="fr-FR" dirty="0">
                <a:solidFill>
                  <a:schemeClr val="tx1"/>
                </a:solidFill>
              </a:rPr>
              <a:t>-LRU</a:t>
            </a:r>
          </a:p>
        </p:txBody>
      </p:sp>
      <p:sp>
        <p:nvSpPr>
          <p:cNvPr id="47109" name="Text Placeholder 2"/>
          <p:cNvSpPr txBox="1">
            <a:spLocks noGrp="1"/>
          </p:cNvSpPr>
          <p:nvPr>
            <p:ph type="body" idx="4294967295"/>
          </p:nvPr>
        </p:nvSpPr>
        <p:spPr bwMode="auto">
          <a:xfrm>
            <a:off x="2057400" y="1676400"/>
            <a:ext cx="8077200" cy="4648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Let us try to </a:t>
            </a:r>
            <a:r>
              <a:rPr lang="en-US" altLang="en-US" sz="2800" dirty="0">
                <a:solidFill>
                  <a:srgbClr val="FF0000"/>
                </a:solidFill>
                <a:latin typeface="Calibri" pitchFamily="34" charset="0"/>
                <a:ea typeface="Microsoft YaHei" pitchFamily="34" charset="-122"/>
                <a:cs typeface="Mangal" pitchFamily="18" charset="0"/>
              </a:rPr>
              <a:t>mark</a:t>
            </a:r>
            <a:r>
              <a:rPr lang="en-US" altLang="en-US" sz="2800" dirty="0">
                <a:latin typeface="Calibri" pitchFamily="34" charset="0"/>
                <a:ea typeface="Microsoft YaHei" pitchFamily="34" charset="-122"/>
                <a:cs typeface="Mangal" pitchFamily="18" charset="0"/>
              </a:rPr>
              <a:t> the </a:t>
            </a:r>
            <a:r>
              <a:rPr lang="en-US" altLang="en-US" sz="2800" dirty="0">
                <a:solidFill>
                  <a:srgbClr val="2323DC"/>
                </a:solidFill>
                <a:latin typeface="Calibri" pitchFamily="34" charset="0"/>
                <a:ea typeface="Microsoft YaHei" pitchFamily="34" charset="-122"/>
                <a:cs typeface="Mangal" pitchFamily="18" charset="0"/>
              </a:rPr>
              <a:t>most recently used </a:t>
            </a:r>
            <a:r>
              <a:rPr lang="en-US" altLang="en-US" sz="2800" dirty="0">
                <a:latin typeface="Calibri" pitchFamily="34" charset="0"/>
                <a:ea typeface="Microsoft YaHei" pitchFamily="34" charset="-122"/>
                <a:cs typeface="Mangal" pitchFamily="18" charset="0"/>
              </a:rPr>
              <a:t>(MRU) elements. </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Let us </a:t>
            </a:r>
            <a:r>
              <a:rPr lang="en-US" altLang="en-US" sz="2800" dirty="0">
                <a:solidFill>
                  <a:srgbClr val="2323DC"/>
                </a:solidFill>
                <a:latin typeface="Calibri" pitchFamily="34" charset="0"/>
                <a:ea typeface="Microsoft YaHei" pitchFamily="34" charset="-122"/>
                <a:cs typeface="Mangal" pitchFamily="18" charset="0"/>
              </a:rPr>
              <a:t>associate</a:t>
            </a:r>
            <a:r>
              <a:rPr lang="en-US" altLang="en-US" sz="2800" dirty="0">
                <a:latin typeface="Calibri" pitchFamily="34" charset="0"/>
                <a:ea typeface="Microsoft YaHei" pitchFamily="34" charset="-122"/>
                <a:cs typeface="Mangal" pitchFamily="18" charset="0"/>
              </a:rPr>
              <a:t> a 3 bit counter with every </a:t>
            </a:r>
            <a:r>
              <a:rPr lang="en-US" altLang="en-US" sz="2800" dirty="0">
                <a:solidFill>
                  <a:srgbClr val="33CC66"/>
                </a:solidFill>
                <a:latin typeface="Calibri" pitchFamily="34" charset="0"/>
                <a:ea typeface="Microsoft YaHei" pitchFamily="34" charset="-122"/>
                <a:cs typeface="Mangal" pitchFamily="18" charset="0"/>
              </a:rPr>
              <a:t>way</a:t>
            </a:r>
            <a:r>
              <a:rPr lang="en-US" altLang="en-US" sz="2800" dirty="0">
                <a:latin typeface="Calibri" pitchFamily="34" charset="0"/>
                <a:ea typeface="Microsoft YaHei" pitchFamily="34" charset="-122"/>
                <a:cs typeface="Mangal" pitchFamily="18" charset="0"/>
              </a:rPr>
              <a:t>.</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Whenever we </a:t>
            </a:r>
            <a:r>
              <a:rPr lang="en-US" altLang="en-US" sz="2400" dirty="0">
                <a:solidFill>
                  <a:srgbClr val="33CC66"/>
                </a:solidFill>
                <a:latin typeface="Calibri" pitchFamily="34" charset="0"/>
                <a:ea typeface="Microsoft YaHei" pitchFamily="34" charset="-122"/>
                <a:cs typeface="Mangal" pitchFamily="18" charset="0"/>
              </a:rPr>
              <a:t>access</a:t>
            </a:r>
            <a:r>
              <a:rPr lang="en-US" altLang="en-US" sz="2400" dirty="0">
                <a:latin typeface="Calibri" pitchFamily="34" charset="0"/>
                <a:ea typeface="Microsoft YaHei" pitchFamily="34" charset="-122"/>
                <a:cs typeface="Mangal" pitchFamily="18" charset="0"/>
              </a:rPr>
              <a:t> a </a:t>
            </a:r>
            <a:r>
              <a:rPr lang="en-US" altLang="en-US" sz="2400" dirty="0">
                <a:solidFill>
                  <a:srgbClr val="DC2300"/>
                </a:solidFill>
                <a:latin typeface="Calibri" pitchFamily="34" charset="0"/>
                <a:ea typeface="Microsoft YaHei" pitchFamily="34" charset="-122"/>
                <a:cs typeface="Mangal" pitchFamily="18" charset="0"/>
              </a:rPr>
              <a:t>line</a:t>
            </a:r>
            <a:r>
              <a:rPr lang="en-US" altLang="en-US" sz="2400" dirty="0">
                <a:latin typeface="Calibri" pitchFamily="34" charset="0"/>
                <a:ea typeface="Microsoft YaHei" pitchFamily="34" charset="-122"/>
                <a:cs typeface="Mangal" pitchFamily="18" charset="0"/>
              </a:rPr>
              <a:t>, we </a:t>
            </a:r>
            <a:r>
              <a:rPr lang="en-US" altLang="en-US" sz="2400" dirty="0">
                <a:solidFill>
                  <a:srgbClr val="2323DC"/>
                </a:solidFill>
                <a:latin typeface="Calibri" pitchFamily="34" charset="0"/>
                <a:ea typeface="Microsoft YaHei" pitchFamily="34" charset="-122"/>
                <a:cs typeface="Mangal" pitchFamily="18" charset="0"/>
              </a:rPr>
              <a:t>increment</a:t>
            </a:r>
            <a:r>
              <a:rPr lang="en-US" altLang="en-US" sz="2400" dirty="0">
                <a:latin typeface="Calibri" pitchFamily="34" charset="0"/>
                <a:ea typeface="Microsoft YaHei" pitchFamily="34" charset="-122"/>
                <a:cs typeface="Mangal" pitchFamily="18" charset="0"/>
              </a:rPr>
              <a:t> the counter.</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stop </a:t>
            </a:r>
            <a:r>
              <a:rPr lang="en-US" altLang="en-US" sz="2400" dirty="0">
                <a:solidFill>
                  <a:srgbClr val="2323DC"/>
                </a:solidFill>
                <a:latin typeface="Calibri" pitchFamily="34" charset="0"/>
                <a:ea typeface="Microsoft YaHei" pitchFamily="34" charset="-122"/>
                <a:cs typeface="Mangal" pitchFamily="18" charset="0"/>
              </a:rPr>
              <a:t>incrementing</a:t>
            </a:r>
            <a:r>
              <a:rPr lang="en-US" altLang="en-US" sz="2400" dirty="0">
                <a:latin typeface="Calibri" pitchFamily="34" charset="0"/>
                <a:ea typeface="Microsoft YaHei" pitchFamily="34" charset="-122"/>
                <a:cs typeface="Mangal" pitchFamily="18" charset="0"/>
              </a:rPr>
              <a:t> beyond 7.</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periodically </a:t>
            </a:r>
            <a:r>
              <a:rPr lang="en-US" altLang="en-US" sz="2400" dirty="0">
                <a:solidFill>
                  <a:srgbClr val="FF0000"/>
                </a:solidFill>
                <a:latin typeface="Calibri" pitchFamily="34" charset="0"/>
                <a:ea typeface="Microsoft YaHei" pitchFamily="34" charset="-122"/>
                <a:cs typeface="Mangal" pitchFamily="18" charset="0"/>
              </a:rPr>
              <a:t>decrement</a:t>
            </a:r>
            <a:r>
              <a:rPr lang="en-US" altLang="en-US" sz="2400" dirty="0">
                <a:latin typeface="Calibri" pitchFamily="34" charset="0"/>
                <a:ea typeface="Microsoft YaHei" pitchFamily="34" charset="-122"/>
                <a:cs typeface="Mangal" pitchFamily="18" charset="0"/>
              </a:rPr>
              <a:t> all the </a:t>
            </a:r>
            <a:r>
              <a:rPr lang="en-US" altLang="en-US" sz="2400" dirty="0">
                <a:solidFill>
                  <a:srgbClr val="00B8FF"/>
                </a:solidFill>
                <a:latin typeface="Calibri" pitchFamily="34" charset="0"/>
                <a:ea typeface="Microsoft YaHei" pitchFamily="34" charset="-122"/>
                <a:cs typeface="Mangal" pitchFamily="18" charset="0"/>
              </a:rPr>
              <a:t>counters</a:t>
            </a:r>
            <a:r>
              <a:rPr lang="en-US" altLang="en-US" sz="2400" dirty="0">
                <a:latin typeface="Calibri" pitchFamily="34" charset="0"/>
                <a:ea typeface="Microsoft YaHei" pitchFamily="34" charset="-122"/>
                <a:cs typeface="Mangal" pitchFamily="18" charset="0"/>
              </a:rPr>
              <a:t> in a set by 1.</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Set the counter to 7 for a newly </a:t>
            </a:r>
            <a:r>
              <a:rPr lang="en-US" altLang="en-US" sz="2400" dirty="0">
                <a:solidFill>
                  <a:srgbClr val="0047FF"/>
                </a:solidFill>
                <a:latin typeface="Calibri" pitchFamily="34" charset="0"/>
                <a:ea typeface="Microsoft YaHei" pitchFamily="34" charset="-122"/>
                <a:cs typeface="Mangal" pitchFamily="18" charset="0"/>
              </a:rPr>
              <a:t>fetched</a:t>
            </a:r>
            <a:r>
              <a:rPr lang="en-US" altLang="en-US" sz="2400" dirty="0">
                <a:latin typeface="Calibri" pitchFamily="34" charset="0"/>
                <a:ea typeface="Microsoft YaHei" pitchFamily="34" charset="-122"/>
                <a:cs typeface="Mangal" pitchFamily="18" charset="0"/>
              </a:rPr>
              <a:t> block</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For </a:t>
            </a:r>
            <a:r>
              <a:rPr lang="en-US" altLang="en-US" sz="2400" dirty="0">
                <a:solidFill>
                  <a:srgbClr val="FF0000"/>
                </a:solidFill>
                <a:latin typeface="Calibri" pitchFamily="34" charset="0"/>
                <a:ea typeface="Microsoft YaHei" pitchFamily="34" charset="-122"/>
                <a:cs typeface="Mangal" pitchFamily="18" charset="0"/>
              </a:rPr>
              <a:t>replacement</a:t>
            </a:r>
            <a:r>
              <a:rPr lang="en-US" altLang="en-US" sz="2400" dirty="0">
                <a:latin typeface="Calibri" pitchFamily="34" charset="0"/>
                <a:ea typeface="Microsoft YaHei" pitchFamily="34" charset="-122"/>
                <a:cs typeface="Mangal" pitchFamily="18" charset="0"/>
              </a:rPr>
              <a:t>, choose the </a:t>
            </a:r>
            <a:r>
              <a:rPr lang="en-US" altLang="en-US" sz="2400" dirty="0">
                <a:solidFill>
                  <a:srgbClr val="0047FF"/>
                </a:solidFill>
                <a:latin typeface="Calibri" pitchFamily="34" charset="0"/>
                <a:ea typeface="Microsoft YaHei" pitchFamily="34" charset="-122"/>
                <a:cs typeface="Mangal" pitchFamily="18" charset="0"/>
              </a:rPr>
              <a:t>block</a:t>
            </a:r>
            <a:r>
              <a:rPr lang="en-US" altLang="en-US" sz="2400" dirty="0">
                <a:latin typeface="Calibri" pitchFamily="34" charset="0"/>
                <a:ea typeface="Microsoft YaHei" pitchFamily="34" charset="-122"/>
                <a:cs typeface="Mangal" pitchFamily="18" charset="0"/>
              </a:rPr>
              <a:t> with the </a:t>
            </a:r>
            <a:r>
              <a:rPr lang="en-US" altLang="en-US" sz="2400" dirty="0">
                <a:solidFill>
                  <a:srgbClr val="33CC66"/>
                </a:solidFill>
                <a:latin typeface="Calibri" pitchFamily="34" charset="0"/>
                <a:ea typeface="Microsoft YaHei" pitchFamily="34" charset="-122"/>
                <a:cs typeface="Mangal" pitchFamily="18" charset="0"/>
              </a:rPr>
              <a:t>smallest</a:t>
            </a:r>
            <a:r>
              <a:rPr lang="en-US" altLang="en-US" sz="2400" dirty="0">
                <a:latin typeface="Calibri" pitchFamily="34" charset="0"/>
                <a:ea typeface="Microsoft YaHei" pitchFamily="34" charset="-122"/>
                <a:cs typeface="Mangal" pitchFamily="18" charset="0"/>
              </a:rPr>
              <a:t> counter.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i="1" dirty="0" err="1">
                <a:solidFill>
                  <a:schemeClr val="tx1"/>
                </a:solidFill>
              </a:rPr>
              <a:t>evict</a:t>
            </a:r>
            <a:r>
              <a:rPr lang="fr-FR" dirty="0">
                <a:solidFill>
                  <a:schemeClr val="tx1"/>
                </a:solidFill>
              </a:rPr>
              <a:t> </a:t>
            </a:r>
            <a:r>
              <a:rPr lang="fr-FR" dirty="0" err="1">
                <a:solidFill>
                  <a:schemeClr val="tx1"/>
                </a:solidFill>
              </a:rPr>
              <a:t>Operation</a:t>
            </a:r>
            <a:endParaRPr lang="fr-FR" dirty="0">
              <a:solidFill>
                <a:schemeClr val="tx1"/>
              </a:solidFill>
            </a:endParaRPr>
          </a:p>
        </p:txBody>
      </p:sp>
      <p:sp>
        <p:nvSpPr>
          <p:cNvPr id="48133" name="Text Placeholder 2"/>
          <p:cNvSpPr txBox="1">
            <a:spLocks noGrp="1"/>
          </p:cNvSpPr>
          <p:nvPr>
            <p:ph type="body" idx="4294967295"/>
          </p:nvPr>
        </p:nvSpPr>
        <p:spPr bwMode="auto">
          <a:xfrm>
            <a:off x="2438400" y="1905000"/>
            <a:ext cx="7924800" cy="3505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20000"/>
          </a:bodyPr>
          <a:lstStyle/>
          <a:p>
            <a:pPr marL="431800" indent="-323850">
              <a:spcBef>
                <a:spcPts val="1600"/>
              </a:spcBef>
              <a:spcAft>
                <a:spcPts val="1800"/>
              </a:spcAft>
            </a:pPr>
            <a:r>
              <a:rPr lang="en-US" altLang="en-US" sz="3200" dirty="0">
                <a:latin typeface="Calibri" pitchFamily="34" charset="0"/>
                <a:ea typeface="Microsoft YaHei" pitchFamily="34" charset="-122"/>
                <a:cs typeface="Mangal" pitchFamily="18" charset="0"/>
              </a:rPr>
              <a:t>If the cache is </a:t>
            </a:r>
            <a:r>
              <a:rPr lang="en-US" altLang="en-US" sz="3200" dirty="0">
                <a:solidFill>
                  <a:srgbClr val="0066CC"/>
                </a:solidFill>
                <a:latin typeface="Calibri" pitchFamily="34" charset="0"/>
                <a:ea typeface="Microsoft YaHei" pitchFamily="34" charset="-122"/>
                <a:cs typeface="Mangal" pitchFamily="18" charset="0"/>
              </a:rPr>
              <a:t>write-through</a:t>
            </a:r>
          </a:p>
          <a:p>
            <a:pPr marL="863600" lvl="1" indent="-323850">
              <a:spcBef>
                <a:spcPts val="1600"/>
              </a:spcBef>
              <a:spcAft>
                <a:spcPts val="1800"/>
              </a:spcAft>
            </a:pPr>
            <a:r>
              <a:rPr lang="en-US" altLang="en-US" sz="2800" dirty="0">
                <a:latin typeface="Calibri" pitchFamily="34" charset="0"/>
                <a:ea typeface="Microsoft YaHei" pitchFamily="34" charset="-122"/>
                <a:cs typeface="Mangal" pitchFamily="18" charset="0"/>
              </a:rPr>
              <a:t>Nothing needs to be done</a:t>
            </a:r>
          </a:p>
          <a:p>
            <a:pPr marL="431800" indent="-323850">
              <a:spcBef>
                <a:spcPts val="1600"/>
              </a:spcBef>
              <a:spcAft>
                <a:spcPts val="1800"/>
              </a:spcAft>
            </a:pPr>
            <a:r>
              <a:rPr lang="en-US" altLang="en-US" sz="3200" dirty="0">
                <a:latin typeface="Calibri" pitchFamily="34" charset="0"/>
                <a:ea typeface="Microsoft YaHei" pitchFamily="34" charset="-122"/>
                <a:cs typeface="Mangal" pitchFamily="18" charset="0"/>
              </a:rPr>
              <a:t>If the cache is </a:t>
            </a:r>
            <a:r>
              <a:rPr lang="en-US" altLang="en-US" sz="3200" dirty="0">
                <a:solidFill>
                  <a:srgbClr val="00AE00"/>
                </a:solidFill>
                <a:latin typeface="Calibri" pitchFamily="34" charset="0"/>
                <a:ea typeface="Microsoft YaHei" pitchFamily="34" charset="-122"/>
                <a:cs typeface="Mangal" pitchFamily="18" charset="0"/>
              </a:rPr>
              <a:t>write-back</a:t>
            </a:r>
          </a:p>
          <a:p>
            <a:pPr marL="863600" lvl="1" indent="-323850">
              <a:spcBef>
                <a:spcPts val="1600"/>
              </a:spcBef>
              <a:spcAft>
                <a:spcPts val="1800"/>
              </a:spcAft>
            </a:pPr>
            <a:r>
              <a:rPr lang="en-US" altLang="en-US" sz="2800" dirty="0">
                <a:latin typeface="Calibri" pitchFamily="34" charset="0"/>
                <a:ea typeface="Microsoft YaHei" pitchFamily="34" charset="-122"/>
                <a:cs typeface="Mangal" pitchFamily="18" charset="0"/>
              </a:rPr>
              <a:t>AND the </a:t>
            </a:r>
            <a:r>
              <a:rPr lang="en-US" altLang="en-US" sz="2800" dirty="0">
                <a:solidFill>
                  <a:srgbClr val="DC2300"/>
                </a:solidFill>
                <a:latin typeface="Calibri" pitchFamily="34" charset="0"/>
                <a:ea typeface="Microsoft YaHei" pitchFamily="34" charset="-122"/>
                <a:cs typeface="Mangal" pitchFamily="18" charset="0"/>
              </a:rPr>
              <a:t>modified</a:t>
            </a:r>
            <a:r>
              <a:rPr lang="en-US" altLang="en-US" sz="2800" dirty="0">
                <a:latin typeface="Calibri" pitchFamily="34" charset="0"/>
                <a:ea typeface="Microsoft YaHei" pitchFamily="34" charset="-122"/>
                <a:cs typeface="Mangal" pitchFamily="18" charset="0"/>
              </a:rPr>
              <a:t> bit is 1</a:t>
            </a:r>
          </a:p>
          <a:p>
            <a:pPr marL="863600" lvl="1" indent="-323850">
              <a:spcBef>
                <a:spcPts val="1600"/>
              </a:spcBef>
              <a:spcAft>
                <a:spcPts val="1800"/>
              </a:spcAft>
            </a:pPr>
            <a:r>
              <a:rPr lang="en-US" altLang="en-US" sz="2800" dirty="0">
                <a:latin typeface="Calibri" pitchFamily="34" charset="0"/>
                <a:ea typeface="Microsoft YaHei" pitchFamily="34" charset="-122"/>
                <a:cs typeface="Mangal" pitchFamily="18" charset="0"/>
              </a:rPr>
              <a:t>Write the line to the </a:t>
            </a:r>
            <a:r>
              <a:rPr lang="en-US" altLang="en-US" sz="2800" dirty="0">
                <a:solidFill>
                  <a:srgbClr val="2300DC"/>
                </a:solidFill>
                <a:latin typeface="Calibri" pitchFamily="34" charset="0"/>
                <a:ea typeface="Microsoft YaHei" pitchFamily="34" charset="-122"/>
                <a:cs typeface="Mangal" pitchFamily="18" charset="0"/>
              </a:rPr>
              <a:t>lower level</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The read(load) Operation</a:t>
            </a:r>
          </a:p>
        </p:txBody>
      </p:sp>
      <p:sp>
        <p:nvSpPr>
          <p:cNvPr id="9" name="Freeform 5"/>
          <p:cNvSpPr>
            <a:spLocks/>
          </p:cNvSpPr>
          <p:nvPr/>
        </p:nvSpPr>
        <p:spPr bwMode="auto">
          <a:xfrm>
            <a:off x="2133600" y="2438401"/>
            <a:ext cx="7805738" cy="2581275"/>
          </a:xfrm>
          <a:custGeom>
            <a:avLst/>
            <a:gdLst>
              <a:gd name="T0" fmla="*/ 475 w 6837"/>
              <a:gd name="T1" fmla="*/ 0 h 2263"/>
              <a:gd name="T2" fmla="*/ 6362 w 6837"/>
              <a:gd name="T3" fmla="*/ 0 h 2263"/>
              <a:gd name="T4" fmla="*/ 6837 w 6837"/>
              <a:gd name="T5" fmla="*/ 475 h 2263"/>
              <a:gd name="T6" fmla="*/ 6837 w 6837"/>
              <a:gd name="T7" fmla="*/ 1788 h 2263"/>
              <a:gd name="T8" fmla="*/ 6362 w 6837"/>
              <a:gd name="T9" fmla="*/ 2263 h 2263"/>
              <a:gd name="T10" fmla="*/ 475 w 6837"/>
              <a:gd name="T11" fmla="*/ 2263 h 2263"/>
              <a:gd name="T12" fmla="*/ 0 w 6837"/>
              <a:gd name="T13" fmla="*/ 1788 h 2263"/>
              <a:gd name="T14" fmla="*/ 0 w 6837"/>
              <a:gd name="T15" fmla="*/ 475 h 2263"/>
              <a:gd name="T16" fmla="*/ 475 w 6837"/>
              <a:gd name="T17" fmla="*/ 0 h 2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837" h="2263">
                <a:moveTo>
                  <a:pt x="475" y="0"/>
                </a:moveTo>
                <a:lnTo>
                  <a:pt x="6362" y="0"/>
                </a:lnTo>
                <a:cubicBezTo>
                  <a:pt x="6625" y="0"/>
                  <a:pt x="6837" y="212"/>
                  <a:pt x="6837" y="475"/>
                </a:cubicBezTo>
                <a:lnTo>
                  <a:pt x="6837" y="1788"/>
                </a:lnTo>
                <a:cubicBezTo>
                  <a:pt x="6837" y="2051"/>
                  <a:pt x="6625" y="2263"/>
                  <a:pt x="6362" y="2263"/>
                </a:cubicBezTo>
                <a:lnTo>
                  <a:pt x="475" y="2263"/>
                </a:lnTo>
                <a:cubicBezTo>
                  <a:pt x="212" y="2263"/>
                  <a:pt x="0" y="2051"/>
                  <a:pt x="0" y="1788"/>
                </a:cubicBezTo>
                <a:lnTo>
                  <a:pt x="0" y="475"/>
                </a:lnTo>
                <a:cubicBezTo>
                  <a:pt x="0" y="212"/>
                  <a:pt x="212" y="0"/>
                  <a:pt x="475" y="0"/>
                </a:cubicBezTo>
                <a:close/>
              </a:path>
            </a:pathLst>
          </a:custGeom>
          <a:noFill/>
          <a:ln w="24"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5281613" y="4354514"/>
            <a:ext cx="1401763" cy="5445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p:cNvSpPr>
          <p:nvPr/>
        </p:nvSpPr>
        <p:spPr bwMode="auto">
          <a:xfrm>
            <a:off x="2451101" y="3521076"/>
            <a:ext cx="989013" cy="339725"/>
          </a:xfrm>
          <a:custGeom>
            <a:avLst/>
            <a:gdLst>
              <a:gd name="T0" fmla="*/ 77 w 867"/>
              <a:gd name="T1" fmla="*/ 0 h 299"/>
              <a:gd name="T2" fmla="*/ 790 w 867"/>
              <a:gd name="T3" fmla="*/ 0 h 299"/>
              <a:gd name="T4" fmla="*/ 867 w 867"/>
              <a:gd name="T5" fmla="*/ 77 h 299"/>
              <a:gd name="T6" fmla="*/ 867 w 867"/>
              <a:gd name="T7" fmla="*/ 222 h 299"/>
              <a:gd name="T8" fmla="*/ 790 w 867"/>
              <a:gd name="T9" fmla="*/ 299 h 299"/>
              <a:gd name="T10" fmla="*/ 77 w 867"/>
              <a:gd name="T11" fmla="*/ 299 h 299"/>
              <a:gd name="T12" fmla="*/ 0 w 867"/>
              <a:gd name="T13" fmla="*/ 222 h 299"/>
              <a:gd name="T14" fmla="*/ 0 w 867"/>
              <a:gd name="T15" fmla="*/ 77 h 299"/>
              <a:gd name="T16" fmla="*/ 77 w 867"/>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299">
                <a:moveTo>
                  <a:pt x="77" y="0"/>
                </a:moveTo>
                <a:lnTo>
                  <a:pt x="790" y="0"/>
                </a:lnTo>
                <a:cubicBezTo>
                  <a:pt x="832" y="0"/>
                  <a:pt x="867" y="35"/>
                  <a:pt x="867" y="77"/>
                </a:cubicBezTo>
                <a:lnTo>
                  <a:pt x="867" y="222"/>
                </a:lnTo>
                <a:cubicBezTo>
                  <a:pt x="867" y="265"/>
                  <a:pt x="832" y="299"/>
                  <a:pt x="790" y="299"/>
                </a:cubicBezTo>
                <a:lnTo>
                  <a:pt x="77" y="299"/>
                </a:lnTo>
                <a:cubicBezTo>
                  <a:pt x="34" y="299"/>
                  <a:pt x="0" y="265"/>
                  <a:pt x="0" y="222"/>
                </a:cubicBezTo>
                <a:lnTo>
                  <a:pt x="0" y="77"/>
                </a:lnTo>
                <a:cubicBezTo>
                  <a:pt x="0" y="35"/>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p:nvSpPr>
        <p:spPr bwMode="auto">
          <a:xfrm>
            <a:off x="4857751" y="3902075"/>
            <a:ext cx="650875" cy="357188"/>
          </a:xfrm>
          <a:custGeom>
            <a:avLst/>
            <a:gdLst>
              <a:gd name="T0" fmla="*/ 80 w 571"/>
              <a:gd name="T1" fmla="*/ 0 h 313"/>
              <a:gd name="T2" fmla="*/ 491 w 571"/>
              <a:gd name="T3" fmla="*/ 0 h 313"/>
              <a:gd name="T4" fmla="*/ 571 w 571"/>
              <a:gd name="T5" fmla="*/ 81 h 313"/>
              <a:gd name="T6" fmla="*/ 571 w 571"/>
              <a:gd name="T7" fmla="*/ 233 h 313"/>
              <a:gd name="T8" fmla="*/ 491 w 571"/>
              <a:gd name="T9" fmla="*/ 313 h 313"/>
              <a:gd name="T10" fmla="*/ 80 w 571"/>
              <a:gd name="T11" fmla="*/ 313 h 313"/>
              <a:gd name="T12" fmla="*/ 0 w 571"/>
              <a:gd name="T13" fmla="*/ 233 h 313"/>
              <a:gd name="T14" fmla="*/ 0 w 571"/>
              <a:gd name="T15" fmla="*/ 81 h 313"/>
              <a:gd name="T16" fmla="*/ 80 w 571"/>
              <a:gd name="T1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71" h="313">
                <a:moveTo>
                  <a:pt x="80" y="0"/>
                </a:moveTo>
                <a:lnTo>
                  <a:pt x="491" y="0"/>
                </a:lnTo>
                <a:cubicBezTo>
                  <a:pt x="535" y="0"/>
                  <a:pt x="571" y="36"/>
                  <a:pt x="571" y="81"/>
                </a:cubicBezTo>
                <a:lnTo>
                  <a:pt x="571" y="233"/>
                </a:lnTo>
                <a:cubicBezTo>
                  <a:pt x="571" y="277"/>
                  <a:pt x="535" y="313"/>
                  <a:pt x="491" y="313"/>
                </a:cubicBezTo>
                <a:lnTo>
                  <a:pt x="80" y="313"/>
                </a:lnTo>
                <a:cubicBezTo>
                  <a:pt x="36" y="313"/>
                  <a:pt x="0" y="277"/>
                  <a:pt x="0" y="233"/>
                </a:cubicBezTo>
                <a:lnTo>
                  <a:pt x="0" y="81"/>
                </a:lnTo>
                <a:cubicBezTo>
                  <a:pt x="0" y="36"/>
                  <a:pt x="36" y="0"/>
                  <a:pt x="80"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9"/>
          <p:cNvSpPr>
            <a:spLocks noChangeArrowheads="1"/>
          </p:cNvSpPr>
          <p:nvPr/>
        </p:nvSpPr>
        <p:spPr bwMode="auto">
          <a:xfrm>
            <a:off x="2581276" y="3575051"/>
            <a:ext cx="5696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lookup</a:t>
            </a:r>
            <a:endParaRPr lang="en-US">
              <a:latin typeface="Arial" pitchFamily="34" charset="0"/>
            </a:endParaRPr>
          </a:p>
        </p:txBody>
      </p:sp>
      <p:sp>
        <p:nvSpPr>
          <p:cNvPr id="14" name="Freeform 10"/>
          <p:cNvSpPr>
            <a:spLocks/>
          </p:cNvSpPr>
          <p:nvPr/>
        </p:nvSpPr>
        <p:spPr bwMode="auto">
          <a:xfrm>
            <a:off x="3001963" y="3946526"/>
            <a:ext cx="1128713" cy="341313"/>
          </a:xfrm>
          <a:custGeom>
            <a:avLst/>
            <a:gdLst>
              <a:gd name="T0" fmla="*/ 77 w 989"/>
              <a:gd name="T1" fmla="*/ 0 h 299"/>
              <a:gd name="T2" fmla="*/ 912 w 989"/>
              <a:gd name="T3" fmla="*/ 0 h 299"/>
              <a:gd name="T4" fmla="*/ 989 w 989"/>
              <a:gd name="T5" fmla="*/ 77 h 299"/>
              <a:gd name="T6" fmla="*/ 989 w 989"/>
              <a:gd name="T7" fmla="*/ 222 h 299"/>
              <a:gd name="T8" fmla="*/ 912 w 989"/>
              <a:gd name="T9" fmla="*/ 299 h 299"/>
              <a:gd name="T10" fmla="*/ 77 w 989"/>
              <a:gd name="T11" fmla="*/ 299 h 299"/>
              <a:gd name="T12" fmla="*/ 0 w 989"/>
              <a:gd name="T13" fmla="*/ 222 h 299"/>
              <a:gd name="T14" fmla="*/ 0 w 989"/>
              <a:gd name="T15" fmla="*/ 77 h 299"/>
              <a:gd name="T16" fmla="*/ 77 w 98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89" h="299">
                <a:moveTo>
                  <a:pt x="77" y="0"/>
                </a:moveTo>
                <a:lnTo>
                  <a:pt x="912" y="0"/>
                </a:lnTo>
                <a:cubicBezTo>
                  <a:pt x="955" y="0"/>
                  <a:pt x="989" y="34"/>
                  <a:pt x="989" y="77"/>
                </a:cubicBezTo>
                <a:lnTo>
                  <a:pt x="989" y="222"/>
                </a:lnTo>
                <a:cubicBezTo>
                  <a:pt x="989" y="264"/>
                  <a:pt x="955" y="299"/>
                  <a:pt x="912" y="299"/>
                </a:cubicBezTo>
                <a:lnTo>
                  <a:pt x="77" y="299"/>
                </a:lnTo>
                <a:cubicBezTo>
                  <a:pt x="35" y="299"/>
                  <a:pt x="0" y="264"/>
                  <a:pt x="0" y="222"/>
                </a:cubicBezTo>
                <a:lnTo>
                  <a:pt x="0" y="77"/>
                </a:lnTo>
                <a:cubicBezTo>
                  <a:pt x="0" y="34"/>
                  <a:pt x="35"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3041651" y="4003676"/>
            <a:ext cx="7911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data read</a:t>
            </a:r>
            <a:endParaRPr lang="en-US">
              <a:latin typeface="Arial" pitchFamily="34" charset="0"/>
            </a:endParaRPr>
          </a:p>
        </p:txBody>
      </p:sp>
      <p:sp>
        <p:nvSpPr>
          <p:cNvPr id="16" name="Freeform 12"/>
          <p:cNvSpPr>
            <a:spLocks/>
          </p:cNvSpPr>
          <p:nvPr/>
        </p:nvSpPr>
        <p:spPr bwMode="auto">
          <a:xfrm>
            <a:off x="4829175" y="3470276"/>
            <a:ext cx="990600" cy="341313"/>
          </a:xfrm>
          <a:custGeom>
            <a:avLst/>
            <a:gdLst>
              <a:gd name="T0" fmla="*/ 77 w 867"/>
              <a:gd name="T1" fmla="*/ 0 h 299"/>
              <a:gd name="T2" fmla="*/ 790 w 867"/>
              <a:gd name="T3" fmla="*/ 0 h 299"/>
              <a:gd name="T4" fmla="*/ 867 w 867"/>
              <a:gd name="T5" fmla="*/ 77 h 299"/>
              <a:gd name="T6" fmla="*/ 867 w 867"/>
              <a:gd name="T7" fmla="*/ 222 h 299"/>
              <a:gd name="T8" fmla="*/ 790 w 867"/>
              <a:gd name="T9" fmla="*/ 299 h 299"/>
              <a:gd name="T10" fmla="*/ 77 w 867"/>
              <a:gd name="T11" fmla="*/ 299 h 299"/>
              <a:gd name="T12" fmla="*/ 0 w 867"/>
              <a:gd name="T13" fmla="*/ 222 h 299"/>
              <a:gd name="T14" fmla="*/ 0 w 867"/>
              <a:gd name="T15" fmla="*/ 77 h 299"/>
              <a:gd name="T16" fmla="*/ 77 w 867"/>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299">
                <a:moveTo>
                  <a:pt x="77" y="0"/>
                </a:moveTo>
                <a:lnTo>
                  <a:pt x="790" y="0"/>
                </a:lnTo>
                <a:cubicBezTo>
                  <a:pt x="832" y="0"/>
                  <a:pt x="867" y="34"/>
                  <a:pt x="867" y="77"/>
                </a:cubicBezTo>
                <a:lnTo>
                  <a:pt x="867" y="222"/>
                </a:lnTo>
                <a:cubicBezTo>
                  <a:pt x="867" y="264"/>
                  <a:pt x="832" y="299"/>
                  <a:pt x="790"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4967288" y="3532189"/>
            <a:ext cx="5696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lookup</a:t>
            </a:r>
            <a:endParaRPr lang="en-US">
              <a:latin typeface="Arial" pitchFamily="34" charset="0"/>
            </a:endParaRPr>
          </a:p>
        </p:txBody>
      </p:sp>
      <p:sp>
        <p:nvSpPr>
          <p:cNvPr id="18" name="Freeform 14"/>
          <p:cNvSpPr>
            <a:spLocks/>
          </p:cNvSpPr>
          <p:nvPr/>
        </p:nvSpPr>
        <p:spPr bwMode="auto">
          <a:xfrm>
            <a:off x="5591175" y="3868738"/>
            <a:ext cx="242888" cy="482600"/>
          </a:xfrm>
          <a:custGeom>
            <a:avLst/>
            <a:gdLst>
              <a:gd name="T0" fmla="*/ 212 w 212"/>
              <a:gd name="T1" fmla="*/ 281 h 423"/>
              <a:gd name="T2" fmla="*/ 212 w 212"/>
              <a:gd name="T3" fmla="*/ 280 h 423"/>
              <a:gd name="T4" fmla="*/ 157 w 212"/>
              <a:gd name="T5" fmla="*/ 289 h 423"/>
              <a:gd name="T6" fmla="*/ 156 w 212"/>
              <a:gd name="T7" fmla="*/ 12 h 423"/>
              <a:gd name="T8" fmla="*/ 60 w 212"/>
              <a:gd name="T9" fmla="*/ 12 h 423"/>
              <a:gd name="T10" fmla="*/ 59 w 212"/>
              <a:gd name="T11" fmla="*/ 289 h 423"/>
              <a:gd name="T12" fmla="*/ 5 w 212"/>
              <a:gd name="T13" fmla="*/ 280 h 423"/>
              <a:gd name="T14" fmla="*/ 107 w 212"/>
              <a:gd name="T15" fmla="*/ 423 h 423"/>
              <a:gd name="T16" fmla="*/ 107 w 212"/>
              <a:gd name="T17" fmla="*/ 423 h 423"/>
              <a:gd name="T18" fmla="*/ 110 w 212"/>
              <a:gd name="T19" fmla="*/ 423 h 423"/>
              <a:gd name="T20" fmla="*/ 212 w 212"/>
              <a:gd name="T21" fmla="*/ 281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281"/>
                </a:moveTo>
                <a:cubicBezTo>
                  <a:pt x="212" y="281"/>
                  <a:pt x="212" y="280"/>
                  <a:pt x="212" y="280"/>
                </a:cubicBezTo>
                <a:cubicBezTo>
                  <a:pt x="207" y="263"/>
                  <a:pt x="157" y="289"/>
                  <a:pt x="157" y="289"/>
                </a:cubicBezTo>
                <a:cubicBezTo>
                  <a:pt x="157" y="289"/>
                  <a:pt x="160" y="24"/>
                  <a:pt x="156" y="12"/>
                </a:cubicBezTo>
                <a:cubicBezTo>
                  <a:pt x="152" y="0"/>
                  <a:pt x="64" y="0"/>
                  <a:pt x="60" y="12"/>
                </a:cubicBezTo>
                <a:cubicBezTo>
                  <a:pt x="56" y="24"/>
                  <a:pt x="59" y="289"/>
                  <a:pt x="59" y="289"/>
                </a:cubicBezTo>
                <a:cubicBezTo>
                  <a:pt x="59" y="289"/>
                  <a:pt x="9" y="263"/>
                  <a:pt x="5" y="280"/>
                </a:cubicBezTo>
                <a:cubicBezTo>
                  <a:pt x="0" y="296"/>
                  <a:pt x="58" y="421"/>
                  <a:pt x="107" y="423"/>
                </a:cubicBezTo>
                <a:lnTo>
                  <a:pt x="107" y="423"/>
                </a:lnTo>
                <a:cubicBezTo>
                  <a:pt x="108" y="423"/>
                  <a:pt x="109" y="423"/>
                  <a:pt x="110" y="423"/>
                </a:cubicBezTo>
                <a:cubicBezTo>
                  <a:pt x="156" y="421"/>
                  <a:pt x="212" y="304"/>
                  <a:pt x="212" y="281"/>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p:nvSpPr>
        <p:spPr bwMode="auto">
          <a:xfrm>
            <a:off x="5583237" y="3860800"/>
            <a:ext cx="242888" cy="482600"/>
          </a:xfrm>
          <a:custGeom>
            <a:avLst/>
            <a:gdLst>
              <a:gd name="T0" fmla="*/ 212 w 212"/>
              <a:gd name="T1" fmla="*/ 282 h 423"/>
              <a:gd name="T2" fmla="*/ 211 w 212"/>
              <a:gd name="T3" fmla="*/ 280 h 423"/>
              <a:gd name="T4" fmla="*/ 157 w 212"/>
              <a:gd name="T5" fmla="*/ 289 h 423"/>
              <a:gd name="T6" fmla="*/ 156 w 212"/>
              <a:gd name="T7" fmla="*/ 12 h 423"/>
              <a:gd name="T8" fmla="*/ 60 w 212"/>
              <a:gd name="T9" fmla="*/ 12 h 423"/>
              <a:gd name="T10" fmla="*/ 59 w 212"/>
              <a:gd name="T11" fmla="*/ 289 h 423"/>
              <a:gd name="T12" fmla="*/ 5 w 212"/>
              <a:gd name="T13" fmla="*/ 280 h 423"/>
              <a:gd name="T14" fmla="*/ 106 w 212"/>
              <a:gd name="T15" fmla="*/ 423 h 423"/>
              <a:gd name="T16" fmla="*/ 106 w 212"/>
              <a:gd name="T17" fmla="*/ 423 h 423"/>
              <a:gd name="T18" fmla="*/ 110 w 212"/>
              <a:gd name="T19" fmla="*/ 423 h 423"/>
              <a:gd name="T20" fmla="*/ 212 w 212"/>
              <a:gd name="T21" fmla="*/ 28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282"/>
                </a:moveTo>
                <a:cubicBezTo>
                  <a:pt x="212" y="281"/>
                  <a:pt x="212" y="280"/>
                  <a:pt x="211" y="280"/>
                </a:cubicBezTo>
                <a:cubicBezTo>
                  <a:pt x="207" y="263"/>
                  <a:pt x="157" y="289"/>
                  <a:pt x="157" y="289"/>
                </a:cubicBezTo>
                <a:cubicBezTo>
                  <a:pt x="157" y="289"/>
                  <a:pt x="160" y="24"/>
                  <a:pt x="156" y="12"/>
                </a:cubicBezTo>
                <a:cubicBezTo>
                  <a:pt x="152" y="0"/>
                  <a:pt x="64" y="0"/>
                  <a:pt x="60" y="12"/>
                </a:cubicBezTo>
                <a:cubicBezTo>
                  <a:pt x="56" y="24"/>
                  <a:pt x="59" y="289"/>
                  <a:pt x="59" y="289"/>
                </a:cubicBezTo>
                <a:cubicBezTo>
                  <a:pt x="59" y="289"/>
                  <a:pt x="9" y="263"/>
                  <a:pt x="5" y="280"/>
                </a:cubicBezTo>
                <a:cubicBezTo>
                  <a:pt x="0" y="296"/>
                  <a:pt x="58" y="421"/>
                  <a:pt x="106" y="423"/>
                </a:cubicBezTo>
                <a:lnTo>
                  <a:pt x="106" y="423"/>
                </a:lnTo>
                <a:cubicBezTo>
                  <a:pt x="107" y="423"/>
                  <a:pt x="108" y="423"/>
                  <a:pt x="110" y="423"/>
                </a:cubicBezTo>
                <a:cubicBezTo>
                  <a:pt x="156" y="422"/>
                  <a:pt x="212" y="304"/>
                  <a:pt x="212" y="282"/>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6"/>
          <p:cNvSpPr>
            <a:spLocks noChangeArrowheads="1"/>
          </p:cNvSpPr>
          <p:nvPr/>
        </p:nvSpPr>
        <p:spPr bwMode="auto">
          <a:xfrm>
            <a:off x="4940300" y="3960814"/>
            <a:ext cx="3702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miss</a:t>
            </a:r>
            <a:endParaRPr lang="en-US">
              <a:latin typeface="Arial" pitchFamily="34" charset="0"/>
            </a:endParaRPr>
          </a:p>
        </p:txBody>
      </p:sp>
      <p:sp>
        <p:nvSpPr>
          <p:cNvPr id="21" name="Freeform 17"/>
          <p:cNvSpPr>
            <a:spLocks/>
          </p:cNvSpPr>
          <p:nvPr/>
        </p:nvSpPr>
        <p:spPr bwMode="auto">
          <a:xfrm>
            <a:off x="6153150" y="3849688"/>
            <a:ext cx="241300" cy="484188"/>
          </a:xfrm>
          <a:custGeom>
            <a:avLst/>
            <a:gdLst>
              <a:gd name="T0" fmla="*/ 211 w 212"/>
              <a:gd name="T1" fmla="*/ 142 h 424"/>
              <a:gd name="T2" fmla="*/ 211 w 212"/>
              <a:gd name="T3" fmla="*/ 144 h 424"/>
              <a:gd name="T4" fmla="*/ 156 w 212"/>
              <a:gd name="T5" fmla="*/ 135 h 424"/>
              <a:gd name="T6" fmla="*/ 155 w 212"/>
              <a:gd name="T7" fmla="*/ 412 h 424"/>
              <a:gd name="T8" fmla="*/ 60 w 212"/>
              <a:gd name="T9" fmla="*/ 412 h 424"/>
              <a:gd name="T10" fmla="*/ 59 w 212"/>
              <a:gd name="T11" fmla="*/ 135 h 424"/>
              <a:gd name="T12" fmla="*/ 4 w 212"/>
              <a:gd name="T13" fmla="*/ 144 h 424"/>
              <a:gd name="T14" fmla="*/ 106 w 212"/>
              <a:gd name="T15" fmla="*/ 1 h 424"/>
              <a:gd name="T16" fmla="*/ 106 w 212"/>
              <a:gd name="T17" fmla="*/ 0 h 424"/>
              <a:gd name="T18" fmla="*/ 109 w 212"/>
              <a:gd name="T19" fmla="*/ 1 h 424"/>
              <a:gd name="T20" fmla="*/ 211 w 212"/>
              <a:gd name="T21" fmla="*/ 142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4">
                <a:moveTo>
                  <a:pt x="211" y="142"/>
                </a:moveTo>
                <a:cubicBezTo>
                  <a:pt x="211" y="143"/>
                  <a:pt x="211" y="144"/>
                  <a:pt x="211" y="144"/>
                </a:cubicBezTo>
                <a:cubicBezTo>
                  <a:pt x="206" y="161"/>
                  <a:pt x="156" y="135"/>
                  <a:pt x="156" y="135"/>
                </a:cubicBezTo>
                <a:cubicBezTo>
                  <a:pt x="156" y="135"/>
                  <a:pt x="159" y="400"/>
                  <a:pt x="155" y="412"/>
                </a:cubicBezTo>
                <a:cubicBezTo>
                  <a:pt x="151" y="423"/>
                  <a:pt x="63" y="424"/>
                  <a:pt x="60" y="412"/>
                </a:cubicBezTo>
                <a:cubicBezTo>
                  <a:pt x="56" y="400"/>
                  <a:pt x="59" y="135"/>
                  <a:pt x="59" y="135"/>
                </a:cubicBezTo>
                <a:cubicBezTo>
                  <a:pt x="59" y="135"/>
                  <a:pt x="9" y="161"/>
                  <a:pt x="4" y="144"/>
                </a:cubicBezTo>
                <a:cubicBezTo>
                  <a:pt x="0" y="128"/>
                  <a:pt x="58" y="2"/>
                  <a:pt x="106" y="1"/>
                </a:cubicBezTo>
                <a:lnTo>
                  <a:pt x="106" y="0"/>
                </a:lnTo>
                <a:cubicBezTo>
                  <a:pt x="107" y="0"/>
                  <a:pt x="108" y="0"/>
                  <a:pt x="109" y="1"/>
                </a:cubicBezTo>
                <a:cubicBezTo>
                  <a:pt x="156" y="2"/>
                  <a:pt x="212" y="120"/>
                  <a:pt x="211" y="142"/>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p:nvSpPr>
        <p:spPr bwMode="auto">
          <a:xfrm>
            <a:off x="6143625" y="3857625"/>
            <a:ext cx="242888" cy="482600"/>
          </a:xfrm>
          <a:custGeom>
            <a:avLst/>
            <a:gdLst>
              <a:gd name="T0" fmla="*/ 212 w 212"/>
              <a:gd name="T1" fmla="*/ 142 h 423"/>
              <a:gd name="T2" fmla="*/ 212 w 212"/>
              <a:gd name="T3" fmla="*/ 144 h 423"/>
              <a:gd name="T4" fmla="*/ 157 w 212"/>
              <a:gd name="T5" fmla="*/ 135 h 423"/>
              <a:gd name="T6" fmla="*/ 156 w 212"/>
              <a:gd name="T7" fmla="*/ 412 h 423"/>
              <a:gd name="T8" fmla="*/ 60 w 212"/>
              <a:gd name="T9" fmla="*/ 412 h 423"/>
              <a:gd name="T10" fmla="*/ 60 w 212"/>
              <a:gd name="T11" fmla="*/ 135 h 423"/>
              <a:gd name="T12" fmla="*/ 5 w 212"/>
              <a:gd name="T13" fmla="*/ 144 h 423"/>
              <a:gd name="T14" fmla="*/ 107 w 212"/>
              <a:gd name="T15" fmla="*/ 1 h 423"/>
              <a:gd name="T16" fmla="*/ 107 w 212"/>
              <a:gd name="T17" fmla="*/ 0 h 423"/>
              <a:gd name="T18" fmla="*/ 110 w 212"/>
              <a:gd name="T19" fmla="*/ 0 h 423"/>
              <a:gd name="T20" fmla="*/ 212 w 212"/>
              <a:gd name="T21" fmla="*/ 142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423">
                <a:moveTo>
                  <a:pt x="212" y="142"/>
                </a:moveTo>
                <a:cubicBezTo>
                  <a:pt x="212" y="143"/>
                  <a:pt x="212" y="144"/>
                  <a:pt x="212" y="144"/>
                </a:cubicBezTo>
                <a:cubicBezTo>
                  <a:pt x="207" y="161"/>
                  <a:pt x="157" y="135"/>
                  <a:pt x="157" y="135"/>
                </a:cubicBezTo>
                <a:cubicBezTo>
                  <a:pt x="157" y="135"/>
                  <a:pt x="160" y="400"/>
                  <a:pt x="156" y="412"/>
                </a:cubicBezTo>
                <a:cubicBezTo>
                  <a:pt x="152" y="423"/>
                  <a:pt x="64" y="423"/>
                  <a:pt x="60" y="412"/>
                </a:cubicBezTo>
                <a:cubicBezTo>
                  <a:pt x="57" y="400"/>
                  <a:pt x="60" y="135"/>
                  <a:pt x="60" y="135"/>
                </a:cubicBezTo>
                <a:cubicBezTo>
                  <a:pt x="60" y="135"/>
                  <a:pt x="9" y="161"/>
                  <a:pt x="5" y="144"/>
                </a:cubicBezTo>
                <a:cubicBezTo>
                  <a:pt x="0" y="128"/>
                  <a:pt x="59" y="2"/>
                  <a:pt x="107" y="1"/>
                </a:cubicBezTo>
                <a:lnTo>
                  <a:pt x="107" y="0"/>
                </a:lnTo>
                <a:cubicBezTo>
                  <a:pt x="108" y="0"/>
                  <a:pt x="109" y="0"/>
                  <a:pt x="110" y="0"/>
                </a:cubicBezTo>
                <a:cubicBezTo>
                  <a:pt x="156" y="2"/>
                  <a:pt x="212" y="120"/>
                  <a:pt x="212" y="142"/>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9"/>
          <p:cNvSpPr>
            <a:spLocks noChangeArrowheads="1"/>
          </p:cNvSpPr>
          <p:nvPr/>
        </p:nvSpPr>
        <p:spPr bwMode="auto">
          <a:xfrm>
            <a:off x="5435601" y="4400551"/>
            <a:ext cx="949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Lower level</a:t>
            </a:r>
            <a:endParaRPr lang="en-US">
              <a:latin typeface="Arial" pitchFamily="34" charset="0"/>
            </a:endParaRPr>
          </a:p>
        </p:txBody>
      </p:sp>
      <p:sp>
        <p:nvSpPr>
          <p:cNvPr id="24" name="Rectangle 20"/>
          <p:cNvSpPr>
            <a:spLocks noChangeArrowheads="1"/>
          </p:cNvSpPr>
          <p:nvPr/>
        </p:nvSpPr>
        <p:spPr bwMode="auto">
          <a:xfrm>
            <a:off x="5697537" y="4659314"/>
            <a:ext cx="479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cache</a:t>
            </a:r>
            <a:endParaRPr lang="en-US">
              <a:latin typeface="Arial" pitchFamily="34" charset="0"/>
            </a:endParaRPr>
          </a:p>
        </p:txBody>
      </p:sp>
      <p:sp>
        <p:nvSpPr>
          <p:cNvPr id="25" name="Freeform 21"/>
          <p:cNvSpPr>
            <a:spLocks/>
          </p:cNvSpPr>
          <p:nvPr/>
        </p:nvSpPr>
        <p:spPr bwMode="auto">
          <a:xfrm>
            <a:off x="6053138" y="3051176"/>
            <a:ext cx="842963" cy="341313"/>
          </a:xfrm>
          <a:custGeom>
            <a:avLst/>
            <a:gdLst>
              <a:gd name="T0" fmla="*/ 77 w 739"/>
              <a:gd name="T1" fmla="*/ 0 h 299"/>
              <a:gd name="T2" fmla="*/ 662 w 739"/>
              <a:gd name="T3" fmla="*/ 0 h 299"/>
              <a:gd name="T4" fmla="*/ 739 w 739"/>
              <a:gd name="T5" fmla="*/ 77 h 299"/>
              <a:gd name="T6" fmla="*/ 739 w 739"/>
              <a:gd name="T7" fmla="*/ 222 h 299"/>
              <a:gd name="T8" fmla="*/ 662 w 739"/>
              <a:gd name="T9" fmla="*/ 299 h 299"/>
              <a:gd name="T10" fmla="*/ 77 w 739"/>
              <a:gd name="T11" fmla="*/ 299 h 299"/>
              <a:gd name="T12" fmla="*/ 0 w 739"/>
              <a:gd name="T13" fmla="*/ 222 h 299"/>
              <a:gd name="T14" fmla="*/ 0 w 739"/>
              <a:gd name="T15" fmla="*/ 77 h 299"/>
              <a:gd name="T16" fmla="*/ 77 w 73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9" h="299">
                <a:moveTo>
                  <a:pt x="77" y="0"/>
                </a:moveTo>
                <a:lnTo>
                  <a:pt x="662" y="0"/>
                </a:lnTo>
                <a:cubicBezTo>
                  <a:pt x="705" y="0"/>
                  <a:pt x="739" y="34"/>
                  <a:pt x="739" y="77"/>
                </a:cubicBezTo>
                <a:lnTo>
                  <a:pt x="739" y="222"/>
                </a:lnTo>
                <a:cubicBezTo>
                  <a:pt x="739" y="264"/>
                  <a:pt x="705" y="299"/>
                  <a:pt x="662"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2"/>
          <p:cNvSpPr>
            <a:spLocks/>
          </p:cNvSpPr>
          <p:nvPr/>
        </p:nvSpPr>
        <p:spPr bwMode="auto">
          <a:xfrm>
            <a:off x="2428875" y="3930651"/>
            <a:ext cx="501650" cy="358775"/>
          </a:xfrm>
          <a:custGeom>
            <a:avLst/>
            <a:gdLst>
              <a:gd name="T0" fmla="*/ 81 w 439"/>
              <a:gd name="T1" fmla="*/ 0 h 314"/>
              <a:gd name="T2" fmla="*/ 358 w 439"/>
              <a:gd name="T3" fmla="*/ 0 h 314"/>
              <a:gd name="T4" fmla="*/ 439 w 439"/>
              <a:gd name="T5" fmla="*/ 81 h 314"/>
              <a:gd name="T6" fmla="*/ 439 w 439"/>
              <a:gd name="T7" fmla="*/ 233 h 314"/>
              <a:gd name="T8" fmla="*/ 358 w 439"/>
              <a:gd name="T9" fmla="*/ 314 h 314"/>
              <a:gd name="T10" fmla="*/ 81 w 439"/>
              <a:gd name="T11" fmla="*/ 314 h 314"/>
              <a:gd name="T12" fmla="*/ 0 w 439"/>
              <a:gd name="T13" fmla="*/ 233 h 314"/>
              <a:gd name="T14" fmla="*/ 0 w 439"/>
              <a:gd name="T15" fmla="*/ 81 h 314"/>
              <a:gd name="T16" fmla="*/ 81 w 439"/>
              <a:gd name="T17"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9" h="314">
                <a:moveTo>
                  <a:pt x="81" y="0"/>
                </a:moveTo>
                <a:lnTo>
                  <a:pt x="358" y="0"/>
                </a:lnTo>
                <a:cubicBezTo>
                  <a:pt x="403" y="0"/>
                  <a:pt x="439" y="36"/>
                  <a:pt x="439" y="81"/>
                </a:cubicBezTo>
                <a:lnTo>
                  <a:pt x="439" y="233"/>
                </a:lnTo>
                <a:cubicBezTo>
                  <a:pt x="439" y="278"/>
                  <a:pt x="403" y="314"/>
                  <a:pt x="358" y="314"/>
                </a:cubicBezTo>
                <a:lnTo>
                  <a:pt x="81" y="314"/>
                </a:lnTo>
                <a:cubicBezTo>
                  <a:pt x="36" y="314"/>
                  <a:pt x="0" y="278"/>
                  <a:pt x="0" y="233"/>
                </a:cubicBezTo>
                <a:lnTo>
                  <a:pt x="0" y="81"/>
                </a:lnTo>
                <a:cubicBezTo>
                  <a:pt x="0" y="36"/>
                  <a:pt x="36" y="0"/>
                  <a:pt x="81"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3"/>
          <p:cNvSpPr>
            <a:spLocks noChangeArrowheads="1"/>
          </p:cNvSpPr>
          <p:nvPr/>
        </p:nvSpPr>
        <p:spPr bwMode="auto">
          <a:xfrm>
            <a:off x="2536825" y="3995739"/>
            <a:ext cx="2228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hit</a:t>
            </a:r>
            <a:endParaRPr lang="en-US">
              <a:latin typeface="Arial" pitchFamily="34" charset="0"/>
            </a:endParaRPr>
          </a:p>
        </p:txBody>
      </p:sp>
      <p:sp>
        <p:nvSpPr>
          <p:cNvPr id="28" name="Freeform 24"/>
          <p:cNvSpPr>
            <a:spLocks/>
          </p:cNvSpPr>
          <p:nvPr/>
        </p:nvSpPr>
        <p:spPr bwMode="auto">
          <a:xfrm>
            <a:off x="6919912" y="3051176"/>
            <a:ext cx="895350" cy="341313"/>
          </a:xfrm>
          <a:custGeom>
            <a:avLst/>
            <a:gdLst>
              <a:gd name="T0" fmla="*/ 77 w 785"/>
              <a:gd name="T1" fmla="*/ 0 h 299"/>
              <a:gd name="T2" fmla="*/ 707 w 785"/>
              <a:gd name="T3" fmla="*/ 0 h 299"/>
              <a:gd name="T4" fmla="*/ 785 w 785"/>
              <a:gd name="T5" fmla="*/ 77 h 299"/>
              <a:gd name="T6" fmla="*/ 785 w 785"/>
              <a:gd name="T7" fmla="*/ 222 h 299"/>
              <a:gd name="T8" fmla="*/ 707 w 785"/>
              <a:gd name="T9" fmla="*/ 299 h 299"/>
              <a:gd name="T10" fmla="*/ 77 w 785"/>
              <a:gd name="T11" fmla="*/ 299 h 299"/>
              <a:gd name="T12" fmla="*/ 0 w 785"/>
              <a:gd name="T13" fmla="*/ 222 h 299"/>
              <a:gd name="T14" fmla="*/ 0 w 785"/>
              <a:gd name="T15" fmla="*/ 77 h 299"/>
              <a:gd name="T16" fmla="*/ 77 w 785"/>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5" h="299">
                <a:moveTo>
                  <a:pt x="77" y="0"/>
                </a:moveTo>
                <a:lnTo>
                  <a:pt x="707" y="0"/>
                </a:lnTo>
                <a:cubicBezTo>
                  <a:pt x="750" y="0"/>
                  <a:pt x="785" y="34"/>
                  <a:pt x="785" y="77"/>
                </a:cubicBezTo>
                <a:lnTo>
                  <a:pt x="785" y="222"/>
                </a:lnTo>
                <a:cubicBezTo>
                  <a:pt x="785" y="264"/>
                  <a:pt x="750" y="299"/>
                  <a:pt x="707" y="299"/>
                </a:cubicBezTo>
                <a:lnTo>
                  <a:pt x="77" y="299"/>
                </a:lnTo>
                <a:cubicBezTo>
                  <a:pt x="34" y="299"/>
                  <a:pt x="0" y="264"/>
                  <a:pt x="0" y="222"/>
                </a:cubicBezTo>
                <a:lnTo>
                  <a:pt x="0" y="77"/>
                </a:lnTo>
                <a:cubicBezTo>
                  <a:pt x="0" y="34"/>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6948487" y="3092451"/>
            <a:ext cx="612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replace</a:t>
            </a:r>
            <a:endParaRPr lang="en-US">
              <a:latin typeface="Arial" pitchFamily="34" charset="0"/>
            </a:endParaRPr>
          </a:p>
        </p:txBody>
      </p:sp>
      <p:sp>
        <p:nvSpPr>
          <p:cNvPr id="30" name="Rectangle 26"/>
          <p:cNvSpPr>
            <a:spLocks noChangeArrowheads="1"/>
          </p:cNvSpPr>
          <p:nvPr/>
        </p:nvSpPr>
        <p:spPr bwMode="auto">
          <a:xfrm>
            <a:off x="6169026" y="3106739"/>
            <a:ext cx="4776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insert</a:t>
            </a:r>
            <a:endParaRPr lang="en-US">
              <a:latin typeface="Arial" pitchFamily="34" charset="0"/>
            </a:endParaRPr>
          </a:p>
        </p:txBody>
      </p:sp>
      <p:sp>
        <p:nvSpPr>
          <p:cNvPr id="31" name="Freeform 27"/>
          <p:cNvSpPr>
            <a:spLocks/>
          </p:cNvSpPr>
          <p:nvPr/>
        </p:nvSpPr>
        <p:spPr bwMode="auto">
          <a:xfrm>
            <a:off x="7816850" y="3059114"/>
            <a:ext cx="831850" cy="339725"/>
          </a:xfrm>
          <a:custGeom>
            <a:avLst/>
            <a:gdLst>
              <a:gd name="T0" fmla="*/ 78 w 729"/>
              <a:gd name="T1" fmla="*/ 0 h 299"/>
              <a:gd name="T2" fmla="*/ 652 w 729"/>
              <a:gd name="T3" fmla="*/ 0 h 299"/>
              <a:gd name="T4" fmla="*/ 729 w 729"/>
              <a:gd name="T5" fmla="*/ 77 h 299"/>
              <a:gd name="T6" fmla="*/ 729 w 729"/>
              <a:gd name="T7" fmla="*/ 222 h 299"/>
              <a:gd name="T8" fmla="*/ 652 w 729"/>
              <a:gd name="T9" fmla="*/ 299 h 299"/>
              <a:gd name="T10" fmla="*/ 78 w 729"/>
              <a:gd name="T11" fmla="*/ 299 h 299"/>
              <a:gd name="T12" fmla="*/ 0 w 729"/>
              <a:gd name="T13" fmla="*/ 222 h 299"/>
              <a:gd name="T14" fmla="*/ 0 w 729"/>
              <a:gd name="T15" fmla="*/ 77 h 299"/>
              <a:gd name="T16" fmla="*/ 78 w 72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29" h="299">
                <a:moveTo>
                  <a:pt x="78" y="0"/>
                </a:moveTo>
                <a:lnTo>
                  <a:pt x="652" y="0"/>
                </a:lnTo>
                <a:cubicBezTo>
                  <a:pt x="694" y="0"/>
                  <a:pt x="729" y="34"/>
                  <a:pt x="729" y="77"/>
                </a:cubicBezTo>
                <a:lnTo>
                  <a:pt x="729" y="222"/>
                </a:lnTo>
                <a:cubicBezTo>
                  <a:pt x="729" y="265"/>
                  <a:pt x="694" y="299"/>
                  <a:pt x="652" y="299"/>
                </a:cubicBezTo>
                <a:lnTo>
                  <a:pt x="78" y="299"/>
                </a:lnTo>
                <a:cubicBezTo>
                  <a:pt x="35" y="299"/>
                  <a:pt x="0" y="265"/>
                  <a:pt x="0" y="222"/>
                </a:cubicBezTo>
                <a:lnTo>
                  <a:pt x="0" y="77"/>
                </a:lnTo>
                <a:cubicBezTo>
                  <a:pt x="0" y="34"/>
                  <a:pt x="35" y="0"/>
                  <a:pt x="78"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52" name="Rectangle 28"/>
          <p:cNvSpPr>
            <a:spLocks noChangeArrowheads="1"/>
          </p:cNvSpPr>
          <p:nvPr/>
        </p:nvSpPr>
        <p:spPr bwMode="auto">
          <a:xfrm>
            <a:off x="7945438" y="3108326"/>
            <a:ext cx="3965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evict</a:t>
            </a:r>
            <a:endParaRPr lang="en-US">
              <a:latin typeface="Arial" pitchFamily="34" charset="0"/>
            </a:endParaRPr>
          </a:p>
        </p:txBody>
      </p:sp>
      <p:sp>
        <p:nvSpPr>
          <p:cNvPr id="49165" name="Freeform 40"/>
          <p:cNvSpPr>
            <a:spLocks noEditPoints="1"/>
          </p:cNvSpPr>
          <p:nvPr/>
        </p:nvSpPr>
        <p:spPr bwMode="auto">
          <a:xfrm>
            <a:off x="8582026" y="3033714"/>
            <a:ext cx="34925" cy="53975"/>
          </a:xfrm>
          <a:custGeom>
            <a:avLst/>
            <a:gdLst>
              <a:gd name="T0" fmla="*/ 0 w 30"/>
              <a:gd name="T1" fmla="*/ 23 h 47"/>
              <a:gd name="T2" fmla="*/ 30 w 30"/>
              <a:gd name="T3" fmla="*/ 23 h 47"/>
              <a:gd name="T4" fmla="*/ 0 w 30"/>
              <a:gd name="T5" fmla="*/ 23 h 47"/>
              <a:gd name="T6" fmla="*/ 3 w 30"/>
              <a:gd name="T7" fmla="*/ 23 h 47"/>
              <a:gd name="T8" fmla="*/ 27 w 30"/>
              <a:gd name="T9" fmla="*/ 23 h 47"/>
              <a:gd name="T10" fmla="*/ 3 w 30"/>
              <a:gd name="T11" fmla="*/ 23 h 47"/>
            </a:gdLst>
            <a:ahLst/>
            <a:cxnLst>
              <a:cxn ang="0">
                <a:pos x="T0" y="T1"/>
              </a:cxn>
              <a:cxn ang="0">
                <a:pos x="T2" y="T3"/>
              </a:cxn>
              <a:cxn ang="0">
                <a:pos x="T4" y="T5"/>
              </a:cxn>
              <a:cxn ang="0">
                <a:pos x="T6" y="T7"/>
              </a:cxn>
              <a:cxn ang="0">
                <a:pos x="T8" y="T9"/>
              </a:cxn>
              <a:cxn ang="0">
                <a:pos x="T10" y="T11"/>
              </a:cxn>
            </a:cxnLst>
            <a:rect l="0" t="0" r="r" b="b"/>
            <a:pathLst>
              <a:path w="30" h="47">
                <a:moveTo>
                  <a:pt x="0" y="23"/>
                </a:moveTo>
                <a:cubicBezTo>
                  <a:pt x="0" y="47"/>
                  <a:pt x="30" y="47"/>
                  <a:pt x="30" y="23"/>
                </a:cubicBezTo>
                <a:cubicBezTo>
                  <a:pt x="30" y="0"/>
                  <a:pt x="0" y="0"/>
                  <a:pt x="0" y="23"/>
                </a:cubicBezTo>
                <a:moveTo>
                  <a:pt x="3" y="23"/>
                </a:moveTo>
                <a:cubicBezTo>
                  <a:pt x="3" y="4"/>
                  <a:pt x="27" y="4"/>
                  <a:pt x="27" y="23"/>
                </a:cubicBezTo>
                <a:cubicBezTo>
                  <a:pt x="27" y="43"/>
                  <a:pt x="3" y="43"/>
                  <a:pt x="3" y="2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7" name="Freeform 42"/>
          <p:cNvSpPr>
            <a:spLocks/>
          </p:cNvSpPr>
          <p:nvPr/>
        </p:nvSpPr>
        <p:spPr bwMode="auto">
          <a:xfrm>
            <a:off x="8585201" y="3035301"/>
            <a:ext cx="30163" cy="49213"/>
          </a:xfrm>
          <a:custGeom>
            <a:avLst/>
            <a:gdLst>
              <a:gd name="T0" fmla="*/ 27 w 27"/>
              <a:gd name="T1" fmla="*/ 21 h 43"/>
              <a:gd name="T2" fmla="*/ 0 w 27"/>
              <a:gd name="T3" fmla="*/ 21 h 43"/>
              <a:gd name="T4" fmla="*/ 27 w 27"/>
              <a:gd name="T5" fmla="*/ 21 h 43"/>
            </a:gdLst>
            <a:ahLst/>
            <a:cxnLst>
              <a:cxn ang="0">
                <a:pos x="T0" y="T1"/>
              </a:cxn>
              <a:cxn ang="0">
                <a:pos x="T2" y="T3"/>
              </a:cxn>
              <a:cxn ang="0">
                <a:pos x="T4" y="T5"/>
              </a:cxn>
            </a:cxnLst>
            <a:rect l="0" t="0" r="r" b="b"/>
            <a:pathLst>
              <a:path w="27" h="43">
                <a:moveTo>
                  <a:pt x="27" y="21"/>
                </a:moveTo>
                <a:cubicBezTo>
                  <a:pt x="27" y="43"/>
                  <a:pt x="0" y="43"/>
                  <a:pt x="0" y="21"/>
                </a:cubicBezTo>
                <a:cubicBezTo>
                  <a:pt x="0" y="0"/>
                  <a:pt x="27" y="0"/>
                  <a:pt x="27" y="2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8" name="Freeform 43"/>
          <p:cNvSpPr>
            <a:spLocks/>
          </p:cNvSpPr>
          <p:nvPr/>
        </p:nvSpPr>
        <p:spPr bwMode="auto">
          <a:xfrm>
            <a:off x="6043612" y="3470276"/>
            <a:ext cx="1062037" cy="361950"/>
          </a:xfrm>
          <a:custGeom>
            <a:avLst/>
            <a:gdLst>
              <a:gd name="T0" fmla="*/ 77 w 656"/>
              <a:gd name="T1" fmla="*/ 0 h 299"/>
              <a:gd name="T2" fmla="*/ 579 w 656"/>
              <a:gd name="T3" fmla="*/ 0 h 299"/>
              <a:gd name="T4" fmla="*/ 656 w 656"/>
              <a:gd name="T5" fmla="*/ 77 h 299"/>
              <a:gd name="T6" fmla="*/ 656 w 656"/>
              <a:gd name="T7" fmla="*/ 222 h 299"/>
              <a:gd name="T8" fmla="*/ 579 w 656"/>
              <a:gd name="T9" fmla="*/ 299 h 299"/>
              <a:gd name="T10" fmla="*/ 77 w 656"/>
              <a:gd name="T11" fmla="*/ 299 h 299"/>
              <a:gd name="T12" fmla="*/ 0 w 656"/>
              <a:gd name="T13" fmla="*/ 222 h 299"/>
              <a:gd name="T14" fmla="*/ 0 w 656"/>
              <a:gd name="T15" fmla="*/ 77 h 299"/>
              <a:gd name="T16" fmla="*/ 77 w 656"/>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56" h="299">
                <a:moveTo>
                  <a:pt x="77" y="0"/>
                </a:moveTo>
                <a:lnTo>
                  <a:pt x="579" y="0"/>
                </a:lnTo>
                <a:cubicBezTo>
                  <a:pt x="622" y="0"/>
                  <a:pt x="656" y="34"/>
                  <a:pt x="656" y="77"/>
                </a:cubicBezTo>
                <a:lnTo>
                  <a:pt x="656" y="222"/>
                </a:lnTo>
                <a:cubicBezTo>
                  <a:pt x="656" y="265"/>
                  <a:pt x="622" y="299"/>
                  <a:pt x="579" y="299"/>
                </a:cubicBezTo>
                <a:lnTo>
                  <a:pt x="77" y="299"/>
                </a:lnTo>
                <a:cubicBezTo>
                  <a:pt x="34" y="299"/>
                  <a:pt x="0" y="265"/>
                  <a:pt x="0" y="222"/>
                </a:cubicBezTo>
                <a:lnTo>
                  <a:pt x="0" y="77"/>
                </a:lnTo>
                <a:cubicBezTo>
                  <a:pt x="0" y="34"/>
                  <a:pt x="34" y="0"/>
                  <a:pt x="77"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9" name="Rectangle 44"/>
          <p:cNvSpPr>
            <a:spLocks noChangeArrowheads="1"/>
          </p:cNvSpPr>
          <p:nvPr/>
        </p:nvSpPr>
        <p:spPr bwMode="auto">
          <a:xfrm>
            <a:off x="6089651" y="3594101"/>
            <a:ext cx="86613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read block</a:t>
            </a:r>
            <a:endParaRPr lang="en-US" sz="1600" dirty="0">
              <a:latin typeface="Arial" pitchFamily="34" charset="0"/>
            </a:endParaRPr>
          </a:p>
        </p:txBody>
      </p:sp>
      <p:sp>
        <p:nvSpPr>
          <p:cNvPr id="49170" name="Freeform 45"/>
          <p:cNvSpPr>
            <a:spLocks/>
          </p:cNvSpPr>
          <p:nvPr/>
        </p:nvSpPr>
        <p:spPr bwMode="auto">
          <a:xfrm>
            <a:off x="8642351" y="3054351"/>
            <a:ext cx="842963" cy="341313"/>
          </a:xfrm>
          <a:custGeom>
            <a:avLst/>
            <a:gdLst>
              <a:gd name="T0" fmla="*/ 77 w 739"/>
              <a:gd name="T1" fmla="*/ 0 h 299"/>
              <a:gd name="T2" fmla="*/ 662 w 739"/>
              <a:gd name="T3" fmla="*/ 0 h 299"/>
              <a:gd name="T4" fmla="*/ 739 w 739"/>
              <a:gd name="T5" fmla="*/ 78 h 299"/>
              <a:gd name="T6" fmla="*/ 739 w 739"/>
              <a:gd name="T7" fmla="*/ 222 h 299"/>
              <a:gd name="T8" fmla="*/ 662 w 739"/>
              <a:gd name="T9" fmla="*/ 299 h 299"/>
              <a:gd name="T10" fmla="*/ 77 w 739"/>
              <a:gd name="T11" fmla="*/ 299 h 299"/>
              <a:gd name="T12" fmla="*/ 0 w 739"/>
              <a:gd name="T13" fmla="*/ 222 h 299"/>
              <a:gd name="T14" fmla="*/ 0 w 739"/>
              <a:gd name="T15" fmla="*/ 78 h 299"/>
              <a:gd name="T16" fmla="*/ 77 w 739"/>
              <a:gd name="T17" fmla="*/ 0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9" h="299">
                <a:moveTo>
                  <a:pt x="77" y="0"/>
                </a:moveTo>
                <a:lnTo>
                  <a:pt x="662" y="0"/>
                </a:lnTo>
                <a:cubicBezTo>
                  <a:pt x="705" y="0"/>
                  <a:pt x="739" y="35"/>
                  <a:pt x="739" y="78"/>
                </a:cubicBezTo>
                <a:lnTo>
                  <a:pt x="739" y="222"/>
                </a:lnTo>
                <a:cubicBezTo>
                  <a:pt x="739" y="265"/>
                  <a:pt x="705" y="299"/>
                  <a:pt x="662" y="299"/>
                </a:cubicBezTo>
                <a:lnTo>
                  <a:pt x="77" y="299"/>
                </a:lnTo>
                <a:cubicBezTo>
                  <a:pt x="34" y="299"/>
                  <a:pt x="0" y="265"/>
                  <a:pt x="0" y="222"/>
                </a:cubicBezTo>
                <a:lnTo>
                  <a:pt x="0" y="78"/>
                </a:lnTo>
                <a:cubicBezTo>
                  <a:pt x="0" y="35"/>
                  <a:pt x="34" y="0"/>
                  <a:pt x="77"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1" name="Rectangle 46"/>
          <p:cNvSpPr>
            <a:spLocks noChangeArrowheads="1"/>
          </p:cNvSpPr>
          <p:nvPr/>
        </p:nvSpPr>
        <p:spPr bwMode="auto">
          <a:xfrm>
            <a:off x="8758238" y="3111501"/>
            <a:ext cx="4776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insert</a:t>
            </a:r>
            <a:endParaRPr lang="en-US">
              <a:latin typeface="Arial" pitchFamily="34" charset="0"/>
            </a:endParaRPr>
          </a:p>
        </p:txBody>
      </p:sp>
      <p:sp>
        <p:nvSpPr>
          <p:cNvPr id="49176" name="Freeform 51"/>
          <p:cNvSpPr>
            <a:spLocks noEditPoints="1"/>
          </p:cNvSpPr>
          <p:nvPr/>
        </p:nvSpPr>
        <p:spPr bwMode="auto">
          <a:xfrm>
            <a:off x="9399588" y="3022601"/>
            <a:ext cx="34925" cy="53975"/>
          </a:xfrm>
          <a:custGeom>
            <a:avLst/>
            <a:gdLst>
              <a:gd name="T0" fmla="*/ 0 w 30"/>
              <a:gd name="T1" fmla="*/ 23 h 47"/>
              <a:gd name="T2" fmla="*/ 30 w 30"/>
              <a:gd name="T3" fmla="*/ 23 h 47"/>
              <a:gd name="T4" fmla="*/ 0 w 30"/>
              <a:gd name="T5" fmla="*/ 23 h 47"/>
              <a:gd name="T6" fmla="*/ 3 w 30"/>
              <a:gd name="T7" fmla="*/ 23 h 47"/>
              <a:gd name="T8" fmla="*/ 27 w 30"/>
              <a:gd name="T9" fmla="*/ 23 h 47"/>
              <a:gd name="T10" fmla="*/ 3 w 30"/>
              <a:gd name="T11" fmla="*/ 23 h 47"/>
            </a:gdLst>
            <a:ahLst/>
            <a:cxnLst>
              <a:cxn ang="0">
                <a:pos x="T0" y="T1"/>
              </a:cxn>
              <a:cxn ang="0">
                <a:pos x="T2" y="T3"/>
              </a:cxn>
              <a:cxn ang="0">
                <a:pos x="T4" y="T5"/>
              </a:cxn>
              <a:cxn ang="0">
                <a:pos x="T6" y="T7"/>
              </a:cxn>
              <a:cxn ang="0">
                <a:pos x="T8" y="T9"/>
              </a:cxn>
              <a:cxn ang="0">
                <a:pos x="T10" y="T11"/>
              </a:cxn>
            </a:cxnLst>
            <a:rect l="0" t="0" r="r" b="b"/>
            <a:pathLst>
              <a:path w="30" h="47">
                <a:moveTo>
                  <a:pt x="0" y="23"/>
                </a:moveTo>
                <a:cubicBezTo>
                  <a:pt x="0" y="47"/>
                  <a:pt x="30" y="47"/>
                  <a:pt x="30" y="23"/>
                </a:cubicBezTo>
                <a:cubicBezTo>
                  <a:pt x="30" y="0"/>
                  <a:pt x="0" y="0"/>
                  <a:pt x="0" y="23"/>
                </a:cubicBezTo>
                <a:moveTo>
                  <a:pt x="3" y="23"/>
                </a:moveTo>
                <a:cubicBezTo>
                  <a:pt x="3" y="4"/>
                  <a:pt x="27" y="4"/>
                  <a:pt x="27" y="23"/>
                </a:cubicBezTo>
                <a:cubicBezTo>
                  <a:pt x="27" y="43"/>
                  <a:pt x="3" y="43"/>
                  <a:pt x="3" y="2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8" name="Freeform 53"/>
          <p:cNvSpPr>
            <a:spLocks/>
          </p:cNvSpPr>
          <p:nvPr/>
        </p:nvSpPr>
        <p:spPr bwMode="auto">
          <a:xfrm>
            <a:off x="9402763" y="3025776"/>
            <a:ext cx="30163" cy="49213"/>
          </a:xfrm>
          <a:custGeom>
            <a:avLst/>
            <a:gdLst>
              <a:gd name="T0" fmla="*/ 27 w 27"/>
              <a:gd name="T1" fmla="*/ 21 h 43"/>
              <a:gd name="T2" fmla="*/ 0 w 27"/>
              <a:gd name="T3" fmla="*/ 21 h 43"/>
              <a:gd name="T4" fmla="*/ 27 w 27"/>
              <a:gd name="T5" fmla="*/ 21 h 43"/>
            </a:gdLst>
            <a:ahLst/>
            <a:cxnLst>
              <a:cxn ang="0">
                <a:pos x="T0" y="T1"/>
              </a:cxn>
              <a:cxn ang="0">
                <a:pos x="T2" y="T3"/>
              </a:cxn>
              <a:cxn ang="0">
                <a:pos x="T4" y="T5"/>
              </a:cxn>
            </a:cxnLst>
            <a:rect l="0" t="0" r="r" b="b"/>
            <a:pathLst>
              <a:path w="27" h="43">
                <a:moveTo>
                  <a:pt x="27" y="21"/>
                </a:moveTo>
                <a:cubicBezTo>
                  <a:pt x="27" y="43"/>
                  <a:pt x="0" y="43"/>
                  <a:pt x="0" y="21"/>
                </a:cubicBezTo>
                <a:cubicBezTo>
                  <a:pt x="0" y="0"/>
                  <a:pt x="27" y="0"/>
                  <a:pt x="27" y="2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79" name="Line 54"/>
          <p:cNvSpPr>
            <a:spLocks noChangeShapeType="1"/>
          </p:cNvSpPr>
          <p:nvPr/>
        </p:nvSpPr>
        <p:spPr bwMode="auto">
          <a:xfrm>
            <a:off x="4441825" y="2787651"/>
            <a:ext cx="6350" cy="2066925"/>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80" name="Rectangle 55"/>
          <p:cNvSpPr>
            <a:spLocks noChangeArrowheads="1"/>
          </p:cNvSpPr>
          <p:nvPr/>
        </p:nvSpPr>
        <p:spPr bwMode="auto">
          <a:xfrm>
            <a:off x="4773613" y="2490789"/>
            <a:ext cx="60433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Time </a:t>
            </a:r>
            <a:endParaRPr lang="en-US">
              <a:latin typeface="Arial" pitchFamily="34" charset="0"/>
            </a:endParaRPr>
          </a:p>
        </p:txBody>
      </p:sp>
      <p:sp>
        <p:nvSpPr>
          <p:cNvPr id="49181" name="Rectangle 56"/>
          <p:cNvSpPr>
            <a:spLocks noChangeArrowheads="1"/>
          </p:cNvSpPr>
          <p:nvPr/>
        </p:nvSpPr>
        <p:spPr bwMode="auto">
          <a:xfrm>
            <a:off x="5657850" y="2568575"/>
            <a:ext cx="1125538" cy="114300"/>
          </a:xfrm>
          <a:prstGeom prst="rect">
            <a:avLst/>
          </a:prstGeom>
          <a:solidFill>
            <a:srgbClr val="2117F2"/>
          </a:solidFill>
          <a:ln w="16"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82" name="Freeform 57"/>
          <p:cNvSpPr>
            <a:spLocks/>
          </p:cNvSpPr>
          <p:nvPr/>
        </p:nvSpPr>
        <p:spPr bwMode="auto">
          <a:xfrm>
            <a:off x="6780212" y="2474914"/>
            <a:ext cx="184150" cy="284163"/>
          </a:xfrm>
          <a:custGeom>
            <a:avLst/>
            <a:gdLst>
              <a:gd name="T0" fmla="*/ 0 w 161"/>
              <a:gd name="T1" fmla="*/ 0 h 250"/>
              <a:gd name="T2" fmla="*/ 0 w 161"/>
              <a:gd name="T3" fmla="*/ 250 h 250"/>
              <a:gd name="T4" fmla="*/ 161 w 161"/>
              <a:gd name="T5" fmla="*/ 113 h 250"/>
              <a:gd name="T6" fmla="*/ 0 w 161"/>
              <a:gd name="T7" fmla="*/ 0 h 250"/>
            </a:gdLst>
            <a:ahLst/>
            <a:cxnLst>
              <a:cxn ang="0">
                <a:pos x="T0" y="T1"/>
              </a:cxn>
              <a:cxn ang="0">
                <a:pos x="T2" y="T3"/>
              </a:cxn>
              <a:cxn ang="0">
                <a:pos x="T4" y="T5"/>
              </a:cxn>
              <a:cxn ang="0">
                <a:pos x="T6" y="T7"/>
              </a:cxn>
            </a:cxnLst>
            <a:rect l="0" t="0" r="r" b="b"/>
            <a:pathLst>
              <a:path w="161" h="250">
                <a:moveTo>
                  <a:pt x="0" y="0"/>
                </a:moveTo>
                <a:lnTo>
                  <a:pt x="0" y="250"/>
                </a:lnTo>
                <a:lnTo>
                  <a:pt x="161" y="113"/>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3" name="Freeform 58"/>
          <p:cNvSpPr>
            <a:spLocks/>
          </p:cNvSpPr>
          <p:nvPr/>
        </p:nvSpPr>
        <p:spPr bwMode="auto">
          <a:xfrm>
            <a:off x="8175625" y="3371850"/>
            <a:ext cx="241300" cy="1041400"/>
          </a:xfrm>
          <a:custGeom>
            <a:avLst/>
            <a:gdLst>
              <a:gd name="T0" fmla="*/ 211 w 212"/>
              <a:gd name="T1" fmla="*/ 607 h 913"/>
              <a:gd name="T2" fmla="*/ 211 w 212"/>
              <a:gd name="T3" fmla="*/ 603 h 913"/>
              <a:gd name="T4" fmla="*/ 156 w 212"/>
              <a:gd name="T5" fmla="*/ 623 h 913"/>
              <a:gd name="T6" fmla="*/ 155 w 212"/>
              <a:gd name="T7" fmla="*/ 25 h 913"/>
              <a:gd name="T8" fmla="*/ 60 w 212"/>
              <a:gd name="T9" fmla="*/ 25 h 913"/>
              <a:gd name="T10" fmla="*/ 59 w 212"/>
              <a:gd name="T11" fmla="*/ 623 h 913"/>
              <a:gd name="T12" fmla="*/ 4 w 212"/>
              <a:gd name="T13" fmla="*/ 603 h 913"/>
              <a:gd name="T14" fmla="*/ 106 w 212"/>
              <a:gd name="T15" fmla="*/ 913 h 913"/>
              <a:gd name="T16" fmla="*/ 106 w 212"/>
              <a:gd name="T17" fmla="*/ 913 h 913"/>
              <a:gd name="T18" fmla="*/ 109 w 212"/>
              <a:gd name="T19" fmla="*/ 913 h 913"/>
              <a:gd name="T20" fmla="*/ 211 w 212"/>
              <a:gd name="T21" fmla="*/ 60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2" h="913">
                <a:moveTo>
                  <a:pt x="211" y="607"/>
                </a:moveTo>
                <a:cubicBezTo>
                  <a:pt x="211" y="606"/>
                  <a:pt x="211" y="604"/>
                  <a:pt x="211" y="603"/>
                </a:cubicBezTo>
                <a:cubicBezTo>
                  <a:pt x="206" y="566"/>
                  <a:pt x="156" y="623"/>
                  <a:pt x="156" y="623"/>
                </a:cubicBezTo>
                <a:cubicBezTo>
                  <a:pt x="156" y="623"/>
                  <a:pt x="159" y="50"/>
                  <a:pt x="155" y="25"/>
                </a:cubicBezTo>
                <a:cubicBezTo>
                  <a:pt x="152" y="0"/>
                  <a:pt x="63" y="0"/>
                  <a:pt x="60" y="25"/>
                </a:cubicBezTo>
                <a:cubicBezTo>
                  <a:pt x="56" y="50"/>
                  <a:pt x="59" y="623"/>
                  <a:pt x="59" y="623"/>
                </a:cubicBezTo>
                <a:cubicBezTo>
                  <a:pt x="59" y="623"/>
                  <a:pt x="9" y="566"/>
                  <a:pt x="4" y="603"/>
                </a:cubicBezTo>
                <a:cubicBezTo>
                  <a:pt x="0" y="639"/>
                  <a:pt x="58" y="909"/>
                  <a:pt x="106" y="913"/>
                </a:cubicBezTo>
                <a:lnTo>
                  <a:pt x="106" y="913"/>
                </a:lnTo>
                <a:cubicBezTo>
                  <a:pt x="107" y="913"/>
                  <a:pt x="108" y="913"/>
                  <a:pt x="109" y="913"/>
                </a:cubicBezTo>
                <a:cubicBezTo>
                  <a:pt x="156" y="909"/>
                  <a:pt x="212" y="656"/>
                  <a:pt x="211" y="607"/>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4" name="Freeform 59"/>
          <p:cNvSpPr>
            <a:spLocks/>
          </p:cNvSpPr>
          <p:nvPr/>
        </p:nvSpPr>
        <p:spPr bwMode="auto">
          <a:xfrm>
            <a:off x="8166100" y="3357563"/>
            <a:ext cx="242888" cy="1041400"/>
          </a:xfrm>
          <a:custGeom>
            <a:avLst/>
            <a:gdLst>
              <a:gd name="T0" fmla="*/ 212 w 213"/>
              <a:gd name="T1" fmla="*/ 607 h 913"/>
              <a:gd name="T2" fmla="*/ 212 w 213"/>
              <a:gd name="T3" fmla="*/ 603 h 913"/>
              <a:gd name="T4" fmla="*/ 157 w 213"/>
              <a:gd name="T5" fmla="*/ 623 h 913"/>
              <a:gd name="T6" fmla="*/ 156 w 213"/>
              <a:gd name="T7" fmla="*/ 25 h 913"/>
              <a:gd name="T8" fmla="*/ 60 w 213"/>
              <a:gd name="T9" fmla="*/ 25 h 913"/>
              <a:gd name="T10" fmla="*/ 60 w 213"/>
              <a:gd name="T11" fmla="*/ 623 h 913"/>
              <a:gd name="T12" fmla="*/ 5 w 213"/>
              <a:gd name="T13" fmla="*/ 603 h 913"/>
              <a:gd name="T14" fmla="*/ 107 w 213"/>
              <a:gd name="T15" fmla="*/ 913 h 913"/>
              <a:gd name="T16" fmla="*/ 107 w 213"/>
              <a:gd name="T17" fmla="*/ 913 h 913"/>
              <a:gd name="T18" fmla="*/ 110 w 213"/>
              <a:gd name="T19" fmla="*/ 913 h 913"/>
              <a:gd name="T20" fmla="*/ 212 w 213"/>
              <a:gd name="T21" fmla="*/ 607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3" h="913">
                <a:moveTo>
                  <a:pt x="212" y="607"/>
                </a:moveTo>
                <a:cubicBezTo>
                  <a:pt x="212" y="606"/>
                  <a:pt x="212" y="604"/>
                  <a:pt x="212" y="603"/>
                </a:cubicBezTo>
                <a:cubicBezTo>
                  <a:pt x="207" y="566"/>
                  <a:pt x="157" y="623"/>
                  <a:pt x="157" y="623"/>
                </a:cubicBezTo>
                <a:cubicBezTo>
                  <a:pt x="157" y="623"/>
                  <a:pt x="160" y="51"/>
                  <a:pt x="156" y="25"/>
                </a:cubicBezTo>
                <a:cubicBezTo>
                  <a:pt x="152" y="0"/>
                  <a:pt x="64" y="0"/>
                  <a:pt x="60" y="25"/>
                </a:cubicBezTo>
                <a:cubicBezTo>
                  <a:pt x="57" y="50"/>
                  <a:pt x="60" y="623"/>
                  <a:pt x="60" y="623"/>
                </a:cubicBezTo>
                <a:cubicBezTo>
                  <a:pt x="60" y="623"/>
                  <a:pt x="9" y="566"/>
                  <a:pt x="5" y="603"/>
                </a:cubicBezTo>
                <a:cubicBezTo>
                  <a:pt x="0" y="639"/>
                  <a:pt x="59" y="909"/>
                  <a:pt x="107" y="913"/>
                </a:cubicBezTo>
                <a:lnTo>
                  <a:pt x="107" y="913"/>
                </a:lnTo>
                <a:cubicBezTo>
                  <a:pt x="108" y="913"/>
                  <a:pt x="109" y="913"/>
                  <a:pt x="110" y="913"/>
                </a:cubicBezTo>
                <a:cubicBezTo>
                  <a:pt x="157" y="910"/>
                  <a:pt x="213" y="656"/>
                  <a:pt x="212" y="607"/>
                </a:cubicBezTo>
                <a:close/>
              </a:path>
            </a:pathLst>
          </a:custGeom>
          <a:solidFill>
            <a:srgbClr val="0000FF"/>
          </a:solidFill>
          <a:ln w="10"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5" name="Rectangle 60"/>
          <p:cNvSpPr>
            <a:spLocks noChangeArrowheads="1"/>
          </p:cNvSpPr>
          <p:nvPr/>
        </p:nvSpPr>
        <p:spPr bwMode="auto">
          <a:xfrm>
            <a:off x="7532687" y="4391026"/>
            <a:ext cx="1403350" cy="544513"/>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86" name="Rectangle 61"/>
          <p:cNvSpPr>
            <a:spLocks noChangeArrowheads="1"/>
          </p:cNvSpPr>
          <p:nvPr/>
        </p:nvSpPr>
        <p:spPr bwMode="auto">
          <a:xfrm>
            <a:off x="7686676" y="4437064"/>
            <a:ext cx="949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Lower level</a:t>
            </a:r>
            <a:endParaRPr lang="en-US">
              <a:latin typeface="Arial" pitchFamily="34" charset="0"/>
            </a:endParaRPr>
          </a:p>
        </p:txBody>
      </p:sp>
      <p:sp>
        <p:nvSpPr>
          <p:cNvPr id="49187" name="Rectangle 62"/>
          <p:cNvSpPr>
            <a:spLocks noChangeArrowheads="1"/>
          </p:cNvSpPr>
          <p:nvPr/>
        </p:nvSpPr>
        <p:spPr bwMode="auto">
          <a:xfrm>
            <a:off x="7948612" y="4695826"/>
            <a:ext cx="479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cache</a:t>
            </a:r>
            <a:endParaRPr lang="en-US">
              <a:latin typeface="Arial" pitchFamily="34" charset="0"/>
            </a:endParaRPr>
          </a:p>
        </p:txBody>
      </p:sp>
      <p:sp>
        <p:nvSpPr>
          <p:cNvPr id="49188" name="Freeform 63"/>
          <p:cNvSpPr>
            <a:spLocks/>
          </p:cNvSpPr>
          <p:nvPr/>
        </p:nvSpPr>
        <p:spPr bwMode="auto">
          <a:xfrm>
            <a:off x="8464550" y="3629025"/>
            <a:ext cx="1276350" cy="458788"/>
          </a:xfrm>
          <a:custGeom>
            <a:avLst/>
            <a:gdLst>
              <a:gd name="T0" fmla="*/ 142 w 1119"/>
              <a:gd name="T1" fmla="*/ 0 h 403"/>
              <a:gd name="T2" fmla="*/ 977 w 1119"/>
              <a:gd name="T3" fmla="*/ 0 h 403"/>
              <a:gd name="T4" fmla="*/ 1119 w 1119"/>
              <a:gd name="T5" fmla="*/ 141 h 403"/>
              <a:gd name="T6" fmla="*/ 1119 w 1119"/>
              <a:gd name="T7" fmla="*/ 261 h 403"/>
              <a:gd name="T8" fmla="*/ 977 w 1119"/>
              <a:gd name="T9" fmla="*/ 403 h 403"/>
              <a:gd name="T10" fmla="*/ 142 w 1119"/>
              <a:gd name="T11" fmla="*/ 403 h 403"/>
              <a:gd name="T12" fmla="*/ 0 w 1119"/>
              <a:gd name="T13" fmla="*/ 261 h 403"/>
              <a:gd name="T14" fmla="*/ 0 w 1119"/>
              <a:gd name="T15" fmla="*/ 141 h 403"/>
              <a:gd name="T16" fmla="*/ 142 w 1119"/>
              <a:gd name="T17" fmla="*/ 0 h 4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19" h="403">
                <a:moveTo>
                  <a:pt x="142" y="0"/>
                </a:moveTo>
                <a:lnTo>
                  <a:pt x="977" y="0"/>
                </a:lnTo>
                <a:cubicBezTo>
                  <a:pt x="1056" y="0"/>
                  <a:pt x="1119" y="63"/>
                  <a:pt x="1119" y="141"/>
                </a:cubicBezTo>
                <a:lnTo>
                  <a:pt x="1119" y="261"/>
                </a:lnTo>
                <a:cubicBezTo>
                  <a:pt x="1119" y="340"/>
                  <a:pt x="1056" y="403"/>
                  <a:pt x="977" y="403"/>
                </a:cubicBezTo>
                <a:lnTo>
                  <a:pt x="142" y="403"/>
                </a:lnTo>
                <a:cubicBezTo>
                  <a:pt x="63" y="403"/>
                  <a:pt x="0" y="340"/>
                  <a:pt x="0" y="261"/>
                </a:cubicBezTo>
                <a:lnTo>
                  <a:pt x="0" y="141"/>
                </a:lnTo>
                <a:cubicBezTo>
                  <a:pt x="0" y="63"/>
                  <a:pt x="63" y="0"/>
                  <a:pt x="142" y="0"/>
                </a:cubicBezTo>
                <a:close/>
              </a:path>
            </a:pathLst>
          </a:custGeom>
          <a:solidFill>
            <a:srgbClr val="FFE6D5"/>
          </a:solidFill>
          <a:ln w="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9189" name="Rectangle 64"/>
          <p:cNvSpPr>
            <a:spLocks noChangeArrowheads="1"/>
          </p:cNvSpPr>
          <p:nvPr/>
        </p:nvSpPr>
        <p:spPr bwMode="auto">
          <a:xfrm>
            <a:off x="8807451" y="3671888"/>
            <a:ext cx="51744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if write</a:t>
            </a:r>
            <a:endParaRPr lang="en-US">
              <a:latin typeface="Arial" pitchFamily="34" charset="0"/>
            </a:endParaRPr>
          </a:p>
        </p:txBody>
      </p:sp>
      <p:sp>
        <p:nvSpPr>
          <p:cNvPr id="49190" name="Rectangle 65"/>
          <p:cNvSpPr>
            <a:spLocks noChangeArrowheads="1"/>
          </p:cNvSpPr>
          <p:nvPr/>
        </p:nvSpPr>
        <p:spPr bwMode="auto">
          <a:xfrm>
            <a:off x="8605837" y="3883025"/>
            <a:ext cx="79842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back cache</a:t>
            </a:r>
            <a:endParaRPr lang="en-US">
              <a:latin typeface="Arial" pitchFamily="34" charset="0"/>
            </a:endParaRPr>
          </a:p>
        </p:txBody>
      </p:sp>
      <p:sp>
        <p:nvSpPr>
          <p:cNvPr id="49194" name="Freeform 69"/>
          <p:cNvSpPr>
            <a:spLocks noEditPoints="1"/>
          </p:cNvSpPr>
          <p:nvPr/>
        </p:nvSpPr>
        <p:spPr bwMode="auto">
          <a:xfrm>
            <a:off x="9545638" y="3595688"/>
            <a:ext cx="98425" cy="146050"/>
          </a:xfrm>
          <a:custGeom>
            <a:avLst/>
            <a:gdLst>
              <a:gd name="T0" fmla="*/ 1 w 86"/>
              <a:gd name="T1" fmla="*/ 41 h 128"/>
              <a:gd name="T2" fmla="*/ 14 w 86"/>
              <a:gd name="T3" fmla="*/ 53 h 128"/>
              <a:gd name="T4" fmla="*/ 27 w 86"/>
              <a:gd name="T5" fmla="*/ 35 h 128"/>
              <a:gd name="T6" fmla="*/ 62 w 86"/>
              <a:gd name="T7" fmla="*/ 50 h 128"/>
              <a:gd name="T8" fmla="*/ 31 w 86"/>
              <a:gd name="T9" fmla="*/ 84 h 128"/>
              <a:gd name="T10" fmla="*/ 26 w 86"/>
              <a:gd name="T11" fmla="*/ 112 h 128"/>
              <a:gd name="T12" fmla="*/ 32 w 86"/>
              <a:gd name="T13" fmla="*/ 125 h 128"/>
              <a:gd name="T14" fmla="*/ 42 w 86"/>
              <a:gd name="T15" fmla="*/ 122 h 128"/>
              <a:gd name="T16" fmla="*/ 46 w 86"/>
              <a:gd name="T17" fmla="*/ 101 h 128"/>
              <a:gd name="T18" fmla="*/ 68 w 86"/>
              <a:gd name="T19" fmla="*/ 84 h 128"/>
              <a:gd name="T20" fmla="*/ 78 w 86"/>
              <a:gd name="T21" fmla="*/ 32 h 128"/>
              <a:gd name="T22" fmla="*/ 1 w 86"/>
              <a:gd name="T23" fmla="*/ 41 h 128"/>
              <a:gd name="T24" fmla="*/ 8 w 86"/>
              <a:gd name="T25" fmla="*/ 52 h 128"/>
              <a:gd name="T26" fmla="*/ 5 w 86"/>
              <a:gd name="T27" fmla="*/ 35 h 128"/>
              <a:gd name="T28" fmla="*/ 16 w 86"/>
              <a:gd name="T29" fmla="*/ 20 h 128"/>
              <a:gd name="T30" fmla="*/ 67 w 86"/>
              <a:gd name="T31" fmla="*/ 21 h 128"/>
              <a:gd name="T32" fmla="*/ 76 w 86"/>
              <a:gd name="T33" fmla="*/ 70 h 128"/>
              <a:gd name="T34" fmla="*/ 42 w 86"/>
              <a:gd name="T35" fmla="*/ 106 h 128"/>
              <a:gd name="T36" fmla="*/ 37 w 86"/>
              <a:gd name="T37" fmla="*/ 124 h 128"/>
              <a:gd name="T38" fmla="*/ 29 w 86"/>
              <a:gd name="T39" fmla="*/ 98 h 128"/>
              <a:gd name="T40" fmla="*/ 63 w 86"/>
              <a:gd name="T41" fmla="*/ 57 h 128"/>
              <a:gd name="T42" fmla="*/ 42 w 86"/>
              <a:gd name="T43" fmla="*/ 28 h 128"/>
              <a:gd name="T44" fmla="*/ 21 w 86"/>
              <a:gd name="T45" fmla="*/ 36 h 128"/>
              <a:gd name="T46" fmla="*/ 8 w 86"/>
              <a:gd name="T47" fmla="*/ 5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128">
                <a:moveTo>
                  <a:pt x="1" y="41"/>
                </a:moveTo>
                <a:cubicBezTo>
                  <a:pt x="0" y="49"/>
                  <a:pt x="6" y="61"/>
                  <a:pt x="14" y="53"/>
                </a:cubicBezTo>
                <a:cubicBezTo>
                  <a:pt x="19" y="48"/>
                  <a:pt x="20" y="39"/>
                  <a:pt x="27" y="35"/>
                </a:cubicBezTo>
                <a:cubicBezTo>
                  <a:pt x="37" y="27"/>
                  <a:pt x="62" y="32"/>
                  <a:pt x="62" y="50"/>
                </a:cubicBezTo>
                <a:cubicBezTo>
                  <a:pt x="61" y="69"/>
                  <a:pt x="39" y="72"/>
                  <a:pt x="31" y="84"/>
                </a:cubicBezTo>
                <a:cubicBezTo>
                  <a:pt x="25" y="91"/>
                  <a:pt x="25" y="103"/>
                  <a:pt x="26" y="112"/>
                </a:cubicBezTo>
                <a:cubicBezTo>
                  <a:pt x="27" y="116"/>
                  <a:pt x="28" y="122"/>
                  <a:pt x="32" y="125"/>
                </a:cubicBezTo>
                <a:cubicBezTo>
                  <a:pt x="36" y="128"/>
                  <a:pt x="41" y="127"/>
                  <a:pt x="42" y="122"/>
                </a:cubicBezTo>
                <a:cubicBezTo>
                  <a:pt x="44" y="115"/>
                  <a:pt x="43" y="108"/>
                  <a:pt x="46" y="101"/>
                </a:cubicBezTo>
                <a:cubicBezTo>
                  <a:pt x="51" y="90"/>
                  <a:pt x="60" y="89"/>
                  <a:pt x="68" y="84"/>
                </a:cubicBezTo>
                <a:cubicBezTo>
                  <a:pt x="84" y="74"/>
                  <a:pt x="86" y="49"/>
                  <a:pt x="78" y="32"/>
                </a:cubicBezTo>
                <a:cubicBezTo>
                  <a:pt x="64" y="0"/>
                  <a:pt x="4" y="0"/>
                  <a:pt x="1" y="41"/>
                </a:cubicBezTo>
                <a:moveTo>
                  <a:pt x="8" y="52"/>
                </a:moveTo>
                <a:cubicBezTo>
                  <a:pt x="2" y="51"/>
                  <a:pt x="3" y="40"/>
                  <a:pt x="5" y="35"/>
                </a:cubicBezTo>
                <a:cubicBezTo>
                  <a:pt x="7" y="29"/>
                  <a:pt x="11" y="23"/>
                  <a:pt x="16" y="20"/>
                </a:cubicBezTo>
                <a:cubicBezTo>
                  <a:pt x="30" y="9"/>
                  <a:pt x="54" y="9"/>
                  <a:pt x="67" y="21"/>
                </a:cubicBezTo>
                <a:cubicBezTo>
                  <a:pt x="80" y="33"/>
                  <a:pt x="84" y="54"/>
                  <a:pt x="76" y="70"/>
                </a:cubicBezTo>
                <a:cubicBezTo>
                  <a:pt x="68" y="88"/>
                  <a:pt x="46" y="84"/>
                  <a:pt x="42" y="106"/>
                </a:cubicBezTo>
                <a:cubicBezTo>
                  <a:pt x="41" y="109"/>
                  <a:pt x="41" y="124"/>
                  <a:pt x="37" y="124"/>
                </a:cubicBezTo>
                <a:cubicBezTo>
                  <a:pt x="28" y="124"/>
                  <a:pt x="28" y="105"/>
                  <a:pt x="29" y="98"/>
                </a:cubicBezTo>
                <a:cubicBezTo>
                  <a:pt x="31" y="77"/>
                  <a:pt x="55" y="76"/>
                  <a:pt x="63" y="57"/>
                </a:cubicBezTo>
                <a:cubicBezTo>
                  <a:pt x="69" y="42"/>
                  <a:pt x="55" y="29"/>
                  <a:pt x="42" y="28"/>
                </a:cubicBezTo>
                <a:cubicBezTo>
                  <a:pt x="35" y="27"/>
                  <a:pt x="26" y="30"/>
                  <a:pt x="21" y="36"/>
                </a:cubicBezTo>
                <a:cubicBezTo>
                  <a:pt x="17" y="41"/>
                  <a:pt x="14" y="53"/>
                  <a:pt x="8" y="52"/>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5" name="Freeform 70"/>
          <p:cNvSpPr>
            <a:spLocks noEditPoints="1"/>
          </p:cNvSpPr>
          <p:nvPr/>
        </p:nvSpPr>
        <p:spPr bwMode="auto">
          <a:xfrm>
            <a:off x="9569451" y="3740150"/>
            <a:ext cx="34925" cy="52388"/>
          </a:xfrm>
          <a:custGeom>
            <a:avLst/>
            <a:gdLst>
              <a:gd name="T0" fmla="*/ 0 w 30"/>
              <a:gd name="T1" fmla="*/ 24 h 47"/>
              <a:gd name="T2" fmla="*/ 30 w 30"/>
              <a:gd name="T3" fmla="*/ 24 h 47"/>
              <a:gd name="T4" fmla="*/ 0 w 30"/>
              <a:gd name="T5" fmla="*/ 24 h 47"/>
              <a:gd name="T6" fmla="*/ 2 w 30"/>
              <a:gd name="T7" fmla="*/ 24 h 47"/>
              <a:gd name="T8" fmla="*/ 27 w 30"/>
              <a:gd name="T9" fmla="*/ 24 h 47"/>
              <a:gd name="T10" fmla="*/ 2 w 30"/>
              <a:gd name="T11" fmla="*/ 24 h 47"/>
            </a:gdLst>
            <a:ahLst/>
            <a:cxnLst>
              <a:cxn ang="0">
                <a:pos x="T0" y="T1"/>
              </a:cxn>
              <a:cxn ang="0">
                <a:pos x="T2" y="T3"/>
              </a:cxn>
              <a:cxn ang="0">
                <a:pos x="T4" y="T5"/>
              </a:cxn>
              <a:cxn ang="0">
                <a:pos x="T6" y="T7"/>
              </a:cxn>
              <a:cxn ang="0">
                <a:pos x="T8" y="T9"/>
              </a:cxn>
              <a:cxn ang="0">
                <a:pos x="T10" y="T11"/>
              </a:cxn>
            </a:cxnLst>
            <a:rect l="0" t="0" r="r" b="b"/>
            <a:pathLst>
              <a:path w="30" h="47">
                <a:moveTo>
                  <a:pt x="0" y="24"/>
                </a:moveTo>
                <a:cubicBezTo>
                  <a:pt x="0" y="47"/>
                  <a:pt x="30" y="47"/>
                  <a:pt x="30" y="24"/>
                </a:cubicBezTo>
                <a:cubicBezTo>
                  <a:pt x="30" y="0"/>
                  <a:pt x="0" y="0"/>
                  <a:pt x="0" y="24"/>
                </a:cubicBezTo>
                <a:moveTo>
                  <a:pt x="2" y="24"/>
                </a:moveTo>
                <a:cubicBezTo>
                  <a:pt x="2" y="4"/>
                  <a:pt x="27" y="4"/>
                  <a:pt x="27" y="24"/>
                </a:cubicBezTo>
                <a:cubicBezTo>
                  <a:pt x="27" y="43"/>
                  <a:pt x="2" y="43"/>
                  <a:pt x="2" y="24"/>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7" name="Freeform 72"/>
          <p:cNvSpPr>
            <a:spLocks/>
          </p:cNvSpPr>
          <p:nvPr/>
        </p:nvSpPr>
        <p:spPr bwMode="auto">
          <a:xfrm>
            <a:off x="9571037" y="3741739"/>
            <a:ext cx="31750" cy="49213"/>
          </a:xfrm>
          <a:custGeom>
            <a:avLst/>
            <a:gdLst>
              <a:gd name="T0" fmla="*/ 27 w 27"/>
              <a:gd name="T1" fmla="*/ 22 h 43"/>
              <a:gd name="T2" fmla="*/ 0 w 27"/>
              <a:gd name="T3" fmla="*/ 22 h 43"/>
              <a:gd name="T4" fmla="*/ 27 w 27"/>
              <a:gd name="T5" fmla="*/ 22 h 43"/>
            </a:gdLst>
            <a:ahLst/>
            <a:cxnLst>
              <a:cxn ang="0">
                <a:pos x="T0" y="T1"/>
              </a:cxn>
              <a:cxn ang="0">
                <a:pos x="T2" y="T3"/>
              </a:cxn>
              <a:cxn ang="0">
                <a:pos x="T4" y="T5"/>
              </a:cxn>
            </a:cxnLst>
            <a:rect l="0" t="0" r="r" b="b"/>
            <a:pathLst>
              <a:path w="27" h="43">
                <a:moveTo>
                  <a:pt x="27" y="22"/>
                </a:moveTo>
                <a:cubicBezTo>
                  <a:pt x="27" y="43"/>
                  <a:pt x="0" y="43"/>
                  <a:pt x="0" y="22"/>
                </a:cubicBezTo>
                <a:cubicBezTo>
                  <a:pt x="0" y="0"/>
                  <a:pt x="27" y="0"/>
                  <a:pt x="27" y="22"/>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61" name="Freeform 36"/>
          <p:cNvSpPr>
            <a:spLocks/>
          </p:cNvSpPr>
          <p:nvPr/>
        </p:nvSpPr>
        <p:spPr bwMode="auto">
          <a:xfrm>
            <a:off x="9477377" y="3551238"/>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9196" name="Freeform 71"/>
          <p:cNvSpPr>
            <a:spLocks/>
          </p:cNvSpPr>
          <p:nvPr/>
        </p:nvSpPr>
        <p:spPr bwMode="auto">
          <a:xfrm>
            <a:off x="9542463" y="3602038"/>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36"/>
          <p:cNvSpPr>
            <a:spLocks/>
          </p:cNvSpPr>
          <p:nvPr/>
        </p:nvSpPr>
        <p:spPr bwMode="auto">
          <a:xfrm>
            <a:off x="9310688" y="2894014"/>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71"/>
          <p:cNvSpPr>
            <a:spLocks/>
          </p:cNvSpPr>
          <p:nvPr/>
        </p:nvSpPr>
        <p:spPr bwMode="auto">
          <a:xfrm>
            <a:off x="9375774"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36"/>
          <p:cNvSpPr>
            <a:spLocks/>
          </p:cNvSpPr>
          <p:nvPr/>
        </p:nvSpPr>
        <p:spPr bwMode="auto">
          <a:xfrm>
            <a:off x="8451852" y="2894014"/>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1" name="Freeform 71"/>
          <p:cNvSpPr>
            <a:spLocks/>
          </p:cNvSpPr>
          <p:nvPr/>
        </p:nvSpPr>
        <p:spPr bwMode="auto">
          <a:xfrm>
            <a:off x="8516938"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2" name="Freeform 36"/>
          <p:cNvSpPr>
            <a:spLocks/>
          </p:cNvSpPr>
          <p:nvPr/>
        </p:nvSpPr>
        <p:spPr bwMode="auto">
          <a:xfrm>
            <a:off x="7588252" y="2894014"/>
            <a:ext cx="231775" cy="269875"/>
          </a:xfrm>
          <a:custGeom>
            <a:avLst/>
            <a:gdLst>
              <a:gd name="T0" fmla="*/ 0 w 203"/>
              <a:gd name="T1" fmla="*/ 122 h 237"/>
              <a:gd name="T2" fmla="*/ 89 w 203"/>
              <a:gd name="T3" fmla="*/ 232 h 237"/>
              <a:gd name="T4" fmla="*/ 194 w 203"/>
              <a:gd name="T5" fmla="*/ 142 h 237"/>
              <a:gd name="T6" fmla="*/ 124 w 203"/>
              <a:gd name="T7" fmla="*/ 15 h 237"/>
              <a:gd name="T8" fmla="*/ 6 w 203"/>
              <a:gd name="T9" fmla="*/ 82 h 237"/>
              <a:gd name="T10" fmla="*/ 0 w 203"/>
              <a:gd name="T11" fmla="*/ 122 h 237"/>
            </a:gdLst>
            <a:ahLst/>
            <a:cxnLst>
              <a:cxn ang="0">
                <a:pos x="T0" y="T1"/>
              </a:cxn>
              <a:cxn ang="0">
                <a:pos x="T2" y="T3"/>
              </a:cxn>
              <a:cxn ang="0">
                <a:pos x="T4" y="T5"/>
              </a:cxn>
              <a:cxn ang="0">
                <a:pos x="T6" y="T7"/>
              </a:cxn>
              <a:cxn ang="0">
                <a:pos x="T8" y="T9"/>
              </a:cxn>
              <a:cxn ang="0">
                <a:pos x="T10" y="T11"/>
              </a:cxn>
            </a:cxnLst>
            <a:rect l="0" t="0" r="r" b="b"/>
            <a:pathLst>
              <a:path w="203" h="237">
                <a:moveTo>
                  <a:pt x="0" y="122"/>
                </a:moveTo>
                <a:cubicBezTo>
                  <a:pt x="0" y="178"/>
                  <a:pt x="39" y="227"/>
                  <a:pt x="89" y="232"/>
                </a:cubicBezTo>
                <a:cubicBezTo>
                  <a:pt x="138" y="237"/>
                  <a:pt x="185" y="197"/>
                  <a:pt x="194" y="142"/>
                </a:cubicBezTo>
                <a:cubicBezTo>
                  <a:pt x="203" y="86"/>
                  <a:pt x="172" y="30"/>
                  <a:pt x="124" y="15"/>
                </a:cubicBezTo>
                <a:cubicBezTo>
                  <a:pt x="76" y="0"/>
                  <a:pt x="24" y="30"/>
                  <a:pt x="6" y="82"/>
                </a:cubicBezTo>
                <a:cubicBezTo>
                  <a:pt x="2" y="95"/>
                  <a:pt x="0" y="108"/>
                  <a:pt x="0" y="12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3" name="Freeform 71"/>
          <p:cNvSpPr>
            <a:spLocks/>
          </p:cNvSpPr>
          <p:nvPr/>
        </p:nvSpPr>
        <p:spPr bwMode="auto">
          <a:xfrm>
            <a:off x="7653338" y="2944814"/>
            <a:ext cx="100013" cy="141288"/>
          </a:xfrm>
          <a:custGeom>
            <a:avLst/>
            <a:gdLst>
              <a:gd name="T0" fmla="*/ 66 w 87"/>
              <a:gd name="T1" fmla="*/ 79 h 124"/>
              <a:gd name="T2" fmla="*/ 46 w 87"/>
              <a:gd name="T3" fmla="*/ 98 h 124"/>
              <a:gd name="T4" fmla="*/ 43 w 87"/>
              <a:gd name="T5" fmla="*/ 118 h 124"/>
              <a:gd name="T6" fmla="*/ 32 w 87"/>
              <a:gd name="T7" fmla="*/ 111 h 124"/>
              <a:gd name="T8" fmla="*/ 34 w 87"/>
              <a:gd name="T9" fmla="*/ 80 h 124"/>
              <a:gd name="T10" fmla="*/ 64 w 87"/>
              <a:gd name="T11" fmla="*/ 36 h 124"/>
              <a:gd name="T12" fmla="*/ 29 w 87"/>
              <a:gd name="T13" fmla="*/ 27 h 124"/>
              <a:gd name="T14" fmla="*/ 7 w 87"/>
              <a:gd name="T15" fmla="*/ 44 h 124"/>
              <a:gd name="T16" fmla="*/ 22 w 87"/>
              <a:gd name="T17" fmla="*/ 10 h 124"/>
              <a:gd name="T18" fmla="*/ 77 w 87"/>
              <a:gd name="T19" fmla="*/ 20 h 124"/>
              <a:gd name="T20" fmla="*/ 79 w 87"/>
              <a:gd name="T21" fmla="*/ 68 h 124"/>
              <a:gd name="T22" fmla="*/ 66 w 87"/>
              <a:gd name="T23" fmla="*/ 79 h 1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7" h="124">
                <a:moveTo>
                  <a:pt x="66" y="79"/>
                </a:moveTo>
                <a:cubicBezTo>
                  <a:pt x="57" y="82"/>
                  <a:pt x="49" y="88"/>
                  <a:pt x="46" y="98"/>
                </a:cubicBezTo>
                <a:cubicBezTo>
                  <a:pt x="45" y="104"/>
                  <a:pt x="46" y="113"/>
                  <a:pt x="43" y="118"/>
                </a:cubicBezTo>
                <a:cubicBezTo>
                  <a:pt x="39" y="124"/>
                  <a:pt x="33" y="114"/>
                  <a:pt x="32" y="111"/>
                </a:cubicBezTo>
                <a:cubicBezTo>
                  <a:pt x="29" y="102"/>
                  <a:pt x="29" y="88"/>
                  <a:pt x="34" y="80"/>
                </a:cubicBezTo>
                <a:cubicBezTo>
                  <a:pt x="41" y="68"/>
                  <a:pt x="76" y="58"/>
                  <a:pt x="64" y="36"/>
                </a:cubicBezTo>
                <a:cubicBezTo>
                  <a:pt x="57" y="23"/>
                  <a:pt x="40" y="20"/>
                  <a:pt x="29" y="27"/>
                </a:cubicBezTo>
                <a:cubicBezTo>
                  <a:pt x="24" y="31"/>
                  <a:pt x="14" y="58"/>
                  <a:pt x="7" y="44"/>
                </a:cubicBezTo>
                <a:cubicBezTo>
                  <a:pt x="0" y="31"/>
                  <a:pt x="12" y="15"/>
                  <a:pt x="22" y="10"/>
                </a:cubicBezTo>
                <a:cubicBezTo>
                  <a:pt x="39" y="0"/>
                  <a:pt x="64" y="3"/>
                  <a:pt x="77" y="20"/>
                </a:cubicBezTo>
                <a:cubicBezTo>
                  <a:pt x="86" y="34"/>
                  <a:pt x="87" y="54"/>
                  <a:pt x="79" y="68"/>
                </a:cubicBezTo>
                <a:cubicBezTo>
                  <a:pt x="76" y="73"/>
                  <a:pt x="71" y="77"/>
                  <a:pt x="66" y="7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828800" y="304801"/>
            <a:ext cx="88392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sz="4200" dirty="0" err="1">
                <a:solidFill>
                  <a:schemeClr val="tx1"/>
                </a:solidFill>
              </a:rPr>
              <a:t>Write</a:t>
            </a:r>
            <a:r>
              <a:rPr lang="fr-FR" sz="4200" dirty="0">
                <a:solidFill>
                  <a:schemeClr val="tx1"/>
                </a:solidFill>
              </a:rPr>
              <a:t> </a:t>
            </a:r>
            <a:r>
              <a:rPr lang="fr-FR" sz="4200" dirty="0" err="1">
                <a:solidFill>
                  <a:schemeClr val="tx1"/>
                </a:solidFill>
              </a:rPr>
              <a:t>operation</a:t>
            </a:r>
            <a:r>
              <a:rPr lang="fr-FR" sz="4200" dirty="0">
                <a:solidFill>
                  <a:schemeClr val="tx1"/>
                </a:solidFill>
              </a:rPr>
              <a:t> in a </a:t>
            </a:r>
            <a:r>
              <a:rPr lang="fr-FR" sz="4200" dirty="0" err="1">
                <a:solidFill>
                  <a:schemeClr val="tx1"/>
                </a:solidFill>
              </a:rPr>
              <a:t>write</a:t>
            </a:r>
            <a:r>
              <a:rPr lang="fr-FR" sz="4200" dirty="0">
                <a:solidFill>
                  <a:schemeClr val="tx1"/>
                </a:solidFill>
              </a:rPr>
              <a:t> back cache</a:t>
            </a:r>
          </a:p>
        </p:txBody>
      </p:sp>
      <p:sp>
        <p:nvSpPr>
          <p:cNvPr id="7" name="AutoShape 3"/>
          <p:cNvSpPr>
            <a:spLocks noChangeAspect="1" noChangeArrowheads="1" noTextEdit="1"/>
          </p:cNvSpPr>
          <p:nvPr/>
        </p:nvSpPr>
        <p:spPr bwMode="auto">
          <a:xfrm>
            <a:off x="2252662" y="2035176"/>
            <a:ext cx="7577138" cy="314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
          <p:cNvSpPr>
            <a:spLocks/>
          </p:cNvSpPr>
          <p:nvPr/>
        </p:nvSpPr>
        <p:spPr bwMode="auto">
          <a:xfrm>
            <a:off x="2544763" y="3046413"/>
            <a:ext cx="881063" cy="357188"/>
          </a:xfrm>
          <a:custGeom>
            <a:avLst/>
            <a:gdLst>
              <a:gd name="T0" fmla="*/ 254 w 2445"/>
              <a:gd name="T1" fmla="*/ 0 h 987"/>
              <a:gd name="T2" fmla="*/ 2190 w 2445"/>
              <a:gd name="T3" fmla="*/ 0 h 987"/>
              <a:gd name="T4" fmla="*/ 2445 w 2445"/>
              <a:gd name="T5" fmla="*/ 255 h 987"/>
              <a:gd name="T6" fmla="*/ 2445 w 2445"/>
              <a:gd name="T7" fmla="*/ 732 h 987"/>
              <a:gd name="T8" fmla="*/ 2190 w 2445"/>
              <a:gd name="T9" fmla="*/ 987 h 987"/>
              <a:gd name="T10" fmla="*/ 254 w 2445"/>
              <a:gd name="T11" fmla="*/ 987 h 987"/>
              <a:gd name="T12" fmla="*/ 0 w 2445"/>
              <a:gd name="T13" fmla="*/ 732 h 987"/>
              <a:gd name="T14" fmla="*/ 0 w 2445"/>
              <a:gd name="T15" fmla="*/ 255 h 987"/>
              <a:gd name="T16" fmla="*/ 254 w 2445"/>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5" h="987">
                <a:moveTo>
                  <a:pt x="254" y="0"/>
                </a:moveTo>
                <a:lnTo>
                  <a:pt x="2190" y="0"/>
                </a:lnTo>
                <a:cubicBezTo>
                  <a:pt x="2331" y="0"/>
                  <a:pt x="2445" y="114"/>
                  <a:pt x="2445" y="255"/>
                </a:cubicBezTo>
                <a:lnTo>
                  <a:pt x="2445" y="732"/>
                </a:lnTo>
                <a:cubicBezTo>
                  <a:pt x="2445" y="873"/>
                  <a:pt x="2331" y="987"/>
                  <a:pt x="2190" y="987"/>
                </a:cubicBezTo>
                <a:lnTo>
                  <a:pt x="254" y="987"/>
                </a:lnTo>
                <a:cubicBezTo>
                  <a:pt x="114" y="987"/>
                  <a:pt x="0" y="873"/>
                  <a:pt x="0" y="732"/>
                </a:cubicBezTo>
                <a:lnTo>
                  <a:pt x="0" y="255"/>
                </a:lnTo>
                <a:cubicBezTo>
                  <a:pt x="0" y="114"/>
                  <a:pt x="114"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660651" y="3117851"/>
            <a:ext cx="5696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lookup</a:t>
            </a:r>
            <a:endParaRPr lang="en-US">
              <a:latin typeface="Arial" pitchFamily="34" charset="0"/>
            </a:endParaRPr>
          </a:p>
        </p:txBody>
      </p:sp>
      <p:sp>
        <p:nvSpPr>
          <p:cNvPr id="10" name="Freeform 7"/>
          <p:cNvSpPr>
            <a:spLocks/>
          </p:cNvSpPr>
          <p:nvPr/>
        </p:nvSpPr>
        <p:spPr bwMode="auto">
          <a:xfrm>
            <a:off x="3386138" y="3476625"/>
            <a:ext cx="1057275" cy="355600"/>
          </a:xfrm>
          <a:custGeom>
            <a:avLst/>
            <a:gdLst>
              <a:gd name="T0" fmla="*/ 254 w 2934"/>
              <a:gd name="T1" fmla="*/ 0 h 987"/>
              <a:gd name="T2" fmla="*/ 2679 w 2934"/>
              <a:gd name="T3" fmla="*/ 0 h 987"/>
              <a:gd name="T4" fmla="*/ 2934 w 2934"/>
              <a:gd name="T5" fmla="*/ 255 h 987"/>
              <a:gd name="T6" fmla="*/ 2934 w 2934"/>
              <a:gd name="T7" fmla="*/ 732 h 987"/>
              <a:gd name="T8" fmla="*/ 2679 w 2934"/>
              <a:gd name="T9" fmla="*/ 987 h 987"/>
              <a:gd name="T10" fmla="*/ 254 w 2934"/>
              <a:gd name="T11" fmla="*/ 987 h 987"/>
              <a:gd name="T12" fmla="*/ 0 w 2934"/>
              <a:gd name="T13" fmla="*/ 732 h 987"/>
              <a:gd name="T14" fmla="*/ 0 w 2934"/>
              <a:gd name="T15" fmla="*/ 255 h 987"/>
              <a:gd name="T16" fmla="*/ 254 w 2934"/>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34" h="987">
                <a:moveTo>
                  <a:pt x="254" y="0"/>
                </a:moveTo>
                <a:lnTo>
                  <a:pt x="2679" y="0"/>
                </a:lnTo>
                <a:cubicBezTo>
                  <a:pt x="2820" y="0"/>
                  <a:pt x="2934" y="114"/>
                  <a:pt x="2934" y="255"/>
                </a:cubicBezTo>
                <a:lnTo>
                  <a:pt x="2934" y="732"/>
                </a:lnTo>
                <a:cubicBezTo>
                  <a:pt x="2934" y="873"/>
                  <a:pt x="2820" y="987"/>
                  <a:pt x="2679" y="987"/>
                </a:cubicBezTo>
                <a:lnTo>
                  <a:pt x="254" y="987"/>
                </a:lnTo>
                <a:cubicBezTo>
                  <a:pt x="113" y="987"/>
                  <a:pt x="0" y="873"/>
                  <a:pt x="0" y="732"/>
                </a:cubicBezTo>
                <a:lnTo>
                  <a:pt x="0" y="255"/>
                </a:lnTo>
                <a:cubicBezTo>
                  <a:pt x="0" y="114"/>
                  <a:pt x="113" y="0"/>
                  <a:pt x="254" y="0"/>
                </a:cubicBezTo>
                <a:close/>
              </a:path>
            </a:pathLst>
          </a:custGeom>
          <a:solidFill>
            <a:srgbClr val="D5F6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3419475" y="3549651"/>
            <a:ext cx="8494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data write</a:t>
            </a:r>
            <a:endParaRPr lang="en-US">
              <a:latin typeface="Arial" pitchFamily="34" charset="0"/>
            </a:endParaRPr>
          </a:p>
        </p:txBody>
      </p:sp>
      <p:sp>
        <p:nvSpPr>
          <p:cNvPr id="12" name="Freeform 9"/>
          <p:cNvSpPr>
            <a:spLocks/>
          </p:cNvSpPr>
          <p:nvPr/>
        </p:nvSpPr>
        <p:spPr bwMode="auto">
          <a:xfrm>
            <a:off x="2874962" y="3460751"/>
            <a:ext cx="446088" cy="371475"/>
          </a:xfrm>
          <a:custGeom>
            <a:avLst/>
            <a:gdLst>
              <a:gd name="T0" fmla="*/ 267 w 1237"/>
              <a:gd name="T1" fmla="*/ 0 h 1033"/>
              <a:gd name="T2" fmla="*/ 971 w 1237"/>
              <a:gd name="T3" fmla="*/ 0 h 1033"/>
              <a:gd name="T4" fmla="*/ 1237 w 1237"/>
              <a:gd name="T5" fmla="*/ 266 h 1033"/>
              <a:gd name="T6" fmla="*/ 1237 w 1237"/>
              <a:gd name="T7" fmla="*/ 767 h 1033"/>
              <a:gd name="T8" fmla="*/ 971 w 1237"/>
              <a:gd name="T9" fmla="*/ 1033 h 1033"/>
              <a:gd name="T10" fmla="*/ 267 w 1237"/>
              <a:gd name="T11" fmla="*/ 1033 h 1033"/>
              <a:gd name="T12" fmla="*/ 0 w 1237"/>
              <a:gd name="T13" fmla="*/ 767 h 1033"/>
              <a:gd name="T14" fmla="*/ 0 w 1237"/>
              <a:gd name="T15" fmla="*/ 266 h 1033"/>
              <a:gd name="T16" fmla="*/ 267 w 1237"/>
              <a:gd name="T17"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7" h="1033">
                <a:moveTo>
                  <a:pt x="267" y="0"/>
                </a:moveTo>
                <a:lnTo>
                  <a:pt x="971" y="0"/>
                </a:lnTo>
                <a:cubicBezTo>
                  <a:pt x="1118" y="0"/>
                  <a:pt x="1237" y="119"/>
                  <a:pt x="1237" y="266"/>
                </a:cubicBezTo>
                <a:lnTo>
                  <a:pt x="1237" y="767"/>
                </a:lnTo>
                <a:cubicBezTo>
                  <a:pt x="1237" y="914"/>
                  <a:pt x="1118" y="1033"/>
                  <a:pt x="971" y="1033"/>
                </a:cubicBezTo>
                <a:lnTo>
                  <a:pt x="267" y="1033"/>
                </a:lnTo>
                <a:cubicBezTo>
                  <a:pt x="119" y="1033"/>
                  <a:pt x="0" y="914"/>
                  <a:pt x="0" y="767"/>
                </a:cubicBezTo>
                <a:lnTo>
                  <a:pt x="0" y="266"/>
                </a:lnTo>
                <a:cubicBezTo>
                  <a:pt x="0" y="119"/>
                  <a:pt x="119" y="0"/>
                  <a:pt x="267"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2970212" y="3540126"/>
            <a:ext cx="222818"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hit</a:t>
            </a:r>
            <a:endParaRPr lang="en-US">
              <a:latin typeface="Arial" pitchFamily="34" charset="0"/>
            </a:endParaRPr>
          </a:p>
        </p:txBody>
      </p:sp>
      <p:sp>
        <p:nvSpPr>
          <p:cNvPr id="14" name="Rectangle 11"/>
          <p:cNvSpPr>
            <a:spLocks noChangeArrowheads="1"/>
          </p:cNvSpPr>
          <p:nvPr/>
        </p:nvSpPr>
        <p:spPr bwMode="auto">
          <a:xfrm>
            <a:off x="5383213" y="4010026"/>
            <a:ext cx="1249363" cy="568325"/>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2"/>
          <p:cNvSpPr>
            <a:spLocks/>
          </p:cNvSpPr>
          <p:nvPr/>
        </p:nvSpPr>
        <p:spPr bwMode="auto">
          <a:xfrm>
            <a:off x="5005388" y="3540126"/>
            <a:ext cx="582613" cy="371475"/>
          </a:xfrm>
          <a:custGeom>
            <a:avLst/>
            <a:gdLst>
              <a:gd name="T0" fmla="*/ 267 w 1613"/>
              <a:gd name="T1" fmla="*/ 0 h 1033"/>
              <a:gd name="T2" fmla="*/ 1346 w 1613"/>
              <a:gd name="T3" fmla="*/ 0 h 1033"/>
              <a:gd name="T4" fmla="*/ 1613 w 1613"/>
              <a:gd name="T5" fmla="*/ 266 h 1033"/>
              <a:gd name="T6" fmla="*/ 1613 w 1613"/>
              <a:gd name="T7" fmla="*/ 767 h 1033"/>
              <a:gd name="T8" fmla="*/ 1346 w 1613"/>
              <a:gd name="T9" fmla="*/ 1033 h 1033"/>
              <a:gd name="T10" fmla="*/ 267 w 1613"/>
              <a:gd name="T11" fmla="*/ 1033 h 1033"/>
              <a:gd name="T12" fmla="*/ 0 w 1613"/>
              <a:gd name="T13" fmla="*/ 767 h 1033"/>
              <a:gd name="T14" fmla="*/ 0 w 1613"/>
              <a:gd name="T15" fmla="*/ 266 h 1033"/>
              <a:gd name="T16" fmla="*/ 267 w 1613"/>
              <a:gd name="T17" fmla="*/ 0 h 10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13" h="1033">
                <a:moveTo>
                  <a:pt x="267" y="0"/>
                </a:moveTo>
                <a:lnTo>
                  <a:pt x="1346" y="0"/>
                </a:lnTo>
                <a:cubicBezTo>
                  <a:pt x="1494" y="0"/>
                  <a:pt x="1613" y="119"/>
                  <a:pt x="1613" y="266"/>
                </a:cubicBezTo>
                <a:lnTo>
                  <a:pt x="1613" y="767"/>
                </a:lnTo>
                <a:cubicBezTo>
                  <a:pt x="1613" y="914"/>
                  <a:pt x="1494" y="1033"/>
                  <a:pt x="1346" y="1033"/>
                </a:cubicBezTo>
                <a:lnTo>
                  <a:pt x="267" y="1033"/>
                </a:lnTo>
                <a:cubicBezTo>
                  <a:pt x="119" y="1033"/>
                  <a:pt x="0" y="914"/>
                  <a:pt x="0" y="767"/>
                </a:cubicBezTo>
                <a:lnTo>
                  <a:pt x="0" y="266"/>
                </a:lnTo>
                <a:cubicBezTo>
                  <a:pt x="0" y="119"/>
                  <a:pt x="119" y="0"/>
                  <a:pt x="267"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981576" y="3089275"/>
            <a:ext cx="881063" cy="355600"/>
          </a:xfrm>
          <a:custGeom>
            <a:avLst/>
            <a:gdLst>
              <a:gd name="T0" fmla="*/ 254 w 2444"/>
              <a:gd name="T1" fmla="*/ 0 h 987"/>
              <a:gd name="T2" fmla="*/ 2190 w 2444"/>
              <a:gd name="T3" fmla="*/ 0 h 987"/>
              <a:gd name="T4" fmla="*/ 2444 w 2444"/>
              <a:gd name="T5" fmla="*/ 255 h 987"/>
              <a:gd name="T6" fmla="*/ 2444 w 2444"/>
              <a:gd name="T7" fmla="*/ 732 h 987"/>
              <a:gd name="T8" fmla="*/ 2190 w 2444"/>
              <a:gd name="T9" fmla="*/ 987 h 987"/>
              <a:gd name="T10" fmla="*/ 254 w 2444"/>
              <a:gd name="T11" fmla="*/ 987 h 987"/>
              <a:gd name="T12" fmla="*/ 0 w 2444"/>
              <a:gd name="T13" fmla="*/ 732 h 987"/>
              <a:gd name="T14" fmla="*/ 0 w 2444"/>
              <a:gd name="T15" fmla="*/ 255 h 987"/>
              <a:gd name="T16" fmla="*/ 254 w 2444"/>
              <a:gd name="T17" fmla="*/ 0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44" h="987">
                <a:moveTo>
                  <a:pt x="254" y="0"/>
                </a:moveTo>
                <a:lnTo>
                  <a:pt x="2190" y="0"/>
                </a:lnTo>
                <a:cubicBezTo>
                  <a:pt x="2331" y="0"/>
                  <a:pt x="2444" y="114"/>
                  <a:pt x="2444" y="255"/>
                </a:cubicBezTo>
                <a:lnTo>
                  <a:pt x="2444" y="732"/>
                </a:lnTo>
                <a:cubicBezTo>
                  <a:pt x="2444" y="873"/>
                  <a:pt x="2331" y="987"/>
                  <a:pt x="2190" y="987"/>
                </a:cubicBezTo>
                <a:lnTo>
                  <a:pt x="254" y="987"/>
                </a:lnTo>
                <a:cubicBezTo>
                  <a:pt x="113" y="987"/>
                  <a:pt x="0" y="873"/>
                  <a:pt x="0" y="732"/>
                </a:cubicBezTo>
                <a:lnTo>
                  <a:pt x="0" y="255"/>
                </a:lnTo>
                <a:cubicBezTo>
                  <a:pt x="0" y="114"/>
                  <a:pt x="113"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5103813" y="3167064"/>
            <a:ext cx="56964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lookup</a:t>
            </a:r>
            <a:endParaRPr lang="en-US">
              <a:latin typeface="Arial" pitchFamily="34" charset="0"/>
            </a:endParaRPr>
          </a:p>
        </p:txBody>
      </p:sp>
      <p:sp>
        <p:nvSpPr>
          <p:cNvPr id="18" name="Freeform 15"/>
          <p:cNvSpPr>
            <a:spLocks/>
          </p:cNvSpPr>
          <p:nvPr/>
        </p:nvSpPr>
        <p:spPr bwMode="auto">
          <a:xfrm>
            <a:off x="5659437" y="3452813"/>
            <a:ext cx="215900" cy="554038"/>
          </a:xfrm>
          <a:custGeom>
            <a:avLst/>
            <a:gdLst>
              <a:gd name="T0" fmla="*/ 597 w 599"/>
              <a:gd name="T1" fmla="*/ 1023 h 1539"/>
              <a:gd name="T2" fmla="*/ 596 w 599"/>
              <a:gd name="T3" fmla="*/ 1016 h 1539"/>
              <a:gd name="T4" fmla="*/ 442 w 599"/>
              <a:gd name="T5" fmla="*/ 1049 h 1539"/>
              <a:gd name="T6" fmla="*/ 440 w 599"/>
              <a:gd name="T7" fmla="*/ 42 h 1539"/>
              <a:gd name="T8" fmla="*/ 170 w 599"/>
              <a:gd name="T9" fmla="*/ 42 h 1539"/>
              <a:gd name="T10" fmla="*/ 168 w 599"/>
              <a:gd name="T11" fmla="*/ 1049 h 1539"/>
              <a:gd name="T12" fmla="*/ 13 w 599"/>
              <a:gd name="T13" fmla="*/ 1016 h 1539"/>
              <a:gd name="T14" fmla="*/ 300 w 599"/>
              <a:gd name="T15" fmla="*/ 1538 h 1539"/>
              <a:gd name="T16" fmla="*/ 300 w 599"/>
              <a:gd name="T17" fmla="*/ 1538 h 1539"/>
              <a:gd name="T18" fmla="*/ 309 w 599"/>
              <a:gd name="T19" fmla="*/ 1538 h 1539"/>
              <a:gd name="T20" fmla="*/ 597 w 599"/>
              <a:gd name="T21" fmla="*/ 1023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539">
                <a:moveTo>
                  <a:pt x="597" y="1023"/>
                </a:moveTo>
                <a:cubicBezTo>
                  <a:pt x="597" y="1020"/>
                  <a:pt x="597" y="1018"/>
                  <a:pt x="596" y="1016"/>
                </a:cubicBezTo>
                <a:cubicBezTo>
                  <a:pt x="584" y="954"/>
                  <a:pt x="442" y="1049"/>
                  <a:pt x="442" y="1049"/>
                </a:cubicBezTo>
                <a:cubicBezTo>
                  <a:pt x="442" y="1049"/>
                  <a:pt x="451" y="85"/>
                  <a:pt x="440" y="42"/>
                </a:cubicBezTo>
                <a:cubicBezTo>
                  <a:pt x="429" y="0"/>
                  <a:pt x="180" y="0"/>
                  <a:pt x="170" y="42"/>
                </a:cubicBezTo>
                <a:cubicBezTo>
                  <a:pt x="159" y="85"/>
                  <a:pt x="168" y="1049"/>
                  <a:pt x="168" y="1049"/>
                </a:cubicBezTo>
                <a:cubicBezTo>
                  <a:pt x="168" y="1049"/>
                  <a:pt x="26" y="954"/>
                  <a:pt x="13" y="1016"/>
                </a:cubicBezTo>
                <a:cubicBezTo>
                  <a:pt x="0" y="1076"/>
                  <a:pt x="165" y="1532"/>
                  <a:pt x="300" y="1538"/>
                </a:cubicBezTo>
                <a:lnTo>
                  <a:pt x="300" y="1538"/>
                </a:lnTo>
                <a:cubicBezTo>
                  <a:pt x="303" y="1539"/>
                  <a:pt x="306" y="1538"/>
                  <a:pt x="309" y="1538"/>
                </a:cubicBezTo>
                <a:cubicBezTo>
                  <a:pt x="441" y="1532"/>
                  <a:pt x="599" y="1105"/>
                  <a:pt x="597" y="1023"/>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16"/>
          <p:cNvSpPr>
            <a:spLocks/>
          </p:cNvSpPr>
          <p:nvPr/>
        </p:nvSpPr>
        <p:spPr bwMode="auto">
          <a:xfrm>
            <a:off x="5653087" y="3444875"/>
            <a:ext cx="215900" cy="554038"/>
          </a:xfrm>
          <a:custGeom>
            <a:avLst/>
            <a:gdLst>
              <a:gd name="T0" fmla="*/ 597 w 598"/>
              <a:gd name="T1" fmla="*/ 1023 h 1539"/>
              <a:gd name="T2" fmla="*/ 596 w 598"/>
              <a:gd name="T3" fmla="*/ 1016 h 1539"/>
              <a:gd name="T4" fmla="*/ 442 w 598"/>
              <a:gd name="T5" fmla="*/ 1049 h 1539"/>
              <a:gd name="T6" fmla="*/ 440 w 598"/>
              <a:gd name="T7" fmla="*/ 43 h 1539"/>
              <a:gd name="T8" fmla="*/ 170 w 598"/>
              <a:gd name="T9" fmla="*/ 43 h 1539"/>
              <a:gd name="T10" fmla="*/ 167 w 598"/>
              <a:gd name="T11" fmla="*/ 1049 h 1539"/>
              <a:gd name="T12" fmla="*/ 13 w 598"/>
              <a:gd name="T13" fmla="*/ 1016 h 1539"/>
              <a:gd name="T14" fmla="*/ 300 w 598"/>
              <a:gd name="T15" fmla="*/ 1538 h 1539"/>
              <a:gd name="T16" fmla="*/ 300 w 598"/>
              <a:gd name="T17" fmla="*/ 1538 h 1539"/>
              <a:gd name="T18" fmla="*/ 309 w 598"/>
              <a:gd name="T19" fmla="*/ 1538 h 1539"/>
              <a:gd name="T20" fmla="*/ 597 w 598"/>
              <a:gd name="T21" fmla="*/ 1023 h 1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539">
                <a:moveTo>
                  <a:pt x="597" y="1023"/>
                </a:moveTo>
                <a:cubicBezTo>
                  <a:pt x="597" y="1020"/>
                  <a:pt x="597" y="1018"/>
                  <a:pt x="596" y="1016"/>
                </a:cubicBezTo>
                <a:cubicBezTo>
                  <a:pt x="583" y="954"/>
                  <a:pt x="442" y="1049"/>
                  <a:pt x="442" y="1049"/>
                </a:cubicBezTo>
                <a:cubicBezTo>
                  <a:pt x="442" y="1049"/>
                  <a:pt x="450" y="86"/>
                  <a:pt x="440" y="43"/>
                </a:cubicBezTo>
                <a:cubicBezTo>
                  <a:pt x="429" y="0"/>
                  <a:pt x="180" y="0"/>
                  <a:pt x="170" y="43"/>
                </a:cubicBezTo>
                <a:cubicBezTo>
                  <a:pt x="159" y="85"/>
                  <a:pt x="167" y="1049"/>
                  <a:pt x="167" y="1049"/>
                </a:cubicBezTo>
                <a:cubicBezTo>
                  <a:pt x="167" y="1049"/>
                  <a:pt x="26" y="954"/>
                  <a:pt x="13" y="1016"/>
                </a:cubicBezTo>
                <a:cubicBezTo>
                  <a:pt x="0" y="1076"/>
                  <a:pt x="164" y="1532"/>
                  <a:pt x="300" y="1538"/>
                </a:cubicBezTo>
                <a:lnTo>
                  <a:pt x="300" y="1538"/>
                </a:lnTo>
                <a:cubicBezTo>
                  <a:pt x="303" y="1539"/>
                  <a:pt x="306" y="1539"/>
                  <a:pt x="309" y="1538"/>
                </a:cubicBezTo>
                <a:cubicBezTo>
                  <a:pt x="440" y="1532"/>
                  <a:pt x="598" y="1105"/>
                  <a:pt x="597" y="1023"/>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7"/>
          <p:cNvSpPr>
            <a:spLocks noChangeArrowheads="1"/>
          </p:cNvSpPr>
          <p:nvPr/>
        </p:nvSpPr>
        <p:spPr bwMode="auto">
          <a:xfrm>
            <a:off x="5080000" y="3614739"/>
            <a:ext cx="370294"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miss</a:t>
            </a:r>
            <a:endParaRPr lang="en-US">
              <a:latin typeface="Arial" pitchFamily="34" charset="0"/>
            </a:endParaRPr>
          </a:p>
        </p:txBody>
      </p:sp>
      <p:sp>
        <p:nvSpPr>
          <p:cNvPr id="21" name="Freeform 18"/>
          <p:cNvSpPr>
            <a:spLocks/>
          </p:cNvSpPr>
          <p:nvPr/>
        </p:nvSpPr>
        <p:spPr bwMode="auto">
          <a:xfrm>
            <a:off x="6159500" y="3409950"/>
            <a:ext cx="215900" cy="579438"/>
          </a:xfrm>
          <a:custGeom>
            <a:avLst/>
            <a:gdLst>
              <a:gd name="T0" fmla="*/ 597 w 598"/>
              <a:gd name="T1" fmla="*/ 538 h 1606"/>
              <a:gd name="T2" fmla="*/ 596 w 598"/>
              <a:gd name="T3" fmla="*/ 545 h 1606"/>
              <a:gd name="T4" fmla="*/ 442 w 598"/>
              <a:gd name="T5" fmla="*/ 511 h 1606"/>
              <a:gd name="T6" fmla="*/ 440 w 598"/>
              <a:gd name="T7" fmla="*/ 1562 h 1606"/>
              <a:gd name="T8" fmla="*/ 169 w 598"/>
              <a:gd name="T9" fmla="*/ 1562 h 1606"/>
              <a:gd name="T10" fmla="*/ 167 w 598"/>
              <a:gd name="T11" fmla="*/ 511 h 1606"/>
              <a:gd name="T12" fmla="*/ 13 w 598"/>
              <a:gd name="T13" fmla="*/ 545 h 1606"/>
              <a:gd name="T14" fmla="*/ 300 w 598"/>
              <a:gd name="T15" fmla="*/ 0 h 1606"/>
              <a:gd name="T16" fmla="*/ 300 w 598"/>
              <a:gd name="T17" fmla="*/ 0 h 1606"/>
              <a:gd name="T18" fmla="*/ 309 w 598"/>
              <a:gd name="T19" fmla="*/ 0 h 1606"/>
              <a:gd name="T20" fmla="*/ 597 w 598"/>
              <a:gd name="T21" fmla="*/ 538 h 16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606">
                <a:moveTo>
                  <a:pt x="597" y="538"/>
                </a:moveTo>
                <a:cubicBezTo>
                  <a:pt x="597" y="541"/>
                  <a:pt x="597" y="543"/>
                  <a:pt x="596" y="545"/>
                </a:cubicBezTo>
                <a:cubicBezTo>
                  <a:pt x="583" y="610"/>
                  <a:pt x="442" y="511"/>
                  <a:pt x="442" y="511"/>
                </a:cubicBezTo>
                <a:cubicBezTo>
                  <a:pt x="442" y="511"/>
                  <a:pt x="450" y="1517"/>
                  <a:pt x="440" y="1562"/>
                </a:cubicBezTo>
                <a:cubicBezTo>
                  <a:pt x="429" y="1606"/>
                  <a:pt x="180" y="1606"/>
                  <a:pt x="169" y="1562"/>
                </a:cubicBezTo>
                <a:cubicBezTo>
                  <a:pt x="159" y="1517"/>
                  <a:pt x="167" y="511"/>
                  <a:pt x="167" y="511"/>
                </a:cubicBezTo>
                <a:cubicBezTo>
                  <a:pt x="167" y="511"/>
                  <a:pt x="26" y="610"/>
                  <a:pt x="13" y="545"/>
                </a:cubicBezTo>
                <a:cubicBezTo>
                  <a:pt x="0" y="482"/>
                  <a:pt x="164" y="7"/>
                  <a:pt x="300" y="0"/>
                </a:cubicBezTo>
                <a:lnTo>
                  <a:pt x="300" y="0"/>
                </a:lnTo>
                <a:cubicBezTo>
                  <a:pt x="303" y="0"/>
                  <a:pt x="306" y="0"/>
                  <a:pt x="309" y="0"/>
                </a:cubicBezTo>
                <a:cubicBezTo>
                  <a:pt x="440" y="6"/>
                  <a:pt x="598" y="452"/>
                  <a:pt x="597" y="53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19"/>
          <p:cNvSpPr>
            <a:spLocks/>
          </p:cNvSpPr>
          <p:nvPr/>
        </p:nvSpPr>
        <p:spPr bwMode="auto">
          <a:xfrm>
            <a:off x="6153151" y="3417888"/>
            <a:ext cx="214313" cy="579438"/>
          </a:xfrm>
          <a:custGeom>
            <a:avLst/>
            <a:gdLst>
              <a:gd name="T0" fmla="*/ 597 w 598"/>
              <a:gd name="T1" fmla="*/ 539 h 1607"/>
              <a:gd name="T2" fmla="*/ 596 w 598"/>
              <a:gd name="T3" fmla="*/ 546 h 1607"/>
              <a:gd name="T4" fmla="*/ 442 w 598"/>
              <a:gd name="T5" fmla="*/ 511 h 1607"/>
              <a:gd name="T6" fmla="*/ 439 w 598"/>
              <a:gd name="T7" fmla="*/ 1562 h 1607"/>
              <a:gd name="T8" fmla="*/ 169 w 598"/>
              <a:gd name="T9" fmla="*/ 1562 h 1607"/>
              <a:gd name="T10" fmla="*/ 167 w 598"/>
              <a:gd name="T11" fmla="*/ 511 h 1607"/>
              <a:gd name="T12" fmla="*/ 13 w 598"/>
              <a:gd name="T13" fmla="*/ 546 h 1607"/>
              <a:gd name="T14" fmla="*/ 300 w 598"/>
              <a:gd name="T15" fmla="*/ 1 h 1607"/>
              <a:gd name="T16" fmla="*/ 300 w 598"/>
              <a:gd name="T17" fmla="*/ 1 h 1607"/>
              <a:gd name="T18" fmla="*/ 309 w 598"/>
              <a:gd name="T19" fmla="*/ 1 h 1607"/>
              <a:gd name="T20" fmla="*/ 597 w 598"/>
              <a:gd name="T21" fmla="*/ 539 h 16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8" h="1607">
                <a:moveTo>
                  <a:pt x="597" y="539"/>
                </a:moveTo>
                <a:cubicBezTo>
                  <a:pt x="597" y="542"/>
                  <a:pt x="596" y="544"/>
                  <a:pt x="596" y="546"/>
                </a:cubicBezTo>
                <a:cubicBezTo>
                  <a:pt x="583" y="610"/>
                  <a:pt x="442" y="511"/>
                  <a:pt x="442" y="511"/>
                </a:cubicBezTo>
                <a:cubicBezTo>
                  <a:pt x="442" y="511"/>
                  <a:pt x="450" y="1518"/>
                  <a:pt x="439" y="1562"/>
                </a:cubicBezTo>
                <a:cubicBezTo>
                  <a:pt x="429" y="1607"/>
                  <a:pt x="180" y="1607"/>
                  <a:pt x="169" y="1562"/>
                </a:cubicBezTo>
                <a:cubicBezTo>
                  <a:pt x="159" y="1518"/>
                  <a:pt x="167" y="511"/>
                  <a:pt x="167" y="511"/>
                </a:cubicBezTo>
                <a:cubicBezTo>
                  <a:pt x="167" y="511"/>
                  <a:pt x="26" y="611"/>
                  <a:pt x="13" y="546"/>
                </a:cubicBezTo>
                <a:cubicBezTo>
                  <a:pt x="0" y="483"/>
                  <a:pt x="164" y="7"/>
                  <a:pt x="300" y="1"/>
                </a:cubicBezTo>
                <a:lnTo>
                  <a:pt x="300" y="1"/>
                </a:lnTo>
                <a:cubicBezTo>
                  <a:pt x="303" y="0"/>
                  <a:pt x="306" y="1"/>
                  <a:pt x="309" y="1"/>
                </a:cubicBezTo>
                <a:cubicBezTo>
                  <a:pt x="440" y="7"/>
                  <a:pt x="598" y="453"/>
                  <a:pt x="597" y="539"/>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5521326" y="4071939"/>
            <a:ext cx="949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Lower level</a:t>
            </a:r>
            <a:endParaRPr lang="en-US" dirty="0">
              <a:latin typeface="Arial" pitchFamily="34" charset="0"/>
            </a:endParaRPr>
          </a:p>
        </p:txBody>
      </p:sp>
      <p:sp>
        <p:nvSpPr>
          <p:cNvPr id="24" name="Rectangle 21"/>
          <p:cNvSpPr>
            <a:spLocks noChangeArrowheads="1"/>
          </p:cNvSpPr>
          <p:nvPr/>
        </p:nvSpPr>
        <p:spPr bwMode="auto">
          <a:xfrm>
            <a:off x="5754687" y="4341814"/>
            <a:ext cx="479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cache</a:t>
            </a:r>
            <a:endParaRPr lang="en-US">
              <a:latin typeface="Arial" pitchFamily="34" charset="0"/>
            </a:endParaRPr>
          </a:p>
        </p:txBody>
      </p:sp>
      <p:sp>
        <p:nvSpPr>
          <p:cNvPr id="25" name="Freeform 22"/>
          <p:cNvSpPr>
            <a:spLocks/>
          </p:cNvSpPr>
          <p:nvPr/>
        </p:nvSpPr>
        <p:spPr bwMode="auto">
          <a:xfrm>
            <a:off x="6492875" y="3073400"/>
            <a:ext cx="750888" cy="355600"/>
          </a:xfrm>
          <a:custGeom>
            <a:avLst/>
            <a:gdLst>
              <a:gd name="T0" fmla="*/ 255 w 2085"/>
              <a:gd name="T1" fmla="*/ 0 h 986"/>
              <a:gd name="T2" fmla="*/ 1831 w 2085"/>
              <a:gd name="T3" fmla="*/ 0 h 986"/>
              <a:gd name="T4" fmla="*/ 2085 w 2085"/>
              <a:gd name="T5" fmla="*/ 254 h 986"/>
              <a:gd name="T6" fmla="*/ 2085 w 2085"/>
              <a:gd name="T7" fmla="*/ 732 h 986"/>
              <a:gd name="T8" fmla="*/ 1831 w 2085"/>
              <a:gd name="T9" fmla="*/ 986 h 986"/>
              <a:gd name="T10" fmla="*/ 255 w 2085"/>
              <a:gd name="T11" fmla="*/ 986 h 986"/>
              <a:gd name="T12" fmla="*/ 0 w 2085"/>
              <a:gd name="T13" fmla="*/ 732 h 986"/>
              <a:gd name="T14" fmla="*/ 0 w 2085"/>
              <a:gd name="T15" fmla="*/ 254 h 986"/>
              <a:gd name="T16" fmla="*/ 255 w 2085"/>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986">
                <a:moveTo>
                  <a:pt x="255" y="0"/>
                </a:moveTo>
                <a:lnTo>
                  <a:pt x="1831" y="0"/>
                </a:lnTo>
                <a:cubicBezTo>
                  <a:pt x="1972" y="0"/>
                  <a:pt x="2085" y="114"/>
                  <a:pt x="2085" y="254"/>
                </a:cubicBezTo>
                <a:lnTo>
                  <a:pt x="2085" y="732"/>
                </a:lnTo>
                <a:cubicBezTo>
                  <a:pt x="2085" y="873"/>
                  <a:pt x="1972" y="986"/>
                  <a:pt x="1831" y="986"/>
                </a:cubicBezTo>
                <a:lnTo>
                  <a:pt x="255" y="986"/>
                </a:lnTo>
                <a:cubicBezTo>
                  <a:pt x="114" y="986"/>
                  <a:pt x="0" y="873"/>
                  <a:pt x="0" y="732"/>
                </a:cubicBezTo>
                <a:lnTo>
                  <a:pt x="0" y="254"/>
                </a:lnTo>
                <a:cubicBezTo>
                  <a:pt x="0" y="114"/>
                  <a:pt x="114" y="0"/>
                  <a:pt x="255"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7245351" y="3089275"/>
            <a:ext cx="798513" cy="355600"/>
          </a:xfrm>
          <a:custGeom>
            <a:avLst/>
            <a:gdLst>
              <a:gd name="T0" fmla="*/ 254 w 2213"/>
              <a:gd name="T1" fmla="*/ 0 h 986"/>
              <a:gd name="T2" fmla="*/ 1959 w 2213"/>
              <a:gd name="T3" fmla="*/ 0 h 986"/>
              <a:gd name="T4" fmla="*/ 2213 w 2213"/>
              <a:gd name="T5" fmla="*/ 254 h 986"/>
              <a:gd name="T6" fmla="*/ 2213 w 2213"/>
              <a:gd name="T7" fmla="*/ 732 h 986"/>
              <a:gd name="T8" fmla="*/ 1959 w 2213"/>
              <a:gd name="T9" fmla="*/ 986 h 986"/>
              <a:gd name="T10" fmla="*/ 254 w 2213"/>
              <a:gd name="T11" fmla="*/ 986 h 986"/>
              <a:gd name="T12" fmla="*/ 0 w 2213"/>
              <a:gd name="T13" fmla="*/ 732 h 986"/>
              <a:gd name="T14" fmla="*/ 0 w 2213"/>
              <a:gd name="T15" fmla="*/ 254 h 986"/>
              <a:gd name="T16" fmla="*/ 254 w 2213"/>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13" h="986">
                <a:moveTo>
                  <a:pt x="254" y="0"/>
                </a:moveTo>
                <a:lnTo>
                  <a:pt x="1959" y="0"/>
                </a:lnTo>
                <a:cubicBezTo>
                  <a:pt x="2100" y="0"/>
                  <a:pt x="2213" y="113"/>
                  <a:pt x="2213" y="254"/>
                </a:cubicBezTo>
                <a:lnTo>
                  <a:pt x="2213" y="732"/>
                </a:lnTo>
                <a:cubicBezTo>
                  <a:pt x="2213" y="873"/>
                  <a:pt x="2100" y="986"/>
                  <a:pt x="1959" y="986"/>
                </a:cubicBezTo>
                <a:lnTo>
                  <a:pt x="254" y="986"/>
                </a:lnTo>
                <a:cubicBezTo>
                  <a:pt x="113" y="986"/>
                  <a:pt x="0" y="873"/>
                  <a:pt x="0" y="732"/>
                </a:cubicBezTo>
                <a:lnTo>
                  <a:pt x="0" y="254"/>
                </a:lnTo>
                <a:cubicBezTo>
                  <a:pt x="0" y="113"/>
                  <a:pt x="113"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7272337" y="3144839"/>
            <a:ext cx="6128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replace</a:t>
            </a:r>
            <a:endParaRPr lang="en-US">
              <a:latin typeface="Arial" pitchFamily="34" charset="0"/>
            </a:endParaRPr>
          </a:p>
        </p:txBody>
      </p:sp>
      <p:sp>
        <p:nvSpPr>
          <p:cNvPr id="28" name="Rectangle 25"/>
          <p:cNvSpPr>
            <a:spLocks noChangeArrowheads="1"/>
          </p:cNvSpPr>
          <p:nvPr/>
        </p:nvSpPr>
        <p:spPr bwMode="auto">
          <a:xfrm>
            <a:off x="6596063" y="3144839"/>
            <a:ext cx="4776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insert</a:t>
            </a:r>
            <a:endParaRPr lang="en-US" dirty="0">
              <a:latin typeface="Arial" pitchFamily="34" charset="0"/>
            </a:endParaRPr>
          </a:p>
        </p:txBody>
      </p:sp>
      <p:sp>
        <p:nvSpPr>
          <p:cNvPr id="29" name="Freeform 26"/>
          <p:cNvSpPr>
            <a:spLocks/>
          </p:cNvSpPr>
          <p:nvPr/>
        </p:nvSpPr>
        <p:spPr bwMode="auto">
          <a:xfrm>
            <a:off x="8051801" y="3089275"/>
            <a:ext cx="739775" cy="355600"/>
          </a:xfrm>
          <a:custGeom>
            <a:avLst/>
            <a:gdLst>
              <a:gd name="T0" fmla="*/ 254 w 2054"/>
              <a:gd name="T1" fmla="*/ 0 h 986"/>
              <a:gd name="T2" fmla="*/ 1800 w 2054"/>
              <a:gd name="T3" fmla="*/ 0 h 986"/>
              <a:gd name="T4" fmla="*/ 2054 w 2054"/>
              <a:gd name="T5" fmla="*/ 254 h 986"/>
              <a:gd name="T6" fmla="*/ 2054 w 2054"/>
              <a:gd name="T7" fmla="*/ 732 h 986"/>
              <a:gd name="T8" fmla="*/ 1800 w 2054"/>
              <a:gd name="T9" fmla="*/ 986 h 986"/>
              <a:gd name="T10" fmla="*/ 254 w 2054"/>
              <a:gd name="T11" fmla="*/ 986 h 986"/>
              <a:gd name="T12" fmla="*/ 0 w 2054"/>
              <a:gd name="T13" fmla="*/ 732 h 986"/>
              <a:gd name="T14" fmla="*/ 0 w 2054"/>
              <a:gd name="T15" fmla="*/ 254 h 986"/>
              <a:gd name="T16" fmla="*/ 254 w 2054"/>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54" h="986">
                <a:moveTo>
                  <a:pt x="254" y="0"/>
                </a:moveTo>
                <a:lnTo>
                  <a:pt x="1800" y="0"/>
                </a:lnTo>
                <a:cubicBezTo>
                  <a:pt x="1941" y="0"/>
                  <a:pt x="2054" y="113"/>
                  <a:pt x="2054" y="254"/>
                </a:cubicBezTo>
                <a:lnTo>
                  <a:pt x="2054" y="732"/>
                </a:lnTo>
                <a:cubicBezTo>
                  <a:pt x="2054" y="873"/>
                  <a:pt x="1941" y="986"/>
                  <a:pt x="1800" y="986"/>
                </a:cubicBezTo>
                <a:lnTo>
                  <a:pt x="254" y="986"/>
                </a:lnTo>
                <a:cubicBezTo>
                  <a:pt x="114" y="986"/>
                  <a:pt x="0" y="873"/>
                  <a:pt x="0" y="732"/>
                </a:cubicBezTo>
                <a:lnTo>
                  <a:pt x="0" y="254"/>
                </a:lnTo>
                <a:cubicBezTo>
                  <a:pt x="0" y="113"/>
                  <a:pt x="114" y="0"/>
                  <a:pt x="254"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8166101" y="3154364"/>
            <a:ext cx="39651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evict</a:t>
            </a:r>
            <a:endParaRPr lang="en-US" dirty="0">
              <a:latin typeface="Arial" pitchFamily="34" charset="0"/>
            </a:endParaRPr>
          </a:p>
        </p:txBody>
      </p:sp>
      <p:sp>
        <p:nvSpPr>
          <p:cNvPr id="31" name="Freeform 28"/>
          <p:cNvSpPr>
            <a:spLocks/>
          </p:cNvSpPr>
          <p:nvPr/>
        </p:nvSpPr>
        <p:spPr bwMode="auto">
          <a:xfrm>
            <a:off x="7888288" y="2873376"/>
            <a:ext cx="206375" cy="282575"/>
          </a:xfrm>
          <a:custGeom>
            <a:avLst/>
            <a:gdLst>
              <a:gd name="T0" fmla="*/ 0 w 573"/>
              <a:gd name="T1" fmla="*/ 401 h 781"/>
              <a:gd name="T2" fmla="*/ 251 w 573"/>
              <a:gd name="T3" fmla="*/ 764 h 781"/>
              <a:gd name="T4" fmla="*/ 548 w 573"/>
              <a:gd name="T5" fmla="*/ 468 h 781"/>
              <a:gd name="T6" fmla="*/ 351 w 573"/>
              <a:gd name="T7" fmla="*/ 50 h 781"/>
              <a:gd name="T8" fmla="*/ 18 w 573"/>
              <a:gd name="T9" fmla="*/ 272 h 781"/>
              <a:gd name="T10" fmla="*/ 0 w 573"/>
              <a:gd name="T11" fmla="*/ 401 h 781"/>
            </a:gdLst>
            <a:ahLst/>
            <a:cxnLst>
              <a:cxn ang="0">
                <a:pos x="T0" y="T1"/>
              </a:cxn>
              <a:cxn ang="0">
                <a:pos x="T2" y="T3"/>
              </a:cxn>
              <a:cxn ang="0">
                <a:pos x="T4" y="T5"/>
              </a:cxn>
              <a:cxn ang="0">
                <a:pos x="T6" y="T7"/>
              </a:cxn>
              <a:cxn ang="0">
                <a:pos x="T8" y="T9"/>
              </a:cxn>
              <a:cxn ang="0">
                <a:pos x="T10" y="T11"/>
              </a:cxn>
            </a:cxnLst>
            <a:rect l="0" t="0" r="r" b="b"/>
            <a:pathLst>
              <a:path w="573" h="781">
                <a:moveTo>
                  <a:pt x="0" y="401"/>
                </a:moveTo>
                <a:cubicBezTo>
                  <a:pt x="0" y="587"/>
                  <a:pt x="110" y="747"/>
                  <a:pt x="251" y="764"/>
                </a:cubicBezTo>
                <a:cubicBezTo>
                  <a:pt x="391" y="781"/>
                  <a:pt x="522" y="651"/>
                  <a:pt x="548" y="468"/>
                </a:cubicBezTo>
                <a:cubicBezTo>
                  <a:pt x="573" y="285"/>
                  <a:pt x="487" y="100"/>
                  <a:pt x="351" y="50"/>
                </a:cubicBezTo>
                <a:cubicBezTo>
                  <a:pt x="215" y="0"/>
                  <a:pt x="68" y="97"/>
                  <a:pt x="18" y="272"/>
                </a:cubicBezTo>
                <a:cubicBezTo>
                  <a:pt x="6" y="313"/>
                  <a:pt x="0" y="357"/>
                  <a:pt x="0" y="401"/>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78" name="Freeform 31"/>
          <p:cNvSpPr>
            <a:spLocks noEditPoints="1"/>
          </p:cNvSpPr>
          <p:nvPr/>
        </p:nvSpPr>
        <p:spPr bwMode="auto">
          <a:xfrm>
            <a:off x="7947026" y="2911475"/>
            <a:ext cx="87313" cy="153988"/>
          </a:xfrm>
          <a:custGeom>
            <a:avLst/>
            <a:gdLst>
              <a:gd name="T0" fmla="*/ 1 w 242"/>
              <a:gd name="T1" fmla="*/ 136 h 424"/>
              <a:gd name="T2" fmla="*/ 39 w 242"/>
              <a:gd name="T3" fmla="*/ 177 h 424"/>
              <a:gd name="T4" fmla="*/ 75 w 242"/>
              <a:gd name="T5" fmla="*/ 116 h 424"/>
              <a:gd name="T6" fmla="*/ 173 w 242"/>
              <a:gd name="T7" fmla="*/ 167 h 424"/>
              <a:gd name="T8" fmla="*/ 85 w 242"/>
              <a:gd name="T9" fmla="*/ 278 h 424"/>
              <a:gd name="T10" fmla="*/ 73 w 242"/>
              <a:gd name="T11" fmla="*/ 370 h 424"/>
              <a:gd name="T12" fmla="*/ 89 w 242"/>
              <a:gd name="T13" fmla="*/ 414 h 424"/>
              <a:gd name="T14" fmla="*/ 118 w 242"/>
              <a:gd name="T15" fmla="*/ 404 h 424"/>
              <a:gd name="T16" fmla="*/ 129 w 242"/>
              <a:gd name="T17" fmla="*/ 334 h 424"/>
              <a:gd name="T18" fmla="*/ 191 w 242"/>
              <a:gd name="T19" fmla="*/ 278 h 424"/>
              <a:gd name="T20" fmla="*/ 220 w 242"/>
              <a:gd name="T21" fmla="*/ 106 h 424"/>
              <a:gd name="T22" fmla="*/ 1 w 242"/>
              <a:gd name="T23" fmla="*/ 136 h 424"/>
              <a:gd name="T24" fmla="*/ 22 w 242"/>
              <a:gd name="T25" fmla="*/ 173 h 424"/>
              <a:gd name="T26" fmla="*/ 12 w 242"/>
              <a:gd name="T27" fmla="*/ 118 h 424"/>
              <a:gd name="T28" fmla="*/ 43 w 242"/>
              <a:gd name="T29" fmla="*/ 66 h 424"/>
              <a:gd name="T30" fmla="*/ 189 w 242"/>
              <a:gd name="T31" fmla="*/ 72 h 424"/>
              <a:gd name="T32" fmla="*/ 214 w 242"/>
              <a:gd name="T33" fmla="*/ 232 h 424"/>
              <a:gd name="T34" fmla="*/ 116 w 242"/>
              <a:gd name="T35" fmla="*/ 349 h 424"/>
              <a:gd name="T36" fmla="*/ 103 w 242"/>
              <a:gd name="T37" fmla="*/ 409 h 424"/>
              <a:gd name="T38" fmla="*/ 80 w 242"/>
              <a:gd name="T39" fmla="*/ 325 h 424"/>
              <a:gd name="T40" fmla="*/ 176 w 242"/>
              <a:gd name="T41" fmla="*/ 191 h 424"/>
              <a:gd name="T42" fmla="*/ 119 w 242"/>
              <a:gd name="T43" fmla="*/ 93 h 424"/>
              <a:gd name="T44" fmla="*/ 58 w 242"/>
              <a:gd name="T45" fmla="*/ 121 h 424"/>
              <a:gd name="T46" fmla="*/ 22 w 242"/>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2" h="424">
                <a:moveTo>
                  <a:pt x="1" y="136"/>
                </a:moveTo>
                <a:cubicBezTo>
                  <a:pt x="0" y="162"/>
                  <a:pt x="17" y="204"/>
                  <a:pt x="39" y="177"/>
                </a:cubicBezTo>
                <a:cubicBezTo>
                  <a:pt x="54" y="158"/>
                  <a:pt x="57" y="131"/>
                  <a:pt x="75" y="116"/>
                </a:cubicBezTo>
                <a:cubicBezTo>
                  <a:pt x="105" y="91"/>
                  <a:pt x="174" y="106"/>
                  <a:pt x="173" y="167"/>
                </a:cubicBezTo>
                <a:cubicBezTo>
                  <a:pt x="171" y="229"/>
                  <a:pt x="109" y="240"/>
                  <a:pt x="85" y="278"/>
                </a:cubicBezTo>
                <a:cubicBezTo>
                  <a:pt x="71" y="302"/>
                  <a:pt x="69" y="340"/>
                  <a:pt x="73" y="370"/>
                </a:cubicBezTo>
                <a:cubicBezTo>
                  <a:pt x="75" y="385"/>
                  <a:pt x="79" y="404"/>
                  <a:pt x="89" y="414"/>
                </a:cubicBezTo>
                <a:cubicBezTo>
                  <a:pt x="100" y="424"/>
                  <a:pt x="114" y="421"/>
                  <a:pt x="118" y="404"/>
                </a:cubicBezTo>
                <a:cubicBezTo>
                  <a:pt x="123" y="380"/>
                  <a:pt x="121" y="356"/>
                  <a:pt x="129" y="334"/>
                </a:cubicBezTo>
                <a:cubicBezTo>
                  <a:pt x="142" y="299"/>
                  <a:pt x="168" y="296"/>
                  <a:pt x="191" y="278"/>
                </a:cubicBezTo>
                <a:cubicBezTo>
                  <a:pt x="236" y="245"/>
                  <a:pt x="242" y="162"/>
                  <a:pt x="220" y="106"/>
                </a:cubicBezTo>
                <a:cubicBezTo>
                  <a:pt x="179" y="2"/>
                  <a:pt x="10" y="0"/>
                  <a:pt x="1" y="136"/>
                </a:cubicBezTo>
                <a:moveTo>
                  <a:pt x="22" y="173"/>
                </a:moveTo>
                <a:cubicBezTo>
                  <a:pt x="5" y="170"/>
                  <a:pt x="8" y="133"/>
                  <a:pt x="12" y="118"/>
                </a:cubicBezTo>
                <a:cubicBezTo>
                  <a:pt x="18" y="97"/>
                  <a:pt x="29" y="79"/>
                  <a:pt x="43" y="66"/>
                </a:cubicBezTo>
                <a:cubicBezTo>
                  <a:pt x="84" y="30"/>
                  <a:pt x="151" y="31"/>
                  <a:pt x="189" y="72"/>
                </a:cubicBezTo>
                <a:cubicBezTo>
                  <a:pt x="224" y="110"/>
                  <a:pt x="235" y="180"/>
                  <a:pt x="214" y="232"/>
                </a:cubicBezTo>
                <a:cubicBezTo>
                  <a:pt x="191" y="290"/>
                  <a:pt x="130" y="280"/>
                  <a:pt x="116" y="349"/>
                </a:cubicBezTo>
                <a:cubicBezTo>
                  <a:pt x="114" y="361"/>
                  <a:pt x="114" y="409"/>
                  <a:pt x="103" y="409"/>
                </a:cubicBezTo>
                <a:cubicBezTo>
                  <a:pt x="78" y="409"/>
                  <a:pt x="78" y="347"/>
                  <a:pt x="80" y="325"/>
                </a:cubicBezTo>
                <a:cubicBezTo>
                  <a:pt x="87" y="256"/>
                  <a:pt x="155" y="252"/>
                  <a:pt x="176" y="191"/>
                </a:cubicBezTo>
                <a:cubicBezTo>
                  <a:pt x="193" y="141"/>
                  <a:pt x="154" y="98"/>
                  <a:pt x="119" y="93"/>
                </a:cubicBezTo>
                <a:cubicBezTo>
                  <a:pt x="97" y="90"/>
                  <a:pt x="73" y="99"/>
                  <a:pt x="58" y="121"/>
                </a:cubicBezTo>
                <a:cubicBezTo>
                  <a:pt x="48" y="135"/>
                  <a:pt x="40" y="177"/>
                  <a:pt x="22"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79" name="Freeform 32"/>
          <p:cNvSpPr>
            <a:spLocks noEditPoints="1"/>
          </p:cNvSpPr>
          <p:nvPr/>
        </p:nvSpPr>
        <p:spPr bwMode="auto">
          <a:xfrm>
            <a:off x="7967663" y="3062289"/>
            <a:ext cx="30163" cy="55563"/>
          </a:xfrm>
          <a:custGeom>
            <a:avLst/>
            <a:gdLst>
              <a:gd name="T0" fmla="*/ 0 w 85"/>
              <a:gd name="T1" fmla="*/ 77 h 155"/>
              <a:gd name="T2" fmla="*/ 85 w 85"/>
              <a:gd name="T3" fmla="*/ 77 h 155"/>
              <a:gd name="T4" fmla="*/ 0 w 85"/>
              <a:gd name="T5" fmla="*/ 77 h 155"/>
              <a:gd name="T6" fmla="*/ 8 w 85"/>
              <a:gd name="T7" fmla="*/ 77 h 155"/>
              <a:gd name="T8" fmla="*/ 77 w 85"/>
              <a:gd name="T9" fmla="*/ 77 h 155"/>
              <a:gd name="T10" fmla="*/ 8 w 85"/>
              <a:gd name="T11" fmla="*/ 77 h 155"/>
            </a:gdLst>
            <a:ahLst/>
            <a:cxnLst>
              <a:cxn ang="0">
                <a:pos x="T0" y="T1"/>
              </a:cxn>
              <a:cxn ang="0">
                <a:pos x="T2" y="T3"/>
              </a:cxn>
              <a:cxn ang="0">
                <a:pos x="T4" y="T5"/>
              </a:cxn>
              <a:cxn ang="0">
                <a:pos x="T6" y="T7"/>
              </a:cxn>
              <a:cxn ang="0">
                <a:pos x="T8" y="T9"/>
              </a:cxn>
              <a:cxn ang="0">
                <a:pos x="T10" y="T11"/>
              </a:cxn>
            </a:cxnLst>
            <a:rect l="0" t="0" r="r" b="b"/>
            <a:pathLst>
              <a:path w="85" h="155">
                <a:moveTo>
                  <a:pt x="0" y="77"/>
                </a:moveTo>
                <a:cubicBezTo>
                  <a:pt x="0" y="155"/>
                  <a:pt x="85" y="155"/>
                  <a:pt x="85" y="77"/>
                </a:cubicBezTo>
                <a:cubicBezTo>
                  <a:pt x="85" y="0"/>
                  <a:pt x="0" y="0"/>
                  <a:pt x="0" y="77"/>
                </a:cubicBezTo>
                <a:moveTo>
                  <a:pt x="8" y="77"/>
                </a:moveTo>
                <a:cubicBezTo>
                  <a:pt x="8" y="13"/>
                  <a:pt x="77" y="13"/>
                  <a:pt x="77" y="77"/>
                </a:cubicBezTo>
                <a:cubicBezTo>
                  <a:pt x="77" y="142"/>
                  <a:pt x="8" y="142"/>
                  <a:pt x="8" y="77"/>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0" name="Freeform 33"/>
          <p:cNvSpPr>
            <a:spLocks/>
          </p:cNvSpPr>
          <p:nvPr/>
        </p:nvSpPr>
        <p:spPr bwMode="auto">
          <a:xfrm>
            <a:off x="7943850" y="2919413"/>
            <a:ext cx="88900" cy="147638"/>
          </a:xfrm>
          <a:custGeom>
            <a:avLst/>
            <a:gdLst>
              <a:gd name="T0" fmla="*/ 186 w 247"/>
              <a:gd name="T1" fmla="*/ 260 h 407"/>
              <a:gd name="T2" fmla="*/ 131 w 247"/>
              <a:gd name="T3" fmla="*/ 324 h 407"/>
              <a:gd name="T4" fmla="*/ 121 w 247"/>
              <a:gd name="T5" fmla="*/ 387 h 407"/>
              <a:gd name="T6" fmla="*/ 91 w 247"/>
              <a:gd name="T7" fmla="*/ 364 h 407"/>
              <a:gd name="T8" fmla="*/ 97 w 247"/>
              <a:gd name="T9" fmla="*/ 263 h 407"/>
              <a:gd name="T10" fmla="*/ 181 w 247"/>
              <a:gd name="T11" fmla="*/ 118 h 407"/>
              <a:gd name="T12" fmla="*/ 83 w 247"/>
              <a:gd name="T13" fmla="*/ 89 h 407"/>
              <a:gd name="T14" fmla="*/ 20 w 247"/>
              <a:gd name="T15" fmla="*/ 146 h 407"/>
              <a:gd name="T16" fmla="*/ 63 w 247"/>
              <a:gd name="T17" fmla="*/ 31 h 407"/>
              <a:gd name="T18" fmla="*/ 217 w 247"/>
              <a:gd name="T19" fmla="*/ 66 h 407"/>
              <a:gd name="T20" fmla="*/ 223 w 247"/>
              <a:gd name="T21" fmla="*/ 223 h 407"/>
              <a:gd name="T22" fmla="*/ 186 w 247"/>
              <a:gd name="T23" fmla="*/ 26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60"/>
                </a:moveTo>
                <a:cubicBezTo>
                  <a:pt x="161" y="270"/>
                  <a:pt x="139" y="290"/>
                  <a:pt x="131" y="324"/>
                </a:cubicBezTo>
                <a:cubicBezTo>
                  <a:pt x="127" y="342"/>
                  <a:pt x="130" y="371"/>
                  <a:pt x="121" y="387"/>
                </a:cubicBezTo>
                <a:cubicBezTo>
                  <a:pt x="110" y="407"/>
                  <a:pt x="94" y="377"/>
                  <a:pt x="91" y="364"/>
                </a:cubicBezTo>
                <a:cubicBezTo>
                  <a:pt x="83" y="334"/>
                  <a:pt x="82" y="291"/>
                  <a:pt x="97" y="263"/>
                </a:cubicBezTo>
                <a:cubicBezTo>
                  <a:pt x="117" y="224"/>
                  <a:pt x="214" y="191"/>
                  <a:pt x="181" y="118"/>
                </a:cubicBezTo>
                <a:cubicBezTo>
                  <a:pt x="162" y="76"/>
                  <a:pt x="114" y="64"/>
                  <a:pt x="83" y="89"/>
                </a:cubicBezTo>
                <a:cubicBezTo>
                  <a:pt x="69" y="100"/>
                  <a:pt x="40" y="189"/>
                  <a:pt x="20" y="146"/>
                </a:cubicBezTo>
                <a:cubicBezTo>
                  <a:pt x="0" y="103"/>
                  <a:pt x="35" y="48"/>
                  <a:pt x="63" y="31"/>
                </a:cubicBezTo>
                <a:cubicBezTo>
                  <a:pt x="111" y="0"/>
                  <a:pt x="182" y="8"/>
                  <a:pt x="217" y="66"/>
                </a:cubicBezTo>
                <a:cubicBezTo>
                  <a:pt x="243" y="110"/>
                  <a:pt x="247" y="177"/>
                  <a:pt x="223" y="223"/>
                </a:cubicBezTo>
                <a:cubicBezTo>
                  <a:pt x="214" y="240"/>
                  <a:pt x="201" y="253"/>
                  <a:pt x="186" y="26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2" name="Freeform 34"/>
          <p:cNvSpPr>
            <a:spLocks/>
          </p:cNvSpPr>
          <p:nvPr/>
        </p:nvSpPr>
        <p:spPr bwMode="auto">
          <a:xfrm>
            <a:off x="7969251" y="3065463"/>
            <a:ext cx="28575" cy="50800"/>
          </a:xfrm>
          <a:custGeom>
            <a:avLst/>
            <a:gdLst>
              <a:gd name="T0" fmla="*/ 77 w 77"/>
              <a:gd name="T1" fmla="*/ 71 h 143"/>
              <a:gd name="T2" fmla="*/ 0 w 77"/>
              <a:gd name="T3" fmla="*/ 71 h 143"/>
              <a:gd name="T4" fmla="*/ 77 w 77"/>
              <a:gd name="T5" fmla="*/ 71 h 143"/>
            </a:gdLst>
            <a:ahLst/>
            <a:cxnLst>
              <a:cxn ang="0">
                <a:pos x="T0" y="T1"/>
              </a:cxn>
              <a:cxn ang="0">
                <a:pos x="T2" y="T3"/>
              </a:cxn>
              <a:cxn ang="0">
                <a:pos x="T4" y="T5"/>
              </a:cxn>
            </a:cxnLst>
            <a:rect l="0" t="0" r="r" b="b"/>
            <a:pathLst>
              <a:path w="77" h="143">
                <a:moveTo>
                  <a:pt x="77" y="71"/>
                </a:moveTo>
                <a:cubicBezTo>
                  <a:pt x="77" y="143"/>
                  <a:pt x="0" y="143"/>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3" name="Freeform 35"/>
          <p:cNvSpPr>
            <a:spLocks/>
          </p:cNvSpPr>
          <p:nvPr/>
        </p:nvSpPr>
        <p:spPr bwMode="auto">
          <a:xfrm>
            <a:off x="8653463" y="2873376"/>
            <a:ext cx="206375" cy="282575"/>
          </a:xfrm>
          <a:custGeom>
            <a:avLst/>
            <a:gdLst>
              <a:gd name="T0" fmla="*/ 0 w 573"/>
              <a:gd name="T1" fmla="*/ 401 h 781"/>
              <a:gd name="T2" fmla="*/ 250 w 573"/>
              <a:gd name="T3" fmla="*/ 764 h 781"/>
              <a:gd name="T4" fmla="*/ 547 w 573"/>
              <a:gd name="T5" fmla="*/ 468 h 781"/>
              <a:gd name="T6" fmla="*/ 351 w 573"/>
              <a:gd name="T7" fmla="*/ 50 h 781"/>
              <a:gd name="T8" fmla="*/ 18 w 573"/>
              <a:gd name="T9" fmla="*/ 272 h 781"/>
              <a:gd name="T10" fmla="*/ 0 w 573"/>
              <a:gd name="T11" fmla="*/ 401 h 781"/>
            </a:gdLst>
            <a:ahLst/>
            <a:cxnLst>
              <a:cxn ang="0">
                <a:pos x="T0" y="T1"/>
              </a:cxn>
              <a:cxn ang="0">
                <a:pos x="T2" y="T3"/>
              </a:cxn>
              <a:cxn ang="0">
                <a:pos x="T4" y="T5"/>
              </a:cxn>
              <a:cxn ang="0">
                <a:pos x="T6" y="T7"/>
              </a:cxn>
              <a:cxn ang="0">
                <a:pos x="T8" y="T9"/>
              </a:cxn>
              <a:cxn ang="0">
                <a:pos x="T10" y="T11"/>
              </a:cxn>
            </a:cxnLst>
            <a:rect l="0" t="0" r="r" b="b"/>
            <a:pathLst>
              <a:path w="573" h="781">
                <a:moveTo>
                  <a:pt x="0" y="401"/>
                </a:moveTo>
                <a:cubicBezTo>
                  <a:pt x="0" y="587"/>
                  <a:pt x="110" y="747"/>
                  <a:pt x="250" y="764"/>
                </a:cubicBezTo>
                <a:cubicBezTo>
                  <a:pt x="391" y="781"/>
                  <a:pt x="522" y="651"/>
                  <a:pt x="547" y="468"/>
                </a:cubicBezTo>
                <a:cubicBezTo>
                  <a:pt x="573" y="285"/>
                  <a:pt x="487" y="100"/>
                  <a:pt x="351" y="50"/>
                </a:cubicBezTo>
                <a:cubicBezTo>
                  <a:pt x="215" y="0"/>
                  <a:pt x="68" y="97"/>
                  <a:pt x="18" y="272"/>
                </a:cubicBezTo>
                <a:cubicBezTo>
                  <a:pt x="6" y="313"/>
                  <a:pt x="0" y="357"/>
                  <a:pt x="0" y="401"/>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6" name="Freeform 38"/>
          <p:cNvSpPr>
            <a:spLocks noEditPoints="1"/>
          </p:cNvSpPr>
          <p:nvPr/>
        </p:nvSpPr>
        <p:spPr bwMode="auto">
          <a:xfrm>
            <a:off x="8712201" y="2911475"/>
            <a:ext cx="87313" cy="153988"/>
          </a:xfrm>
          <a:custGeom>
            <a:avLst/>
            <a:gdLst>
              <a:gd name="T0" fmla="*/ 2 w 243"/>
              <a:gd name="T1" fmla="*/ 136 h 424"/>
              <a:gd name="T2" fmla="*/ 40 w 243"/>
              <a:gd name="T3" fmla="*/ 177 h 424"/>
              <a:gd name="T4" fmla="*/ 75 w 243"/>
              <a:gd name="T5" fmla="*/ 116 h 424"/>
              <a:gd name="T6" fmla="*/ 173 w 243"/>
              <a:gd name="T7" fmla="*/ 167 h 424"/>
              <a:gd name="T8" fmla="*/ 86 w 243"/>
              <a:gd name="T9" fmla="*/ 278 h 424"/>
              <a:gd name="T10" fmla="*/ 74 w 243"/>
              <a:gd name="T11" fmla="*/ 370 h 424"/>
              <a:gd name="T12" fmla="*/ 90 w 243"/>
              <a:gd name="T13" fmla="*/ 414 h 424"/>
              <a:gd name="T14" fmla="*/ 118 w 243"/>
              <a:gd name="T15" fmla="*/ 404 h 424"/>
              <a:gd name="T16" fmla="*/ 130 w 243"/>
              <a:gd name="T17" fmla="*/ 334 h 424"/>
              <a:gd name="T18" fmla="*/ 192 w 243"/>
              <a:gd name="T19" fmla="*/ 278 h 424"/>
              <a:gd name="T20" fmla="*/ 221 w 243"/>
              <a:gd name="T21" fmla="*/ 106 h 424"/>
              <a:gd name="T22" fmla="*/ 2 w 243"/>
              <a:gd name="T23" fmla="*/ 136 h 424"/>
              <a:gd name="T24" fmla="*/ 23 w 243"/>
              <a:gd name="T25" fmla="*/ 173 h 424"/>
              <a:gd name="T26" fmla="*/ 13 w 243"/>
              <a:gd name="T27" fmla="*/ 118 h 424"/>
              <a:gd name="T28" fmla="*/ 44 w 243"/>
              <a:gd name="T29" fmla="*/ 66 h 424"/>
              <a:gd name="T30" fmla="*/ 190 w 243"/>
              <a:gd name="T31" fmla="*/ 72 h 424"/>
              <a:gd name="T32" fmla="*/ 215 w 243"/>
              <a:gd name="T33" fmla="*/ 232 h 424"/>
              <a:gd name="T34" fmla="*/ 117 w 243"/>
              <a:gd name="T35" fmla="*/ 349 h 424"/>
              <a:gd name="T36" fmla="*/ 104 w 243"/>
              <a:gd name="T37" fmla="*/ 409 h 424"/>
              <a:gd name="T38" fmla="*/ 81 w 243"/>
              <a:gd name="T39" fmla="*/ 325 h 424"/>
              <a:gd name="T40" fmla="*/ 177 w 243"/>
              <a:gd name="T41" fmla="*/ 191 h 424"/>
              <a:gd name="T42" fmla="*/ 119 w 243"/>
              <a:gd name="T43" fmla="*/ 93 h 424"/>
              <a:gd name="T44" fmla="*/ 59 w 243"/>
              <a:gd name="T45" fmla="*/ 121 h 424"/>
              <a:gd name="T46" fmla="*/ 23 w 243"/>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424">
                <a:moveTo>
                  <a:pt x="2" y="136"/>
                </a:moveTo>
                <a:cubicBezTo>
                  <a:pt x="0" y="162"/>
                  <a:pt x="18" y="204"/>
                  <a:pt x="40" y="177"/>
                </a:cubicBezTo>
                <a:cubicBezTo>
                  <a:pt x="54" y="158"/>
                  <a:pt x="57" y="131"/>
                  <a:pt x="75" y="116"/>
                </a:cubicBezTo>
                <a:cubicBezTo>
                  <a:pt x="106" y="91"/>
                  <a:pt x="175" y="106"/>
                  <a:pt x="173" y="167"/>
                </a:cubicBezTo>
                <a:cubicBezTo>
                  <a:pt x="172" y="229"/>
                  <a:pt x="110" y="240"/>
                  <a:pt x="86" y="278"/>
                </a:cubicBezTo>
                <a:cubicBezTo>
                  <a:pt x="71" y="302"/>
                  <a:pt x="70" y="340"/>
                  <a:pt x="74" y="370"/>
                </a:cubicBezTo>
                <a:cubicBezTo>
                  <a:pt x="76" y="385"/>
                  <a:pt x="80" y="404"/>
                  <a:pt x="90" y="414"/>
                </a:cubicBezTo>
                <a:cubicBezTo>
                  <a:pt x="101" y="424"/>
                  <a:pt x="115" y="421"/>
                  <a:pt x="118" y="404"/>
                </a:cubicBezTo>
                <a:cubicBezTo>
                  <a:pt x="123" y="380"/>
                  <a:pt x="121" y="356"/>
                  <a:pt x="130" y="334"/>
                </a:cubicBezTo>
                <a:cubicBezTo>
                  <a:pt x="143" y="299"/>
                  <a:pt x="169" y="296"/>
                  <a:pt x="192" y="278"/>
                </a:cubicBezTo>
                <a:cubicBezTo>
                  <a:pt x="236" y="245"/>
                  <a:pt x="243" y="162"/>
                  <a:pt x="221" y="106"/>
                </a:cubicBezTo>
                <a:cubicBezTo>
                  <a:pt x="180" y="2"/>
                  <a:pt x="10" y="0"/>
                  <a:pt x="2" y="136"/>
                </a:cubicBezTo>
                <a:moveTo>
                  <a:pt x="23" y="173"/>
                </a:moveTo>
                <a:cubicBezTo>
                  <a:pt x="5" y="170"/>
                  <a:pt x="9" y="133"/>
                  <a:pt x="13" y="118"/>
                </a:cubicBezTo>
                <a:cubicBezTo>
                  <a:pt x="19" y="97"/>
                  <a:pt x="30" y="79"/>
                  <a:pt x="44" y="66"/>
                </a:cubicBezTo>
                <a:cubicBezTo>
                  <a:pt x="85" y="30"/>
                  <a:pt x="152" y="31"/>
                  <a:pt x="190" y="72"/>
                </a:cubicBezTo>
                <a:cubicBezTo>
                  <a:pt x="225" y="110"/>
                  <a:pt x="236" y="180"/>
                  <a:pt x="215" y="232"/>
                </a:cubicBezTo>
                <a:cubicBezTo>
                  <a:pt x="192" y="290"/>
                  <a:pt x="131" y="280"/>
                  <a:pt x="117" y="349"/>
                </a:cubicBezTo>
                <a:cubicBezTo>
                  <a:pt x="115" y="361"/>
                  <a:pt x="115" y="409"/>
                  <a:pt x="104" y="409"/>
                </a:cubicBezTo>
                <a:cubicBezTo>
                  <a:pt x="79" y="409"/>
                  <a:pt x="79" y="347"/>
                  <a:pt x="81" y="325"/>
                </a:cubicBezTo>
                <a:cubicBezTo>
                  <a:pt x="88" y="256"/>
                  <a:pt x="156" y="252"/>
                  <a:pt x="177" y="191"/>
                </a:cubicBezTo>
                <a:cubicBezTo>
                  <a:pt x="194" y="141"/>
                  <a:pt x="154" y="98"/>
                  <a:pt x="119" y="93"/>
                </a:cubicBezTo>
                <a:cubicBezTo>
                  <a:pt x="98" y="90"/>
                  <a:pt x="73" y="99"/>
                  <a:pt x="59" y="121"/>
                </a:cubicBezTo>
                <a:cubicBezTo>
                  <a:pt x="49" y="135"/>
                  <a:pt x="41" y="177"/>
                  <a:pt x="23"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7" name="Freeform 39"/>
          <p:cNvSpPr>
            <a:spLocks noEditPoints="1"/>
          </p:cNvSpPr>
          <p:nvPr/>
        </p:nvSpPr>
        <p:spPr bwMode="auto">
          <a:xfrm>
            <a:off x="8732837" y="3062289"/>
            <a:ext cx="31750" cy="55563"/>
          </a:xfrm>
          <a:custGeom>
            <a:avLst/>
            <a:gdLst>
              <a:gd name="T0" fmla="*/ 0 w 85"/>
              <a:gd name="T1" fmla="*/ 77 h 155"/>
              <a:gd name="T2" fmla="*/ 85 w 85"/>
              <a:gd name="T3" fmla="*/ 77 h 155"/>
              <a:gd name="T4" fmla="*/ 0 w 85"/>
              <a:gd name="T5" fmla="*/ 77 h 155"/>
              <a:gd name="T6" fmla="*/ 8 w 85"/>
              <a:gd name="T7" fmla="*/ 77 h 155"/>
              <a:gd name="T8" fmla="*/ 77 w 85"/>
              <a:gd name="T9" fmla="*/ 77 h 155"/>
              <a:gd name="T10" fmla="*/ 8 w 85"/>
              <a:gd name="T11" fmla="*/ 77 h 155"/>
            </a:gdLst>
            <a:ahLst/>
            <a:cxnLst>
              <a:cxn ang="0">
                <a:pos x="T0" y="T1"/>
              </a:cxn>
              <a:cxn ang="0">
                <a:pos x="T2" y="T3"/>
              </a:cxn>
              <a:cxn ang="0">
                <a:pos x="T4" y="T5"/>
              </a:cxn>
              <a:cxn ang="0">
                <a:pos x="T6" y="T7"/>
              </a:cxn>
              <a:cxn ang="0">
                <a:pos x="T8" y="T9"/>
              </a:cxn>
              <a:cxn ang="0">
                <a:pos x="T10" y="T11"/>
              </a:cxn>
            </a:cxnLst>
            <a:rect l="0" t="0" r="r" b="b"/>
            <a:pathLst>
              <a:path w="85" h="155">
                <a:moveTo>
                  <a:pt x="0" y="77"/>
                </a:moveTo>
                <a:cubicBezTo>
                  <a:pt x="0" y="155"/>
                  <a:pt x="85" y="155"/>
                  <a:pt x="85" y="77"/>
                </a:cubicBezTo>
                <a:cubicBezTo>
                  <a:pt x="85" y="0"/>
                  <a:pt x="0" y="0"/>
                  <a:pt x="0" y="77"/>
                </a:cubicBezTo>
                <a:moveTo>
                  <a:pt x="8" y="77"/>
                </a:moveTo>
                <a:cubicBezTo>
                  <a:pt x="8" y="13"/>
                  <a:pt x="77" y="13"/>
                  <a:pt x="77" y="77"/>
                </a:cubicBezTo>
                <a:cubicBezTo>
                  <a:pt x="77" y="142"/>
                  <a:pt x="8" y="142"/>
                  <a:pt x="8" y="77"/>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8" name="Freeform 40"/>
          <p:cNvSpPr>
            <a:spLocks/>
          </p:cNvSpPr>
          <p:nvPr/>
        </p:nvSpPr>
        <p:spPr bwMode="auto">
          <a:xfrm>
            <a:off x="8709025" y="2919413"/>
            <a:ext cx="88900" cy="147638"/>
          </a:xfrm>
          <a:custGeom>
            <a:avLst/>
            <a:gdLst>
              <a:gd name="T0" fmla="*/ 186 w 247"/>
              <a:gd name="T1" fmla="*/ 260 h 407"/>
              <a:gd name="T2" fmla="*/ 132 w 247"/>
              <a:gd name="T3" fmla="*/ 324 h 407"/>
              <a:gd name="T4" fmla="*/ 122 w 247"/>
              <a:gd name="T5" fmla="*/ 387 h 407"/>
              <a:gd name="T6" fmla="*/ 91 w 247"/>
              <a:gd name="T7" fmla="*/ 364 h 407"/>
              <a:gd name="T8" fmla="*/ 97 w 247"/>
              <a:gd name="T9" fmla="*/ 263 h 407"/>
              <a:gd name="T10" fmla="*/ 182 w 247"/>
              <a:gd name="T11" fmla="*/ 118 h 407"/>
              <a:gd name="T12" fmla="*/ 84 w 247"/>
              <a:gd name="T13" fmla="*/ 89 h 407"/>
              <a:gd name="T14" fmla="*/ 20 w 247"/>
              <a:gd name="T15" fmla="*/ 146 h 407"/>
              <a:gd name="T16" fmla="*/ 64 w 247"/>
              <a:gd name="T17" fmla="*/ 31 h 407"/>
              <a:gd name="T18" fmla="*/ 218 w 247"/>
              <a:gd name="T19" fmla="*/ 66 h 407"/>
              <a:gd name="T20" fmla="*/ 223 w 247"/>
              <a:gd name="T21" fmla="*/ 223 h 407"/>
              <a:gd name="T22" fmla="*/ 186 w 247"/>
              <a:gd name="T23" fmla="*/ 260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60"/>
                </a:moveTo>
                <a:cubicBezTo>
                  <a:pt x="162" y="270"/>
                  <a:pt x="140" y="290"/>
                  <a:pt x="132" y="324"/>
                </a:cubicBezTo>
                <a:cubicBezTo>
                  <a:pt x="127" y="342"/>
                  <a:pt x="131" y="371"/>
                  <a:pt x="122" y="387"/>
                </a:cubicBezTo>
                <a:cubicBezTo>
                  <a:pt x="111" y="407"/>
                  <a:pt x="94" y="377"/>
                  <a:pt x="91" y="364"/>
                </a:cubicBezTo>
                <a:cubicBezTo>
                  <a:pt x="83" y="334"/>
                  <a:pt x="83" y="291"/>
                  <a:pt x="97" y="263"/>
                </a:cubicBezTo>
                <a:cubicBezTo>
                  <a:pt x="118" y="224"/>
                  <a:pt x="215" y="191"/>
                  <a:pt x="182" y="118"/>
                </a:cubicBezTo>
                <a:cubicBezTo>
                  <a:pt x="163" y="76"/>
                  <a:pt x="114" y="64"/>
                  <a:pt x="84" y="89"/>
                </a:cubicBezTo>
                <a:cubicBezTo>
                  <a:pt x="70" y="100"/>
                  <a:pt x="40" y="189"/>
                  <a:pt x="20" y="146"/>
                </a:cubicBezTo>
                <a:cubicBezTo>
                  <a:pt x="0" y="103"/>
                  <a:pt x="36" y="48"/>
                  <a:pt x="64" y="31"/>
                </a:cubicBezTo>
                <a:cubicBezTo>
                  <a:pt x="112" y="0"/>
                  <a:pt x="183" y="8"/>
                  <a:pt x="218" y="66"/>
                </a:cubicBezTo>
                <a:cubicBezTo>
                  <a:pt x="243" y="110"/>
                  <a:pt x="247" y="177"/>
                  <a:pt x="223" y="223"/>
                </a:cubicBezTo>
                <a:cubicBezTo>
                  <a:pt x="214" y="240"/>
                  <a:pt x="202" y="253"/>
                  <a:pt x="186" y="260"/>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89" name="Freeform 41"/>
          <p:cNvSpPr>
            <a:spLocks/>
          </p:cNvSpPr>
          <p:nvPr/>
        </p:nvSpPr>
        <p:spPr bwMode="auto">
          <a:xfrm>
            <a:off x="8734426" y="3065463"/>
            <a:ext cx="28575" cy="50800"/>
          </a:xfrm>
          <a:custGeom>
            <a:avLst/>
            <a:gdLst>
              <a:gd name="T0" fmla="*/ 77 w 77"/>
              <a:gd name="T1" fmla="*/ 71 h 143"/>
              <a:gd name="T2" fmla="*/ 0 w 77"/>
              <a:gd name="T3" fmla="*/ 71 h 143"/>
              <a:gd name="T4" fmla="*/ 77 w 77"/>
              <a:gd name="T5" fmla="*/ 71 h 143"/>
            </a:gdLst>
            <a:ahLst/>
            <a:cxnLst>
              <a:cxn ang="0">
                <a:pos x="T0" y="T1"/>
              </a:cxn>
              <a:cxn ang="0">
                <a:pos x="T2" y="T3"/>
              </a:cxn>
              <a:cxn ang="0">
                <a:pos x="T4" y="T5"/>
              </a:cxn>
            </a:cxnLst>
            <a:rect l="0" t="0" r="r" b="b"/>
            <a:pathLst>
              <a:path w="77" h="143">
                <a:moveTo>
                  <a:pt x="77" y="71"/>
                </a:moveTo>
                <a:cubicBezTo>
                  <a:pt x="77" y="143"/>
                  <a:pt x="0" y="143"/>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0" name="Freeform 42"/>
          <p:cNvSpPr>
            <a:spLocks/>
          </p:cNvSpPr>
          <p:nvPr/>
        </p:nvSpPr>
        <p:spPr bwMode="auto">
          <a:xfrm>
            <a:off x="8332787" y="3455988"/>
            <a:ext cx="215900" cy="501650"/>
          </a:xfrm>
          <a:custGeom>
            <a:avLst/>
            <a:gdLst>
              <a:gd name="T0" fmla="*/ 597 w 599"/>
              <a:gd name="T1" fmla="*/ 928 h 1395"/>
              <a:gd name="T2" fmla="*/ 596 w 599"/>
              <a:gd name="T3" fmla="*/ 922 h 1395"/>
              <a:gd name="T4" fmla="*/ 442 w 599"/>
              <a:gd name="T5" fmla="*/ 952 h 1395"/>
              <a:gd name="T6" fmla="*/ 440 w 599"/>
              <a:gd name="T7" fmla="*/ 39 h 1395"/>
              <a:gd name="T8" fmla="*/ 170 w 599"/>
              <a:gd name="T9" fmla="*/ 39 h 1395"/>
              <a:gd name="T10" fmla="*/ 168 w 599"/>
              <a:gd name="T11" fmla="*/ 952 h 1395"/>
              <a:gd name="T12" fmla="*/ 13 w 599"/>
              <a:gd name="T13" fmla="*/ 922 h 1395"/>
              <a:gd name="T14" fmla="*/ 300 w 599"/>
              <a:gd name="T15" fmla="*/ 1395 h 1395"/>
              <a:gd name="T16" fmla="*/ 300 w 599"/>
              <a:gd name="T17" fmla="*/ 1395 h 1395"/>
              <a:gd name="T18" fmla="*/ 309 w 599"/>
              <a:gd name="T19" fmla="*/ 1395 h 1395"/>
              <a:gd name="T20" fmla="*/ 597 w 599"/>
              <a:gd name="T21" fmla="*/ 928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395">
                <a:moveTo>
                  <a:pt x="597" y="928"/>
                </a:moveTo>
                <a:cubicBezTo>
                  <a:pt x="597" y="926"/>
                  <a:pt x="597" y="923"/>
                  <a:pt x="596" y="922"/>
                </a:cubicBezTo>
                <a:cubicBezTo>
                  <a:pt x="584" y="866"/>
                  <a:pt x="442" y="952"/>
                  <a:pt x="442" y="952"/>
                </a:cubicBezTo>
                <a:cubicBezTo>
                  <a:pt x="442" y="952"/>
                  <a:pt x="451" y="78"/>
                  <a:pt x="440" y="39"/>
                </a:cubicBezTo>
                <a:cubicBezTo>
                  <a:pt x="429" y="1"/>
                  <a:pt x="180" y="0"/>
                  <a:pt x="170" y="39"/>
                </a:cubicBezTo>
                <a:cubicBezTo>
                  <a:pt x="159" y="78"/>
                  <a:pt x="168" y="952"/>
                  <a:pt x="168" y="952"/>
                </a:cubicBezTo>
                <a:cubicBezTo>
                  <a:pt x="168" y="952"/>
                  <a:pt x="26" y="866"/>
                  <a:pt x="13" y="922"/>
                </a:cubicBezTo>
                <a:cubicBezTo>
                  <a:pt x="0" y="976"/>
                  <a:pt x="165" y="1389"/>
                  <a:pt x="300" y="1395"/>
                </a:cubicBezTo>
                <a:lnTo>
                  <a:pt x="300" y="1395"/>
                </a:lnTo>
                <a:cubicBezTo>
                  <a:pt x="303" y="1395"/>
                  <a:pt x="306" y="1395"/>
                  <a:pt x="309" y="1395"/>
                </a:cubicBezTo>
                <a:cubicBezTo>
                  <a:pt x="441" y="1390"/>
                  <a:pt x="599" y="1002"/>
                  <a:pt x="597" y="92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1" name="Freeform 43"/>
          <p:cNvSpPr>
            <a:spLocks/>
          </p:cNvSpPr>
          <p:nvPr/>
        </p:nvSpPr>
        <p:spPr bwMode="auto">
          <a:xfrm>
            <a:off x="8324850" y="3448050"/>
            <a:ext cx="215900" cy="503238"/>
          </a:xfrm>
          <a:custGeom>
            <a:avLst/>
            <a:gdLst>
              <a:gd name="T0" fmla="*/ 597 w 599"/>
              <a:gd name="T1" fmla="*/ 927 h 1395"/>
              <a:gd name="T2" fmla="*/ 596 w 599"/>
              <a:gd name="T3" fmla="*/ 921 h 1395"/>
              <a:gd name="T4" fmla="*/ 442 w 599"/>
              <a:gd name="T5" fmla="*/ 951 h 1395"/>
              <a:gd name="T6" fmla="*/ 440 w 599"/>
              <a:gd name="T7" fmla="*/ 39 h 1395"/>
              <a:gd name="T8" fmla="*/ 170 w 599"/>
              <a:gd name="T9" fmla="*/ 38 h 1395"/>
              <a:gd name="T10" fmla="*/ 167 w 599"/>
              <a:gd name="T11" fmla="*/ 951 h 1395"/>
              <a:gd name="T12" fmla="*/ 13 w 599"/>
              <a:gd name="T13" fmla="*/ 921 h 1395"/>
              <a:gd name="T14" fmla="*/ 300 w 599"/>
              <a:gd name="T15" fmla="*/ 1394 h 1395"/>
              <a:gd name="T16" fmla="*/ 300 w 599"/>
              <a:gd name="T17" fmla="*/ 1394 h 1395"/>
              <a:gd name="T18" fmla="*/ 309 w 599"/>
              <a:gd name="T19" fmla="*/ 1394 h 1395"/>
              <a:gd name="T20" fmla="*/ 597 w 599"/>
              <a:gd name="T21" fmla="*/ 927 h 13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9" h="1395">
                <a:moveTo>
                  <a:pt x="597" y="927"/>
                </a:moveTo>
                <a:cubicBezTo>
                  <a:pt x="597" y="925"/>
                  <a:pt x="597" y="923"/>
                  <a:pt x="596" y="921"/>
                </a:cubicBezTo>
                <a:cubicBezTo>
                  <a:pt x="583" y="865"/>
                  <a:pt x="442" y="951"/>
                  <a:pt x="442" y="951"/>
                </a:cubicBezTo>
                <a:cubicBezTo>
                  <a:pt x="442" y="951"/>
                  <a:pt x="450" y="77"/>
                  <a:pt x="440" y="39"/>
                </a:cubicBezTo>
                <a:cubicBezTo>
                  <a:pt x="429" y="0"/>
                  <a:pt x="180" y="0"/>
                  <a:pt x="170" y="38"/>
                </a:cubicBezTo>
                <a:cubicBezTo>
                  <a:pt x="159" y="77"/>
                  <a:pt x="167" y="951"/>
                  <a:pt x="167" y="951"/>
                </a:cubicBezTo>
                <a:cubicBezTo>
                  <a:pt x="167" y="951"/>
                  <a:pt x="26" y="865"/>
                  <a:pt x="13" y="921"/>
                </a:cubicBezTo>
                <a:cubicBezTo>
                  <a:pt x="0" y="976"/>
                  <a:pt x="164" y="1389"/>
                  <a:pt x="300" y="1394"/>
                </a:cubicBezTo>
                <a:lnTo>
                  <a:pt x="300" y="1394"/>
                </a:lnTo>
                <a:cubicBezTo>
                  <a:pt x="303" y="1395"/>
                  <a:pt x="306" y="1395"/>
                  <a:pt x="309" y="1394"/>
                </a:cubicBezTo>
                <a:cubicBezTo>
                  <a:pt x="441" y="1389"/>
                  <a:pt x="599" y="1002"/>
                  <a:pt x="597" y="927"/>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2" name="Rectangle 44"/>
          <p:cNvSpPr>
            <a:spLocks noChangeArrowheads="1"/>
          </p:cNvSpPr>
          <p:nvPr/>
        </p:nvSpPr>
        <p:spPr bwMode="auto">
          <a:xfrm>
            <a:off x="7600951" y="3960814"/>
            <a:ext cx="1249363" cy="568325"/>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3" name="Rectangle 45"/>
          <p:cNvSpPr>
            <a:spLocks noChangeArrowheads="1"/>
          </p:cNvSpPr>
          <p:nvPr/>
        </p:nvSpPr>
        <p:spPr bwMode="auto">
          <a:xfrm>
            <a:off x="7739063" y="4022726"/>
            <a:ext cx="9497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Lower level</a:t>
            </a:r>
            <a:endParaRPr lang="en-US">
              <a:latin typeface="Arial" pitchFamily="34" charset="0"/>
            </a:endParaRPr>
          </a:p>
        </p:txBody>
      </p:sp>
      <p:sp>
        <p:nvSpPr>
          <p:cNvPr id="50194" name="Rectangle 46"/>
          <p:cNvSpPr>
            <a:spLocks noChangeArrowheads="1"/>
          </p:cNvSpPr>
          <p:nvPr/>
        </p:nvSpPr>
        <p:spPr bwMode="auto">
          <a:xfrm>
            <a:off x="7972425" y="4292601"/>
            <a:ext cx="47917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cache</a:t>
            </a:r>
            <a:endParaRPr lang="en-US">
              <a:latin typeface="Arial" pitchFamily="34" charset="0"/>
            </a:endParaRPr>
          </a:p>
        </p:txBody>
      </p:sp>
      <p:sp>
        <p:nvSpPr>
          <p:cNvPr id="50195" name="Freeform 47"/>
          <p:cNvSpPr>
            <a:spLocks/>
          </p:cNvSpPr>
          <p:nvPr/>
        </p:nvSpPr>
        <p:spPr bwMode="auto">
          <a:xfrm>
            <a:off x="8785225" y="3103563"/>
            <a:ext cx="750888" cy="355600"/>
          </a:xfrm>
          <a:custGeom>
            <a:avLst/>
            <a:gdLst>
              <a:gd name="T0" fmla="*/ 254 w 2085"/>
              <a:gd name="T1" fmla="*/ 0 h 986"/>
              <a:gd name="T2" fmla="*/ 1831 w 2085"/>
              <a:gd name="T3" fmla="*/ 0 h 986"/>
              <a:gd name="T4" fmla="*/ 2085 w 2085"/>
              <a:gd name="T5" fmla="*/ 254 h 986"/>
              <a:gd name="T6" fmla="*/ 2085 w 2085"/>
              <a:gd name="T7" fmla="*/ 731 h 986"/>
              <a:gd name="T8" fmla="*/ 1831 w 2085"/>
              <a:gd name="T9" fmla="*/ 986 h 986"/>
              <a:gd name="T10" fmla="*/ 254 w 2085"/>
              <a:gd name="T11" fmla="*/ 986 h 986"/>
              <a:gd name="T12" fmla="*/ 0 w 2085"/>
              <a:gd name="T13" fmla="*/ 731 h 986"/>
              <a:gd name="T14" fmla="*/ 0 w 2085"/>
              <a:gd name="T15" fmla="*/ 254 h 986"/>
              <a:gd name="T16" fmla="*/ 254 w 2085"/>
              <a:gd name="T17" fmla="*/ 0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85" h="986">
                <a:moveTo>
                  <a:pt x="254" y="0"/>
                </a:moveTo>
                <a:lnTo>
                  <a:pt x="1831" y="0"/>
                </a:lnTo>
                <a:cubicBezTo>
                  <a:pt x="1971" y="0"/>
                  <a:pt x="2085" y="113"/>
                  <a:pt x="2085" y="254"/>
                </a:cubicBezTo>
                <a:lnTo>
                  <a:pt x="2085" y="731"/>
                </a:lnTo>
                <a:cubicBezTo>
                  <a:pt x="2085" y="872"/>
                  <a:pt x="1971" y="986"/>
                  <a:pt x="1831" y="986"/>
                </a:cubicBezTo>
                <a:lnTo>
                  <a:pt x="254" y="986"/>
                </a:lnTo>
                <a:cubicBezTo>
                  <a:pt x="114" y="986"/>
                  <a:pt x="0" y="872"/>
                  <a:pt x="0" y="731"/>
                </a:cubicBezTo>
                <a:lnTo>
                  <a:pt x="0" y="254"/>
                </a:lnTo>
                <a:cubicBezTo>
                  <a:pt x="0" y="113"/>
                  <a:pt x="114" y="0"/>
                  <a:pt x="254"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196" name="Rectangle 48"/>
          <p:cNvSpPr>
            <a:spLocks noChangeArrowheads="1"/>
          </p:cNvSpPr>
          <p:nvPr/>
        </p:nvSpPr>
        <p:spPr bwMode="auto">
          <a:xfrm>
            <a:off x="8888413" y="3175001"/>
            <a:ext cx="47769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insert</a:t>
            </a:r>
            <a:endParaRPr lang="en-US" dirty="0">
              <a:latin typeface="Arial" pitchFamily="34" charset="0"/>
            </a:endParaRPr>
          </a:p>
        </p:txBody>
      </p:sp>
      <p:sp>
        <p:nvSpPr>
          <p:cNvPr id="50197" name="Freeform 49"/>
          <p:cNvSpPr>
            <a:spLocks/>
          </p:cNvSpPr>
          <p:nvPr/>
        </p:nvSpPr>
        <p:spPr bwMode="auto">
          <a:xfrm>
            <a:off x="9380538" y="2881313"/>
            <a:ext cx="206375" cy="280988"/>
          </a:xfrm>
          <a:custGeom>
            <a:avLst/>
            <a:gdLst>
              <a:gd name="T0" fmla="*/ 0 w 573"/>
              <a:gd name="T1" fmla="*/ 402 h 782"/>
              <a:gd name="T2" fmla="*/ 250 w 573"/>
              <a:gd name="T3" fmla="*/ 765 h 782"/>
              <a:gd name="T4" fmla="*/ 547 w 573"/>
              <a:gd name="T5" fmla="*/ 468 h 782"/>
              <a:gd name="T6" fmla="*/ 351 w 573"/>
              <a:gd name="T7" fmla="*/ 51 h 782"/>
              <a:gd name="T8" fmla="*/ 18 w 573"/>
              <a:gd name="T9" fmla="*/ 272 h 782"/>
              <a:gd name="T10" fmla="*/ 0 w 573"/>
              <a:gd name="T11" fmla="*/ 402 h 782"/>
            </a:gdLst>
            <a:ahLst/>
            <a:cxnLst>
              <a:cxn ang="0">
                <a:pos x="T0" y="T1"/>
              </a:cxn>
              <a:cxn ang="0">
                <a:pos x="T2" y="T3"/>
              </a:cxn>
              <a:cxn ang="0">
                <a:pos x="T4" y="T5"/>
              </a:cxn>
              <a:cxn ang="0">
                <a:pos x="T6" y="T7"/>
              </a:cxn>
              <a:cxn ang="0">
                <a:pos x="T8" y="T9"/>
              </a:cxn>
              <a:cxn ang="0">
                <a:pos x="T10" y="T11"/>
              </a:cxn>
            </a:cxnLst>
            <a:rect l="0" t="0" r="r" b="b"/>
            <a:pathLst>
              <a:path w="573" h="782">
                <a:moveTo>
                  <a:pt x="0" y="402"/>
                </a:moveTo>
                <a:cubicBezTo>
                  <a:pt x="0" y="587"/>
                  <a:pt x="110" y="748"/>
                  <a:pt x="250" y="765"/>
                </a:cubicBezTo>
                <a:cubicBezTo>
                  <a:pt x="390" y="782"/>
                  <a:pt x="522" y="651"/>
                  <a:pt x="547" y="468"/>
                </a:cubicBezTo>
                <a:cubicBezTo>
                  <a:pt x="573" y="285"/>
                  <a:pt x="486" y="101"/>
                  <a:pt x="351" y="51"/>
                </a:cubicBezTo>
                <a:cubicBezTo>
                  <a:pt x="215" y="0"/>
                  <a:pt x="68" y="98"/>
                  <a:pt x="18" y="272"/>
                </a:cubicBezTo>
                <a:cubicBezTo>
                  <a:pt x="6" y="314"/>
                  <a:pt x="0" y="358"/>
                  <a:pt x="0" y="402"/>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0" name="Freeform 52"/>
          <p:cNvSpPr>
            <a:spLocks noEditPoints="1"/>
          </p:cNvSpPr>
          <p:nvPr/>
        </p:nvSpPr>
        <p:spPr bwMode="auto">
          <a:xfrm>
            <a:off x="9439276" y="2919413"/>
            <a:ext cx="87313" cy="152400"/>
          </a:xfrm>
          <a:custGeom>
            <a:avLst/>
            <a:gdLst>
              <a:gd name="T0" fmla="*/ 2 w 243"/>
              <a:gd name="T1" fmla="*/ 136 h 424"/>
              <a:gd name="T2" fmla="*/ 40 w 243"/>
              <a:gd name="T3" fmla="*/ 176 h 424"/>
              <a:gd name="T4" fmla="*/ 75 w 243"/>
              <a:gd name="T5" fmla="*/ 116 h 424"/>
              <a:gd name="T6" fmla="*/ 173 w 243"/>
              <a:gd name="T7" fmla="*/ 167 h 424"/>
              <a:gd name="T8" fmla="*/ 86 w 243"/>
              <a:gd name="T9" fmla="*/ 278 h 424"/>
              <a:gd name="T10" fmla="*/ 74 w 243"/>
              <a:gd name="T11" fmla="*/ 370 h 424"/>
              <a:gd name="T12" fmla="*/ 90 w 243"/>
              <a:gd name="T13" fmla="*/ 414 h 424"/>
              <a:gd name="T14" fmla="*/ 118 w 243"/>
              <a:gd name="T15" fmla="*/ 403 h 424"/>
              <a:gd name="T16" fmla="*/ 130 w 243"/>
              <a:gd name="T17" fmla="*/ 334 h 424"/>
              <a:gd name="T18" fmla="*/ 192 w 243"/>
              <a:gd name="T19" fmla="*/ 278 h 424"/>
              <a:gd name="T20" fmla="*/ 221 w 243"/>
              <a:gd name="T21" fmla="*/ 106 h 424"/>
              <a:gd name="T22" fmla="*/ 2 w 243"/>
              <a:gd name="T23" fmla="*/ 136 h 424"/>
              <a:gd name="T24" fmla="*/ 22 w 243"/>
              <a:gd name="T25" fmla="*/ 173 h 424"/>
              <a:gd name="T26" fmla="*/ 13 w 243"/>
              <a:gd name="T27" fmla="*/ 118 h 424"/>
              <a:gd name="T28" fmla="*/ 44 w 243"/>
              <a:gd name="T29" fmla="*/ 66 h 424"/>
              <a:gd name="T30" fmla="*/ 190 w 243"/>
              <a:gd name="T31" fmla="*/ 72 h 424"/>
              <a:gd name="T32" fmla="*/ 215 w 243"/>
              <a:gd name="T33" fmla="*/ 232 h 424"/>
              <a:gd name="T34" fmla="*/ 117 w 243"/>
              <a:gd name="T35" fmla="*/ 349 h 424"/>
              <a:gd name="T36" fmla="*/ 104 w 243"/>
              <a:gd name="T37" fmla="*/ 409 h 424"/>
              <a:gd name="T38" fmla="*/ 81 w 243"/>
              <a:gd name="T39" fmla="*/ 325 h 424"/>
              <a:gd name="T40" fmla="*/ 177 w 243"/>
              <a:gd name="T41" fmla="*/ 190 h 424"/>
              <a:gd name="T42" fmla="*/ 119 w 243"/>
              <a:gd name="T43" fmla="*/ 93 h 424"/>
              <a:gd name="T44" fmla="*/ 59 w 243"/>
              <a:gd name="T45" fmla="*/ 121 h 424"/>
              <a:gd name="T46" fmla="*/ 22 w 243"/>
              <a:gd name="T47" fmla="*/ 173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3" h="424">
                <a:moveTo>
                  <a:pt x="2" y="136"/>
                </a:moveTo>
                <a:cubicBezTo>
                  <a:pt x="0" y="162"/>
                  <a:pt x="18" y="204"/>
                  <a:pt x="40" y="176"/>
                </a:cubicBezTo>
                <a:cubicBezTo>
                  <a:pt x="54" y="158"/>
                  <a:pt x="57" y="131"/>
                  <a:pt x="75" y="116"/>
                </a:cubicBezTo>
                <a:cubicBezTo>
                  <a:pt x="105" y="91"/>
                  <a:pt x="175" y="106"/>
                  <a:pt x="173" y="167"/>
                </a:cubicBezTo>
                <a:cubicBezTo>
                  <a:pt x="172" y="229"/>
                  <a:pt x="110" y="240"/>
                  <a:pt x="86" y="278"/>
                </a:cubicBezTo>
                <a:cubicBezTo>
                  <a:pt x="71" y="302"/>
                  <a:pt x="70" y="340"/>
                  <a:pt x="74" y="370"/>
                </a:cubicBezTo>
                <a:cubicBezTo>
                  <a:pt x="76" y="385"/>
                  <a:pt x="80" y="404"/>
                  <a:pt x="90" y="414"/>
                </a:cubicBezTo>
                <a:cubicBezTo>
                  <a:pt x="101" y="424"/>
                  <a:pt x="115" y="420"/>
                  <a:pt x="118" y="403"/>
                </a:cubicBezTo>
                <a:cubicBezTo>
                  <a:pt x="123" y="380"/>
                  <a:pt x="121" y="356"/>
                  <a:pt x="130" y="334"/>
                </a:cubicBezTo>
                <a:cubicBezTo>
                  <a:pt x="143" y="299"/>
                  <a:pt x="169" y="296"/>
                  <a:pt x="192" y="278"/>
                </a:cubicBezTo>
                <a:cubicBezTo>
                  <a:pt x="236" y="244"/>
                  <a:pt x="243" y="161"/>
                  <a:pt x="221" y="106"/>
                </a:cubicBezTo>
                <a:cubicBezTo>
                  <a:pt x="180" y="2"/>
                  <a:pt x="10" y="0"/>
                  <a:pt x="2" y="136"/>
                </a:cubicBezTo>
                <a:moveTo>
                  <a:pt x="22" y="173"/>
                </a:moveTo>
                <a:cubicBezTo>
                  <a:pt x="5" y="170"/>
                  <a:pt x="9" y="133"/>
                  <a:pt x="13" y="118"/>
                </a:cubicBezTo>
                <a:cubicBezTo>
                  <a:pt x="19" y="96"/>
                  <a:pt x="30" y="78"/>
                  <a:pt x="44" y="66"/>
                </a:cubicBezTo>
                <a:cubicBezTo>
                  <a:pt x="85" y="30"/>
                  <a:pt x="152" y="31"/>
                  <a:pt x="190" y="72"/>
                </a:cubicBezTo>
                <a:cubicBezTo>
                  <a:pt x="225" y="109"/>
                  <a:pt x="235" y="180"/>
                  <a:pt x="215" y="232"/>
                </a:cubicBezTo>
                <a:cubicBezTo>
                  <a:pt x="192" y="290"/>
                  <a:pt x="131" y="279"/>
                  <a:pt x="117" y="349"/>
                </a:cubicBezTo>
                <a:cubicBezTo>
                  <a:pt x="114" y="361"/>
                  <a:pt x="115" y="409"/>
                  <a:pt x="104" y="409"/>
                </a:cubicBezTo>
                <a:cubicBezTo>
                  <a:pt x="78" y="408"/>
                  <a:pt x="79" y="347"/>
                  <a:pt x="81" y="325"/>
                </a:cubicBezTo>
                <a:cubicBezTo>
                  <a:pt x="88" y="256"/>
                  <a:pt x="156" y="252"/>
                  <a:pt x="177" y="190"/>
                </a:cubicBezTo>
                <a:cubicBezTo>
                  <a:pt x="194" y="141"/>
                  <a:pt x="154" y="98"/>
                  <a:pt x="119" y="93"/>
                </a:cubicBezTo>
                <a:cubicBezTo>
                  <a:pt x="98" y="90"/>
                  <a:pt x="73" y="99"/>
                  <a:pt x="59" y="121"/>
                </a:cubicBezTo>
                <a:cubicBezTo>
                  <a:pt x="48" y="135"/>
                  <a:pt x="40" y="177"/>
                  <a:pt x="22" y="173"/>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1" name="Freeform 53"/>
          <p:cNvSpPr>
            <a:spLocks noEditPoints="1"/>
          </p:cNvSpPr>
          <p:nvPr/>
        </p:nvSpPr>
        <p:spPr bwMode="auto">
          <a:xfrm>
            <a:off x="9459913" y="3068638"/>
            <a:ext cx="30163" cy="57150"/>
          </a:xfrm>
          <a:custGeom>
            <a:avLst/>
            <a:gdLst>
              <a:gd name="T0" fmla="*/ 0 w 85"/>
              <a:gd name="T1" fmla="*/ 78 h 156"/>
              <a:gd name="T2" fmla="*/ 85 w 85"/>
              <a:gd name="T3" fmla="*/ 78 h 156"/>
              <a:gd name="T4" fmla="*/ 0 w 85"/>
              <a:gd name="T5" fmla="*/ 78 h 156"/>
              <a:gd name="T6" fmla="*/ 8 w 85"/>
              <a:gd name="T7" fmla="*/ 78 h 156"/>
              <a:gd name="T8" fmla="*/ 77 w 85"/>
              <a:gd name="T9" fmla="*/ 78 h 156"/>
              <a:gd name="T10" fmla="*/ 8 w 85"/>
              <a:gd name="T11" fmla="*/ 78 h 156"/>
            </a:gdLst>
            <a:ahLst/>
            <a:cxnLst>
              <a:cxn ang="0">
                <a:pos x="T0" y="T1"/>
              </a:cxn>
              <a:cxn ang="0">
                <a:pos x="T2" y="T3"/>
              </a:cxn>
              <a:cxn ang="0">
                <a:pos x="T4" y="T5"/>
              </a:cxn>
              <a:cxn ang="0">
                <a:pos x="T6" y="T7"/>
              </a:cxn>
              <a:cxn ang="0">
                <a:pos x="T8" y="T9"/>
              </a:cxn>
              <a:cxn ang="0">
                <a:pos x="T10" y="T11"/>
              </a:cxn>
            </a:cxnLst>
            <a:rect l="0" t="0" r="r" b="b"/>
            <a:pathLst>
              <a:path w="85" h="156">
                <a:moveTo>
                  <a:pt x="0" y="78"/>
                </a:moveTo>
                <a:cubicBezTo>
                  <a:pt x="0" y="156"/>
                  <a:pt x="85" y="156"/>
                  <a:pt x="85" y="78"/>
                </a:cubicBezTo>
                <a:cubicBezTo>
                  <a:pt x="85" y="0"/>
                  <a:pt x="0" y="0"/>
                  <a:pt x="0" y="78"/>
                </a:cubicBezTo>
                <a:moveTo>
                  <a:pt x="8" y="78"/>
                </a:moveTo>
                <a:cubicBezTo>
                  <a:pt x="8" y="14"/>
                  <a:pt x="77" y="14"/>
                  <a:pt x="77" y="78"/>
                </a:cubicBezTo>
                <a:cubicBezTo>
                  <a:pt x="77" y="143"/>
                  <a:pt x="8" y="143"/>
                  <a:pt x="8" y="78"/>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2" name="Freeform 54"/>
          <p:cNvSpPr>
            <a:spLocks/>
          </p:cNvSpPr>
          <p:nvPr/>
        </p:nvSpPr>
        <p:spPr bwMode="auto">
          <a:xfrm>
            <a:off x="9436100" y="2927350"/>
            <a:ext cx="88900" cy="146050"/>
          </a:xfrm>
          <a:custGeom>
            <a:avLst/>
            <a:gdLst>
              <a:gd name="T0" fmla="*/ 186 w 247"/>
              <a:gd name="T1" fmla="*/ 259 h 407"/>
              <a:gd name="T2" fmla="*/ 132 w 247"/>
              <a:gd name="T3" fmla="*/ 323 h 407"/>
              <a:gd name="T4" fmla="*/ 122 w 247"/>
              <a:gd name="T5" fmla="*/ 387 h 407"/>
              <a:gd name="T6" fmla="*/ 91 w 247"/>
              <a:gd name="T7" fmla="*/ 364 h 407"/>
              <a:gd name="T8" fmla="*/ 97 w 247"/>
              <a:gd name="T9" fmla="*/ 263 h 407"/>
              <a:gd name="T10" fmla="*/ 182 w 247"/>
              <a:gd name="T11" fmla="*/ 118 h 407"/>
              <a:gd name="T12" fmla="*/ 84 w 247"/>
              <a:gd name="T13" fmla="*/ 89 h 407"/>
              <a:gd name="T14" fmla="*/ 20 w 247"/>
              <a:gd name="T15" fmla="*/ 146 h 407"/>
              <a:gd name="T16" fmla="*/ 64 w 247"/>
              <a:gd name="T17" fmla="*/ 30 h 407"/>
              <a:gd name="T18" fmla="*/ 218 w 247"/>
              <a:gd name="T19" fmla="*/ 66 h 407"/>
              <a:gd name="T20" fmla="*/ 223 w 247"/>
              <a:gd name="T21" fmla="*/ 223 h 407"/>
              <a:gd name="T22" fmla="*/ 186 w 247"/>
              <a:gd name="T23" fmla="*/ 259 h 4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47" h="407">
                <a:moveTo>
                  <a:pt x="186" y="259"/>
                </a:moveTo>
                <a:cubicBezTo>
                  <a:pt x="161" y="269"/>
                  <a:pt x="140" y="290"/>
                  <a:pt x="132" y="323"/>
                </a:cubicBezTo>
                <a:cubicBezTo>
                  <a:pt x="127" y="342"/>
                  <a:pt x="131" y="371"/>
                  <a:pt x="122" y="387"/>
                </a:cubicBezTo>
                <a:cubicBezTo>
                  <a:pt x="111" y="407"/>
                  <a:pt x="94" y="376"/>
                  <a:pt x="91" y="364"/>
                </a:cubicBezTo>
                <a:cubicBezTo>
                  <a:pt x="83" y="334"/>
                  <a:pt x="83" y="290"/>
                  <a:pt x="97" y="263"/>
                </a:cubicBezTo>
                <a:cubicBezTo>
                  <a:pt x="118" y="223"/>
                  <a:pt x="215" y="191"/>
                  <a:pt x="182" y="118"/>
                </a:cubicBezTo>
                <a:cubicBezTo>
                  <a:pt x="162" y="75"/>
                  <a:pt x="114" y="64"/>
                  <a:pt x="84" y="89"/>
                </a:cubicBezTo>
                <a:cubicBezTo>
                  <a:pt x="70" y="100"/>
                  <a:pt x="40" y="189"/>
                  <a:pt x="20" y="146"/>
                </a:cubicBezTo>
                <a:cubicBezTo>
                  <a:pt x="0" y="102"/>
                  <a:pt x="36" y="48"/>
                  <a:pt x="64" y="30"/>
                </a:cubicBezTo>
                <a:cubicBezTo>
                  <a:pt x="112" y="0"/>
                  <a:pt x="183" y="8"/>
                  <a:pt x="218" y="66"/>
                </a:cubicBezTo>
                <a:cubicBezTo>
                  <a:pt x="243" y="110"/>
                  <a:pt x="247" y="177"/>
                  <a:pt x="223" y="223"/>
                </a:cubicBezTo>
                <a:cubicBezTo>
                  <a:pt x="214" y="240"/>
                  <a:pt x="202" y="253"/>
                  <a:pt x="186" y="259"/>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3" name="Freeform 55"/>
          <p:cNvSpPr>
            <a:spLocks/>
          </p:cNvSpPr>
          <p:nvPr/>
        </p:nvSpPr>
        <p:spPr bwMode="auto">
          <a:xfrm>
            <a:off x="9461500" y="3071813"/>
            <a:ext cx="26988" cy="50800"/>
          </a:xfrm>
          <a:custGeom>
            <a:avLst/>
            <a:gdLst>
              <a:gd name="T0" fmla="*/ 77 w 77"/>
              <a:gd name="T1" fmla="*/ 71 h 142"/>
              <a:gd name="T2" fmla="*/ 0 w 77"/>
              <a:gd name="T3" fmla="*/ 71 h 142"/>
              <a:gd name="T4" fmla="*/ 77 w 77"/>
              <a:gd name="T5" fmla="*/ 71 h 142"/>
            </a:gdLst>
            <a:ahLst/>
            <a:cxnLst>
              <a:cxn ang="0">
                <a:pos x="T0" y="T1"/>
              </a:cxn>
              <a:cxn ang="0">
                <a:pos x="T2" y="T3"/>
              </a:cxn>
              <a:cxn ang="0">
                <a:pos x="T4" y="T5"/>
              </a:cxn>
            </a:cxnLst>
            <a:rect l="0" t="0" r="r" b="b"/>
            <a:pathLst>
              <a:path w="77" h="142">
                <a:moveTo>
                  <a:pt x="77" y="71"/>
                </a:moveTo>
                <a:cubicBezTo>
                  <a:pt x="77" y="142"/>
                  <a:pt x="0" y="142"/>
                  <a:pt x="0" y="71"/>
                </a:cubicBezTo>
                <a:cubicBezTo>
                  <a:pt x="0" y="0"/>
                  <a:pt x="77" y="0"/>
                  <a:pt x="77" y="71"/>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4" name="Freeform 56"/>
          <p:cNvSpPr>
            <a:spLocks/>
          </p:cNvSpPr>
          <p:nvPr/>
        </p:nvSpPr>
        <p:spPr bwMode="auto">
          <a:xfrm>
            <a:off x="6049962" y="2911475"/>
            <a:ext cx="452438" cy="522288"/>
          </a:xfrm>
          <a:custGeom>
            <a:avLst/>
            <a:gdLst>
              <a:gd name="T0" fmla="*/ 408 w 1257"/>
              <a:gd name="T1" fmla="*/ 0 h 1450"/>
              <a:gd name="T2" fmla="*/ 849 w 1257"/>
              <a:gd name="T3" fmla="*/ 0 h 1450"/>
              <a:gd name="T4" fmla="*/ 1257 w 1257"/>
              <a:gd name="T5" fmla="*/ 408 h 1450"/>
              <a:gd name="T6" fmla="*/ 1257 w 1257"/>
              <a:gd name="T7" fmla="*/ 1042 h 1450"/>
              <a:gd name="T8" fmla="*/ 849 w 1257"/>
              <a:gd name="T9" fmla="*/ 1450 h 1450"/>
              <a:gd name="T10" fmla="*/ 408 w 1257"/>
              <a:gd name="T11" fmla="*/ 1450 h 1450"/>
              <a:gd name="T12" fmla="*/ 0 w 1257"/>
              <a:gd name="T13" fmla="*/ 1042 h 1450"/>
              <a:gd name="T14" fmla="*/ 0 w 1257"/>
              <a:gd name="T15" fmla="*/ 408 h 1450"/>
              <a:gd name="T16" fmla="*/ 408 w 1257"/>
              <a:gd name="T17" fmla="*/ 0 h 1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57" h="1450">
                <a:moveTo>
                  <a:pt x="408" y="0"/>
                </a:moveTo>
                <a:lnTo>
                  <a:pt x="849" y="0"/>
                </a:lnTo>
                <a:cubicBezTo>
                  <a:pt x="1075" y="0"/>
                  <a:pt x="1257" y="182"/>
                  <a:pt x="1257" y="408"/>
                </a:cubicBezTo>
                <a:lnTo>
                  <a:pt x="1257" y="1042"/>
                </a:lnTo>
                <a:cubicBezTo>
                  <a:pt x="1257" y="1268"/>
                  <a:pt x="1075" y="1450"/>
                  <a:pt x="849" y="1450"/>
                </a:cubicBezTo>
                <a:lnTo>
                  <a:pt x="408" y="1450"/>
                </a:lnTo>
                <a:cubicBezTo>
                  <a:pt x="182" y="1450"/>
                  <a:pt x="0" y="1268"/>
                  <a:pt x="0" y="1042"/>
                </a:cubicBezTo>
                <a:lnTo>
                  <a:pt x="0" y="408"/>
                </a:lnTo>
                <a:cubicBezTo>
                  <a:pt x="0" y="182"/>
                  <a:pt x="182" y="0"/>
                  <a:pt x="408" y="0"/>
                </a:cubicBezTo>
                <a:close/>
              </a:path>
            </a:pathLst>
          </a:custGeom>
          <a:solidFill>
            <a:srgbClr val="D5F6FF"/>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205" name="Rectangle 57"/>
          <p:cNvSpPr>
            <a:spLocks noChangeArrowheads="1"/>
          </p:cNvSpPr>
          <p:nvPr/>
        </p:nvSpPr>
        <p:spPr bwMode="auto">
          <a:xfrm>
            <a:off x="6088063" y="2951164"/>
            <a:ext cx="35246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write</a:t>
            </a:r>
            <a:endParaRPr lang="en-US">
              <a:latin typeface="Arial" pitchFamily="34" charset="0"/>
            </a:endParaRPr>
          </a:p>
        </p:txBody>
      </p:sp>
      <p:sp>
        <p:nvSpPr>
          <p:cNvPr id="50206" name="Rectangle 58"/>
          <p:cNvSpPr>
            <a:spLocks noChangeArrowheads="1"/>
          </p:cNvSpPr>
          <p:nvPr/>
        </p:nvSpPr>
        <p:spPr bwMode="auto">
          <a:xfrm>
            <a:off x="6088062" y="3211514"/>
            <a:ext cx="36067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dirty="0">
                <a:solidFill>
                  <a:srgbClr val="000000"/>
                </a:solidFill>
                <a:latin typeface="Sans"/>
              </a:rPr>
              <a:t>block</a:t>
            </a:r>
            <a:endParaRPr lang="en-US" dirty="0">
              <a:latin typeface="Arial" pitchFamily="34" charset="0"/>
            </a:endParaRPr>
          </a:p>
        </p:txBody>
      </p:sp>
      <p:sp>
        <p:nvSpPr>
          <p:cNvPr id="50207" name="Freeform 59"/>
          <p:cNvSpPr>
            <a:spLocks/>
          </p:cNvSpPr>
          <p:nvPr/>
        </p:nvSpPr>
        <p:spPr bwMode="auto">
          <a:xfrm>
            <a:off x="2395538" y="2352675"/>
            <a:ext cx="7313613" cy="2630488"/>
          </a:xfrm>
          <a:custGeom>
            <a:avLst/>
            <a:gdLst>
              <a:gd name="T0" fmla="*/ 1532 w 20296"/>
              <a:gd name="T1" fmla="*/ 0 h 7297"/>
              <a:gd name="T2" fmla="*/ 18764 w 20296"/>
              <a:gd name="T3" fmla="*/ 0 h 7297"/>
              <a:gd name="T4" fmla="*/ 20296 w 20296"/>
              <a:gd name="T5" fmla="*/ 1531 h 7297"/>
              <a:gd name="T6" fmla="*/ 20296 w 20296"/>
              <a:gd name="T7" fmla="*/ 5765 h 7297"/>
              <a:gd name="T8" fmla="*/ 18764 w 20296"/>
              <a:gd name="T9" fmla="*/ 7297 h 7297"/>
              <a:gd name="T10" fmla="*/ 1532 w 20296"/>
              <a:gd name="T11" fmla="*/ 7297 h 7297"/>
              <a:gd name="T12" fmla="*/ 0 w 20296"/>
              <a:gd name="T13" fmla="*/ 5765 h 7297"/>
              <a:gd name="T14" fmla="*/ 0 w 20296"/>
              <a:gd name="T15" fmla="*/ 1531 h 7297"/>
              <a:gd name="T16" fmla="*/ 1532 w 20296"/>
              <a:gd name="T17" fmla="*/ 0 h 7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96" h="7297">
                <a:moveTo>
                  <a:pt x="1532" y="0"/>
                </a:moveTo>
                <a:lnTo>
                  <a:pt x="18764" y="0"/>
                </a:lnTo>
                <a:cubicBezTo>
                  <a:pt x="19613" y="0"/>
                  <a:pt x="20296" y="683"/>
                  <a:pt x="20296" y="1531"/>
                </a:cubicBezTo>
                <a:lnTo>
                  <a:pt x="20296" y="5765"/>
                </a:lnTo>
                <a:cubicBezTo>
                  <a:pt x="20296" y="6614"/>
                  <a:pt x="19613" y="7297"/>
                  <a:pt x="18764" y="7297"/>
                </a:cubicBezTo>
                <a:lnTo>
                  <a:pt x="1532" y="7297"/>
                </a:lnTo>
                <a:cubicBezTo>
                  <a:pt x="683" y="7297"/>
                  <a:pt x="0" y="6614"/>
                  <a:pt x="0" y="5765"/>
                </a:cubicBezTo>
                <a:lnTo>
                  <a:pt x="0" y="1531"/>
                </a:lnTo>
                <a:cubicBezTo>
                  <a:pt x="0" y="683"/>
                  <a:pt x="683" y="0"/>
                  <a:pt x="1532" y="0"/>
                </a:cubicBezTo>
                <a:close/>
              </a:path>
            </a:pathLst>
          </a:custGeom>
          <a:noFill/>
          <a:ln w="24"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8" name="Line 60"/>
          <p:cNvSpPr>
            <a:spLocks noChangeShapeType="1"/>
          </p:cNvSpPr>
          <p:nvPr/>
        </p:nvSpPr>
        <p:spPr bwMode="auto">
          <a:xfrm>
            <a:off x="4654550" y="2693988"/>
            <a:ext cx="6350" cy="2152650"/>
          </a:xfrm>
          <a:prstGeom prst="line">
            <a:avLst/>
          </a:prstGeom>
          <a:noFill/>
          <a:ln w="12"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09" name="Rectangle 61"/>
          <p:cNvSpPr>
            <a:spLocks noChangeArrowheads="1"/>
          </p:cNvSpPr>
          <p:nvPr/>
        </p:nvSpPr>
        <p:spPr bwMode="auto">
          <a:xfrm>
            <a:off x="4930776" y="2432051"/>
            <a:ext cx="57547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a:solidFill>
                  <a:srgbClr val="000000"/>
                </a:solidFill>
                <a:latin typeface="Sans"/>
              </a:rPr>
              <a:t>Time </a:t>
            </a:r>
            <a:endParaRPr lang="en-US">
              <a:latin typeface="Arial" pitchFamily="34" charset="0"/>
            </a:endParaRPr>
          </a:p>
        </p:txBody>
      </p:sp>
      <p:sp>
        <p:nvSpPr>
          <p:cNvPr id="50210" name="Rectangle 62"/>
          <p:cNvSpPr>
            <a:spLocks noChangeArrowheads="1"/>
          </p:cNvSpPr>
          <p:nvPr/>
        </p:nvSpPr>
        <p:spPr bwMode="auto">
          <a:xfrm>
            <a:off x="5718175" y="2493964"/>
            <a:ext cx="1003300" cy="119063"/>
          </a:xfrm>
          <a:prstGeom prst="rect">
            <a:avLst/>
          </a:prstGeom>
          <a:solidFill>
            <a:srgbClr val="2117F2"/>
          </a:solidFill>
          <a:ln w="16"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0211" name="Freeform 63"/>
          <p:cNvSpPr>
            <a:spLocks/>
          </p:cNvSpPr>
          <p:nvPr/>
        </p:nvSpPr>
        <p:spPr bwMode="auto">
          <a:xfrm>
            <a:off x="6718301" y="2395539"/>
            <a:ext cx="163513" cy="296863"/>
          </a:xfrm>
          <a:custGeom>
            <a:avLst/>
            <a:gdLst>
              <a:gd name="T0" fmla="*/ 0 w 453"/>
              <a:gd name="T1" fmla="*/ 0 h 824"/>
              <a:gd name="T2" fmla="*/ 0 w 453"/>
              <a:gd name="T3" fmla="*/ 824 h 824"/>
              <a:gd name="T4" fmla="*/ 453 w 453"/>
              <a:gd name="T5" fmla="*/ 375 h 824"/>
              <a:gd name="T6" fmla="*/ 0 w 453"/>
              <a:gd name="T7" fmla="*/ 0 h 824"/>
            </a:gdLst>
            <a:ahLst/>
            <a:cxnLst>
              <a:cxn ang="0">
                <a:pos x="T0" y="T1"/>
              </a:cxn>
              <a:cxn ang="0">
                <a:pos x="T2" y="T3"/>
              </a:cxn>
              <a:cxn ang="0">
                <a:pos x="T4" y="T5"/>
              </a:cxn>
              <a:cxn ang="0">
                <a:pos x="T6" y="T7"/>
              </a:cxn>
            </a:cxnLst>
            <a:rect l="0" t="0" r="r" b="b"/>
            <a:pathLst>
              <a:path w="453" h="824">
                <a:moveTo>
                  <a:pt x="0" y="0"/>
                </a:moveTo>
                <a:lnTo>
                  <a:pt x="0" y="824"/>
                </a:lnTo>
                <a:lnTo>
                  <a:pt x="453" y="375"/>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733801" y="381000"/>
            <a:ext cx="4862513" cy="5516474"/>
          </a:xfrm>
          <a:prstGeom prst="rect">
            <a:avLst/>
          </a:prstGeom>
        </p:spPr>
      </p:pic>
      <p:sp>
        <p:nvSpPr>
          <p:cNvPr id="3" name="Rounded Rectangle 2"/>
          <p:cNvSpPr/>
          <p:nvPr/>
        </p:nvSpPr>
        <p:spPr>
          <a:xfrm>
            <a:off x="2895600" y="6096000"/>
            <a:ext cx="6705600" cy="60960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All the programs running on my machine. The CPU of course runs one program at a time. Switches between programs periodically.</a:t>
            </a:r>
          </a:p>
        </p:txBody>
      </p:sp>
    </p:spTree>
    <p:extLst>
      <p:ext uri="{BB962C8B-B14F-4D97-AF65-F5344CB8AC3E}">
        <p14:creationId xmlns:p14="http://schemas.microsoft.com/office/powerpoint/2010/main" val="4282841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76400" y="304801"/>
            <a:ext cx="88392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sz="3900" dirty="0" err="1">
                <a:solidFill>
                  <a:schemeClr val="tx1"/>
                </a:solidFill>
              </a:rPr>
              <a:t>Write</a:t>
            </a:r>
            <a:r>
              <a:rPr lang="fr-FR" sz="3900" dirty="0">
                <a:solidFill>
                  <a:schemeClr val="tx1"/>
                </a:solidFill>
              </a:rPr>
              <a:t> </a:t>
            </a:r>
            <a:r>
              <a:rPr lang="fr-FR" sz="3900" dirty="0" err="1">
                <a:solidFill>
                  <a:schemeClr val="tx1"/>
                </a:solidFill>
              </a:rPr>
              <a:t>operation</a:t>
            </a:r>
            <a:r>
              <a:rPr lang="fr-FR" sz="3900" dirty="0">
                <a:solidFill>
                  <a:schemeClr val="tx1"/>
                </a:solidFill>
              </a:rPr>
              <a:t> in a </a:t>
            </a:r>
            <a:r>
              <a:rPr lang="fr-FR" sz="3900" dirty="0" err="1">
                <a:solidFill>
                  <a:schemeClr val="tx1"/>
                </a:solidFill>
              </a:rPr>
              <a:t>write</a:t>
            </a:r>
            <a:r>
              <a:rPr lang="fr-FR" sz="3900" dirty="0">
                <a:solidFill>
                  <a:schemeClr val="tx1"/>
                </a:solidFill>
              </a:rPr>
              <a:t> </a:t>
            </a:r>
            <a:r>
              <a:rPr lang="fr-FR" sz="3900" dirty="0" err="1">
                <a:solidFill>
                  <a:schemeClr val="tx1"/>
                </a:solidFill>
              </a:rPr>
              <a:t>through</a:t>
            </a:r>
            <a:r>
              <a:rPr lang="fr-FR" sz="3900" dirty="0">
                <a:solidFill>
                  <a:schemeClr val="tx1"/>
                </a:solidFill>
              </a:rPr>
              <a:t> cache</a:t>
            </a:r>
          </a:p>
        </p:txBody>
      </p:sp>
      <p:sp>
        <p:nvSpPr>
          <p:cNvPr id="9" name="AutoShape 3"/>
          <p:cNvSpPr>
            <a:spLocks noChangeAspect="1" noChangeArrowheads="1" noTextEdit="1"/>
          </p:cNvSpPr>
          <p:nvPr/>
        </p:nvSpPr>
        <p:spPr bwMode="auto">
          <a:xfrm>
            <a:off x="2328862" y="2438401"/>
            <a:ext cx="7577138" cy="277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
          <p:cNvSpPr>
            <a:spLocks/>
          </p:cNvSpPr>
          <p:nvPr/>
        </p:nvSpPr>
        <p:spPr bwMode="auto">
          <a:xfrm>
            <a:off x="2736850" y="2989263"/>
            <a:ext cx="825500" cy="325438"/>
          </a:xfrm>
          <a:custGeom>
            <a:avLst/>
            <a:gdLst>
              <a:gd name="T0" fmla="*/ 233 w 2291"/>
              <a:gd name="T1" fmla="*/ 0 h 902"/>
              <a:gd name="T2" fmla="*/ 2058 w 2291"/>
              <a:gd name="T3" fmla="*/ 0 h 902"/>
              <a:gd name="T4" fmla="*/ 2291 w 2291"/>
              <a:gd name="T5" fmla="*/ 232 h 902"/>
              <a:gd name="T6" fmla="*/ 2291 w 2291"/>
              <a:gd name="T7" fmla="*/ 669 h 902"/>
              <a:gd name="T8" fmla="*/ 2058 w 2291"/>
              <a:gd name="T9" fmla="*/ 902 h 902"/>
              <a:gd name="T10" fmla="*/ 233 w 2291"/>
              <a:gd name="T11" fmla="*/ 902 h 902"/>
              <a:gd name="T12" fmla="*/ 0 w 2291"/>
              <a:gd name="T13" fmla="*/ 669 h 902"/>
              <a:gd name="T14" fmla="*/ 0 w 2291"/>
              <a:gd name="T15" fmla="*/ 232 h 902"/>
              <a:gd name="T16" fmla="*/ 233 w 2291"/>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902">
                <a:moveTo>
                  <a:pt x="233" y="0"/>
                </a:moveTo>
                <a:lnTo>
                  <a:pt x="2058" y="0"/>
                </a:lnTo>
                <a:cubicBezTo>
                  <a:pt x="2187" y="0"/>
                  <a:pt x="2291" y="103"/>
                  <a:pt x="2291" y="232"/>
                </a:cubicBezTo>
                <a:lnTo>
                  <a:pt x="2291" y="669"/>
                </a:lnTo>
                <a:cubicBezTo>
                  <a:pt x="2291" y="798"/>
                  <a:pt x="2187" y="902"/>
                  <a:pt x="2058" y="902"/>
                </a:cubicBezTo>
                <a:lnTo>
                  <a:pt x="233" y="902"/>
                </a:lnTo>
                <a:cubicBezTo>
                  <a:pt x="104" y="902"/>
                  <a:pt x="0" y="798"/>
                  <a:pt x="0" y="669"/>
                </a:cubicBezTo>
                <a:lnTo>
                  <a:pt x="0" y="232"/>
                </a:lnTo>
                <a:cubicBezTo>
                  <a:pt x="0" y="103"/>
                  <a:pt x="104" y="0"/>
                  <a:pt x="233"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2846387" y="3049588"/>
            <a:ext cx="53457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lookup</a:t>
            </a:r>
            <a:endParaRPr lang="en-US">
              <a:latin typeface="Arial" pitchFamily="34" charset="0"/>
            </a:endParaRPr>
          </a:p>
        </p:txBody>
      </p:sp>
      <p:sp>
        <p:nvSpPr>
          <p:cNvPr id="12" name="Freeform 7"/>
          <p:cNvSpPr>
            <a:spLocks/>
          </p:cNvSpPr>
          <p:nvPr/>
        </p:nvSpPr>
        <p:spPr bwMode="auto">
          <a:xfrm>
            <a:off x="3524250" y="3381375"/>
            <a:ext cx="992188" cy="325438"/>
          </a:xfrm>
          <a:custGeom>
            <a:avLst/>
            <a:gdLst>
              <a:gd name="T0" fmla="*/ 233 w 2749"/>
              <a:gd name="T1" fmla="*/ 0 h 902"/>
              <a:gd name="T2" fmla="*/ 2517 w 2749"/>
              <a:gd name="T3" fmla="*/ 0 h 902"/>
              <a:gd name="T4" fmla="*/ 2749 w 2749"/>
              <a:gd name="T5" fmla="*/ 232 h 902"/>
              <a:gd name="T6" fmla="*/ 2749 w 2749"/>
              <a:gd name="T7" fmla="*/ 669 h 902"/>
              <a:gd name="T8" fmla="*/ 2517 w 2749"/>
              <a:gd name="T9" fmla="*/ 902 h 902"/>
              <a:gd name="T10" fmla="*/ 233 w 2749"/>
              <a:gd name="T11" fmla="*/ 902 h 902"/>
              <a:gd name="T12" fmla="*/ 0 w 2749"/>
              <a:gd name="T13" fmla="*/ 669 h 902"/>
              <a:gd name="T14" fmla="*/ 0 w 2749"/>
              <a:gd name="T15" fmla="*/ 232 h 902"/>
              <a:gd name="T16" fmla="*/ 233 w 2749"/>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49" h="902">
                <a:moveTo>
                  <a:pt x="233" y="0"/>
                </a:moveTo>
                <a:lnTo>
                  <a:pt x="2517" y="0"/>
                </a:lnTo>
                <a:cubicBezTo>
                  <a:pt x="2645" y="0"/>
                  <a:pt x="2749" y="104"/>
                  <a:pt x="2749" y="232"/>
                </a:cubicBezTo>
                <a:lnTo>
                  <a:pt x="2749" y="669"/>
                </a:lnTo>
                <a:cubicBezTo>
                  <a:pt x="2749" y="798"/>
                  <a:pt x="2645" y="902"/>
                  <a:pt x="2517" y="902"/>
                </a:cubicBezTo>
                <a:lnTo>
                  <a:pt x="233" y="902"/>
                </a:lnTo>
                <a:cubicBezTo>
                  <a:pt x="104" y="902"/>
                  <a:pt x="0" y="798"/>
                  <a:pt x="0" y="669"/>
                </a:cubicBezTo>
                <a:lnTo>
                  <a:pt x="0" y="232"/>
                </a:lnTo>
                <a:cubicBezTo>
                  <a:pt x="0" y="104"/>
                  <a:pt x="104" y="0"/>
                  <a:pt x="233"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3557587" y="3444875"/>
            <a:ext cx="79528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dirty="0">
                <a:solidFill>
                  <a:srgbClr val="000000"/>
                </a:solidFill>
                <a:latin typeface="Sans"/>
              </a:rPr>
              <a:t>data write</a:t>
            </a:r>
            <a:endParaRPr lang="en-US" dirty="0">
              <a:latin typeface="Arial" pitchFamily="34" charset="0"/>
            </a:endParaRPr>
          </a:p>
        </p:txBody>
      </p:sp>
      <p:sp>
        <p:nvSpPr>
          <p:cNvPr id="14" name="Freeform 9"/>
          <p:cNvSpPr>
            <a:spLocks/>
          </p:cNvSpPr>
          <p:nvPr/>
        </p:nvSpPr>
        <p:spPr bwMode="auto">
          <a:xfrm>
            <a:off x="3046413" y="3367089"/>
            <a:ext cx="417513" cy="339725"/>
          </a:xfrm>
          <a:custGeom>
            <a:avLst/>
            <a:gdLst>
              <a:gd name="T0" fmla="*/ 244 w 1159"/>
              <a:gd name="T1" fmla="*/ 0 h 945"/>
              <a:gd name="T2" fmla="*/ 916 w 1159"/>
              <a:gd name="T3" fmla="*/ 0 h 945"/>
              <a:gd name="T4" fmla="*/ 1159 w 1159"/>
              <a:gd name="T5" fmla="*/ 244 h 945"/>
              <a:gd name="T6" fmla="*/ 1159 w 1159"/>
              <a:gd name="T7" fmla="*/ 702 h 945"/>
              <a:gd name="T8" fmla="*/ 916 w 1159"/>
              <a:gd name="T9" fmla="*/ 945 h 945"/>
              <a:gd name="T10" fmla="*/ 244 w 1159"/>
              <a:gd name="T11" fmla="*/ 945 h 945"/>
              <a:gd name="T12" fmla="*/ 0 w 1159"/>
              <a:gd name="T13" fmla="*/ 702 h 945"/>
              <a:gd name="T14" fmla="*/ 0 w 1159"/>
              <a:gd name="T15" fmla="*/ 244 h 945"/>
              <a:gd name="T16" fmla="*/ 244 w 1159"/>
              <a:gd name="T17"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59" h="945">
                <a:moveTo>
                  <a:pt x="244" y="0"/>
                </a:moveTo>
                <a:lnTo>
                  <a:pt x="916" y="0"/>
                </a:lnTo>
                <a:cubicBezTo>
                  <a:pt x="1051" y="0"/>
                  <a:pt x="1159" y="109"/>
                  <a:pt x="1159" y="244"/>
                </a:cubicBezTo>
                <a:lnTo>
                  <a:pt x="1159" y="702"/>
                </a:lnTo>
                <a:cubicBezTo>
                  <a:pt x="1159" y="836"/>
                  <a:pt x="1051" y="945"/>
                  <a:pt x="916" y="945"/>
                </a:cubicBezTo>
                <a:lnTo>
                  <a:pt x="244" y="945"/>
                </a:lnTo>
                <a:cubicBezTo>
                  <a:pt x="109" y="945"/>
                  <a:pt x="0" y="836"/>
                  <a:pt x="0" y="702"/>
                </a:cubicBezTo>
                <a:lnTo>
                  <a:pt x="0" y="244"/>
                </a:lnTo>
                <a:cubicBezTo>
                  <a:pt x="0" y="109"/>
                  <a:pt x="109" y="0"/>
                  <a:pt x="244" y="0"/>
                </a:cubicBezTo>
                <a:close/>
              </a:path>
            </a:pathLst>
          </a:custGeom>
          <a:solidFill>
            <a:srgbClr val="CCFFAA"/>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136900" y="3435350"/>
            <a:ext cx="20999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hit</a:t>
            </a:r>
            <a:endParaRPr lang="en-US">
              <a:latin typeface="Arial" pitchFamily="34" charset="0"/>
            </a:endParaRPr>
          </a:p>
        </p:txBody>
      </p:sp>
      <p:sp>
        <p:nvSpPr>
          <p:cNvPr id="16" name="Rectangle 11"/>
          <p:cNvSpPr>
            <a:spLocks noChangeArrowheads="1"/>
          </p:cNvSpPr>
          <p:nvPr/>
        </p:nvSpPr>
        <p:spPr bwMode="auto">
          <a:xfrm>
            <a:off x="5503863" y="4095751"/>
            <a:ext cx="3275013" cy="519113"/>
          </a:xfrm>
          <a:prstGeom prst="rect">
            <a:avLst/>
          </a:prstGeom>
          <a:solidFill>
            <a:srgbClr val="FFE6D5"/>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2"/>
          <p:cNvSpPr>
            <a:spLocks/>
          </p:cNvSpPr>
          <p:nvPr/>
        </p:nvSpPr>
        <p:spPr bwMode="auto">
          <a:xfrm>
            <a:off x="5151438" y="3665539"/>
            <a:ext cx="544513" cy="341313"/>
          </a:xfrm>
          <a:custGeom>
            <a:avLst/>
            <a:gdLst>
              <a:gd name="T0" fmla="*/ 244 w 1511"/>
              <a:gd name="T1" fmla="*/ 0 h 945"/>
              <a:gd name="T2" fmla="*/ 1268 w 1511"/>
              <a:gd name="T3" fmla="*/ 0 h 945"/>
              <a:gd name="T4" fmla="*/ 1511 w 1511"/>
              <a:gd name="T5" fmla="*/ 244 h 945"/>
              <a:gd name="T6" fmla="*/ 1511 w 1511"/>
              <a:gd name="T7" fmla="*/ 701 h 945"/>
              <a:gd name="T8" fmla="*/ 1268 w 1511"/>
              <a:gd name="T9" fmla="*/ 945 h 945"/>
              <a:gd name="T10" fmla="*/ 244 w 1511"/>
              <a:gd name="T11" fmla="*/ 945 h 945"/>
              <a:gd name="T12" fmla="*/ 0 w 1511"/>
              <a:gd name="T13" fmla="*/ 701 h 945"/>
              <a:gd name="T14" fmla="*/ 0 w 1511"/>
              <a:gd name="T15" fmla="*/ 244 h 945"/>
              <a:gd name="T16" fmla="*/ 244 w 1511"/>
              <a:gd name="T17" fmla="*/ 0 h 9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1" h="945">
                <a:moveTo>
                  <a:pt x="244" y="0"/>
                </a:moveTo>
                <a:lnTo>
                  <a:pt x="1268" y="0"/>
                </a:lnTo>
                <a:cubicBezTo>
                  <a:pt x="1402" y="0"/>
                  <a:pt x="1511" y="109"/>
                  <a:pt x="1511" y="244"/>
                </a:cubicBezTo>
                <a:lnTo>
                  <a:pt x="1511" y="701"/>
                </a:lnTo>
                <a:cubicBezTo>
                  <a:pt x="1511" y="836"/>
                  <a:pt x="1402" y="945"/>
                  <a:pt x="1268" y="945"/>
                </a:cubicBezTo>
                <a:lnTo>
                  <a:pt x="244" y="945"/>
                </a:lnTo>
                <a:cubicBezTo>
                  <a:pt x="109" y="945"/>
                  <a:pt x="0" y="836"/>
                  <a:pt x="0" y="701"/>
                </a:cubicBezTo>
                <a:lnTo>
                  <a:pt x="0" y="244"/>
                </a:lnTo>
                <a:cubicBezTo>
                  <a:pt x="0" y="109"/>
                  <a:pt x="109" y="0"/>
                  <a:pt x="244" y="0"/>
                </a:cubicBezTo>
                <a:close/>
              </a:path>
            </a:pathLst>
          </a:custGeom>
          <a:solidFill>
            <a:srgbClr val="F4D7E3"/>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3"/>
          <p:cNvSpPr>
            <a:spLocks/>
          </p:cNvSpPr>
          <p:nvPr/>
        </p:nvSpPr>
        <p:spPr bwMode="auto">
          <a:xfrm>
            <a:off x="5129212" y="3254375"/>
            <a:ext cx="825500" cy="325438"/>
          </a:xfrm>
          <a:custGeom>
            <a:avLst/>
            <a:gdLst>
              <a:gd name="T0" fmla="*/ 232 w 2291"/>
              <a:gd name="T1" fmla="*/ 0 h 901"/>
              <a:gd name="T2" fmla="*/ 2058 w 2291"/>
              <a:gd name="T3" fmla="*/ 0 h 901"/>
              <a:gd name="T4" fmla="*/ 2291 w 2291"/>
              <a:gd name="T5" fmla="*/ 232 h 901"/>
              <a:gd name="T6" fmla="*/ 2291 w 2291"/>
              <a:gd name="T7" fmla="*/ 669 h 901"/>
              <a:gd name="T8" fmla="*/ 2058 w 2291"/>
              <a:gd name="T9" fmla="*/ 901 h 901"/>
              <a:gd name="T10" fmla="*/ 232 w 2291"/>
              <a:gd name="T11" fmla="*/ 901 h 901"/>
              <a:gd name="T12" fmla="*/ 0 w 2291"/>
              <a:gd name="T13" fmla="*/ 669 h 901"/>
              <a:gd name="T14" fmla="*/ 0 w 2291"/>
              <a:gd name="T15" fmla="*/ 232 h 901"/>
              <a:gd name="T16" fmla="*/ 232 w 2291"/>
              <a:gd name="T17" fmla="*/ 0 h 9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91" h="901">
                <a:moveTo>
                  <a:pt x="232" y="0"/>
                </a:moveTo>
                <a:lnTo>
                  <a:pt x="2058" y="0"/>
                </a:lnTo>
                <a:cubicBezTo>
                  <a:pt x="2187" y="0"/>
                  <a:pt x="2291" y="103"/>
                  <a:pt x="2291" y="232"/>
                </a:cubicBezTo>
                <a:lnTo>
                  <a:pt x="2291" y="669"/>
                </a:lnTo>
                <a:cubicBezTo>
                  <a:pt x="2291" y="798"/>
                  <a:pt x="2187" y="901"/>
                  <a:pt x="2058" y="901"/>
                </a:cubicBezTo>
                <a:lnTo>
                  <a:pt x="232" y="901"/>
                </a:lnTo>
                <a:cubicBezTo>
                  <a:pt x="104" y="901"/>
                  <a:pt x="0" y="798"/>
                  <a:pt x="0" y="669"/>
                </a:cubicBezTo>
                <a:lnTo>
                  <a:pt x="0" y="232"/>
                </a:lnTo>
                <a:cubicBezTo>
                  <a:pt x="0" y="103"/>
                  <a:pt x="104" y="0"/>
                  <a:pt x="232" y="0"/>
                </a:cubicBezTo>
                <a:close/>
              </a:path>
            </a:pathLst>
          </a:custGeom>
          <a:solidFill>
            <a:srgbClr val="D5F6FF"/>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4"/>
          <p:cNvSpPr>
            <a:spLocks noChangeArrowheads="1"/>
          </p:cNvSpPr>
          <p:nvPr/>
        </p:nvSpPr>
        <p:spPr bwMode="auto">
          <a:xfrm>
            <a:off x="5243512" y="3321050"/>
            <a:ext cx="53457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lookup</a:t>
            </a:r>
            <a:endParaRPr lang="en-US">
              <a:latin typeface="Arial" pitchFamily="34" charset="0"/>
            </a:endParaRPr>
          </a:p>
        </p:txBody>
      </p:sp>
      <p:sp>
        <p:nvSpPr>
          <p:cNvPr id="20" name="Freeform 15"/>
          <p:cNvSpPr>
            <a:spLocks/>
          </p:cNvSpPr>
          <p:nvPr/>
        </p:nvSpPr>
        <p:spPr bwMode="auto">
          <a:xfrm>
            <a:off x="5764213" y="3579813"/>
            <a:ext cx="201613" cy="514350"/>
          </a:xfrm>
          <a:custGeom>
            <a:avLst/>
            <a:gdLst>
              <a:gd name="T0" fmla="*/ 559 w 560"/>
              <a:gd name="T1" fmla="*/ 948 h 1426"/>
              <a:gd name="T2" fmla="*/ 558 w 560"/>
              <a:gd name="T3" fmla="*/ 942 h 1426"/>
              <a:gd name="T4" fmla="*/ 414 w 560"/>
              <a:gd name="T5" fmla="*/ 972 h 1426"/>
              <a:gd name="T6" fmla="*/ 412 w 560"/>
              <a:gd name="T7" fmla="*/ 40 h 1426"/>
              <a:gd name="T8" fmla="*/ 159 w 560"/>
              <a:gd name="T9" fmla="*/ 39 h 1426"/>
              <a:gd name="T10" fmla="*/ 157 w 560"/>
              <a:gd name="T11" fmla="*/ 972 h 1426"/>
              <a:gd name="T12" fmla="*/ 12 w 560"/>
              <a:gd name="T13" fmla="*/ 941 h 1426"/>
              <a:gd name="T14" fmla="*/ 281 w 560"/>
              <a:gd name="T15" fmla="*/ 1425 h 1426"/>
              <a:gd name="T16" fmla="*/ 281 w 560"/>
              <a:gd name="T17" fmla="*/ 1426 h 1426"/>
              <a:gd name="T18" fmla="*/ 289 w 560"/>
              <a:gd name="T19" fmla="*/ 1426 h 1426"/>
              <a:gd name="T20" fmla="*/ 559 w 560"/>
              <a:gd name="T21" fmla="*/ 948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426">
                <a:moveTo>
                  <a:pt x="559" y="948"/>
                </a:moveTo>
                <a:cubicBezTo>
                  <a:pt x="559" y="946"/>
                  <a:pt x="559" y="943"/>
                  <a:pt x="558" y="942"/>
                </a:cubicBezTo>
                <a:cubicBezTo>
                  <a:pt x="546" y="884"/>
                  <a:pt x="414" y="972"/>
                  <a:pt x="414" y="972"/>
                </a:cubicBezTo>
                <a:cubicBezTo>
                  <a:pt x="414" y="972"/>
                  <a:pt x="422" y="79"/>
                  <a:pt x="412" y="40"/>
                </a:cubicBezTo>
                <a:cubicBezTo>
                  <a:pt x="402" y="0"/>
                  <a:pt x="169" y="0"/>
                  <a:pt x="159" y="39"/>
                </a:cubicBezTo>
                <a:cubicBezTo>
                  <a:pt x="149" y="79"/>
                  <a:pt x="157" y="972"/>
                  <a:pt x="157" y="972"/>
                </a:cubicBezTo>
                <a:cubicBezTo>
                  <a:pt x="157" y="972"/>
                  <a:pt x="24" y="884"/>
                  <a:pt x="12" y="941"/>
                </a:cubicBezTo>
                <a:cubicBezTo>
                  <a:pt x="0" y="997"/>
                  <a:pt x="154" y="1420"/>
                  <a:pt x="281" y="1425"/>
                </a:cubicBezTo>
                <a:lnTo>
                  <a:pt x="281" y="1426"/>
                </a:lnTo>
                <a:cubicBezTo>
                  <a:pt x="284" y="1426"/>
                  <a:pt x="286" y="1426"/>
                  <a:pt x="289" y="1426"/>
                </a:cubicBezTo>
                <a:cubicBezTo>
                  <a:pt x="412" y="1420"/>
                  <a:pt x="560" y="1024"/>
                  <a:pt x="559" y="94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6"/>
          <p:cNvSpPr>
            <a:spLocks/>
          </p:cNvSpPr>
          <p:nvPr/>
        </p:nvSpPr>
        <p:spPr bwMode="auto">
          <a:xfrm>
            <a:off x="5757863" y="3571875"/>
            <a:ext cx="201613" cy="514350"/>
          </a:xfrm>
          <a:custGeom>
            <a:avLst/>
            <a:gdLst>
              <a:gd name="T0" fmla="*/ 559 w 561"/>
              <a:gd name="T1" fmla="*/ 948 h 1426"/>
              <a:gd name="T2" fmla="*/ 559 w 561"/>
              <a:gd name="T3" fmla="*/ 942 h 1426"/>
              <a:gd name="T4" fmla="*/ 414 w 561"/>
              <a:gd name="T5" fmla="*/ 972 h 1426"/>
              <a:gd name="T6" fmla="*/ 412 w 561"/>
              <a:gd name="T7" fmla="*/ 40 h 1426"/>
              <a:gd name="T8" fmla="*/ 159 w 561"/>
              <a:gd name="T9" fmla="*/ 39 h 1426"/>
              <a:gd name="T10" fmla="*/ 157 w 561"/>
              <a:gd name="T11" fmla="*/ 972 h 1426"/>
              <a:gd name="T12" fmla="*/ 12 w 561"/>
              <a:gd name="T13" fmla="*/ 941 h 1426"/>
              <a:gd name="T14" fmla="*/ 281 w 561"/>
              <a:gd name="T15" fmla="*/ 1425 h 1426"/>
              <a:gd name="T16" fmla="*/ 281 w 561"/>
              <a:gd name="T17" fmla="*/ 1426 h 1426"/>
              <a:gd name="T18" fmla="*/ 289 w 561"/>
              <a:gd name="T19" fmla="*/ 1425 h 1426"/>
              <a:gd name="T20" fmla="*/ 559 w 561"/>
              <a:gd name="T21" fmla="*/ 948 h 1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26">
                <a:moveTo>
                  <a:pt x="559" y="948"/>
                </a:moveTo>
                <a:cubicBezTo>
                  <a:pt x="559" y="945"/>
                  <a:pt x="559" y="943"/>
                  <a:pt x="559" y="942"/>
                </a:cubicBezTo>
                <a:cubicBezTo>
                  <a:pt x="547" y="884"/>
                  <a:pt x="414" y="972"/>
                  <a:pt x="414" y="972"/>
                </a:cubicBezTo>
                <a:cubicBezTo>
                  <a:pt x="414" y="972"/>
                  <a:pt x="422" y="79"/>
                  <a:pt x="412" y="40"/>
                </a:cubicBezTo>
                <a:cubicBezTo>
                  <a:pt x="402" y="0"/>
                  <a:pt x="169" y="0"/>
                  <a:pt x="159" y="39"/>
                </a:cubicBezTo>
                <a:cubicBezTo>
                  <a:pt x="149" y="79"/>
                  <a:pt x="157" y="972"/>
                  <a:pt x="157" y="972"/>
                </a:cubicBezTo>
                <a:cubicBezTo>
                  <a:pt x="157" y="972"/>
                  <a:pt x="24" y="884"/>
                  <a:pt x="12" y="941"/>
                </a:cubicBezTo>
                <a:cubicBezTo>
                  <a:pt x="0" y="997"/>
                  <a:pt x="154" y="1420"/>
                  <a:pt x="281" y="1425"/>
                </a:cubicBezTo>
                <a:lnTo>
                  <a:pt x="281" y="1426"/>
                </a:lnTo>
                <a:cubicBezTo>
                  <a:pt x="284" y="1426"/>
                  <a:pt x="287" y="1426"/>
                  <a:pt x="289" y="1425"/>
                </a:cubicBezTo>
                <a:cubicBezTo>
                  <a:pt x="413" y="1420"/>
                  <a:pt x="561" y="1024"/>
                  <a:pt x="559" y="948"/>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5221288" y="3730625"/>
            <a:ext cx="34945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miss</a:t>
            </a:r>
            <a:endParaRPr lang="en-US">
              <a:latin typeface="Arial" pitchFamily="34" charset="0"/>
            </a:endParaRPr>
          </a:p>
        </p:txBody>
      </p:sp>
      <p:sp>
        <p:nvSpPr>
          <p:cNvPr id="23" name="Freeform 18"/>
          <p:cNvSpPr>
            <a:spLocks/>
          </p:cNvSpPr>
          <p:nvPr/>
        </p:nvSpPr>
        <p:spPr bwMode="auto">
          <a:xfrm>
            <a:off x="6323013" y="3562350"/>
            <a:ext cx="201613" cy="520700"/>
          </a:xfrm>
          <a:custGeom>
            <a:avLst/>
            <a:gdLst>
              <a:gd name="T0" fmla="*/ 559 w 561"/>
              <a:gd name="T1" fmla="*/ 484 h 1446"/>
              <a:gd name="T2" fmla="*/ 559 w 561"/>
              <a:gd name="T3" fmla="*/ 491 h 1446"/>
              <a:gd name="T4" fmla="*/ 414 w 561"/>
              <a:gd name="T5" fmla="*/ 460 h 1446"/>
              <a:gd name="T6" fmla="*/ 412 w 561"/>
              <a:gd name="T7" fmla="*/ 1406 h 1446"/>
              <a:gd name="T8" fmla="*/ 159 w 561"/>
              <a:gd name="T9" fmla="*/ 1406 h 1446"/>
              <a:gd name="T10" fmla="*/ 157 w 561"/>
              <a:gd name="T11" fmla="*/ 460 h 1446"/>
              <a:gd name="T12" fmla="*/ 12 w 561"/>
              <a:gd name="T13" fmla="*/ 491 h 1446"/>
              <a:gd name="T14" fmla="*/ 281 w 561"/>
              <a:gd name="T15" fmla="*/ 0 h 1446"/>
              <a:gd name="T16" fmla="*/ 281 w 561"/>
              <a:gd name="T17" fmla="*/ 0 h 1446"/>
              <a:gd name="T18" fmla="*/ 290 w 561"/>
              <a:gd name="T19" fmla="*/ 0 h 1446"/>
              <a:gd name="T20" fmla="*/ 559 w 561"/>
              <a:gd name="T21" fmla="*/ 484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46">
                <a:moveTo>
                  <a:pt x="559" y="484"/>
                </a:moveTo>
                <a:cubicBezTo>
                  <a:pt x="559" y="487"/>
                  <a:pt x="559" y="489"/>
                  <a:pt x="559" y="491"/>
                </a:cubicBezTo>
                <a:cubicBezTo>
                  <a:pt x="547" y="549"/>
                  <a:pt x="414" y="460"/>
                  <a:pt x="414" y="460"/>
                </a:cubicBezTo>
                <a:cubicBezTo>
                  <a:pt x="414" y="460"/>
                  <a:pt x="422" y="1365"/>
                  <a:pt x="412" y="1406"/>
                </a:cubicBezTo>
                <a:cubicBezTo>
                  <a:pt x="402" y="1446"/>
                  <a:pt x="169" y="1446"/>
                  <a:pt x="159" y="1406"/>
                </a:cubicBezTo>
                <a:cubicBezTo>
                  <a:pt x="149" y="1366"/>
                  <a:pt x="157" y="460"/>
                  <a:pt x="157" y="460"/>
                </a:cubicBezTo>
                <a:cubicBezTo>
                  <a:pt x="157" y="460"/>
                  <a:pt x="24" y="549"/>
                  <a:pt x="12" y="491"/>
                </a:cubicBezTo>
                <a:cubicBezTo>
                  <a:pt x="0" y="434"/>
                  <a:pt x="154" y="6"/>
                  <a:pt x="281" y="0"/>
                </a:cubicBezTo>
                <a:lnTo>
                  <a:pt x="281" y="0"/>
                </a:lnTo>
                <a:cubicBezTo>
                  <a:pt x="284" y="0"/>
                  <a:pt x="287" y="0"/>
                  <a:pt x="290" y="0"/>
                </a:cubicBezTo>
                <a:cubicBezTo>
                  <a:pt x="413" y="6"/>
                  <a:pt x="561" y="407"/>
                  <a:pt x="559" y="484"/>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19"/>
          <p:cNvSpPr>
            <a:spLocks/>
          </p:cNvSpPr>
          <p:nvPr/>
        </p:nvSpPr>
        <p:spPr bwMode="auto">
          <a:xfrm>
            <a:off x="6315075" y="3568700"/>
            <a:ext cx="203200" cy="520700"/>
          </a:xfrm>
          <a:custGeom>
            <a:avLst/>
            <a:gdLst>
              <a:gd name="T0" fmla="*/ 560 w 561"/>
              <a:gd name="T1" fmla="*/ 485 h 1446"/>
              <a:gd name="T2" fmla="*/ 559 w 561"/>
              <a:gd name="T3" fmla="*/ 491 h 1446"/>
              <a:gd name="T4" fmla="*/ 414 w 561"/>
              <a:gd name="T5" fmla="*/ 460 h 1446"/>
              <a:gd name="T6" fmla="*/ 412 w 561"/>
              <a:gd name="T7" fmla="*/ 1406 h 1446"/>
              <a:gd name="T8" fmla="*/ 159 w 561"/>
              <a:gd name="T9" fmla="*/ 1406 h 1446"/>
              <a:gd name="T10" fmla="*/ 157 w 561"/>
              <a:gd name="T11" fmla="*/ 460 h 1446"/>
              <a:gd name="T12" fmla="*/ 12 w 561"/>
              <a:gd name="T13" fmla="*/ 492 h 1446"/>
              <a:gd name="T14" fmla="*/ 281 w 561"/>
              <a:gd name="T15" fmla="*/ 1 h 1446"/>
              <a:gd name="T16" fmla="*/ 281 w 561"/>
              <a:gd name="T17" fmla="*/ 1 h 1446"/>
              <a:gd name="T18" fmla="*/ 290 w 561"/>
              <a:gd name="T19" fmla="*/ 1 h 1446"/>
              <a:gd name="T20" fmla="*/ 560 w 561"/>
              <a:gd name="T21" fmla="*/ 485 h 1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1" h="1446">
                <a:moveTo>
                  <a:pt x="560" y="485"/>
                </a:moveTo>
                <a:cubicBezTo>
                  <a:pt x="559" y="487"/>
                  <a:pt x="559" y="490"/>
                  <a:pt x="559" y="491"/>
                </a:cubicBezTo>
                <a:cubicBezTo>
                  <a:pt x="547" y="549"/>
                  <a:pt x="414" y="460"/>
                  <a:pt x="414" y="460"/>
                </a:cubicBezTo>
                <a:cubicBezTo>
                  <a:pt x="414" y="460"/>
                  <a:pt x="422" y="1366"/>
                  <a:pt x="412" y="1406"/>
                </a:cubicBezTo>
                <a:cubicBezTo>
                  <a:pt x="402" y="1446"/>
                  <a:pt x="169" y="1446"/>
                  <a:pt x="159" y="1406"/>
                </a:cubicBezTo>
                <a:cubicBezTo>
                  <a:pt x="149" y="1366"/>
                  <a:pt x="157" y="460"/>
                  <a:pt x="157" y="460"/>
                </a:cubicBezTo>
                <a:cubicBezTo>
                  <a:pt x="157" y="460"/>
                  <a:pt x="24" y="550"/>
                  <a:pt x="12" y="492"/>
                </a:cubicBezTo>
                <a:cubicBezTo>
                  <a:pt x="0" y="435"/>
                  <a:pt x="154" y="7"/>
                  <a:pt x="281" y="1"/>
                </a:cubicBezTo>
                <a:lnTo>
                  <a:pt x="281" y="1"/>
                </a:lnTo>
                <a:cubicBezTo>
                  <a:pt x="284" y="0"/>
                  <a:pt x="287" y="1"/>
                  <a:pt x="290" y="1"/>
                </a:cubicBezTo>
                <a:cubicBezTo>
                  <a:pt x="413" y="6"/>
                  <a:pt x="561" y="408"/>
                  <a:pt x="560" y="485"/>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0"/>
          <p:cNvSpPr>
            <a:spLocks noChangeArrowheads="1"/>
          </p:cNvSpPr>
          <p:nvPr/>
        </p:nvSpPr>
        <p:spPr bwMode="auto">
          <a:xfrm>
            <a:off x="6570662" y="4133850"/>
            <a:ext cx="8892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Lower level</a:t>
            </a:r>
            <a:endParaRPr lang="en-US">
              <a:latin typeface="Arial" pitchFamily="34" charset="0"/>
            </a:endParaRPr>
          </a:p>
        </p:txBody>
      </p:sp>
      <p:sp>
        <p:nvSpPr>
          <p:cNvPr id="26" name="Rectangle 21"/>
          <p:cNvSpPr>
            <a:spLocks noChangeArrowheads="1"/>
          </p:cNvSpPr>
          <p:nvPr/>
        </p:nvSpPr>
        <p:spPr bwMode="auto">
          <a:xfrm>
            <a:off x="6789737" y="4381500"/>
            <a:ext cx="45044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cache</a:t>
            </a:r>
            <a:endParaRPr lang="en-US">
              <a:latin typeface="Arial" pitchFamily="34" charset="0"/>
            </a:endParaRPr>
          </a:p>
        </p:txBody>
      </p:sp>
      <p:sp>
        <p:nvSpPr>
          <p:cNvPr id="27" name="Freeform 22"/>
          <p:cNvSpPr>
            <a:spLocks/>
          </p:cNvSpPr>
          <p:nvPr/>
        </p:nvSpPr>
        <p:spPr bwMode="auto">
          <a:xfrm>
            <a:off x="6724651" y="3233738"/>
            <a:ext cx="703263" cy="325438"/>
          </a:xfrm>
          <a:custGeom>
            <a:avLst/>
            <a:gdLst>
              <a:gd name="T0" fmla="*/ 233 w 1953"/>
              <a:gd name="T1" fmla="*/ 0 h 902"/>
              <a:gd name="T2" fmla="*/ 1721 w 1953"/>
              <a:gd name="T3" fmla="*/ 0 h 902"/>
              <a:gd name="T4" fmla="*/ 1953 w 1953"/>
              <a:gd name="T5" fmla="*/ 232 h 902"/>
              <a:gd name="T6" fmla="*/ 1953 w 1953"/>
              <a:gd name="T7" fmla="*/ 669 h 902"/>
              <a:gd name="T8" fmla="*/ 1721 w 1953"/>
              <a:gd name="T9" fmla="*/ 902 h 902"/>
              <a:gd name="T10" fmla="*/ 233 w 1953"/>
              <a:gd name="T11" fmla="*/ 902 h 902"/>
              <a:gd name="T12" fmla="*/ 0 w 1953"/>
              <a:gd name="T13" fmla="*/ 669 h 902"/>
              <a:gd name="T14" fmla="*/ 0 w 1953"/>
              <a:gd name="T15" fmla="*/ 232 h 902"/>
              <a:gd name="T16" fmla="*/ 233 w 1953"/>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3" h="902">
                <a:moveTo>
                  <a:pt x="233" y="0"/>
                </a:moveTo>
                <a:lnTo>
                  <a:pt x="1721" y="0"/>
                </a:lnTo>
                <a:cubicBezTo>
                  <a:pt x="1850" y="0"/>
                  <a:pt x="1953" y="104"/>
                  <a:pt x="1953" y="232"/>
                </a:cubicBezTo>
                <a:lnTo>
                  <a:pt x="1953" y="669"/>
                </a:lnTo>
                <a:cubicBezTo>
                  <a:pt x="1953" y="798"/>
                  <a:pt x="1850" y="902"/>
                  <a:pt x="1721" y="902"/>
                </a:cubicBezTo>
                <a:lnTo>
                  <a:pt x="233" y="902"/>
                </a:lnTo>
                <a:cubicBezTo>
                  <a:pt x="104" y="902"/>
                  <a:pt x="0" y="798"/>
                  <a:pt x="0" y="669"/>
                </a:cubicBezTo>
                <a:lnTo>
                  <a:pt x="0" y="232"/>
                </a:lnTo>
                <a:cubicBezTo>
                  <a:pt x="0" y="104"/>
                  <a:pt x="104" y="0"/>
                  <a:pt x="233"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p:nvSpPr>
        <p:spPr bwMode="auto">
          <a:xfrm>
            <a:off x="7431088" y="3248025"/>
            <a:ext cx="747713" cy="323850"/>
          </a:xfrm>
          <a:custGeom>
            <a:avLst/>
            <a:gdLst>
              <a:gd name="T0" fmla="*/ 232 w 2074"/>
              <a:gd name="T1" fmla="*/ 0 h 902"/>
              <a:gd name="T2" fmla="*/ 1841 w 2074"/>
              <a:gd name="T3" fmla="*/ 0 h 902"/>
              <a:gd name="T4" fmla="*/ 2074 w 2074"/>
              <a:gd name="T5" fmla="*/ 233 h 902"/>
              <a:gd name="T6" fmla="*/ 2074 w 2074"/>
              <a:gd name="T7" fmla="*/ 669 h 902"/>
              <a:gd name="T8" fmla="*/ 1841 w 2074"/>
              <a:gd name="T9" fmla="*/ 902 h 902"/>
              <a:gd name="T10" fmla="*/ 232 w 2074"/>
              <a:gd name="T11" fmla="*/ 902 h 902"/>
              <a:gd name="T12" fmla="*/ 0 w 2074"/>
              <a:gd name="T13" fmla="*/ 669 h 902"/>
              <a:gd name="T14" fmla="*/ 0 w 2074"/>
              <a:gd name="T15" fmla="*/ 233 h 902"/>
              <a:gd name="T16" fmla="*/ 232 w 207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74" h="902">
                <a:moveTo>
                  <a:pt x="232" y="0"/>
                </a:moveTo>
                <a:lnTo>
                  <a:pt x="1841" y="0"/>
                </a:lnTo>
                <a:cubicBezTo>
                  <a:pt x="1970" y="0"/>
                  <a:pt x="2074" y="104"/>
                  <a:pt x="2074" y="233"/>
                </a:cubicBezTo>
                <a:lnTo>
                  <a:pt x="2074" y="669"/>
                </a:lnTo>
                <a:cubicBezTo>
                  <a:pt x="2074" y="798"/>
                  <a:pt x="1970" y="902"/>
                  <a:pt x="1841" y="902"/>
                </a:cubicBezTo>
                <a:lnTo>
                  <a:pt x="232" y="902"/>
                </a:lnTo>
                <a:cubicBezTo>
                  <a:pt x="104" y="902"/>
                  <a:pt x="0" y="798"/>
                  <a:pt x="0" y="669"/>
                </a:cubicBezTo>
                <a:lnTo>
                  <a:pt x="0" y="233"/>
                </a:lnTo>
                <a:cubicBezTo>
                  <a:pt x="0" y="104"/>
                  <a:pt x="104" y="0"/>
                  <a:pt x="232"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4"/>
          <p:cNvSpPr>
            <a:spLocks noChangeArrowheads="1"/>
          </p:cNvSpPr>
          <p:nvPr/>
        </p:nvSpPr>
        <p:spPr bwMode="auto">
          <a:xfrm>
            <a:off x="7454900" y="3294063"/>
            <a:ext cx="57612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replace</a:t>
            </a:r>
            <a:endParaRPr lang="en-US">
              <a:latin typeface="Arial" pitchFamily="34" charset="0"/>
            </a:endParaRPr>
          </a:p>
        </p:txBody>
      </p:sp>
      <p:sp>
        <p:nvSpPr>
          <p:cNvPr id="30" name="Rectangle 25"/>
          <p:cNvSpPr>
            <a:spLocks noChangeArrowheads="1"/>
          </p:cNvSpPr>
          <p:nvPr/>
        </p:nvSpPr>
        <p:spPr bwMode="auto">
          <a:xfrm>
            <a:off x="6823076" y="3294063"/>
            <a:ext cx="4488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insert</a:t>
            </a:r>
            <a:endParaRPr lang="en-US">
              <a:latin typeface="Arial" pitchFamily="34" charset="0"/>
            </a:endParaRPr>
          </a:p>
        </p:txBody>
      </p:sp>
      <p:sp>
        <p:nvSpPr>
          <p:cNvPr id="31" name="Freeform 26"/>
          <p:cNvSpPr>
            <a:spLocks/>
          </p:cNvSpPr>
          <p:nvPr/>
        </p:nvSpPr>
        <p:spPr bwMode="auto">
          <a:xfrm>
            <a:off x="8185150" y="3248025"/>
            <a:ext cx="693738" cy="323850"/>
          </a:xfrm>
          <a:custGeom>
            <a:avLst/>
            <a:gdLst>
              <a:gd name="T0" fmla="*/ 232 w 1924"/>
              <a:gd name="T1" fmla="*/ 0 h 902"/>
              <a:gd name="T2" fmla="*/ 1692 w 1924"/>
              <a:gd name="T3" fmla="*/ 0 h 902"/>
              <a:gd name="T4" fmla="*/ 1924 w 1924"/>
              <a:gd name="T5" fmla="*/ 233 h 902"/>
              <a:gd name="T6" fmla="*/ 1924 w 1924"/>
              <a:gd name="T7" fmla="*/ 669 h 902"/>
              <a:gd name="T8" fmla="*/ 1692 w 1924"/>
              <a:gd name="T9" fmla="*/ 902 h 902"/>
              <a:gd name="T10" fmla="*/ 232 w 1924"/>
              <a:gd name="T11" fmla="*/ 902 h 902"/>
              <a:gd name="T12" fmla="*/ 0 w 1924"/>
              <a:gd name="T13" fmla="*/ 669 h 902"/>
              <a:gd name="T14" fmla="*/ 0 w 1924"/>
              <a:gd name="T15" fmla="*/ 233 h 902"/>
              <a:gd name="T16" fmla="*/ 232 w 192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24" h="902">
                <a:moveTo>
                  <a:pt x="232" y="0"/>
                </a:moveTo>
                <a:lnTo>
                  <a:pt x="1692" y="0"/>
                </a:lnTo>
                <a:cubicBezTo>
                  <a:pt x="1821" y="0"/>
                  <a:pt x="1924" y="104"/>
                  <a:pt x="1924" y="233"/>
                </a:cubicBezTo>
                <a:lnTo>
                  <a:pt x="1924" y="669"/>
                </a:lnTo>
                <a:cubicBezTo>
                  <a:pt x="1924" y="798"/>
                  <a:pt x="1821" y="902"/>
                  <a:pt x="1692" y="902"/>
                </a:cubicBezTo>
                <a:lnTo>
                  <a:pt x="232" y="902"/>
                </a:lnTo>
                <a:cubicBezTo>
                  <a:pt x="103" y="902"/>
                  <a:pt x="0" y="798"/>
                  <a:pt x="0" y="669"/>
                </a:cubicBezTo>
                <a:lnTo>
                  <a:pt x="0" y="233"/>
                </a:lnTo>
                <a:cubicBezTo>
                  <a:pt x="0" y="104"/>
                  <a:pt x="103" y="0"/>
                  <a:pt x="232"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0" name="Rectangle 27"/>
          <p:cNvSpPr>
            <a:spLocks noChangeArrowheads="1"/>
          </p:cNvSpPr>
          <p:nvPr/>
        </p:nvSpPr>
        <p:spPr bwMode="auto">
          <a:xfrm>
            <a:off x="8293100" y="3302000"/>
            <a:ext cx="37253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evict</a:t>
            </a:r>
            <a:endParaRPr lang="en-US">
              <a:latin typeface="Arial" pitchFamily="34" charset="0"/>
            </a:endParaRPr>
          </a:p>
        </p:txBody>
      </p:sp>
      <p:sp>
        <p:nvSpPr>
          <p:cNvPr id="51201" name="Freeform 28"/>
          <p:cNvSpPr>
            <a:spLocks/>
          </p:cNvSpPr>
          <p:nvPr/>
        </p:nvSpPr>
        <p:spPr bwMode="auto">
          <a:xfrm>
            <a:off x="8032751" y="3051176"/>
            <a:ext cx="193675" cy="257175"/>
          </a:xfrm>
          <a:custGeom>
            <a:avLst/>
            <a:gdLst>
              <a:gd name="T0" fmla="*/ 0 w 537"/>
              <a:gd name="T1" fmla="*/ 367 h 714"/>
              <a:gd name="T2" fmla="*/ 235 w 537"/>
              <a:gd name="T3" fmla="*/ 699 h 714"/>
              <a:gd name="T4" fmla="*/ 513 w 537"/>
              <a:gd name="T5" fmla="*/ 428 h 714"/>
              <a:gd name="T6" fmla="*/ 329 w 537"/>
              <a:gd name="T7" fmla="*/ 46 h 714"/>
              <a:gd name="T8" fmla="*/ 17 w 537"/>
              <a:gd name="T9" fmla="*/ 249 h 714"/>
              <a:gd name="T10" fmla="*/ 0 w 537"/>
              <a:gd name="T11" fmla="*/ 367 h 714"/>
            </a:gdLst>
            <a:ahLst/>
            <a:cxnLst>
              <a:cxn ang="0">
                <a:pos x="T0" y="T1"/>
              </a:cxn>
              <a:cxn ang="0">
                <a:pos x="T2" y="T3"/>
              </a:cxn>
              <a:cxn ang="0">
                <a:pos x="T4" y="T5"/>
              </a:cxn>
              <a:cxn ang="0">
                <a:pos x="T6" y="T7"/>
              </a:cxn>
              <a:cxn ang="0">
                <a:pos x="T8" y="T9"/>
              </a:cxn>
              <a:cxn ang="0">
                <a:pos x="T10" y="T11"/>
              </a:cxn>
            </a:cxnLst>
            <a:rect l="0" t="0" r="r" b="b"/>
            <a:pathLst>
              <a:path w="537" h="714">
                <a:moveTo>
                  <a:pt x="0" y="367"/>
                </a:moveTo>
                <a:cubicBezTo>
                  <a:pt x="0" y="537"/>
                  <a:pt x="103" y="683"/>
                  <a:pt x="235" y="699"/>
                </a:cubicBezTo>
                <a:cubicBezTo>
                  <a:pt x="366" y="714"/>
                  <a:pt x="489" y="595"/>
                  <a:pt x="513" y="428"/>
                </a:cubicBezTo>
                <a:cubicBezTo>
                  <a:pt x="537" y="261"/>
                  <a:pt x="456" y="92"/>
                  <a:pt x="329" y="46"/>
                </a:cubicBezTo>
                <a:cubicBezTo>
                  <a:pt x="201" y="0"/>
                  <a:pt x="64" y="89"/>
                  <a:pt x="17" y="249"/>
                </a:cubicBezTo>
                <a:cubicBezTo>
                  <a:pt x="6" y="286"/>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4" name="Freeform 31"/>
          <p:cNvSpPr>
            <a:spLocks noEditPoints="1"/>
          </p:cNvSpPr>
          <p:nvPr/>
        </p:nvSpPr>
        <p:spPr bwMode="auto">
          <a:xfrm>
            <a:off x="8088313" y="3086100"/>
            <a:ext cx="80963" cy="139700"/>
          </a:xfrm>
          <a:custGeom>
            <a:avLst/>
            <a:gdLst>
              <a:gd name="T0" fmla="*/ 2 w 227"/>
              <a:gd name="T1" fmla="*/ 125 h 388"/>
              <a:gd name="T2" fmla="*/ 37 w 227"/>
              <a:gd name="T3" fmla="*/ 162 h 388"/>
              <a:gd name="T4" fmla="*/ 70 w 227"/>
              <a:gd name="T5" fmla="*/ 106 h 388"/>
              <a:gd name="T6" fmla="*/ 162 w 227"/>
              <a:gd name="T7" fmla="*/ 153 h 388"/>
              <a:gd name="T8" fmla="*/ 81 w 227"/>
              <a:gd name="T9" fmla="*/ 255 h 388"/>
              <a:gd name="T10" fmla="*/ 69 w 227"/>
              <a:gd name="T11" fmla="*/ 338 h 388"/>
              <a:gd name="T12" fmla="*/ 84 w 227"/>
              <a:gd name="T13" fmla="*/ 379 h 388"/>
              <a:gd name="T14" fmla="*/ 111 w 227"/>
              <a:gd name="T15" fmla="*/ 369 h 388"/>
              <a:gd name="T16" fmla="*/ 122 w 227"/>
              <a:gd name="T17" fmla="*/ 306 h 388"/>
              <a:gd name="T18" fmla="*/ 180 w 227"/>
              <a:gd name="T19" fmla="*/ 255 h 388"/>
              <a:gd name="T20" fmla="*/ 207 w 227"/>
              <a:gd name="T21" fmla="*/ 97 h 388"/>
              <a:gd name="T22" fmla="*/ 2 w 227"/>
              <a:gd name="T23" fmla="*/ 125 h 388"/>
              <a:gd name="T24" fmla="*/ 21 w 227"/>
              <a:gd name="T25" fmla="*/ 159 h 388"/>
              <a:gd name="T26" fmla="*/ 12 w 227"/>
              <a:gd name="T27" fmla="*/ 108 h 388"/>
              <a:gd name="T28" fmla="*/ 41 w 227"/>
              <a:gd name="T29" fmla="*/ 61 h 388"/>
              <a:gd name="T30" fmla="*/ 178 w 227"/>
              <a:gd name="T31" fmla="*/ 66 h 388"/>
              <a:gd name="T32" fmla="*/ 201 w 227"/>
              <a:gd name="T33" fmla="*/ 213 h 388"/>
              <a:gd name="T34" fmla="*/ 110 w 227"/>
              <a:gd name="T35" fmla="*/ 320 h 388"/>
              <a:gd name="T36" fmla="*/ 97 w 227"/>
              <a:gd name="T37" fmla="*/ 374 h 388"/>
              <a:gd name="T38" fmla="*/ 76 w 227"/>
              <a:gd name="T39" fmla="*/ 298 h 388"/>
              <a:gd name="T40" fmla="*/ 166 w 227"/>
              <a:gd name="T41" fmla="*/ 175 h 388"/>
              <a:gd name="T42" fmla="*/ 112 w 227"/>
              <a:gd name="T43" fmla="*/ 85 h 388"/>
              <a:gd name="T44" fmla="*/ 55 w 227"/>
              <a:gd name="T45" fmla="*/ 111 h 388"/>
              <a:gd name="T46" fmla="*/ 21 w 227"/>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7" h="388">
                <a:moveTo>
                  <a:pt x="2" y="125"/>
                </a:moveTo>
                <a:cubicBezTo>
                  <a:pt x="0" y="148"/>
                  <a:pt x="16" y="187"/>
                  <a:pt x="37" y="162"/>
                </a:cubicBezTo>
                <a:cubicBezTo>
                  <a:pt x="51" y="145"/>
                  <a:pt x="54" y="120"/>
                  <a:pt x="70" y="106"/>
                </a:cubicBezTo>
                <a:cubicBezTo>
                  <a:pt x="99" y="83"/>
                  <a:pt x="164" y="98"/>
                  <a:pt x="162" y="153"/>
                </a:cubicBezTo>
                <a:cubicBezTo>
                  <a:pt x="161" y="210"/>
                  <a:pt x="103" y="220"/>
                  <a:pt x="81" y="255"/>
                </a:cubicBezTo>
                <a:cubicBezTo>
                  <a:pt x="67" y="277"/>
                  <a:pt x="66" y="312"/>
                  <a:pt x="69" y="338"/>
                </a:cubicBezTo>
                <a:cubicBezTo>
                  <a:pt x="71" y="352"/>
                  <a:pt x="75" y="370"/>
                  <a:pt x="84" y="379"/>
                </a:cubicBezTo>
                <a:cubicBezTo>
                  <a:pt x="94" y="388"/>
                  <a:pt x="107" y="385"/>
                  <a:pt x="111" y="369"/>
                </a:cubicBezTo>
                <a:cubicBezTo>
                  <a:pt x="116" y="348"/>
                  <a:pt x="114" y="326"/>
                  <a:pt x="122" y="306"/>
                </a:cubicBezTo>
                <a:cubicBezTo>
                  <a:pt x="134" y="274"/>
                  <a:pt x="158" y="271"/>
                  <a:pt x="180" y="255"/>
                </a:cubicBezTo>
                <a:cubicBezTo>
                  <a:pt x="222" y="224"/>
                  <a:pt x="227"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0"/>
                  <a:pt x="221" y="165"/>
                  <a:pt x="201" y="213"/>
                </a:cubicBezTo>
                <a:cubicBezTo>
                  <a:pt x="180" y="265"/>
                  <a:pt x="123" y="256"/>
                  <a:pt x="110" y="320"/>
                </a:cubicBezTo>
                <a:cubicBezTo>
                  <a:pt x="107" y="331"/>
                  <a:pt x="108" y="375"/>
                  <a:pt x="97" y="374"/>
                </a:cubicBezTo>
                <a:cubicBezTo>
                  <a:pt x="73" y="374"/>
                  <a:pt x="74" y="318"/>
                  <a:pt x="76" y="298"/>
                </a:cubicBezTo>
                <a:cubicBezTo>
                  <a:pt x="82" y="235"/>
                  <a:pt x="146" y="230"/>
                  <a:pt x="166" y="175"/>
                </a:cubicBezTo>
                <a:cubicBezTo>
                  <a:pt x="182" y="129"/>
                  <a:pt x="145" y="90"/>
                  <a:pt x="112" y="85"/>
                </a:cubicBezTo>
                <a:cubicBezTo>
                  <a:pt x="92" y="82"/>
                  <a:pt x="69" y="91"/>
                  <a:pt x="55" y="111"/>
                </a:cubicBezTo>
                <a:cubicBezTo>
                  <a:pt x="45"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6" name="Freeform 32"/>
          <p:cNvSpPr>
            <a:spLocks noEditPoints="1"/>
          </p:cNvSpPr>
          <p:nvPr/>
        </p:nvSpPr>
        <p:spPr bwMode="auto">
          <a:xfrm>
            <a:off x="8107363" y="3222625"/>
            <a:ext cx="28575" cy="52388"/>
          </a:xfrm>
          <a:custGeom>
            <a:avLst/>
            <a:gdLst>
              <a:gd name="T0" fmla="*/ 0 w 80"/>
              <a:gd name="T1" fmla="*/ 71 h 143"/>
              <a:gd name="T2" fmla="*/ 80 w 80"/>
              <a:gd name="T3" fmla="*/ 71 h 143"/>
              <a:gd name="T4" fmla="*/ 0 w 80"/>
              <a:gd name="T5" fmla="*/ 71 h 143"/>
              <a:gd name="T6" fmla="*/ 8 w 80"/>
              <a:gd name="T7" fmla="*/ 71 h 143"/>
              <a:gd name="T8" fmla="*/ 72 w 80"/>
              <a:gd name="T9" fmla="*/ 71 h 143"/>
              <a:gd name="T10" fmla="*/ 8 w 80"/>
              <a:gd name="T11" fmla="*/ 71 h 143"/>
            </a:gdLst>
            <a:ahLst/>
            <a:cxnLst>
              <a:cxn ang="0">
                <a:pos x="T0" y="T1"/>
              </a:cxn>
              <a:cxn ang="0">
                <a:pos x="T2" y="T3"/>
              </a:cxn>
              <a:cxn ang="0">
                <a:pos x="T4" y="T5"/>
              </a:cxn>
              <a:cxn ang="0">
                <a:pos x="T6" y="T7"/>
              </a:cxn>
              <a:cxn ang="0">
                <a:pos x="T8" y="T9"/>
              </a:cxn>
              <a:cxn ang="0">
                <a:pos x="T10" y="T11"/>
              </a:cxn>
            </a:cxnLst>
            <a:rect l="0" t="0" r="r" b="b"/>
            <a:pathLst>
              <a:path w="80" h="143">
                <a:moveTo>
                  <a:pt x="0" y="71"/>
                </a:moveTo>
                <a:cubicBezTo>
                  <a:pt x="0" y="143"/>
                  <a:pt x="80" y="143"/>
                  <a:pt x="80" y="71"/>
                </a:cubicBezTo>
                <a:cubicBezTo>
                  <a:pt x="80" y="0"/>
                  <a:pt x="0" y="0"/>
                  <a:pt x="0" y="71"/>
                </a:cubicBezTo>
                <a:moveTo>
                  <a:pt x="8" y="71"/>
                </a:moveTo>
                <a:cubicBezTo>
                  <a:pt x="8" y="13"/>
                  <a:pt x="72" y="13"/>
                  <a:pt x="72" y="71"/>
                </a:cubicBezTo>
                <a:cubicBezTo>
                  <a:pt x="72" y="130"/>
                  <a:pt x="8" y="130"/>
                  <a:pt x="8" y="71"/>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7" name="Freeform 33"/>
          <p:cNvSpPr>
            <a:spLocks/>
          </p:cNvSpPr>
          <p:nvPr/>
        </p:nvSpPr>
        <p:spPr bwMode="auto">
          <a:xfrm>
            <a:off x="8085137" y="3092450"/>
            <a:ext cx="82550" cy="134938"/>
          </a:xfrm>
          <a:custGeom>
            <a:avLst/>
            <a:gdLst>
              <a:gd name="T0" fmla="*/ 174 w 231"/>
              <a:gd name="T1" fmla="*/ 238 h 373"/>
              <a:gd name="T2" fmla="*/ 123 w 231"/>
              <a:gd name="T3" fmla="*/ 296 h 373"/>
              <a:gd name="T4" fmla="*/ 114 w 231"/>
              <a:gd name="T5" fmla="*/ 355 h 373"/>
              <a:gd name="T6" fmla="*/ 85 w 231"/>
              <a:gd name="T7" fmla="*/ 334 h 373"/>
              <a:gd name="T8" fmla="*/ 91 w 231"/>
              <a:gd name="T9" fmla="*/ 241 h 373"/>
              <a:gd name="T10" fmla="*/ 170 w 231"/>
              <a:gd name="T11" fmla="*/ 108 h 373"/>
              <a:gd name="T12" fmla="*/ 78 w 231"/>
              <a:gd name="T13" fmla="*/ 82 h 373"/>
              <a:gd name="T14" fmla="*/ 19 w 231"/>
              <a:gd name="T15" fmla="*/ 134 h 373"/>
              <a:gd name="T16" fmla="*/ 59 w 231"/>
              <a:gd name="T17" fmla="*/ 28 h 373"/>
              <a:gd name="T18" fmla="*/ 204 w 231"/>
              <a:gd name="T19" fmla="*/ 61 h 373"/>
              <a:gd name="T20" fmla="*/ 209 w 231"/>
              <a:gd name="T21" fmla="*/ 204 h 373"/>
              <a:gd name="T22" fmla="*/ 174 w 231"/>
              <a:gd name="T23" fmla="*/ 23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3">
                <a:moveTo>
                  <a:pt x="174" y="238"/>
                </a:moveTo>
                <a:cubicBezTo>
                  <a:pt x="151" y="247"/>
                  <a:pt x="131" y="265"/>
                  <a:pt x="123" y="296"/>
                </a:cubicBezTo>
                <a:cubicBezTo>
                  <a:pt x="119" y="313"/>
                  <a:pt x="122" y="340"/>
                  <a:pt x="114" y="355"/>
                </a:cubicBezTo>
                <a:cubicBezTo>
                  <a:pt x="104" y="373"/>
                  <a:pt x="88" y="345"/>
                  <a:pt x="85" y="334"/>
                </a:cubicBezTo>
                <a:cubicBezTo>
                  <a:pt x="78" y="306"/>
                  <a:pt x="77" y="266"/>
                  <a:pt x="91" y="241"/>
                </a:cubicBezTo>
                <a:cubicBezTo>
                  <a:pt x="110" y="205"/>
                  <a:pt x="201" y="175"/>
                  <a:pt x="170" y="108"/>
                </a:cubicBezTo>
                <a:cubicBezTo>
                  <a:pt x="152" y="70"/>
                  <a:pt x="107" y="59"/>
                  <a:pt x="78" y="82"/>
                </a:cubicBezTo>
                <a:cubicBezTo>
                  <a:pt x="65" y="92"/>
                  <a:pt x="37" y="173"/>
                  <a:pt x="19" y="134"/>
                </a:cubicBezTo>
                <a:cubicBezTo>
                  <a:pt x="0" y="94"/>
                  <a:pt x="33" y="44"/>
                  <a:pt x="59" y="28"/>
                </a:cubicBezTo>
                <a:cubicBezTo>
                  <a:pt x="104" y="0"/>
                  <a:pt x="171" y="8"/>
                  <a:pt x="204" y="61"/>
                </a:cubicBezTo>
                <a:cubicBezTo>
                  <a:pt x="228" y="101"/>
                  <a:pt x="231" y="162"/>
                  <a:pt x="209" y="204"/>
                </a:cubicBezTo>
                <a:cubicBezTo>
                  <a:pt x="200" y="220"/>
                  <a:pt x="188" y="232"/>
                  <a:pt x="174" y="23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8" name="Freeform 34"/>
          <p:cNvSpPr>
            <a:spLocks/>
          </p:cNvSpPr>
          <p:nvPr/>
        </p:nvSpPr>
        <p:spPr bwMode="auto">
          <a:xfrm>
            <a:off x="8108950" y="3225800"/>
            <a:ext cx="25400" cy="46038"/>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09" name="Freeform 35"/>
          <p:cNvSpPr>
            <a:spLocks/>
          </p:cNvSpPr>
          <p:nvPr/>
        </p:nvSpPr>
        <p:spPr bwMode="auto">
          <a:xfrm>
            <a:off x="8750301" y="3051176"/>
            <a:ext cx="193675" cy="257175"/>
          </a:xfrm>
          <a:custGeom>
            <a:avLst/>
            <a:gdLst>
              <a:gd name="T0" fmla="*/ 0 w 537"/>
              <a:gd name="T1" fmla="*/ 367 h 714"/>
              <a:gd name="T2" fmla="*/ 235 w 537"/>
              <a:gd name="T3" fmla="*/ 699 h 714"/>
              <a:gd name="T4" fmla="*/ 513 w 537"/>
              <a:gd name="T5" fmla="*/ 428 h 714"/>
              <a:gd name="T6" fmla="*/ 329 w 537"/>
              <a:gd name="T7" fmla="*/ 46 h 714"/>
              <a:gd name="T8" fmla="*/ 17 w 537"/>
              <a:gd name="T9" fmla="*/ 249 h 714"/>
              <a:gd name="T10" fmla="*/ 0 w 537"/>
              <a:gd name="T11" fmla="*/ 367 h 714"/>
            </a:gdLst>
            <a:ahLst/>
            <a:cxnLst>
              <a:cxn ang="0">
                <a:pos x="T0" y="T1"/>
              </a:cxn>
              <a:cxn ang="0">
                <a:pos x="T2" y="T3"/>
              </a:cxn>
              <a:cxn ang="0">
                <a:pos x="T4" y="T5"/>
              </a:cxn>
              <a:cxn ang="0">
                <a:pos x="T6" y="T7"/>
              </a:cxn>
              <a:cxn ang="0">
                <a:pos x="T8" y="T9"/>
              </a:cxn>
              <a:cxn ang="0">
                <a:pos x="T10" y="T11"/>
              </a:cxn>
            </a:cxnLst>
            <a:rect l="0" t="0" r="r" b="b"/>
            <a:pathLst>
              <a:path w="537" h="714">
                <a:moveTo>
                  <a:pt x="0" y="367"/>
                </a:moveTo>
                <a:cubicBezTo>
                  <a:pt x="0" y="537"/>
                  <a:pt x="103" y="683"/>
                  <a:pt x="235" y="699"/>
                </a:cubicBezTo>
                <a:cubicBezTo>
                  <a:pt x="366" y="714"/>
                  <a:pt x="489" y="595"/>
                  <a:pt x="513" y="428"/>
                </a:cubicBezTo>
                <a:cubicBezTo>
                  <a:pt x="537" y="261"/>
                  <a:pt x="456" y="92"/>
                  <a:pt x="329" y="46"/>
                </a:cubicBezTo>
                <a:cubicBezTo>
                  <a:pt x="201" y="0"/>
                  <a:pt x="64" y="89"/>
                  <a:pt x="17" y="249"/>
                </a:cubicBezTo>
                <a:cubicBezTo>
                  <a:pt x="6" y="286"/>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2" name="Freeform 38"/>
          <p:cNvSpPr>
            <a:spLocks noEditPoints="1"/>
          </p:cNvSpPr>
          <p:nvPr/>
        </p:nvSpPr>
        <p:spPr bwMode="auto">
          <a:xfrm>
            <a:off x="8804275" y="3086100"/>
            <a:ext cx="82550" cy="139700"/>
          </a:xfrm>
          <a:custGeom>
            <a:avLst/>
            <a:gdLst>
              <a:gd name="T0" fmla="*/ 2 w 228"/>
              <a:gd name="T1" fmla="*/ 125 h 388"/>
              <a:gd name="T2" fmla="*/ 37 w 228"/>
              <a:gd name="T3" fmla="*/ 162 h 388"/>
              <a:gd name="T4" fmla="*/ 71 w 228"/>
              <a:gd name="T5" fmla="*/ 106 h 388"/>
              <a:gd name="T6" fmla="*/ 162 w 228"/>
              <a:gd name="T7" fmla="*/ 153 h 388"/>
              <a:gd name="T8" fmla="*/ 81 w 228"/>
              <a:gd name="T9" fmla="*/ 255 h 388"/>
              <a:gd name="T10" fmla="*/ 69 w 228"/>
              <a:gd name="T11" fmla="*/ 338 h 388"/>
              <a:gd name="T12" fmla="*/ 85 w 228"/>
              <a:gd name="T13" fmla="*/ 379 h 388"/>
              <a:gd name="T14" fmla="*/ 111 w 228"/>
              <a:gd name="T15" fmla="*/ 369 h 388"/>
              <a:gd name="T16" fmla="*/ 122 w 228"/>
              <a:gd name="T17" fmla="*/ 306 h 388"/>
              <a:gd name="T18" fmla="*/ 180 w 228"/>
              <a:gd name="T19" fmla="*/ 255 h 388"/>
              <a:gd name="T20" fmla="*/ 207 w 228"/>
              <a:gd name="T21" fmla="*/ 97 h 388"/>
              <a:gd name="T22" fmla="*/ 2 w 228"/>
              <a:gd name="T23" fmla="*/ 125 h 388"/>
              <a:gd name="T24" fmla="*/ 21 w 228"/>
              <a:gd name="T25" fmla="*/ 159 h 388"/>
              <a:gd name="T26" fmla="*/ 12 w 228"/>
              <a:gd name="T27" fmla="*/ 108 h 388"/>
              <a:gd name="T28" fmla="*/ 41 w 228"/>
              <a:gd name="T29" fmla="*/ 61 h 388"/>
              <a:gd name="T30" fmla="*/ 178 w 228"/>
              <a:gd name="T31" fmla="*/ 66 h 388"/>
              <a:gd name="T32" fmla="*/ 201 w 228"/>
              <a:gd name="T33" fmla="*/ 213 h 388"/>
              <a:gd name="T34" fmla="*/ 110 w 228"/>
              <a:gd name="T35" fmla="*/ 320 h 388"/>
              <a:gd name="T36" fmla="*/ 97 w 228"/>
              <a:gd name="T37" fmla="*/ 374 h 388"/>
              <a:gd name="T38" fmla="*/ 76 w 228"/>
              <a:gd name="T39" fmla="*/ 298 h 388"/>
              <a:gd name="T40" fmla="*/ 166 w 228"/>
              <a:gd name="T41" fmla="*/ 175 h 388"/>
              <a:gd name="T42" fmla="*/ 112 w 228"/>
              <a:gd name="T43" fmla="*/ 85 h 388"/>
              <a:gd name="T44" fmla="*/ 55 w 228"/>
              <a:gd name="T45" fmla="*/ 111 h 388"/>
              <a:gd name="T46" fmla="*/ 21 w 228"/>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88">
                <a:moveTo>
                  <a:pt x="2" y="125"/>
                </a:moveTo>
                <a:cubicBezTo>
                  <a:pt x="0" y="148"/>
                  <a:pt x="17" y="187"/>
                  <a:pt x="37" y="162"/>
                </a:cubicBezTo>
                <a:cubicBezTo>
                  <a:pt x="51" y="145"/>
                  <a:pt x="54" y="120"/>
                  <a:pt x="71" y="106"/>
                </a:cubicBezTo>
                <a:cubicBezTo>
                  <a:pt x="99" y="83"/>
                  <a:pt x="164" y="98"/>
                  <a:pt x="162" y="153"/>
                </a:cubicBezTo>
                <a:cubicBezTo>
                  <a:pt x="161" y="210"/>
                  <a:pt x="103" y="220"/>
                  <a:pt x="81" y="255"/>
                </a:cubicBezTo>
                <a:cubicBezTo>
                  <a:pt x="67" y="277"/>
                  <a:pt x="66" y="312"/>
                  <a:pt x="69" y="338"/>
                </a:cubicBezTo>
                <a:cubicBezTo>
                  <a:pt x="71" y="352"/>
                  <a:pt x="75" y="370"/>
                  <a:pt x="85" y="379"/>
                </a:cubicBezTo>
                <a:cubicBezTo>
                  <a:pt x="94" y="388"/>
                  <a:pt x="108" y="385"/>
                  <a:pt x="111" y="369"/>
                </a:cubicBezTo>
                <a:cubicBezTo>
                  <a:pt x="116" y="348"/>
                  <a:pt x="114" y="326"/>
                  <a:pt x="122" y="306"/>
                </a:cubicBezTo>
                <a:cubicBezTo>
                  <a:pt x="134" y="274"/>
                  <a:pt x="158" y="271"/>
                  <a:pt x="180" y="255"/>
                </a:cubicBezTo>
                <a:cubicBezTo>
                  <a:pt x="222" y="224"/>
                  <a:pt x="228"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0"/>
                  <a:pt x="221" y="165"/>
                  <a:pt x="201" y="213"/>
                </a:cubicBezTo>
                <a:cubicBezTo>
                  <a:pt x="180" y="265"/>
                  <a:pt x="123" y="256"/>
                  <a:pt x="110" y="320"/>
                </a:cubicBezTo>
                <a:cubicBezTo>
                  <a:pt x="107" y="331"/>
                  <a:pt x="108" y="375"/>
                  <a:pt x="97" y="374"/>
                </a:cubicBezTo>
                <a:cubicBezTo>
                  <a:pt x="74" y="374"/>
                  <a:pt x="74" y="318"/>
                  <a:pt x="76" y="298"/>
                </a:cubicBezTo>
                <a:cubicBezTo>
                  <a:pt x="82" y="235"/>
                  <a:pt x="146" y="230"/>
                  <a:pt x="166" y="175"/>
                </a:cubicBezTo>
                <a:cubicBezTo>
                  <a:pt x="182" y="129"/>
                  <a:pt x="145" y="90"/>
                  <a:pt x="112" y="85"/>
                </a:cubicBezTo>
                <a:cubicBezTo>
                  <a:pt x="92" y="82"/>
                  <a:pt x="69" y="91"/>
                  <a:pt x="55" y="111"/>
                </a:cubicBezTo>
                <a:cubicBezTo>
                  <a:pt x="46"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3" name="Freeform 39"/>
          <p:cNvSpPr>
            <a:spLocks noEditPoints="1"/>
          </p:cNvSpPr>
          <p:nvPr/>
        </p:nvSpPr>
        <p:spPr bwMode="auto">
          <a:xfrm>
            <a:off x="8824913" y="3222625"/>
            <a:ext cx="28575" cy="52388"/>
          </a:xfrm>
          <a:custGeom>
            <a:avLst/>
            <a:gdLst>
              <a:gd name="T0" fmla="*/ 0 w 80"/>
              <a:gd name="T1" fmla="*/ 71 h 143"/>
              <a:gd name="T2" fmla="*/ 80 w 80"/>
              <a:gd name="T3" fmla="*/ 71 h 143"/>
              <a:gd name="T4" fmla="*/ 0 w 80"/>
              <a:gd name="T5" fmla="*/ 71 h 143"/>
              <a:gd name="T6" fmla="*/ 8 w 80"/>
              <a:gd name="T7" fmla="*/ 71 h 143"/>
              <a:gd name="T8" fmla="*/ 72 w 80"/>
              <a:gd name="T9" fmla="*/ 71 h 143"/>
              <a:gd name="T10" fmla="*/ 8 w 80"/>
              <a:gd name="T11" fmla="*/ 71 h 143"/>
            </a:gdLst>
            <a:ahLst/>
            <a:cxnLst>
              <a:cxn ang="0">
                <a:pos x="T0" y="T1"/>
              </a:cxn>
              <a:cxn ang="0">
                <a:pos x="T2" y="T3"/>
              </a:cxn>
              <a:cxn ang="0">
                <a:pos x="T4" y="T5"/>
              </a:cxn>
              <a:cxn ang="0">
                <a:pos x="T6" y="T7"/>
              </a:cxn>
              <a:cxn ang="0">
                <a:pos x="T8" y="T9"/>
              </a:cxn>
              <a:cxn ang="0">
                <a:pos x="T10" y="T11"/>
              </a:cxn>
            </a:cxnLst>
            <a:rect l="0" t="0" r="r" b="b"/>
            <a:pathLst>
              <a:path w="80" h="143">
                <a:moveTo>
                  <a:pt x="0" y="71"/>
                </a:moveTo>
                <a:cubicBezTo>
                  <a:pt x="0" y="143"/>
                  <a:pt x="80" y="143"/>
                  <a:pt x="80" y="71"/>
                </a:cubicBezTo>
                <a:cubicBezTo>
                  <a:pt x="80" y="0"/>
                  <a:pt x="0" y="0"/>
                  <a:pt x="0" y="71"/>
                </a:cubicBezTo>
                <a:moveTo>
                  <a:pt x="8" y="71"/>
                </a:moveTo>
                <a:cubicBezTo>
                  <a:pt x="8" y="13"/>
                  <a:pt x="72" y="13"/>
                  <a:pt x="72" y="71"/>
                </a:cubicBezTo>
                <a:cubicBezTo>
                  <a:pt x="72" y="130"/>
                  <a:pt x="8" y="130"/>
                  <a:pt x="8" y="71"/>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4" name="Freeform 40"/>
          <p:cNvSpPr>
            <a:spLocks/>
          </p:cNvSpPr>
          <p:nvPr/>
        </p:nvSpPr>
        <p:spPr bwMode="auto">
          <a:xfrm>
            <a:off x="8801100" y="3092450"/>
            <a:ext cx="84138" cy="134938"/>
          </a:xfrm>
          <a:custGeom>
            <a:avLst/>
            <a:gdLst>
              <a:gd name="T0" fmla="*/ 174 w 231"/>
              <a:gd name="T1" fmla="*/ 238 h 373"/>
              <a:gd name="T2" fmla="*/ 123 w 231"/>
              <a:gd name="T3" fmla="*/ 296 h 373"/>
              <a:gd name="T4" fmla="*/ 114 w 231"/>
              <a:gd name="T5" fmla="*/ 355 h 373"/>
              <a:gd name="T6" fmla="*/ 85 w 231"/>
              <a:gd name="T7" fmla="*/ 334 h 373"/>
              <a:gd name="T8" fmla="*/ 91 w 231"/>
              <a:gd name="T9" fmla="*/ 241 h 373"/>
              <a:gd name="T10" fmla="*/ 170 w 231"/>
              <a:gd name="T11" fmla="*/ 108 h 373"/>
              <a:gd name="T12" fmla="*/ 78 w 231"/>
              <a:gd name="T13" fmla="*/ 82 h 373"/>
              <a:gd name="T14" fmla="*/ 19 w 231"/>
              <a:gd name="T15" fmla="*/ 134 h 373"/>
              <a:gd name="T16" fmla="*/ 59 w 231"/>
              <a:gd name="T17" fmla="*/ 28 h 373"/>
              <a:gd name="T18" fmla="*/ 204 w 231"/>
              <a:gd name="T19" fmla="*/ 61 h 373"/>
              <a:gd name="T20" fmla="*/ 209 w 231"/>
              <a:gd name="T21" fmla="*/ 204 h 373"/>
              <a:gd name="T22" fmla="*/ 174 w 231"/>
              <a:gd name="T23" fmla="*/ 238 h 3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3">
                <a:moveTo>
                  <a:pt x="174" y="238"/>
                </a:moveTo>
                <a:cubicBezTo>
                  <a:pt x="151" y="247"/>
                  <a:pt x="131" y="265"/>
                  <a:pt x="123" y="296"/>
                </a:cubicBezTo>
                <a:cubicBezTo>
                  <a:pt x="119" y="313"/>
                  <a:pt x="122" y="340"/>
                  <a:pt x="114" y="355"/>
                </a:cubicBezTo>
                <a:cubicBezTo>
                  <a:pt x="104" y="373"/>
                  <a:pt x="88" y="345"/>
                  <a:pt x="85" y="334"/>
                </a:cubicBezTo>
                <a:cubicBezTo>
                  <a:pt x="78" y="306"/>
                  <a:pt x="77" y="266"/>
                  <a:pt x="91" y="241"/>
                </a:cubicBezTo>
                <a:cubicBezTo>
                  <a:pt x="110" y="205"/>
                  <a:pt x="201" y="175"/>
                  <a:pt x="170" y="108"/>
                </a:cubicBezTo>
                <a:cubicBezTo>
                  <a:pt x="152" y="70"/>
                  <a:pt x="107" y="59"/>
                  <a:pt x="78" y="82"/>
                </a:cubicBezTo>
                <a:cubicBezTo>
                  <a:pt x="65" y="92"/>
                  <a:pt x="38" y="173"/>
                  <a:pt x="19" y="134"/>
                </a:cubicBezTo>
                <a:cubicBezTo>
                  <a:pt x="0" y="94"/>
                  <a:pt x="34" y="44"/>
                  <a:pt x="59" y="28"/>
                </a:cubicBezTo>
                <a:cubicBezTo>
                  <a:pt x="105" y="0"/>
                  <a:pt x="171" y="8"/>
                  <a:pt x="204" y="61"/>
                </a:cubicBezTo>
                <a:cubicBezTo>
                  <a:pt x="228" y="101"/>
                  <a:pt x="231" y="162"/>
                  <a:pt x="209" y="204"/>
                </a:cubicBezTo>
                <a:cubicBezTo>
                  <a:pt x="201" y="220"/>
                  <a:pt x="189" y="232"/>
                  <a:pt x="174" y="238"/>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5" name="Freeform 41"/>
          <p:cNvSpPr>
            <a:spLocks/>
          </p:cNvSpPr>
          <p:nvPr/>
        </p:nvSpPr>
        <p:spPr bwMode="auto">
          <a:xfrm>
            <a:off x="8826500" y="3225800"/>
            <a:ext cx="25400" cy="46038"/>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6" name="Freeform 42"/>
          <p:cNvSpPr>
            <a:spLocks/>
          </p:cNvSpPr>
          <p:nvPr/>
        </p:nvSpPr>
        <p:spPr bwMode="auto">
          <a:xfrm>
            <a:off x="6518276" y="3556000"/>
            <a:ext cx="201613" cy="541338"/>
          </a:xfrm>
          <a:custGeom>
            <a:avLst/>
            <a:gdLst>
              <a:gd name="T0" fmla="*/ 559 w 560"/>
              <a:gd name="T1" fmla="*/ 998 h 1501"/>
              <a:gd name="T2" fmla="*/ 558 w 560"/>
              <a:gd name="T3" fmla="*/ 991 h 1501"/>
              <a:gd name="T4" fmla="*/ 413 w 560"/>
              <a:gd name="T5" fmla="*/ 1024 h 1501"/>
              <a:gd name="T6" fmla="*/ 411 w 560"/>
              <a:gd name="T7" fmla="*/ 42 h 1501"/>
              <a:gd name="T8" fmla="*/ 158 w 560"/>
              <a:gd name="T9" fmla="*/ 42 h 1501"/>
              <a:gd name="T10" fmla="*/ 156 w 560"/>
              <a:gd name="T11" fmla="*/ 1024 h 1501"/>
              <a:gd name="T12" fmla="*/ 11 w 560"/>
              <a:gd name="T13" fmla="*/ 991 h 1501"/>
              <a:gd name="T14" fmla="*/ 281 w 560"/>
              <a:gd name="T15" fmla="*/ 1501 h 1501"/>
              <a:gd name="T16" fmla="*/ 281 w 560"/>
              <a:gd name="T17" fmla="*/ 1501 h 1501"/>
              <a:gd name="T18" fmla="*/ 289 w 560"/>
              <a:gd name="T19" fmla="*/ 1501 h 1501"/>
              <a:gd name="T20" fmla="*/ 559 w 560"/>
              <a:gd name="T21" fmla="*/ 998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501">
                <a:moveTo>
                  <a:pt x="559" y="998"/>
                </a:moveTo>
                <a:cubicBezTo>
                  <a:pt x="559" y="995"/>
                  <a:pt x="558" y="993"/>
                  <a:pt x="558" y="991"/>
                </a:cubicBezTo>
                <a:cubicBezTo>
                  <a:pt x="546" y="931"/>
                  <a:pt x="413" y="1024"/>
                  <a:pt x="413" y="1024"/>
                </a:cubicBezTo>
                <a:cubicBezTo>
                  <a:pt x="413" y="1024"/>
                  <a:pt x="421" y="83"/>
                  <a:pt x="411" y="42"/>
                </a:cubicBezTo>
                <a:cubicBezTo>
                  <a:pt x="401" y="0"/>
                  <a:pt x="168" y="0"/>
                  <a:pt x="158" y="42"/>
                </a:cubicBezTo>
                <a:cubicBezTo>
                  <a:pt x="148" y="83"/>
                  <a:pt x="156" y="1024"/>
                  <a:pt x="156" y="1024"/>
                </a:cubicBezTo>
                <a:cubicBezTo>
                  <a:pt x="156" y="1024"/>
                  <a:pt x="23" y="931"/>
                  <a:pt x="11" y="991"/>
                </a:cubicBezTo>
                <a:cubicBezTo>
                  <a:pt x="0" y="1050"/>
                  <a:pt x="153" y="1495"/>
                  <a:pt x="281" y="1501"/>
                </a:cubicBezTo>
                <a:lnTo>
                  <a:pt x="281" y="1501"/>
                </a:lnTo>
                <a:cubicBezTo>
                  <a:pt x="283" y="1501"/>
                  <a:pt x="286" y="1501"/>
                  <a:pt x="289" y="1501"/>
                </a:cubicBezTo>
                <a:cubicBezTo>
                  <a:pt x="412" y="1495"/>
                  <a:pt x="560" y="1078"/>
                  <a:pt x="559" y="998"/>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7" name="Freeform 43"/>
          <p:cNvSpPr>
            <a:spLocks/>
          </p:cNvSpPr>
          <p:nvPr/>
        </p:nvSpPr>
        <p:spPr bwMode="auto">
          <a:xfrm>
            <a:off x="6510338" y="3548063"/>
            <a:ext cx="201613" cy="541338"/>
          </a:xfrm>
          <a:custGeom>
            <a:avLst/>
            <a:gdLst>
              <a:gd name="T0" fmla="*/ 559 w 560"/>
              <a:gd name="T1" fmla="*/ 998 h 1501"/>
              <a:gd name="T2" fmla="*/ 558 w 560"/>
              <a:gd name="T3" fmla="*/ 991 h 1501"/>
              <a:gd name="T4" fmla="*/ 413 w 560"/>
              <a:gd name="T5" fmla="*/ 1024 h 1501"/>
              <a:gd name="T6" fmla="*/ 411 w 560"/>
              <a:gd name="T7" fmla="*/ 42 h 1501"/>
              <a:gd name="T8" fmla="*/ 158 w 560"/>
              <a:gd name="T9" fmla="*/ 41 h 1501"/>
              <a:gd name="T10" fmla="*/ 156 w 560"/>
              <a:gd name="T11" fmla="*/ 1023 h 1501"/>
              <a:gd name="T12" fmla="*/ 12 w 560"/>
              <a:gd name="T13" fmla="*/ 991 h 1501"/>
              <a:gd name="T14" fmla="*/ 281 w 560"/>
              <a:gd name="T15" fmla="*/ 1500 h 1501"/>
              <a:gd name="T16" fmla="*/ 281 w 560"/>
              <a:gd name="T17" fmla="*/ 1501 h 1501"/>
              <a:gd name="T18" fmla="*/ 289 w 560"/>
              <a:gd name="T19" fmla="*/ 1501 h 1501"/>
              <a:gd name="T20" fmla="*/ 559 w 560"/>
              <a:gd name="T21" fmla="*/ 998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501">
                <a:moveTo>
                  <a:pt x="559" y="998"/>
                </a:moveTo>
                <a:cubicBezTo>
                  <a:pt x="559" y="995"/>
                  <a:pt x="559" y="993"/>
                  <a:pt x="558" y="991"/>
                </a:cubicBezTo>
                <a:cubicBezTo>
                  <a:pt x="546" y="931"/>
                  <a:pt x="413" y="1024"/>
                  <a:pt x="413" y="1024"/>
                </a:cubicBezTo>
                <a:cubicBezTo>
                  <a:pt x="413" y="1024"/>
                  <a:pt x="422" y="83"/>
                  <a:pt x="411" y="42"/>
                </a:cubicBezTo>
                <a:cubicBezTo>
                  <a:pt x="401" y="0"/>
                  <a:pt x="168" y="0"/>
                  <a:pt x="158" y="41"/>
                </a:cubicBezTo>
                <a:cubicBezTo>
                  <a:pt x="148" y="83"/>
                  <a:pt x="156" y="1023"/>
                  <a:pt x="156" y="1023"/>
                </a:cubicBezTo>
                <a:cubicBezTo>
                  <a:pt x="156" y="1023"/>
                  <a:pt x="24" y="931"/>
                  <a:pt x="12" y="991"/>
                </a:cubicBezTo>
                <a:cubicBezTo>
                  <a:pt x="0" y="1050"/>
                  <a:pt x="154" y="1494"/>
                  <a:pt x="281" y="1500"/>
                </a:cubicBezTo>
                <a:lnTo>
                  <a:pt x="281" y="1501"/>
                </a:lnTo>
                <a:cubicBezTo>
                  <a:pt x="284" y="1501"/>
                  <a:pt x="286" y="1501"/>
                  <a:pt x="289" y="1501"/>
                </a:cubicBezTo>
                <a:cubicBezTo>
                  <a:pt x="412" y="1495"/>
                  <a:pt x="560" y="1078"/>
                  <a:pt x="559" y="998"/>
                </a:cubicBezTo>
                <a:close/>
              </a:path>
            </a:pathLst>
          </a:custGeom>
          <a:solidFill>
            <a:srgbClr val="0000FF"/>
          </a:solidFill>
          <a:ln w="6"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8" name="Freeform 44"/>
          <p:cNvSpPr>
            <a:spLocks/>
          </p:cNvSpPr>
          <p:nvPr/>
        </p:nvSpPr>
        <p:spPr bwMode="auto">
          <a:xfrm>
            <a:off x="3692526" y="3713164"/>
            <a:ext cx="201613" cy="460375"/>
          </a:xfrm>
          <a:custGeom>
            <a:avLst/>
            <a:gdLst>
              <a:gd name="T0" fmla="*/ 559 w 560"/>
              <a:gd name="T1" fmla="*/ 849 h 1276"/>
              <a:gd name="T2" fmla="*/ 558 w 560"/>
              <a:gd name="T3" fmla="*/ 843 h 1276"/>
              <a:gd name="T4" fmla="*/ 414 w 560"/>
              <a:gd name="T5" fmla="*/ 870 h 1276"/>
              <a:gd name="T6" fmla="*/ 412 w 560"/>
              <a:gd name="T7" fmla="*/ 36 h 1276"/>
              <a:gd name="T8" fmla="*/ 158 w 560"/>
              <a:gd name="T9" fmla="*/ 36 h 1276"/>
              <a:gd name="T10" fmla="*/ 156 w 560"/>
              <a:gd name="T11" fmla="*/ 870 h 1276"/>
              <a:gd name="T12" fmla="*/ 12 w 560"/>
              <a:gd name="T13" fmla="*/ 843 h 1276"/>
              <a:gd name="T14" fmla="*/ 281 w 560"/>
              <a:gd name="T15" fmla="*/ 1276 h 1276"/>
              <a:gd name="T16" fmla="*/ 281 w 560"/>
              <a:gd name="T17" fmla="*/ 1276 h 1276"/>
              <a:gd name="T18" fmla="*/ 289 w 560"/>
              <a:gd name="T19" fmla="*/ 1276 h 1276"/>
              <a:gd name="T20" fmla="*/ 559 w 560"/>
              <a:gd name="T21" fmla="*/ 849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276">
                <a:moveTo>
                  <a:pt x="559" y="849"/>
                </a:moveTo>
                <a:cubicBezTo>
                  <a:pt x="559" y="846"/>
                  <a:pt x="559" y="844"/>
                  <a:pt x="558" y="843"/>
                </a:cubicBezTo>
                <a:cubicBezTo>
                  <a:pt x="546" y="792"/>
                  <a:pt x="414" y="870"/>
                  <a:pt x="414" y="870"/>
                </a:cubicBezTo>
                <a:cubicBezTo>
                  <a:pt x="414" y="870"/>
                  <a:pt x="422" y="71"/>
                  <a:pt x="412" y="36"/>
                </a:cubicBezTo>
                <a:cubicBezTo>
                  <a:pt x="401" y="1"/>
                  <a:pt x="168" y="0"/>
                  <a:pt x="158" y="36"/>
                </a:cubicBezTo>
                <a:cubicBezTo>
                  <a:pt x="148" y="71"/>
                  <a:pt x="156" y="870"/>
                  <a:pt x="156" y="870"/>
                </a:cubicBezTo>
                <a:cubicBezTo>
                  <a:pt x="156" y="870"/>
                  <a:pt x="24" y="792"/>
                  <a:pt x="12" y="843"/>
                </a:cubicBezTo>
                <a:cubicBezTo>
                  <a:pt x="0" y="893"/>
                  <a:pt x="154" y="1270"/>
                  <a:pt x="281" y="1276"/>
                </a:cubicBezTo>
                <a:lnTo>
                  <a:pt x="281" y="1276"/>
                </a:lnTo>
                <a:cubicBezTo>
                  <a:pt x="284" y="1276"/>
                  <a:pt x="286" y="1276"/>
                  <a:pt x="289" y="1276"/>
                </a:cubicBezTo>
                <a:cubicBezTo>
                  <a:pt x="412" y="1271"/>
                  <a:pt x="560" y="917"/>
                  <a:pt x="559" y="849"/>
                </a:cubicBezTo>
                <a:close/>
              </a:path>
            </a:pathLst>
          </a:custGeom>
          <a:solidFill>
            <a:srgbClr val="00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19" name="Freeform 45"/>
          <p:cNvSpPr>
            <a:spLocks/>
          </p:cNvSpPr>
          <p:nvPr/>
        </p:nvSpPr>
        <p:spPr bwMode="auto">
          <a:xfrm>
            <a:off x="3686176" y="3706813"/>
            <a:ext cx="201613" cy="458788"/>
          </a:xfrm>
          <a:custGeom>
            <a:avLst/>
            <a:gdLst>
              <a:gd name="T0" fmla="*/ 559 w 560"/>
              <a:gd name="T1" fmla="*/ 849 h 1276"/>
              <a:gd name="T2" fmla="*/ 558 w 560"/>
              <a:gd name="T3" fmla="*/ 843 h 1276"/>
              <a:gd name="T4" fmla="*/ 414 w 560"/>
              <a:gd name="T5" fmla="*/ 870 h 1276"/>
              <a:gd name="T6" fmla="*/ 412 w 560"/>
              <a:gd name="T7" fmla="*/ 36 h 1276"/>
              <a:gd name="T8" fmla="*/ 159 w 560"/>
              <a:gd name="T9" fmla="*/ 36 h 1276"/>
              <a:gd name="T10" fmla="*/ 157 w 560"/>
              <a:gd name="T11" fmla="*/ 870 h 1276"/>
              <a:gd name="T12" fmla="*/ 12 w 560"/>
              <a:gd name="T13" fmla="*/ 843 h 1276"/>
              <a:gd name="T14" fmla="*/ 281 w 560"/>
              <a:gd name="T15" fmla="*/ 1276 h 1276"/>
              <a:gd name="T16" fmla="*/ 281 w 560"/>
              <a:gd name="T17" fmla="*/ 1276 h 1276"/>
              <a:gd name="T18" fmla="*/ 289 w 560"/>
              <a:gd name="T19" fmla="*/ 1276 h 1276"/>
              <a:gd name="T20" fmla="*/ 559 w 560"/>
              <a:gd name="T21" fmla="*/ 849 h 1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0" h="1276">
                <a:moveTo>
                  <a:pt x="559" y="849"/>
                </a:moveTo>
                <a:cubicBezTo>
                  <a:pt x="559" y="846"/>
                  <a:pt x="559" y="844"/>
                  <a:pt x="558" y="843"/>
                </a:cubicBezTo>
                <a:cubicBezTo>
                  <a:pt x="546" y="792"/>
                  <a:pt x="414" y="870"/>
                  <a:pt x="414" y="870"/>
                </a:cubicBezTo>
                <a:cubicBezTo>
                  <a:pt x="414" y="870"/>
                  <a:pt x="422" y="71"/>
                  <a:pt x="412" y="36"/>
                </a:cubicBezTo>
                <a:cubicBezTo>
                  <a:pt x="402" y="1"/>
                  <a:pt x="169" y="0"/>
                  <a:pt x="159" y="36"/>
                </a:cubicBezTo>
                <a:cubicBezTo>
                  <a:pt x="149" y="71"/>
                  <a:pt x="157" y="870"/>
                  <a:pt x="157" y="870"/>
                </a:cubicBezTo>
                <a:cubicBezTo>
                  <a:pt x="157" y="870"/>
                  <a:pt x="24" y="792"/>
                  <a:pt x="12" y="843"/>
                </a:cubicBezTo>
                <a:cubicBezTo>
                  <a:pt x="0" y="893"/>
                  <a:pt x="154" y="1270"/>
                  <a:pt x="281" y="1276"/>
                </a:cubicBezTo>
                <a:lnTo>
                  <a:pt x="281" y="1276"/>
                </a:lnTo>
                <a:cubicBezTo>
                  <a:pt x="284" y="1276"/>
                  <a:pt x="287" y="1276"/>
                  <a:pt x="289" y="1276"/>
                </a:cubicBezTo>
                <a:cubicBezTo>
                  <a:pt x="412" y="1271"/>
                  <a:pt x="560" y="917"/>
                  <a:pt x="559" y="849"/>
                </a:cubicBezTo>
                <a:close/>
              </a:path>
            </a:pathLst>
          </a:custGeom>
          <a:solidFill>
            <a:srgbClr val="0000FF"/>
          </a:solidFill>
          <a:ln w="5"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0" name="Rectangle 46"/>
          <p:cNvSpPr>
            <a:spLocks noChangeArrowheads="1"/>
          </p:cNvSpPr>
          <p:nvPr/>
        </p:nvSpPr>
        <p:spPr bwMode="auto">
          <a:xfrm>
            <a:off x="3205162" y="4154489"/>
            <a:ext cx="1169988" cy="519113"/>
          </a:xfrm>
          <a:prstGeom prst="rect">
            <a:avLst/>
          </a:prstGeom>
          <a:solidFill>
            <a:srgbClr val="FFE6D5"/>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1" name="Rectangle 47"/>
          <p:cNvSpPr>
            <a:spLocks noChangeArrowheads="1"/>
          </p:cNvSpPr>
          <p:nvPr/>
        </p:nvSpPr>
        <p:spPr bwMode="auto">
          <a:xfrm>
            <a:off x="3333750" y="4206875"/>
            <a:ext cx="88921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Lower level</a:t>
            </a:r>
            <a:endParaRPr lang="en-US">
              <a:latin typeface="Arial" pitchFamily="34" charset="0"/>
            </a:endParaRPr>
          </a:p>
        </p:txBody>
      </p:sp>
      <p:sp>
        <p:nvSpPr>
          <p:cNvPr id="51222" name="Rectangle 48"/>
          <p:cNvSpPr>
            <a:spLocks noChangeArrowheads="1"/>
          </p:cNvSpPr>
          <p:nvPr/>
        </p:nvSpPr>
        <p:spPr bwMode="auto">
          <a:xfrm>
            <a:off x="3552825" y="4452938"/>
            <a:ext cx="45044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cache</a:t>
            </a:r>
            <a:endParaRPr lang="en-US">
              <a:latin typeface="Arial" pitchFamily="34" charset="0"/>
            </a:endParaRPr>
          </a:p>
        </p:txBody>
      </p:sp>
      <p:sp>
        <p:nvSpPr>
          <p:cNvPr id="51223" name="Freeform 49"/>
          <p:cNvSpPr>
            <a:spLocks/>
          </p:cNvSpPr>
          <p:nvPr/>
        </p:nvSpPr>
        <p:spPr bwMode="auto">
          <a:xfrm>
            <a:off x="8882062" y="3260725"/>
            <a:ext cx="704850" cy="325438"/>
          </a:xfrm>
          <a:custGeom>
            <a:avLst/>
            <a:gdLst>
              <a:gd name="T0" fmla="*/ 233 w 1954"/>
              <a:gd name="T1" fmla="*/ 0 h 902"/>
              <a:gd name="T2" fmla="*/ 1721 w 1954"/>
              <a:gd name="T3" fmla="*/ 0 h 902"/>
              <a:gd name="T4" fmla="*/ 1954 w 1954"/>
              <a:gd name="T5" fmla="*/ 233 h 902"/>
              <a:gd name="T6" fmla="*/ 1954 w 1954"/>
              <a:gd name="T7" fmla="*/ 670 h 902"/>
              <a:gd name="T8" fmla="*/ 1721 w 1954"/>
              <a:gd name="T9" fmla="*/ 902 h 902"/>
              <a:gd name="T10" fmla="*/ 233 w 1954"/>
              <a:gd name="T11" fmla="*/ 902 h 902"/>
              <a:gd name="T12" fmla="*/ 0 w 1954"/>
              <a:gd name="T13" fmla="*/ 670 h 902"/>
              <a:gd name="T14" fmla="*/ 0 w 1954"/>
              <a:gd name="T15" fmla="*/ 233 h 902"/>
              <a:gd name="T16" fmla="*/ 233 w 1954"/>
              <a:gd name="T17" fmla="*/ 0 h 9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54" h="902">
                <a:moveTo>
                  <a:pt x="233" y="0"/>
                </a:moveTo>
                <a:lnTo>
                  <a:pt x="1721" y="0"/>
                </a:lnTo>
                <a:cubicBezTo>
                  <a:pt x="1850" y="0"/>
                  <a:pt x="1954" y="104"/>
                  <a:pt x="1954" y="233"/>
                </a:cubicBezTo>
                <a:lnTo>
                  <a:pt x="1954" y="670"/>
                </a:lnTo>
                <a:cubicBezTo>
                  <a:pt x="1954" y="798"/>
                  <a:pt x="1850" y="902"/>
                  <a:pt x="1721" y="902"/>
                </a:cubicBezTo>
                <a:lnTo>
                  <a:pt x="233" y="902"/>
                </a:lnTo>
                <a:cubicBezTo>
                  <a:pt x="104" y="902"/>
                  <a:pt x="0" y="798"/>
                  <a:pt x="0" y="670"/>
                </a:cubicBezTo>
                <a:lnTo>
                  <a:pt x="0" y="233"/>
                </a:lnTo>
                <a:cubicBezTo>
                  <a:pt x="0" y="104"/>
                  <a:pt x="104" y="0"/>
                  <a:pt x="233" y="0"/>
                </a:cubicBezTo>
                <a:close/>
              </a:path>
            </a:pathLst>
          </a:cu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4" name="Rectangle 50"/>
          <p:cNvSpPr>
            <a:spLocks noChangeArrowheads="1"/>
          </p:cNvSpPr>
          <p:nvPr/>
        </p:nvSpPr>
        <p:spPr bwMode="auto">
          <a:xfrm>
            <a:off x="8978901" y="3321050"/>
            <a:ext cx="448841"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insert</a:t>
            </a:r>
            <a:endParaRPr lang="en-US">
              <a:latin typeface="Arial" pitchFamily="34" charset="0"/>
            </a:endParaRPr>
          </a:p>
        </p:txBody>
      </p:sp>
      <p:sp>
        <p:nvSpPr>
          <p:cNvPr id="51225" name="Freeform 51"/>
          <p:cNvSpPr>
            <a:spLocks/>
          </p:cNvSpPr>
          <p:nvPr/>
        </p:nvSpPr>
        <p:spPr bwMode="auto">
          <a:xfrm>
            <a:off x="9485313" y="3063876"/>
            <a:ext cx="193675" cy="257175"/>
          </a:xfrm>
          <a:custGeom>
            <a:avLst/>
            <a:gdLst>
              <a:gd name="T0" fmla="*/ 0 w 537"/>
              <a:gd name="T1" fmla="*/ 367 h 715"/>
              <a:gd name="T2" fmla="*/ 235 w 537"/>
              <a:gd name="T3" fmla="*/ 699 h 715"/>
              <a:gd name="T4" fmla="*/ 513 w 537"/>
              <a:gd name="T5" fmla="*/ 428 h 715"/>
              <a:gd name="T6" fmla="*/ 329 w 537"/>
              <a:gd name="T7" fmla="*/ 46 h 715"/>
              <a:gd name="T8" fmla="*/ 17 w 537"/>
              <a:gd name="T9" fmla="*/ 249 h 715"/>
              <a:gd name="T10" fmla="*/ 0 w 537"/>
              <a:gd name="T11" fmla="*/ 367 h 715"/>
            </a:gdLst>
            <a:ahLst/>
            <a:cxnLst>
              <a:cxn ang="0">
                <a:pos x="T0" y="T1"/>
              </a:cxn>
              <a:cxn ang="0">
                <a:pos x="T2" y="T3"/>
              </a:cxn>
              <a:cxn ang="0">
                <a:pos x="T4" y="T5"/>
              </a:cxn>
              <a:cxn ang="0">
                <a:pos x="T6" y="T7"/>
              </a:cxn>
              <a:cxn ang="0">
                <a:pos x="T8" y="T9"/>
              </a:cxn>
              <a:cxn ang="0">
                <a:pos x="T10" y="T11"/>
              </a:cxn>
            </a:cxnLst>
            <a:rect l="0" t="0" r="r" b="b"/>
            <a:pathLst>
              <a:path w="537" h="715">
                <a:moveTo>
                  <a:pt x="0" y="367"/>
                </a:moveTo>
                <a:cubicBezTo>
                  <a:pt x="0" y="537"/>
                  <a:pt x="103" y="683"/>
                  <a:pt x="235" y="699"/>
                </a:cubicBezTo>
                <a:cubicBezTo>
                  <a:pt x="366" y="715"/>
                  <a:pt x="489" y="596"/>
                  <a:pt x="513" y="428"/>
                </a:cubicBezTo>
                <a:cubicBezTo>
                  <a:pt x="537" y="261"/>
                  <a:pt x="456" y="92"/>
                  <a:pt x="329" y="46"/>
                </a:cubicBezTo>
                <a:cubicBezTo>
                  <a:pt x="201" y="0"/>
                  <a:pt x="64" y="90"/>
                  <a:pt x="17" y="249"/>
                </a:cubicBezTo>
                <a:cubicBezTo>
                  <a:pt x="6" y="287"/>
                  <a:pt x="0" y="327"/>
                  <a:pt x="0" y="367"/>
                </a:cubicBezTo>
              </a:path>
            </a:pathLst>
          </a:custGeom>
          <a:solidFill>
            <a:srgbClr val="FF0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8" name="Freeform 54"/>
          <p:cNvSpPr>
            <a:spLocks noEditPoints="1"/>
          </p:cNvSpPr>
          <p:nvPr/>
        </p:nvSpPr>
        <p:spPr bwMode="auto">
          <a:xfrm>
            <a:off x="9540876" y="3098800"/>
            <a:ext cx="80963" cy="139700"/>
          </a:xfrm>
          <a:custGeom>
            <a:avLst/>
            <a:gdLst>
              <a:gd name="T0" fmla="*/ 2 w 228"/>
              <a:gd name="T1" fmla="*/ 125 h 388"/>
              <a:gd name="T2" fmla="*/ 37 w 228"/>
              <a:gd name="T3" fmla="*/ 162 h 388"/>
              <a:gd name="T4" fmla="*/ 70 w 228"/>
              <a:gd name="T5" fmla="*/ 107 h 388"/>
              <a:gd name="T6" fmla="*/ 162 w 228"/>
              <a:gd name="T7" fmla="*/ 153 h 388"/>
              <a:gd name="T8" fmla="*/ 81 w 228"/>
              <a:gd name="T9" fmla="*/ 255 h 388"/>
              <a:gd name="T10" fmla="*/ 69 w 228"/>
              <a:gd name="T11" fmla="*/ 339 h 388"/>
              <a:gd name="T12" fmla="*/ 84 w 228"/>
              <a:gd name="T13" fmla="*/ 379 h 388"/>
              <a:gd name="T14" fmla="*/ 111 w 228"/>
              <a:gd name="T15" fmla="*/ 369 h 388"/>
              <a:gd name="T16" fmla="*/ 122 w 228"/>
              <a:gd name="T17" fmla="*/ 306 h 388"/>
              <a:gd name="T18" fmla="*/ 180 w 228"/>
              <a:gd name="T19" fmla="*/ 255 h 388"/>
              <a:gd name="T20" fmla="*/ 207 w 228"/>
              <a:gd name="T21" fmla="*/ 97 h 388"/>
              <a:gd name="T22" fmla="*/ 2 w 228"/>
              <a:gd name="T23" fmla="*/ 125 h 388"/>
              <a:gd name="T24" fmla="*/ 21 w 228"/>
              <a:gd name="T25" fmla="*/ 159 h 388"/>
              <a:gd name="T26" fmla="*/ 12 w 228"/>
              <a:gd name="T27" fmla="*/ 108 h 388"/>
              <a:gd name="T28" fmla="*/ 41 w 228"/>
              <a:gd name="T29" fmla="*/ 61 h 388"/>
              <a:gd name="T30" fmla="*/ 178 w 228"/>
              <a:gd name="T31" fmla="*/ 66 h 388"/>
              <a:gd name="T32" fmla="*/ 201 w 228"/>
              <a:gd name="T33" fmla="*/ 213 h 388"/>
              <a:gd name="T34" fmla="*/ 110 w 228"/>
              <a:gd name="T35" fmla="*/ 320 h 388"/>
              <a:gd name="T36" fmla="*/ 97 w 228"/>
              <a:gd name="T37" fmla="*/ 375 h 388"/>
              <a:gd name="T38" fmla="*/ 76 w 228"/>
              <a:gd name="T39" fmla="*/ 298 h 388"/>
              <a:gd name="T40" fmla="*/ 166 w 228"/>
              <a:gd name="T41" fmla="*/ 175 h 388"/>
              <a:gd name="T42" fmla="*/ 112 w 228"/>
              <a:gd name="T43" fmla="*/ 85 h 388"/>
              <a:gd name="T44" fmla="*/ 55 w 228"/>
              <a:gd name="T45" fmla="*/ 111 h 388"/>
              <a:gd name="T46" fmla="*/ 21 w 228"/>
              <a:gd name="T47" fmla="*/ 159 h 3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28" h="388">
                <a:moveTo>
                  <a:pt x="2" y="125"/>
                </a:moveTo>
                <a:cubicBezTo>
                  <a:pt x="0" y="148"/>
                  <a:pt x="17" y="187"/>
                  <a:pt x="37" y="162"/>
                </a:cubicBezTo>
                <a:cubicBezTo>
                  <a:pt x="51" y="145"/>
                  <a:pt x="54" y="120"/>
                  <a:pt x="70" y="107"/>
                </a:cubicBezTo>
                <a:cubicBezTo>
                  <a:pt x="99" y="83"/>
                  <a:pt x="164" y="98"/>
                  <a:pt x="162" y="153"/>
                </a:cubicBezTo>
                <a:cubicBezTo>
                  <a:pt x="161" y="210"/>
                  <a:pt x="103" y="220"/>
                  <a:pt x="81" y="255"/>
                </a:cubicBezTo>
                <a:cubicBezTo>
                  <a:pt x="67" y="277"/>
                  <a:pt x="66" y="312"/>
                  <a:pt x="69" y="339"/>
                </a:cubicBezTo>
                <a:cubicBezTo>
                  <a:pt x="71" y="353"/>
                  <a:pt x="75" y="370"/>
                  <a:pt x="84" y="379"/>
                </a:cubicBezTo>
                <a:cubicBezTo>
                  <a:pt x="94" y="388"/>
                  <a:pt x="108" y="385"/>
                  <a:pt x="111" y="369"/>
                </a:cubicBezTo>
                <a:cubicBezTo>
                  <a:pt x="116" y="348"/>
                  <a:pt x="114" y="326"/>
                  <a:pt x="122" y="306"/>
                </a:cubicBezTo>
                <a:cubicBezTo>
                  <a:pt x="134" y="274"/>
                  <a:pt x="158" y="271"/>
                  <a:pt x="180" y="255"/>
                </a:cubicBezTo>
                <a:cubicBezTo>
                  <a:pt x="222" y="224"/>
                  <a:pt x="228" y="148"/>
                  <a:pt x="207" y="97"/>
                </a:cubicBezTo>
                <a:cubicBezTo>
                  <a:pt x="169" y="2"/>
                  <a:pt x="10" y="0"/>
                  <a:pt x="2" y="125"/>
                </a:cubicBezTo>
                <a:moveTo>
                  <a:pt x="21" y="159"/>
                </a:moveTo>
                <a:cubicBezTo>
                  <a:pt x="5" y="156"/>
                  <a:pt x="8" y="122"/>
                  <a:pt x="12" y="108"/>
                </a:cubicBezTo>
                <a:cubicBezTo>
                  <a:pt x="17" y="89"/>
                  <a:pt x="28" y="72"/>
                  <a:pt x="41" y="61"/>
                </a:cubicBezTo>
                <a:cubicBezTo>
                  <a:pt x="79" y="28"/>
                  <a:pt x="142" y="29"/>
                  <a:pt x="178" y="66"/>
                </a:cubicBezTo>
                <a:cubicBezTo>
                  <a:pt x="211" y="101"/>
                  <a:pt x="221" y="165"/>
                  <a:pt x="201" y="213"/>
                </a:cubicBezTo>
                <a:cubicBezTo>
                  <a:pt x="180" y="266"/>
                  <a:pt x="123" y="256"/>
                  <a:pt x="110" y="320"/>
                </a:cubicBezTo>
                <a:cubicBezTo>
                  <a:pt x="107" y="331"/>
                  <a:pt x="108" y="375"/>
                  <a:pt x="97" y="375"/>
                </a:cubicBezTo>
                <a:cubicBezTo>
                  <a:pt x="74" y="374"/>
                  <a:pt x="74" y="318"/>
                  <a:pt x="76" y="298"/>
                </a:cubicBezTo>
                <a:cubicBezTo>
                  <a:pt x="82" y="235"/>
                  <a:pt x="146" y="231"/>
                  <a:pt x="166" y="175"/>
                </a:cubicBezTo>
                <a:cubicBezTo>
                  <a:pt x="182" y="129"/>
                  <a:pt x="145" y="90"/>
                  <a:pt x="112" y="85"/>
                </a:cubicBezTo>
                <a:cubicBezTo>
                  <a:pt x="92" y="83"/>
                  <a:pt x="69" y="91"/>
                  <a:pt x="55" y="111"/>
                </a:cubicBezTo>
                <a:cubicBezTo>
                  <a:pt x="45" y="124"/>
                  <a:pt x="38" y="162"/>
                  <a:pt x="21" y="159"/>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29" name="Freeform 55"/>
          <p:cNvSpPr>
            <a:spLocks noEditPoints="1"/>
          </p:cNvSpPr>
          <p:nvPr/>
        </p:nvSpPr>
        <p:spPr bwMode="auto">
          <a:xfrm>
            <a:off x="9559926" y="3236913"/>
            <a:ext cx="28575" cy="50800"/>
          </a:xfrm>
          <a:custGeom>
            <a:avLst/>
            <a:gdLst>
              <a:gd name="T0" fmla="*/ 0 w 80"/>
              <a:gd name="T1" fmla="*/ 72 h 143"/>
              <a:gd name="T2" fmla="*/ 80 w 80"/>
              <a:gd name="T3" fmla="*/ 72 h 143"/>
              <a:gd name="T4" fmla="*/ 0 w 80"/>
              <a:gd name="T5" fmla="*/ 72 h 143"/>
              <a:gd name="T6" fmla="*/ 8 w 80"/>
              <a:gd name="T7" fmla="*/ 72 h 143"/>
              <a:gd name="T8" fmla="*/ 72 w 80"/>
              <a:gd name="T9" fmla="*/ 72 h 143"/>
              <a:gd name="T10" fmla="*/ 8 w 80"/>
              <a:gd name="T11" fmla="*/ 72 h 143"/>
            </a:gdLst>
            <a:ahLst/>
            <a:cxnLst>
              <a:cxn ang="0">
                <a:pos x="T0" y="T1"/>
              </a:cxn>
              <a:cxn ang="0">
                <a:pos x="T2" y="T3"/>
              </a:cxn>
              <a:cxn ang="0">
                <a:pos x="T4" y="T5"/>
              </a:cxn>
              <a:cxn ang="0">
                <a:pos x="T6" y="T7"/>
              </a:cxn>
              <a:cxn ang="0">
                <a:pos x="T8" y="T9"/>
              </a:cxn>
              <a:cxn ang="0">
                <a:pos x="T10" y="T11"/>
              </a:cxn>
            </a:cxnLst>
            <a:rect l="0" t="0" r="r" b="b"/>
            <a:pathLst>
              <a:path w="80" h="143">
                <a:moveTo>
                  <a:pt x="0" y="72"/>
                </a:moveTo>
                <a:cubicBezTo>
                  <a:pt x="0" y="143"/>
                  <a:pt x="80" y="143"/>
                  <a:pt x="80" y="72"/>
                </a:cubicBezTo>
                <a:cubicBezTo>
                  <a:pt x="80" y="0"/>
                  <a:pt x="0" y="0"/>
                  <a:pt x="0" y="72"/>
                </a:cubicBezTo>
                <a:moveTo>
                  <a:pt x="8" y="72"/>
                </a:moveTo>
                <a:cubicBezTo>
                  <a:pt x="8" y="13"/>
                  <a:pt x="72" y="13"/>
                  <a:pt x="72" y="72"/>
                </a:cubicBezTo>
                <a:cubicBezTo>
                  <a:pt x="72" y="130"/>
                  <a:pt x="8" y="130"/>
                  <a:pt x="8" y="72"/>
                </a:cubicBezTo>
              </a:path>
            </a:pathLst>
          </a:custGeom>
          <a:solidFill>
            <a:srgbClr val="970F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0" name="Freeform 56"/>
          <p:cNvSpPr>
            <a:spLocks/>
          </p:cNvSpPr>
          <p:nvPr/>
        </p:nvSpPr>
        <p:spPr bwMode="auto">
          <a:xfrm>
            <a:off x="9537700" y="3106738"/>
            <a:ext cx="82550" cy="133350"/>
          </a:xfrm>
          <a:custGeom>
            <a:avLst/>
            <a:gdLst>
              <a:gd name="T0" fmla="*/ 174 w 231"/>
              <a:gd name="T1" fmla="*/ 237 h 372"/>
              <a:gd name="T2" fmla="*/ 123 w 231"/>
              <a:gd name="T3" fmla="*/ 296 h 372"/>
              <a:gd name="T4" fmla="*/ 114 w 231"/>
              <a:gd name="T5" fmla="*/ 354 h 372"/>
              <a:gd name="T6" fmla="*/ 85 w 231"/>
              <a:gd name="T7" fmla="*/ 333 h 372"/>
              <a:gd name="T8" fmla="*/ 91 w 231"/>
              <a:gd name="T9" fmla="*/ 240 h 372"/>
              <a:gd name="T10" fmla="*/ 170 w 231"/>
              <a:gd name="T11" fmla="*/ 107 h 372"/>
              <a:gd name="T12" fmla="*/ 78 w 231"/>
              <a:gd name="T13" fmla="*/ 81 h 372"/>
              <a:gd name="T14" fmla="*/ 19 w 231"/>
              <a:gd name="T15" fmla="*/ 133 h 372"/>
              <a:gd name="T16" fmla="*/ 59 w 231"/>
              <a:gd name="T17" fmla="*/ 28 h 372"/>
              <a:gd name="T18" fmla="*/ 204 w 231"/>
              <a:gd name="T19" fmla="*/ 60 h 372"/>
              <a:gd name="T20" fmla="*/ 209 w 231"/>
              <a:gd name="T21" fmla="*/ 204 h 372"/>
              <a:gd name="T22" fmla="*/ 174 w 231"/>
              <a:gd name="T23" fmla="*/ 237 h 3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31" h="372">
                <a:moveTo>
                  <a:pt x="174" y="237"/>
                </a:moveTo>
                <a:cubicBezTo>
                  <a:pt x="151" y="246"/>
                  <a:pt x="131" y="265"/>
                  <a:pt x="123" y="296"/>
                </a:cubicBezTo>
                <a:cubicBezTo>
                  <a:pt x="119" y="313"/>
                  <a:pt x="122" y="339"/>
                  <a:pt x="114" y="354"/>
                </a:cubicBezTo>
                <a:cubicBezTo>
                  <a:pt x="104" y="372"/>
                  <a:pt x="88" y="344"/>
                  <a:pt x="85" y="333"/>
                </a:cubicBezTo>
                <a:cubicBezTo>
                  <a:pt x="78" y="305"/>
                  <a:pt x="77" y="265"/>
                  <a:pt x="91" y="240"/>
                </a:cubicBezTo>
                <a:cubicBezTo>
                  <a:pt x="110" y="204"/>
                  <a:pt x="201" y="174"/>
                  <a:pt x="170" y="107"/>
                </a:cubicBezTo>
                <a:cubicBezTo>
                  <a:pt x="152" y="69"/>
                  <a:pt x="107" y="58"/>
                  <a:pt x="78" y="81"/>
                </a:cubicBezTo>
                <a:cubicBezTo>
                  <a:pt x="65" y="91"/>
                  <a:pt x="37" y="172"/>
                  <a:pt x="19" y="133"/>
                </a:cubicBezTo>
                <a:cubicBezTo>
                  <a:pt x="0" y="93"/>
                  <a:pt x="33" y="44"/>
                  <a:pt x="59" y="28"/>
                </a:cubicBezTo>
                <a:cubicBezTo>
                  <a:pt x="105" y="0"/>
                  <a:pt x="171" y="7"/>
                  <a:pt x="204" y="60"/>
                </a:cubicBezTo>
                <a:cubicBezTo>
                  <a:pt x="228" y="100"/>
                  <a:pt x="231" y="161"/>
                  <a:pt x="209" y="204"/>
                </a:cubicBezTo>
                <a:cubicBezTo>
                  <a:pt x="201" y="219"/>
                  <a:pt x="189" y="231"/>
                  <a:pt x="174" y="237"/>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1" name="Freeform 57"/>
          <p:cNvSpPr>
            <a:spLocks/>
          </p:cNvSpPr>
          <p:nvPr/>
        </p:nvSpPr>
        <p:spPr bwMode="auto">
          <a:xfrm>
            <a:off x="9561512" y="3238501"/>
            <a:ext cx="25400" cy="47625"/>
          </a:xfrm>
          <a:custGeom>
            <a:avLst/>
            <a:gdLst>
              <a:gd name="T0" fmla="*/ 72 w 72"/>
              <a:gd name="T1" fmla="*/ 65 h 130"/>
              <a:gd name="T2" fmla="*/ 0 w 72"/>
              <a:gd name="T3" fmla="*/ 65 h 130"/>
              <a:gd name="T4" fmla="*/ 72 w 72"/>
              <a:gd name="T5" fmla="*/ 65 h 130"/>
            </a:gdLst>
            <a:ahLst/>
            <a:cxnLst>
              <a:cxn ang="0">
                <a:pos x="T0" y="T1"/>
              </a:cxn>
              <a:cxn ang="0">
                <a:pos x="T2" y="T3"/>
              </a:cxn>
              <a:cxn ang="0">
                <a:pos x="T4" y="T5"/>
              </a:cxn>
            </a:cxnLst>
            <a:rect l="0" t="0" r="r" b="b"/>
            <a:pathLst>
              <a:path w="72" h="130">
                <a:moveTo>
                  <a:pt x="72" y="65"/>
                </a:moveTo>
                <a:cubicBezTo>
                  <a:pt x="72" y="130"/>
                  <a:pt x="0" y="130"/>
                  <a:pt x="0" y="65"/>
                </a:cubicBezTo>
                <a:cubicBezTo>
                  <a:pt x="0" y="0"/>
                  <a:pt x="72" y="0"/>
                  <a:pt x="72" y="65"/>
                </a:cubicBezTo>
              </a:path>
            </a:pathLst>
          </a:custGeom>
          <a:solidFill>
            <a:srgbClr val="FFFFFF"/>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2" name="Freeform 58"/>
          <p:cNvSpPr>
            <a:spLocks/>
          </p:cNvSpPr>
          <p:nvPr/>
        </p:nvSpPr>
        <p:spPr bwMode="auto">
          <a:xfrm>
            <a:off x="6305551" y="3074988"/>
            <a:ext cx="423863" cy="477838"/>
          </a:xfrm>
          <a:custGeom>
            <a:avLst/>
            <a:gdLst>
              <a:gd name="T0" fmla="*/ 373 w 1178"/>
              <a:gd name="T1" fmla="*/ 0 h 1326"/>
              <a:gd name="T2" fmla="*/ 804 w 1178"/>
              <a:gd name="T3" fmla="*/ 0 h 1326"/>
              <a:gd name="T4" fmla="*/ 1178 w 1178"/>
              <a:gd name="T5" fmla="*/ 373 h 1326"/>
              <a:gd name="T6" fmla="*/ 1178 w 1178"/>
              <a:gd name="T7" fmla="*/ 952 h 1326"/>
              <a:gd name="T8" fmla="*/ 804 w 1178"/>
              <a:gd name="T9" fmla="*/ 1326 h 1326"/>
              <a:gd name="T10" fmla="*/ 373 w 1178"/>
              <a:gd name="T11" fmla="*/ 1326 h 1326"/>
              <a:gd name="T12" fmla="*/ 0 w 1178"/>
              <a:gd name="T13" fmla="*/ 952 h 1326"/>
              <a:gd name="T14" fmla="*/ 0 w 1178"/>
              <a:gd name="T15" fmla="*/ 373 h 1326"/>
              <a:gd name="T16" fmla="*/ 373 w 1178"/>
              <a:gd name="T17" fmla="*/ 0 h 13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178" h="1326">
                <a:moveTo>
                  <a:pt x="373" y="0"/>
                </a:moveTo>
                <a:lnTo>
                  <a:pt x="804" y="0"/>
                </a:lnTo>
                <a:cubicBezTo>
                  <a:pt x="1011" y="0"/>
                  <a:pt x="1178" y="166"/>
                  <a:pt x="1178" y="373"/>
                </a:cubicBezTo>
                <a:lnTo>
                  <a:pt x="1178" y="952"/>
                </a:lnTo>
                <a:cubicBezTo>
                  <a:pt x="1178" y="1159"/>
                  <a:pt x="1011" y="1326"/>
                  <a:pt x="804" y="1326"/>
                </a:cubicBezTo>
                <a:lnTo>
                  <a:pt x="373" y="1326"/>
                </a:lnTo>
                <a:cubicBezTo>
                  <a:pt x="166" y="1326"/>
                  <a:pt x="0" y="1159"/>
                  <a:pt x="0" y="952"/>
                </a:cubicBezTo>
                <a:lnTo>
                  <a:pt x="0" y="373"/>
                </a:lnTo>
                <a:cubicBezTo>
                  <a:pt x="0" y="166"/>
                  <a:pt x="166" y="0"/>
                  <a:pt x="373" y="0"/>
                </a:cubicBezTo>
                <a:close/>
              </a:path>
            </a:pathLst>
          </a:custGeom>
          <a:solidFill>
            <a:srgbClr val="D5F6FF"/>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1233" name="Rectangle 59"/>
          <p:cNvSpPr>
            <a:spLocks noChangeArrowheads="1"/>
          </p:cNvSpPr>
          <p:nvPr/>
        </p:nvSpPr>
        <p:spPr bwMode="auto">
          <a:xfrm>
            <a:off x="6340476" y="3109913"/>
            <a:ext cx="32534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write</a:t>
            </a:r>
            <a:endParaRPr lang="en-US">
              <a:latin typeface="Arial" pitchFamily="34" charset="0"/>
            </a:endParaRPr>
          </a:p>
        </p:txBody>
      </p:sp>
      <p:sp>
        <p:nvSpPr>
          <p:cNvPr id="51234" name="Rectangle 60"/>
          <p:cNvSpPr>
            <a:spLocks noChangeArrowheads="1"/>
          </p:cNvSpPr>
          <p:nvPr/>
        </p:nvSpPr>
        <p:spPr bwMode="auto">
          <a:xfrm>
            <a:off x="6340476" y="3348038"/>
            <a:ext cx="33342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dirty="0">
                <a:solidFill>
                  <a:srgbClr val="000000"/>
                </a:solidFill>
                <a:latin typeface="Sans"/>
              </a:rPr>
              <a:t>block</a:t>
            </a:r>
            <a:endParaRPr lang="en-US" dirty="0">
              <a:latin typeface="Arial" pitchFamily="34" charset="0"/>
            </a:endParaRPr>
          </a:p>
        </p:txBody>
      </p:sp>
      <p:sp>
        <p:nvSpPr>
          <p:cNvPr id="51235" name="Line 61"/>
          <p:cNvSpPr>
            <a:spLocks noChangeShapeType="1"/>
          </p:cNvSpPr>
          <p:nvPr/>
        </p:nvSpPr>
        <p:spPr bwMode="auto">
          <a:xfrm>
            <a:off x="4792663" y="2859089"/>
            <a:ext cx="4763" cy="1966913"/>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6" name="Freeform 62"/>
          <p:cNvSpPr>
            <a:spLocks/>
          </p:cNvSpPr>
          <p:nvPr/>
        </p:nvSpPr>
        <p:spPr bwMode="auto">
          <a:xfrm>
            <a:off x="2573338" y="2517775"/>
            <a:ext cx="7212013" cy="2425700"/>
          </a:xfrm>
          <a:custGeom>
            <a:avLst/>
            <a:gdLst>
              <a:gd name="T0" fmla="*/ 1413 w 20014"/>
              <a:gd name="T1" fmla="*/ 0 h 6731"/>
              <a:gd name="T2" fmla="*/ 18602 w 20014"/>
              <a:gd name="T3" fmla="*/ 0 h 6731"/>
              <a:gd name="T4" fmla="*/ 20014 w 20014"/>
              <a:gd name="T5" fmla="*/ 1413 h 6731"/>
              <a:gd name="T6" fmla="*/ 20014 w 20014"/>
              <a:gd name="T7" fmla="*/ 5318 h 6731"/>
              <a:gd name="T8" fmla="*/ 18602 w 20014"/>
              <a:gd name="T9" fmla="*/ 6731 h 6731"/>
              <a:gd name="T10" fmla="*/ 1413 w 20014"/>
              <a:gd name="T11" fmla="*/ 6731 h 6731"/>
              <a:gd name="T12" fmla="*/ 0 w 20014"/>
              <a:gd name="T13" fmla="*/ 5318 h 6731"/>
              <a:gd name="T14" fmla="*/ 0 w 20014"/>
              <a:gd name="T15" fmla="*/ 1413 h 6731"/>
              <a:gd name="T16" fmla="*/ 1413 w 20014"/>
              <a:gd name="T17" fmla="*/ 0 h 67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014" h="6731">
                <a:moveTo>
                  <a:pt x="1413" y="0"/>
                </a:moveTo>
                <a:lnTo>
                  <a:pt x="18602" y="0"/>
                </a:lnTo>
                <a:cubicBezTo>
                  <a:pt x="19384" y="0"/>
                  <a:pt x="20014" y="630"/>
                  <a:pt x="20014" y="1413"/>
                </a:cubicBezTo>
                <a:lnTo>
                  <a:pt x="20014" y="5318"/>
                </a:lnTo>
                <a:cubicBezTo>
                  <a:pt x="20014" y="6101"/>
                  <a:pt x="19384" y="6731"/>
                  <a:pt x="18602" y="6731"/>
                </a:cubicBezTo>
                <a:lnTo>
                  <a:pt x="1413" y="6731"/>
                </a:lnTo>
                <a:cubicBezTo>
                  <a:pt x="630" y="6731"/>
                  <a:pt x="0" y="6101"/>
                  <a:pt x="0" y="5318"/>
                </a:cubicBezTo>
                <a:lnTo>
                  <a:pt x="0" y="1413"/>
                </a:lnTo>
                <a:cubicBezTo>
                  <a:pt x="0" y="630"/>
                  <a:pt x="630" y="0"/>
                  <a:pt x="1413" y="0"/>
                </a:cubicBezTo>
                <a:close/>
              </a:path>
            </a:pathLst>
          </a:custGeom>
          <a:noFill/>
          <a:ln w="23" cap="flat">
            <a:solidFill>
              <a:srgbClr val="1626F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37" name="Rectangle 63"/>
          <p:cNvSpPr>
            <a:spLocks noChangeArrowheads="1"/>
          </p:cNvSpPr>
          <p:nvPr/>
        </p:nvSpPr>
        <p:spPr bwMode="auto">
          <a:xfrm>
            <a:off x="5480050" y="2624139"/>
            <a:ext cx="51777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Time </a:t>
            </a:r>
            <a:endParaRPr lang="en-US">
              <a:latin typeface="Arial" pitchFamily="34" charset="0"/>
            </a:endParaRPr>
          </a:p>
        </p:txBody>
      </p:sp>
      <p:sp>
        <p:nvSpPr>
          <p:cNvPr id="51238" name="Rectangle 64"/>
          <p:cNvSpPr>
            <a:spLocks noChangeArrowheads="1"/>
          </p:cNvSpPr>
          <p:nvPr/>
        </p:nvSpPr>
        <p:spPr bwMode="auto">
          <a:xfrm>
            <a:off x="6218237" y="2682875"/>
            <a:ext cx="939800" cy="109538"/>
          </a:xfrm>
          <a:prstGeom prst="rect">
            <a:avLst/>
          </a:prstGeom>
          <a:solidFill>
            <a:srgbClr val="2117F2"/>
          </a:solidFill>
          <a:ln w="15" cap="flat">
            <a:solidFill>
              <a:srgbClr val="1626F5"/>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51239" name="Freeform 65"/>
          <p:cNvSpPr>
            <a:spLocks/>
          </p:cNvSpPr>
          <p:nvPr/>
        </p:nvSpPr>
        <p:spPr bwMode="auto">
          <a:xfrm>
            <a:off x="7154862" y="2592389"/>
            <a:ext cx="152400" cy="271463"/>
          </a:xfrm>
          <a:custGeom>
            <a:avLst/>
            <a:gdLst>
              <a:gd name="T0" fmla="*/ 0 w 424"/>
              <a:gd name="T1" fmla="*/ 0 h 754"/>
              <a:gd name="T2" fmla="*/ 0 w 424"/>
              <a:gd name="T3" fmla="*/ 754 h 754"/>
              <a:gd name="T4" fmla="*/ 424 w 424"/>
              <a:gd name="T5" fmla="*/ 343 h 754"/>
              <a:gd name="T6" fmla="*/ 0 w 424"/>
              <a:gd name="T7" fmla="*/ 0 h 754"/>
            </a:gdLst>
            <a:ahLst/>
            <a:cxnLst>
              <a:cxn ang="0">
                <a:pos x="T0" y="T1"/>
              </a:cxn>
              <a:cxn ang="0">
                <a:pos x="T2" y="T3"/>
              </a:cxn>
              <a:cxn ang="0">
                <a:pos x="T4" y="T5"/>
              </a:cxn>
              <a:cxn ang="0">
                <a:pos x="T6" y="T7"/>
              </a:cxn>
            </a:cxnLst>
            <a:rect l="0" t="0" r="r" b="b"/>
            <a:pathLst>
              <a:path w="424" h="754">
                <a:moveTo>
                  <a:pt x="0" y="0"/>
                </a:moveTo>
                <a:lnTo>
                  <a:pt x="0" y="754"/>
                </a:lnTo>
                <a:lnTo>
                  <a:pt x="424" y="343"/>
                </a:lnTo>
                <a:lnTo>
                  <a:pt x="0" y="0"/>
                </a:lnTo>
                <a:close/>
              </a:path>
            </a:pathLst>
          </a:custGeom>
          <a:solidFill>
            <a:srgbClr val="2117F2"/>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6800" y="4345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Outline</a:t>
            </a:r>
          </a:p>
        </p:txBody>
      </p:sp>
      <p:sp>
        <p:nvSpPr>
          <p:cNvPr id="52229" name="Text Placeholder 2"/>
          <p:cNvSpPr txBox="1">
            <a:spLocks noGrp="1"/>
          </p:cNvSpPr>
          <p:nvPr>
            <p:ph type="body" idx="4294967295"/>
          </p:nvPr>
        </p:nvSpPr>
        <p:spPr bwMode="auto">
          <a:xfrm>
            <a:off x="2057401" y="1700212"/>
            <a:ext cx="8610601" cy="30241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lnSpcReduction="10000"/>
          </a:bodyPr>
          <a:lstStyle/>
          <a:p>
            <a:pPr marL="431800" indent="-323850">
              <a:spcBef>
                <a:spcPts val="1600"/>
              </a:spcBef>
              <a:spcAft>
                <a:spcPts val="1413"/>
              </a:spcAft>
            </a:pPr>
            <a:r>
              <a:rPr lang="en-US" altLang="en-US" sz="3200" dirty="0">
                <a:latin typeface="Calibri" pitchFamily="34" charset="0"/>
                <a:ea typeface="Microsoft YaHei" pitchFamily="34" charset="-122"/>
                <a:cs typeface="Mangal" pitchFamily="18" charset="0"/>
              </a:rPr>
              <a:t>Overview of the Memory System</a:t>
            </a:r>
          </a:p>
          <a:p>
            <a:pPr marL="431800" indent="-323850">
              <a:spcBef>
                <a:spcPts val="1600"/>
              </a:spcBef>
              <a:spcAft>
                <a:spcPts val="1413"/>
              </a:spcAft>
            </a:pPr>
            <a:r>
              <a:rPr lang="en-US" altLang="en-US" sz="3200" dirty="0">
                <a:latin typeface="Calibri" pitchFamily="34" charset="0"/>
                <a:ea typeface="Microsoft YaHei" pitchFamily="34" charset="-122"/>
                <a:cs typeface="Mangal" pitchFamily="18" charset="0"/>
              </a:rPr>
              <a:t>Caches</a:t>
            </a:r>
          </a:p>
          <a:p>
            <a:pPr marL="431800" indent="-323850">
              <a:spcBef>
                <a:spcPts val="1600"/>
              </a:spcBef>
              <a:spcAft>
                <a:spcPts val="1413"/>
              </a:spcAft>
            </a:pPr>
            <a:r>
              <a:rPr lang="en-US" altLang="en-US" sz="3200" dirty="0">
                <a:latin typeface="Calibri" pitchFamily="34" charset="0"/>
                <a:ea typeface="Microsoft YaHei" pitchFamily="34" charset="-122"/>
                <a:cs typeface="Mangal" pitchFamily="18" charset="0"/>
              </a:rPr>
              <a:t>Details of the Memory System</a:t>
            </a:r>
          </a:p>
          <a:p>
            <a:pPr marL="431800" indent="-323850">
              <a:spcBef>
                <a:spcPts val="1600"/>
              </a:spcBef>
              <a:spcAft>
                <a:spcPts val="1413"/>
              </a:spcAft>
            </a:pPr>
            <a:r>
              <a:rPr lang="en-US" altLang="en-US" sz="3200" dirty="0">
                <a:latin typeface="Calibri" pitchFamily="34" charset="0"/>
                <a:ea typeface="Microsoft YaHei" pitchFamily="34" charset="-122"/>
                <a:cs typeface="Mangal" pitchFamily="18" charset="0"/>
              </a:rPr>
              <a:t>Virtual Memory</a:t>
            </a:r>
          </a:p>
        </p:txBody>
      </p:sp>
      <p:pic>
        <p:nvPicPr>
          <p:cNvPr id="5223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001001" y="3048001"/>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00200" y="349251"/>
            <a:ext cx="89154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Mathematical</a:t>
            </a:r>
            <a:r>
              <a:rPr lang="fr-FR" dirty="0">
                <a:solidFill>
                  <a:schemeClr val="tx1"/>
                </a:solidFill>
              </a:rPr>
              <a:t> Model of the Memory System</a:t>
            </a:r>
          </a:p>
        </p:txBody>
      </p:sp>
      <p:sp>
        <p:nvSpPr>
          <p:cNvPr id="53253" name="Text Placeholder 2"/>
          <p:cNvSpPr txBox="1">
            <a:spLocks noGrp="1"/>
          </p:cNvSpPr>
          <p:nvPr>
            <p:ph type="body" idx="4294967295"/>
          </p:nvPr>
        </p:nvSpPr>
        <p:spPr bwMode="auto">
          <a:xfrm>
            <a:off x="2438400" y="3509962"/>
            <a:ext cx="7416800" cy="28146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solidFill>
                  <a:srgbClr val="FF3333"/>
                </a:solidFill>
                <a:latin typeface="Calibri" pitchFamily="34" charset="0"/>
                <a:ea typeface="Microsoft YaHei" pitchFamily="34" charset="-122"/>
                <a:cs typeface="Mangal" pitchFamily="18" charset="0"/>
              </a:rPr>
              <a:t>AMAT</a:t>
            </a:r>
            <a:r>
              <a:rPr lang="en-US" altLang="en-US" sz="2800" dirty="0">
                <a:latin typeface="Calibri" pitchFamily="34" charset="0"/>
                <a:ea typeface="Microsoft YaHei" pitchFamily="34" charset="-122"/>
                <a:cs typeface="Mangal" pitchFamily="18" charset="0"/>
              </a:rPr>
              <a:t> → Average Memory Access Time</a:t>
            </a:r>
          </a:p>
          <a:p>
            <a:pPr marL="431800" indent="-323850">
              <a:spcBef>
                <a:spcPct val="0"/>
              </a:spcBef>
              <a:spcAft>
                <a:spcPts val="1413"/>
              </a:spcAft>
            </a:pPr>
            <a:r>
              <a:rPr lang="en-US" altLang="en-US" sz="2800" dirty="0" err="1">
                <a:solidFill>
                  <a:srgbClr val="2300DC"/>
                </a:solidFill>
                <a:latin typeface="Calibri" pitchFamily="34" charset="0"/>
                <a:ea typeface="Microsoft YaHei" pitchFamily="34" charset="-122"/>
                <a:cs typeface="Mangal" pitchFamily="18" charset="0"/>
              </a:rPr>
              <a:t>f</a:t>
            </a:r>
            <a:r>
              <a:rPr lang="en-US" altLang="en-US" sz="2800" baseline="-33000" dirty="0" err="1">
                <a:solidFill>
                  <a:srgbClr val="2300DC"/>
                </a:solidFill>
                <a:latin typeface="Calibri" pitchFamily="34" charset="0"/>
                <a:ea typeface="Microsoft YaHei" pitchFamily="34" charset="-122"/>
                <a:cs typeface="Mangal" pitchFamily="18" charset="0"/>
              </a:rPr>
              <a:t>mem</a:t>
            </a:r>
            <a:r>
              <a:rPr lang="en-US" altLang="en-US" sz="2800" dirty="0">
                <a:latin typeface="Calibri" pitchFamily="34" charset="0"/>
                <a:ea typeface="Microsoft YaHei" pitchFamily="34" charset="-122"/>
                <a:cs typeface="Mangal" pitchFamily="18" charset="0"/>
              </a:rPr>
              <a:t> → Fraction of memory instructions</a:t>
            </a:r>
          </a:p>
          <a:p>
            <a:pPr marL="431800" indent="-323850">
              <a:spcBef>
                <a:spcPct val="0"/>
              </a:spcBef>
              <a:spcAft>
                <a:spcPts val="1413"/>
              </a:spcAft>
            </a:pPr>
            <a:r>
              <a:rPr lang="en-US" altLang="en-US" sz="2800" b="1" dirty="0" err="1">
                <a:solidFill>
                  <a:srgbClr val="00AE00"/>
                </a:solidFill>
                <a:latin typeface="Calibri" pitchFamily="34" charset="0"/>
                <a:ea typeface="Microsoft YaHei" pitchFamily="34" charset="-122"/>
                <a:cs typeface="Mangal" pitchFamily="18" charset="0"/>
              </a:rPr>
              <a:t>CPI</a:t>
            </a:r>
            <a:r>
              <a:rPr lang="en-US" altLang="en-US" sz="2800" b="1" baseline="-33000" dirty="0" err="1">
                <a:solidFill>
                  <a:srgbClr val="00AE00"/>
                </a:solidFill>
                <a:latin typeface="Calibri" pitchFamily="34" charset="0"/>
                <a:ea typeface="Microsoft YaHei" pitchFamily="34" charset="-122"/>
                <a:cs typeface="Mangal" pitchFamily="18" charset="0"/>
              </a:rPr>
              <a:t>ideal</a:t>
            </a:r>
            <a:r>
              <a:rPr lang="en-US" altLang="en-US" sz="2800" b="1" dirty="0">
                <a:solidFill>
                  <a:srgbClr val="00AE00"/>
                </a:solidFill>
                <a:latin typeface="Calibri" pitchFamily="34" charset="0"/>
                <a:ea typeface="Microsoft YaHei" pitchFamily="34" charset="-122"/>
                <a:cs typeface="Mangal" pitchFamily="18" charset="0"/>
              </a:rPr>
              <a:t> </a:t>
            </a:r>
            <a:r>
              <a:rPr lang="en-US" altLang="en-US" sz="2800" dirty="0">
                <a:latin typeface="Calibri" pitchFamily="34" charset="0"/>
                <a:ea typeface="Microsoft YaHei" pitchFamily="34" charset="-122"/>
                <a:cs typeface="Mangal" pitchFamily="18" charset="0"/>
              </a:rPr>
              <a:t>→ ideal CPI assuming a perfect 1 cycle memory system</a:t>
            </a:r>
          </a:p>
        </p:txBody>
      </p:sp>
      <mc:AlternateContent xmlns:mc="http://schemas.openxmlformats.org/markup-compatibility/2006" xmlns:a14="http://schemas.microsoft.com/office/drawing/2010/main">
        <mc:Choice Requires="a14">
          <p:sp>
            <p:nvSpPr>
              <p:cNvPr id="3" name="TextBox 2"/>
              <p:cNvSpPr txBox="1"/>
              <p:nvPr/>
            </p:nvSpPr>
            <p:spPr>
              <a:xfrm>
                <a:off x="2224765" y="1981200"/>
                <a:ext cx="7844070" cy="115172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𝐶𝑃𝐼</m:t>
                      </m:r>
                      <m:r>
                        <a:rPr lang="en-US" sz="3600" i="1">
                          <a:latin typeface="Cambria Math" panose="02040503050406030204" pitchFamily="18" charset="0"/>
                        </a:rPr>
                        <m:t>=</m:t>
                      </m:r>
                      <m:r>
                        <a:rPr lang="en-US" sz="3600" i="1">
                          <a:latin typeface="Cambria Math" panose="02040503050406030204" pitchFamily="18" charset="0"/>
                        </a:rPr>
                        <m:t>𝐶𝑃</m:t>
                      </m:r>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𝑖𝑑𝑒𝑎𝑙</m:t>
                          </m:r>
                        </m:sub>
                      </m:sSub>
                      <m:r>
                        <a:rPr lang="en-US" sz="3600" i="1">
                          <a:latin typeface="Cambria Math" panose="02040503050406030204" pitchFamily="18" charset="0"/>
                        </a:rPr>
                        <m:t>+</m:t>
                      </m:r>
                      <m:r>
                        <a:rPr lang="en-US" sz="3600" i="1">
                          <a:latin typeface="Cambria Math" panose="02040503050406030204" pitchFamily="18" charset="0"/>
                        </a:rPr>
                        <m:t>𝑠𝑡𝑎𝑙</m:t>
                      </m:r>
                      <m:sSub>
                        <m:sSubPr>
                          <m:ctrlPr>
                            <a:rPr lang="en-US" sz="3600" i="1">
                              <a:latin typeface="Cambria Math" panose="02040503050406030204" pitchFamily="18" charset="0"/>
                            </a:rPr>
                          </m:ctrlPr>
                        </m:sSubPr>
                        <m:e>
                          <m:r>
                            <a:rPr lang="en-US" sz="3600" i="1">
                              <a:latin typeface="Cambria Math" panose="02040503050406030204" pitchFamily="18" charset="0"/>
                            </a:rPr>
                            <m:t>𝑙</m:t>
                          </m:r>
                        </m:e>
                        <m:sub>
                          <m:r>
                            <a:rPr lang="en-US" sz="3600" i="1">
                              <a:latin typeface="Cambria Math" panose="02040503050406030204" pitchFamily="18" charset="0"/>
                            </a:rPr>
                            <m:t>𝑟𝑎𝑡𝑒</m:t>
                          </m:r>
                        </m:sub>
                      </m:sSub>
                      <m:r>
                        <a:rPr lang="en-US" sz="3600" i="1">
                          <a:latin typeface="Cambria Math" panose="02040503050406030204" pitchFamily="18" charset="0"/>
                        </a:rPr>
                        <m:t> ∗</m:t>
                      </m:r>
                      <m:r>
                        <a:rPr lang="en-US" sz="3600" i="1">
                          <a:latin typeface="Cambria Math" panose="02040503050406030204" pitchFamily="18" charset="0"/>
                        </a:rPr>
                        <m:t>𝑠𝑡𝑎𝑙</m:t>
                      </m:r>
                      <m:sSub>
                        <m:sSubPr>
                          <m:ctrlPr>
                            <a:rPr lang="en-US" sz="3600" i="1">
                              <a:latin typeface="Cambria Math" panose="02040503050406030204" pitchFamily="18" charset="0"/>
                            </a:rPr>
                          </m:ctrlPr>
                        </m:sSubPr>
                        <m:e>
                          <m:r>
                            <a:rPr lang="en-US" sz="3600" i="1">
                              <a:latin typeface="Cambria Math" panose="02040503050406030204" pitchFamily="18" charset="0"/>
                            </a:rPr>
                            <m:t>𝑙</m:t>
                          </m:r>
                        </m:e>
                        <m:sub>
                          <m:r>
                            <a:rPr lang="en-US" sz="3600" i="1">
                              <a:latin typeface="Cambria Math" panose="02040503050406030204" pitchFamily="18" charset="0"/>
                            </a:rPr>
                            <m:t>𝑐𝑦𝑐𝑙𝑒𝑠</m:t>
                          </m:r>
                        </m:sub>
                      </m:sSub>
                    </m:oMath>
                    <m:oMath xmlns:m="http://schemas.openxmlformats.org/officeDocument/2006/math">
                      <m:r>
                        <a:rPr lang="en-US" sz="3600" i="1">
                          <a:latin typeface="Cambria Math" panose="02040503050406030204" pitchFamily="18" charset="0"/>
                        </a:rPr>
                        <m:t>        =</m:t>
                      </m:r>
                      <m:r>
                        <a:rPr lang="en-US" sz="3600" i="1">
                          <a:latin typeface="Cambria Math" panose="02040503050406030204" pitchFamily="18" charset="0"/>
                        </a:rPr>
                        <m:t>𝐶𝑃</m:t>
                      </m:r>
                      <m:sSub>
                        <m:sSubPr>
                          <m:ctrlPr>
                            <a:rPr lang="en-US" sz="3600" i="1">
                              <a:latin typeface="Cambria Math" panose="02040503050406030204" pitchFamily="18" charset="0"/>
                            </a:rPr>
                          </m:ctrlPr>
                        </m:sSubPr>
                        <m:e>
                          <m:r>
                            <a:rPr lang="en-US" sz="3600" i="1">
                              <a:latin typeface="Cambria Math" panose="02040503050406030204" pitchFamily="18" charset="0"/>
                            </a:rPr>
                            <m:t>𝐼</m:t>
                          </m:r>
                        </m:e>
                        <m:sub>
                          <m:r>
                            <a:rPr lang="en-US" sz="3600" i="1">
                              <a:latin typeface="Cambria Math" panose="02040503050406030204" pitchFamily="18" charset="0"/>
                            </a:rPr>
                            <m:t>𝑖𝑑𝑒𝑎𝑙</m:t>
                          </m:r>
                        </m:sub>
                      </m:sSub>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𝑓</m:t>
                          </m:r>
                        </m:e>
                        <m:sub>
                          <m:r>
                            <a:rPr lang="en-US" sz="3600" i="1">
                              <a:latin typeface="Cambria Math" panose="02040503050406030204" pitchFamily="18" charset="0"/>
                            </a:rPr>
                            <m:t>𝑚𝑒𝑚</m:t>
                          </m:r>
                        </m:sub>
                      </m:sSub>
                      <m:r>
                        <a:rPr lang="en-US" sz="3600" i="1">
                          <a:latin typeface="Cambria Math" panose="02040503050406030204" pitchFamily="18" charset="0"/>
                        </a:rPr>
                        <m:t>∗(</m:t>
                      </m:r>
                      <m:r>
                        <a:rPr lang="en-US" sz="3600" i="1">
                          <a:latin typeface="Cambria Math" panose="02040503050406030204" pitchFamily="18" charset="0"/>
                        </a:rPr>
                        <m:t>𝐴𝑀𝐴𝑇</m:t>
                      </m:r>
                      <m:r>
                        <a:rPr lang="en-US" sz="3600" i="1">
                          <a:latin typeface="Cambria Math" panose="02040503050406030204" pitchFamily="18" charset="0"/>
                        </a:rPr>
                        <m:t> −1)</m:t>
                      </m:r>
                    </m:oMath>
                  </m:oMathPara>
                </a14:m>
                <a:endParaRPr lang="en-US" sz="3600" dirty="0"/>
              </a:p>
            </p:txBody>
          </p:sp>
        </mc:Choice>
        <mc:Fallback xmlns="">
          <p:sp>
            <p:nvSpPr>
              <p:cNvPr id="3" name="TextBox 2"/>
              <p:cNvSpPr txBox="1">
                <a:spLocks noRot="1" noChangeAspect="1" noMove="1" noResize="1" noEditPoints="1" noAdjustHandles="1" noChangeArrowheads="1" noChangeShapeType="1" noTextEdit="1"/>
              </p:cNvSpPr>
              <p:nvPr/>
            </p:nvSpPr>
            <p:spPr>
              <a:xfrm>
                <a:off x="2224765" y="1981200"/>
                <a:ext cx="7844070" cy="1151726"/>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Equation for AMAT</a:t>
            </a:r>
          </a:p>
        </p:txBody>
      </p:sp>
      <p:sp>
        <p:nvSpPr>
          <p:cNvPr id="54277" name="Text Placeholder 2"/>
          <p:cNvSpPr txBox="1">
            <a:spLocks noGrp="1"/>
          </p:cNvSpPr>
          <p:nvPr>
            <p:ph type="body" idx="4294967295"/>
          </p:nvPr>
        </p:nvSpPr>
        <p:spPr bwMode="auto">
          <a:xfrm>
            <a:off x="2133600" y="3200400"/>
            <a:ext cx="8229600" cy="2711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20000"/>
          </a:bodyPr>
          <a:lstStyle/>
          <a:p>
            <a:pPr marL="431800" indent="-323850">
              <a:spcBef>
                <a:spcPct val="0"/>
              </a:spcBef>
              <a:spcAft>
                <a:spcPts val="1413"/>
              </a:spcAft>
            </a:pPr>
            <a:r>
              <a:rPr lang="en-US" altLang="en-US" sz="2800" dirty="0">
                <a:solidFill>
                  <a:srgbClr val="FF0000"/>
                </a:solidFill>
                <a:latin typeface="Calibri" pitchFamily="34" charset="0"/>
                <a:ea typeface="Microsoft YaHei" pitchFamily="34" charset="-122"/>
                <a:cs typeface="Mangal" pitchFamily="18" charset="0"/>
              </a:rPr>
              <a:t>Irrespective</a:t>
            </a:r>
            <a:r>
              <a:rPr lang="en-US" altLang="en-US" sz="2800" dirty="0">
                <a:latin typeface="Calibri" pitchFamily="34" charset="0"/>
                <a:ea typeface="Microsoft YaHei" pitchFamily="34" charset="-122"/>
                <a:cs typeface="Mangal" pitchFamily="18" charset="0"/>
              </a:rPr>
              <a:t> of an </a:t>
            </a:r>
            <a:r>
              <a:rPr lang="en-US" altLang="en-US" sz="2800" dirty="0">
                <a:solidFill>
                  <a:srgbClr val="DC2300"/>
                </a:solidFill>
                <a:latin typeface="Calibri" pitchFamily="34" charset="0"/>
                <a:ea typeface="Microsoft YaHei" pitchFamily="34" charset="-122"/>
                <a:cs typeface="Mangal" pitchFamily="18" charset="0"/>
              </a:rPr>
              <a:t>hit</a:t>
            </a:r>
            <a:r>
              <a:rPr lang="en-US" altLang="en-US" sz="2800" dirty="0">
                <a:latin typeface="Calibri" pitchFamily="34" charset="0"/>
                <a:ea typeface="Microsoft YaHei" pitchFamily="34" charset="-122"/>
                <a:cs typeface="Mangal" pitchFamily="18" charset="0"/>
              </a:rPr>
              <a:t> or a </a:t>
            </a:r>
            <a:r>
              <a:rPr lang="en-US" altLang="en-US" sz="2800" dirty="0">
                <a:solidFill>
                  <a:srgbClr val="2300DC"/>
                </a:solidFill>
                <a:latin typeface="Calibri" pitchFamily="34" charset="0"/>
                <a:ea typeface="Microsoft YaHei" pitchFamily="34" charset="-122"/>
                <a:cs typeface="Mangal" pitchFamily="18" charset="0"/>
              </a:rPr>
              <a:t>miss</a:t>
            </a:r>
            <a:r>
              <a:rPr lang="en-US" altLang="en-US" sz="2800" dirty="0">
                <a:latin typeface="Calibri" pitchFamily="34" charset="0"/>
                <a:ea typeface="Microsoft YaHei" pitchFamily="34" charset="-122"/>
                <a:cs typeface="Mangal" pitchFamily="18" charset="0"/>
              </a:rPr>
              <a:t>, we need to spend some time (</a:t>
            </a:r>
            <a:r>
              <a:rPr lang="en-US" altLang="en-US" sz="2800" dirty="0">
                <a:solidFill>
                  <a:srgbClr val="33CC66"/>
                </a:solidFill>
                <a:latin typeface="Calibri" pitchFamily="34" charset="0"/>
                <a:ea typeface="Microsoft YaHei" pitchFamily="34" charset="-122"/>
                <a:cs typeface="Mangal" pitchFamily="18" charset="0"/>
              </a:rPr>
              <a:t>hit time</a:t>
            </a:r>
            <a:r>
              <a:rPr lang="en-US" altLang="en-US" sz="2800" dirty="0">
                <a:latin typeface="Calibri" pitchFamily="34" charset="0"/>
                <a:ea typeface="Microsoft YaHei" pitchFamily="34" charset="-122"/>
                <a:cs typeface="Mangal" pitchFamily="18" charset="0"/>
              </a:rPr>
              <a: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This is the hit time in the L1 cache (L1</a:t>
            </a:r>
            <a:r>
              <a:rPr lang="en-US" altLang="en-US" sz="2800" baseline="-25000" dirty="0">
                <a:latin typeface="Calibri" pitchFamily="34" charset="0"/>
                <a:ea typeface="Microsoft YaHei" pitchFamily="34" charset="-122"/>
                <a:cs typeface="Mangal" pitchFamily="18" charset="0"/>
              </a:rPr>
              <a:t>hit time</a:t>
            </a:r>
            <a:r>
              <a:rPr lang="en-US" altLang="en-US" sz="2800" dirty="0">
                <a:latin typeface="Calibri" pitchFamily="34" charset="0"/>
                <a:ea typeface="Microsoft YaHei" pitchFamily="34" charset="-122"/>
                <a:cs typeface="Mangal" pitchFamily="18" charset="0"/>
              </a:rPr>
              <a: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This time should be discarded while calculating the stall penalty due to L1 misses</a:t>
            </a:r>
          </a:p>
          <a:p>
            <a:pPr marL="431800" indent="-323850">
              <a:spcBef>
                <a:spcPct val="0"/>
              </a:spcBef>
              <a:spcAft>
                <a:spcPts val="1413"/>
              </a:spcAft>
            </a:pPr>
            <a:r>
              <a:rPr lang="en-US" altLang="en-US" sz="2800" b="1" dirty="0">
                <a:latin typeface="Calibri" pitchFamily="34" charset="0"/>
                <a:ea typeface="Microsoft YaHei" pitchFamily="34" charset="-122"/>
                <a:cs typeface="Mangal" pitchFamily="18" charset="0"/>
              </a:rPr>
              <a:t>stall penalty </a:t>
            </a:r>
            <a:r>
              <a:rPr lang="en-US" altLang="en-US" sz="2800" dirty="0">
                <a:latin typeface="Calibri" pitchFamily="34" charset="0"/>
                <a:ea typeface="Microsoft YaHei" pitchFamily="34" charset="-122"/>
                <a:cs typeface="Mangal" pitchFamily="18" charset="0"/>
              </a:rPr>
              <a:t>= AMAT - L1</a:t>
            </a:r>
            <a:r>
              <a:rPr lang="en-US" altLang="en-US" sz="2800" baseline="-25000" dirty="0">
                <a:latin typeface="Calibri" pitchFamily="34" charset="0"/>
                <a:ea typeface="Microsoft YaHei" pitchFamily="34" charset="-122"/>
                <a:cs typeface="Mangal" pitchFamily="18" charset="0"/>
              </a:rPr>
              <a:t>hit time</a:t>
            </a:r>
            <a:endParaRPr lang="en-US" altLang="en-US" sz="2800" dirty="0">
              <a:latin typeface="Calibri" pitchFamily="34" charset="0"/>
              <a:ea typeface="Microsoft YaHei" pitchFamily="34" charset="-122"/>
              <a:cs typeface="Mangal" pitchFamily="18" charset="0"/>
            </a:endParaRPr>
          </a:p>
          <a:p>
            <a:pPr marL="431800" indent="-323850">
              <a:spcBef>
                <a:spcPct val="0"/>
              </a:spcBef>
              <a:spcAft>
                <a:spcPts val="1413"/>
              </a:spcAft>
            </a:pPr>
            <a:endParaRPr lang="en-US" altLang="en-US" sz="2800" dirty="0">
              <a:latin typeface="Calibri" pitchFamily="34" charset="0"/>
              <a:ea typeface="Microsoft YaHei" pitchFamily="34" charset="-122"/>
              <a:cs typeface="Mangal" pitchFamily="18" charset="0"/>
            </a:endParaRPr>
          </a:p>
          <a:p>
            <a:pPr marL="431800" indent="-323850">
              <a:spcBef>
                <a:spcPct val="0"/>
              </a:spcBef>
              <a:spcAft>
                <a:spcPts val="1413"/>
              </a:spcAft>
            </a:pPr>
            <a:endParaRPr lang="en-US" altLang="en-US" sz="2800" dirty="0">
              <a:latin typeface="Calibri" pitchFamily="34" charset="0"/>
              <a:ea typeface="Microsoft YaHei" pitchFamily="34" charset="-122"/>
              <a:cs typeface="Mangal" pitchFamily="18" charset="0"/>
            </a:endParaRPr>
          </a:p>
        </p:txBody>
      </p:sp>
      <mc:AlternateContent xmlns:mc="http://schemas.openxmlformats.org/markup-compatibility/2006" xmlns:a14="http://schemas.microsoft.com/office/drawing/2010/main">
        <mc:Choice Requires="a14">
          <p:sp>
            <p:nvSpPr>
              <p:cNvPr id="3" name="TextBox 2"/>
              <p:cNvSpPr txBox="1"/>
              <p:nvPr/>
            </p:nvSpPr>
            <p:spPr>
              <a:xfrm>
                <a:off x="546100" y="1905000"/>
                <a:ext cx="10896600" cy="8467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𝐴𝑀𝐴𝑇</m:t>
                      </m:r>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Para>
                </a14:m>
                <a:endParaRPr lang="en-US" sz="2400" dirty="0"/>
              </a:p>
              <a:p>
                <a:r>
                  <a:rPr lang="en-US" sz="2400" dirty="0"/>
                  <a:t>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r>
                          <a:rPr lang="en-US" sz="2400" i="1">
                            <a:latin typeface="Cambria Math" panose="02040503050406030204" pitchFamily="18" charset="0"/>
                          </a:rPr>
                          <m:t> </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sub>
                    </m:sSub>
                    <m:r>
                      <a:rPr lang="en-US" sz="2400" i="1">
                        <a:latin typeface="Cambria Math" panose="02040503050406030204" pitchFamily="18" charset="0"/>
                      </a:rPr>
                      <m:t>)</m:t>
                    </m:r>
                  </m:oMath>
                </a14:m>
                <a:r>
                  <a:rPr lang="en-US" sz="2400" dirty="0"/>
                  <a:t>   </a:t>
                </a:r>
              </a:p>
            </p:txBody>
          </p:sp>
        </mc:Choice>
        <mc:Fallback xmlns="">
          <p:sp>
            <p:nvSpPr>
              <p:cNvPr id="3" name="TextBox 2"/>
              <p:cNvSpPr txBox="1">
                <a:spLocks noRot="1" noChangeAspect="1" noMove="1" noResize="1" noEditPoints="1" noAdjustHandles="1" noChangeArrowheads="1" noChangeShapeType="1" noTextEdit="1"/>
              </p:cNvSpPr>
              <p:nvPr/>
            </p:nvSpPr>
            <p:spPr>
              <a:xfrm>
                <a:off x="546100" y="1905000"/>
                <a:ext cx="10896600" cy="846770"/>
              </a:xfrm>
              <a:prstGeom prst="rect">
                <a:avLst/>
              </a:prstGeom>
              <a:blipFill>
                <a:blip r:embed="rId3"/>
                <a:stretch>
                  <a:fillRect b="-11594"/>
                </a:stretch>
              </a:blipFill>
            </p:spPr>
            <p:txBody>
              <a:bodyPr/>
              <a:lstStyle/>
              <a:p>
                <a:r>
                  <a:rPr lang="en-IN">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434976"/>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n-</a:t>
            </a:r>
            <a:r>
              <a:rPr lang="fr-FR" dirty="0" err="1">
                <a:solidFill>
                  <a:schemeClr val="tx1"/>
                </a:solidFill>
              </a:rPr>
              <a:t>Level</a:t>
            </a:r>
            <a:r>
              <a:rPr lang="fr-FR" dirty="0">
                <a:solidFill>
                  <a:schemeClr val="tx1"/>
                </a:solidFill>
              </a:rPr>
              <a:t> Memory System</a:t>
            </a:r>
          </a:p>
        </p:txBody>
      </p:sp>
      <mc:AlternateContent xmlns:mc="http://schemas.openxmlformats.org/markup-compatibility/2006" xmlns:a14="http://schemas.microsoft.com/office/drawing/2010/main">
        <mc:Choice Requires="a14">
          <p:sp>
            <p:nvSpPr>
              <p:cNvPr id="4" name="TextBox 3"/>
              <p:cNvSpPr txBox="1"/>
              <p:nvPr/>
            </p:nvSpPr>
            <p:spPr>
              <a:xfrm>
                <a:off x="2440546" y="2438400"/>
                <a:ext cx="10896600" cy="2481320"/>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𝐴𝑀𝐴𝑇</m:t>
                      </m:r>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 xmlns:m="http://schemas.openxmlformats.org/officeDocument/2006/math">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1</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2</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3</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3</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𝑟𝑎𝑡𝑒</m:t>
                          </m:r>
                        </m:sub>
                      </m:sSub>
                      <m:r>
                        <a:rPr lang="en-US" sz="2400" i="1">
                          <a:latin typeface="Cambria Math" panose="02040503050406030204" pitchFamily="18" charset="0"/>
                        </a:rPr>
                        <m:t> ∗</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3</m:t>
                          </m:r>
                        </m:e>
                        <m:sub>
                          <m:eqArr>
                            <m:eqArrPr>
                              <m:ctrlPr>
                                <a:rPr lang="en-US" sz="2400" i="1">
                                  <a:latin typeface="Cambria Math" panose="02040503050406030204" pitchFamily="18" charset="0"/>
                                </a:rPr>
                              </m:ctrlPr>
                            </m:eqArrPr>
                            <m:e>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e>
                            <m:e>
                              <m:r>
                                <a:rPr lang="en-US" sz="2400" i="1">
                                  <a:latin typeface="Cambria Math" panose="02040503050406030204" pitchFamily="18" charset="0"/>
                                </a:rPr>
                                <m:t> </m:t>
                              </m:r>
                            </m:e>
                          </m:eqArr>
                        </m:sub>
                      </m:sSub>
                    </m:oMath>
                    <m:oMath xmlns:m="http://schemas.openxmlformats.org/officeDocument/2006/math">
                      <m:r>
                        <a:rPr lang="en-US" sz="2400" i="1">
                          <a:latin typeface="Cambria Math" panose="02040503050406030204" pitchFamily="18" charset="0"/>
                        </a:rPr>
                        <m:t>                        …. =  ….</m:t>
                      </m:r>
                    </m:oMath>
                  </m:oMathPara>
                </a14:m>
                <a:endParaRPr lang="en-US" sz="2400" dirty="0"/>
              </a:p>
              <a:p>
                <a:pPr/>
                <a14:m>
                  <m:oMathPara xmlns:m="http://schemas.openxmlformats.org/officeDocument/2006/math">
                    <m:oMathParaPr>
                      <m:jc m:val="left"/>
                    </m:oMathParaPr>
                    <m:oMath xmlns:m="http://schemas.openxmlformats.org/officeDocument/2006/math">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𝑛</m:t>
                      </m:r>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𝑚𝑖𝑠𝑠</m:t>
                          </m:r>
                          <m:r>
                            <a:rPr lang="en-US" sz="2400" i="1">
                              <a:latin typeface="Cambria Math" panose="02040503050406030204" pitchFamily="18" charset="0"/>
                            </a:rPr>
                            <m:t> </m:t>
                          </m:r>
                          <m:r>
                            <a:rPr lang="en-US" sz="2400" i="1">
                              <a:latin typeface="Cambria Math" panose="02040503050406030204" pitchFamily="18" charset="0"/>
                            </a:rPr>
                            <m:t>𝑝𝑒𝑛𝑎𝑙𝑡𝑦</m:t>
                          </m:r>
                          <m:r>
                            <a:rPr lang="en-US" sz="2400" i="1">
                              <a:latin typeface="Cambria Math" panose="02040503050406030204" pitchFamily="18" charset="0"/>
                            </a:rPr>
                            <m:t> </m:t>
                          </m:r>
                        </m:sub>
                      </m:sSub>
                      <m:r>
                        <a:rPr lang="en-US" sz="2400" i="1">
                          <a:latin typeface="Cambria Math" panose="02040503050406030204" pitchFamily="18" charset="0"/>
                        </a:rPr>
                        <m:t>=</m:t>
                      </m:r>
                      <m:r>
                        <a:rPr lang="en-US" sz="2400" i="1">
                          <a:latin typeface="Cambria Math" panose="02040503050406030204" pitchFamily="18" charset="0"/>
                        </a:rPr>
                        <m:t>𝐿</m:t>
                      </m:r>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h𝑖𝑡</m:t>
                          </m:r>
                          <m:r>
                            <a:rPr lang="en-US" sz="2400" i="1">
                              <a:latin typeface="Cambria Math" panose="02040503050406030204" pitchFamily="18" charset="0"/>
                            </a:rPr>
                            <m:t> </m:t>
                          </m:r>
                          <m:r>
                            <a:rPr lang="en-US" sz="2400" i="1">
                              <a:latin typeface="Cambria Math" panose="02040503050406030204" pitchFamily="18" charset="0"/>
                            </a:rPr>
                            <m:t>𝑡𝑖𝑚𝑒</m:t>
                          </m:r>
                        </m:sub>
                      </m:sSub>
                    </m:oMath>
                  </m:oMathPara>
                </a14:m>
                <a:endParaRPr lang="en-US" sz="2400" dirty="0"/>
              </a:p>
              <a:p>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2440546" y="2438400"/>
                <a:ext cx="10896600" cy="2481320"/>
              </a:xfrm>
              <a:prstGeom prst="rect">
                <a:avLst/>
              </a:prstGeom>
              <a:blipFill>
                <a:blip r:embed="rId3"/>
                <a:stretch>
                  <a:fillRect l="-951"/>
                </a:stretch>
              </a:blipFill>
            </p:spPr>
            <p:txBody>
              <a:bodyPr/>
              <a:lstStyle/>
              <a:p>
                <a:r>
                  <a:rPr lang="en-IN">
                    <a:noFill/>
                  </a:rPr>
                  <a:t> </a:t>
                </a:r>
              </a:p>
            </p:txBody>
          </p:sp>
        </mc:Fallback>
      </mc:AlternateContent>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3048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Definition</a:t>
            </a:r>
            <a:r>
              <a:rPr lang="fr-FR" dirty="0">
                <a:solidFill>
                  <a:schemeClr val="tx1"/>
                </a:solidFill>
              </a:rPr>
              <a:t>: Local and Global Miss Rates, </a:t>
            </a:r>
            <a:r>
              <a:rPr lang="fr-FR" dirty="0" err="1">
                <a:solidFill>
                  <a:schemeClr val="tx1"/>
                </a:solidFill>
              </a:rPr>
              <a:t>Working</a:t>
            </a:r>
            <a:r>
              <a:rPr lang="fr-FR" dirty="0">
                <a:solidFill>
                  <a:schemeClr val="tx1"/>
                </a:solidFill>
              </a:rPr>
              <a:t> Set</a:t>
            </a:r>
          </a:p>
        </p:txBody>
      </p:sp>
      <p:sp>
        <p:nvSpPr>
          <p:cNvPr id="3" name="Rounded Rectangle 2"/>
          <p:cNvSpPr/>
          <p:nvPr/>
        </p:nvSpPr>
        <p:spPr>
          <a:xfrm>
            <a:off x="2096628" y="2402533"/>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local miss rate</a:t>
            </a:r>
          </a:p>
        </p:txBody>
      </p:sp>
      <p:sp>
        <p:nvSpPr>
          <p:cNvPr id="4" name="TextBox 3"/>
          <p:cNvSpPr txBox="1"/>
          <p:nvPr/>
        </p:nvSpPr>
        <p:spPr>
          <a:xfrm>
            <a:off x="4420392" y="2438401"/>
            <a:ext cx="6247608" cy="1200329"/>
          </a:xfrm>
          <a:prstGeom prst="rect">
            <a:avLst/>
          </a:prstGeom>
          <a:noFill/>
        </p:spPr>
        <p:txBody>
          <a:bodyPr wrap="none" rtlCol="0">
            <a:spAutoFit/>
          </a:bodyPr>
          <a:lstStyle/>
          <a:p>
            <a:r>
              <a:rPr lang="en-US" sz="2400" dirty="0"/>
              <a:t>It is equal to the number of misses in a cache at</a:t>
            </a:r>
            <a:br>
              <a:rPr lang="en-US" sz="2400" dirty="0"/>
            </a:br>
            <a:r>
              <a:rPr lang="en-US" sz="2400" dirty="0"/>
              <a:t>level </a:t>
            </a:r>
            <a:r>
              <a:rPr lang="en-US" sz="2400" i="1" dirty="0" err="1"/>
              <a:t>i</a:t>
            </a:r>
            <a:r>
              <a:rPr lang="en-US" sz="2400" i="1" dirty="0"/>
              <a:t> </a:t>
            </a:r>
            <a:r>
              <a:rPr lang="en-US" sz="2400" dirty="0"/>
              <a:t>divided by the total number of accesses at</a:t>
            </a:r>
          </a:p>
          <a:p>
            <a:r>
              <a:rPr lang="en-US" sz="2400" dirty="0"/>
              <a:t>level </a:t>
            </a:r>
            <a:r>
              <a:rPr lang="en-US" sz="2400" i="1" dirty="0" err="1"/>
              <a:t>i</a:t>
            </a:r>
            <a:r>
              <a:rPr lang="en-US" sz="2400" dirty="0"/>
              <a:t>. </a:t>
            </a:r>
          </a:p>
        </p:txBody>
      </p:sp>
      <p:sp>
        <p:nvSpPr>
          <p:cNvPr id="6" name="Rounded Rectangle 5"/>
          <p:cNvSpPr/>
          <p:nvPr/>
        </p:nvSpPr>
        <p:spPr>
          <a:xfrm>
            <a:off x="2096628" y="3774133"/>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global miss rate</a:t>
            </a:r>
          </a:p>
        </p:txBody>
      </p:sp>
      <p:sp>
        <p:nvSpPr>
          <p:cNvPr id="7" name="TextBox 6"/>
          <p:cNvSpPr txBox="1"/>
          <p:nvPr/>
        </p:nvSpPr>
        <p:spPr>
          <a:xfrm>
            <a:off x="4421184" y="3707369"/>
            <a:ext cx="6115328" cy="1200329"/>
          </a:xfrm>
          <a:prstGeom prst="rect">
            <a:avLst/>
          </a:prstGeom>
          <a:noFill/>
        </p:spPr>
        <p:txBody>
          <a:bodyPr wrap="none" rtlCol="0">
            <a:spAutoFit/>
          </a:bodyPr>
          <a:lstStyle/>
          <a:p>
            <a:r>
              <a:rPr lang="en-US" sz="2400" dirty="0"/>
              <a:t>It is equal to the number of misses in a cache at</a:t>
            </a:r>
            <a:br>
              <a:rPr lang="en-US" sz="2400" dirty="0"/>
            </a:br>
            <a:r>
              <a:rPr lang="en-US" sz="2400" dirty="0"/>
              <a:t>level </a:t>
            </a:r>
            <a:r>
              <a:rPr lang="en-US" sz="2400" i="1" dirty="0" err="1"/>
              <a:t>i</a:t>
            </a:r>
            <a:r>
              <a:rPr lang="en-US" sz="2400" i="1" dirty="0"/>
              <a:t> </a:t>
            </a:r>
            <a:r>
              <a:rPr lang="en-US" sz="2400" dirty="0"/>
              <a:t>divided by the total number of memory </a:t>
            </a:r>
          </a:p>
          <a:p>
            <a:r>
              <a:rPr lang="en-US" sz="2400" dirty="0"/>
              <a:t>accesses.</a:t>
            </a:r>
          </a:p>
        </p:txBody>
      </p:sp>
      <p:sp>
        <p:nvSpPr>
          <p:cNvPr id="8" name="Rounded Rectangle 7"/>
          <p:cNvSpPr/>
          <p:nvPr/>
        </p:nvSpPr>
        <p:spPr>
          <a:xfrm>
            <a:off x="2096628" y="5074449"/>
            <a:ext cx="2209800" cy="533400"/>
          </a:xfrm>
          <a:prstGeom prst="roundRect">
            <a:avLst/>
          </a:prstGeom>
        </p:spPr>
        <p:style>
          <a:lnRef idx="3">
            <a:schemeClr val="lt1"/>
          </a:lnRef>
          <a:fillRef idx="1">
            <a:schemeClr val="dk1"/>
          </a:fillRef>
          <a:effectRef idx="1">
            <a:schemeClr val="dk1"/>
          </a:effectRef>
          <a:fontRef idx="minor">
            <a:schemeClr val="lt1"/>
          </a:fontRef>
        </p:style>
        <p:txBody>
          <a:bodyPr rtlCol="0" anchor="ctr"/>
          <a:lstStyle/>
          <a:p>
            <a:pPr algn="ctr"/>
            <a:r>
              <a:rPr lang="en-US" dirty="0"/>
              <a:t>working set</a:t>
            </a:r>
          </a:p>
        </p:txBody>
      </p:sp>
      <p:sp>
        <p:nvSpPr>
          <p:cNvPr id="9" name="TextBox 8"/>
          <p:cNvSpPr txBox="1"/>
          <p:nvPr/>
        </p:nvSpPr>
        <p:spPr>
          <a:xfrm>
            <a:off x="4417964" y="5087502"/>
            <a:ext cx="5287922" cy="830997"/>
          </a:xfrm>
          <a:prstGeom prst="rect">
            <a:avLst/>
          </a:prstGeom>
          <a:noFill/>
        </p:spPr>
        <p:txBody>
          <a:bodyPr wrap="none" rtlCol="0">
            <a:spAutoFit/>
          </a:bodyPr>
          <a:lstStyle/>
          <a:p>
            <a:r>
              <a:rPr lang="en-US" sz="2400" dirty="0"/>
              <a:t>The amount of memory, a given program</a:t>
            </a:r>
          </a:p>
          <a:p>
            <a:r>
              <a:rPr lang="en-US" sz="2400" dirty="0"/>
              <a:t>requires in a time interval.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Types of Misses</a:t>
            </a:r>
          </a:p>
        </p:txBody>
      </p:sp>
      <p:sp>
        <p:nvSpPr>
          <p:cNvPr id="57349" name="Text Placeholder 2"/>
          <p:cNvSpPr txBox="1">
            <a:spLocks noGrp="1"/>
          </p:cNvSpPr>
          <p:nvPr>
            <p:ph type="body" idx="4294967295"/>
          </p:nvPr>
        </p:nvSpPr>
        <p:spPr bwMode="auto">
          <a:xfrm>
            <a:off x="2209800" y="1600200"/>
            <a:ext cx="7848600" cy="5029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10000"/>
          </a:bodyPr>
          <a:lstStyle/>
          <a:p>
            <a:pPr marL="431800" indent="-323850">
              <a:spcBef>
                <a:spcPct val="0"/>
              </a:spcBef>
              <a:spcAft>
                <a:spcPts val="1413"/>
              </a:spcAft>
            </a:pPr>
            <a:r>
              <a:rPr lang="en-US" altLang="en-US" sz="2800" dirty="0">
                <a:solidFill>
                  <a:srgbClr val="2300DC"/>
                </a:solidFill>
                <a:latin typeface="Calibri" pitchFamily="34" charset="0"/>
                <a:ea typeface="Microsoft YaHei" pitchFamily="34" charset="-122"/>
                <a:cs typeface="Mangal" pitchFamily="18" charset="0"/>
              </a:rPr>
              <a:t>Compulsory Misses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Misses that happen when we read in a piece of data for the first time.</a:t>
            </a:r>
          </a:p>
          <a:p>
            <a:pPr marL="431800" indent="-323850">
              <a:spcBef>
                <a:spcPct val="0"/>
              </a:spcBef>
              <a:spcAft>
                <a:spcPts val="1413"/>
              </a:spcAft>
            </a:pPr>
            <a:r>
              <a:rPr lang="en-US" altLang="en-US" sz="2800" dirty="0">
                <a:solidFill>
                  <a:srgbClr val="FF0000"/>
                </a:solidFill>
                <a:latin typeface="Calibri" pitchFamily="34" charset="0"/>
                <a:ea typeface="Microsoft YaHei" pitchFamily="34" charset="-122"/>
                <a:cs typeface="Mangal" pitchFamily="18" charset="0"/>
              </a:rPr>
              <a:t>Conflict Misses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Misses that occur due to the limited amount of associativity in a set associative or direct mapped cache. </a:t>
            </a:r>
            <a:r>
              <a:rPr lang="en-US" altLang="en-US" sz="2400" dirty="0">
                <a:solidFill>
                  <a:srgbClr val="00B050"/>
                </a:solidFill>
                <a:latin typeface="Calibri" pitchFamily="34" charset="0"/>
                <a:ea typeface="Microsoft YaHei" pitchFamily="34" charset="-122"/>
                <a:cs typeface="Mangal" pitchFamily="18" charset="0"/>
              </a:rPr>
              <a:t>Example</a:t>
            </a:r>
            <a:r>
              <a:rPr lang="en-US" altLang="en-US" sz="2400" dirty="0">
                <a:latin typeface="Calibri" pitchFamily="34" charset="0"/>
                <a:ea typeface="Microsoft YaHei" pitchFamily="34" charset="-122"/>
                <a:cs typeface="Mangal" pitchFamily="18" charset="0"/>
              </a:rPr>
              <a:t>: Assume that 5 blocks (accessed by the program) map to the same set in a 4-way associative cache. Only 4 out of 5 can be accommodated.</a:t>
            </a:r>
          </a:p>
          <a:p>
            <a:pPr marL="431800" indent="-323850">
              <a:spcBef>
                <a:spcPct val="0"/>
              </a:spcBef>
              <a:spcAft>
                <a:spcPts val="1413"/>
              </a:spcAft>
            </a:pPr>
            <a:r>
              <a:rPr lang="en-US" altLang="en-US" sz="2800" dirty="0">
                <a:solidFill>
                  <a:srgbClr val="00AE00"/>
                </a:solidFill>
                <a:latin typeface="Calibri" pitchFamily="34" charset="0"/>
                <a:ea typeface="Microsoft YaHei" pitchFamily="34" charset="-122"/>
                <a:cs typeface="Mangal" pitchFamily="18" charset="0"/>
              </a:rPr>
              <a:t>Capacity Misses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Misses that occur due to the limited size of a cache.  </a:t>
            </a:r>
            <a:r>
              <a:rPr lang="en-US" altLang="en-US" sz="2400" dirty="0">
                <a:solidFill>
                  <a:srgbClr val="00B050"/>
                </a:solidFill>
                <a:latin typeface="Calibri" pitchFamily="34" charset="0"/>
                <a:ea typeface="Microsoft YaHei" pitchFamily="34" charset="-122"/>
                <a:cs typeface="Mangal" pitchFamily="18" charset="0"/>
              </a:rPr>
              <a:t>Example</a:t>
            </a:r>
            <a:r>
              <a:rPr lang="en-US" altLang="en-US" sz="2400" dirty="0">
                <a:latin typeface="Calibri" pitchFamily="34" charset="0"/>
                <a:ea typeface="Microsoft YaHei" pitchFamily="34" charset="-122"/>
                <a:cs typeface="Mangal" pitchFamily="18" charset="0"/>
              </a:rPr>
              <a:t>: Assume the working set of a program is 10 KB, and the cache size is 8 KB.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Schemes</a:t>
            </a:r>
            <a:r>
              <a:rPr lang="fr-FR" dirty="0">
                <a:solidFill>
                  <a:schemeClr val="tx1"/>
                </a:solidFill>
              </a:rPr>
              <a:t> to </a:t>
            </a:r>
            <a:r>
              <a:rPr lang="fr-FR" dirty="0" err="1">
                <a:solidFill>
                  <a:schemeClr val="tx1"/>
                </a:solidFill>
              </a:rPr>
              <a:t>Mitigate</a:t>
            </a:r>
            <a:r>
              <a:rPr lang="fr-FR" dirty="0">
                <a:solidFill>
                  <a:schemeClr val="tx1"/>
                </a:solidFill>
              </a:rPr>
              <a:t> Misses</a:t>
            </a:r>
          </a:p>
        </p:txBody>
      </p:sp>
      <p:sp>
        <p:nvSpPr>
          <p:cNvPr id="58373" name="Text Placeholder 2"/>
          <p:cNvSpPr txBox="1">
            <a:spLocks noGrp="1"/>
          </p:cNvSpPr>
          <p:nvPr>
            <p:ph type="body" idx="4294967295"/>
          </p:nvPr>
        </p:nvSpPr>
        <p:spPr bwMode="auto">
          <a:xfrm>
            <a:off x="1901826" y="1981200"/>
            <a:ext cx="8385175" cy="4038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FF0000"/>
                </a:solidFill>
                <a:latin typeface="Calibri" pitchFamily="34" charset="0"/>
                <a:ea typeface="Microsoft YaHei" pitchFamily="34" charset="-122"/>
                <a:cs typeface="Mangal" pitchFamily="18" charset="0"/>
              </a:rPr>
              <a:t>Compulsory Misses</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Increase the </a:t>
            </a:r>
            <a:r>
              <a:rPr lang="en-US" altLang="en-US" sz="2800" dirty="0">
                <a:solidFill>
                  <a:srgbClr val="0000FF"/>
                </a:solidFill>
                <a:latin typeface="Calibri" pitchFamily="34" charset="0"/>
                <a:ea typeface="Microsoft YaHei" pitchFamily="34" charset="-122"/>
                <a:cs typeface="Mangal" pitchFamily="18" charset="0"/>
              </a:rPr>
              <a:t>block size</a:t>
            </a:r>
            <a:r>
              <a:rPr lang="en-US" altLang="en-US" sz="2800" dirty="0">
                <a:latin typeface="Calibri" pitchFamily="34" charset="0"/>
                <a:ea typeface="Microsoft YaHei" pitchFamily="34" charset="-122"/>
                <a:cs typeface="Mangal" pitchFamily="18" charset="0"/>
              </a:rPr>
              <a:t>. We can bring in more data in one go, and due to</a:t>
            </a:r>
            <a:r>
              <a:rPr lang="en-US" altLang="en-US" sz="2800" b="1" dirty="0">
                <a:latin typeface="Calibri" pitchFamily="34" charset="0"/>
                <a:ea typeface="Microsoft YaHei" pitchFamily="34" charset="-122"/>
                <a:cs typeface="Mangal" pitchFamily="18" charset="0"/>
              </a:rPr>
              <a:t> </a:t>
            </a:r>
            <a:r>
              <a:rPr lang="en-US" altLang="en-US" sz="2800" b="1" dirty="0">
                <a:solidFill>
                  <a:srgbClr val="3DEB3D"/>
                </a:solidFill>
                <a:latin typeface="Calibri" pitchFamily="34" charset="0"/>
                <a:ea typeface="Microsoft YaHei" pitchFamily="34" charset="-122"/>
                <a:cs typeface="Mangal" pitchFamily="18" charset="0"/>
              </a:rPr>
              <a:t>spatial locality</a:t>
            </a:r>
            <a:r>
              <a:rPr lang="en-US" altLang="en-US" sz="2800" dirty="0">
                <a:latin typeface="Calibri" pitchFamily="34" charset="0"/>
                <a:ea typeface="Microsoft YaHei" pitchFamily="34" charset="-122"/>
                <a:cs typeface="Mangal" pitchFamily="18" charset="0"/>
              </a:rPr>
              <a:t> the number of misses might go down.</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Try to guess the </a:t>
            </a:r>
            <a:r>
              <a:rPr lang="en-US" altLang="en-US" sz="2800" dirty="0">
                <a:solidFill>
                  <a:srgbClr val="FF0000"/>
                </a:solidFill>
                <a:latin typeface="Calibri" pitchFamily="34" charset="0"/>
                <a:ea typeface="Microsoft YaHei" pitchFamily="34" charset="-122"/>
                <a:cs typeface="Mangal" pitchFamily="18" charset="0"/>
              </a:rPr>
              <a:t>memory locations</a:t>
            </a:r>
            <a:r>
              <a:rPr lang="en-US" altLang="en-US" sz="2800" dirty="0">
                <a:latin typeface="Calibri" pitchFamily="34" charset="0"/>
                <a:ea typeface="Microsoft YaHei" pitchFamily="34" charset="-122"/>
                <a:cs typeface="Mangal" pitchFamily="18" charset="0"/>
              </a:rPr>
              <a:t> that will be accessed in the near future. </a:t>
            </a:r>
            <a:r>
              <a:rPr lang="en-US" altLang="en-US" sz="2800" b="1" dirty="0" err="1">
                <a:solidFill>
                  <a:srgbClr val="0000FF"/>
                </a:solidFill>
                <a:latin typeface="Calibri" pitchFamily="34" charset="0"/>
                <a:ea typeface="Microsoft YaHei" pitchFamily="34" charset="-122"/>
                <a:cs typeface="Mangal" pitchFamily="18" charset="0"/>
              </a:rPr>
              <a:t>Prefetch</a:t>
            </a:r>
            <a:r>
              <a:rPr lang="en-US" altLang="en-US" sz="2800" b="1" dirty="0">
                <a:solidFill>
                  <a:srgbClr val="0000FF"/>
                </a:solidFill>
                <a:latin typeface="Calibri" pitchFamily="34" charset="0"/>
                <a:ea typeface="Microsoft YaHei" pitchFamily="34" charset="-122"/>
                <a:cs typeface="Mangal" pitchFamily="18" charset="0"/>
              </a:rPr>
              <a:t> </a:t>
            </a:r>
            <a:r>
              <a:rPr lang="en-US" altLang="en-US" sz="2800" dirty="0">
                <a:solidFill>
                  <a:srgbClr val="0000FF"/>
                </a:solidFill>
                <a:latin typeface="Calibri" pitchFamily="34" charset="0"/>
                <a:ea typeface="Microsoft YaHei" pitchFamily="34" charset="-122"/>
                <a:cs typeface="Mangal" pitchFamily="18" charset="0"/>
              </a:rPr>
              <a:t>(fetch in advance)</a:t>
            </a:r>
            <a:r>
              <a:rPr lang="en-US" altLang="en-US" sz="2800" b="1" dirty="0">
                <a:solidFill>
                  <a:srgbClr val="0000FF"/>
                </a:solidFill>
                <a:latin typeface="Calibri" pitchFamily="34" charset="0"/>
                <a:ea typeface="Microsoft YaHei" pitchFamily="34" charset="-122"/>
                <a:cs typeface="Mangal" pitchFamily="18" charset="0"/>
              </a:rPr>
              <a:t> </a:t>
            </a:r>
            <a:r>
              <a:rPr lang="en-US" altLang="en-US" sz="2800" dirty="0">
                <a:latin typeface="Calibri" pitchFamily="34" charset="0"/>
                <a:ea typeface="Microsoft YaHei" pitchFamily="34" charset="-122"/>
                <a:cs typeface="Mangal" pitchFamily="18" charset="0"/>
              </a:rPr>
              <a:t>those locations. We can do this for example in the case of array accesses.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Schemes</a:t>
            </a:r>
            <a:r>
              <a:rPr lang="fr-FR" dirty="0">
                <a:solidFill>
                  <a:schemeClr val="tx1"/>
                </a:solidFill>
              </a:rPr>
              <a:t> to </a:t>
            </a:r>
            <a:r>
              <a:rPr lang="fr-FR" dirty="0" err="1">
                <a:solidFill>
                  <a:schemeClr val="tx1"/>
                </a:solidFill>
              </a:rPr>
              <a:t>Mitigate</a:t>
            </a:r>
            <a:r>
              <a:rPr lang="fr-FR" dirty="0">
                <a:solidFill>
                  <a:schemeClr val="tx1"/>
                </a:solidFill>
              </a:rPr>
              <a:t> Misses - II</a:t>
            </a:r>
          </a:p>
        </p:txBody>
      </p:sp>
      <p:sp>
        <p:nvSpPr>
          <p:cNvPr id="59397" name="Text Placeholder 2"/>
          <p:cNvSpPr txBox="1">
            <a:spLocks noGrp="1"/>
          </p:cNvSpPr>
          <p:nvPr>
            <p:ph type="body" idx="4294967295"/>
          </p:nvPr>
        </p:nvSpPr>
        <p:spPr bwMode="auto">
          <a:xfrm>
            <a:off x="2260600" y="1371600"/>
            <a:ext cx="80264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FF0000"/>
                </a:solidFill>
                <a:latin typeface="Calibri" pitchFamily="34" charset="0"/>
                <a:ea typeface="Microsoft YaHei" pitchFamily="34" charset="-122"/>
                <a:cs typeface="Mangal" pitchFamily="18" charset="0"/>
              </a:rPr>
              <a:t>Conflict Misses</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Increase the </a:t>
            </a:r>
            <a:r>
              <a:rPr lang="en-US" altLang="en-US" sz="2800" dirty="0">
                <a:solidFill>
                  <a:srgbClr val="2300DC"/>
                </a:solidFill>
                <a:latin typeface="Calibri" pitchFamily="34" charset="0"/>
                <a:ea typeface="Microsoft YaHei" pitchFamily="34" charset="-122"/>
                <a:cs typeface="Mangal" pitchFamily="18" charset="0"/>
              </a:rPr>
              <a:t>associativity</a:t>
            </a:r>
            <a:r>
              <a:rPr lang="en-US" altLang="en-US" sz="2800" dirty="0">
                <a:latin typeface="Calibri" pitchFamily="34" charset="0"/>
                <a:ea typeface="Microsoft YaHei" pitchFamily="34" charset="-122"/>
                <a:cs typeface="Mangal" pitchFamily="18" charset="0"/>
              </a:rPr>
              <a:t> of the cache (at the cost of </a:t>
            </a:r>
            <a:r>
              <a:rPr lang="en-US" altLang="en-US" sz="2800" b="1" dirty="0">
                <a:solidFill>
                  <a:srgbClr val="0000FF"/>
                </a:solidFill>
                <a:latin typeface="Calibri" pitchFamily="34" charset="0"/>
                <a:ea typeface="Microsoft YaHei" pitchFamily="34" charset="-122"/>
                <a:cs typeface="Mangal" pitchFamily="18" charset="0"/>
              </a:rPr>
              <a:t>latency</a:t>
            </a:r>
            <a:r>
              <a:rPr lang="en-US" altLang="en-US" sz="2800" dirty="0">
                <a:latin typeface="Calibri" pitchFamily="34" charset="0"/>
                <a:ea typeface="Microsoft YaHei" pitchFamily="34" charset="-122"/>
                <a:cs typeface="Mangal" pitchFamily="18" charset="0"/>
              </a:rPr>
              <a:t> and </a:t>
            </a:r>
            <a:r>
              <a:rPr lang="en-US" altLang="en-US" sz="2800" b="1" dirty="0">
                <a:solidFill>
                  <a:srgbClr val="00AE00"/>
                </a:solidFill>
                <a:latin typeface="Calibri" pitchFamily="34" charset="0"/>
                <a:ea typeface="Microsoft YaHei" pitchFamily="34" charset="-122"/>
                <a:cs typeface="Mangal" pitchFamily="18" charset="0"/>
              </a:rPr>
              <a:t>power</a:t>
            </a:r>
            <a:r>
              <a:rPr lang="en-US" altLang="en-US" sz="2800" dirty="0">
                <a:latin typeface="Calibri" pitchFamily="34" charset="0"/>
                <a:ea typeface="Microsoft YaHei" pitchFamily="34" charset="-122"/>
                <a:cs typeface="Mangal" pitchFamily="18" charset="0"/>
              </a:rPr>
              <a:t>)</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We can use a smaller fully associative cache called the </a:t>
            </a:r>
            <a:r>
              <a:rPr lang="en-US" altLang="en-US" sz="2800" b="1" i="1" dirty="0">
                <a:solidFill>
                  <a:srgbClr val="280099"/>
                </a:solidFill>
                <a:latin typeface="Calibri" pitchFamily="34" charset="0"/>
                <a:ea typeface="Microsoft YaHei" pitchFamily="34" charset="-122"/>
                <a:cs typeface="Mangal" pitchFamily="18" charset="0"/>
              </a:rPr>
              <a:t>victim cache</a:t>
            </a:r>
            <a:r>
              <a:rPr lang="en-US" altLang="en-US" sz="2800" dirty="0">
                <a:latin typeface="Calibri" pitchFamily="34" charset="0"/>
                <a:ea typeface="Microsoft YaHei" pitchFamily="34" charset="-122"/>
                <a:cs typeface="Mangal" pitchFamily="18" charset="0"/>
              </a:rPr>
              <a:t> . Any line that gets displaced from the main cache can be put in the victim cache. The processor needs to check both the L1 and victim cache, before proceeding to the L2 cache.  </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Write programs in a </a:t>
            </a:r>
            <a:r>
              <a:rPr lang="en-US" altLang="en-US" sz="2800" b="1" dirty="0">
                <a:solidFill>
                  <a:srgbClr val="00FF00"/>
                </a:solidFill>
                <a:latin typeface="Calibri" pitchFamily="34" charset="0"/>
                <a:ea typeface="Microsoft YaHei" pitchFamily="34" charset="-122"/>
                <a:cs typeface="Mangal" pitchFamily="18" charset="0"/>
              </a:rPr>
              <a:t>cache friendly</a:t>
            </a:r>
            <a:r>
              <a:rPr lang="en-US" altLang="en-US" sz="2800" dirty="0">
                <a:latin typeface="Calibri" pitchFamily="34" charset="0"/>
                <a:ea typeface="Microsoft YaHei" pitchFamily="34" charset="-122"/>
                <a:cs typeface="Mangal" pitchFamily="18" charset="0"/>
              </a:rPr>
              <a:t> way.</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13000" y="30480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err="1">
                <a:solidFill>
                  <a:schemeClr val="tx1"/>
                </a:solidFill>
              </a:rPr>
              <a:t>Victim</a:t>
            </a:r>
            <a:r>
              <a:rPr lang="fr-FR" dirty="0">
                <a:solidFill>
                  <a:schemeClr val="tx1"/>
                </a:solidFill>
              </a:rPr>
              <a:t> Cache</a:t>
            </a:r>
          </a:p>
        </p:txBody>
      </p:sp>
      <p:sp>
        <p:nvSpPr>
          <p:cNvPr id="4" name="AutoShape 3"/>
          <p:cNvSpPr>
            <a:spLocks noChangeAspect="1" noChangeArrowheads="1" noTextEdit="1"/>
          </p:cNvSpPr>
          <p:nvPr/>
        </p:nvSpPr>
        <p:spPr bwMode="auto">
          <a:xfrm>
            <a:off x="5105401" y="1752601"/>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 name="Rectangle 5"/>
          <p:cNvSpPr>
            <a:spLocks noChangeArrowheads="1"/>
          </p:cNvSpPr>
          <p:nvPr/>
        </p:nvSpPr>
        <p:spPr bwMode="auto">
          <a:xfrm>
            <a:off x="5105400" y="4813300"/>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7"/>
          <p:cNvSpPr>
            <a:spLocks noChangeArrowheads="1"/>
          </p:cNvSpPr>
          <p:nvPr/>
        </p:nvSpPr>
        <p:spPr bwMode="auto">
          <a:xfrm>
            <a:off x="5270500" y="1860551"/>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8"/>
          <p:cNvSpPr>
            <a:spLocks noChangeArrowheads="1"/>
          </p:cNvSpPr>
          <p:nvPr/>
        </p:nvSpPr>
        <p:spPr bwMode="auto">
          <a:xfrm>
            <a:off x="5257801" y="3175000"/>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9"/>
          <p:cNvSpPr>
            <a:spLocks noChangeArrowheads="1"/>
          </p:cNvSpPr>
          <p:nvPr/>
        </p:nvSpPr>
        <p:spPr bwMode="auto">
          <a:xfrm>
            <a:off x="5810251" y="2171700"/>
            <a:ext cx="1115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Processor</a:t>
            </a:r>
            <a:endParaRPr lang="en-US">
              <a:latin typeface="Arial" pitchFamily="34" charset="0"/>
            </a:endParaRPr>
          </a:p>
        </p:txBody>
      </p:sp>
      <p:sp>
        <p:nvSpPr>
          <p:cNvPr id="10" name="Rectangle 10"/>
          <p:cNvSpPr>
            <a:spLocks noChangeArrowheads="1"/>
          </p:cNvSpPr>
          <p:nvPr/>
        </p:nvSpPr>
        <p:spPr bwMode="auto">
          <a:xfrm>
            <a:off x="5340351" y="3336926"/>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L1 cache</a:t>
            </a:r>
            <a:endParaRPr lang="en-US">
              <a:latin typeface="Arial" pitchFamily="34" charset="0"/>
            </a:endParaRPr>
          </a:p>
        </p:txBody>
      </p:sp>
      <p:sp>
        <p:nvSpPr>
          <p:cNvPr id="13" name="Rectangle 13"/>
          <p:cNvSpPr>
            <a:spLocks noChangeArrowheads="1"/>
          </p:cNvSpPr>
          <p:nvPr/>
        </p:nvSpPr>
        <p:spPr bwMode="auto">
          <a:xfrm>
            <a:off x="5764213" y="4995864"/>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L2 cache</a:t>
            </a:r>
            <a:endParaRPr lang="en-US">
              <a:latin typeface="Arial" pitchFamily="34" charset="0"/>
            </a:endParaRPr>
          </a:p>
        </p:txBody>
      </p:sp>
      <p:sp>
        <p:nvSpPr>
          <p:cNvPr id="27" name="Up-Down Arrow 26"/>
          <p:cNvSpPr/>
          <p:nvPr/>
        </p:nvSpPr>
        <p:spPr>
          <a:xfrm>
            <a:off x="5619749" y="2741613"/>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Up-Down Arrow 27"/>
          <p:cNvSpPr/>
          <p:nvPr/>
        </p:nvSpPr>
        <p:spPr>
          <a:xfrm>
            <a:off x="5627024" y="3697817"/>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Rectangle 28"/>
          <p:cNvSpPr/>
          <p:nvPr/>
        </p:nvSpPr>
        <p:spPr>
          <a:xfrm>
            <a:off x="5496586" y="4121148"/>
            <a:ext cx="627328" cy="2476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p:cNvSpPr txBox="1"/>
          <p:nvPr/>
        </p:nvSpPr>
        <p:spPr>
          <a:xfrm>
            <a:off x="6469193" y="3685116"/>
            <a:ext cx="1402948" cy="369332"/>
          </a:xfrm>
          <a:prstGeom prst="rect">
            <a:avLst/>
          </a:prstGeom>
          <a:noFill/>
        </p:spPr>
        <p:txBody>
          <a:bodyPr wrap="none" rtlCol="0">
            <a:spAutoFit/>
          </a:bodyPr>
          <a:lstStyle/>
          <a:p>
            <a:r>
              <a:rPr lang="en-US" dirty="0"/>
              <a:t>Victim Cache</a:t>
            </a:r>
          </a:p>
        </p:txBody>
      </p:sp>
      <p:cxnSp>
        <p:nvCxnSpPr>
          <p:cNvPr id="32" name="Straight Arrow Connector 31"/>
          <p:cNvCxnSpPr>
            <a:endCxn id="29" idx="3"/>
          </p:cNvCxnSpPr>
          <p:nvPr/>
        </p:nvCxnSpPr>
        <p:spPr>
          <a:xfrm flipH="1">
            <a:off x="6123915" y="4032779"/>
            <a:ext cx="462955" cy="21219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Up-Down Arrow 32"/>
          <p:cNvSpPr/>
          <p:nvPr/>
        </p:nvSpPr>
        <p:spPr>
          <a:xfrm>
            <a:off x="5654674" y="4374621"/>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4" name="Oval 33"/>
          <p:cNvSpPr/>
          <p:nvPr/>
        </p:nvSpPr>
        <p:spPr>
          <a:xfrm>
            <a:off x="5337175" y="2370138"/>
            <a:ext cx="381000" cy="381000"/>
          </a:xfrm>
          <a:prstGeom prst="ellipse">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R</a:t>
            </a:r>
          </a:p>
        </p:txBody>
      </p:sp>
      <p:sp>
        <p:nvSpPr>
          <p:cNvPr id="35" name="Oval 34"/>
          <p:cNvSpPr/>
          <p:nvPr/>
        </p:nvSpPr>
        <p:spPr>
          <a:xfrm>
            <a:off x="5363104" y="2404006"/>
            <a:ext cx="364596" cy="3000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p>
        </p:txBody>
      </p:sp>
      <p:sp>
        <p:nvSpPr>
          <p:cNvPr id="36" name="Oval 35"/>
          <p:cNvSpPr/>
          <p:nvPr/>
        </p:nvSpPr>
        <p:spPr>
          <a:xfrm>
            <a:off x="5349875" y="2353980"/>
            <a:ext cx="381000" cy="375191"/>
          </a:xfrm>
          <a:prstGeom prst="ellips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R</a:t>
            </a:r>
          </a:p>
        </p:txBody>
      </p:sp>
    </p:spTree>
    <p:extLst>
      <p:ext uri="{BB962C8B-B14F-4D97-AF65-F5344CB8AC3E}">
        <p14:creationId xmlns:p14="http://schemas.microsoft.com/office/powerpoint/2010/main" val="217080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88889E-6 4.44444E-6 L -3.88889E-6 4.44444E-6 C -0.00035 0.00856 -0.00087 0.01712 -0.00087 0.02592 C -0.00087 0.04027 -0.00017 0.04652 0.00087 0.05925 C 0.00122 0.06342 0.00156 0.06736 0.00174 0.07152 C 0.00208 0.08148 0.00226 0.09143 0.00278 0.10115 C 0.00278 0.10254 0.00295 0.10393 0.00365 0.10486 C 0.00955 0.11273 0.00729 0.10787 0.01198 0.11111 C 0.01302 0.1118 0.01372 0.11296 0.01476 0.11342 C 0.01667 0.11481 0.02031 0.1155 0.02222 0.11597 C 0.03559 0.11527 0.04254 0.12106 0.05087 0.11226 C 0.05156 0.11157 0.05208 0.11064 0.05261 0.10972 C 0.05295 0.1081 0.05313 0.10648 0.05365 0.10486 C 0.05399 0.10347 0.05504 0.10254 0.05538 0.10115 C 0.05608 0.09884 0.05608 0.09629 0.05642 0.09375 C 0.0566 0.08842 0.05695 0.0831 0.05729 0.07777 C 0.05764 0.07291 0.05816 0.06666 0.0592 0.06157 C 0.05938 0.06041 0.05972 0.05925 0.06007 0.05787 C 0.06042 0.04351 0.06094 0.02916 0.06094 0.01481 C 0.06094 0.00972 0.06059 0.00486 0.06007 4.44444E-6 C 0.0599 -0.00163 0.05955 -0.00325 0.0592 -0.0051 C 0.05886 -0.00625 0.05833 -0.00741 0.05816 -0.0088 C 0.05799 -0.01112 0.05816 -0.01366 0.05816 -0.01598 L 0.06198 -0.01366 " pathEditMode="relative" ptsTypes="AAAAAAAAAAAAAAAAAAAAAAAA">
                                      <p:cBhvr>
                                        <p:cTn id="10" dur="2000" fill="hold"/>
                                        <p:tgtEl>
                                          <p:spTgt spid="34"/>
                                        </p:tgtEl>
                                        <p:attrNameLst>
                                          <p:attrName>ppt_x</p:attrName>
                                          <p:attrName>ppt_y</p:attrName>
                                        </p:attrNameLst>
                                      </p:cBhvr>
                                    </p:animMotion>
                                  </p:childTnLst>
                                </p:cTn>
                              </p:par>
                            </p:childTnLst>
                          </p:cTn>
                        </p:par>
                        <p:par>
                          <p:cTn id="11" fill="hold">
                            <p:stCondLst>
                              <p:cond delay="2000"/>
                            </p:stCondLst>
                            <p:childTnLst>
                              <p:par>
                                <p:cTn id="12" presetID="10" presetClass="exit" presetSubtype="0" fill="hold" grpId="2" nodeType="afterEffect">
                                  <p:stCondLst>
                                    <p:cond delay="0"/>
                                  </p:stCondLst>
                                  <p:childTnLst>
                                    <p:animEffect transition="out" filter="fade">
                                      <p:cBhvr>
                                        <p:cTn id="13" dur="500"/>
                                        <p:tgtEl>
                                          <p:spTgt spid="34"/>
                                        </p:tgtEl>
                                      </p:cBhvr>
                                    </p:animEffect>
                                    <p:set>
                                      <p:cBhvr>
                                        <p:cTn id="14" dur="1" fill="hold">
                                          <p:stCondLst>
                                            <p:cond delay="499"/>
                                          </p:stCondLst>
                                        </p:cTn>
                                        <p:tgtEl>
                                          <p:spTgt spid="3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2"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05556E-6 -2.22222E-6 L 3.05556E-6 0.00023 C 0.00694 0.02547 0.00121 0.0007 0.00451 0.03195 C 0.00486 0.03449 0.00538 0.03727 0.00642 0.03935 L 0.01007 0.04676 C 0.01267 0.05718 0.00902 0.04445 0.01284 0.05301 C 0.01337 0.05417 0.01337 0.05556 0.01389 0.05672 C 0.01423 0.0581 0.0151 0.05926 0.01562 0.06042 C 0.01597 0.06158 0.01614 0.06297 0.01666 0.06412 C 0.01701 0.06505 0.01805 0.06551 0.0184 0.06667 C 0.01927 0.06898 0.02031 0.07408 0.02031 0.07431 C 0.01962 0.09121 0.01857 0.10047 0.02031 0.11713 C 0.02048 0.11968 0.02083 0.12269 0.02222 0.12454 C 0.02656 0.13056 0.021 0.12338 0.02673 0.12963 C 0.02743 0.13033 0.02795 0.13125 0.02864 0.13195 C 0.02899 0.13334 0.02916 0.13449 0.02951 0.13565 C 0.03003 0.13704 0.0309 0.13797 0.03142 0.13935 C 0.03472 0.14954 0.03125 0.14422 0.03507 0.14931 C 0.03472 0.17593 0.0342 0.20278 0.0342 0.22963 C 0.0342 0.23727 0.03455 0.24514 0.03507 0.25301 C 0.03524 0.25417 0.03541 0.25579 0.03611 0.25672 C 0.03646 0.25718 0.04253 0.25903 0.04253 0.25926 C 0.04462 0.2588 0.04705 0.25926 0.04896 0.25787 C 0.04982 0.25741 0.04948 0.25533 0.05 0.25417 C 0.05034 0.25324 0.05121 0.25255 0.05173 0.25185 C 0.05521 0.2382 0.04982 0.2588 0.05451 0.24445 C 0.05538 0.2419 0.05573 0.23935 0.05642 0.23704 C 0.05729 0.23334 0.05764 0.23218 0.05833 0.22824 C 0.05868 0.22593 0.05885 0.22338 0.0592 0.22084 C 0.05885 0.20903 0.05885 0.19699 0.05833 0.18519 C 0.05798 0.18033 0.05729 0.17917 0.05642 0.17523 C 0.05399 0.16435 0.05677 0.17547 0.05451 0.16667 C 0.05399 0.16158 0.0533 0.15324 0.05277 0.14815 C 0.05243 0.14607 0.05208 0.14398 0.05173 0.1419 C 0.05208 0.13148 0.05191 0.1213 0.05277 0.11111 C 0.05295 0.10648 0.05607 0.09908 0.05833 0.0963 C 0.05989 0.09398 0.06076 0.09306 0.06198 0.09005 C 0.06232 0.08889 0.0625 0.0875 0.06284 0.08634 C 0.06337 0.08496 0.06423 0.08403 0.06475 0.08264 C 0.0651 0.08148 0.06527 0.08009 0.06562 0.07894 C 0.06614 0.07755 0.06701 0.07662 0.06753 0.07523 C 0.06788 0.07408 0.06805 0.07269 0.0684 0.07153 C 0.06892 0.07014 0.06979 0.06922 0.07031 0.06783 C 0.07066 0.06667 0.07083 0.06528 0.07118 0.06412 C 0.0717 0.06273 0.07257 0.06181 0.07309 0.06042 C 0.07743 0.04722 0.07257 0.05764 0.07673 0.04931 C 0.07708 0.04236 0.07777 0.03519 0.07777 0.02824 C 0.07777 0.01922 0.07708 0.01019 0.07673 0.00116 C 0.07673 -0.00185 0.07673 -0.00463 0.07673 -0.00741 L 0.07673 -0.00717 " pathEditMode="relative" rAng="0" ptsTypes="AAAAAAAAAAAAAAAAAAAAAAAAAAAAAAAAAAAAAAAAAAAAAAAAAA">
                                      <p:cBhvr>
                                        <p:cTn id="22" dur="2000" fill="hold"/>
                                        <p:tgtEl>
                                          <p:spTgt spid="35"/>
                                        </p:tgtEl>
                                        <p:attrNameLst>
                                          <p:attrName>ppt_x</p:attrName>
                                          <p:attrName>ppt_y</p:attrName>
                                        </p:attrNameLst>
                                      </p:cBhvr>
                                      <p:rCtr x="3889" y="12593"/>
                                    </p:animMotion>
                                  </p:childTnLst>
                                </p:cTn>
                              </p:par>
                            </p:childTnLst>
                          </p:cTn>
                        </p:par>
                        <p:par>
                          <p:cTn id="23" fill="hold">
                            <p:stCondLst>
                              <p:cond delay="2000"/>
                            </p:stCondLst>
                            <p:childTnLst>
                              <p:par>
                                <p:cTn id="24" presetID="10" presetClass="exit" presetSubtype="0" fill="hold" grpId="1" nodeType="afterEffect">
                                  <p:stCondLst>
                                    <p:cond delay="0"/>
                                  </p:stCondLst>
                                  <p:childTnLst>
                                    <p:animEffect transition="out" filter="fade">
                                      <p:cBhvr>
                                        <p:cTn id="25" dur="500"/>
                                        <p:tgtEl>
                                          <p:spTgt spid="35"/>
                                        </p:tgtEl>
                                      </p:cBhvr>
                                    </p:animEffect>
                                    <p:set>
                                      <p:cBhvr>
                                        <p:cTn id="26" dur="1" fill="hold">
                                          <p:stCondLst>
                                            <p:cond delay="499"/>
                                          </p:stCondLst>
                                        </p:cTn>
                                        <p:tgtEl>
                                          <p:spTgt spid="35"/>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3.88889E-6 -1.85185E-6 L 3.88889E-6 0.00023 C 0.00139 0.00486 0.00295 0.00996 0.00451 0.01482 C 0.00503 0.01644 0.00555 0.01829 0.00642 0.01968 C 0.00694 0.02084 0.00764 0.02153 0.00833 0.02222 C 0.01093 0.03264 0.00729 0.01991 0.01111 0.02847 C 0.01145 0.02963 0.01145 0.03102 0.01198 0.03218 C 0.01336 0.03588 0.01527 0.03773 0.01753 0.04074 C 0.02066 0.05301 0.01545 0.03426 0.02118 0.04815 C 0.02257 0.05139 0.02326 0.05695 0.02395 0.06042 C 0.02482 0.06482 0.02517 0.06482 0.02673 0.06921 C 0.02708 0.07292 0.02725 0.07662 0.02777 0.08033 C 0.02812 0.08449 0.02882 0.08519 0.02951 0.08889 C 0.02986 0.09051 0.0302 0.09213 0.03055 0.09375 C 0.0302 0.11852 0.02951 0.14329 0.02951 0.16783 C 0.02951 0.24514 0.02829 0.22639 0.03142 0.26412 C 0.03107 0.27662 0.03107 0.28889 0.03055 0.30116 C 0.03038 0.30371 0.02968 0.30602 0.02951 0.30857 C 0.02708 0.36482 0.03003 0.32732 0.02777 0.35556 C 0.02777 0.35602 0.02812 0.37408 0.02951 0.37894 C 0.03003 0.38033 0.03055 0.38171 0.03142 0.38264 C 0.03211 0.38357 0.03316 0.3838 0.0342 0.38403 C 0.03698 0.38449 0.03975 0.38472 0.04253 0.38519 C 0.04375 0.38565 0.04496 0.38588 0.04618 0.38634 C 0.04722 0.38681 0.04809 0.38773 0.04895 0.38773 C 0.05312 0.38773 0.05711 0.38681 0.06111 0.38634 C 0.06579 0.38542 0.0677 0.38519 0.07222 0.38264 C 0.07326 0.38218 0.07395 0.38056 0.075 0.38033 C 0.07829 0.37894 0.096 0.37778 0.09618 0.37778 C 0.09774 0.37685 0.09948 0.37639 0.10086 0.37523 C 0.10295 0.37384 0.10364 0.37037 0.10468 0.36783 C 0.10451 0.36644 0.10503 0.35463 0.10173 0.35185 C 0.10017 0.35046 0.09809 0.35023 0.09618 0.34931 L 0.0934 0.34815 C 0.06423 0.35232 0.07621 0.35278 0.05729 0.3507 L 0.05173 0.34815 C 0.05086 0.34769 0.04982 0.34746 0.04895 0.34699 C 0.04427 0.34375 0.04652 0.34537 0.04253 0.3419 C 0.03889 0.33472 0.04201 0.34167 0.03975 0.33449 C 0.03628 0.32384 0.03906 0.33449 0.03698 0.32593 C 0.03663 0.32269 0.03663 0.31921 0.03611 0.31597 C 0.03559 0.31343 0.0342 0.30857 0.0342 0.3088 C 0.03246 0.28843 0.03437 0.30371 0.03229 0.29375 C 0.03159 0.29051 0.03055 0.28403 0.03055 0.28426 C 0.0302 0.28033 0.03003 0.27639 0.02951 0.27292 C 0.02934 0.27153 0.02882 0.27037 0.02864 0.26921 C 0.02812 0.26459 0.02795 0.25996 0.02777 0.25556 C 0.03003 0.14352 0.02777 0.28334 0.02777 0.1544 C 0.02777 0.06181 0.02309 0.09074 0.03142 0.04699 C 0.03177 0.04537 0.03264 0.04005 0.03333 0.0382 C 0.03368 0.03704 0.03454 0.03588 0.03507 0.03449 C 0.03541 0.03287 0.03541 0.03125 0.03611 0.02963 C 0.03645 0.02871 0.03715 0.02801 0.03784 0.02709 C 0.03871 0.02616 0.03975 0.02546 0.04062 0.02477 C 0.04323 0.02292 0.04757 0.02269 0.05 0.02222 C 0.05347 0.0206 0.05295 0.02084 0.05729 0.01968 C 0.06076 0.01898 0.0651 0.01852 0.0684 0.01736 C 0.07031 0.01667 0.07222 0.01574 0.07395 0.01482 C 0.075 0.01435 0.07586 0.01412 0.07673 0.01366 C 0.08142 0.01065 0.07916 0.01181 0.08333 0.00996 C 0.08385 0.0088 0.08732 0.00301 0.08784 0.00116 C 0.08836 -1.85185E-6 0.08854 -0.00116 0.08889 -0.00254 C 0.08784 -0.01296 0.08975 -0.00995 0.08698 -0.01342 L 0.08698 -0.01319 " pathEditMode="relative" rAng="0" ptsTypes="AAAAAAAAAAAAAAAAAAAAAAAAAAAAAAAAAAAAAAAAAAAAAAAAAAAAAAAAAAAAAAAA">
                                      <p:cBhvr>
                                        <p:cTn id="34" dur="2000" fill="hold"/>
                                        <p:tgtEl>
                                          <p:spTgt spid="36"/>
                                        </p:tgtEl>
                                        <p:attrNameLst>
                                          <p:attrName>ppt_x</p:attrName>
                                          <p:attrName>ppt_y</p:attrName>
                                        </p:attrNameLst>
                                      </p:cBhvr>
                                      <p:rCtr x="5226" y="18704"/>
                                    </p:animMotion>
                                  </p:childTnLst>
                                </p:cTn>
                              </p:par>
                            </p:childTnLst>
                          </p:cTn>
                        </p:par>
                        <p:par>
                          <p:cTn id="35" fill="hold">
                            <p:stCondLst>
                              <p:cond delay="2000"/>
                            </p:stCondLst>
                            <p:childTnLst>
                              <p:par>
                                <p:cTn id="36" presetID="10" presetClass="exit" presetSubtype="0" fill="hold" grpId="2" nodeType="afterEffect">
                                  <p:stCondLst>
                                    <p:cond delay="0"/>
                                  </p:stCondLst>
                                  <p:childTnLst>
                                    <p:animEffect transition="out" filter="fade">
                                      <p:cBhvr>
                                        <p:cTn id="37" dur="500"/>
                                        <p:tgtEl>
                                          <p:spTgt spid="36"/>
                                        </p:tgtEl>
                                      </p:cBhvr>
                                    </p:animEffect>
                                    <p:set>
                                      <p:cBhvr>
                                        <p:cTn id="38" dur="1" fill="hold">
                                          <p:stCondLst>
                                            <p:cond delay="499"/>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4" grpId="1" animBg="1"/>
      <p:bldP spid="34" grpId="2" animBg="1"/>
      <p:bldP spid="35" grpId="0" animBg="1"/>
      <p:bldP spid="35" grpId="1" animBg="1"/>
      <p:bldP spid="35" grpId="2" animBg="1"/>
      <p:bldP spid="36" grpId="0" animBg="1"/>
      <p:bldP spid="36" grpId="1" animBg="1"/>
      <p:bldP spid="36" grpId="2" animBg="1"/>
    </p:bldLst>
  </p:timing>
</p:sld>
</file>

<file path=ppt/slides/slide6.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63813" y="556566"/>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Regarding</a:t>
            </a:r>
            <a:r>
              <a:rPr lang="fr-FR" dirty="0">
                <a:solidFill>
                  <a:schemeClr val="tx1"/>
                </a:solidFill>
              </a:rPr>
              <a:t> all the memory </a:t>
            </a:r>
            <a:r>
              <a:rPr lang="fr-FR" dirty="0" err="1">
                <a:solidFill>
                  <a:schemeClr val="tx1"/>
                </a:solidFill>
              </a:rPr>
              <a:t>being</a:t>
            </a:r>
            <a:r>
              <a:rPr lang="fr-FR" dirty="0">
                <a:solidFill>
                  <a:schemeClr val="tx1"/>
                </a:solidFill>
              </a:rPr>
              <a:t> </a:t>
            </a:r>
            <a:r>
              <a:rPr lang="fr-FR" dirty="0" err="1">
                <a:solidFill>
                  <a:schemeClr val="tx1"/>
                </a:solidFill>
              </a:rPr>
              <a:t>homogeneous</a:t>
            </a:r>
            <a:r>
              <a:rPr lang="fr-FR" dirty="0">
                <a:solidFill>
                  <a:schemeClr val="tx1"/>
                </a:solidFill>
              </a:rPr>
              <a:t> </a:t>
            </a:r>
            <a:r>
              <a:rPr lang="fr-FR" dirty="0">
                <a:solidFill>
                  <a:schemeClr val="tx1"/>
                </a:solidFill>
                <a:sym typeface="Wingdings" panose="05000000000000000000" pitchFamily="2" charset="2"/>
              </a:rPr>
              <a:t> NOT TRUE</a:t>
            </a:r>
            <a:endParaRPr lang="fr-FR" dirty="0">
              <a:solidFill>
                <a:schemeClr val="tx1"/>
              </a:solidFill>
            </a:endParaRPr>
          </a:p>
        </p:txBody>
      </p:sp>
      <p:sp>
        <p:nvSpPr>
          <p:cNvPr id="6149" name="Text Placeholder 2"/>
          <p:cNvSpPr txBox="1">
            <a:spLocks noGrp="1"/>
          </p:cNvSpPr>
          <p:nvPr>
            <p:ph type="body" idx="4294967295"/>
          </p:nvPr>
        </p:nvSpPr>
        <p:spPr bwMode="auto">
          <a:xfrm>
            <a:off x="2286000" y="3460750"/>
            <a:ext cx="8077200" cy="2559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Should we make our memory using only flip-flops ?</a:t>
            </a:r>
          </a:p>
          <a:p>
            <a:pPr marL="863600" lvl="1" indent="-323850">
              <a:spcBef>
                <a:spcPct val="0"/>
              </a:spcBef>
              <a:spcAft>
                <a:spcPts val="1138"/>
              </a:spcAft>
            </a:pPr>
            <a:r>
              <a:rPr lang="en-US" altLang="en-US" sz="2400" dirty="0">
                <a:solidFill>
                  <a:srgbClr val="DC2300"/>
                </a:solidFill>
                <a:latin typeface="Calibri" pitchFamily="34" charset="0"/>
                <a:ea typeface="Microsoft YaHei" pitchFamily="34" charset="-122"/>
                <a:cs typeface="Mangal" pitchFamily="18" charset="0"/>
              </a:rPr>
              <a:t>10X </a:t>
            </a:r>
            <a:r>
              <a:rPr lang="en-US" altLang="en-US" sz="2400" dirty="0">
                <a:latin typeface="Calibri" pitchFamily="34" charset="0"/>
                <a:ea typeface="Microsoft YaHei" pitchFamily="34" charset="-122"/>
                <a:cs typeface="Mangal" pitchFamily="18" charset="0"/>
              </a:rPr>
              <a:t>the area of a memory with SRAM cells</a:t>
            </a:r>
          </a:p>
          <a:p>
            <a:pPr marL="863600" lvl="1" indent="-323850">
              <a:spcBef>
                <a:spcPct val="0"/>
              </a:spcBef>
              <a:spcAft>
                <a:spcPts val="1138"/>
              </a:spcAft>
            </a:pPr>
            <a:r>
              <a:rPr lang="en-US" altLang="en-US" sz="2400" dirty="0">
                <a:solidFill>
                  <a:srgbClr val="DC2300"/>
                </a:solidFill>
                <a:latin typeface="Calibri" pitchFamily="34" charset="0"/>
                <a:ea typeface="Microsoft YaHei" pitchFamily="34" charset="-122"/>
                <a:cs typeface="Mangal" pitchFamily="18" charset="0"/>
              </a:rPr>
              <a:t>160X </a:t>
            </a:r>
            <a:r>
              <a:rPr lang="en-US" altLang="en-US" sz="2400" dirty="0">
                <a:latin typeface="Calibri" pitchFamily="34" charset="0"/>
                <a:ea typeface="Microsoft YaHei" pitchFamily="34" charset="-122"/>
                <a:cs typeface="Mangal" pitchFamily="18" charset="0"/>
              </a:rPr>
              <a:t>the area of a memory with DRAM cells</a:t>
            </a:r>
          </a:p>
          <a:p>
            <a:pPr marL="863600" lvl="1" indent="-323850">
              <a:spcBef>
                <a:spcPct val="0"/>
              </a:spcBef>
              <a:spcAft>
                <a:spcPts val="1138"/>
              </a:spcAft>
            </a:pPr>
            <a:r>
              <a:rPr lang="en-US" altLang="en-US" sz="2400" dirty="0">
                <a:solidFill>
                  <a:srgbClr val="2323DC"/>
                </a:solidFill>
                <a:latin typeface="Calibri" pitchFamily="34" charset="0"/>
                <a:ea typeface="Microsoft YaHei" pitchFamily="34" charset="-122"/>
                <a:cs typeface="Mangal" pitchFamily="18" charset="0"/>
              </a:rPr>
              <a:t>Significantly more power !!!</a:t>
            </a:r>
          </a:p>
        </p:txBody>
      </p:sp>
      <p:sp>
        <p:nvSpPr>
          <p:cNvPr id="8" name="AutoShape 4"/>
          <p:cNvSpPr>
            <a:spLocks noChangeAspect="1" noChangeArrowheads="1" noTextEdit="1"/>
          </p:cNvSpPr>
          <p:nvPr/>
        </p:nvSpPr>
        <p:spPr bwMode="auto">
          <a:xfrm>
            <a:off x="2895600" y="1752600"/>
            <a:ext cx="6154738"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Line 6"/>
          <p:cNvSpPr>
            <a:spLocks noChangeShapeType="1"/>
          </p:cNvSpPr>
          <p:nvPr/>
        </p:nvSpPr>
        <p:spPr bwMode="auto">
          <a:xfrm>
            <a:off x="2925764" y="178276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Line 7"/>
          <p:cNvSpPr>
            <a:spLocks noChangeShapeType="1"/>
          </p:cNvSpPr>
          <p:nvPr/>
        </p:nvSpPr>
        <p:spPr bwMode="auto">
          <a:xfrm>
            <a:off x="2925764" y="182721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8"/>
          <p:cNvSpPr>
            <a:spLocks noChangeShapeType="1"/>
          </p:cNvSpPr>
          <p:nvPr/>
        </p:nvSpPr>
        <p:spPr bwMode="auto">
          <a:xfrm flipV="1">
            <a:off x="2925763"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9"/>
          <p:cNvSpPr>
            <a:spLocks noChangeShapeType="1"/>
          </p:cNvSpPr>
          <p:nvPr/>
        </p:nvSpPr>
        <p:spPr bwMode="auto">
          <a:xfrm flipV="1">
            <a:off x="2986088"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3119439" y="1817689"/>
            <a:ext cx="9572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Cell Type</a:t>
            </a:r>
            <a:endParaRPr lang="en-US" dirty="0">
              <a:latin typeface="Arial" pitchFamily="34" charset="0"/>
            </a:endParaRPr>
          </a:p>
        </p:txBody>
      </p:sp>
      <p:sp>
        <p:nvSpPr>
          <p:cNvPr id="14" name="Line 11"/>
          <p:cNvSpPr>
            <a:spLocks noChangeShapeType="1"/>
          </p:cNvSpPr>
          <p:nvPr/>
        </p:nvSpPr>
        <p:spPr bwMode="auto">
          <a:xfrm flipV="1">
            <a:off x="5611813"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5745164" y="1817689"/>
            <a:ext cx="48731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1A1B1C"/>
                </a:solidFill>
                <a:latin typeface="ArialMT" charset="0"/>
              </a:rPr>
              <a:t>Area</a:t>
            </a:r>
            <a:endParaRPr lang="en-US">
              <a:latin typeface="Arial" pitchFamily="34" charset="0"/>
            </a:endParaRPr>
          </a:p>
        </p:txBody>
      </p:sp>
      <p:sp>
        <p:nvSpPr>
          <p:cNvPr id="16" name="Line 13"/>
          <p:cNvSpPr>
            <a:spLocks noChangeShapeType="1"/>
          </p:cNvSpPr>
          <p:nvPr/>
        </p:nvSpPr>
        <p:spPr bwMode="auto">
          <a:xfrm flipV="1">
            <a:off x="6908800"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7050089" y="1817689"/>
            <a:ext cx="159067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Typical Latency</a:t>
            </a:r>
            <a:endParaRPr lang="en-US" dirty="0">
              <a:latin typeface="Arial" pitchFamily="34" charset="0"/>
            </a:endParaRPr>
          </a:p>
        </p:txBody>
      </p:sp>
      <p:sp>
        <p:nvSpPr>
          <p:cNvPr id="18" name="Line 15"/>
          <p:cNvSpPr>
            <a:spLocks noChangeShapeType="1"/>
          </p:cNvSpPr>
          <p:nvPr/>
        </p:nvSpPr>
        <p:spPr bwMode="auto">
          <a:xfrm flipV="1">
            <a:off x="8947150"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flipV="1">
            <a:off x="9007475" y="1843089"/>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2925764" y="211455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flipV="1">
            <a:off x="2925763"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V="1">
            <a:off x="2986088"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119439" y="2097089"/>
            <a:ext cx="23717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Master Slave D flip flop</a:t>
            </a:r>
            <a:endParaRPr lang="en-US" dirty="0">
              <a:latin typeface="Arial" pitchFamily="34" charset="0"/>
            </a:endParaRPr>
          </a:p>
        </p:txBody>
      </p:sp>
      <p:sp>
        <p:nvSpPr>
          <p:cNvPr id="24" name="Line 21"/>
          <p:cNvSpPr>
            <a:spLocks noChangeShapeType="1"/>
          </p:cNvSpPr>
          <p:nvPr/>
        </p:nvSpPr>
        <p:spPr bwMode="auto">
          <a:xfrm flipV="1">
            <a:off x="5611813"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5" name="Rectangle 22"/>
              <p:cNvSpPr>
                <a:spLocks noChangeArrowheads="1"/>
              </p:cNvSpPr>
              <p:nvPr/>
            </p:nvSpPr>
            <p:spPr bwMode="auto">
              <a:xfrm>
                <a:off x="5745164" y="2112964"/>
                <a:ext cx="1103313"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solidFill>
                      <a:srgbClr val="1A1B1C"/>
                    </a:solidFill>
                    <a:latin typeface="ArialMT" charset="0"/>
                  </a:rPr>
                  <a:t>0.8 </a:t>
                </a:r>
                <a14:m>
                  <m:oMath xmlns:m="http://schemas.openxmlformats.org/officeDocument/2006/math">
                    <m:sSup>
                      <m:sSupPr>
                        <m:ctrlPr>
                          <a:rPr lang="en-US" i="1">
                            <a:solidFill>
                              <a:srgbClr val="1A1B1C"/>
                            </a:solidFill>
                            <a:latin typeface="Cambria Math" panose="02040503050406030204" pitchFamily="18" charset="0"/>
                          </a:rPr>
                        </m:ctrlPr>
                      </m:sSupPr>
                      <m:e>
                        <m:r>
                          <a:rPr lang="en-US" i="1">
                            <a:solidFill>
                              <a:srgbClr val="1A1B1C"/>
                            </a:solidFill>
                            <a:latin typeface="Cambria Math" panose="02040503050406030204" pitchFamily="18" charset="0"/>
                            <a:ea typeface="Cambria Math" panose="02040503050406030204" pitchFamily="18" charset="0"/>
                          </a:rPr>
                          <m:t>𝜇</m:t>
                        </m:r>
                        <m:r>
                          <a:rPr lang="en-US" i="1">
                            <a:solidFill>
                              <a:srgbClr val="1A1B1C"/>
                            </a:solidFill>
                            <a:latin typeface="Cambria Math" panose="02040503050406030204" pitchFamily="18" charset="0"/>
                            <a:ea typeface="Cambria Math" panose="02040503050406030204" pitchFamily="18" charset="0"/>
                          </a:rPr>
                          <m:t>𝑚</m:t>
                        </m:r>
                      </m:e>
                      <m:sup>
                        <m:r>
                          <a:rPr lang="en-US" i="1">
                            <a:solidFill>
                              <a:srgbClr val="1A1B1C"/>
                            </a:solidFill>
                            <a:latin typeface="Cambria Math" panose="02040503050406030204" pitchFamily="18" charset="0"/>
                          </a:rPr>
                          <m:t>2</m:t>
                        </m:r>
                      </m:sup>
                    </m:sSup>
                  </m:oMath>
                </a14:m>
                <a:r>
                  <a:rPr lang="en-US" dirty="0">
                    <a:solidFill>
                      <a:srgbClr val="1A1B1C"/>
                    </a:solidFill>
                    <a:latin typeface="ArialMT" charset="0"/>
                  </a:rPr>
                  <a:t>  </a:t>
                </a:r>
                <a:endParaRPr lang="en-US" dirty="0">
                  <a:latin typeface="Arial" pitchFamily="34" charset="0"/>
                </a:endParaRPr>
              </a:p>
            </p:txBody>
          </p:sp>
        </mc:Choice>
        <mc:Fallback xmlns="">
          <p:sp>
            <p:nvSpPr>
              <p:cNvPr id="25" name="Rectangle 22"/>
              <p:cNvSpPr>
                <a:spLocks noRot="1" noChangeAspect="1" noMove="1" noResize="1" noEditPoints="1" noAdjustHandles="1" noChangeArrowheads="1" noChangeShapeType="1" noTextEdit="1"/>
              </p:cNvSpPr>
              <p:nvPr/>
            </p:nvSpPr>
            <p:spPr bwMode="auto">
              <a:xfrm>
                <a:off x="5745164" y="2112964"/>
                <a:ext cx="1103313" cy="276999"/>
              </a:xfrm>
              <a:prstGeom prst="rect">
                <a:avLst/>
              </a:prstGeom>
              <a:blipFill>
                <a:blip r:embed="rId3"/>
                <a:stretch>
                  <a:fillRect l="-12707" t="-28889" b="-5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29" name="Line 26"/>
          <p:cNvSpPr>
            <a:spLocks noChangeShapeType="1"/>
          </p:cNvSpPr>
          <p:nvPr/>
        </p:nvSpPr>
        <p:spPr bwMode="auto">
          <a:xfrm flipV="1">
            <a:off x="6908800"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7050088" y="2097089"/>
            <a:ext cx="193675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Fraction of a cycle</a:t>
            </a:r>
            <a:endParaRPr lang="en-US" dirty="0">
              <a:latin typeface="Arial" pitchFamily="34" charset="0"/>
            </a:endParaRPr>
          </a:p>
        </p:txBody>
      </p:sp>
      <p:sp>
        <p:nvSpPr>
          <p:cNvPr id="31" name="Line 28"/>
          <p:cNvSpPr>
            <a:spLocks noChangeShapeType="1"/>
          </p:cNvSpPr>
          <p:nvPr/>
        </p:nvSpPr>
        <p:spPr bwMode="auto">
          <a:xfrm flipV="1">
            <a:off x="8947150"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8" name="Line 29"/>
          <p:cNvSpPr>
            <a:spLocks noChangeShapeType="1"/>
          </p:cNvSpPr>
          <p:nvPr/>
        </p:nvSpPr>
        <p:spPr bwMode="auto">
          <a:xfrm flipV="1">
            <a:off x="9007475" y="211455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49" name="Line 30"/>
          <p:cNvSpPr>
            <a:spLocks noChangeShapeType="1"/>
          </p:cNvSpPr>
          <p:nvPr/>
        </p:nvSpPr>
        <p:spPr bwMode="auto">
          <a:xfrm>
            <a:off x="2925764" y="238601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1" name="Line 31"/>
          <p:cNvSpPr>
            <a:spLocks noChangeShapeType="1"/>
          </p:cNvSpPr>
          <p:nvPr/>
        </p:nvSpPr>
        <p:spPr bwMode="auto">
          <a:xfrm flipV="1">
            <a:off x="2925763"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2" name="Line 32"/>
          <p:cNvSpPr>
            <a:spLocks noChangeShapeType="1"/>
          </p:cNvSpPr>
          <p:nvPr/>
        </p:nvSpPr>
        <p:spPr bwMode="auto">
          <a:xfrm flipV="1">
            <a:off x="2986088"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53" name="Rectangle 33"/>
          <p:cNvSpPr>
            <a:spLocks noChangeArrowheads="1"/>
          </p:cNvSpPr>
          <p:nvPr/>
        </p:nvSpPr>
        <p:spPr bwMode="auto">
          <a:xfrm>
            <a:off x="3119438" y="2370140"/>
            <a:ext cx="2359026" cy="282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solidFill>
                  <a:srgbClr val="1A1B1C"/>
                </a:solidFill>
                <a:latin typeface="ArialMT" charset="0"/>
              </a:rPr>
              <a:t>SRAM cell in an array</a:t>
            </a:r>
            <a:endParaRPr lang="en-US" dirty="0">
              <a:latin typeface="Arial" pitchFamily="34" charset="0"/>
            </a:endParaRPr>
          </a:p>
        </p:txBody>
      </p:sp>
      <p:sp>
        <p:nvSpPr>
          <p:cNvPr id="2054" name="Line 34"/>
          <p:cNvSpPr>
            <a:spLocks noChangeShapeType="1"/>
          </p:cNvSpPr>
          <p:nvPr/>
        </p:nvSpPr>
        <p:spPr bwMode="auto">
          <a:xfrm flipV="1">
            <a:off x="5611813"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055" name="Rectangle 35"/>
              <p:cNvSpPr>
                <a:spLocks noChangeArrowheads="1"/>
              </p:cNvSpPr>
              <p:nvPr/>
            </p:nvSpPr>
            <p:spPr bwMode="auto">
              <a:xfrm>
                <a:off x="5745164" y="2357439"/>
                <a:ext cx="1103313"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solidFill>
                      <a:srgbClr val="1A1B1C"/>
                    </a:solidFill>
                    <a:latin typeface="ArialMT" charset="0"/>
                  </a:rPr>
                  <a:t>0.08 </a:t>
                </a:r>
                <a14:m>
                  <m:oMath xmlns:m="http://schemas.openxmlformats.org/officeDocument/2006/math">
                    <m:sSup>
                      <m:sSupPr>
                        <m:ctrlPr>
                          <a:rPr lang="en-US" i="1">
                            <a:solidFill>
                              <a:srgbClr val="1A1B1C"/>
                            </a:solidFill>
                            <a:latin typeface="Cambria Math" panose="02040503050406030204" pitchFamily="18" charset="0"/>
                          </a:rPr>
                        </m:ctrlPr>
                      </m:sSupPr>
                      <m:e>
                        <m:r>
                          <a:rPr lang="en-US" i="1">
                            <a:solidFill>
                              <a:srgbClr val="1A1B1C"/>
                            </a:solidFill>
                            <a:latin typeface="Cambria Math" panose="02040503050406030204" pitchFamily="18" charset="0"/>
                            <a:ea typeface="Cambria Math" panose="02040503050406030204" pitchFamily="18" charset="0"/>
                          </a:rPr>
                          <m:t>𝜇</m:t>
                        </m:r>
                        <m:r>
                          <a:rPr lang="en-US" i="1">
                            <a:solidFill>
                              <a:srgbClr val="1A1B1C"/>
                            </a:solidFill>
                            <a:latin typeface="Cambria Math" panose="02040503050406030204" pitchFamily="18" charset="0"/>
                            <a:ea typeface="Cambria Math" panose="02040503050406030204" pitchFamily="18" charset="0"/>
                          </a:rPr>
                          <m:t>𝑚</m:t>
                        </m:r>
                      </m:e>
                      <m:sup>
                        <m:r>
                          <a:rPr lang="en-US" i="1">
                            <a:solidFill>
                              <a:srgbClr val="1A1B1C"/>
                            </a:solidFill>
                            <a:latin typeface="Cambria Math" panose="02040503050406030204" pitchFamily="18" charset="0"/>
                          </a:rPr>
                          <m:t>2</m:t>
                        </m:r>
                      </m:sup>
                    </m:sSup>
                  </m:oMath>
                </a14:m>
                <a:r>
                  <a:rPr lang="en-US" dirty="0">
                    <a:solidFill>
                      <a:srgbClr val="1A1B1C"/>
                    </a:solidFill>
                    <a:latin typeface="ArialMT" charset="0"/>
                  </a:rPr>
                  <a:t> </a:t>
                </a:r>
                <a:endParaRPr lang="en-US" dirty="0">
                  <a:latin typeface="Arial" pitchFamily="34" charset="0"/>
                </a:endParaRPr>
              </a:p>
            </p:txBody>
          </p:sp>
        </mc:Choice>
        <mc:Fallback xmlns="">
          <p:sp>
            <p:nvSpPr>
              <p:cNvPr id="2055" name="Rectangle 35"/>
              <p:cNvSpPr>
                <a:spLocks noRot="1" noChangeAspect="1" noMove="1" noResize="1" noEditPoints="1" noAdjustHandles="1" noChangeArrowheads="1" noChangeShapeType="1" noTextEdit="1"/>
              </p:cNvSpPr>
              <p:nvPr/>
            </p:nvSpPr>
            <p:spPr bwMode="auto">
              <a:xfrm>
                <a:off x="5745164" y="2357439"/>
                <a:ext cx="1103313" cy="276999"/>
              </a:xfrm>
              <a:prstGeom prst="rect">
                <a:avLst/>
              </a:prstGeom>
              <a:blipFill>
                <a:blip r:embed="rId4"/>
                <a:stretch>
                  <a:fillRect l="-12707" t="-28889" b="-5111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2059" name="Line 39"/>
          <p:cNvSpPr>
            <a:spLocks noChangeShapeType="1"/>
          </p:cNvSpPr>
          <p:nvPr/>
        </p:nvSpPr>
        <p:spPr bwMode="auto">
          <a:xfrm flipV="1">
            <a:off x="6908800"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0" name="Rectangle 40"/>
          <p:cNvSpPr>
            <a:spLocks noChangeArrowheads="1"/>
          </p:cNvSpPr>
          <p:nvPr/>
        </p:nvSpPr>
        <p:spPr bwMode="auto">
          <a:xfrm>
            <a:off x="7050089" y="2376489"/>
            <a:ext cx="1038225"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1-5 cycles</a:t>
            </a:r>
            <a:endParaRPr lang="en-US" dirty="0">
              <a:latin typeface="Arial" pitchFamily="34" charset="0"/>
            </a:endParaRPr>
          </a:p>
        </p:txBody>
      </p:sp>
      <p:sp>
        <p:nvSpPr>
          <p:cNvPr id="2061" name="Line 41"/>
          <p:cNvSpPr>
            <a:spLocks noChangeShapeType="1"/>
          </p:cNvSpPr>
          <p:nvPr/>
        </p:nvSpPr>
        <p:spPr bwMode="auto">
          <a:xfrm flipV="1">
            <a:off x="8947150"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2" name="Line 42"/>
          <p:cNvSpPr>
            <a:spLocks noChangeShapeType="1"/>
          </p:cNvSpPr>
          <p:nvPr/>
        </p:nvSpPr>
        <p:spPr bwMode="auto">
          <a:xfrm flipV="1">
            <a:off x="9007475" y="2400301"/>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3" name="Line 43"/>
          <p:cNvSpPr>
            <a:spLocks noChangeShapeType="1"/>
          </p:cNvSpPr>
          <p:nvPr/>
        </p:nvSpPr>
        <p:spPr bwMode="auto">
          <a:xfrm>
            <a:off x="2925764" y="2671763"/>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4" name="Line 44"/>
          <p:cNvSpPr>
            <a:spLocks noChangeShapeType="1"/>
          </p:cNvSpPr>
          <p:nvPr/>
        </p:nvSpPr>
        <p:spPr bwMode="auto">
          <a:xfrm flipV="1">
            <a:off x="2925763"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5" name="Line 45"/>
          <p:cNvSpPr>
            <a:spLocks noChangeShapeType="1"/>
          </p:cNvSpPr>
          <p:nvPr/>
        </p:nvSpPr>
        <p:spPr bwMode="auto">
          <a:xfrm flipV="1">
            <a:off x="2986088"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66" name="Rectangle 46"/>
          <p:cNvSpPr>
            <a:spLocks noChangeArrowheads="1"/>
          </p:cNvSpPr>
          <p:nvPr/>
        </p:nvSpPr>
        <p:spPr bwMode="auto">
          <a:xfrm>
            <a:off x="3119438" y="2716214"/>
            <a:ext cx="237172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r>
              <a:rPr lang="en-US" dirty="0">
                <a:solidFill>
                  <a:srgbClr val="1A1B1C"/>
                </a:solidFill>
                <a:latin typeface="ArialMT" charset="0"/>
              </a:rPr>
              <a:t>DRAM cell in an array</a:t>
            </a:r>
            <a:endParaRPr lang="en-US" dirty="0">
              <a:latin typeface="Arial" pitchFamily="34" charset="0"/>
            </a:endParaRPr>
          </a:p>
        </p:txBody>
      </p:sp>
      <p:sp>
        <p:nvSpPr>
          <p:cNvPr id="2067" name="Line 47"/>
          <p:cNvSpPr>
            <a:spLocks noChangeShapeType="1"/>
          </p:cNvSpPr>
          <p:nvPr/>
        </p:nvSpPr>
        <p:spPr bwMode="auto">
          <a:xfrm flipV="1">
            <a:off x="5611813"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mc:AlternateContent xmlns:mc="http://schemas.openxmlformats.org/markup-compatibility/2006" xmlns:a14="http://schemas.microsoft.com/office/drawing/2010/main">
        <mc:Choice Requires="a14">
          <p:sp>
            <p:nvSpPr>
              <p:cNvPr id="2068" name="Rectangle 48"/>
              <p:cNvSpPr>
                <a:spLocks noChangeArrowheads="1"/>
              </p:cNvSpPr>
              <p:nvPr/>
            </p:nvSpPr>
            <p:spPr bwMode="auto">
              <a:xfrm>
                <a:off x="5745163" y="2694802"/>
                <a:ext cx="1163636" cy="2769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0" tIns="0" rIns="0" bIns="0" numCol="1" anchor="t" anchorCtr="0" compatLnSpc="1">
                <a:prstTxWarp prst="textNoShape">
                  <a:avLst/>
                </a:prstTxWarp>
                <a:spAutoFit/>
              </a:bodyPr>
              <a:lstStyle/>
              <a:p>
                <a:pPr lvl="0"/>
                <a:r>
                  <a:rPr lang="en-US" dirty="0">
                    <a:solidFill>
                      <a:srgbClr val="1A1B1C"/>
                    </a:solidFill>
                    <a:latin typeface="ArialMT" charset="0"/>
                  </a:rPr>
                  <a:t>0.005 </a:t>
                </a:r>
                <a14:m>
                  <m:oMath xmlns:m="http://schemas.openxmlformats.org/officeDocument/2006/math">
                    <m:sSup>
                      <m:sSupPr>
                        <m:ctrlPr>
                          <a:rPr lang="en-US" i="1">
                            <a:solidFill>
                              <a:srgbClr val="1A1B1C"/>
                            </a:solidFill>
                            <a:latin typeface="Cambria Math" panose="02040503050406030204" pitchFamily="18" charset="0"/>
                          </a:rPr>
                        </m:ctrlPr>
                      </m:sSupPr>
                      <m:e>
                        <m:r>
                          <a:rPr lang="en-US" i="1">
                            <a:solidFill>
                              <a:srgbClr val="1A1B1C"/>
                            </a:solidFill>
                            <a:latin typeface="Cambria Math" panose="02040503050406030204" pitchFamily="18" charset="0"/>
                            <a:ea typeface="Cambria Math" panose="02040503050406030204" pitchFamily="18" charset="0"/>
                          </a:rPr>
                          <m:t>𝜇</m:t>
                        </m:r>
                        <m:r>
                          <a:rPr lang="en-US" i="1">
                            <a:solidFill>
                              <a:srgbClr val="1A1B1C"/>
                            </a:solidFill>
                            <a:latin typeface="Cambria Math" panose="02040503050406030204" pitchFamily="18" charset="0"/>
                            <a:ea typeface="Cambria Math" panose="02040503050406030204" pitchFamily="18" charset="0"/>
                          </a:rPr>
                          <m:t>𝑚</m:t>
                        </m:r>
                      </m:e>
                      <m:sup>
                        <m:r>
                          <a:rPr lang="en-US" i="1">
                            <a:solidFill>
                              <a:srgbClr val="1A1B1C"/>
                            </a:solidFill>
                            <a:latin typeface="Cambria Math" panose="02040503050406030204" pitchFamily="18" charset="0"/>
                          </a:rPr>
                          <m:t>2</m:t>
                        </m:r>
                      </m:sup>
                    </m:sSup>
                  </m:oMath>
                </a14:m>
                <a:r>
                  <a:rPr lang="en-US" dirty="0">
                    <a:solidFill>
                      <a:srgbClr val="1A1B1C"/>
                    </a:solidFill>
                    <a:latin typeface="ArialMT" charset="0"/>
                  </a:rPr>
                  <a:t> </a:t>
                </a:r>
                <a:endParaRPr lang="en-US" dirty="0">
                  <a:latin typeface="Arial" pitchFamily="34" charset="0"/>
                </a:endParaRPr>
              </a:p>
            </p:txBody>
          </p:sp>
        </mc:Choice>
        <mc:Fallback xmlns="">
          <p:sp>
            <p:nvSpPr>
              <p:cNvPr id="2068" name="Rectangle 48"/>
              <p:cNvSpPr>
                <a:spLocks noRot="1" noChangeAspect="1" noMove="1" noResize="1" noEditPoints="1" noAdjustHandles="1" noChangeArrowheads="1" noChangeShapeType="1" noTextEdit="1"/>
              </p:cNvSpPr>
              <p:nvPr/>
            </p:nvSpPr>
            <p:spPr bwMode="auto">
              <a:xfrm>
                <a:off x="5745163" y="2694802"/>
                <a:ext cx="1163636" cy="276999"/>
              </a:xfrm>
              <a:prstGeom prst="rect">
                <a:avLst/>
              </a:prstGeom>
              <a:blipFill>
                <a:blip r:embed="rId5"/>
                <a:stretch>
                  <a:fillRect l="-12042" t="-28261" b="-5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IN">
                    <a:noFill/>
                  </a:rPr>
                  <a:t> </a:t>
                </a:r>
              </a:p>
            </p:txBody>
          </p:sp>
        </mc:Fallback>
      </mc:AlternateContent>
      <p:sp>
        <p:nvSpPr>
          <p:cNvPr id="2072" name="Line 52"/>
          <p:cNvSpPr>
            <a:spLocks noChangeShapeType="1"/>
          </p:cNvSpPr>
          <p:nvPr/>
        </p:nvSpPr>
        <p:spPr bwMode="auto">
          <a:xfrm flipV="1">
            <a:off x="6908800"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3" name="Rectangle 53"/>
          <p:cNvSpPr>
            <a:spLocks noChangeArrowheads="1"/>
          </p:cNvSpPr>
          <p:nvPr/>
        </p:nvSpPr>
        <p:spPr bwMode="auto">
          <a:xfrm>
            <a:off x="7050088" y="2654301"/>
            <a:ext cx="1423988"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dirty="0">
                <a:solidFill>
                  <a:srgbClr val="1A1B1C"/>
                </a:solidFill>
                <a:latin typeface="ArialMT" charset="0"/>
              </a:rPr>
              <a:t>50-200 cycles</a:t>
            </a:r>
            <a:endParaRPr lang="en-US" dirty="0">
              <a:latin typeface="Arial" pitchFamily="34" charset="0"/>
            </a:endParaRPr>
          </a:p>
        </p:txBody>
      </p:sp>
      <p:sp>
        <p:nvSpPr>
          <p:cNvPr id="2074" name="Line 54"/>
          <p:cNvSpPr>
            <a:spLocks noChangeShapeType="1"/>
          </p:cNvSpPr>
          <p:nvPr/>
        </p:nvSpPr>
        <p:spPr bwMode="auto">
          <a:xfrm flipV="1">
            <a:off x="8947150"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5" name="Line 55"/>
          <p:cNvSpPr>
            <a:spLocks noChangeShapeType="1"/>
          </p:cNvSpPr>
          <p:nvPr/>
        </p:nvSpPr>
        <p:spPr bwMode="auto">
          <a:xfrm flipV="1">
            <a:off x="9007475" y="2671764"/>
            <a:ext cx="0" cy="271463"/>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6" name="Line 56"/>
          <p:cNvSpPr>
            <a:spLocks noChangeShapeType="1"/>
          </p:cNvSpPr>
          <p:nvPr/>
        </p:nvSpPr>
        <p:spPr bwMode="auto">
          <a:xfrm>
            <a:off x="2925764" y="295910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77" name="Line 57"/>
          <p:cNvSpPr>
            <a:spLocks noChangeShapeType="1"/>
          </p:cNvSpPr>
          <p:nvPr/>
        </p:nvSpPr>
        <p:spPr bwMode="auto">
          <a:xfrm>
            <a:off x="2925764" y="3003550"/>
            <a:ext cx="6081713" cy="0"/>
          </a:xfrm>
          <a:prstGeom prst="line">
            <a:avLst/>
          </a:prstGeom>
          <a:noFill/>
          <a:ln w="10" cap="flat">
            <a:solidFill>
              <a:srgbClr val="1A1B1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Rounded Rectangle 2"/>
          <p:cNvSpPr/>
          <p:nvPr/>
        </p:nvSpPr>
        <p:spPr>
          <a:xfrm>
            <a:off x="5029200" y="3048000"/>
            <a:ext cx="2362200" cy="412750"/>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dirty="0"/>
              <a:t>Typical Values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5146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Schemes</a:t>
            </a:r>
            <a:r>
              <a:rPr lang="fr-FR" dirty="0">
                <a:solidFill>
                  <a:schemeClr val="tx1"/>
                </a:solidFill>
              </a:rPr>
              <a:t> to </a:t>
            </a:r>
            <a:r>
              <a:rPr lang="fr-FR" dirty="0" err="1">
                <a:solidFill>
                  <a:schemeClr val="tx1"/>
                </a:solidFill>
              </a:rPr>
              <a:t>Mitigate</a:t>
            </a:r>
            <a:r>
              <a:rPr lang="fr-FR" dirty="0">
                <a:solidFill>
                  <a:schemeClr val="tx1"/>
                </a:solidFill>
              </a:rPr>
              <a:t> Misses - III</a:t>
            </a:r>
          </a:p>
        </p:txBody>
      </p:sp>
      <p:sp>
        <p:nvSpPr>
          <p:cNvPr id="60421" name="Text Placeholder 2"/>
          <p:cNvSpPr txBox="1">
            <a:spLocks noGrp="1"/>
          </p:cNvSpPr>
          <p:nvPr>
            <p:ph type="body" idx="4294967295"/>
          </p:nvPr>
        </p:nvSpPr>
        <p:spPr bwMode="auto">
          <a:xfrm>
            <a:off x="2438400" y="1981200"/>
            <a:ext cx="7416800" cy="25146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800"/>
              </a:spcBef>
              <a:spcAft>
                <a:spcPts val="1800"/>
              </a:spcAft>
            </a:pPr>
            <a:r>
              <a:rPr lang="en-US" altLang="en-US" sz="3200" dirty="0">
                <a:solidFill>
                  <a:srgbClr val="C5000B"/>
                </a:solidFill>
                <a:latin typeface="Calibri" pitchFamily="34" charset="0"/>
                <a:ea typeface="Microsoft YaHei" pitchFamily="34" charset="-122"/>
                <a:cs typeface="Mangal" pitchFamily="18" charset="0"/>
              </a:rPr>
              <a:t>Capacity Misses</a:t>
            </a:r>
          </a:p>
          <a:p>
            <a:pPr marL="863600" lvl="1" indent="-323850">
              <a:spcBef>
                <a:spcPts val="1800"/>
              </a:spcBef>
              <a:spcAft>
                <a:spcPts val="1800"/>
              </a:spcAft>
            </a:pPr>
            <a:r>
              <a:rPr lang="en-US" altLang="en-US" sz="3200" dirty="0">
                <a:latin typeface="Calibri" pitchFamily="34" charset="0"/>
                <a:ea typeface="Microsoft YaHei" pitchFamily="34" charset="-122"/>
                <a:cs typeface="Mangal" pitchFamily="18" charset="0"/>
              </a:rPr>
              <a:t>Increase the size of the cache</a:t>
            </a:r>
          </a:p>
          <a:p>
            <a:pPr marL="863600" lvl="1" indent="-323850">
              <a:spcBef>
                <a:spcPts val="1800"/>
              </a:spcBef>
              <a:spcAft>
                <a:spcPts val="1800"/>
              </a:spcAft>
            </a:pPr>
            <a:r>
              <a:rPr lang="en-US" altLang="en-US" sz="3200" dirty="0">
                <a:latin typeface="Calibri" pitchFamily="34" charset="0"/>
                <a:ea typeface="Microsoft YaHei" pitchFamily="34" charset="-122"/>
                <a:cs typeface="Mangal" pitchFamily="18" charset="0"/>
              </a:rPr>
              <a:t>Use better prefetching techniques.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Some</a:t>
            </a:r>
            <a:r>
              <a:rPr lang="fr-FR" dirty="0">
                <a:solidFill>
                  <a:schemeClr val="tx1"/>
                </a:solidFill>
              </a:rPr>
              <a:t> </a:t>
            </a:r>
            <a:r>
              <a:rPr lang="fr-FR" dirty="0" err="1">
                <a:solidFill>
                  <a:schemeClr val="tx1"/>
                </a:solidFill>
              </a:rPr>
              <a:t>Thumb</a:t>
            </a:r>
            <a:r>
              <a:rPr lang="fr-FR" dirty="0">
                <a:solidFill>
                  <a:schemeClr val="tx1"/>
                </a:solidFill>
              </a:rPr>
              <a:t> </a:t>
            </a:r>
            <a:r>
              <a:rPr lang="fr-FR" dirty="0" err="1">
                <a:solidFill>
                  <a:schemeClr val="tx1"/>
                </a:solidFill>
              </a:rPr>
              <a:t>Rules</a:t>
            </a:r>
            <a:endParaRPr lang="fr-FR" dirty="0">
              <a:solidFill>
                <a:schemeClr val="tx1"/>
              </a:solidFill>
            </a:endParaRPr>
          </a:p>
        </p:txBody>
      </p:sp>
      <p:sp>
        <p:nvSpPr>
          <p:cNvPr id="61445" name="Text Placeholder 2"/>
          <p:cNvSpPr txBox="1">
            <a:spLocks noGrp="1"/>
          </p:cNvSpPr>
          <p:nvPr>
            <p:ph type="body" idx="4294967295"/>
          </p:nvPr>
        </p:nvSpPr>
        <p:spPr bwMode="auto">
          <a:xfrm>
            <a:off x="2565400" y="3378201"/>
            <a:ext cx="7416800" cy="19796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b="1" dirty="0">
                <a:solidFill>
                  <a:srgbClr val="280099"/>
                </a:solidFill>
                <a:latin typeface="Calibri" pitchFamily="34" charset="0"/>
                <a:ea typeface="Microsoft YaHei" pitchFamily="34" charset="-122"/>
                <a:cs typeface="Mangal" pitchFamily="18" charset="0"/>
              </a:rPr>
              <a:t>Associativity Rule</a:t>
            </a:r>
            <a:r>
              <a:rPr lang="en-US" altLang="en-US" dirty="0">
                <a:latin typeface="Calibri" pitchFamily="34" charset="0"/>
                <a:ea typeface="Microsoft YaHei" pitchFamily="34" charset="-122"/>
                <a:cs typeface="Mangal" pitchFamily="18" charset="0"/>
              </a:rPr>
              <a:t> →</a:t>
            </a:r>
            <a:r>
              <a:rPr lang="en-US" altLang="en-US" sz="2800" dirty="0">
                <a:latin typeface="Calibri" pitchFamily="34" charset="0"/>
                <a:ea typeface="Microsoft YaHei" pitchFamily="34" charset="-122"/>
                <a:cs typeface="Mangal" pitchFamily="18" charset="0"/>
              </a:rPr>
              <a:t> </a:t>
            </a:r>
            <a:r>
              <a:rPr lang="en-US" altLang="en-US" sz="2800" dirty="0">
                <a:solidFill>
                  <a:srgbClr val="3DEB3D"/>
                </a:solidFill>
                <a:latin typeface="Calibri" pitchFamily="34" charset="0"/>
                <a:ea typeface="Microsoft YaHei" pitchFamily="34" charset="-122"/>
                <a:cs typeface="Mangal" pitchFamily="18" charset="0"/>
              </a:rPr>
              <a:t>Doubling</a:t>
            </a:r>
            <a:r>
              <a:rPr lang="en-US" altLang="en-US" sz="2800" dirty="0">
                <a:latin typeface="Calibri" pitchFamily="34" charset="0"/>
                <a:ea typeface="Microsoft YaHei" pitchFamily="34" charset="-122"/>
                <a:cs typeface="Mangal" pitchFamily="18" charset="0"/>
              </a:rPr>
              <a:t> the </a:t>
            </a:r>
            <a:r>
              <a:rPr lang="en-US" altLang="en-US" sz="2800" dirty="0">
                <a:solidFill>
                  <a:srgbClr val="DC2300"/>
                </a:solidFill>
                <a:latin typeface="Calibri" pitchFamily="34" charset="0"/>
                <a:ea typeface="Microsoft YaHei" pitchFamily="34" charset="-122"/>
                <a:cs typeface="Mangal" pitchFamily="18" charset="0"/>
              </a:rPr>
              <a:t>associativity</a:t>
            </a:r>
            <a:r>
              <a:rPr lang="en-US" altLang="en-US" sz="2800" dirty="0">
                <a:latin typeface="Calibri" pitchFamily="34" charset="0"/>
                <a:ea typeface="Microsoft YaHei" pitchFamily="34" charset="-122"/>
                <a:cs typeface="Mangal" pitchFamily="18" charset="0"/>
              </a:rPr>
              <a:t> is almost the same as doubling the cache size with the original </a:t>
            </a:r>
            <a:r>
              <a:rPr lang="en-US" altLang="en-US" sz="2800" dirty="0">
                <a:solidFill>
                  <a:srgbClr val="2300DC"/>
                </a:solidFill>
                <a:latin typeface="Calibri" pitchFamily="34" charset="0"/>
                <a:ea typeface="Microsoft YaHei" pitchFamily="34" charset="-122"/>
                <a:cs typeface="Mangal" pitchFamily="18" charset="0"/>
              </a:rPr>
              <a:t>associativity</a:t>
            </a:r>
          </a:p>
          <a:p>
            <a:pPr marL="863600" lvl="1" indent="-323850">
              <a:spcBef>
                <a:spcPct val="0"/>
              </a:spcBef>
              <a:spcAft>
                <a:spcPts val="1138"/>
              </a:spcAft>
            </a:pPr>
            <a:r>
              <a:rPr lang="en-US" altLang="en-US" sz="2800" dirty="0">
                <a:solidFill>
                  <a:srgbClr val="2300DC"/>
                </a:solidFill>
                <a:latin typeface="Calibri" pitchFamily="34" charset="0"/>
                <a:ea typeface="Microsoft YaHei" pitchFamily="34" charset="-122"/>
                <a:cs typeface="Mangal" pitchFamily="18" charset="0"/>
              </a:rPr>
              <a:t>64 KB, 4 way ←→ 128 KB, 2 way</a:t>
            </a:r>
          </a:p>
        </p:txBody>
      </p:sp>
      <mc:AlternateContent xmlns:mc="http://schemas.openxmlformats.org/markup-compatibility/2006" xmlns:a14="http://schemas.microsoft.com/office/drawing/2010/main">
        <mc:Choice Requires="a14">
          <p:sp>
            <p:nvSpPr>
              <p:cNvPr id="3" name="TextBox 2"/>
              <p:cNvSpPr txBox="1"/>
              <p:nvPr/>
            </p:nvSpPr>
            <p:spPr>
              <a:xfrm>
                <a:off x="2271156" y="1887045"/>
                <a:ext cx="7751289" cy="8899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𝑚𝑖𝑠𝑠</m:t>
                      </m:r>
                      <m:r>
                        <a:rPr lang="en-US" sz="2800" i="1">
                          <a:latin typeface="Cambria Math" panose="02040503050406030204" pitchFamily="18" charset="0"/>
                        </a:rPr>
                        <m:t> </m:t>
                      </m:r>
                      <m:r>
                        <a:rPr lang="en-US" sz="2800" i="1">
                          <a:latin typeface="Cambria Math" panose="02040503050406030204" pitchFamily="18" charset="0"/>
                        </a:rPr>
                        <m:t>𝑟𝑎𝑡𝑒</m:t>
                      </m:r>
                      <m:r>
                        <a:rPr lang="en-US" sz="2800" i="1">
                          <a:latin typeface="Cambria Math" panose="02040503050406030204" pitchFamily="18" charset="0"/>
                        </a:rPr>
                        <m:t> ∝ </m:t>
                      </m:r>
                      <m:f>
                        <m:fPr>
                          <m:ctrlPr>
                            <a:rPr lang="en-US" sz="2800" i="1">
                              <a:latin typeface="Cambria Math" panose="02040503050406030204" pitchFamily="18" charset="0"/>
                              <a:ea typeface="Cambria Math" panose="02040503050406030204" pitchFamily="18" charset="0"/>
                            </a:rPr>
                          </m:ctrlPr>
                        </m:fPr>
                        <m:num>
                          <m:r>
                            <a:rPr lang="en-US" sz="2800" i="1">
                              <a:latin typeface="Cambria Math" panose="02040503050406030204" pitchFamily="18" charset="0"/>
                              <a:ea typeface="Cambria Math" panose="02040503050406030204" pitchFamily="18" charset="0"/>
                            </a:rPr>
                            <m:t>1</m:t>
                          </m:r>
                        </m:num>
                        <m:den>
                          <m:rad>
                            <m:radPr>
                              <m:degHide m:val="on"/>
                              <m:ctrlPr>
                                <a:rPr lang="en-US" sz="2800" i="1">
                                  <a:latin typeface="Cambria Math" panose="02040503050406030204" pitchFamily="18" charset="0"/>
                                  <a:ea typeface="Cambria Math" panose="02040503050406030204" pitchFamily="18" charset="0"/>
                                </a:rPr>
                              </m:ctrlPr>
                            </m:radPr>
                            <m:deg/>
                            <m:e>
                              <m:r>
                                <a:rPr lang="en-US" sz="2800" i="1">
                                  <a:latin typeface="Cambria Math" panose="02040503050406030204" pitchFamily="18" charset="0"/>
                                  <a:ea typeface="Cambria Math" panose="02040503050406030204" pitchFamily="18" charset="0"/>
                                </a:rPr>
                                <m:t>𝑐𝑎𝑐h𝑒</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𝑠𝑖𝑧𝑒</m:t>
                              </m:r>
                            </m:e>
                          </m:rad>
                        </m:den>
                      </m:f>
                      <m:r>
                        <a:rPr lang="en-US" sz="2800" i="1">
                          <a:latin typeface="Cambria Math" panose="02040503050406030204" pitchFamily="18" charset="0"/>
                          <a:ea typeface="Cambria Math" panose="02040503050406030204" pitchFamily="18" charset="0"/>
                        </a:rPr>
                        <m:t>       </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𝑆𝑞𝑢𝑎𝑟𝑒</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𝑅𝑜𝑜𝑡</m:t>
                          </m:r>
                          <m:r>
                            <a:rPr lang="en-US" sz="2800" i="1">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𝑅𝑢𝑙𝑒</m:t>
                          </m:r>
                        </m:e>
                      </m:d>
                    </m:oMath>
                  </m:oMathPara>
                </a14:m>
                <a:endParaRPr lang="en-US" sz="2800" dirty="0"/>
              </a:p>
            </p:txBody>
          </p:sp>
        </mc:Choice>
        <mc:Fallback xmlns="">
          <p:sp>
            <p:nvSpPr>
              <p:cNvPr id="3" name="TextBox 2"/>
              <p:cNvSpPr txBox="1">
                <a:spLocks noRot="1" noChangeAspect="1" noMove="1" noResize="1" noEditPoints="1" noAdjustHandles="1" noChangeArrowheads="1" noChangeShapeType="1" noTextEdit="1"/>
              </p:cNvSpPr>
              <p:nvPr/>
            </p:nvSpPr>
            <p:spPr>
              <a:xfrm>
                <a:off x="2271156" y="1887045"/>
                <a:ext cx="7751289" cy="889987"/>
              </a:xfrm>
              <a:prstGeom prst="rect">
                <a:avLst/>
              </a:prstGeom>
              <a:blipFill>
                <a:blip r:embed="rId3"/>
                <a:stretch>
                  <a:fillRect/>
                </a:stretch>
              </a:blipFill>
            </p:spPr>
            <p:txBody>
              <a:bodyPr/>
              <a:lstStyle/>
              <a:p>
                <a:r>
                  <a:rPr lang="en-IN">
                    <a:noFill/>
                  </a:rPr>
                  <a:t> </a:t>
                </a:r>
              </a:p>
            </p:txBody>
          </p:sp>
        </mc:Fallback>
      </mc:AlternateContent>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3800" y="1752601"/>
            <a:ext cx="6083910" cy="4247317"/>
          </a:xfrm>
          <a:prstGeom prst="rect">
            <a:avLst/>
          </a:prstGeom>
          <a:noFill/>
        </p:spPr>
        <p:txBody>
          <a:bodyPr wrap="none" rtlCol="0">
            <a:spAutoFit/>
          </a:bodyPr>
          <a:lstStyle/>
          <a:p>
            <a:r>
              <a:rPr lang="en-US" dirty="0" err="1"/>
              <a:t>int</a:t>
            </a:r>
            <a:r>
              <a:rPr lang="en-US" dirty="0"/>
              <a:t> </a:t>
            </a:r>
            <a:r>
              <a:rPr lang="en-US" dirty="0" err="1"/>
              <a:t>addAll</a:t>
            </a:r>
            <a:r>
              <a:rPr lang="en-US" dirty="0"/>
              <a:t>(</a:t>
            </a:r>
            <a:r>
              <a:rPr lang="en-US" dirty="0" err="1"/>
              <a:t>int</a:t>
            </a:r>
            <a:r>
              <a:rPr lang="en-US" dirty="0"/>
              <a:t> data[], </a:t>
            </a:r>
            <a:r>
              <a:rPr lang="en-US" dirty="0" err="1"/>
              <a:t>int</a:t>
            </a:r>
            <a:r>
              <a:rPr lang="en-US" dirty="0"/>
              <a:t> </a:t>
            </a:r>
            <a:r>
              <a:rPr lang="en-US" dirty="0" err="1"/>
              <a:t>vals</a:t>
            </a:r>
            <a:r>
              <a:rPr lang="en-US" dirty="0"/>
              <a:t>[]) {</a:t>
            </a:r>
          </a:p>
          <a:p>
            <a:r>
              <a:rPr lang="en-US" dirty="0"/>
              <a:t>	</a:t>
            </a:r>
            <a:r>
              <a:rPr lang="en-US" dirty="0" err="1"/>
              <a:t>int</a:t>
            </a:r>
            <a:r>
              <a:rPr lang="en-US" dirty="0"/>
              <a:t> </a:t>
            </a:r>
            <a:r>
              <a:rPr lang="en-US" dirty="0" err="1"/>
              <a:t>i</a:t>
            </a:r>
            <a:r>
              <a:rPr lang="en-US" dirty="0"/>
              <a:t>, sum = 0;</a:t>
            </a:r>
          </a:p>
          <a:p>
            <a:r>
              <a:rPr lang="en-US" dirty="0"/>
              <a:t>	for (</a:t>
            </a:r>
            <a:r>
              <a:rPr lang="en-US" dirty="0" err="1"/>
              <a:t>i</a:t>
            </a:r>
            <a:r>
              <a:rPr lang="en-US" dirty="0"/>
              <a:t>=0; </a:t>
            </a:r>
            <a:r>
              <a:rPr lang="en-US" dirty="0" err="1"/>
              <a:t>i</a:t>
            </a:r>
            <a:r>
              <a:rPr lang="en-US" dirty="0"/>
              <a:t> &lt; N; </a:t>
            </a:r>
            <a:r>
              <a:rPr lang="en-US" dirty="0" err="1"/>
              <a:t>i</a:t>
            </a:r>
            <a:r>
              <a:rPr lang="en-US" dirty="0"/>
              <a:t>++)</a:t>
            </a:r>
          </a:p>
          <a:p>
            <a:r>
              <a:rPr lang="en-US" dirty="0"/>
              <a:t>		sum += data[</a:t>
            </a:r>
            <a:r>
              <a:rPr lang="en-US" dirty="0" err="1"/>
              <a:t>vals</a:t>
            </a:r>
            <a:r>
              <a:rPr lang="en-US" dirty="0"/>
              <a:t>[</a:t>
            </a:r>
            <a:r>
              <a:rPr lang="en-US" dirty="0" err="1"/>
              <a:t>i</a:t>
            </a:r>
            <a:r>
              <a:rPr lang="en-US" dirty="0"/>
              <a:t>]];</a:t>
            </a:r>
          </a:p>
          <a:p>
            <a:r>
              <a:rPr lang="en-US" dirty="0"/>
              <a:t>	return sum;</a:t>
            </a:r>
          </a:p>
          <a:p>
            <a:r>
              <a:rPr lang="en-US" dirty="0"/>
              <a:t>}</a:t>
            </a:r>
          </a:p>
          <a:p>
            <a:endParaRPr lang="en-US" dirty="0"/>
          </a:p>
          <a:p>
            <a:r>
              <a:rPr lang="en-US" dirty="0" err="1"/>
              <a:t>int</a:t>
            </a:r>
            <a:r>
              <a:rPr lang="en-US" dirty="0"/>
              <a:t> </a:t>
            </a:r>
            <a:r>
              <a:rPr lang="en-US" dirty="0" err="1"/>
              <a:t>addAllP</a:t>
            </a:r>
            <a:r>
              <a:rPr lang="en-US" dirty="0"/>
              <a:t>(</a:t>
            </a:r>
            <a:r>
              <a:rPr lang="en-US" dirty="0" err="1"/>
              <a:t>int</a:t>
            </a:r>
            <a:r>
              <a:rPr lang="en-US" dirty="0"/>
              <a:t> data[], </a:t>
            </a:r>
            <a:r>
              <a:rPr lang="en-US" dirty="0" err="1"/>
              <a:t>int</a:t>
            </a:r>
            <a:r>
              <a:rPr lang="en-US" dirty="0"/>
              <a:t> </a:t>
            </a:r>
            <a:r>
              <a:rPr lang="en-US" dirty="0" err="1"/>
              <a:t>vals</a:t>
            </a:r>
            <a:r>
              <a:rPr lang="en-US" dirty="0"/>
              <a:t>[]) {</a:t>
            </a:r>
          </a:p>
          <a:p>
            <a:r>
              <a:rPr lang="en-US" dirty="0"/>
              <a:t>	</a:t>
            </a:r>
            <a:r>
              <a:rPr lang="en-US" dirty="0" err="1"/>
              <a:t>int</a:t>
            </a:r>
            <a:r>
              <a:rPr lang="en-US" dirty="0"/>
              <a:t> </a:t>
            </a:r>
            <a:r>
              <a:rPr lang="en-US" dirty="0" err="1"/>
              <a:t>i</a:t>
            </a:r>
            <a:r>
              <a:rPr lang="en-US" dirty="0"/>
              <a:t>, sum = 0;</a:t>
            </a:r>
          </a:p>
          <a:p>
            <a:r>
              <a:rPr lang="en-US" dirty="0"/>
              <a:t>	for (</a:t>
            </a:r>
            <a:r>
              <a:rPr lang="en-US" dirty="0" err="1"/>
              <a:t>i</a:t>
            </a:r>
            <a:r>
              <a:rPr lang="en-US" dirty="0"/>
              <a:t>=0; </a:t>
            </a:r>
            <a:r>
              <a:rPr lang="en-US" dirty="0" err="1"/>
              <a:t>i</a:t>
            </a:r>
            <a:r>
              <a:rPr lang="en-US" dirty="0"/>
              <a:t> &lt; N; </a:t>
            </a:r>
            <a:r>
              <a:rPr lang="en-US" dirty="0" err="1"/>
              <a:t>i</a:t>
            </a:r>
            <a:r>
              <a:rPr lang="en-US" dirty="0"/>
              <a:t>++) {</a:t>
            </a:r>
          </a:p>
          <a:p>
            <a:r>
              <a:rPr lang="en-US" dirty="0"/>
              <a:t>		</a:t>
            </a:r>
            <a:r>
              <a:rPr lang="en-US" b="1" dirty="0">
                <a:solidFill>
                  <a:srgbClr val="FF0000"/>
                </a:solidFill>
              </a:rPr>
              <a:t>__</a:t>
            </a:r>
            <a:r>
              <a:rPr lang="en-US" b="1" dirty="0" err="1">
                <a:solidFill>
                  <a:srgbClr val="FF0000"/>
                </a:solidFill>
              </a:rPr>
              <a:t>builtin_prefetch</a:t>
            </a:r>
            <a:r>
              <a:rPr lang="en-US" b="1" dirty="0">
                <a:solidFill>
                  <a:srgbClr val="FF0000"/>
                </a:solidFill>
              </a:rPr>
              <a:t>(&amp; data[</a:t>
            </a:r>
            <a:r>
              <a:rPr lang="en-US" b="1" dirty="0" err="1">
                <a:solidFill>
                  <a:srgbClr val="FF0000"/>
                </a:solidFill>
              </a:rPr>
              <a:t>vals</a:t>
            </a:r>
            <a:r>
              <a:rPr lang="en-US" b="1" dirty="0">
                <a:solidFill>
                  <a:srgbClr val="FF0000"/>
                </a:solidFill>
              </a:rPr>
              <a:t>[i+100]]  );</a:t>
            </a:r>
          </a:p>
          <a:p>
            <a:r>
              <a:rPr lang="en-US" dirty="0"/>
              <a:t>		sum += data[</a:t>
            </a:r>
            <a:r>
              <a:rPr lang="en-US" dirty="0" err="1"/>
              <a:t>vals</a:t>
            </a:r>
            <a:r>
              <a:rPr lang="en-US" dirty="0"/>
              <a:t>[</a:t>
            </a:r>
            <a:r>
              <a:rPr lang="en-US" dirty="0" err="1"/>
              <a:t>i</a:t>
            </a:r>
            <a:r>
              <a:rPr lang="en-US" dirty="0"/>
              <a:t>]];</a:t>
            </a:r>
          </a:p>
          <a:p>
            <a:r>
              <a:rPr lang="en-US" dirty="0"/>
              <a:t>	}</a:t>
            </a:r>
          </a:p>
          <a:p>
            <a:r>
              <a:rPr lang="en-US" dirty="0"/>
              <a:t>	return sum;</a:t>
            </a:r>
          </a:p>
          <a:p>
            <a:r>
              <a:rPr lang="en-US" dirty="0"/>
              <a:t>}</a:t>
            </a:r>
          </a:p>
        </p:txBody>
      </p:sp>
      <p:sp>
        <p:nvSpPr>
          <p:cNvPr id="3" name="Title 1"/>
          <p:cNvSpPr txBox="1">
            <a:spLocks/>
          </p:cNvSpPr>
          <p:nvPr/>
        </p:nvSpPr>
        <p:spPr>
          <a:xfrm>
            <a:off x="2438400" y="34925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a:solidFill>
                  <a:schemeClr val="tx1"/>
                </a:solidFill>
              </a:rPr>
              <a:t>Software </a:t>
            </a:r>
            <a:r>
              <a:rPr lang="fr-FR" dirty="0" err="1">
                <a:solidFill>
                  <a:schemeClr val="tx1"/>
                </a:solidFill>
              </a:rPr>
              <a:t>Prefetching</a:t>
            </a:r>
            <a:endParaRPr lang="fr-FR" dirty="0">
              <a:solidFill>
                <a:schemeClr val="tx1"/>
              </a:solidFill>
            </a:endParaRPr>
          </a:p>
        </p:txBody>
      </p:sp>
      <p:sp>
        <p:nvSpPr>
          <p:cNvPr id="4" name="Rounded Rectangle 3"/>
          <p:cNvSpPr/>
          <p:nvPr/>
        </p:nvSpPr>
        <p:spPr>
          <a:xfrm>
            <a:off x="1752600" y="2362200"/>
            <a:ext cx="1905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Original Code</a:t>
            </a:r>
          </a:p>
        </p:txBody>
      </p:sp>
      <p:sp>
        <p:nvSpPr>
          <p:cNvPr id="5" name="Rectangle 4"/>
          <p:cNvSpPr/>
          <p:nvPr/>
        </p:nvSpPr>
        <p:spPr>
          <a:xfrm>
            <a:off x="3733800" y="1752600"/>
            <a:ext cx="4419600" cy="1828800"/>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733800" y="3733800"/>
            <a:ext cx="6070983" cy="2266117"/>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p:cNvSpPr/>
          <p:nvPr/>
        </p:nvSpPr>
        <p:spPr>
          <a:xfrm>
            <a:off x="1752600" y="4276725"/>
            <a:ext cx="19050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Modified Code</a:t>
            </a:r>
          </a:p>
          <a:p>
            <a:pPr algn="ctr"/>
            <a:r>
              <a:rPr lang="en-US" dirty="0"/>
              <a:t>with</a:t>
            </a:r>
          </a:p>
          <a:p>
            <a:pPr algn="ctr"/>
            <a:r>
              <a:rPr lang="en-US" dirty="0"/>
              <a:t>Prefetching</a:t>
            </a:r>
          </a:p>
        </p:txBody>
      </p:sp>
    </p:spTree>
    <p:extLst>
      <p:ext uri="{BB962C8B-B14F-4D97-AF65-F5344CB8AC3E}">
        <p14:creationId xmlns:p14="http://schemas.microsoft.com/office/powerpoint/2010/main" val="231410855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438400" y="34925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a:solidFill>
                  <a:schemeClr val="tx1"/>
                </a:solidFill>
              </a:rPr>
              <a:t>Hardware </a:t>
            </a:r>
            <a:r>
              <a:rPr lang="fr-FR" dirty="0" err="1">
                <a:solidFill>
                  <a:schemeClr val="tx1"/>
                </a:solidFill>
              </a:rPr>
              <a:t>Prefetching</a:t>
            </a:r>
            <a:endParaRPr lang="fr-FR" dirty="0">
              <a:solidFill>
                <a:schemeClr val="tx1"/>
              </a:solidFill>
            </a:endParaRPr>
          </a:p>
        </p:txBody>
      </p:sp>
      <p:sp>
        <p:nvSpPr>
          <p:cNvPr id="3" name="AutoShape 3"/>
          <p:cNvSpPr>
            <a:spLocks noChangeAspect="1" noChangeArrowheads="1" noTextEdit="1"/>
          </p:cNvSpPr>
          <p:nvPr/>
        </p:nvSpPr>
        <p:spPr bwMode="auto">
          <a:xfrm>
            <a:off x="5105401" y="1752601"/>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Rectangle 5"/>
          <p:cNvSpPr>
            <a:spLocks noChangeArrowheads="1"/>
          </p:cNvSpPr>
          <p:nvPr/>
        </p:nvSpPr>
        <p:spPr bwMode="auto">
          <a:xfrm>
            <a:off x="5203030" y="4074319"/>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Rectangle 7"/>
          <p:cNvSpPr>
            <a:spLocks noChangeArrowheads="1"/>
          </p:cNvSpPr>
          <p:nvPr/>
        </p:nvSpPr>
        <p:spPr bwMode="auto">
          <a:xfrm>
            <a:off x="5270500" y="1860551"/>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Rectangle 8"/>
          <p:cNvSpPr>
            <a:spLocks noChangeArrowheads="1"/>
          </p:cNvSpPr>
          <p:nvPr/>
        </p:nvSpPr>
        <p:spPr bwMode="auto">
          <a:xfrm>
            <a:off x="5764213" y="3149601"/>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Rectangle 9"/>
          <p:cNvSpPr>
            <a:spLocks noChangeArrowheads="1"/>
          </p:cNvSpPr>
          <p:nvPr/>
        </p:nvSpPr>
        <p:spPr bwMode="auto">
          <a:xfrm>
            <a:off x="5810251" y="2171700"/>
            <a:ext cx="1115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Processor</a:t>
            </a:r>
            <a:endParaRPr lang="en-US">
              <a:latin typeface="Arial" pitchFamily="34" charset="0"/>
            </a:endParaRPr>
          </a:p>
        </p:txBody>
      </p:sp>
      <p:sp>
        <p:nvSpPr>
          <p:cNvPr id="8" name="Rectangle 10"/>
          <p:cNvSpPr>
            <a:spLocks noChangeArrowheads="1"/>
          </p:cNvSpPr>
          <p:nvPr/>
        </p:nvSpPr>
        <p:spPr bwMode="auto">
          <a:xfrm>
            <a:off x="5846763" y="3311527"/>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L1 cache</a:t>
            </a:r>
            <a:endParaRPr lang="en-US">
              <a:latin typeface="Arial" pitchFamily="34" charset="0"/>
            </a:endParaRPr>
          </a:p>
        </p:txBody>
      </p:sp>
      <p:sp>
        <p:nvSpPr>
          <p:cNvPr id="9" name="Rectangle 13"/>
          <p:cNvSpPr>
            <a:spLocks noChangeArrowheads="1"/>
          </p:cNvSpPr>
          <p:nvPr/>
        </p:nvSpPr>
        <p:spPr bwMode="auto">
          <a:xfrm>
            <a:off x="5927725" y="4199732"/>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dirty="0">
                <a:solidFill>
                  <a:srgbClr val="000000"/>
                </a:solidFill>
                <a:latin typeface="Sans"/>
              </a:rPr>
              <a:t>L2 cache</a:t>
            </a:r>
            <a:endParaRPr lang="en-US" dirty="0">
              <a:latin typeface="Arial" pitchFamily="34" charset="0"/>
            </a:endParaRPr>
          </a:p>
        </p:txBody>
      </p:sp>
      <p:sp>
        <p:nvSpPr>
          <p:cNvPr id="10" name="Up-Down Arrow 9"/>
          <p:cNvSpPr/>
          <p:nvPr/>
        </p:nvSpPr>
        <p:spPr>
          <a:xfrm>
            <a:off x="6126161" y="2716214"/>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Up-Down Arrow 14"/>
          <p:cNvSpPr/>
          <p:nvPr/>
        </p:nvSpPr>
        <p:spPr>
          <a:xfrm>
            <a:off x="6181724" y="3665540"/>
            <a:ext cx="28892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Rounded Rectangle 18"/>
          <p:cNvSpPr/>
          <p:nvPr/>
        </p:nvSpPr>
        <p:spPr>
          <a:xfrm>
            <a:off x="4191000" y="3149601"/>
            <a:ext cx="1371600" cy="45085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Prefetcher</a:t>
            </a:r>
            <a:endParaRPr lang="en-US" dirty="0"/>
          </a:p>
        </p:txBody>
      </p:sp>
      <p:cxnSp>
        <p:nvCxnSpPr>
          <p:cNvPr id="21" name="Elbow Connector 20"/>
          <p:cNvCxnSpPr>
            <a:stCxn id="10" idx="2"/>
            <a:endCxn id="19" idx="0"/>
          </p:cNvCxnSpPr>
          <p:nvPr/>
        </p:nvCxnSpPr>
        <p:spPr>
          <a:xfrm rot="10800000" flipV="1">
            <a:off x="4876802" y="2932907"/>
            <a:ext cx="1321593" cy="216693"/>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a:off x="5334000" y="3600452"/>
            <a:ext cx="0" cy="4984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8974297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52600" y="304801"/>
            <a:ext cx="89154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Reduction</a:t>
            </a:r>
            <a:r>
              <a:rPr lang="fr-FR" dirty="0">
                <a:solidFill>
                  <a:schemeClr val="tx1"/>
                </a:solidFill>
              </a:rPr>
              <a:t> of Hit Time and Miss Penalty</a:t>
            </a:r>
          </a:p>
        </p:txBody>
      </p:sp>
      <p:sp>
        <p:nvSpPr>
          <p:cNvPr id="62469" name="Text Placeholder 2"/>
          <p:cNvSpPr txBox="1">
            <a:spLocks noGrp="1"/>
          </p:cNvSpPr>
          <p:nvPr>
            <p:ph type="body" idx="4294967295"/>
          </p:nvPr>
        </p:nvSpPr>
        <p:spPr bwMode="auto">
          <a:xfrm>
            <a:off x="2438400" y="1524000"/>
            <a:ext cx="7416800" cy="4718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10000"/>
          </a:bodyPr>
          <a:lstStyle/>
          <a:p>
            <a:pPr marL="431800" indent="-323850">
              <a:spcBef>
                <a:spcPct val="0"/>
              </a:spcBef>
              <a:spcAft>
                <a:spcPts val="1413"/>
              </a:spcAft>
            </a:pPr>
            <a:r>
              <a:rPr lang="en-US" altLang="en-US" dirty="0">
                <a:latin typeface="Calibri" pitchFamily="34" charset="0"/>
                <a:ea typeface="Microsoft YaHei" pitchFamily="34" charset="-122"/>
                <a:cs typeface="Mangal" pitchFamily="18" charset="0"/>
              </a:rPr>
              <a:t>For reducing the </a:t>
            </a:r>
            <a:r>
              <a:rPr lang="en-US" altLang="en-US" dirty="0">
                <a:solidFill>
                  <a:srgbClr val="0000FF"/>
                </a:solidFill>
                <a:latin typeface="Calibri" pitchFamily="34" charset="0"/>
                <a:ea typeface="Microsoft YaHei" pitchFamily="34" charset="-122"/>
                <a:cs typeface="Mangal" pitchFamily="18" charset="0"/>
              </a:rPr>
              <a:t>hit time</a:t>
            </a:r>
            <a:r>
              <a:rPr lang="en-US" altLang="en-US" dirty="0">
                <a:latin typeface="Calibri" pitchFamily="34" charset="0"/>
                <a:ea typeface="Microsoft YaHei" pitchFamily="34" charset="-122"/>
                <a:cs typeface="Mangal" pitchFamily="18" charset="0"/>
              </a:rPr>
              <a:t>, we need to use smaller and simpler </a:t>
            </a:r>
            <a:r>
              <a:rPr lang="en-US" altLang="en-US" dirty="0">
                <a:solidFill>
                  <a:srgbClr val="DC2300"/>
                </a:solidFill>
                <a:latin typeface="Calibri" pitchFamily="34" charset="0"/>
                <a:ea typeface="Microsoft YaHei" pitchFamily="34" charset="-122"/>
                <a:cs typeface="Mangal" pitchFamily="18" charset="0"/>
              </a:rPr>
              <a:t>caches</a:t>
            </a:r>
          </a:p>
          <a:p>
            <a:pPr marL="431800" indent="-323850">
              <a:spcBef>
                <a:spcPct val="0"/>
              </a:spcBef>
              <a:spcAft>
                <a:spcPts val="1413"/>
              </a:spcAft>
            </a:pPr>
            <a:r>
              <a:rPr lang="en-US" altLang="en-US" dirty="0">
                <a:latin typeface="Calibri" pitchFamily="34" charset="0"/>
                <a:ea typeface="Microsoft YaHei" pitchFamily="34" charset="-122"/>
                <a:cs typeface="Mangal" pitchFamily="18" charset="0"/>
              </a:rPr>
              <a:t>For reducing the miss penalty :</a:t>
            </a:r>
          </a:p>
          <a:p>
            <a:pPr marL="863600" lvl="1" indent="-323850">
              <a:spcBef>
                <a:spcPct val="0"/>
              </a:spcBef>
              <a:spcAft>
                <a:spcPts val="1138"/>
              </a:spcAft>
            </a:pPr>
            <a:r>
              <a:rPr lang="en-US" altLang="en-US" b="1" dirty="0">
                <a:solidFill>
                  <a:srgbClr val="0000FF"/>
                </a:solidFill>
                <a:latin typeface="Calibri" pitchFamily="34" charset="0"/>
                <a:ea typeface="Microsoft YaHei" pitchFamily="34" charset="-122"/>
                <a:cs typeface="Mangal" pitchFamily="18" charset="0"/>
              </a:rPr>
              <a:t>Write misses</a:t>
            </a:r>
          </a:p>
          <a:p>
            <a:pPr marL="1295400" lvl="2" indent="-287338">
              <a:spcBef>
                <a:spcPct val="0"/>
              </a:spcBef>
            </a:pPr>
            <a:r>
              <a:rPr lang="en-US" altLang="en-US" sz="2400" dirty="0">
                <a:latin typeface="Calibri" pitchFamily="34" charset="0"/>
                <a:ea typeface="Microsoft YaHei" pitchFamily="34" charset="-122"/>
                <a:cs typeface="Mangal" pitchFamily="18" charset="0"/>
              </a:rPr>
              <a:t>Send the </a:t>
            </a:r>
            <a:r>
              <a:rPr lang="en-US" altLang="en-US" sz="2400" dirty="0">
                <a:solidFill>
                  <a:srgbClr val="0000FF"/>
                </a:solidFill>
                <a:latin typeface="Calibri" pitchFamily="34" charset="0"/>
                <a:ea typeface="Microsoft YaHei" pitchFamily="34" charset="-122"/>
                <a:cs typeface="Mangal" pitchFamily="18" charset="0"/>
              </a:rPr>
              <a:t>writes</a:t>
            </a:r>
            <a:r>
              <a:rPr lang="en-US" altLang="en-US" sz="2400" dirty="0">
                <a:latin typeface="Calibri" pitchFamily="34" charset="0"/>
                <a:ea typeface="Microsoft YaHei" pitchFamily="34" charset="-122"/>
                <a:cs typeface="Mangal" pitchFamily="18" charset="0"/>
              </a:rPr>
              <a:t> to a</a:t>
            </a:r>
            <a:br>
              <a:rPr lang="en-US" altLang="en-US" sz="2400" dirty="0">
                <a:latin typeface="Calibri" pitchFamily="34" charset="0"/>
                <a:ea typeface="Microsoft YaHei" pitchFamily="34" charset="-122"/>
                <a:cs typeface="Mangal" pitchFamily="18" charset="0"/>
              </a:rPr>
            </a:br>
            <a:r>
              <a:rPr lang="en-US" altLang="en-US" sz="2400" b="1" dirty="0">
                <a:solidFill>
                  <a:srgbClr val="00AE00"/>
                </a:solidFill>
                <a:latin typeface="Calibri" pitchFamily="34" charset="0"/>
                <a:ea typeface="Microsoft YaHei" pitchFamily="34" charset="-122"/>
                <a:cs typeface="Mangal" pitchFamily="18" charset="0"/>
              </a:rPr>
              <a:t>fully associative</a:t>
            </a:r>
            <a:r>
              <a:rPr lang="en-US" altLang="en-US" sz="2400" dirty="0">
                <a:latin typeface="Calibri" pitchFamily="34" charset="0"/>
                <a:ea typeface="Microsoft YaHei" pitchFamily="34" charset="-122"/>
                <a:cs typeface="Mangal" pitchFamily="18" charset="0"/>
              </a:rPr>
              <a:t> write</a:t>
            </a:r>
            <a:br>
              <a:rPr lang="en-US" altLang="en-US" sz="2400" dirty="0">
                <a:latin typeface="Calibri" pitchFamily="34" charset="0"/>
                <a:ea typeface="Microsoft YaHei" pitchFamily="34" charset="-122"/>
                <a:cs typeface="Mangal" pitchFamily="18" charset="0"/>
              </a:rPr>
            </a:br>
            <a:r>
              <a:rPr lang="en-US" altLang="en-US" sz="2400" dirty="0">
                <a:solidFill>
                  <a:srgbClr val="0000FF"/>
                </a:solidFill>
                <a:latin typeface="Calibri" pitchFamily="34" charset="0"/>
                <a:ea typeface="Microsoft YaHei" pitchFamily="34" charset="-122"/>
                <a:cs typeface="Mangal" pitchFamily="18" charset="0"/>
              </a:rPr>
              <a:t>buffer</a:t>
            </a:r>
            <a:r>
              <a:rPr lang="en-US" altLang="en-US" sz="2400" dirty="0">
                <a:latin typeface="Calibri" pitchFamily="34" charset="0"/>
                <a:ea typeface="Microsoft YaHei" pitchFamily="34" charset="-122"/>
                <a:cs typeface="Mangal" pitchFamily="18" charset="0"/>
              </a:rPr>
              <a:t> on an L1 miss.</a:t>
            </a:r>
          </a:p>
          <a:p>
            <a:pPr marL="1295400" lvl="2" indent="-287338">
              <a:spcBef>
                <a:spcPct val="0"/>
              </a:spcBef>
            </a:pPr>
            <a:r>
              <a:rPr lang="en-US" altLang="en-US" sz="2400" dirty="0">
                <a:latin typeface="Calibri" pitchFamily="34" charset="0"/>
                <a:ea typeface="Microsoft YaHei" pitchFamily="34" charset="-122"/>
                <a:cs typeface="Mangal" pitchFamily="18" charset="0"/>
              </a:rPr>
              <a:t>Once the </a:t>
            </a:r>
            <a:r>
              <a:rPr lang="en-US" altLang="en-US" sz="2400" dirty="0">
                <a:solidFill>
                  <a:srgbClr val="0000FF"/>
                </a:solidFill>
                <a:latin typeface="Calibri" pitchFamily="34" charset="0"/>
                <a:ea typeface="Microsoft YaHei" pitchFamily="34" charset="-122"/>
                <a:cs typeface="Mangal" pitchFamily="18" charset="0"/>
              </a:rPr>
              <a:t>block</a:t>
            </a:r>
            <a:r>
              <a:rPr lang="en-US" altLang="en-US" sz="2400" dirty="0">
                <a:latin typeface="Calibri" pitchFamily="34" charset="0"/>
                <a:ea typeface="Microsoft YaHei" pitchFamily="34" charset="-122"/>
                <a:cs typeface="Mangal" pitchFamily="18" charset="0"/>
              </a:rPr>
              <a:t> comes</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from the </a:t>
            </a:r>
            <a:r>
              <a:rPr lang="en-US" altLang="en-US" sz="2400" b="1" dirty="0">
                <a:solidFill>
                  <a:srgbClr val="00AE00"/>
                </a:solidFill>
                <a:latin typeface="Calibri" pitchFamily="34" charset="0"/>
                <a:ea typeface="Microsoft YaHei" pitchFamily="34" charset="-122"/>
                <a:cs typeface="Mangal" pitchFamily="18" charset="0"/>
              </a:rPr>
              <a:t>L2 cache</a:t>
            </a:r>
            <a:r>
              <a:rPr lang="en-US" altLang="en-US" sz="2400" dirty="0">
                <a:latin typeface="Calibri" pitchFamily="34" charset="0"/>
                <a:ea typeface="Microsoft YaHei" pitchFamily="34" charset="-122"/>
                <a:cs typeface="Mangal" pitchFamily="18" charset="0"/>
              </a:rPr>
              <a:t>, </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merge the </a:t>
            </a:r>
            <a:r>
              <a:rPr lang="en-US" altLang="en-US" sz="2400" dirty="0">
                <a:solidFill>
                  <a:srgbClr val="280099"/>
                </a:solidFill>
                <a:latin typeface="Calibri" pitchFamily="34" charset="0"/>
                <a:ea typeface="Microsoft YaHei" pitchFamily="34" charset="-122"/>
                <a:cs typeface="Mangal" pitchFamily="18" charset="0"/>
              </a:rPr>
              <a:t>write</a:t>
            </a:r>
          </a:p>
          <a:p>
            <a:pPr marL="1295400" lvl="2" indent="-287338">
              <a:spcBef>
                <a:spcPct val="0"/>
              </a:spcBef>
            </a:pPr>
            <a:r>
              <a:rPr lang="en-US" altLang="en-US" sz="2400" b="1" dirty="0">
                <a:solidFill>
                  <a:srgbClr val="FF0000"/>
                </a:solidFill>
                <a:latin typeface="Calibri" pitchFamily="34" charset="0"/>
                <a:ea typeface="Microsoft YaHei" pitchFamily="34" charset="-122"/>
                <a:cs typeface="Mangal" pitchFamily="18" charset="0"/>
              </a:rPr>
              <a:t>Insight</a:t>
            </a:r>
            <a:r>
              <a:rPr lang="en-US" altLang="en-US" sz="2400" dirty="0">
                <a:latin typeface="Calibri" pitchFamily="34" charset="0"/>
                <a:ea typeface="Microsoft YaHei" pitchFamily="34" charset="-122"/>
                <a:cs typeface="Mangal" pitchFamily="18" charset="0"/>
              </a:rPr>
              <a:t>: We need not send</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separate writes to the L2</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for each write request in a </a:t>
            </a:r>
            <a:br>
              <a:rPr lang="en-US" altLang="en-US" sz="2400" dirty="0">
                <a:latin typeface="Calibri" pitchFamily="34" charset="0"/>
                <a:ea typeface="Microsoft YaHei" pitchFamily="34" charset="-122"/>
                <a:cs typeface="Mangal" pitchFamily="18" charset="0"/>
              </a:rPr>
            </a:br>
            <a:r>
              <a:rPr lang="en-US" altLang="en-US" sz="2400" dirty="0">
                <a:latin typeface="Calibri" pitchFamily="34" charset="0"/>
                <a:ea typeface="Microsoft YaHei" pitchFamily="34" charset="-122"/>
                <a:cs typeface="Mangal" pitchFamily="18" charset="0"/>
              </a:rPr>
              <a:t>block.</a:t>
            </a:r>
          </a:p>
        </p:txBody>
      </p:sp>
      <p:sp>
        <p:nvSpPr>
          <p:cNvPr id="7" name="AutoShape 3"/>
          <p:cNvSpPr>
            <a:spLocks noChangeAspect="1" noChangeArrowheads="1" noTextEdit="1"/>
          </p:cNvSpPr>
          <p:nvPr/>
        </p:nvSpPr>
        <p:spPr bwMode="auto">
          <a:xfrm>
            <a:off x="7188201" y="3276601"/>
            <a:ext cx="2441575" cy="301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7307263" y="5638800"/>
            <a:ext cx="2262188" cy="539750"/>
          </a:xfrm>
          <a:prstGeom prst="rect">
            <a:avLst/>
          </a:prstGeom>
          <a:solidFill>
            <a:srgbClr val="A2D0D9"/>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8937626" y="4699001"/>
            <a:ext cx="739775" cy="563563"/>
          </a:xfrm>
          <a:prstGeom prst="rect">
            <a:avLst/>
          </a:prstGeom>
          <a:solidFill>
            <a:srgbClr val="FFE6D5"/>
          </a:solidFill>
          <a:ln w="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7353300" y="3384551"/>
            <a:ext cx="2133600" cy="881063"/>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340601" y="4699000"/>
            <a:ext cx="1082675" cy="515938"/>
          </a:xfrm>
          <a:prstGeom prst="rect">
            <a:avLst/>
          </a:prstGeom>
          <a:solidFill>
            <a:srgbClr val="F4D7E3"/>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7893051" y="3695700"/>
            <a:ext cx="11159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Processor</a:t>
            </a:r>
            <a:endParaRPr lang="en-US">
              <a:latin typeface="Arial" pitchFamily="34" charset="0"/>
            </a:endParaRPr>
          </a:p>
        </p:txBody>
      </p:sp>
      <p:sp>
        <p:nvSpPr>
          <p:cNvPr id="13" name="Rectangle 10"/>
          <p:cNvSpPr>
            <a:spLocks noChangeArrowheads="1"/>
          </p:cNvSpPr>
          <p:nvPr/>
        </p:nvSpPr>
        <p:spPr bwMode="auto">
          <a:xfrm>
            <a:off x="7423151" y="4860926"/>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L1 cache</a:t>
            </a:r>
            <a:endParaRPr lang="en-US">
              <a:latin typeface="Arial" pitchFamily="34" charset="0"/>
            </a:endParaRPr>
          </a:p>
        </p:txBody>
      </p:sp>
      <p:sp>
        <p:nvSpPr>
          <p:cNvPr id="14" name="Rectangle 11"/>
          <p:cNvSpPr>
            <a:spLocks noChangeArrowheads="1"/>
          </p:cNvSpPr>
          <p:nvPr/>
        </p:nvSpPr>
        <p:spPr bwMode="auto">
          <a:xfrm>
            <a:off x="9031289" y="4745039"/>
            <a:ext cx="46467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Write</a:t>
            </a:r>
            <a:endParaRPr lang="en-US">
              <a:latin typeface="Arial" pitchFamily="34" charset="0"/>
            </a:endParaRPr>
          </a:p>
        </p:txBody>
      </p:sp>
      <p:sp>
        <p:nvSpPr>
          <p:cNvPr id="15" name="Rectangle 12"/>
          <p:cNvSpPr>
            <a:spLocks noChangeArrowheads="1"/>
          </p:cNvSpPr>
          <p:nvPr/>
        </p:nvSpPr>
        <p:spPr bwMode="auto">
          <a:xfrm>
            <a:off x="9005889" y="4991101"/>
            <a:ext cx="50744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buffer</a:t>
            </a:r>
            <a:endParaRPr lang="en-US">
              <a:latin typeface="Arial" pitchFamily="34" charset="0"/>
            </a:endParaRPr>
          </a:p>
        </p:txBody>
      </p:sp>
      <p:sp>
        <p:nvSpPr>
          <p:cNvPr id="16" name="Rectangle 13"/>
          <p:cNvSpPr>
            <a:spLocks noChangeArrowheads="1"/>
          </p:cNvSpPr>
          <p:nvPr/>
        </p:nvSpPr>
        <p:spPr bwMode="auto">
          <a:xfrm>
            <a:off x="7966076" y="5821364"/>
            <a:ext cx="71641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L2 cache</a:t>
            </a:r>
            <a:endParaRPr lang="en-US">
              <a:latin typeface="Arial" pitchFamily="34" charset="0"/>
            </a:endParaRPr>
          </a:p>
        </p:txBody>
      </p:sp>
      <p:sp>
        <p:nvSpPr>
          <p:cNvPr id="3" name="Down Arrow 2"/>
          <p:cNvSpPr/>
          <p:nvPr/>
        </p:nvSpPr>
        <p:spPr>
          <a:xfrm rot="10800000">
            <a:off x="7813676" y="5214937"/>
            <a:ext cx="257175" cy="42783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Up-Down Arrow 4"/>
          <p:cNvSpPr/>
          <p:nvPr/>
        </p:nvSpPr>
        <p:spPr>
          <a:xfrm>
            <a:off x="7813674" y="4265614"/>
            <a:ext cx="257176" cy="433387"/>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9" name="Up-Down Arrow 28"/>
          <p:cNvSpPr/>
          <p:nvPr/>
        </p:nvSpPr>
        <p:spPr>
          <a:xfrm rot="5400000">
            <a:off x="8545512" y="4693446"/>
            <a:ext cx="257176" cy="527049"/>
          </a:xfrm>
          <a:prstGeom prst="up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30" name="Down Arrow 29"/>
          <p:cNvSpPr/>
          <p:nvPr/>
        </p:nvSpPr>
        <p:spPr>
          <a:xfrm>
            <a:off x="9178925" y="5296431"/>
            <a:ext cx="257175" cy="361289"/>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34925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Reduction</a:t>
            </a:r>
            <a:r>
              <a:rPr lang="fr-FR" dirty="0">
                <a:solidFill>
                  <a:schemeClr val="tx1"/>
                </a:solidFill>
              </a:rPr>
              <a:t> of the Miss Penalty</a:t>
            </a:r>
          </a:p>
        </p:txBody>
      </p:sp>
      <p:sp>
        <p:nvSpPr>
          <p:cNvPr id="63493" name="Text Placeholder 2"/>
          <p:cNvSpPr txBox="1">
            <a:spLocks noGrp="1"/>
          </p:cNvSpPr>
          <p:nvPr>
            <p:ph type="body" idx="4294967295"/>
          </p:nvPr>
        </p:nvSpPr>
        <p:spPr bwMode="auto">
          <a:xfrm>
            <a:off x="2438400" y="1960564"/>
            <a:ext cx="7415212" cy="3754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solidFill>
                  <a:srgbClr val="FF0000"/>
                </a:solidFill>
                <a:latin typeface="Calibri" pitchFamily="34" charset="0"/>
                <a:ea typeface="Microsoft YaHei" pitchFamily="34" charset="-122"/>
                <a:cs typeface="Mangal" pitchFamily="18" charset="0"/>
              </a:rPr>
              <a:t>Read Miss</a:t>
            </a:r>
          </a:p>
          <a:p>
            <a:pPr marL="863600" lvl="1" indent="-323850">
              <a:spcBef>
                <a:spcPct val="0"/>
              </a:spcBef>
              <a:spcAft>
                <a:spcPts val="1138"/>
              </a:spcAft>
            </a:pPr>
            <a:r>
              <a:rPr lang="en-US" altLang="en-US" sz="2800" b="1" dirty="0">
                <a:solidFill>
                  <a:srgbClr val="2300DC"/>
                </a:solidFill>
                <a:latin typeface="Calibri" pitchFamily="34" charset="0"/>
                <a:ea typeface="Microsoft YaHei" pitchFamily="34" charset="-122"/>
                <a:cs typeface="Mangal" pitchFamily="18" charset="0"/>
              </a:rPr>
              <a:t>Critical Word First :  </a:t>
            </a:r>
            <a:r>
              <a:rPr lang="en-US" altLang="en-US" sz="2800" dirty="0">
                <a:latin typeface="Calibri" pitchFamily="34" charset="0"/>
                <a:ea typeface="Microsoft YaHei" pitchFamily="34" charset="-122"/>
                <a:cs typeface="Mangal" pitchFamily="18" charset="0"/>
              </a:rPr>
              <a:t>The memory word that cause the read/write miss is fetched first from the lower level. The rest of the block follows.</a:t>
            </a:r>
          </a:p>
          <a:p>
            <a:pPr marL="863600" lvl="1" indent="-323850">
              <a:spcBef>
                <a:spcPct val="0"/>
              </a:spcBef>
              <a:spcAft>
                <a:spcPts val="1138"/>
              </a:spcAft>
            </a:pPr>
            <a:r>
              <a:rPr lang="en-US" altLang="en-US" sz="2800" b="1" dirty="0">
                <a:solidFill>
                  <a:srgbClr val="FF0000"/>
                </a:solidFill>
                <a:latin typeface="Calibri" pitchFamily="34" charset="0"/>
                <a:ea typeface="Microsoft YaHei" pitchFamily="34" charset="-122"/>
                <a:cs typeface="Mangal" pitchFamily="18" charset="0"/>
              </a:rPr>
              <a:t>Early Restart </a:t>
            </a:r>
            <a:r>
              <a:rPr lang="en-US" altLang="en-US" sz="2800" dirty="0">
                <a:latin typeface="Calibri" pitchFamily="34" charset="0"/>
                <a:ea typeface="Microsoft YaHei" pitchFamily="34" charset="-122"/>
                <a:cs typeface="Mangal" pitchFamily="18" charset="0"/>
              </a:rPr>
              <a:t>: Send the </a:t>
            </a:r>
            <a:r>
              <a:rPr lang="en-US" altLang="en-US" sz="2800" b="1" dirty="0">
                <a:solidFill>
                  <a:srgbClr val="00AE00"/>
                </a:solidFill>
                <a:latin typeface="Calibri" pitchFamily="34" charset="0"/>
                <a:ea typeface="Microsoft YaHei" pitchFamily="34" charset="-122"/>
                <a:cs typeface="Mangal" pitchFamily="18" charset="0"/>
              </a:rPr>
              <a:t>critical word</a:t>
            </a:r>
            <a:r>
              <a:rPr lang="en-US" altLang="en-US" sz="2800" dirty="0">
                <a:latin typeface="Calibri" pitchFamily="34" charset="0"/>
                <a:ea typeface="Microsoft YaHei" pitchFamily="34" charset="-122"/>
                <a:cs typeface="Mangal" pitchFamily="18" charset="0"/>
              </a:rPr>
              <a:t> to the </a:t>
            </a:r>
            <a:r>
              <a:rPr lang="en-US" altLang="en-US" sz="2800" dirty="0">
                <a:solidFill>
                  <a:srgbClr val="2300DC"/>
                </a:solidFill>
                <a:latin typeface="Calibri" pitchFamily="34" charset="0"/>
                <a:ea typeface="Microsoft YaHei" pitchFamily="34" charset="-122"/>
                <a:cs typeface="Mangal" pitchFamily="18" charset="0"/>
              </a:rPr>
              <a:t>processor</a:t>
            </a:r>
            <a:r>
              <a:rPr lang="en-US" altLang="en-US" sz="2800" dirty="0">
                <a:latin typeface="Calibri" pitchFamily="34" charset="0"/>
                <a:ea typeface="Microsoft YaHei" pitchFamily="34" charset="-122"/>
                <a:cs typeface="Mangal" pitchFamily="18" charset="0"/>
              </a:rPr>
              <a:t>, and make it restart its </a:t>
            </a:r>
            <a:r>
              <a:rPr lang="en-US" altLang="en-US" sz="2800" dirty="0">
                <a:solidFill>
                  <a:srgbClr val="0000FF"/>
                </a:solidFill>
                <a:latin typeface="Calibri" pitchFamily="34" charset="0"/>
                <a:ea typeface="Microsoft YaHei" pitchFamily="34" charset="-122"/>
                <a:cs typeface="Mangal" pitchFamily="18" charset="0"/>
              </a:rPr>
              <a:t>execution</a:t>
            </a:r>
            <a:r>
              <a:rPr lang="en-US" altLang="en-US" sz="2800" dirty="0">
                <a:latin typeface="Calibri" pitchFamily="34" charset="0"/>
                <a:ea typeface="Microsoft YaHei" pitchFamily="34" charset="-122"/>
                <a:cs typeface="Mangal" pitchFamily="18" charset="0"/>
              </a:rPr>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611385375"/>
              </p:ext>
            </p:extLst>
          </p:nvPr>
        </p:nvGraphicFramePr>
        <p:xfrm>
          <a:off x="1828800" y="609600"/>
          <a:ext cx="8610600" cy="550564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20000"/>
                    </a:ext>
                  </a:extLst>
                </a:gridCol>
                <a:gridCol w="2283076">
                  <a:extLst>
                    <a:ext uri="{9D8B030D-6E8A-4147-A177-3AD203B41FA5}">
                      <a16:colId xmlns:a16="http://schemas.microsoft.com/office/drawing/2014/main" val="20001"/>
                    </a:ext>
                  </a:extLst>
                </a:gridCol>
                <a:gridCol w="3457324">
                  <a:extLst>
                    <a:ext uri="{9D8B030D-6E8A-4147-A177-3AD203B41FA5}">
                      <a16:colId xmlns:a16="http://schemas.microsoft.com/office/drawing/2014/main" val="20002"/>
                    </a:ext>
                  </a:extLst>
                </a:gridCol>
              </a:tblGrid>
              <a:tr h="364328">
                <a:tc>
                  <a:txBody>
                    <a:bodyPr/>
                    <a:lstStyle/>
                    <a:p>
                      <a:r>
                        <a:rPr lang="en-US" dirty="0"/>
                        <a:t>Technique</a:t>
                      </a:r>
                    </a:p>
                  </a:txBody>
                  <a:tcPr/>
                </a:tc>
                <a:tc>
                  <a:txBody>
                    <a:bodyPr/>
                    <a:lstStyle/>
                    <a:p>
                      <a:r>
                        <a:rPr lang="en-US" dirty="0"/>
                        <a:t>Application</a:t>
                      </a:r>
                    </a:p>
                  </a:txBody>
                  <a:tcPr/>
                </a:tc>
                <a:tc>
                  <a:txBody>
                    <a:bodyPr/>
                    <a:lstStyle/>
                    <a:p>
                      <a:r>
                        <a:rPr lang="en-US" dirty="0"/>
                        <a:t>Disadvantages</a:t>
                      </a:r>
                    </a:p>
                  </a:txBody>
                  <a:tcPr/>
                </a:tc>
                <a:extLst>
                  <a:ext uri="{0D108BD9-81ED-4DB2-BD59-A6C34878D82A}">
                    <a16:rowId xmlns:a16="http://schemas.microsoft.com/office/drawing/2014/main" val="10000"/>
                  </a:ext>
                </a:extLst>
              </a:tr>
              <a:tr h="624840">
                <a:tc>
                  <a:txBody>
                    <a:bodyPr/>
                    <a:lstStyle/>
                    <a:p>
                      <a:r>
                        <a:rPr lang="en-US" dirty="0"/>
                        <a:t>large block size</a:t>
                      </a:r>
                    </a:p>
                  </a:txBody>
                  <a:tcPr/>
                </a:tc>
                <a:tc>
                  <a:txBody>
                    <a:bodyPr/>
                    <a:lstStyle/>
                    <a:p>
                      <a:r>
                        <a:rPr lang="en-US" dirty="0"/>
                        <a:t>compulsory misses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reduces the number of blocks in the cache</a:t>
                      </a:r>
                    </a:p>
                  </a:txBody>
                  <a:tcPr/>
                </a:tc>
                <a:extLst>
                  <a:ext uri="{0D108BD9-81ED-4DB2-BD59-A6C34878D82A}">
                    <a16:rowId xmlns:a16="http://schemas.microsoft.com/office/drawing/2014/main" val="10001"/>
                  </a:ext>
                </a:extLst>
              </a:tr>
              <a:tr h="975360">
                <a:tc>
                  <a:txBody>
                    <a:bodyPr/>
                    <a:lstStyle/>
                    <a:p>
                      <a:r>
                        <a:rPr lang="en-US" dirty="0"/>
                        <a:t>prefetching</a:t>
                      </a:r>
                    </a:p>
                  </a:txBody>
                  <a:tcPr/>
                </a:tc>
                <a:tc>
                  <a:txBody>
                    <a:bodyPr/>
                    <a:lstStyle/>
                    <a:p>
                      <a:r>
                        <a:rPr lang="en-US" sz="1800" kern="1200" dirty="0">
                          <a:solidFill>
                            <a:schemeClr val="dk1"/>
                          </a:solidFill>
                          <a:latin typeface="+mn-lt"/>
                          <a:ea typeface="+mn-ea"/>
                          <a:cs typeface="+mn-cs"/>
                        </a:rPr>
                        <a:t>compulsory misses, capacity misses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extra complexity and the risk of displacing useful data from the cache</a:t>
                      </a:r>
                    </a:p>
                  </a:txBody>
                  <a:tcPr/>
                </a:tc>
                <a:extLst>
                  <a:ext uri="{0D108BD9-81ED-4DB2-BD59-A6C34878D82A}">
                    <a16:rowId xmlns:a16="http://schemas.microsoft.com/office/drawing/2014/main" val="10002"/>
                  </a:ext>
                </a:extLst>
              </a:tr>
              <a:tr h="628840">
                <a:tc>
                  <a:txBody>
                    <a:bodyPr/>
                    <a:lstStyle/>
                    <a:p>
                      <a:r>
                        <a:rPr lang="en-US" dirty="0"/>
                        <a:t>large cache</a:t>
                      </a:r>
                      <a:r>
                        <a:rPr lang="en-US" baseline="0" dirty="0"/>
                        <a:t> size</a:t>
                      </a:r>
                      <a:endParaRPr lang="en-US" dirty="0"/>
                    </a:p>
                  </a:txBody>
                  <a:tcPr/>
                </a:tc>
                <a:tc>
                  <a:txBody>
                    <a:bodyPr/>
                    <a:lstStyle/>
                    <a:p>
                      <a:r>
                        <a:rPr lang="en-US" dirty="0"/>
                        <a:t>capacity misses</a:t>
                      </a:r>
                    </a:p>
                  </a:txBody>
                  <a:tcPr/>
                </a:tc>
                <a:tc>
                  <a:txBody>
                    <a:bodyPr/>
                    <a:lstStyle/>
                    <a:p>
                      <a:r>
                        <a:rPr lang="en-US" dirty="0"/>
                        <a:t>high latency, high power, more area</a:t>
                      </a:r>
                    </a:p>
                  </a:txBody>
                  <a:tcPr/>
                </a:tc>
                <a:extLst>
                  <a:ext uri="{0D108BD9-81ED-4DB2-BD59-A6C34878D82A}">
                    <a16:rowId xmlns:a16="http://schemas.microsoft.com/office/drawing/2014/main" val="10003"/>
                  </a:ext>
                </a:extLst>
              </a:tr>
              <a:tr h="426720">
                <a:tc>
                  <a:txBody>
                    <a:bodyPr/>
                    <a:lstStyle/>
                    <a:p>
                      <a:r>
                        <a:rPr lang="en-US" dirty="0"/>
                        <a:t>increased</a:t>
                      </a:r>
                      <a:r>
                        <a:rPr lang="en-US" baseline="0" dirty="0"/>
                        <a:t> associativity</a:t>
                      </a:r>
                      <a:endParaRPr lang="en-US" dirty="0"/>
                    </a:p>
                  </a:txBody>
                  <a:tcPr/>
                </a:tc>
                <a:tc>
                  <a:txBody>
                    <a:bodyPr/>
                    <a:lstStyle/>
                    <a:p>
                      <a:r>
                        <a:rPr lang="en-US" dirty="0"/>
                        <a:t>conflict</a:t>
                      </a:r>
                      <a:r>
                        <a:rPr lang="en-US" baseline="0" dirty="0"/>
                        <a:t> misses</a:t>
                      </a:r>
                      <a:endParaRPr lang="en-US" dirty="0"/>
                    </a:p>
                  </a:txBody>
                  <a:tcPr/>
                </a:tc>
                <a:tc>
                  <a:txBody>
                    <a:bodyPr/>
                    <a:lstStyle/>
                    <a:p>
                      <a:r>
                        <a:rPr lang="en-US" dirty="0"/>
                        <a:t>high latency,</a:t>
                      </a:r>
                      <a:r>
                        <a:rPr lang="en-US" baseline="0" dirty="0"/>
                        <a:t> high power</a:t>
                      </a:r>
                      <a:endParaRPr lang="en-US" dirty="0"/>
                    </a:p>
                  </a:txBody>
                  <a:tcPr/>
                </a:tc>
                <a:extLst>
                  <a:ext uri="{0D108BD9-81ED-4DB2-BD59-A6C34878D82A}">
                    <a16:rowId xmlns:a16="http://schemas.microsoft.com/office/drawing/2014/main" val="10004"/>
                  </a:ext>
                </a:extLst>
              </a:tr>
              <a:tr h="364328">
                <a:tc>
                  <a:txBody>
                    <a:bodyPr/>
                    <a:lstStyle/>
                    <a:p>
                      <a:r>
                        <a:rPr lang="en-US" dirty="0"/>
                        <a:t>victim cache</a:t>
                      </a:r>
                    </a:p>
                  </a:txBody>
                  <a:tcPr/>
                </a:tc>
                <a:tc>
                  <a:txBody>
                    <a:bodyPr/>
                    <a:lstStyle/>
                    <a:p>
                      <a:r>
                        <a:rPr lang="en-US" dirty="0"/>
                        <a:t>conflict misses</a:t>
                      </a:r>
                    </a:p>
                  </a:txBody>
                  <a:tcPr/>
                </a:tc>
                <a:tc>
                  <a:txBody>
                    <a:bodyPr/>
                    <a:lstStyle/>
                    <a:p>
                      <a:r>
                        <a:rPr lang="en-US" dirty="0"/>
                        <a:t>extra complexity</a:t>
                      </a:r>
                    </a:p>
                  </a:txBody>
                  <a:tcPr/>
                </a:tc>
                <a:extLst>
                  <a:ext uri="{0D108BD9-81ED-4DB2-BD59-A6C34878D82A}">
                    <a16:rowId xmlns:a16="http://schemas.microsoft.com/office/drawing/2014/main" val="10005"/>
                  </a:ext>
                </a:extLst>
              </a:tr>
              <a:tr h="628840">
                <a:tc>
                  <a:txBody>
                    <a:bodyPr/>
                    <a:lstStyle/>
                    <a:p>
                      <a:r>
                        <a:rPr lang="en-US" dirty="0"/>
                        <a:t>compiler based techniques</a:t>
                      </a:r>
                    </a:p>
                  </a:txBody>
                  <a:tcPr/>
                </a:tc>
                <a:tc>
                  <a:txBody>
                    <a:bodyPr/>
                    <a:lstStyle/>
                    <a:p>
                      <a:r>
                        <a:rPr lang="en-US" dirty="0"/>
                        <a:t>all types of</a:t>
                      </a:r>
                      <a:r>
                        <a:rPr lang="en-US" baseline="0" dirty="0"/>
                        <a:t> misses</a:t>
                      </a:r>
                      <a:endParaRPr lang="en-US" dirty="0"/>
                    </a:p>
                  </a:txBody>
                  <a:tcPr/>
                </a:tc>
                <a:tc>
                  <a:txBody>
                    <a:bodyPr/>
                    <a:lstStyle/>
                    <a:p>
                      <a:r>
                        <a:rPr lang="en-US" dirty="0"/>
                        <a:t>not very generic</a:t>
                      </a:r>
                    </a:p>
                  </a:txBody>
                  <a:tcPr/>
                </a:tc>
                <a:extLst>
                  <a:ext uri="{0D108BD9-81ED-4DB2-BD59-A6C34878D82A}">
                    <a16:rowId xmlns:a16="http://schemas.microsoft.com/office/drawing/2014/main" val="10006"/>
                  </a:ext>
                </a:extLst>
              </a:tr>
              <a:tr h="364328">
                <a:tc>
                  <a:txBody>
                    <a:bodyPr/>
                    <a:lstStyle/>
                    <a:p>
                      <a:r>
                        <a:rPr lang="en-US" dirty="0"/>
                        <a:t>small and simple cache</a:t>
                      </a:r>
                    </a:p>
                  </a:txBody>
                  <a:tcPr/>
                </a:tc>
                <a:tc>
                  <a:txBody>
                    <a:bodyPr/>
                    <a:lstStyle/>
                    <a:p>
                      <a:r>
                        <a:rPr lang="en-US" dirty="0"/>
                        <a:t>hit time</a:t>
                      </a:r>
                    </a:p>
                  </a:txBody>
                  <a:tcPr/>
                </a:tc>
                <a:tc>
                  <a:txBody>
                    <a:bodyPr/>
                    <a:lstStyle/>
                    <a:p>
                      <a:r>
                        <a:rPr lang="en-US" dirty="0"/>
                        <a:t>high miss rate</a:t>
                      </a:r>
                    </a:p>
                  </a:txBody>
                  <a:tcPr/>
                </a:tc>
                <a:extLst>
                  <a:ext uri="{0D108BD9-81ED-4DB2-BD59-A6C34878D82A}">
                    <a16:rowId xmlns:a16="http://schemas.microsoft.com/office/drawing/2014/main" val="10007"/>
                  </a:ext>
                </a:extLst>
              </a:tr>
              <a:tr h="364328">
                <a:tc>
                  <a:txBody>
                    <a:bodyPr/>
                    <a:lstStyle/>
                    <a:p>
                      <a:r>
                        <a:rPr lang="en-US" dirty="0"/>
                        <a:t>write buffer</a:t>
                      </a:r>
                    </a:p>
                  </a:txBody>
                  <a:tcPr/>
                </a:tc>
                <a:tc>
                  <a:txBody>
                    <a:bodyPr/>
                    <a:lstStyle/>
                    <a:p>
                      <a:r>
                        <a:rPr lang="en-US" dirty="0"/>
                        <a:t>miss penalty</a:t>
                      </a:r>
                    </a:p>
                  </a:txBody>
                  <a:tcPr/>
                </a:tc>
                <a:tc>
                  <a:txBody>
                    <a:bodyPr/>
                    <a:lstStyle/>
                    <a:p>
                      <a:r>
                        <a:rPr lang="en-US" dirty="0"/>
                        <a:t>extra complexity</a:t>
                      </a:r>
                    </a:p>
                  </a:txBody>
                  <a:tcPr/>
                </a:tc>
                <a:extLst>
                  <a:ext uri="{0D108BD9-81ED-4DB2-BD59-A6C34878D82A}">
                    <a16:rowId xmlns:a16="http://schemas.microsoft.com/office/drawing/2014/main" val="10008"/>
                  </a:ext>
                </a:extLst>
              </a:tr>
              <a:tr h="364328">
                <a:tc>
                  <a:txBody>
                    <a:bodyPr/>
                    <a:lstStyle/>
                    <a:p>
                      <a:r>
                        <a:rPr lang="en-US" dirty="0"/>
                        <a:t>critical word first</a:t>
                      </a:r>
                    </a:p>
                  </a:txBody>
                  <a:tcPr/>
                </a:tc>
                <a:tc>
                  <a:txBody>
                    <a:bodyPr/>
                    <a:lstStyle/>
                    <a:p>
                      <a:r>
                        <a:rPr lang="en-US" dirty="0"/>
                        <a:t>miss penalty</a:t>
                      </a:r>
                    </a:p>
                  </a:txBody>
                  <a:tcPr/>
                </a:tc>
                <a:tc>
                  <a:txBody>
                    <a:bodyPr/>
                    <a:lstStyle/>
                    <a:p>
                      <a:r>
                        <a:rPr lang="en-US" dirty="0"/>
                        <a:t>extra complexity and state</a:t>
                      </a:r>
                    </a:p>
                  </a:txBody>
                  <a:tcPr/>
                </a:tc>
                <a:extLst>
                  <a:ext uri="{0D108BD9-81ED-4DB2-BD59-A6C34878D82A}">
                    <a16:rowId xmlns:a16="http://schemas.microsoft.com/office/drawing/2014/main" val="10009"/>
                  </a:ext>
                </a:extLst>
              </a:tr>
              <a:tr h="364328">
                <a:tc>
                  <a:txBody>
                    <a:bodyPr/>
                    <a:lstStyle/>
                    <a:p>
                      <a:r>
                        <a:rPr lang="en-US" dirty="0"/>
                        <a:t>early restart</a:t>
                      </a:r>
                    </a:p>
                  </a:txBody>
                  <a:tcPr/>
                </a:tc>
                <a:tc>
                  <a:txBody>
                    <a:bodyPr/>
                    <a:lstStyle/>
                    <a:p>
                      <a:r>
                        <a:rPr lang="en-US" dirty="0"/>
                        <a:t>miss penalty</a:t>
                      </a:r>
                    </a:p>
                  </a:txBody>
                  <a:tcPr/>
                </a:tc>
                <a:tc>
                  <a:txBody>
                    <a:bodyPr/>
                    <a:lstStyle/>
                    <a:p>
                      <a:r>
                        <a:rPr lang="en-US" dirty="0"/>
                        <a:t>extra complexity</a:t>
                      </a:r>
                    </a:p>
                  </a:txBody>
                  <a:tcPr/>
                </a:tc>
                <a:extLst>
                  <a:ext uri="{0D108BD9-81ED-4DB2-BD59-A6C34878D82A}">
                    <a16:rowId xmlns:a16="http://schemas.microsoft.com/office/drawing/2014/main" val="10010"/>
                  </a:ext>
                </a:extLst>
              </a:tr>
            </a:tbl>
          </a:graphicData>
        </a:graphic>
      </p:graphicFrame>
      <p:cxnSp>
        <p:nvCxnSpPr>
          <p:cNvPr id="7" name="Straight Connector 6"/>
          <p:cNvCxnSpPr/>
          <p:nvPr/>
        </p:nvCxnSpPr>
        <p:spPr>
          <a:xfrm>
            <a:off x="1676400" y="50292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a:off x="1676400" y="60960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a:off x="1676400" y="4648200"/>
            <a:ext cx="8839200" cy="0"/>
          </a:xfrm>
          <a:prstGeom prst="line">
            <a:avLst/>
          </a:prstGeom>
          <a:ln w="381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6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6800" y="434558"/>
            <a:ext cx="7416800" cy="677108"/>
          </a:xfrm>
        </p:spPr>
        <p:txBody>
          <a:bodyPr vert="horz" lIns="0" tIns="0" rIns="0" bIns="0" rtlCol="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Outline</a:t>
            </a:r>
          </a:p>
        </p:txBody>
      </p:sp>
      <p:sp>
        <p:nvSpPr>
          <p:cNvPr id="65541" name="Text Placeholder 2"/>
          <p:cNvSpPr txBox="1">
            <a:spLocks noGrp="1"/>
          </p:cNvSpPr>
          <p:nvPr>
            <p:ph type="body" idx="4294967295"/>
          </p:nvPr>
        </p:nvSpPr>
        <p:spPr bwMode="auto">
          <a:xfrm>
            <a:off x="3128964" y="2011364"/>
            <a:ext cx="6929437" cy="30241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Overview of the Memory  System</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Caches</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Details of the Memory System</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Virtual Memory</a:t>
            </a:r>
          </a:p>
        </p:txBody>
      </p:sp>
      <p:pic>
        <p:nvPicPr>
          <p:cNvPr id="6554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rot="10800000">
            <a:off x="8890000" y="4038601"/>
            <a:ext cx="139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Need</a:t>
            </a:r>
            <a:r>
              <a:rPr lang="fr-FR" dirty="0">
                <a:solidFill>
                  <a:schemeClr val="tx1"/>
                </a:solidFill>
              </a:rPr>
              <a:t> for Virtual Memory</a:t>
            </a:r>
          </a:p>
        </p:txBody>
      </p:sp>
      <p:sp>
        <p:nvSpPr>
          <p:cNvPr id="66565" name="Text Placeholder 2"/>
          <p:cNvSpPr txBox="1">
            <a:spLocks noGrp="1"/>
          </p:cNvSpPr>
          <p:nvPr>
            <p:ph type="body" idx="4294967295"/>
          </p:nvPr>
        </p:nvSpPr>
        <p:spPr bwMode="auto">
          <a:xfrm>
            <a:off x="2438400" y="1816100"/>
            <a:ext cx="8077200" cy="45085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92500" lnSpcReduction="20000"/>
          </a:bodyPr>
          <a:lstStyle/>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Up till now we have assumed that a </a:t>
            </a:r>
            <a:r>
              <a:rPr lang="en-US" altLang="en-US" sz="2800" dirty="0">
                <a:solidFill>
                  <a:srgbClr val="2323DC"/>
                </a:solidFill>
                <a:latin typeface="Calibri" pitchFamily="34" charset="0"/>
                <a:ea typeface="Microsoft YaHei" pitchFamily="34" charset="-122"/>
                <a:cs typeface="Mangal" pitchFamily="18" charset="0"/>
              </a:rPr>
              <a:t>program</a:t>
            </a:r>
            <a:r>
              <a:rPr lang="en-US" altLang="en-US" sz="2800" dirty="0">
                <a:latin typeface="Calibri" pitchFamily="34" charset="0"/>
                <a:ea typeface="Microsoft YaHei" pitchFamily="34" charset="-122"/>
                <a:cs typeface="Mangal" pitchFamily="18" charset="0"/>
              </a:rPr>
              <a:t> perceives the </a:t>
            </a:r>
            <a:r>
              <a:rPr lang="en-US" altLang="en-US" sz="2800" dirty="0">
                <a:solidFill>
                  <a:srgbClr val="00AE00"/>
                </a:solidFill>
                <a:latin typeface="Calibri" pitchFamily="34" charset="0"/>
                <a:ea typeface="Microsoft YaHei" pitchFamily="34" charset="-122"/>
                <a:cs typeface="Mangal" pitchFamily="18" charset="0"/>
              </a:rPr>
              <a:t>entire memory system</a:t>
            </a:r>
            <a:r>
              <a:rPr lang="en-US" altLang="en-US" sz="2800" dirty="0">
                <a:latin typeface="Calibri" pitchFamily="34" charset="0"/>
                <a:ea typeface="Microsoft YaHei" pitchFamily="34" charset="-122"/>
                <a:cs typeface="Mangal" pitchFamily="18" charset="0"/>
              </a:rPr>
              <a:t> to be its own</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Furthermore, </a:t>
            </a:r>
            <a:r>
              <a:rPr lang="en-US" altLang="en-US" sz="2800" dirty="0">
                <a:solidFill>
                  <a:srgbClr val="2300DC"/>
                </a:solidFill>
                <a:latin typeface="Calibri" pitchFamily="34" charset="0"/>
                <a:ea typeface="Microsoft YaHei" pitchFamily="34" charset="-122"/>
                <a:cs typeface="Mangal" pitchFamily="18" charset="0"/>
              </a:rPr>
              <a:t>every program</a:t>
            </a:r>
            <a:r>
              <a:rPr lang="en-US" altLang="en-US" sz="2800" dirty="0">
                <a:latin typeface="Calibri" pitchFamily="34" charset="0"/>
                <a:ea typeface="Microsoft YaHei" pitchFamily="34" charset="-122"/>
                <a:cs typeface="Mangal" pitchFamily="18" charset="0"/>
              </a:rPr>
              <a:t> on a 32 bit machine assumes that it owns 4 GB of memory space, and it can access any </a:t>
            </a:r>
            <a:r>
              <a:rPr lang="en-US" altLang="en-US" sz="2800" dirty="0">
                <a:solidFill>
                  <a:srgbClr val="FF0000"/>
                </a:solidFill>
                <a:latin typeface="Calibri" pitchFamily="34" charset="0"/>
                <a:ea typeface="Microsoft YaHei" pitchFamily="34" charset="-122"/>
                <a:cs typeface="Mangal" pitchFamily="18" charset="0"/>
              </a:rPr>
              <a:t>location</a:t>
            </a:r>
            <a:r>
              <a:rPr lang="en-US" altLang="en-US" sz="2800" dirty="0">
                <a:latin typeface="Calibri" pitchFamily="34" charset="0"/>
                <a:ea typeface="Microsoft YaHei" pitchFamily="34" charset="-122"/>
                <a:cs typeface="Mangal" pitchFamily="18" charset="0"/>
              </a:rPr>
              <a:t> at will</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We now need to take multiple </a:t>
            </a:r>
            <a:r>
              <a:rPr lang="en-US" altLang="en-US" sz="2800" b="1" dirty="0">
                <a:solidFill>
                  <a:srgbClr val="0000FF"/>
                </a:solidFill>
                <a:latin typeface="Calibri" pitchFamily="34" charset="0"/>
                <a:ea typeface="Microsoft YaHei" pitchFamily="34" charset="-122"/>
                <a:cs typeface="Mangal" pitchFamily="18" charset="0"/>
              </a:rPr>
              <a:t>programs</a:t>
            </a:r>
            <a:r>
              <a:rPr lang="en-US" altLang="en-US" sz="2800" dirty="0">
                <a:latin typeface="Calibri" pitchFamily="34" charset="0"/>
                <a:ea typeface="Microsoft YaHei" pitchFamily="34" charset="-122"/>
                <a:cs typeface="Mangal" pitchFamily="18" charset="0"/>
              </a:rPr>
              <a:t> into account. The CPU runs program </a:t>
            </a:r>
            <a:r>
              <a:rPr lang="en-US" altLang="en-US" sz="2800" i="1" dirty="0">
                <a:latin typeface="Calibri" pitchFamily="34" charset="0"/>
                <a:ea typeface="Microsoft YaHei" pitchFamily="34" charset="-122"/>
                <a:cs typeface="Mangal" pitchFamily="18" charset="0"/>
              </a:rPr>
              <a:t>A</a:t>
            </a:r>
            <a:r>
              <a:rPr lang="en-US" altLang="en-US" sz="2800" dirty="0">
                <a:latin typeface="Calibri" pitchFamily="34" charset="0"/>
                <a:ea typeface="Microsoft YaHei" pitchFamily="34" charset="-122"/>
                <a:cs typeface="Mangal" pitchFamily="18" charset="0"/>
              </a:rPr>
              <a:t> for some time, then switches to program </a:t>
            </a:r>
            <a:r>
              <a:rPr lang="en-US" altLang="en-US" sz="2800" i="1" dirty="0">
                <a:latin typeface="Calibri" pitchFamily="34" charset="0"/>
                <a:ea typeface="Microsoft YaHei" pitchFamily="34" charset="-122"/>
                <a:cs typeface="Mangal" pitchFamily="18" charset="0"/>
              </a:rPr>
              <a:t>B</a:t>
            </a:r>
            <a:r>
              <a:rPr lang="en-US" altLang="en-US" sz="2800" dirty="0">
                <a:latin typeface="Calibri" pitchFamily="34" charset="0"/>
                <a:ea typeface="Microsoft YaHei" pitchFamily="34" charset="-122"/>
                <a:cs typeface="Mangal" pitchFamily="18" charset="0"/>
              </a:rPr>
              <a:t>, and then to program </a:t>
            </a:r>
            <a:r>
              <a:rPr lang="en-US" altLang="en-US" sz="2800" i="1" dirty="0">
                <a:latin typeface="Calibri" pitchFamily="34" charset="0"/>
                <a:ea typeface="Microsoft YaHei" pitchFamily="34" charset="-122"/>
                <a:cs typeface="Mangal" pitchFamily="18" charset="0"/>
              </a:rPr>
              <a:t>C</a:t>
            </a:r>
            <a:r>
              <a:rPr lang="en-US" altLang="en-US" sz="2800" dirty="0">
                <a:latin typeface="Calibri" pitchFamily="34" charset="0"/>
                <a:ea typeface="Microsoft YaHei" pitchFamily="34" charset="-122"/>
                <a:cs typeface="Mangal" pitchFamily="18" charset="0"/>
              </a:rPr>
              <a:t>. Do they corrupt each other’s data?</a:t>
            </a:r>
          </a:p>
          <a:p>
            <a:pPr marL="431800" indent="-323850">
              <a:spcBef>
                <a:spcPts val="1200"/>
              </a:spcBef>
              <a:spcAft>
                <a:spcPts val="1413"/>
              </a:spcAft>
            </a:pPr>
            <a:r>
              <a:rPr lang="en-US" altLang="en-US" sz="2800" dirty="0">
                <a:latin typeface="Calibri" pitchFamily="34" charset="0"/>
                <a:ea typeface="Microsoft YaHei" pitchFamily="34" charset="-122"/>
                <a:cs typeface="Mangal" pitchFamily="18" charset="0"/>
              </a:rPr>
              <a:t>Secondly, we need to design </a:t>
            </a:r>
            <a:r>
              <a:rPr lang="en-US" altLang="en-US" sz="2800" dirty="0">
                <a:solidFill>
                  <a:srgbClr val="00AE00"/>
                </a:solidFill>
                <a:latin typeface="Calibri" pitchFamily="34" charset="0"/>
                <a:ea typeface="Microsoft YaHei" pitchFamily="34" charset="-122"/>
                <a:cs typeface="Mangal" pitchFamily="18" charset="0"/>
              </a:rPr>
              <a:t>memory systems</a:t>
            </a:r>
            <a:r>
              <a:rPr lang="en-US" altLang="en-US" sz="2800" dirty="0">
                <a:latin typeface="Calibri" pitchFamily="34" charset="0"/>
                <a:ea typeface="Microsoft YaHei" pitchFamily="34" charset="-122"/>
                <a:cs typeface="Mangal" pitchFamily="18" charset="0"/>
              </a:rPr>
              <a:t> that have </a:t>
            </a:r>
            <a:r>
              <a:rPr lang="en-US" altLang="en-US" sz="2800" dirty="0">
                <a:solidFill>
                  <a:srgbClr val="DC2300"/>
                </a:solidFill>
                <a:latin typeface="Calibri" pitchFamily="34" charset="0"/>
                <a:ea typeface="Microsoft YaHei" pitchFamily="34" charset="-122"/>
                <a:cs typeface="Mangal" pitchFamily="18" charset="0"/>
              </a:rPr>
              <a:t>less</a:t>
            </a:r>
            <a:r>
              <a:rPr lang="en-US" altLang="en-US" sz="2800" dirty="0">
                <a:latin typeface="Calibri" pitchFamily="34" charset="0"/>
                <a:ea typeface="Microsoft YaHei" pitchFamily="34" charset="-122"/>
                <a:cs typeface="Mangal" pitchFamily="18" charset="0"/>
              </a:rPr>
              <a:t> than 4 GB of </a:t>
            </a:r>
            <a:r>
              <a:rPr lang="en-US" altLang="en-US" sz="2800" dirty="0">
                <a:solidFill>
                  <a:srgbClr val="280099"/>
                </a:solidFill>
                <a:latin typeface="Calibri" pitchFamily="34" charset="0"/>
                <a:ea typeface="Microsoft YaHei" pitchFamily="34" charset="-122"/>
                <a:cs typeface="Mangal" pitchFamily="18" charset="0"/>
              </a:rPr>
              <a:t>memory (for a 32 bit memory address)</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Let us </a:t>
            </a:r>
            <a:r>
              <a:rPr lang="fr-FR" dirty="0" err="1">
                <a:solidFill>
                  <a:schemeClr val="tx1"/>
                </a:solidFill>
              </a:rPr>
              <a:t>thus</a:t>
            </a:r>
            <a:r>
              <a:rPr lang="fr-FR" dirty="0">
                <a:solidFill>
                  <a:schemeClr val="tx1"/>
                </a:solidFill>
              </a:rPr>
              <a:t> </a:t>
            </a:r>
            <a:r>
              <a:rPr lang="fr-FR" b="1" dirty="0" err="1">
                <a:solidFill>
                  <a:schemeClr val="tx1"/>
                </a:solidFill>
              </a:rPr>
              <a:t>define</a:t>
            </a:r>
            <a:r>
              <a:rPr lang="fr-FR" dirty="0">
                <a:solidFill>
                  <a:schemeClr val="tx1"/>
                </a:solidFill>
              </a:rPr>
              <a:t> </a:t>
            </a:r>
            <a:r>
              <a:rPr lang="fr-FR" dirty="0" err="1">
                <a:solidFill>
                  <a:schemeClr val="tx1"/>
                </a:solidFill>
              </a:rPr>
              <a:t>two</a:t>
            </a:r>
            <a:r>
              <a:rPr lang="fr-FR" dirty="0">
                <a:solidFill>
                  <a:schemeClr val="tx1"/>
                </a:solidFill>
              </a:rPr>
              <a:t> concepts ...</a:t>
            </a:r>
          </a:p>
        </p:txBody>
      </p:sp>
      <p:sp>
        <p:nvSpPr>
          <p:cNvPr id="67589" name="Text Placeholder 2"/>
          <p:cNvSpPr txBox="1">
            <a:spLocks noGrp="1"/>
          </p:cNvSpPr>
          <p:nvPr>
            <p:ph type="body" idx="4294967295"/>
          </p:nvPr>
        </p:nvSpPr>
        <p:spPr bwMode="auto">
          <a:xfrm>
            <a:off x="2413000" y="1752600"/>
            <a:ext cx="7416800" cy="3733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b="1" dirty="0">
                <a:solidFill>
                  <a:srgbClr val="00AE00"/>
                </a:solidFill>
                <a:latin typeface="Calibri" pitchFamily="34" charset="0"/>
                <a:ea typeface="Microsoft YaHei" pitchFamily="34" charset="-122"/>
                <a:cs typeface="Mangal" pitchFamily="18" charset="0"/>
              </a:rPr>
              <a:t>Physical Memory</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Refers to  the actual set of physical memory locations contained in the main memory, and the caches.</a:t>
            </a:r>
          </a:p>
          <a:p>
            <a:pPr marL="431800" indent="-323850">
              <a:spcBef>
                <a:spcPct val="0"/>
              </a:spcBef>
              <a:spcAft>
                <a:spcPts val="1413"/>
              </a:spcAft>
            </a:pPr>
            <a:r>
              <a:rPr lang="en-US" altLang="en-US" sz="2800" b="1" dirty="0">
                <a:solidFill>
                  <a:srgbClr val="2300DC"/>
                </a:solidFill>
                <a:latin typeface="Calibri" pitchFamily="34" charset="0"/>
                <a:ea typeface="Microsoft YaHei" pitchFamily="34" charset="-122"/>
                <a:cs typeface="Mangal" pitchFamily="18" charset="0"/>
              </a:rPr>
              <a:t>Virtual Memory</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The memory space </a:t>
            </a:r>
            <a:r>
              <a:rPr lang="en-US" altLang="en-US" sz="2800" b="1" dirty="0">
                <a:solidFill>
                  <a:srgbClr val="280099"/>
                </a:solidFill>
                <a:latin typeface="Calibri" pitchFamily="34" charset="0"/>
                <a:ea typeface="Microsoft YaHei" pitchFamily="34" charset="-122"/>
                <a:cs typeface="Mangal" pitchFamily="18" charset="0"/>
              </a:rPr>
              <a:t>assumed</a:t>
            </a:r>
            <a:r>
              <a:rPr lang="en-US" altLang="en-US" sz="2800" dirty="0">
                <a:latin typeface="Calibri" pitchFamily="34" charset="0"/>
                <a:ea typeface="Microsoft YaHei" pitchFamily="34" charset="-122"/>
                <a:cs typeface="Mangal" pitchFamily="18" charset="0"/>
              </a:rPr>
              <a:t> by a program.</a:t>
            </a:r>
          </a:p>
          <a:p>
            <a:pPr marL="863600" lvl="1" indent="-323850">
              <a:spcBef>
                <a:spcPct val="0"/>
              </a:spcBef>
              <a:spcAft>
                <a:spcPts val="1138"/>
              </a:spcAft>
            </a:pPr>
            <a:r>
              <a:rPr lang="en-US" altLang="en-US" sz="2800" dirty="0">
                <a:latin typeface="Calibri" pitchFamily="34" charset="0"/>
                <a:ea typeface="Microsoft YaHei" pitchFamily="34" charset="-122"/>
                <a:cs typeface="Mangal" pitchFamily="18" charset="0"/>
              </a:rPr>
              <a:t>Contiguous, without limits.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Tradeoffs</a:t>
            </a:r>
            <a:endParaRPr lang="fr-FR" dirty="0">
              <a:solidFill>
                <a:schemeClr val="tx1"/>
              </a:solidFill>
            </a:endParaRPr>
          </a:p>
        </p:txBody>
      </p:sp>
      <p:sp>
        <p:nvSpPr>
          <p:cNvPr id="7173" name="Text Placeholder 2"/>
          <p:cNvSpPr txBox="1">
            <a:spLocks noGrp="1"/>
          </p:cNvSpPr>
          <p:nvPr>
            <p:ph type="body" idx="4294967295"/>
          </p:nvPr>
        </p:nvSpPr>
        <p:spPr bwMode="auto">
          <a:xfrm>
            <a:off x="2286000" y="1447800"/>
            <a:ext cx="7416800" cy="36052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Tradeoffs</a:t>
            </a:r>
          </a:p>
          <a:p>
            <a:pPr marL="863600" lvl="1" indent="-323850">
              <a:spcBef>
                <a:spcPct val="0"/>
              </a:spcBef>
              <a:spcAft>
                <a:spcPts val="1138"/>
              </a:spcAft>
            </a:pPr>
            <a:r>
              <a:rPr lang="en-US" altLang="en-US" sz="2400" dirty="0">
                <a:solidFill>
                  <a:srgbClr val="FF3366"/>
                </a:solidFill>
                <a:latin typeface="Calibri" pitchFamily="34" charset="0"/>
                <a:ea typeface="Microsoft YaHei" pitchFamily="34" charset="-122"/>
                <a:cs typeface="Mangal" pitchFamily="18" charset="0"/>
              </a:rPr>
              <a:t>Area</a:t>
            </a:r>
            <a:r>
              <a:rPr lang="en-US" altLang="en-US" sz="2400" dirty="0">
                <a:latin typeface="Calibri" pitchFamily="34" charset="0"/>
                <a:ea typeface="Microsoft YaHei" pitchFamily="34" charset="-122"/>
                <a:cs typeface="Mangal" pitchFamily="18" charset="0"/>
              </a:rPr>
              <a:t>, </a:t>
            </a:r>
            <a:r>
              <a:rPr lang="en-US" altLang="en-US" sz="2400" dirty="0">
                <a:solidFill>
                  <a:srgbClr val="2323DC"/>
                </a:solidFill>
                <a:latin typeface="Calibri" pitchFamily="34" charset="0"/>
                <a:ea typeface="Microsoft YaHei" pitchFamily="34" charset="-122"/>
                <a:cs typeface="Mangal" pitchFamily="18" charset="0"/>
              </a:rPr>
              <a:t>Power</a:t>
            </a:r>
            <a:r>
              <a:rPr lang="en-US" altLang="en-US" sz="2400" dirty="0">
                <a:latin typeface="Calibri" pitchFamily="34" charset="0"/>
                <a:ea typeface="Microsoft YaHei" pitchFamily="34" charset="-122"/>
                <a:cs typeface="Mangal" pitchFamily="18" charset="0"/>
              </a:rPr>
              <a:t>, and </a:t>
            </a:r>
            <a:r>
              <a:rPr lang="en-US" altLang="en-US" sz="2400" dirty="0">
                <a:solidFill>
                  <a:srgbClr val="00AE00"/>
                </a:solidFill>
                <a:latin typeface="Calibri" pitchFamily="34" charset="0"/>
                <a:ea typeface="Microsoft YaHei" pitchFamily="34" charset="-122"/>
                <a:cs typeface="Mangal" pitchFamily="18" charset="0"/>
              </a:rPr>
              <a:t>Latency</a:t>
            </a:r>
          </a:p>
          <a:p>
            <a:pPr marL="863600" lvl="1" indent="-323850">
              <a:spcBef>
                <a:spcPct val="0"/>
              </a:spcBef>
              <a:spcAft>
                <a:spcPts val="1138"/>
              </a:spcAft>
            </a:pPr>
            <a:r>
              <a:rPr lang="en-US" altLang="en-US" sz="2400" dirty="0">
                <a:solidFill>
                  <a:srgbClr val="DC2300"/>
                </a:solidFill>
                <a:latin typeface="Calibri" pitchFamily="34" charset="0"/>
                <a:ea typeface="Microsoft YaHei" pitchFamily="34" charset="-122"/>
                <a:cs typeface="Mangal" pitchFamily="18" charset="0"/>
              </a:rPr>
              <a:t>Increase</a:t>
            </a:r>
            <a:r>
              <a:rPr lang="en-US" altLang="en-US" sz="2400" dirty="0">
                <a:latin typeface="Calibri" pitchFamily="34" charset="0"/>
                <a:ea typeface="Microsoft YaHei" pitchFamily="34" charset="-122"/>
                <a:cs typeface="Mangal" pitchFamily="18" charset="0"/>
              </a:rPr>
              <a:t> Area → Reduce latency, increase power</a:t>
            </a:r>
          </a:p>
          <a:p>
            <a:pPr marL="863600" lvl="1" indent="-323850">
              <a:spcBef>
                <a:spcPct val="0"/>
              </a:spcBef>
              <a:spcAft>
                <a:spcPts val="1138"/>
              </a:spcAft>
            </a:pPr>
            <a:r>
              <a:rPr lang="en-US" altLang="en-US" sz="2400" dirty="0">
                <a:solidFill>
                  <a:srgbClr val="0047FF"/>
                </a:solidFill>
                <a:latin typeface="Calibri" pitchFamily="34" charset="0"/>
                <a:ea typeface="Microsoft YaHei" pitchFamily="34" charset="-122"/>
                <a:cs typeface="Mangal" pitchFamily="18" charset="0"/>
              </a:rPr>
              <a:t>Reduce</a:t>
            </a:r>
            <a:r>
              <a:rPr lang="en-US" altLang="en-US" sz="2400" dirty="0">
                <a:latin typeface="Calibri" pitchFamily="34" charset="0"/>
                <a:ea typeface="Microsoft YaHei" pitchFamily="34" charset="-122"/>
                <a:cs typeface="Mangal" pitchFamily="18" charset="0"/>
              </a:rPr>
              <a:t> latency → increase area, increase power</a:t>
            </a:r>
          </a:p>
          <a:p>
            <a:pPr marL="863600" lvl="1" indent="-323850">
              <a:spcBef>
                <a:spcPct val="0"/>
              </a:spcBef>
              <a:spcAft>
                <a:spcPts val="1138"/>
              </a:spcAft>
            </a:pPr>
            <a:r>
              <a:rPr lang="en-US" altLang="en-US" sz="2400" dirty="0">
                <a:solidFill>
                  <a:srgbClr val="0047FF"/>
                </a:solidFill>
                <a:latin typeface="Calibri" pitchFamily="34" charset="0"/>
                <a:ea typeface="Microsoft YaHei" pitchFamily="34" charset="-122"/>
                <a:cs typeface="Mangal" pitchFamily="18" charset="0"/>
              </a:rPr>
              <a:t>Reduce</a:t>
            </a:r>
            <a:r>
              <a:rPr lang="en-US" altLang="en-US" sz="2400" dirty="0">
                <a:latin typeface="Calibri" pitchFamily="34" charset="0"/>
                <a:ea typeface="Microsoft YaHei" pitchFamily="34" charset="-122"/>
                <a:cs typeface="Mangal" pitchFamily="18" charset="0"/>
              </a:rPr>
              <a:t> power → reduce area, increase latency</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We cannot have</a:t>
            </a:r>
          </a:p>
          <a:p>
            <a:pPr marL="107950" indent="0">
              <a:spcBef>
                <a:spcPct val="0"/>
              </a:spcBef>
              <a:spcAft>
                <a:spcPts val="1413"/>
              </a:spcAft>
              <a:buNone/>
            </a:pPr>
            <a:r>
              <a:rPr lang="en-US" altLang="en-US" sz="3200" dirty="0">
                <a:latin typeface="Calibri" pitchFamily="34" charset="0"/>
                <a:ea typeface="Microsoft YaHei" pitchFamily="34" charset="-122"/>
                <a:cs typeface="Mangal" pitchFamily="18" charset="0"/>
              </a:rPr>
              <a:t>the best of all </a:t>
            </a:r>
            <a:r>
              <a:rPr lang="en-US" altLang="en-US" sz="3200" dirty="0">
                <a:solidFill>
                  <a:srgbClr val="0084D1"/>
                </a:solidFill>
                <a:latin typeface="Calibri" pitchFamily="34" charset="0"/>
                <a:ea typeface="Microsoft YaHei" pitchFamily="34" charset="-122"/>
                <a:cs typeface="Mangal" pitchFamily="18" charset="0"/>
              </a:rPr>
              <a:t>worlds</a:t>
            </a:r>
          </a:p>
        </p:txBody>
      </p:sp>
      <p:pic>
        <p:nvPicPr>
          <p:cNvPr id="7174"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254875" y="4318001"/>
            <a:ext cx="1944688"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82576"/>
            <a:ext cx="74168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Virtual Memory </a:t>
            </a:r>
            <a:r>
              <a:rPr lang="fr-FR" dirty="0" err="1">
                <a:solidFill>
                  <a:schemeClr val="tx1"/>
                </a:solidFill>
              </a:rPr>
              <a:t>Map</a:t>
            </a:r>
            <a:r>
              <a:rPr lang="fr-FR" dirty="0">
                <a:solidFill>
                  <a:schemeClr val="tx1"/>
                </a:solidFill>
              </a:rPr>
              <a:t> of a </a:t>
            </a:r>
            <a:r>
              <a:rPr lang="fr-FR" dirty="0" err="1">
                <a:solidFill>
                  <a:schemeClr val="tx1"/>
                </a:solidFill>
              </a:rPr>
              <a:t>Process</a:t>
            </a:r>
            <a:r>
              <a:rPr lang="fr-FR" dirty="0">
                <a:solidFill>
                  <a:schemeClr val="tx1"/>
                </a:solidFill>
              </a:rPr>
              <a:t> (in Linux)</a:t>
            </a:r>
          </a:p>
        </p:txBody>
      </p:sp>
      <p:sp>
        <p:nvSpPr>
          <p:cNvPr id="9" name="Rectangle 5"/>
          <p:cNvSpPr>
            <a:spLocks noChangeArrowheads="1"/>
          </p:cNvSpPr>
          <p:nvPr/>
        </p:nvSpPr>
        <p:spPr bwMode="auto">
          <a:xfrm>
            <a:off x="4702176" y="5545138"/>
            <a:ext cx="1438275" cy="4921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4695826" y="6042026"/>
            <a:ext cx="1444625" cy="288925"/>
          </a:xfrm>
          <a:prstGeom prst="rect">
            <a:avLst/>
          </a:prstGeom>
          <a:solidFill>
            <a:srgbClr val="F4D7E3"/>
          </a:solidFill>
          <a:ln w="9"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7"/>
          <p:cNvSpPr>
            <a:spLocks noChangeArrowheads="1"/>
          </p:cNvSpPr>
          <p:nvPr/>
        </p:nvSpPr>
        <p:spPr bwMode="auto">
          <a:xfrm>
            <a:off x="5081589" y="6100762"/>
            <a:ext cx="57227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Header</a:t>
            </a:r>
            <a:endParaRPr lang="en-US">
              <a:latin typeface="Arial" pitchFamily="34" charset="0"/>
            </a:endParaRPr>
          </a:p>
        </p:txBody>
      </p:sp>
      <p:sp>
        <p:nvSpPr>
          <p:cNvPr id="12" name="Rectangle 8"/>
          <p:cNvSpPr>
            <a:spLocks noChangeArrowheads="1"/>
          </p:cNvSpPr>
          <p:nvPr/>
        </p:nvSpPr>
        <p:spPr bwMode="auto">
          <a:xfrm>
            <a:off x="6218238" y="6256337"/>
            <a:ext cx="9778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0</a:t>
            </a:r>
            <a:endParaRPr lang="en-US">
              <a:latin typeface="Arial" pitchFamily="34" charset="0"/>
            </a:endParaRPr>
          </a:p>
        </p:txBody>
      </p:sp>
      <p:sp>
        <p:nvSpPr>
          <p:cNvPr id="13" name="Rectangle 9"/>
          <p:cNvSpPr>
            <a:spLocks noChangeArrowheads="1"/>
          </p:cNvSpPr>
          <p:nvPr/>
        </p:nvSpPr>
        <p:spPr bwMode="auto">
          <a:xfrm>
            <a:off x="6216651" y="5969000"/>
            <a:ext cx="963405"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0x08048000</a:t>
            </a:r>
            <a:endParaRPr lang="en-US">
              <a:latin typeface="Arial" pitchFamily="34" charset="0"/>
            </a:endParaRPr>
          </a:p>
        </p:txBody>
      </p:sp>
      <p:sp>
        <p:nvSpPr>
          <p:cNvPr id="14" name="Rectangle 10"/>
          <p:cNvSpPr>
            <a:spLocks noChangeArrowheads="1"/>
          </p:cNvSpPr>
          <p:nvPr/>
        </p:nvSpPr>
        <p:spPr bwMode="auto">
          <a:xfrm>
            <a:off x="5222876" y="5673725"/>
            <a:ext cx="3172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Text</a:t>
            </a:r>
            <a:endParaRPr lang="en-US">
              <a:latin typeface="Arial" pitchFamily="34" charset="0"/>
            </a:endParaRPr>
          </a:p>
        </p:txBody>
      </p:sp>
      <p:sp>
        <p:nvSpPr>
          <p:cNvPr id="15" name="Rectangle 11"/>
          <p:cNvSpPr>
            <a:spLocks noChangeArrowheads="1"/>
          </p:cNvSpPr>
          <p:nvPr/>
        </p:nvSpPr>
        <p:spPr bwMode="auto">
          <a:xfrm>
            <a:off x="4699001" y="4981575"/>
            <a:ext cx="1438275" cy="55880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p:nvSpPr>
        <p:spPr bwMode="auto">
          <a:xfrm>
            <a:off x="6861704" y="5336380"/>
            <a:ext cx="2129896" cy="608809"/>
          </a:xfrm>
          <a:custGeom>
            <a:avLst/>
            <a:gdLst>
              <a:gd name="T0" fmla="*/ 179 w 1574"/>
              <a:gd name="T1" fmla="*/ 0 h 496"/>
              <a:gd name="T2" fmla="*/ 1395 w 1574"/>
              <a:gd name="T3" fmla="*/ 0 h 496"/>
              <a:gd name="T4" fmla="*/ 1574 w 1574"/>
              <a:gd name="T5" fmla="*/ 179 h 496"/>
              <a:gd name="T6" fmla="*/ 1574 w 1574"/>
              <a:gd name="T7" fmla="*/ 317 h 496"/>
              <a:gd name="T8" fmla="*/ 1395 w 1574"/>
              <a:gd name="T9" fmla="*/ 496 h 496"/>
              <a:gd name="T10" fmla="*/ 179 w 1574"/>
              <a:gd name="T11" fmla="*/ 496 h 496"/>
              <a:gd name="T12" fmla="*/ 0 w 1574"/>
              <a:gd name="T13" fmla="*/ 317 h 496"/>
              <a:gd name="T14" fmla="*/ 0 w 1574"/>
              <a:gd name="T15" fmla="*/ 179 h 496"/>
              <a:gd name="T16" fmla="*/ 179 w 1574"/>
              <a:gd name="T17" fmla="*/ 0 h 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74" h="496">
                <a:moveTo>
                  <a:pt x="179" y="0"/>
                </a:moveTo>
                <a:lnTo>
                  <a:pt x="1395" y="0"/>
                </a:lnTo>
                <a:cubicBezTo>
                  <a:pt x="1494" y="0"/>
                  <a:pt x="1574" y="80"/>
                  <a:pt x="1574" y="179"/>
                </a:cubicBezTo>
                <a:lnTo>
                  <a:pt x="1574" y="317"/>
                </a:lnTo>
                <a:cubicBezTo>
                  <a:pt x="1574" y="416"/>
                  <a:pt x="1494" y="496"/>
                  <a:pt x="1395" y="496"/>
                </a:cubicBezTo>
                <a:lnTo>
                  <a:pt x="179" y="496"/>
                </a:lnTo>
                <a:cubicBezTo>
                  <a:pt x="80" y="496"/>
                  <a:pt x="0" y="416"/>
                  <a:pt x="0" y="317"/>
                </a:cubicBezTo>
                <a:lnTo>
                  <a:pt x="0" y="179"/>
                </a:lnTo>
                <a:cubicBezTo>
                  <a:pt x="0" y="80"/>
                  <a:pt x="80" y="0"/>
                  <a:pt x="179" y="0"/>
                </a:cubicBezTo>
                <a:close/>
              </a:path>
            </a:pathLst>
          </a:custGeom>
          <a:solidFill>
            <a:srgbClr val="FFE6D5"/>
          </a:solidFill>
          <a:ln w="6"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r>
              <a:rPr lang="en-US" dirty="0"/>
              <a:t>Static variables with initialized values</a:t>
            </a:r>
          </a:p>
        </p:txBody>
      </p:sp>
      <p:sp>
        <p:nvSpPr>
          <p:cNvPr id="17" name="Rectangle 13"/>
          <p:cNvSpPr>
            <a:spLocks noChangeArrowheads="1"/>
          </p:cNvSpPr>
          <p:nvPr/>
        </p:nvSpPr>
        <p:spPr bwMode="auto">
          <a:xfrm>
            <a:off x="5213351" y="4987925"/>
            <a:ext cx="3613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Data</a:t>
            </a:r>
            <a:endParaRPr lang="en-US">
              <a:latin typeface="Arial" pitchFamily="34" charset="0"/>
            </a:endParaRPr>
          </a:p>
        </p:txBody>
      </p:sp>
      <p:sp>
        <p:nvSpPr>
          <p:cNvPr id="20" name="Rectangle 16"/>
          <p:cNvSpPr>
            <a:spLocks noChangeArrowheads="1"/>
          </p:cNvSpPr>
          <p:nvPr/>
        </p:nvSpPr>
        <p:spPr bwMode="auto">
          <a:xfrm>
            <a:off x="4699001" y="4416426"/>
            <a:ext cx="1438275" cy="557213"/>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p:nvSpPr>
        <p:spPr bwMode="auto">
          <a:xfrm>
            <a:off x="6906684" y="4430713"/>
            <a:ext cx="2465917" cy="557213"/>
          </a:xfrm>
          <a:custGeom>
            <a:avLst/>
            <a:gdLst>
              <a:gd name="T0" fmla="*/ 179 w 2264"/>
              <a:gd name="T1" fmla="*/ 0 h 506"/>
              <a:gd name="T2" fmla="*/ 2085 w 2264"/>
              <a:gd name="T3" fmla="*/ 0 h 506"/>
              <a:gd name="T4" fmla="*/ 2264 w 2264"/>
              <a:gd name="T5" fmla="*/ 179 h 506"/>
              <a:gd name="T6" fmla="*/ 2264 w 2264"/>
              <a:gd name="T7" fmla="*/ 327 h 506"/>
              <a:gd name="T8" fmla="*/ 2085 w 2264"/>
              <a:gd name="T9" fmla="*/ 506 h 506"/>
              <a:gd name="T10" fmla="*/ 179 w 2264"/>
              <a:gd name="T11" fmla="*/ 506 h 506"/>
              <a:gd name="T12" fmla="*/ 0 w 2264"/>
              <a:gd name="T13" fmla="*/ 327 h 506"/>
              <a:gd name="T14" fmla="*/ 0 w 2264"/>
              <a:gd name="T15" fmla="*/ 179 h 506"/>
              <a:gd name="T16" fmla="*/ 179 w 2264"/>
              <a:gd name="T17" fmla="*/ 0 h 5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264" h="506">
                <a:moveTo>
                  <a:pt x="179" y="0"/>
                </a:moveTo>
                <a:lnTo>
                  <a:pt x="2085" y="0"/>
                </a:lnTo>
                <a:cubicBezTo>
                  <a:pt x="2184" y="0"/>
                  <a:pt x="2264" y="80"/>
                  <a:pt x="2264" y="179"/>
                </a:cubicBezTo>
                <a:lnTo>
                  <a:pt x="2264" y="327"/>
                </a:lnTo>
                <a:cubicBezTo>
                  <a:pt x="2264" y="426"/>
                  <a:pt x="2184" y="506"/>
                  <a:pt x="2085" y="506"/>
                </a:cubicBezTo>
                <a:lnTo>
                  <a:pt x="179" y="506"/>
                </a:lnTo>
                <a:cubicBezTo>
                  <a:pt x="80" y="506"/>
                  <a:pt x="0" y="426"/>
                  <a:pt x="0" y="327"/>
                </a:cubicBezTo>
                <a:lnTo>
                  <a:pt x="0" y="179"/>
                </a:lnTo>
                <a:cubicBezTo>
                  <a:pt x="0" y="80"/>
                  <a:pt x="80" y="0"/>
                  <a:pt x="179" y="0"/>
                </a:cubicBezTo>
                <a:close/>
              </a:path>
            </a:pathLst>
          </a:cu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r>
              <a:rPr lang="en-US" dirty="0"/>
              <a:t>Static variables not initialized, filled with 0s</a:t>
            </a:r>
          </a:p>
        </p:txBody>
      </p:sp>
      <p:sp>
        <p:nvSpPr>
          <p:cNvPr id="22" name="Rectangle 18"/>
          <p:cNvSpPr>
            <a:spLocks noChangeArrowheads="1"/>
          </p:cNvSpPr>
          <p:nvPr/>
        </p:nvSpPr>
        <p:spPr bwMode="auto">
          <a:xfrm>
            <a:off x="5213350" y="4421187"/>
            <a:ext cx="254878"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Bss</a:t>
            </a:r>
            <a:endParaRPr lang="en-US">
              <a:latin typeface="Arial" pitchFamily="34" charset="0"/>
            </a:endParaRPr>
          </a:p>
        </p:txBody>
      </p:sp>
      <p:sp>
        <p:nvSpPr>
          <p:cNvPr id="25" name="Rectangle 21"/>
          <p:cNvSpPr>
            <a:spLocks noChangeArrowheads="1"/>
          </p:cNvSpPr>
          <p:nvPr/>
        </p:nvSpPr>
        <p:spPr bwMode="auto">
          <a:xfrm>
            <a:off x="4699001" y="3751263"/>
            <a:ext cx="1438275" cy="530225"/>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5156200" y="3903662"/>
            <a:ext cx="40876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Heap</a:t>
            </a:r>
            <a:endParaRPr lang="en-US">
              <a:latin typeface="Arial" pitchFamily="34" charset="0"/>
            </a:endParaRPr>
          </a:p>
        </p:txBody>
      </p:sp>
      <p:sp>
        <p:nvSpPr>
          <p:cNvPr id="27" name="Rectangle 23"/>
          <p:cNvSpPr>
            <a:spLocks noChangeArrowheads="1"/>
          </p:cNvSpPr>
          <p:nvPr/>
        </p:nvSpPr>
        <p:spPr bwMode="auto">
          <a:xfrm>
            <a:off x="5372100" y="3471862"/>
            <a:ext cx="90488" cy="287338"/>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5286376" y="3390901"/>
            <a:ext cx="269875" cy="106363"/>
          </a:xfrm>
          <a:custGeom>
            <a:avLst/>
            <a:gdLst>
              <a:gd name="T0" fmla="*/ 0 w 433"/>
              <a:gd name="T1" fmla="*/ 172 h 172"/>
              <a:gd name="T2" fmla="*/ 433 w 433"/>
              <a:gd name="T3" fmla="*/ 172 h 172"/>
              <a:gd name="T4" fmla="*/ 202 w 433"/>
              <a:gd name="T5" fmla="*/ 0 h 172"/>
              <a:gd name="T6" fmla="*/ 0 w 433"/>
              <a:gd name="T7" fmla="*/ 172 h 172"/>
            </a:gdLst>
            <a:ahLst/>
            <a:cxnLst>
              <a:cxn ang="0">
                <a:pos x="T0" y="T1"/>
              </a:cxn>
              <a:cxn ang="0">
                <a:pos x="T2" y="T3"/>
              </a:cxn>
              <a:cxn ang="0">
                <a:pos x="T4" y="T5"/>
              </a:cxn>
              <a:cxn ang="0">
                <a:pos x="T6" y="T7"/>
              </a:cxn>
            </a:cxnLst>
            <a:rect l="0" t="0" r="r" b="b"/>
            <a:pathLst>
              <a:path w="433" h="172">
                <a:moveTo>
                  <a:pt x="0" y="172"/>
                </a:moveTo>
                <a:lnTo>
                  <a:pt x="433" y="172"/>
                </a:lnTo>
                <a:lnTo>
                  <a:pt x="202" y="0"/>
                </a:lnTo>
                <a:lnTo>
                  <a:pt x="0" y="172"/>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4681538" y="2714626"/>
            <a:ext cx="1436688" cy="44926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4959350" y="2784475"/>
            <a:ext cx="929742"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a:solidFill>
                  <a:srgbClr val="000000"/>
                </a:solidFill>
                <a:latin typeface="Sans"/>
              </a:rPr>
              <a:t>Memory mapping</a:t>
            </a:r>
            <a:endParaRPr lang="en-US">
              <a:latin typeface="Arial" pitchFamily="34" charset="0"/>
            </a:endParaRPr>
          </a:p>
        </p:txBody>
      </p:sp>
      <p:sp>
        <p:nvSpPr>
          <p:cNvPr id="31" name="Rectangle 27"/>
          <p:cNvSpPr>
            <a:spLocks noChangeArrowheads="1"/>
          </p:cNvSpPr>
          <p:nvPr/>
        </p:nvSpPr>
        <p:spPr bwMode="auto">
          <a:xfrm>
            <a:off x="5176839" y="2963862"/>
            <a:ext cx="452047"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a:solidFill>
                  <a:srgbClr val="000000"/>
                </a:solidFill>
                <a:latin typeface="Sans"/>
              </a:rPr>
              <a:t>segment</a:t>
            </a:r>
            <a:endParaRPr lang="en-US">
              <a:latin typeface="Arial" pitchFamily="34" charset="0"/>
            </a:endParaRPr>
          </a:p>
        </p:txBody>
      </p:sp>
      <p:sp>
        <p:nvSpPr>
          <p:cNvPr id="68608" name="Rectangle 28"/>
          <p:cNvSpPr>
            <a:spLocks noChangeArrowheads="1"/>
          </p:cNvSpPr>
          <p:nvPr/>
        </p:nvSpPr>
        <p:spPr bwMode="auto">
          <a:xfrm>
            <a:off x="4687888" y="1843088"/>
            <a:ext cx="1436688" cy="449263"/>
          </a:xfrm>
          <a:prstGeom prst="rect">
            <a:avLst/>
          </a:prstGeom>
          <a:solidFill>
            <a:srgbClr val="D5F6FF"/>
          </a:solidFill>
          <a:ln w="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8609" name="Rectangle 29"/>
          <p:cNvSpPr>
            <a:spLocks noChangeArrowheads="1"/>
          </p:cNvSpPr>
          <p:nvPr/>
        </p:nvSpPr>
        <p:spPr bwMode="auto">
          <a:xfrm>
            <a:off x="5108576" y="1952625"/>
            <a:ext cx="411203"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Stack</a:t>
            </a:r>
            <a:endParaRPr lang="en-US">
              <a:latin typeface="Arial" pitchFamily="34" charset="0"/>
            </a:endParaRPr>
          </a:p>
        </p:txBody>
      </p:sp>
      <p:sp>
        <p:nvSpPr>
          <p:cNvPr id="68610" name="Rectangle 30"/>
          <p:cNvSpPr>
            <a:spLocks noChangeArrowheads="1"/>
          </p:cNvSpPr>
          <p:nvPr/>
        </p:nvSpPr>
        <p:spPr bwMode="auto">
          <a:xfrm>
            <a:off x="5381625" y="3163888"/>
            <a:ext cx="90488" cy="130175"/>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1" name="Freeform 31"/>
          <p:cNvSpPr>
            <a:spLocks/>
          </p:cNvSpPr>
          <p:nvPr/>
        </p:nvSpPr>
        <p:spPr bwMode="auto">
          <a:xfrm>
            <a:off x="5295901" y="3282951"/>
            <a:ext cx="269875" cy="49213"/>
          </a:xfrm>
          <a:custGeom>
            <a:avLst/>
            <a:gdLst>
              <a:gd name="T0" fmla="*/ 0 w 434"/>
              <a:gd name="T1" fmla="*/ 0 h 79"/>
              <a:gd name="T2" fmla="*/ 434 w 434"/>
              <a:gd name="T3" fmla="*/ 0 h 79"/>
              <a:gd name="T4" fmla="*/ 202 w 434"/>
              <a:gd name="T5" fmla="*/ 79 h 79"/>
              <a:gd name="T6" fmla="*/ 0 w 434"/>
              <a:gd name="T7" fmla="*/ 0 h 79"/>
            </a:gdLst>
            <a:ahLst/>
            <a:cxnLst>
              <a:cxn ang="0">
                <a:pos x="T0" y="T1"/>
              </a:cxn>
              <a:cxn ang="0">
                <a:pos x="T2" y="T3"/>
              </a:cxn>
              <a:cxn ang="0">
                <a:pos x="T4" y="T5"/>
              </a:cxn>
              <a:cxn ang="0">
                <a:pos x="T6" y="T7"/>
              </a:cxn>
            </a:cxnLst>
            <a:rect l="0" t="0" r="r" b="b"/>
            <a:pathLst>
              <a:path w="434" h="79">
                <a:moveTo>
                  <a:pt x="0" y="0"/>
                </a:moveTo>
                <a:lnTo>
                  <a:pt x="434" y="0"/>
                </a:lnTo>
                <a:lnTo>
                  <a:pt x="202" y="79"/>
                </a:lnTo>
                <a:lnTo>
                  <a:pt x="0" y="0"/>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2" name="Rectangle 32"/>
          <p:cNvSpPr>
            <a:spLocks noChangeArrowheads="1"/>
          </p:cNvSpPr>
          <p:nvPr/>
        </p:nvSpPr>
        <p:spPr bwMode="auto">
          <a:xfrm>
            <a:off x="5368925" y="2320925"/>
            <a:ext cx="90488" cy="287338"/>
          </a:xfrm>
          <a:prstGeom prst="rect">
            <a:avLst/>
          </a:pr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4" name="Freeform 33"/>
          <p:cNvSpPr>
            <a:spLocks/>
          </p:cNvSpPr>
          <p:nvPr/>
        </p:nvSpPr>
        <p:spPr bwMode="auto">
          <a:xfrm>
            <a:off x="5283201" y="2582863"/>
            <a:ext cx="269875" cy="106363"/>
          </a:xfrm>
          <a:custGeom>
            <a:avLst/>
            <a:gdLst>
              <a:gd name="T0" fmla="*/ 0 w 433"/>
              <a:gd name="T1" fmla="*/ 0 h 172"/>
              <a:gd name="T2" fmla="*/ 433 w 433"/>
              <a:gd name="T3" fmla="*/ 0 h 172"/>
              <a:gd name="T4" fmla="*/ 202 w 433"/>
              <a:gd name="T5" fmla="*/ 172 h 172"/>
              <a:gd name="T6" fmla="*/ 0 w 433"/>
              <a:gd name="T7" fmla="*/ 0 h 172"/>
            </a:gdLst>
            <a:ahLst/>
            <a:cxnLst>
              <a:cxn ang="0">
                <a:pos x="T0" y="T1"/>
              </a:cxn>
              <a:cxn ang="0">
                <a:pos x="T2" y="T3"/>
              </a:cxn>
              <a:cxn ang="0">
                <a:pos x="T4" y="T5"/>
              </a:cxn>
              <a:cxn ang="0">
                <a:pos x="T6" y="T7"/>
              </a:cxn>
            </a:cxnLst>
            <a:rect l="0" t="0" r="r" b="b"/>
            <a:pathLst>
              <a:path w="433" h="172">
                <a:moveTo>
                  <a:pt x="0" y="0"/>
                </a:moveTo>
                <a:lnTo>
                  <a:pt x="433" y="0"/>
                </a:lnTo>
                <a:lnTo>
                  <a:pt x="202" y="172"/>
                </a:lnTo>
                <a:lnTo>
                  <a:pt x="0" y="0"/>
                </a:lnTo>
                <a:close/>
              </a:path>
            </a:pathLst>
          </a:custGeom>
          <a:solidFill>
            <a:srgbClr val="000080"/>
          </a:solidFill>
          <a:ln w="0" cap="flat">
            <a:solidFill>
              <a:srgbClr val="1821F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615" name="Rectangle 34"/>
          <p:cNvSpPr>
            <a:spLocks noChangeArrowheads="1"/>
          </p:cNvSpPr>
          <p:nvPr/>
        </p:nvSpPr>
        <p:spPr bwMode="auto">
          <a:xfrm>
            <a:off x="6205538" y="1757362"/>
            <a:ext cx="968214"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500">
                <a:solidFill>
                  <a:srgbClr val="000000"/>
                </a:solidFill>
                <a:latin typeface="Sans"/>
              </a:rPr>
              <a:t>0xC0000000</a:t>
            </a:r>
            <a:endParaRPr lang="en-US">
              <a:latin typeface="Arial" pitchFamily="34" charset="0"/>
            </a:endParaRPr>
          </a:p>
        </p:txBody>
      </p:sp>
      <p:cxnSp>
        <p:nvCxnSpPr>
          <p:cNvPr id="4" name="Straight Arrow Connector 3"/>
          <p:cNvCxnSpPr>
            <a:stCxn id="21" idx="7"/>
            <a:endCxn id="20" idx="3"/>
          </p:cNvCxnSpPr>
          <p:nvPr/>
        </p:nvCxnSpPr>
        <p:spPr>
          <a:xfrm flipH="1">
            <a:off x="6137275" y="4627830"/>
            <a:ext cx="769408" cy="6720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 name="Straight Arrow Connector 5"/>
          <p:cNvCxnSpPr>
            <a:stCxn id="16" idx="7"/>
            <a:endCxn id="15" idx="3"/>
          </p:cNvCxnSpPr>
          <p:nvPr/>
        </p:nvCxnSpPr>
        <p:spPr>
          <a:xfrm flipH="1" flipV="1">
            <a:off x="6137276" y="5260976"/>
            <a:ext cx="724429" cy="29511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676400" y="304801"/>
            <a:ext cx="89154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sz="3800" dirty="0">
                <a:solidFill>
                  <a:schemeClr val="tx1"/>
                </a:solidFill>
              </a:rPr>
              <a:t>Memory </a:t>
            </a:r>
            <a:r>
              <a:rPr lang="fr-FR" sz="3800" dirty="0" err="1">
                <a:solidFill>
                  <a:schemeClr val="tx1"/>
                </a:solidFill>
              </a:rPr>
              <a:t>Maps</a:t>
            </a:r>
            <a:r>
              <a:rPr lang="fr-FR" sz="3800" dirty="0">
                <a:solidFill>
                  <a:schemeClr val="tx1"/>
                </a:solidFill>
              </a:rPr>
              <a:t> </a:t>
            </a:r>
            <a:r>
              <a:rPr lang="fr-FR" sz="3800" dirty="0" err="1">
                <a:solidFill>
                  <a:schemeClr val="tx1"/>
                </a:solidFill>
              </a:rPr>
              <a:t>Across</a:t>
            </a:r>
            <a:r>
              <a:rPr lang="fr-FR" sz="3800" dirty="0">
                <a:solidFill>
                  <a:schemeClr val="tx1"/>
                </a:solidFill>
              </a:rPr>
              <a:t> Operating </a:t>
            </a:r>
            <a:r>
              <a:rPr lang="fr-FR" sz="3800" dirty="0" err="1">
                <a:solidFill>
                  <a:schemeClr val="tx1"/>
                </a:solidFill>
              </a:rPr>
              <a:t>Systems</a:t>
            </a:r>
            <a:endParaRPr lang="fr-FR" sz="3800" dirty="0">
              <a:solidFill>
                <a:schemeClr val="tx1"/>
              </a:solidFill>
            </a:endParaRPr>
          </a:p>
        </p:txBody>
      </p:sp>
      <p:grpSp>
        <p:nvGrpSpPr>
          <p:cNvPr id="4" name="Group 4"/>
          <p:cNvGrpSpPr>
            <a:grpSpLocks noChangeAspect="1"/>
          </p:cNvGrpSpPr>
          <p:nvPr/>
        </p:nvGrpSpPr>
        <p:grpSpPr bwMode="auto">
          <a:xfrm>
            <a:off x="2514600" y="2057401"/>
            <a:ext cx="7143750" cy="3021013"/>
            <a:chOff x="1008" y="1296"/>
            <a:chExt cx="4500" cy="1903"/>
          </a:xfrm>
        </p:grpSpPr>
        <p:sp>
          <p:nvSpPr>
            <p:cNvPr id="7" name="AutoShape 3"/>
            <p:cNvSpPr>
              <a:spLocks noChangeAspect="1" noChangeArrowheads="1" noTextEdit="1"/>
            </p:cNvSpPr>
            <p:nvPr/>
          </p:nvSpPr>
          <p:spPr bwMode="auto">
            <a:xfrm>
              <a:off x="1008" y="1296"/>
              <a:ext cx="4500" cy="19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133" y="1738"/>
              <a:ext cx="1302" cy="861"/>
            </a:xfrm>
            <a:prstGeom prst="rect">
              <a:avLst/>
            </a:prstGeom>
            <a:solidFill>
              <a:srgbClr val="FFE6D5"/>
            </a:solidFill>
            <a:ln w="17"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121" y="1445"/>
              <a:ext cx="1320" cy="286"/>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7"/>
            <p:cNvSpPr>
              <a:spLocks noChangeArrowheads="1"/>
            </p:cNvSpPr>
            <p:nvPr/>
          </p:nvSpPr>
          <p:spPr bwMode="auto">
            <a:xfrm>
              <a:off x="1273" y="2105"/>
              <a:ext cx="10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dirty="0">
                  <a:solidFill>
                    <a:srgbClr val="000000"/>
                  </a:solidFill>
                  <a:latin typeface="Sans"/>
                </a:rPr>
                <a:t>User programs</a:t>
              </a:r>
              <a:endParaRPr lang="en-US" dirty="0">
                <a:latin typeface="Arial" pitchFamily="34" charset="0"/>
              </a:endParaRPr>
            </a:p>
          </p:txBody>
        </p:sp>
        <p:sp>
          <p:nvSpPr>
            <p:cNvPr id="11" name="Rectangle 8"/>
            <p:cNvSpPr>
              <a:spLocks noChangeArrowheads="1"/>
            </p:cNvSpPr>
            <p:nvPr/>
          </p:nvSpPr>
          <p:spPr bwMode="auto">
            <a:xfrm>
              <a:off x="1447" y="1523"/>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dirty="0">
                  <a:solidFill>
                    <a:srgbClr val="000000"/>
                  </a:solidFill>
                  <a:latin typeface="Sans"/>
                </a:rPr>
                <a:t>OS kernel</a:t>
              </a:r>
              <a:endParaRPr lang="en-US" dirty="0">
                <a:latin typeface="Arial" pitchFamily="34" charset="0"/>
              </a:endParaRPr>
            </a:p>
          </p:txBody>
        </p:sp>
        <p:sp>
          <p:nvSpPr>
            <p:cNvPr id="12" name="Line 9"/>
            <p:cNvSpPr>
              <a:spLocks noChangeShapeType="1"/>
            </p:cNvSpPr>
            <p:nvPr/>
          </p:nvSpPr>
          <p:spPr bwMode="auto">
            <a:xfrm>
              <a:off x="2576" y="1751"/>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10"/>
            <p:cNvSpPr>
              <a:spLocks noChangeShapeType="1"/>
            </p:cNvSpPr>
            <p:nvPr/>
          </p:nvSpPr>
          <p:spPr bwMode="auto">
            <a:xfrm>
              <a:off x="2565" y="2576"/>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1"/>
            <p:cNvSpPr>
              <a:spLocks noChangeShapeType="1"/>
            </p:cNvSpPr>
            <p:nvPr/>
          </p:nvSpPr>
          <p:spPr bwMode="auto">
            <a:xfrm>
              <a:off x="2565" y="1445"/>
              <a:ext cx="197"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Line 12"/>
            <p:cNvSpPr>
              <a:spLocks noChangeShapeType="1"/>
            </p:cNvSpPr>
            <p:nvPr/>
          </p:nvSpPr>
          <p:spPr bwMode="auto">
            <a:xfrm flipV="1">
              <a:off x="2674" y="1767"/>
              <a:ext cx="0" cy="334"/>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2652" y="1756"/>
              <a:ext cx="45" cy="80"/>
            </a:xfrm>
            <a:custGeom>
              <a:avLst/>
              <a:gdLst>
                <a:gd name="T0" fmla="*/ 22 w 45"/>
                <a:gd name="T1" fmla="*/ 57 h 80"/>
                <a:gd name="T2" fmla="*/ 45 w 45"/>
                <a:gd name="T3" fmla="*/ 80 h 80"/>
                <a:gd name="T4" fmla="*/ 22 w 45"/>
                <a:gd name="T5" fmla="*/ 0 h 80"/>
                <a:gd name="T6" fmla="*/ 0 w 45"/>
                <a:gd name="T7" fmla="*/ 80 h 80"/>
                <a:gd name="T8" fmla="*/ 22 w 45"/>
                <a:gd name="T9" fmla="*/ 57 h 80"/>
              </a:gdLst>
              <a:ahLst/>
              <a:cxnLst>
                <a:cxn ang="0">
                  <a:pos x="T0" y="T1"/>
                </a:cxn>
                <a:cxn ang="0">
                  <a:pos x="T2" y="T3"/>
                </a:cxn>
                <a:cxn ang="0">
                  <a:pos x="T4" y="T5"/>
                </a:cxn>
                <a:cxn ang="0">
                  <a:pos x="T6" y="T7"/>
                </a:cxn>
                <a:cxn ang="0">
                  <a:pos x="T8" y="T9"/>
                </a:cxn>
              </a:cxnLst>
              <a:rect l="0" t="0" r="r" b="b"/>
              <a:pathLst>
                <a:path w="45" h="80">
                  <a:moveTo>
                    <a:pt x="22" y="57"/>
                  </a:moveTo>
                  <a:lnTo>
                    <a:pt x="45" y="80"/>
                  </a:lnTo>
                  <a:lnTo>
                    <a:pt x="22" y="0"/>
                  </a:lnTo>
                  <a:lnTo>
                    <a:pt x="0" y="80"/>
                  </a:lnTo>
                  <a:lnTo>
                    <a:pt x="22" y="57"/>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4"/>
            <p:cNvSpPr>
              <a:spLocks noChangeShapeType="1"/>
            </p:cNvSpPr>
            <p:nvPr/>
          </p:nvSpPr>
          <p:spPr bwMode="auto">
            <a:xfrm>
              <a:off x="2674" y="2225"/>
              <a:ext cx="0" cy="333"/>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15"/>
            <p:cNvSpPr>
              <a:spLocks/>
            </p:cNvSpPr>
            <p:nvPr/>
          </p:nvSpPr>
          <p:spPr bwMode="auto">
            <a:xfrm>
              <a:off x="2652" y="2489"/>
              <a:ext cx="45" cy="80"/>
            </a:xfrm>
            <a:custGeom>
              <a:avLst/>
              <a:gdLst>
                <a:gd name="T0" fmla="*/ 22 w 45"/>
                <a:gd name="T1" fmla="*/ 24 h 80"/>
                <a:gd name="T2" fmla="*/ 0 w 45"/>
                <a:gd name="T3" fmla="*/ 0 h 80"/>
                <a:gd name="T4" fmla="*/ 22 w 45"/>
                <a:gd name="T5" fmla="*/ 80 h 80"/>
                <a:gd name="T6" fmla="*/ 45 w 45"/>
                <a:gd name="T7" fmla="*/ 0 h 80"/>
                <a:gd name="T8" fmla="*/ 22 w 45"/>
                <a:gd name="T9" fmla="*/ 24 h 80"/>
              </a:gdLst>
              <a:ahLst/>
              <a:cxnLst>
                <a:cxn ang="0">
                  <a:pos x="T0" y="T1"/>
                </a:cxn>
                <a:cxn ang="0">
                  <a:pos x="T2" y="T3"/>
                </a:cxn>
                <a:cxn ang="0">
                  <a:pos x="T4" y="T5"/>
                </a:cxn>
                <a:cxn ang="0">
                  <a:pos x="T6" y="T7"/>
                </a:cxn>
                <a:cxn ang="0">
                  <a:pos x="T8" y="T9"/>
                </a:cxn>
              </a:cxnLst>
              <a:rect l="0" t="0" r="r" b="b"/>
              <a:pathLst>
                <a:path w="45" h="80">
                  <a:moveTo>
                    <a:pt x="22" y="24"/>
                  </a:moveTo>
                  <a:lnTo>
                    <a:pt x="0" y="0"/>
                  </a:lnTo>
                  <a:lnTo>
                    <a:pt x="22" y="80"/>
                  </a:lnTo>
                  <a:lnTo>
                    <a:pt x="45" y="0"/>
                  </a:lnTo>
                  <a:lnTo>
                    <a:pt x="22" y="2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2569" y="2096"/>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3 GB</a:t>
              </a:r>
              <a:endParaRPr lang="en-US">
                <a:latin typeface="Arial" pitchFamily="34" charset="0"/>
              </a:endParaRPr>
            </a:p>
          </p:txBody>
        </p:sp>
        <p:sp>
          <p:nvSpPr>
            <p:cNvPr id="20" name="Rectangle 17"/>
            <p:cNvSpPr>
              <a:spLocks noChangeArrowheads="1"/>
            </p:cNvSpPr>
            <p:nvPr/>
          </p:nvSpPr>
          <p:spPr bwMode="auto">
            <a:xfrm>
              <a:off x="2577" y="1534"/>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1 GB</a:t>
              </a:r>
              <a:endParaRPr lang="en-US">
                <a:latin typeface="Arial" pitchFamily="34" charset="0"/>
              </a:endParaRPr>
            </a:p>
          </p:txBody>
        </p:sp>
        <p:sp>
          <p:nvSpPr>
            <p:cNvPr id="21" name="Rectangle 18"/>
            <p:cNvSpPr>
              <a:spLocks noChangeArrowheads="1"/>
            </p:cNvSpPr>
            <p:nvPr/>
          </p:nvSpPr>
          <p:spPr bwMode="auto">
            <a:xfrm>
              <a:off x="3656" y="1971"/>
              <a:ext cx="1302" cy="607"/>
            </a:xfrm>
            <a:prstGeom prst="rect">
              <a:avLst/>
            </a:prstGeom>
            <a:solidFill>
              <a:srgbClr val="FFE6D5"/>
            </a:solidFill>
            <a:ln w="14"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3644" y="1423"/>
              <a:ext cx="1321" cy="538"/>
            </a:xfrm>
            <a:prstGeom prst="rect">
              <a:avLst/>
            </a:prstGeom>
            <a:solidFill>
              <a:srgbClr val="D5F6FF"/>
            </a:solidFill>
            <a:ln w="1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775" y="2150"/>
              <a:ext cx="1059"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User programs</a:t>
              </a:r>
              <a:endParaRPr lang="en-US">
                <a:latin typeface="Arial" pitchFamily="34" charset="0"/>
              </a:endParaRPr>
            </a:p>
          </p:txBody>
        </p:sp>
        <p:sp>
          <p:nvSpPr>
            <p:cNvPr id="24" name="Rectangle 21"/>
            <p:cNvSpPr>
              <a:spLocks noChangeArrowheads="1"/>
            </p:cNvSpPr>
            <p:nvPr/>
          </p:nvSpPr>
          <p:spPr bwMode="auto">
            <a:xfrm>
              <a:off x="3949" y="1693"/>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000">
                  <a:solidFill>
                    <a:srgbClr val="000000"/>
                  </a:solidFill>
                  <a:latin typeface="Sans"/>
                </a:rPr>
                <a:t>OS kernel</a:t>
              </a:r>
              <a:endParaRPr lang="en-US">
                <a:latin typeface="Arial" pitchFamily="34" charset="0"/>
              </a:endParaRPr>
            </a:p>
          </p:txBody>
        </p:sp>
        <p:sp>
          <p:nvSpPr>
            <p:cNvPr id="25" name="Line 22"/>
            <p:cNvSpPr>
              <a:spLocks noChangeShapeType="1"/>
            </p:cNvSpPr>
            <p:nvPr/>
          </p:nvSpPr>
          <p:spPr bwMode="auto">
            <a:xfrm>
              <a:off x="5089" y="1948"/>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5089" y="2555"/>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4"/>
            <p:cNvSpPr>
              <a:spLocks noChangeShapeType="1"/>
            </p:cNvSpPr>
            <p:nvPr/>
          </p:nvSpPr>
          <p:spPr bwMode="auto">
            <a:xfrm>
              <a:off x="5089" y="1424"/>
              <a:ext cx="196" cy="0"/>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5198" y="2308"/>
              <a:ext cx="0" cy="229"/>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6"/>
            <p:cNvSpPr>
              <a:spLocks/>
            </p:cNvSpPr>
            <p:nvPr/>
          </p:nvSpPr>
          <p:spPr bwMode="auto">
            <a:xfrm>
              <a:off x="5175" y="2469"/>
              <a:ext cx="45" cy="79"/>
            </a:xfrm>
            <a:custGeom>
              <a:avLst/>
              <a:gdLst>
                <a:gd name="T0" fmla="*/ 23 w 45"/>
                <a:gd name="T1" fmla="*/ 22 h 79"/>
                <a:gd name="T2" fmla="*/ 0 w 45"/>
                <a:gd name="T3" fmla="*/ 0 h 79"/>
                <a:gd name="T4" fmla="*/ 23 w 45"/>
                <a:gd name="T5" fmla="*/ 79 h 79"/>
                <a:gd name="T6" fmla="*/ 45 w 45"/>
                <a:gd name="T7" fmla="*/ 0 h 79"/>
                <a:gd name="T8" fmla="*/ 23 w 45"/>
                <a:gd name="T9" fmla="*/ 22 h 79"/>
              </a:gdLst>
              <a:ahLst/>
              <a:cxnLst>
                <a:cxn ang="0">
                  <a:pos x="T0" y="T1"/>
                </a:cxn>
                <a:cxn ang="0">
                  <a:pos x="T2" y="T3"/>
                </a:cxn>
                <a:cxn ang="0">
                  <a:pos x="T4" y="T5"/>
                </a:cxn>
                <a:cxn ang="0">
                  <a:pos x="T6" y="T7"/>
                </a:cxn>
                <a:cxn ang="0">
                  <a:pos x="T8" y="T9"/>
                </a:cxn>
              </a:cxnLst>
              <a:rect l="0" t="0" r="r" b="b"/>
              <a:pathLst>
                <a:path w="45" h="79">
                  <a:moveTo>
                    <a:pt x="23" y="22"/>
                  </a:moveTo>
                  <a:lnTo>
                    <a:pt x="0" y="0"/>
                  </a:lnTo>
                  <a:lnTo>
                    <a:pt x="23" y="79"/>
                  </a:lnTo>
                  <a:lnTo>
                    <a:pt x="45" y="0"/>
                  </a:lnTo>
                  <a:lnTo>
                    <a:pt x="23"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5092" y="2168"/>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2 GB</a:t>
              </a:r>
              <a:endParaRPr lang="en-US">
                <a:latin typeface="Arial" pitchFamily="34" charset="0"/>
              </a:endParaRPr>
            </a:p>
          </p:txBody>
        </p:sp>
        <p:sp>
          <p:nvSpPr>
            <p:cNvPr id="31" name="Rectangle 28"/>
            <p:cNvSpPr>
              <a:spLocks noChangeArrowheads="1"/>
            </p:cNvSpPr>
            <p:nvPr/>
          </p:nvSpPr>
          <p:spPr bwMode="auto">
            <a:xfrm>
              <a:off x="5090" y="1617"/>
              <a:ext cx="263"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2 GB</a:t>
              </a:r>
              <a:endParaRPr lang="en-US">
                <a:latin typeface="Arial" pitchFamily="34" charset="0"/>
              </a:endParaRPr>
            </a:p>
          </p:txBody>
        </p:sp>
        <p:sp>
          <p:nvSpPr>
            <p:cNvPr id="69632" name="Line 29"/>
            <p:cNvSpPr>
              <a:spLocks noChangeShapeType="1"/>
            </p:cNvSpPr>
            <p:nvPr/>
          </p:nvSpPr>
          <p:spPr bwMode="auto">
            <a:xfrm flipV="1">
              <a:off x="2691" y="1441"/>
              <a:ext cx="0" cy="131"/>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3" name="Freeform 30"/>
            <p:cNvSpPr>
              <a:spLocks/>
            </p:cNvSpPr>
            <p:nvPr/>
          </p:nvSpPr>
          <p:spPr bwMode="auto">
            <a:xfrm>
              <a:off x="2668" y="1429"/>
              <a:ext cx="46" cy="81"/>
            </a:xfrm>
            <a:custGeom>
              <a:avLst/>
              <a:gdLst>
                <a:gd name="T0" fmla="*/ 23 w 46"/>
                <a:gd name="T1" fmla="*/ 58 h 81"/>
                <a:gd name="T2" fmla="*/ 46 w 46"/>
                <a:gd name="T3" fmla="*/ 81 h 81"/>
                <a:gd name="T4" fmla="*/ 23 w 46"/>
                <a:gd name="T5" fmla="*/ 0 h 81"/>
                <a:gd name="T6" fmla="*/ 0 w 46"/>
                <a:gd name="T7" fmla="*/ 81 h 81"/>
                <a:gd name="T8" fmla="*/ 23 w 46"/>
                <a:gd name="T9" fmla="*/ 58 h 81"/>
              </a:gdLst>
              <a:ahLst/>
              <a:cxnLst>
                <a:cxn ang="0">
                  <a:pos x="T0" y="T1"/>
                </a:cxn>
                <a:cxn ang="0">
                  <a:pos x="T2" y="T3"/>
                </a:cxn>
                <a:cxn ang="0">
                  <a:pos x="T4" y="T5"/>
                </a:cxn>
                <a:cxn ang="0">
                  <a:pos x="T6" y="T7"/>
                </a:cxn>
                <a:cxn ang="0">
                  <a:pos x="T8" y="T9"/>
                </a:cxn>
              </a:cxnLst>
              <a:rect l="0" t="0" r="r" b="b"/>
              <a:pathLst>
                <a:path w="46" h="81">
                  <a:moveTo>
                    <a:pt x="23" y="58"/>
                  </a:moveTo>
                  <a:lnTo>
                    <a:pt x="46" y="81"/>
                  </a:lnTo>
                  <a:lnTo>
                    <a:pt x="23" y="0"/>
                  </a:lnTo>
                  <a:lnTo>
                    <a:pt x="0" y="81"/>
                  </a:lnTo>
                  <a:lnTo>
                    <a:pt x="23" y="58"/>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4" name="Line 31"/>
            <p:cNvSpPr>
              <a:spLocks noChangeShapeType="1"/>
            </p:cNvSpPr>
            <p:nvPr/>
          </p:nvSpPr>
          <p:spPr bwMode="auto">
            <a:xfrm>
              <a:off x="2691" y="1615"/>
              <a:ext cx="0" cy="132"/>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5" name="Freeform 32"/>
            <p:cNvSpPr>
              <a:spLocks/>
            </p:cNvSpPr>
            <p:nvPr/>
          </p:nvSpPr>
          <p:spPr bwMode="auto">
            <a:xfrm>
              <a:off x="2668" y="1678"/>
              <a:ext cx="46" cy="80"/>
            </a:xfrm>
            <a:custGeom>
              <a:avLst/>
              <a:gdLst>
                <a:gd name="T0" fmla="*/ 23 w 46"/>
                <a:gd name="T1" fmla="*/ 23 h 80"/>
                <a:gd name="T2" fmla="*/ 0 w 46"/>
                <a:gd name="T3" fmla="*/ 0 h 80"/>
                <a:gd name="T4" fmla="*/ 23 w 46"/>
                <a:gd name="T5" fmla="*/ 80 h 80"/>
                <a:gd name="T6" fmla="*/ 46 w 46"/>
                <a:gd name="T7" fmla="*/ 0 h 80"/>
                <a:gd name="T8" fmla="*/ 23 w 46"/>
                <a:gd name="T9" fmla="*/ 23 h 80"/>
              </a:gdLst>
              <a:ahLst/>
              <a:cxnLst>
                <a:cxn ang="0">
                  <a:pos x="T0" y="T1"/>
                </a:cxn>
                <a:cxn ang="0">
                  <a:pos x="T2" y="T3"/>
                </a:cxn>
                <a:cxn ang="0">
                  <a:pos x="T4" y="T5"/>
                </a:cxn>
                <a:cxn ang="0">
                  <a:pos x="T6" y="T7"/>
                </a:cxn>
                <a:cxn ang="0">
                  <a:pos x="T8" y="T9"/>
                </a:cxn>
              </a:cxnLst>
              <a:rect l="0" t="0" r="r" b="b"/>
              <a:pathLst>
                <a:path w="46" h="80">
                  <a:moveTo>
                    <a:pt x="23" y="23"/>
                  </a:moveTo>
                  <a:lnTo>
                    <a:pt x="0" y="0"/>
                  </a:lnTo>
                  <a:lnTo>
                    <a:pt x="23" y="80"/>
                  </a:lnTo>
                  <a:lnTo>
                    <a:pt x="46" y="0"/>
                  </a:lnTo>
                  <a:lnTo>
                    <a:pt x="23" y="23"/>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6" name="Line 33"/>
            <p:cNvSpPr>
              <a:spLocks noChangeShapeType="1"/>
            </p:cNvSpPr>
            <p:nvPr/>
          </p:nvSpPr>
          <p:spPr bwMode="auto">
            <a:xfrm flipV="1">
              <a:off x="5199" y="1952"/>
              <a:ext cx="0" cy="229"/>
            </a:xfrm>
            <a:prstGeom prst="line">
              <a:avLst/>
            </a:prstGeom>
            <a:noFill/>
            <a:ln w="11"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37" name="Freeform 34"/>
            <p:cNvSpPr>
              <a:spLocks/>
            </p:cNvSpPr>
            <p:nvPr/>
          </p:nvSpPr>
          <p:spPr bwMode="auto">
            <a:xfrm>
              <a:off x="5176" y="1941"/>
              <a:ext cx="45" cy="79"/>
            </a:xfrm>
            <a:custGeom>
              <a:avLst/>
              <a:gdLst>
                <a:gd name="T0" fmla="*/ 23 w 45"/>
                <a:gd name="T1" fmla="*/ 57 h 79"/>
                <a:gd name="T2" fmla="*/ 45 w 45"/>
                <a:gd name="T3" fmla="*/ 79 h 79"/>
                <a:gd name="T4" fmla="*/ 23 w 45"/>
                <a:gd name="T5" fmla="*/ 0 h 79"/>
                <a:gd name="T6" fmla="*/ 0 w 45"/>
                <a:gd name="T7" fmla="*/ 79 h 79"/>
                <a:gd name="T8" fmla="*/ 23 w 45"/>
                <a:gd name="T9" fmla="*/ 57 h 79"/>
              </a:gdLst>
              <a:ahLst/>
              <a:cxnLst>
                <a:cxn ang="0">
                  <a:pos x="T0" y="T1"/>
                </a:cxn>
                <a:cxn ang="0">
                  <a:pos x="T2" y="T3"/>
                </a:cxn>
                <a:cxn ang="0">
                  <a:pos x="T4" y="T5"/>
                </a:cxn>
                <a:cxn ang="0">
                  <a:pos x="T6" y="T7"/>
                </a:cxn>
                <a:cxn ang="0">
                  <a:pos x="T8" y="T9"/>
                </a:cxn>
              </a:cxnLst>
              <a:rect l="0" t="0" r="r" b="b"/>
              <a:pathLst>
                <a:path w="45" h="79">
                  <a:moveTo>
                    <a:pt x="23" y="57"/>
                  </a:moveTo>
                  <a:lnTo>
                    <a:pt x="45" y="79"/>
                  </a:lnTo>
                  <a:lnTo>
                    <a:pt x="23" y="0"/>
                  </a:lnTo>
                  <a:lnTo>
                    <a:pt x="0" y="79"/>
                  </a:lnTo>
                  <a:lnTo>
                    <a:pt x="23" y="57"/>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39" name="Line 35"/>
            <p:cNvSpPr>
              <a:spLocks noChangeShapeType="1"/>
            </p:cNvSpPr>
            <p:nvPr/>
          </p:nvSpPr>
          <p:spPr bwMode="auto">
            <a:xfrm>
              <a:off x="5198" y="1736"/>
              <a:ext cx="0" cy="203"/>
            </a:xfrm>
            <a:prstGeom prst="line">
              <a:avLst/>
            </a:prstGeom>
            <a:noFill/>
            <a:ln w="10"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40" name="Freeform 36"/>
            <p:cNvSpPr>
              <a:spLocks/>
            </p:cNvSpPr>
            <p:nvPr/>
          </p:nvSpPr>
          <p:spPr bwMode="auto">
            <a:xfrm>
              <a:off x="5176" y="1875"/>
              <a:ext cx="44" cy="75"/>
            </a:xfrm>
            <a:custGeom>
              <a:avLst/>
              <a:gdLst>
                <a:gd name="T0" fmla="*/ 22 w 44"/>
                <a:gd name="T1" fmla="*/ 22 h 75"/>
                <a:gd name="T2" fmla="*/ 0 w 44"/>
                <a:gd name="T3" fmla="*/ 0 h 75"/>
                <a:gd name="T4" fmla="*/ 22 w 44"/>
                <a:gd name="T5" fmla="*/ 75 h 75"/>
                <a:gd name="T6" fmla="*/ 44 w 44"/>
                <a:gd name="T7" fmla="*/ 0 h 75"/>
                <a:gd name="T8" fmla="*/ 22 w 44"/>
                <a:gd name="T9" fmla="*/ 22 h 75"/>
              </a:gdLst>
              <a:ahLst/>
              <a:cxnLst>
                <a:cxn ang="0">
                  <a:pos x="T0" y="T1"/>
                </a:cxn>
                <a:cxn ang="0">
                  <a:pos x="T2" y="T3"/>
                </a:cxn>
                <a:cxn ang="0">
                  <a:pos x="T4" y="T5"/>
                </a:cxn>
                <a:cxn ang="0">
                  <a:pos x="T6" y="T7"/>
                </a:cxn>
                <a:cxn ang="0">
                  <a:pos x="T8" y="T9"/>
                </a:cxn>
              </a:cxnLst>
              <a:rect l="0" t="0" r="r" b="b"/>
              <a:pathLst>
                <a:path w="44" h="75">
                  <a:moveTo>
                    <a:pt x="22" y="22"/>
                  </a:moveTo>
                  <a:lnTo>
                    <a:pt x="0" y="0"/>
                  </a:lnTo>
                  <a:lnTo>
                    <a:pt x="22" y="75"/>
                  </a:lnTo>
                  <a:lnTo>
                    <a:pt x="44" y="0"/>
                  </a:lnTo>
                  <a:lnTo>
                    <a:pt x="22" y="22"/>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1" name="Line 37"/>
            <p:cNvSpPr>
              <a:spLocks noChangeShapeType="1"/>
            </p:cNvSpPr>
            <p:nvPr/>
          </p:nvSpPr>
          <p:spPr bwMode="auto">
            <a:xfrm flipV="1">
              <a:off x="5199" y="1421"/>
              <a:ext cx="0" cy="204"/>
            </a:xfrm>
            <a:prstGeom prst="line">
              <a:avLst/>
            </a:prstGeom>
            <a:noFill/>
            <a:ln w="10" cap="flat">
              <a:solidFill>
                <a:srgbClr val="1821F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42" name="Freeform 38"/>
            <p:cNvSpPr>
              <a:spLocks/>
            </p:cNvSpPr>
            <p:nvPr/>
          </p:nvSpPr>
          <p:spPr bwMode="auto">
            <a:xfrm>
              <a:off x="5178" y="1410"/>
              <a:ext cx="42" cy="76"/>
            </a:xfrm>
            <a:custGeom>
              <a:avLst/>
              <a:gdLst>
                <a:gd name="T0" fmla="*/ 21 w 42"/>
                <a:gd name="T1" fmla="*/ 54 h 76"/>
                <a:gd name="T2" fmla="*/ 42 w 42"/>
                <a:gd name="T3" fmla="*/ 76 h 76"/>
                <a:gd name="T4" fmla="*/ 21 w 42"/>
                <a:gd name="T5" fmla="*/ 0 h 76"/>
                <a:gd name="T6" fmla="*/ 0 w 42"/>
                <a:gd name="T7" fmla="*/ 76 h 76"/>
                <a:gd name="T8" fmla="*/ 21 w 42"/>
                <a:gd name="T9" fmla="*/ 54 h 76"/>
              </a:gdLst>
              <a:ahLst/>
              <a:cxnLst>
                <a:cxn ang="0">
                  <a:pos x="T0" y="T1"/>
                </a:cxn>
                <a:cxn ang="0">
                  <a:pos x="T2" y="T3"/>
                </a:cxn>
                <a:cxn ang="0">
                  <a:pos x="T4" y="T5"/>
                </a:cxn>
                <a:cxn ang="0">
                  <a:pos x="T6" y="T7"/>
                </a:cxn>
                <a:cxn ang="0">
                  <a:pos x="T8" y="T9"/>
                </a:cxn>
              </a:cxnLst>
              <a:rect l="0" t="0" r="r" b="b"/>
              <a:pathLst>
                <a:path w="42" h="76">
                  <a:moveTo>
                    <a:pt x="21" y="54"/>
                  </a:moveTo>
                  <a:lnTo>
                    <a:pt x="42" y="76"/>
                  </a:lnTo>
                  <a:lnTo>
                    <a:pt x="21" y="0"/>
                  </a:lnTo>
                  <a:lnTo>
                    <a:pt x="0" y="76"/>
                  </a:lnTo>
                  <a:lnTo>
                    <a:pt x="21" y="54"/>
                  </a:lnTo>
                  <a:close/>
                </a:path>
              </a:pathLst>
            </a:custGeom>
            <a:solidFill>
              <a:srgbClr val="000000"/>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3" name="Freeform 39"/>
            <p:cNvSpPr>
              <a:spLocks/>
            </p:cNvSpPr>
            <p:nvPr/>
          </p:nvSpPr>
          <p:spPr bwMode="auto">
            <a:xfrm>
              <a:off x="1068" y="2838"/>
              <a:ext cx="1349" cy="279"/>
            </a:xfrm>
            <a:custGeom>
              <a:avLst/>
              <a:gdLst>
                <a:gd name="T0" fmla="*/ 232 w 2489"/>
                <a:gd name="T1" fmla="*/ 0 h 514"/>
                <a:gd name="T2" fmla="*/ 2258 w 2489"/>
                <a:gd name="T3" fmla="*/ 0 h 514"/>
                <a:gd name="T4" fmla="*/ 2489 w 2489"/>
                <a:gd name="T5" fmla="*/ 232 h 514"/>
                <a:gd name="T6" fmla="*/ 2489 w 2489"/>
                <a:gd name="T7" fmla="*/ 282 h 514"/>
                <a:gd name="T8" fmla="*/ 2258 w 2489"/>
                <a:gd name="T9" fmla="*/ 514 h 514"/>
                <a:gd name="T10" fmla="*/ 232 w 2489"/>
                <a:gd name="T11" fmla="*/ 514 h 514"/>
                <a:gd name="T12" fmla="*/ 0 w 2489"/>
                <a:gd name="T13" fmla="*/ 282 h 514"/>
                <a:gd name="T14" fmla="*/ 0 w 2489"/>
                <a:gd name="T15" fmla="*/ 232 h 514"/>
                <a:gd name="T16" fmla="*/ 232 w 2489"/>
                <a:gd name="T17"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9" h="514">
                  <a:moveTo>
                    <a:pt x="232" y="0"/>
                  </a:moveTo>
                  <a:lnTo>
                    <a:pt x="2258" y="0"/>
                  </a:lnTo>
                  <a:cubicBezTo>
                    <a:pt x="2386" y="0"/>
                    <a:pt x="2489" y="103"/>
                    <a:pt x="2489" y="232"/>
                  </a:cubicBezTo>
                  <a:lnTo>
                    <a:pt x="2489" y="282"/>
                  </a:lnTo>
                  <a:cubicBezTo>
                    <a:pt x="2489" y="410"/>
                    <a:pt x="2386" y="514"/>
                    <a:pt x="2258" y="514"/>
                  </a:cubicBezTo>
                  <a:lnTo>
                    <a:pt x="232" y="514"/>
                  </a:lnTo>
                  <a:cubicBezTo>
                    <a:pt x="103" y="514"/>
                    <a:pt x="0" y="410"/>
                    <a:pt x="0" y="282"/>
                  </a:cubicBezTo>
                  <a:lnTo>
                    <a:pt x="0" y="232"/>
                  </a:lnTo>
                  <a:cubicBezTo>
                    <a:pt x="0" y="103"/>
                    <a:pt x="103" y="0"/>
                    <a:pt x="232" y="0"/>
                  </a:cubicBezTo>
                  <a:close/>
                </a:path>
              </a:pathLst>
            </a:custGeom>
            <a:solidFill>
              <a:srgbClr val="AFDDE9"/>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4" name="Rectangle 40"/>
            <p:cNvSpPr>
              <a:spLocks noChangeArrowheads="1"/>
            </p:cNvSpPr>
            <p:nvPr/>
          </p:nvSpPr>
          <p:spPr bwMode="auto">
            <a:xfrm>
              <a:off x="1398" y="2861"/>
              <a:ext cx="431"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Linux</a:t>
              </a:r>
              <a:endParaRPr lang="en-US">
                <a:latin typeface="Arial" pitchFamily="34" charset="0"/>
              </a:endParaRPr>
            </a:p>
          </p:txBody>
        </p:sp>
        <p:sp>
          <p:nvSpPr>
            <p:cNvPr id="69645" name="Freeform 41"/>
            <p:cNvSpPr>
              <a:spLocks/>
            </p:cNvSpPr>
            <p:nvPr/>
          </p:nvSpPr>
          <p:spPr bwMode="auto">
            <a:xfrm>
              <a:off x="3726" y="2806"/>
              <a:ext cx="1350" cy="279"/>
            </a:xfrm>
            <a:custGeom>
              <a:avLst/>
              <a:gdLst>
                <a:gd name="T0" fmla="*/ 231 w 2489"/>
                <a:gd name="T1" fmla="*/ 0 h 514"/>
                <a:gd name="T2" fmla="*/ 2257 w 2489"/>
                <a:gd name="T3" fmla="*/ 0 h 514"/>
                <a:gd name="T4" fmla="*/ 2489 w 2489"/>
                <a:gd name="T5" fmla="*/ 231 h 514"/>
                <a:gd name="T6" fmla="*/ 2489 w 2489"/>
                <a:gd name="T7" fmla="*/ 282 h 514"/>
                <a:gd name="T8" fmla="*/ 2257 w 2489"/>
                <a:gd name="T9" fmla="*/ 514 h 514"/>
                <a:gd name="T10" fmla="*/ 231 w 2489"/>
                <a:gd name="T11" fmla="*/ 514 h 514"/>
                <a:gd name="T12" fmla="*/ 0 w 2489"/>
                <a:gd name="T13" fmla="*/ 282 h 514"/>
                <a:gd name="T14" fmla="*/ 0 w 2489"/>
                <a:gd name="T15" fmla="*/ 231 h 514"/>
                <a:gd name="T16" fmla="*/ 231 w 2489"/>
                <a:gd name="T17" fmla="*/ 0 h 5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89" h="514">
                  <a:moveTo>
                    <a:pt x="231" y="0"/>
                  </a:moveTo>
                  <a:lnTo>
                    <a:pt x="2257" y="0"/>
                  </a:lnTo>
                  <a:cubicBezTo>
                    <a:pt x="2386" y="0"/>
                    <a:pt x="2489" y="103"/>
                    <a:pt x="2489" y="231"/>
                  </a:cubicBezTo>
                  <a:lnTo>
                    <a:pt x="2489" y="282"/>
                  </a:lnTo>
                  <a:cubicBezTo>
                    <a:pt x="2489" y="410"/>
                    <a:pt x="2386" y="514"/>
                    <a:pt x="2257" y="514"/>
                  </a:cubicBezTo>
                  <a:lnTo>
                    <a:pt x="231" y="514"/>
                  </a:lnTo>
                  <a:cubicBezTo>
                    <a:pt x="103" y="514"/>
                    <a:pt x="0" y="410"/>
                    <a:pt x="0" y="282"/>
                  </a:cubicBezTo>
                  <a:lnTo>
                    <a:pt x="0" y="231"/>
                  </a:lnTo>
                  <a:cubicBezTo>
                    <a:pt x="0" y="103"/>
                    <a:pt x="103" y="0"/>
                    <a:pt x="231" y="0"/>
                  </a:cubicBezTo>
                  <a:close/>
                </a:path>
              </a:pathLst>
            </a:custGeom>
            <a:solidFill>
              <a:srgbClr val="AFDDE9"/>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9646" name="Rectangle 42"/>
            <p:cNvSpPr>
              <a:spLocks noChangeArrowheads="1"/>
            </p:cNvSpPr>
            <p:nvPr/>
          </p:nvSpPr>
          <p:spPr bwMode="auto">
            <a:xfrm>
              <a:off x="3887" y="2850"/>
              <a:ext cx="765"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Windows</a:t>
              </a:r>
              <a:endParaRPr lang="en-US">
                <a:latin typeface="Arial" pitchFamily="34" charset="0"/>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Address</a:t>
            </a:r>
            <a:r>
              <a:rPr lang="fr-FR" dirty="0">
                <a:solidFill>
                  <a:schemeClr val="tx1"/>
                </a:solidFill>
              </a:rPr>
              <a:t> Translation</a:t>
            </a:r>
          </a:p>
        </p:txBody>
      </p:sp>
      <p:sp>
        <p:nvSpPr>
          <p:cNvPr id="70661" name="Text Placeholder 2"/>
          <p:cNvSpPr txBox="1">
            <a:spLocks noGrp="1"/>
          </p:cNvSpPr>
          <p:nvPr>
            <p:ph type="body" idx="4294967295"/>
          </p:nvPr>
        </p:nvSpPr>
        <p:spPr bwMode="auto">
          <a:xfrm>
            <a:off x="2393950" y="4267201"/>
            <a:ext cx="7588250" cy="9144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Convert a</a:t>
            </a:r>
            <a:r>
              <a:rPr lang="en-US" altLang="en-US" sz="2800" dirty="0">
                <a:solidFill>
                  <a:srgbClr val="280099"/>
                </a:solidFill>
                <a:latin typeface="Calibri" pitchFamily="34" charset="0"/>
                <a:ea typeface="Microsoft YaHei" pitchFamily="34" charset="-122"/>
                <a:cs typeface="Mangal" pitchFamily="18" charset="0"/>
              </a:rPr>
              <a:t> virtual address </a:t>
            </a:r>
            <a:r>
              <a:rPr lang="en-US" altLang="en-US" sz="2800" dirty="0">
                <a:latin typeface="Calibri" pitchFamily="34" charset="0"/>
                <a:ea typeface="Microsoft YaHei" pitchFamily="34" charset="-122"/>
                <a:cs typeface="Mangal" pitchFamily="18" charset="0"/>
              </a:rPr>
              <a:t>to a </a:t>
            </a:r>
            <a:r>
              <a:rPr lang="en-US" altLang="en-US" sz="2800" dirty="0">
                <a:solidFill>
                  <a:srgbClr val="FF0000"/>
                </a:solidFill>
                <a:latin typeface="Calibri" pitchFamily="34" charset="0"/>
                <a:ea typeface="Microsoft YaHei" pitchFamily="34" charset="-122"/>
                <a:cs typeface="Mangal" pitchFamily="18" charset="0"/>
              </a:rPr>
              <a:t>physical address</a:t>
            </a:r>
            <a:r>
              <a:rPr lang="en-US" altLang="en-US" sz="2800" dirty="0">
                <a:latin typeface="Calibri" pitchFamily="34" charset="0"/>
                <a:ea typeface="Microsoft YaHei" pitchFamily="34" charset="-122"/>
                <a:cs typeface="Mangal" pitchFamily="18" charset="0"/>
              </a:rPr>
              <a:t> to satisfy all the aims of the virtual memory system</a:t>
            </a:r>
          </a:p>
        </p:txBody>
      </p:sp>
      <p:grpSp>
        <p:nvGrpSpPr>
          <p:cNvPr id="4" name="Group 4"/>
          <p:cNvGrpSpPr>
            <a:grpSpLocks noChangeAspect="1"/>
          </p:cNvGrpSpPr>
          <p:nvPr/>
        </p:nvGrpSpPr>
        <p:grpSpPr bwMode="auto">
          <a:xfrm>
            <a:off x="2438401" y="2173288"/>
            <a:ext cx="7165975" cy="1333500"/>
            <a:chOff x="912" y="1369"/>
            <a:chExt cx="4514" cy="840"/>
          </a:xfrm>
        </p:grpSpPr>
        <p:sp>
          <p:nvSpPr>
            <p:cNvPr id="7" name="AutoShape 3"/>
            <p:cNvSpPr>
              <a:spLocks noChangeAspect="1" noChangeArrowheads="1" noTextEdit="1"/>
            </p:cNvSpPr>
            <p:nvPr/>
          </p:nvSpPr>
          <p:spPr bwMode="auto">
            <a:xfrm>
              <a:off x="912" y="1369"/>
              <a:ext cx="4514" cy="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2726" y="1426"/>
              <a:ext cx="913" cy="612"/>
            </a:xfrm>
            <a:prstGeom prst="rect">
              <a:avLst/>
            </a:prstGeom>
            <a:solidFill>
              <a:srgbClr val="D5F6FF"/>
            </a:solidFill>
            <a:ln w="13"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2916" y="1475"/>
              <a:ext cx="444"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Address</a:t>
              </a:r>
              <a:endParaRPr lang="en-US">
                <a:latin typeface="Arial" pitchFamily="34" charset="0"/>
              </a:endParaRPr>
            </a:p>
          </p:txBody>
        </p:sp>
        <p:sp>
          <p:nvSpPr>
            <p:cNvPr id="10" name="Rectangle 7"/>
            <p:cNvSpPr>
              <a:spLocks noChangeArrowheads="1"/>
            </p:cNvSpPr>
            <p:nvPr/>
          </p:nvSpPr>
          <p:spPr bwMode="auto">
            <a:xfrm>
              <a:off x="2844" y="1639"/>
              <a:ext cx="600"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translation</a:t>
              </a:r>
              <a:endParaRPr lang="en-US">
                <a:latin typeface="Arial" pitchFamily="34" charset="0"/>
              </a:endParaRPr>
            </a:p>
          </p:txBody>
        </p:sp>
        <p:sp>
          <p:nvSpPr>
            <p:cNvPr id="11" name="Rectangle 8"/>
            <p:cNvSpPr>
              <a:spLocks noChangeArrowheads="1"/>
            </p:cNvSpPr>
            <p:nvPr/>
          </p:nvSpPr>
          <p:spPr bwMode="auto">
            <a:xfrm>
              <a:off x="2955" y="1802"/>
              <a:ext cx="388" cy="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700">
                  <a:solidFill>
                    <a:srgbClr val="000000"/>
                  </a:solidFill>
                  <a:latin typeface="Sans"/>
                </a:rPr>
                <a:t>system</a:t>
              </a:r>
              <a:endParaRPr lang="en-US">
                <a:latin typeface="Arial" pitchFamily="34" charset="0"/>
              </a:endParaRPr>
            </a:p>
          </p:txBody>
        </p:sp>
        <p:sp>
          <p:nvSpPr>
            <p:cNvPr id="12" name="Freeform 9"/>
            <p:cNvSpPr>
              <a:spLocks/>
            </p:cNvSpPr>
            <p:nvPr/>
          </p:nvSpPr>
          <p:spPr bwMode="auto">
            <a:xfrm>
              <a:off x="4258" y="1554"/>
              <a:ext cx="1057" cy="447"/>
            </a:xfrm>
            <a:custGeom>
              <a:avLst/>
              <a:gdLst>
                <a:gd name="T0" fmla="*/ 324 w 2697"/>
                <a:gd name="T1" fmla="*/ 0 h 1130"/>
                <a:gd name="T2" fmla="*/ 2373 w 2697"/>
                <a:gd name="T3" fmla="*/ 0 h 1130"/>
                <a:gd name="T4" fmla="*/ 2697 w 2697"/>
                <a:gd name="T5" fmla="*/ 325 h 1130"/>
                <a:gd name="T6" fmla="*/ 2697 w 2697"/>
                <a:gd name="T7" fmla="*/ 805 h 1130"/>
                <a:gd name="T8" fmla="*/ 2373 w 2697"/>
                <a:gd name="T9" fmla="*/ 1130 h 1130"/>
                <a:gd name="T10" fmla="*/ 324 w 2697"/>
                <a:gd name="T11" fmla="*/ 1130 h 1130"/>
                <a:gd name="T12" fmla="*/ 0 w 2697"/>
                <a:gd name="T13" fmla="*/ 805 h 1130"/>
                <a:gd name="T14" fmla="*/ 0 w 2697"/>
                <a:gd name="T15" fmla="*/ 325 h 1130"/>
                <a:gd name="T16" fmla="*/ 324 w 2697"/>
                <a:gd name="T17"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7" h="1130">
                  <a:moveTo>
                    <a:pt x="324" y="0"/>
                  </a:moveTo>
                  <a:lnTo>
                    <a:pt x="2373" y="0"/>
                  </a:lnTo>
                  <a:cubicBezTo>
                    <a:pt x="2553" y="0"/>
                    <a:pt x="2697" y="145"/>
                    <a:pt x="2697" y="325"/>
                  </a:cubicBezTo>
                  <a:lnTo>
                    <a:pt x="2697" y="805"/>
                  </a:lnTo>
                  <a:cubicBezTo>
                    <a:pt x="2697" y="985"/>
                    <a:pt x="2553" y="1130"/>
                    <a:pt x="2373" y="1130"/>
                  </a:cubicBezTo>
                  <a:lnTo>
                    <a:pt x="324" y="1130"/>
                  </a:lnTo>
                  <a:cubicBezTo>
                    <a:pt x="145" y="1130"/>
                    <a:pt x="0" y="985"/>
                    <a:pt x="0" y="805"/>
                  </a:cubicBezTo>
                  <a:lnTo>
                    <a:pt x="0" y="325"/>
                  </a:lnTo>
                  <a:cubicBezTo>
                    <a:pt x="0" y="145"/>
                    <a:pt x="145" y="0"/>
                    <a:pt x="324" y="0"/>
                  </a:cubicBezTo>
                  <a:close/>
                </a:path>
              </a:pathLst>
            </a:cu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4353" y="1564"/>
              <a:ext cx="62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a:solidFill>
                    <a:srgbClr val="000000"/>
                  </a:solidFill>
                  <a:latin typeface="Sans"/>
                </a:rPr>
                <a:t>Physical</a:t>
              </a:r>
              <a:endParaRPr lang="en-US">
                <a:latin typeface="Arial" pitchFamily="34" charset="0"/>
              </a:endParaRPr>
            </a:p>
          </p:txBody>
        </p:sp>
        <p:sp>
          <p:nvSpPr>
            <p:cNvPr id="14" name="Rectangle 11"/>
            <p:cNvSpPr>
              <a:spLocks noChangeArrowheads="1"/>
            </p:cNvSpPr>
            <p:nvPr/>
          </p:nvSpPr>
          <p:spPr bwMode="auto">
            <a:xfrm>
              <a:off x="4353" y="1785"/>
              <a:ext cx="6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a:solidFill>
                    <a:srgbClr val="000000"/>
                  </a:solidFill>
                  <a:latin typeface="Sans"/>
                </a:rPr>
                <a:t>address</a:t>
              </a:r>
              <a:endParaRPr lang="en-US">
                <a:latin typeface="Arial" pitchFamily="34" charset="0"/>
              </a:endParaRPr>
            </a:p>
          </p:txBody>
        </p:sp>
        <p:sp>
          <p:nvSpPr>
            <p:cNvPr id="15" name="Freeform 12"/>
            <p:cNvSpPr>
              <a:spLocks/>
            </p:cNvSpPr>
            <p:nvPr/>
          </p:nvSpPr>
          <p:spPr bwMode="auto">
            <a:xfrm>
              <a:off x="1009" y="1537"/>
              <a:ext cx="1056" cy="447"/>
            </a:xfrm>
            <a:custGeom>
              <a:avLst/>
              <a:gdLst>
                <a:gd name="T0" fmla="*/ 324 w 2697"/>
                <a:gd name="T1" fmla="*/ 0 h 1130"/>
                <a:gd name="T2" fmla="*/ 2373 w 2697"/>
                <a:gd name="T3" fmla="*/ 0 h 1130"/>
                <a:gd name="T4" fmla="*/ 2697 w 2697"/>
                <a:gd name="T5" fmla="*/ 325 h 1130"/>
                <a:gd name="T6" fmla="*/ 2697 w 2697"/>
                <a:gd name="T7" fmla="*/ 805 h 1130"/>
                <a:gd name="T8" fmla="*/ 2373 w 2697"/>
                <a:gd name="T9" fmla="*/ 1130 h 1130"/>
                <a:gd name="T10" fmla="*/ 324 w 2697"/>
                <a:gd name="T11" fmla="*/ 1130 h 1130"/>
                <a:gd name="T12" fmla="*/ 0 w 2697"/>
                <a:gd name="T13" fmla="*/ 805 h 1130"/>
                <a:gd name="T14" fmla="*/ 0 w 2697"/>
                <a:gd name="T15" fmla="*/ 325 h 1130"/>
                <a:gd name="T16" fmla="*/ 324 w 2697"/>
                <a:gd name="T17" fmla="*/ 0 h 1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97" h="1130">
                  <a:moveTo>
                    <a:pt x="324" y="0"/>
                  </a:moveTo>
                  <a:lnTo>
                    <a:pt x="2373" y="0"/>
                  </a:lnTo>
                  <a:cubicBezTo>
                    <a:pt x="2552" y="0"/>
                    <a:pt x="2697" y="145"/>
                    <a:pt x="2697" y="325"/>
                  </a:cubicBezTo>
                  <a:lnTo>
                    <a:pt x="2697" y="805"/>
                  </a:lnTo>
                  <a:cubicBezTo>
                    <a:pt x="2697" y="985"/>
                    <a:pt x="2552" y="1130"/>
                    <a:pt x="2373" y="1130"/>
                  </a:cubicBezTo>
                  <a:lnTo>
                    <a:pt x="324" y="1130"/>
                  </a:lnTo>
                  <a:cubicBezTo>
                    <a:pt x="144" y="1130"/>
                    <a:pt x="0" y="985"/>
                    <a:pt x="0" y="805"/>
                  </a:cubicBezTo>
                  <a:lnTo>
                    <a:pt x="0" y="325"/>
                  </a:lnTo>
                  <a:cubicBezTo>
                    <a:pt x="0" y="145"/>
                    <a:pt x="144" y="0"/>
                    <a:pt x="324" y="0"/>
                  </a:cubicBezTo>
                  <a:close/>
                </a:path>
              </a:pathLst>
            </a:custGeom>
            <a:solidFill>
              <a:srgbClr val="FFAAAA"/>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3"/>
            <p:cNvSpPr>
              <a:spLocks noChangeArrowheads="1"/>
            </p:cNvSpPr>
            <p:nvPr/>
          </p:nvSpPr>
          <p:spPr bwMode="auto">
            <a:xfrm>
              <a:off x="1214" y="1547"/>
              <a:ext cx="526"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a:solidFill>
                    <a:srgbClr val="000000"/>
                  </a:solidFill>
                  <a:latin typeface="Sans"/>
                </a:rPr>
                <a:t>Virtual</a:t>
              </a:r>
              <a:endParaRPr lang="en-US">
                <a:latin typeface="Arial" pitchFamily="34" charset="0"/>
              </a:endParaRPr>
            </a:p>
          </p:txBody>
        </p:sp>
        <p:sp>
          <p:nvSpPr>
            <p:cNvPr id="17" name="Rectangle 14"/>
            <p:cNvSpPr>
              <a:spLocks noChangeArrowheads="1"/>
            </p:cNvSpPr>
            <p:nvPr/>
          </p:nvSpPr>
          <p:spPr bwMode="auto">
            <a:xfrm>
              <a:off x="1136" y="1768"/>
              <a:ext cx="61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400">
                  <a:solidFill>
                    <a:srgbClr val="000000"/>
                  </a:solidFill>
                  <a:latin typeface="Sans"/>
                </a:rPr>
                <a:t>address</a:t>
              </a:r>
              <a:endParaRPr lang="en-US">
                <a:latin typeface="Arial" pitchFamily="34" charset="0"/>
              </a:endParaRPr>
            </a:p>
          </p:txBody>
        </p:sp>
      </p:grpSp>
      <p:sp>
        <p:nvSpPr>
          <p:cNvPr id="3" name="Right Arrow 2"/>
          <p:cNvSpPr/>
          <p:nvPr/>
        </p:nvSpPr>
        <p:spPr>
          <a:xfrm>
            <a:off x="4268789" y="2647951"/>
            <a:ext cx="1049337" cy="36036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ight Arrow 18"/>
          <p:cNvSpPr/>
          <p:nvPr/>
        </p:nvSpPr>
        <p:spPr>
          <a:xfrm>
            <a:off x="6767514" y="2659857"/>
            <a:ext cx="982662" cy="360362"/>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Pages and Frames</a:t>
            </a:r>
          </a:p>
        </p:txBody>
      </p:sp>
      <p:sp>
        <p:nvSpPr>
          <p:cNvPr id="71685" name="Text Placeholder 2"/>
          <p:cNvSpPr txBox="1">
            <a:spLocks noGrp="1"/>
          </p:cNvSpPr>
          <p:nvPr>
            <p:ph type="body" idx="4294967295"/>
          </p:nvPr>
        </p:nvSpPr>
        <p:spPr bwMode="auto">
          <a:xfrm>
            <a:off x="2209800" y="2133600"/>
            <a:ext cx="7874000" cy="31099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Divide the</a:t>
            </a:r>
            <a:r>
              <a:rPr lang="en-US" altLang="en-US" sz="3200" dirty="0">
                <a:solidFill>
                  <a:srgbClr val="280099"/>
                </a:solidFill>
                <a:latin typeface="Calibri" pitchFamily="34" charset="0"/>
                <a:ea typeface="Microsoft YaHei" pitchFamily="34" charset="-122"/>
                <a:cs typeface="Mangal" pitchFamily="18" charset="0"/>
              </a:rPr>
              <a:t> virtual address space</a:t>
            </a:r>
            <a:r>
              <a:rPr lang="en-US" altLang="en-US" sz="3200" dirty="0">
                <a:latin typeface="Calibri" pitchFamily="34" charset="0"/>
                <a:ea typeface="Microsoft YaHei" pitchFamily="34" charset="-122"/>
                <a:cs typeface="Mangal" pitchFamily="18" charset="0"/>
              </a:rPr>
              <a:t> into chunks of 4 kB → page</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Divide the </a:t>
            </a:r>
            <a:r>
              <a:rPr lang="en-US" altLang="en-US" sz="3200" dirty="0">
                <a:solidFill>
                  <a:srgbClr val="FF0000"/>
                </a:solidFill>
                <a:latin typeface="Calibri" pitchFamily="34" charset="0"/>
                <a:ea typeface="Microsoft YaHei" pitchFamily="34" charset="-122"/>
                <a:cs typeface="Mangal" pitchFamily="18" charset="0"/>
              </a:rPr>
              <a:t>physical address space </a:t>
            </a:r>
            <a:r>
              <a:rPr lang="en-US" altLang="en-US" sz="3200" dirty="0">
                <a:latin typeface="Calibri" pitchFamily="34" charset="0"/>
                <a:ea typeface="Microsoft YaHei" pitchFamily="34" charset="-122"/>
                <a:cs typeface="Mangal" pitchFamily="18" charset="0"/>
              </a:rPr>
              <a:t>into chunks of 4 kB → frame</a:t>
            </a:r>
          </a:p>
          <a:p>
            <a:pPr marL="431800" indent="-323850">
              <a:spcBef>
                <a:spcPct val="0"/>
              </a:spcBef>
              <a:spcAft>
                <a:spcPts val="1413"/>
              </a:spcAft>
            </a:pPr>
            <a:r>
              <a:rPr lang="en-US" altLang="en-US" sz="3200" b="1" dirty="0">
                <a:solidFill>
                  <a:srgbClr val="4700B8"/>
                </a:solidFill>
                <a:latin typeface="Calibri" pitchFamily="34" charset="0"/>
                <a:ea typeface="Microsoft YaHei" pitchFamily="34" charset="-122"/>
                <a:cs typeface="Mangal" pitchFamily="18" charset="0"/>
              </a:rPr>
              <a:t>Map</a:t>
            </a:r>
            <a:r>
              <a:rPr lang="en-US" altLang="en-US" sz="3200" dirty="0">
                <a:latin typeface="Calibri" pitchFamily="34" charset="0"/>
                <a:ea typeface="Microsoft YaHei" pitchFamily="34" charset="-122"/>
                <a:cs typeface="Mangal" pitchFamily="18" charset="0"/>
              </a:rPr>
              <a:t> pages to frames</a:t>
            </a:r>
          </a:p>
          <a:p>
            <a:pPr marL="733743" lvl="1" indent="-323850">
              <a:spcBef>
                <a:spcPct val="0"/>
              </a:spcBef>
              <a:spcAft>
                <a:spcPts val="1413"/>
              </a:spcAft>
            </a:pPr>
            <a:r>
              <a:rPr lang="en-US" altLang="en-US" sz="2400" dirty="0">
                <a:latin typeface="Calibri" pitchFamily="34" charset="0"/>
                <a:ea typeface="Microsoft YaHei" pitchFamily="34" charset="-122"/>
                <a:cs typeface="Mangal" pitchFamily="18" charset="0"/>
              </a:rPr>
              <a:t>Insight: If a page/frame size is </a:t>
            </a:r>
            <a:r>
              <a:rPr lang="en-US" altLang="en-US" sz="2400" dirty="0">
                <a:solidFill>
                  <a:srgbClr val="FF0000"/>
                </a:solidFill>
                <a:latin typeface="Calibri" pitchFamily="34" charset="0"/>
                <a:ea typeface="Microsoft YaHei" pitchFamily="34" charset="-122"/>
                <a:cs typeface="Mangal" pitchFamily="18" charset="0"/>
              </a:rPr>
              <a:t>large</a:t>
            </a:r>
            <a:r>
              <a:rPr lang="en-US" altLang="en-US" sz="2400" dirty="0">
                <a:latin typeface="Calibri" pitchFamily="34" charset="0"/>
                <a:ea typeface="Microsoft YaHei" pitchFamily="34" charset="-122"/>
                <a:cs typeface="Mangal" pitchFamily="18" charset="0"/>
              </a:rPr>
              <a:t>, most of it may remain unused</a:t>
            </a:r>
          </a:p>
          <a:p>
            <a:pPr marL="733743" lvl="1" indent="-323850">
              <a:spcBef>
                <a:spcPct val="0"/>
              </a:spcBef>
              <a:spcAft>
                <a:spcPts val="1413"/>
              </a:spcAft>
            </a:pPr>
            <a:r>
              <a:rPr lang="en-US" altLang="en-US" sz="2400" dirty="0">
                <a:latin typeface="Calibri" pitchFamily="34" charset="0"/>
                <a:ea typeface="Microsoft YaHei" pitchFamily="34" charset="-122"/>
                <a:cs typeface="Mangal" pitchFamily="18" charset="0"/>
              </a:rPr>
              <a:t>If the page/frame size is very </a:t>
            </a:r>
            <a:r>
              <a:rPr lang="en-US" altLang="en-US" sz="2400" dirty="0">
                <a:solidFill>
                  <a:srgbClr val="0070C0"/>
                </a:solidFill>
                <a:latin typeface="Calibri" pitchFamily="34" charset="0"/>
                <a:ea typeface="Microsoft YaHei" pitchFamily="34" charset="-122"/>
                <a:cs typeface="Mangal" pitchFamily="18" charset="0"/>
              </a:rPr>
              <a:t>small</a:t>
            </a:r>
            <a:r>
              <a:rPr lang="en-US" altLang="en-US" sz="2400" dirty="0">
                <a:latin typeface="Calibri" pitchFamily="34" charset="0"/>
                <a:ea typeface="Microsoft YaHei" pitchFamily="34" charset="-122"/>
                <a:cs typeface="Mangal" pitchFamily="18" charset="0"/>
              </a:rPr>
              <a:t>, the overhead of mapping will be very high</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Map</a:t>
            </a:r>
            <a:r>
              <a:rPr lang="fr-FR" dirty="0">
                <a:solidFill>
                  <a:schemeClr val="tx1"/>
                </a:solidFill>
              </a:rPr>
              <a:t> Pages to Frames</a:t>
            </a:r>
          </a:p>
        </p:txBody>
      </p:sp>
      <p:sp>
        <p:nvSpPr>
          <p:cNvPr id="7" name="AutoShape 3"/>
          <p:cNvSpPr>
            <a:spLocks noChangeAspect="1" noChangeArrowheads="1" noTextEdit="1"/>
          </p:cNvSpPr>
          <p:nvPr/>
        </p:nvSpPr>
        <p:spPr bwMode="auto">
          <a:xfrm>
            <a:off x="3581400" y="2133600"/>
            <a:ext cx="5257800" cy="361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4186238" y="2185987"/>
            <a:ext cx="4465638" cy="457200"/>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963989" y="1752601"/>
            <a:ext cx="3822521"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dirty="0">
                <a:solidFill>
                  <a:srgbClr val="000000"/>
                </a:solidFill>
                <a:latin typeface="Sans"/>
              </a:rPr>
              <a:t>Virtual memory of program A</a:t>
            </a:r>
            <a:endParaRPr lang="en-US" dirty="0">
              <a:latin typeface="Arial" pitchFamily="34" charset="0"/>
            </a:endParaRPr>
          </a:p>
        </p:txBody>
      </p:sp>
      <p:sp>
        <p:nvSpPr>
          <p:cNvPr id="10" name="Rectangle 7"/>
          <p:cNvSpPr>
            <a:spLocks noChangeArrowheads="1"/>
          </p:cNvSpPr>
          <p:nvPr/>
        </p:nvSpPr>
        <p:spPr bwMode="auto">
          <a:xfrm>
            <a:off x="4341813" y="2182812"/>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4906963" y="2192337"/>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6654800" y="2182812"/>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7731125" y="2192337"/>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4194175" y="3325812"/>
            <a:ext cx="5788025" cy="457200"/>
          </a:xfrm>
          <a:prstGeom prst="rect">
            <a:avLst/>
          </a:prstGeom>
          <a:solidFill>
            <a:srgbClr val="FFE6D5"/>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689894" y="3327400"/>
            <a:ext cx="220368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dirty="0">
                <a:solidFill>
                  <a:srgbClr val="000000"/>
                </a:solidFill>
                <a:latin typeface="Sans"/>
              </a:rPr>
              <a:t>Physical memory</a:t>
            </a:r>
            <a:endParaRPr lang="en-US" dirty="0">
              <a:latin typeface="Arial" pitchFamily="34" charset="0"/>
            </a:endParaRPr>
          </a:p>
        </p:txBody>
      </p:sp>
      <p:sp>
        <p:nvSpPr>
          <p:cNvPr id="16" name="Rectangle 13"/>
          <p:cNvSpPr>
            <a:spLocks noChangeArrowheads="1"/>
          </p:cNvSpPr>
          <p:nvPr/>
        </p:nvSpPr>
        <p:spPr bwMode="auto">
          <a:xfrm>
            <a:off x="5129213" y="3333751"/>
            <a:ext cx="560388" cy="442913"/>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6207125"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7192963"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4560888" y="3333751"/>
            <a:ext cx="558800" cy="442913"/>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4646613" y="2646362"/>
            <a:ext cx="1798638" cy="666750"/>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8"/>
          <p:cNvSpPr>
            <a:spLocks/>
          </p:cNvSpPr>
          <p:nvPr/>
        </p:nvSpPr>
        <p:spPr bwMode="auto">
          <a:xfrm>
            <a:off x="6318250" y="3233738"/>
            <a:ext cx="146050" cy="85725"/>
          </a:xfrm>
          <a:custGeom>
            <a:avLst/>
            <a:gdLst>
              <a:gd name="T0" fmla="*/ 33 w 92"/>
              <a:gd name="T1" fmla="*/ 32 h 54"/>
              <a:gd name="T2" fmla="*/ 0 w 92"/>
              <a:gd name="T3" fmla="*/ 48 h 54"/>
              <a:gd name="T4" fmla="*/ 92 w 92"/>
              <a:gd name="T5" fmla="*/ 54 h 54"/>
              <a:gd name="T6" fmla="*/ 18 w 92"/>
              <a:gd name="T7" fmla="*/ 0 h 54"/>
              <a:gd name="T8" fmla="*/ 33 w 92"/>
              <a:gd name="T9" fmla="*/ 32 h 54"/>
            </a:gdLst>
            <a:ahLst/>
            <a:cxnLst>
              <a:cxn ang="0">
                <a:pos x="T0" y="T1"/>
              </a:cxn>
              <a:cxn ang="0">
                <a:pos x="T2" y="T3"/>
              </a:cxn>
              <a:cxn ang="0">
                <a:pos x="T4" y="T5"/>
              </a:cxn>
              <a:cxn ang="0">
                <a:pos x="T6" y="T7"/>
              </a:cxn>
              <a:cxn ang="0">
                <a:pos x="T8" y="T9"/>
              </a:cxn>
            </a:cxnLst>
            <a:rect l="0" t="0" r="r" b="b"/>
            <a:pathLst>
              <a:path w="92" h="54">
                <a:moveTo>
                  <a:pt x="33" y="32"/>
                </a:moveTo>
                <a:lnTo>
                  <a:pt x="0" y="48"/>
                </a:lnTo>
                <a:lnTo>
                  <a:pt x="92" y="54"/>
                </a:lnTo>
                <a:lnTo>
                  <a:pt x="18" y="0"/>
                </a:lnTo>
                <a:lnTo>
                  <a:pt x="33" y="32"/>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flipH="1">
            <a:off x="4859339" y="2646363"/>
            <a:ext cx="263525" cy="676275"/>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4851400" y="3195638"/>
            <a:ext cx="88900" cy="144463"/>
          </a:xfrm>
          <a:custGeom>
            <a:avLst/>
            <a:gdLst>
              <a:gd name="T0" fmla="*/ 23 w 56"/>
              <a:gd name="T1" fmla="*/ 33 h 91"/>
              <a:gd name="T2" fmla="*/ 9 w 56"/>
              <a:gd name="T3" fmla="*/ 0 h 91"/>
              <a:gd name="T4" fmla="*/ 0 w 56"/>
              <a:gd name="T5" fmla="*/ 91 h 91"/>
              <a:gd name="T6" fmla="*/ 56 w 56"/>
              <a:gd name="T7" fmla="*/ 18 h 91"/>
              <a:gd name="T8" fmla="*/ 23 w 56"/>
              <a:gd name="T9" fmla="*/ 33 h 91"/>
            </a:gdLst>
            <a:ahLst/>
            <a:cxnLst>
              <a:cxn ang="0">
                <a:pos x="T0" y="T1"/>
              </a:cxn>
              <a:cxn ang="0">
                <a:pos x="T2" y="T3"/>
              </a:cxn>
              <a:cxn ang="0">
                <a:pos x="T4" y="T5"/>
              </a:cxn>
              <a:cxn ang="0">
                <a:pos x="T6" y="T7"/>
              </a:cxn>
              <a:cxn ang="0">
                <a:pos x="T8" y="T9"/>
              </a:cxn>
            </a:cxnLst>
            <a:rect l="0" t="0" r="r" b="b"/>
            <a:pathLst>
              <a:path w="56" h="91">
                <a:moveTo>
                  <a:pt x="23" y="33"/>
                </a:moveTo>
                <a:lnTo>
                  <a:pt x="9" y="0"/>
                </a:lnTo>
                <a:lnTo>
                  <a:pt x="0" y="91"/>
                </a:lnTo>
                <a:lnTo>
                  <a:pt x="56" y="18"/>
                </a:lnTo>
                <a:lnTo>
                  <a:pt x="23" y="3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flipH="1">
            <a:off x="5410201" y="2605088"/>
            <a:ext cx="2581275" cy="715963"/>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22"/>
          <p:cNvSpPr>
            <a:spLocks/>
          </p:cNvSpPr>
          <p:nvPr/>
        </p:nvSpPr>
        <p:spPr bwMode="auto">
          <a:xfrm>
            <a:off x="5391150" y="3251200"/>
            <a:ext cx="146050" cy="76200"/>
          </a:xfrm>
          <a:custGeom>
            <a:avLst/>
            <a:gdLst>
              <a:gd name="T0" fmla="*/ 61 w 92"/>
              <a:gd name="T1" fmla="*/ 31 h 48"/>
              <a:gd name="T2" fmla="*/ 78 w 92"/>
              <a:gd name="T3" fmla="*/ 0 h 48"/>
              <a:gd name="T4" fmla="*/ 0 w 92"/>
              <a:gd name="T5" fmla="*/ 47 h 48"/>
              <a:gd name="T6" fmla="*/ 92 w 92"/>
              <a:gd name="T7" fmla="*/ 48 h 48"/>
              <a:gd name="T8" fmla="*/ 61 w 92"/>
              <a:gd name="T9" fmla="*/ 31 h 48"/>
            </a:gdLst>
            <a:ahLst/>
            <a:cxnLst>
              <a:cxn ang="0">
                <a:pos x="T0" y="T1"/>
              </a:cxn>
              <a:cxn ang="0">
                <a:pos x="T2" y="T3"/>
              </a:cxn>
              <a:cxn ang="0">
                <a:pos x="T4" y="T5"/>
              </a:cxn>
              <a:cxn ang="0">
                <a:pos x="T6" y="T7"/>
              </a:cxn>
              <a:cxn ang="0">
                <a:pos x="T8" y="T9"/>
              </a:cxn>
            </a:cxnLst>
            <a:rect l="0" t="0" r="r" b="b"/>
            <a:pathLst>
              <a:path w="92" h="48">
                <a:moveTo>
                  <a:pt x="61" y="31"/>
                </a:moveTo>
                <a:lnTo>
                  <a:pt x="78" y="0"/>
                </a:lnTo>
                <a:lnTo>
                  <a:pt x="0" y="47"/>
                </a:lnTo>
                <a:lnTo>
                  <a:pt x="92" y="48"/>
                </a:lnTo>
                <a:lnTo>
                  <a:pt x="61" y="31"/>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6" name="Line 23"/>
          <p:cNvSpPr>
            <a:spLocks noChangeShapeType="1"/>
          </p:cNvSpPr>
          <p:nvPr/>
        </p:nvSpPr>
        <p:spPr bwMode="auto">
          <a:xfrm>
            <a:off x="6810375" y="2625726"/>
            <a:ext cx="1492780" cy="665709"/>
          </a:xfrm>
          <a:prstGeom prst="line">
            <a:avLst/>
          </a:prstGeom>
          <a:noFill/>
          <a:ln w="12" cap="flat">
            <a:solidFill>
              <a:srgbClr val="213FEC"/>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8254074" y="3233738"/>
            <a:ext cx="125413" cy="130175"/>
          </a:xfrm>
          <a:custGeom>
            <a:avLst/>
            <a:gdLst>
              <a:gd name="T0" fmla="*/ 36 w 79"/>
              <a:gd name="T1" fmla="*/ 36 h 82"/>
              <a:gd name="T2" fmla="*/ 0 w 79"/>
              <a:gd name="T3" fmla="*/ 34 h 82"/>
              <a:gd name="T4" fmla="*/ 79 w 79"/>
              <a:gd name="T5" fmla="*/ 82 h 82"/>
              <a:gd name="T6" fmla="*/ 37 w 79"/>
              <a:gd name="T7" fmla="*/ 0 h 82"/>
              <a:gd name="T8" fmla="*/ 36 w 79"/>
              <a:gd name="T9" fmla="*/ 36 h 82"/>
            </a:gdLst>
            <a:ahLst/>
            <a:cxnLst>
              <a:cxn ang="0">
                <a:pos x="T0" y="T1"/>
              </a:cxn>
              <a:cxn ang="0">
                <a:pos x="T2" y="T3"/>
              </a:cxn>
              <a:cxn ang="0">
                <a:pos x="T4" y="T5"/>
              </a:cxn>
              <a:cxn ang="0">
                <a:pos x="T6" y="T7"/>
              </a:cxn>
              <a:cxn ang="0">
                <a:pos x="T8" y="T9"/>
              </a:cxn>
            </a:cxnLst>
            <a:rect l="0" t="0" r="r" b="b"/>
            <a:pathLst>
              <a:path w="79" h="82">
                <a:moveTo>
                  <a:pt x="36" y="36"/>
                </a:moveTo>
                <a:lnTo>
                  <a:pt x="0" y="34"/>
                </a:lnTo>
                <a:lnTo>
                  <a:pt x="79" y="82"/>
                </a:lnTo>
                <a:lnTo>
                  <a:pt x="37" y="0"/>
                </a:lnTo>
                <a:lnTo>
                  <a:pt x="36" y="36"/>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5"/>
          <p:cNvSpPr>
            <a:spLocks noChangeArrowheads="1"/>
          </p:cNvSpPr>
          <p:nvPr/>
        </p:nvSpPr>
        <p:spPr bwMode="auto">
          <a:xfrm>
            <a:off x="5075769" y="6232524"/>
            <a:ext cx="560388"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5917145" y="6242050"/>
            <a:ext cx="693075"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a:solidFill>
                  <a:srgbClr val="000000"/>
                </a:solidFill>
                <a:latin typeface="Sans"/>
              </a:rPr>
              <a:t>Page</a:t>
            </a:r>
            <a:endParaRPr lang="en-US">
              <a:latin typeface="Arial" pitchFamily="34" charset="0"/>
            </a:endParaRPr>
          </a:p>
        </p:txBody>
      </p:sp>
      <p:sp>
        <p:nvSpPr>
          <p:cNvPr id="30" name="Rectangle 27"/>
          <p:cNvSpPr>
            <a:spLocks noChangeArrowheads="1"/>
          </p:cNvSpPr>
          <p:nvPr/>
        </p:nvSpPr>
        <p:spPr bwMode="auto">
          <a:xfrm>
            <a:off x="7352244" y="6232524"/>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8192032" y="6246813"/>
            <a:ext cx="91916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800">
                <a:solidFill>
                  <a:srgbClr val="000000"/>
                </a:solidFill>
                <a:latin typeface="Sans"/>
              </a:rPr>
              <a:t>Frame</a:t>
            </a:r>
            <a:endParaRPr lang="en-US">
              <a:latin typeface="Arial" pitchFamily="34" charset="0"/>
            </a:endParaRPr>
          </a:p>
        </p:txBody>
      </p:sp>
      <p:sp>
        <p:nvSpPr>
          <p:cNvPr id="72704" name="Rectangle 29"/>
          <p:cNvSpPr>
            <a:spLocks noChangeArrowheads="1"/>
          </p:cNvSpPr>
          <p:nvPr/>
        </p:nvSpPr>
        <p:spPr bwMode="auto">
          <a:xfrm>
            <a:off x="4897969" y="6091238"/>
            <a:ext cx="4481513" cy="676275"/>
          </a:xfrm>
          <a:prstGeom prst="rect">
            <a:avLst/>
          </a:prstGeom>
          <a:noFill/>
          <a:ln w="11" cap="flat">
            <a:solidFill>
              <a:srgbClr val="17182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5"/>
          <p:cNvSpPr>
            <a:spLocks noChangeArrowheads="1"/>
          </p:cNvSpPr>
          <p:nvPr/>
        </p:nvSpPr>
        <p:spPr bwMode="auto">
          <a:xfrm>
            <a:off x="4433515" y="4592638"/>
            <a:ext cx="4465638" cy="457200"/>
          </a:xfrm>
          <a:prstGeom prst="rect">
            <a:avLst/>
          </a:prstGeom>
          <a:solidFill>
            <a:srgbClr val="D5F6FF"/>
          </a:solidFill>
          <a:ln w="10"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Rectangle 6"/>
          <p:cNvSpPr>
            <a:spLocks noChangeArrowheads="1"/>
          </p:cNvSpPr>
          <p:nvPr/>
        </p:nvSpPr>
        <p:spPr bwMode="auto">
          <a:xfrm>
            <a:off x="4616293" y="5088979"/>
            <a:ext cx="3811300"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dirty="0">
                <a:solidFill>
                  <a:srgbClr val="000000"/>
                </a:solidFill>
                <a:latin typeface="Sans"/>
              </a:rPr>
              <a:t>Virtual memory of program B</a:t>
            </a:r>
            <a:endParaRPr lang="en-US" dirty="0">
              <a:latin typeface="Arial" pitchFamily="34" charset="0"/>
            </a:endParaRPr>
          </a:p>
        </p:txBody>
      </p:sp>
      <p:sp>
        <p:nvSpPr>
          <p:cNvPr id="36" name="Rectangle 9"/>
          <p:cNvSpPr>
            <a:spLocks noChangeArrowheads="1"/>
          </p:cNvSpPr>
          <p:nvPr/>
        </p:nvSpPr>
        <p:spPr bwMode="auto">
          <a:xfrm>
            <a:off x="6902077" y="4589463"/>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7" name="Rectangle 10"/>
          <p:cNvSpPr>
            <a:spLocks noChangeArrowheads="1"/>
          </p:cNvSpPr>
          <p:nvPr/>
        </p:nvSpPr>
        <p:spPr bwMode="auto">
          <a:xfrm>
            <a:off x="7978402" y="4598988"/>
            <a:ext cx="558800" cy="444500"/>
          </a:xfrm>
          <a:prstGeom prst="rect">
            <a:avLst/>
          </a:prstGeom>
          <a:solidFill>
            <a:srgbClr val="5F8DD3"/>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8" name="Rectangle 14"/>
          <p:cNvSpPr>
            <a:spLocks noChangeArrowheads="1"/>
          </p:cNvSpPr>
          <p:nvPr/>
        </p:nvSpPr>
        <p:spPr bwMode="auto">
          <a:xfrm>
            <a:off x="8085138" y="3340100"/>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9" name="Rectangle 14"/>
          <p:cNvSpPr>
            <a:spLocks noChangeArrowheads="1"/>
          </p:cNvSpPr>
          <p:nvPr/>
        </p:nvSpPr>
        <p:spPr bwMode="auto">
          <a:xfrm>
            <a:off x="9145323" y="3322637"/>
            <a:ext cx="558800" cy="444500"/>
          </a:xfrm>
          <a:prstGeom prst="rect">
            <a:avLst/>
          </a:prstGeom>
          <a:solidFill>
            <a:srgbClr val="FF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cxnSp>
        <p:nvCxnSpPr>
          <p:cNvPr id="4" name="Straight Arrow Connector 3"/>
          <p:cNvCxnSpPr>
            <a:stCxn id="36" idx="0"/>
          </p:cNvCxnSpPr>
          <p:nvPr/>
        </p:nvCxnSpPr>
        <p:spPr>
          <a:xfrm flipV="1">
            <a:off x="7181477" y="3784601"/>
            <a:ext cx="290886" cy="804863"/>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p:cNvCxnSpPr/>
          <p:nvPr/>
        </p:nvCxnSpPr>
        <p:spPr>
          <a:xfrm flipV="1">
            <a:off x="8241765" y="3790951"/>
            <a:ext cx="1083445" cy="81437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762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Example</a:t>
            </a:r>
            <a:r>
              <a:rPr lang="fr-FR" dirty="0">
                <a:solidFill>
                  <a:schemeClr val="tx1"/>
                </a:solidFill>
              </a:rPr>
              <a:t> of Page Translation</a:t>
            </a:r>
          </a:p>
        </p:txBody>
      </p:sp>
      <p:grpSp>
        <p:nvGrpSpPr>
          <p:cNvPr id="6" name="Group 4"/>
          <p:cNvGrpSpPr>
            <a:grpSpLocks noChangeAspect="1"/>
          </p:cNvGrpSpPr>
          <p:nvPr/>
        </p:nvGrpSpPr>
        <p:grpSpPr bwMode="auto">
          <a:xfrm>
            <a:off x="2895601" y="1981200"/>
            <a:ext cx="6276975" cy="3683000"/>
            <a:chOff x="1104" y="1344"/>
            <a:chExt cx="3954" cy="2320"/>
          </a:xfrm>
        </p:grpSpPr>
        <p:sp>
          <p:nvSpPr>
            <p:cNvPr id="7" name="AutoShape 3"/>
            <p:cNvSpPr>
              <a:spLocks noChangeAspect="1" noChangeArrowheads="1" noTextEdit="1"/>
            </p:cNvSpPr>
            <p:nvPr/>
          </p:nvSpPr>
          <p:spPr bwMode="auto">
            <a:xfrm>
              <a:off x="1104" y="1344"/>
              <a:ext cx="3954" cy="2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3139" y="2209"/>
              <a:ext cx="804" cy="517"/>
            </a:xfrm>
            <a:prstGeom prst="rect">
              <a:avLst/>
            </a:prstGeom>
            <a:solidFill>
              <a:srgbClr val="D5F6FF"/>
            </a:solidFill>
            <a:ln w="11"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3336" y="2285"/>
              <a:ext cx="298"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dirty="0">
                  <a:solidFill>
                    <a:srgbClr val="000000"/>
                  </a:solidFill>
                  <a:latin typeface="Sans"/>
                </a:rPr>
                <a:t>Page</a:t>
              </a:r>
              <a:endParaRPr lang="en-US" dirty="0">
                <a:latin typeface="Arial" pitchFamily="34" charset="0"/>
              </a:endParaRPr>
            </a:p>
          </p:txBody>
        </p:sp>
        <p:sp>
          <p:nvSpPr>
            <p:cNvPr id="10" name="Rectangle 7"/>
            <p:cNvSpPr>
              <a:spLocks noChangeArrowheads="1"/>
            </p:cNvSpPr>
            <p:nvPr/>
          </p:nvSpPr>
          <p:spPr bwMode="auto">
            <a:xfrm>
              <a:off x="3350" y="2471"/>
              <a:ext cx="316"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900">
                  <a:solidFill>
                    <a:srgbClr val="000000"/>
                  </a:solidFill>
                  <a:latin typeface="Sans"/>
                </a:rPr>
                <a:t>table</a:t>
              </a:r>
              <a:endParaRPr lang="en-US">
                <a:latin typeface="Arial" pitchFamily="34" charset="0"/>
              </a:endParaRPr>
            </a:p>
          </p:txBody>
        </p:sp>
        <p:sp>
          <p:nvSpPr>
            <p:cNvPr id="11" name="Freeform 8"/>
            <p:cNvSpPr>
              <a:spLocks/>
            </p:cNvSpPr>
            <p:nvPr/>
          </p:nvSpPr>
          <p:spPr bwMode="auto">
            <a:xfrm>
              <a:off x="1793" y="2990"/>
              <a:ext cx="931" cy="378"/>
            </a:xfrm>
            <a:custGeom>
              <a:avLst/>
              <a:gdLst>
                <a:gd name="T0" fmla="*/ 286 w 2453"/>
                <a:gd name="T1" fmla="*/ 0 h 995"/>
                <a:gd name="T2" fmla="*/ 2166 w 2453"/>
                <a:gd name="T3" fmla="*/ 0 h 995"/>
                <a:gd name="T4" fmla="*/ 2453 w 2453"/>
                <a:gd name="T5" fmla="*/ 286 h 995"/>
                <a:gd name="T6" fmla="*/ 2453 w 2453"/>
                <a:gd name="T7" fmla="*/ 709 h 995"/>
                <a:gd name="T8" fmla="*/ 2166 w 2453"/>
                <a:gd name="T9" fmla="*/ 995 h 995"/>
                <a:gd name="T10" fmla="*/ 286 w 2453"/>
                <a:gd name="T11" fmla="*/ 995 h 995"/>
                <a:gd name="T12" fmla="*/ 0 w 2453"/>
                <a:gd name="T13" fmla="*/ 709 h 995"/>
                <a:gd name="T14" fmla="*/ 0 w 2453"/>
                <a:gd name="T15" fmla="*/ 286 h 995"/>
                <a:gd name="T16" fmla="*/ 286 w 2453"/>
                <a:gd name="T17" fmla="*/ 0 h 9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3" h="995">
                  <a:moveTo>
                    <a:pt x="286" y="0"/>
                  </a:moveTo>
                  <a:lnTo>
                    <a:pt x="2166" y="0"/>
                  </a:lnTo>
                  <a:cubicBezTo>
                    <a:pt x="2325" y="0"/>
                    <a:pt x="2453" y="127"/>
                    <a:pt x="2453" y="286"/>
                  </a:cubicBezTo>
                  <a:lnTo>
                    <a:pt x="2453" y="709"/>
                  </a:lnTo>
                  <a:cubicBezTo>
                    <a:pt x="2453" y="867"/>
                    <a:pt x="2325" y="995"/>
                    <a:pt x="2166" y="995"/>
                  </a:cubicBezTo>
                  <a:lnTo>
                    <a:pt x="286" y="995"/>
                  </a:lnTo>
                  <a:cubicBezTo>
                    <a:pt x="127" y="995"/>
                    <a:pt x="0" y="867"/>
                    <a:pt x="0" y="709"/>
                  </a:cubicBezTo>
                  <a:lnTo>
                    <a:pt x="0" y="286"/>
                  </a:lnTo>
                  <a:cubicBezTo>
                    <a:pt x="0" y="127"/>
                    <a:pt x="127" y="0"/>
                    <a:pt x="286"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1877" y="2996"/>
              <a:ext cx="545"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Physical</a:t>
              </a:r>
              <a:endParaRPr lang="en-US">
                <a:latin typeface="Arial" pitchFamily="34" charset="0"/>
              </a:endParaRPr>
            </a:p>
          </p:txBody>
        </p:sp>
        <p:sp>
          <p:nvSpPr>
            <p:cNvPr id="13" name="Rectangle 10"/>
            <p:cNvSpPr>
              <a:spLocks noChangeArrowheads="1"/>
            </p:cNvSpPr>
            <p:nvPr/>
          </p:nvSpPr>
          <p:spPr bwMode="auto">
            <a:xfrm>
              <a:off x="1877" y="3183"/>
              <a:ext cx="5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address</a:t>
              </a:r>
              <a:endParaRPr lang="en-US">
                <a:latin typeface="Arial" pitchFamily="34" charset="0"/>
              </a:endParaRPr>
            </a:p>
          </p:txBody>
        </p:sp>
        <p:sp>
          <p:nvSpPr>
            <p:cNvPr id="14" name="Freeform 11"/>
            <p:cNvSpPr>
              <a:spLocks/>
            </p:cNvSpPr>
            <p:nvPr/>
          </p:nvSpPr>
          <p:spPr bwMode="auto">
            <a:xfrm>
              <a:off x="1197" y="1548"/>
              <a:ext cx="931" cy="378"/>
            </a:xfrm>
            <a:custGeom>
              <a:avLst/>
              <a:gdLst>
                <a:gd name="T0" fmla="*/ 287 w 2453"/>
                <a:gd name="T1" fmla="*/ 0 h 996"/>
                <a:gd name="T2" fmla="*/ 2167 w 2453"/>
                <a:gd name="T3" fmla="*/ 0 h 996"/>
                <a:gd name="T4" fmla="*/ 2453 w 2453"/>
                <a:gd name="T5" fmla="*/ 287 h 996"/>
                <a:gd name="T6" fmla="*/ 2453 w 2453"/>
                <a:gd name="T7" fmla="*/ 710 h 996"/>
                <a:gd name="T8" fmla="*/ 2167 w 2453"/>
                <a:gd name="T9" fmla="*/ 996 h 996"/>
                <a:gd name="T10" fmla="*/ 287 w 2453"/>
                <a:gd name="T11" fmla="*/ 996 h 996"/>
                <a:gd name="T12" fmla="*/ 0 w 2453"/>
                <a:gd name="T13" fmla="*/ 710 h 996"/>
                <a:gd name="T14" fmla="*/ 0 w 2453"/>
                <a:gd name="T15" fmla="*/ 287 h 996"/>
                <a:gd name="T16" fmla="*/ 287 w 2453"/>
                <a:gd name="T17" fmla="*/ 0 h 9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53" h="996">
                  <a:moveTo>
                    <a:pt x="287" y="0"/>
                  </a:moveTo>
                  <a:lnTo>
                    <a:pt x="2167" y="0"/>
                  </a:lnTo>
                  <a:cubicBezTo>
                    <a:pt x="2326" y="0"/>
                    <a:pt x="2453" y="128"/>
                    <a:pt x="2453" y="287"/>
                  </a:cubicBezTo>
                  <a:lnTo>
                    <a:pt x="2453" y="710"/>
                  </a:lnTo>
                  <a:cubicBezTo>
                    <a:pt x="2453" y="868"/>
                    <a:pt x="2326" y="996"/>
                    <a:pt x="2167" y="996"/>
                  </a:cubicBezTo>
                  <a:lnTo>
                    <a:pt x="287" y="996"/>
                  </a:lnTo>
                  <a:cubicBezTo>
                    <a:pt x="128" y="996"/>
                    <a:pt x="0" y="868"/>
                    <a:pt x="0" y="710"/>
                  </a:cubicBezTo>
                  <a:lnTo>
                    <a:pt x="0" y="287"/>
                  </a:lnTo>
                  <a:cubicBezTo>
                    <a:pt x="0" y="128"/>
                    <a:pt x="128" y="0"/>
                    <a:pt x="287" y="0"/>
                  </a:cubicBezTo>
                  <a:close/>
                </a:path>
              </a:pathLst>
            </a:custGeom>
            <a:solidFill>
              <a:srgbClr val="FFAAAA"/>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2"/>
            <p:cNvSpPr>
              <a:spLocks noChangeArrowheads="1"/>
            </p:cNvSpPr>
            <p:nvPr/>
          </p:nvSpPr>
          <p:spPr bwMode="auto">
            <a:xfrm>
              <a:off x="1378" y="1554"/>
              <a:ext cx="460"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Virtual</a:t>
              </a:r>
              <a:endParaRPr lang="en-US">
                <a:latin typeface="Arial" pitchFamily="34" charset="0"/>
              </a:endParaRPr>
            </a:p>
          </p:txBody>
        </p:sp>
        <p:sp>
          <p:nvSpPr>
            <p:cNvPr id="16" name="Rectangle 13"/>
            <p:cNvSpPr>
              <a:spLocks noChangeArrowheads="1"/>
            </p:cNvSpPr>
            <p:nvPr/>
          </p:nvSpPr>
          <p:spPr bwMode="auto">
            <a:xfrm>
              <a:off x="1309" y="1741"/>
              <a:ext cx="53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address</a:t>
              </a:r>
              <a:endParaRPr lang="en-US">
                <a:latin typeface="Arial" pitchFamily="34" charset="0"/>
              </a:endParaRPr>
            </a:p>
          </p:txBody>
        </p:sp>
        <p:sp>
          <p:nvSpPr>
            <p:cNvPr id="17" name="Rectangle 14"/>
            <p:cNvSpPr>
              <a:spLocks noChangeArrowheads="1"/>
            </p:cNvSpPr>
            <p:nvPr/>
          </p:nvSpPr>
          <p:spPr bwMode="auto">
            <a:xfrm>
              <a:off x="2780" y="1632"/>
              <a:ext cx="1539" cy="287"/>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8" name="Rectangle 15"/>
            <p:cNvSpPr>
              <a:spLocks noChangeArrowheads="1"/>
            </p:cNvSpPr>
            <p:nvPr/>
          </p:nvSpPr>
          <p:spPr bwMode="auto">
            <a:xfrm>
              <a:off x="4322" y="1630"/>
              <a:ext cx="614" cy="289"/>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Rectangle 16"/>
            <p:cNvSpPr>
              <a:spLocks noChangeArrowheads="1"/>
            </p:cNvSpPr>
            <p:nvPr/>
          </p:nvSpPr>
          <p:spPr bwMode="auto">
            <a:xfrm>
              <a:off x="3054" y="1676"/>
              <a:ext cx="913"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a:solidFill>
                    <a:srgbClr val="000000"/>
                  </a:solidFill>
                  <a:latin typeface="Sans"/>
                </a:rPr>
                <a:t>Page number</a:t>
              </a:r>
              <a:endParaRPr lang="en-US">
                <a:latin typeface="Arial" pitchFamily="34" charset="0"/>
              </a:endParaRPr>
            </a:p>
          </p:txBody>
        </p:sp>
        <p:sp>
          <p:nvSpPr>
            <p:cNvPr id="20" name="Rectangle 17"/>
            <p:cNvSpPr>
              <a:spLocks noChangeArrowheads="1"/>
            </p:cNvSpPr>
            <p:nvPr/>
          </p:nvSpPr>
          <p:spPr bwMode="auto">
            <a:xfrm>
              <a:off x="4371" y="1673"/>
              <a:ext cx="4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Offset</a:t>
              </a:r>
              <a:endParaRPr lang="en-US">
                <a:latin typeface="Arial" pitchFamily="34" charset="0"/>
              </a:endParaRPr>
            </a:p>
          </p:txBody>
        </p:sp>
        <p:sp>
          <p:nvSpPr>
            <p:cNvPr id="21" name="Rectangle 18"/>
            <p:cNvSpPr>
              <a:spLocks noChangeArrowheads="1"/>
            </p:cNvSpPr>
            <p:nvPr/>
          </p:nvSpPr>
          <p:spPr bwMode="auto">
            <a:xfrm>
              <a:off x="2823" y="3056"/>
              <a:ext cx="1539" cy="286"/>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Rectangle 19"/>
            <p:cNvSpPr>
              <a:spLocks noChangeArrowheads="1"/>
            </p:cNvSpPr>
            <p:nvPr/>
          </p:nvSpPr>
          <p:spPr bwMode="auto">
            <a:xfrm>
              <a:off x="4365" y="3054"/>
              <a:ext cx="615" cy="288"/>
            </a:xfrm>
            <a:prstGeom prst="rect">
              <a:avLst/>
            </a:prstGeom>
            <a:solidFill>
              <a:srgbClr val="AFDDE9"/>
            </a:solidFill>
            <a:ln w="1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0"/>
            <p:cNvSpPr>
              <a:spLocks noChangeArrowheads="1"/>
            </p:cNvSpPr>
            <p:nvPr/>
          </p:nvSpPr>
          <p:spPr bwMode="auto">
            <a:xfrm>
              <a:off x="3003" y="3109"/>
              <a:ext cx="1019"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100" dirty="0">
                  <a:solidFill>
                    <a:srgbClr val="000000"/>
                  </a:solidFill>
                  <a:latin typeface="Sans"/>
                </a:rPr>
                <a:t>Frame number</a:t>
              </a:r>
              <a:endParaRPr lang="en-US" dirty="0">
                <a:latin typeface="Arial" pitchFamily="34" charset="0"/>
              </a:endParaRPr>
            </a:p>
          </p:txBody>
        </p:sp>
        <p:sp>
          <p:nvSpPr>
            <p:cNvPr id="24" name="Rectangle 21"/>
            <p:cNvSpPr>
              <a:spLocks noChangeArrowheads="1"/>
            </p:cNvSpPr>
            <p:nvPr/>
          </p:nvSpPr>
          <p:spPr bwMode="auto">
            <a:xfrm>
              <a:off x="4415" y="3097"/>
              <a:ext cx="440"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200">
                  <a:solidFill>
                    <a:srgbClr val="000000"/>
                  </a:solidFill>
                  <a:latin typeface="Sans"/>
                </a:rPr>
                <a:t>Offset</a:t>
              </a:r>
              <a:endParaRPr lang="en-US">
                <a:latin typeface="Arial" pitchFamily="34" charset="0"/>
              </a:endParaRPr>
            </a:p>
          </p:txBody>
        </p:sp>
        <p:sp>
          <p:nvSpPr>
            <p:cNvPr id="25" name="Freeform 22"/>
            <p:cNvSpPr>
              <a:spLocks/>
            </p:cNvSpPr>
            <p:nvPr/>
          </p:nvSpPr>
          <p:spPr bwMode="auto">
            <a:xfrm>
              <a:off x="2780" y="1502"/>
              <a:ext cx="759" cy="92"/>
            </a:xfrm>
            <a:custGeom>
              <a:avLst/>
              <a:gdLst>
                <a:gd name="T0" fmla="*/ 0 w 2002"/>
                <a:gd name="T1" fmla="*/ 242 h 242"/>
                <a:gd name="T2" fmla="*/ 177 w 2002"/>
                <a:gd name="T3" fmla="*/ 104 h 242"/>
                <a:gd name="T4" fmla="*/ 1806 w 2002"/>
                <a:gd name="T5" fmla="*/ 104 h 242"/>
                <a:gd name="T6" fmla="*/ 2002 w 2002"/>
                <a:gd name="T7" fmla="*/ 0 h 242"/>
              </a:gdLst>
              <a:ahLst/>
              <a:cxnLst>
                <a:cxn ang="0">
                  <a:pos x="T0" y="T1"/>
                </a:cxn>
                <a:cxn ang="0">
                  <a:pos x="T2" y="T3"/>
                </a:cxn>
                <a:cxn ang="0">
                  <a:pos x="T4" y="T5"/>
                </a:cxn>
                <a:cxn ang="0">
                  <a:pos x="T6" y="T7"/>
                </a:cxn>
              </a:cxnLst>
              <a:rect l="0" t="0" r="r" b="b"/>
              <a:pathLst>
                <a:path w="2002" h="242">
                  <a:moveTo>
                    <a:pt x="0" y="242"/>
                  </a:moveTo>
                  <a:lnTo>
                    <a:pt x="177" y="104"/>
                  </a:lnTo>
                  <a:lnTo>
                    <a:pt x="1806" y="104"/>
                  </a:lnTo>
                  <a:lnTo>
                    <a:pt x="2002"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3533" y="1505"/>
              <a:ext cx="771" cy="92"/>
            </a:xfrm>
            <a:custGeom>
              <a:avLst/>
              <a:gdLst>
                <a:gd name="T0" fmla="*/ 2030 w 2030"/>
                <a:gd name="T1" fmla="*/ 243 h 243"/>
                <a:gd name="T2" fmla="*/ 1851 w 2030"/>
                <a:gd name="T3" fmla="*/ 104 h 243"/>
                <a:gd name="T4" fmla="*/ 198 w 2030"/>
                <a:gd name="T5" fmla="*/ 104 h 243"/>
                <a:gd name="T6" fmla="*/ 0 w 2030"/>
                <a:gd name="T7" fmla="*/ 0 h 243"/>
              </a:gdLst>
              <a:ahLst/>
              <a:cxnLst>
                <a:cxn ang="0">
                  <a:pos x="T0" y="T1"/>
                </a:cxn>
                <a:cxn ang="0">
                  <a:pos x="T2" y="T3"/>
                </a:cxn>
                <a:cxn ang="0">
                  <a:pos x="T4" y="T5"/>
                </a:cxn>
                <a:cxn ang="0">
                  <a:pos x="T6" y="T7"/>
                </a:cxn>
              </a:cxnLst>
              <a:rect l="0" t="0" r="r" b="b"/>
              <a:pathLst>
                <a:path w="2030" h="243">
                  <a:moveTo>
                    <a:pt x="2030" y="243"/>
                  </a:moveTo>
                  <a:lnTo>
                    <a:pt x="1851" y="104"/>
                  </a:lnTo>
                  <a:lnTo>
                    <a:pt x="198" y="104"/>
                  </a:lnTo>
                  <a:lnTo>
                    <a:pt x="0" y="0"/>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24"/>
            <p:cNvSpPr>
              <a:spLocks/>
            </p:cNvSpPr>
            <p:nvPr/>
          </p:nvSpPr>
          <p:spPr bwMode="auto">
            <a:xfrm>
              <a:off x="4335" y="1494"/>
              <a:ext cx="290" cy="92"/>
            </a:xfrm>
            <a:custGeom>
              <a:avLst/>
              <a:gdLst>
                <a:gd name="T0" fmla="*/ 0 w 766"/>
                <a:gd name="T1" fmla="*/ 242 h 242"/>
                <a:gd name="T2" fmla="*/ 67 w 766"/>
                <a:gd name="T3" fmla="*/ 104 h 242"/>
                <a:gd name="T4" fmla="*/ 691 w 766"/>
                <a:gd name="T5" fmla="*/ 104 h 242"/>
                <a:gd name="T6" fmla="*/ 766 w 766"/>
                <a:gd name="T7" fmla="*/ 0 h 242"/>
              </a:gdLst>
              <a:ahLst/>
              <a:cxnLst>
                <a:cxn ang="0">
                  <a:pos x="T0" y="T1"/>
                </a:cxn>
                <a:cxn ang="0">
                  <a:pos x="T2" y="T3"/>
                </a:cxn>
                <a:cxn ang="0">
                  <a:pos x="T4" y="T5"/>
                </a:cxn>
                <a:cxn ang="0">
                  <a:pos x="T6" y="T7"/>
                </a:cxn>
              </a:cxnLst>
              <a:rect l="0" t="0" r="r" b="b"/>
              <a:pathLst>
                <a:path w="766" h="242">
                  <a:moveTo>
                    <a:pt x="0" y="242"/>
                  </a:moveTo>
                  <a:lnTo>
                    <a:pt x="67" y="104"/>
                  </a:lnTo>
                  <a:lnTo>
                    <a:pt x="691" y="104"/>
                  </a:lnTo>
                  <a:lnTo>
                    <a:pt x="766"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25"/>
            <p:cNvSpPr>
              <a:spLocks/>
            </p:cNvSpPr>
            <p:nvPr/>
          </p:nvSpPr>
          <p:spPr bwMode="auto">
            <a:xfrm>
              <a:off x="4627" y="1497"/>
              <a:ext cx="291" cy="92"/>
            </a:xfrm>
            <a:custGeom>
              <a:avLst/>
              <a:gdLst>
                <a:gd name="T0" fmla="*/ 766 w 766"/>
                <a:gd name="T1" fmla="*/ 243 h 243"/>
                <a:gd name="T2" fmla="*/ 699 w 766"/>
                <a:gd name="T3" fmla="*/ 104 h 243"/>
                <a:gd name="T4" fmla="*/ 75 w 766"/>
                <a:gd name="T5" fmla="*/ 104 h 243"/>
                <a:gd name="T6" fmla="*/ 0 w 766"/>
                <a:gd name="T7" fmla="*/ 0 h 243"/>
              </a:gdLst>
              <a:ahLst/>
              <a:cxnLst>
                <a:cxn ang="0">
                  <a:pos x="T0" y="T1"/>
                </a:cxn>
                <a:cxn ang="0">
                  <a:pos x="T2" y="T3"/>
                </a:cxn>
                <a:cxn ang="0">
                  <a:pos x="T4" y="T5"/>
                </a:cxn>
                <a:cxn ang="0">
                  <a:pos x="T6" y="T7"/>
                </a:cxn>
              </a:cxnLst>
              <a:rect l="0" t="0" r="r" b="b"/>
              <a:pathLst>
                <a:path w="766" h="243">
                  <a:moveTo>
                    <a:pt x="766" y="243"/>
                  </a:moveTo>
                  <a:lnTo>
                    <a:pt x="699" y="104"/>
                  </a:lnTo>
                  <a:lnTo>
                    <a:pt x="75" y="104"/>
                  </a:lnTo>
                  <a:lnTo>
                    <a:pt x="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3456" y="1347"/>
              <a:ext cx="1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20</a:t>
              </a:r>
              <a:endParaRPr lang="en-US">
                <a:latin typeface="Arial" pitchFamily="34" charset="0"/>
              </a:endParaRPr>
            </a:p>
          </p:txBody>
        </p:sp>
        <p:sp>
          <p:nvSpPr>
            <p:cNvPr id="30" name="Rectangle 27"/>
            <p:cNvSpPr>
              <a:spLocks noChangeArrowheads="1"/>
            </p:cNvSpPr>
            <p:nvPr/>
          </p:nvSpPr>
          <p:spPr bwMode="auto">
            <a:xfrm>
              <a:off x="4547" y="1352"/>
              <a:ext cx="1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12</a:t>
              </a:r>
              <a:endParaRPr lang="en-US">
                <a:latin typeface="Arial" pitchFamily="34" charset="0"/>
              </a:endParaRPr>
            </a:p>
          </p:txBody>
        </p:sp>
        <p:sp>
          <p:nvSpPr>
            <p:cNvPr id="31" name="Freeform 28"/>
            <p:cNvSpPr>
              <a:spLocks/>
            </p:cNvSpPr>
            <p:nvPr/>
          </p:nvSpPr>
          <p:spPr bwMode="auto">
            <a:xfrm>
              <a:off x="2829" y="3377"/>
              <a:ext cx="759" cy="92"/>
            </a:xfrm>
            <a:custGeom>
              <a:avLst/>
              <a:gdLst>
                <a:gd name="T0" fmla="*/ 0 w 2001"/>
                <a:gd name="T1" fmla="*/ 0 h 242"/>
                <a:gd name="T2" fmla="*/ 176 w 2001"/>
                <a:gd name="T3" fmla="*/ 138 h 242"/>
                <a:gd name="T4" fmla="*/ 1806 w 2001"/>
                <a:gd name="T5" fmla="*/ 138 h 242"/>
                <a:gd name="T6" fmla="*/ 2001 w 2001"/>
                <a:gd name="T7" fmla="*/ 242 h 242"/>
              </a:gdLst>
              <a:ahLst/>
              <a:cxnLst>
                <a:cxn ang="0">
                  <a:pos x="T0" y="T1"/>
                </a:cxn>
                <a:cxn ang="0">
                  <a:pos x="T2" y="T3"/>
                </a:cxn>
                <a:cxn ang="0">
                  <a:pos x="T4" y="T5"/>
                </a:cxn>
                <a:cxn ang="0">
                  <a:pos x="T6" y="T7"/>
                </a:cxn>
              </a:cxnLst>
              <a:rect l="0" t="0" r="r" b="b"/>
              <a:pathLst>
                <a:path w="2001" h="242">
                  <a:moveTo>
                    <a:pt x="0" y="0"/>
                  </a:moveTo>
                  <a:lnTo>
                    <a:pt x="176" y="138"/>
                  </a:lnTo>
                  <a:lnTo>
                    <a:pt x="1806" y="138"/>
                  </a:lnTo>
                  <a:lnTo>
                    <a:pt x="2001" y="242"/>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28" name="Freeform 29"/>
            <p:cNvSpPr>
              <a:spLocks/>
            </p:cNvSpPr>
            <p:nvPr/>
          </p:nvSpPr>
          <p:spPr bwMode="auto">
            <a:xfrm>
              <a:off x="3582" y="3374"/>
              <a:ext cx="771" cy="92"/>
            </a:xfrm>
            <a:custGeom>
              <a:avLst/>
              <a:gdLst>
                <a:gd name="T0" fmla="*/ 2031 w 2031"/>
                <a:gd name="T1" fmla="*/ 0 h 242"/>
                <a:gd name="T2" fmla="*/ 1852 w 2031"/>
                <a:gd name="T3" fmla="*/ 138 h 242"/>
                <a:gd name="T4" fmla="*/ 199 w 2031"/>
                <a:gd name="T5" fmla="*/ 138 h 242"/>
                <a:gd name="T6" fmla="*/ 0 w 2031"/>
                <a:gd name="T7" fmla="*/ 242 h 242"/>
              </a:gdLst>
              <a:ahLst/>
              <a:cxnLst>
                <a:cxn ang="0">
                  <a:pos x="T0" y="T1"/>
                </a:cxn>
                <a:cxn ang="0">
                  <a:pos x="T2" y="T3"/>
                </a:cxn>
                <a:cxn ang="0">
                  <a:pos x="T4" y="T5"/>
                </a:cxn>
                <a:cxn ang="0">
                  <a:pos x="T6" y="T7"/>
                </a:cxn>
              </a:cxnLst>
              <a:rect l="0" t="0" r="r" b="b"/>
              <a:pathLst>
                <a:path w="2031" h="242">
                  <a:moveTo>
                    <a:pt x="2031" y="0"/>
                  </a:moveTo>
                  <a:lnTo>
                    <a:pt x="1852" y="138"/>
                  </a:lnTo>
                  <a:lnTo>
                    <a:pt x="199" y="138"/>
                  </a:lnTo>
                  <a:lnTo>
                    <a:pt x="0" y="242"/>
                  </a:lnTo>
                </a:path>
              </a:pathLst>
            </a:custGeom>
            <a:noFill/>
            <a:ln w="14"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29" name="Freeform 30"/>
            <p:cNvSpPr>
              <a:spLocks/>
            </p:cNvSpPr>
            <p:nvPr/>
          </p:nvSpPr>
          <p:spPr bwMode="auto">
            <a:xfrm>
              <a:off x="4383" y="3385"/>
              <a:ext cx="291" cy="92"/>
            </a:xfrm>
            <a:custGeom>
              <a:avLst/>
              <a:gdLst>
                <a:gd name="T0" fmla="*/ 0 w 767"/>
                <a:gd name="T1" fmla="*/ 0 h 242"/>
                <a:gd name="T2" fmla="*/ 68 w 767"/>
                <a:gd name="T3" fmla="*/ 138 h 242"/>
                <a:gd name="T4" fmla="*/ 692 w 767"/>
                <a:gd name="T5" fmla="*/ 138 h 242"/>
                <a:gd name="T6" fmla="*/ 767 w 767"/>
                <a:gd name="T7" fmla="*/ 242 h 242"/>
              </a:gdLst>
              <a:ahLst/>
              <a:cxnLst>
                <a:cxn ang="0">
                  <a:pos x="T0" y="T1"/>
                </a:cxn>
                <a:cxn ang="0">
                  <a:pos x="T2" y="T3"/>
                </a:cxn>
                <a:cxn ang="0">
                  <a:pos x="T4" y="T5"/>
                </a:cxn>
                <a:cxn ang="0">
                  <a:pos x="T6" y="T7"/>
                </a:cxn>
              </a:cxnLst>
              <a:rect l="0" t="0" r="r" b="b"/>
              <a:pathLst>
                <a:path w="767" h="242">
                  <a:moveTo>
                    <a:pt x="0" y="0"/>
                  </a:moveTo>
                  <a:lnTo>
                    <a:pt x="68" y="138"/>
                  </a:lnTo>
                  <a:lnTo>
                    <a:pt x="692" y="138"/>
                  </a:lnTo>
                  <a:lnTo>
                    <a:pt x="767" y="242"/>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30" name="Freeform 31"/>
            <p:cNvSpPr>
              <a:spLocks/>
            </p:cNvSpPr>
            <p:nvPr/>
          </p:nvSpPr>
          <p:spPr bwMode="auto">
            <a:xfrm>
              <a:off x="4676" y="3382"/>
              <a:ext cx="291" cy="92"/>
            </a:xfrm>
            <a:custGeom>
              <a:avLst/>
              <a:gdLst>
                <a:gd name="T0" fmla="*/ 767 w 767"/>
                <a:gd name="T1" fmla="*/ 0 h 242"/>
                <a:gd name="T2" fmla="*/ 699 w 767"/>
                <a:gd name="T3" fmla="*/ 138 h 242"/>
                <a:gd name="T4" fmla="*/ 75 w 767"/>
                <a:gd name="T5" fmla="*/ 138 h 242"/>
                <a:gd name="T6" fmla="*/ 0 w 767"/>
                <a:gd name="T7" fmla="*/ 242 h 242"/>
              </a:gdLst>
              <a:ahLst/>
              <a:cxnLst>
                <a:cxn ang="0">
                  <a:pos x="T0" y="T1"/>
                </a:cxn>
                <a:cxn ang="0">
                  <a:pos x="T2" y="T3"/>
                </a:cxn>
                <a:cxn ang="0">
                  <a:pos x="T4" y="T5"/>
                </a:cxn>
                <a:cxn ang="0">
                  <a:pos x="T6" y="T7"/>
                </a:cxn>
              </a:cxnLst>
              <a:rect l="0" t="0" r="r" b="b"/>
              <a:pathLst>
                <a:path w="767" h="242">
                  <a:moveTo>
                    <a:pt x="767" y="0"/>
                  </a:moveTo>
                  <a:lnTo>
                    <a:pt x="699" y="138"/>
                  </a:lnTo>
                  <a:lnTo>
                    <a:pt x="75" y="138"/>
                  </a:lnTo>
                  <a:lnTo>
                    <a:pt x="0" y="242"/>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31" name="Rectangle 32"/>
            <p:cNvSpPr>
              <a:spLocks noChangeArrowheads="1"/>
            </p:cNvSpPr>
            <p:nvPr/>
          </p:nvSpPr>
          <p:spPr bwMode="auto">
            <a:xfrm>
              <a:off x="3494" y="3479"/>
              <a:ext cx="1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20</a:t>
              </a:r>
              <a:endParaRPr lang="en-US">
                <a:latin typeface="Arial" pitchFamily="34" charset="0"/>
              </a:endParaRPr>
            </a:p>
          </p:txBody>
        </p:sp>
        <p:sp>
          <p:nvSpPr>
            <p:cNvPr id="73732" name="Rectangle 33"/>
            <p:cNvSpPr>
              <a:spLocks noChangeArrowheads="1"/>
            </p:cNvSpPr>
            <p:nvPr/>
          </p:nvSpPr>
          <p:spPr bwMode="auto">
            <a:xfrm>
              <a:off x="4596" y="3490"/>
              <a:ext cx="147"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a:solidFill>
                    <a:srgbClr val="000000"/>
                  </a:solidFill>
                  <a:latin typeface="Sans"/>
                </a:rPr>
                <a:t>12</a:t>
              </a:r>
              <a:endParaRPr lang="en-US">
                <a:latin typeface="Arial" pitchFamily="34" charset="0"/>
              </a:endParaRPr>
            </a:p>
          </p:txBody>
        </p:sp>
      </p:grpSp>
      <p:sp>
        <p:nvSpPr>
          <p:cNvPr id="39" name="Rectangle 28"/>
          <p:cNvSpPr>
            <a:spLocks noChangeArrowheads="1"/>
          </p:cNvSpPr>
          <p:nvPr/>
        </p:nvSpPr>
        <p:spPr bwMode="auto">
          <a:xfrm>
            <a:off x="4521202" y="2601912"/>
            <a:ext cx="935036"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0" name="Freeform 31"/>
          <p:cNvSpPr>
            <a:spLocks/>
          </p:cNvSpPr>
          <p:nvPr/>
        </p:nvSpPr>
        <p:spPr bwMode="auto">
          <a:xfrm>
            <a:off x="5407026" y="2525712"/>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1" name="Rectangle 28"/>
          <p:cNvSpPr>
            <a:spLocks noChangeArrowheads="1"/>
          </p:cNvSpPr>
          <p:nvPr/>
        </p:nvSpPr>
        <p:spPr bwMode="auto">
          <a:xfrm rot="5400000">
            <a:off x="6534547" y="3070230"/>
            <a:ext cx="434183" cy="61119"/>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2" name="Freeform 31"/>
          <p:cNvSpPr>
            <a:spLocks/>
          </p:cNvSpPr>
          <p:nvPr/>
        </p:nvSpPr>
        <p:spPr bwMode="auto">
          <a:xfrm rot="5400000">
            <a:off x="6661944" y="3163890"/>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3" name="Rectangle 28"/>
          <p:cNvSpPr>
            <a:spLocks noChangeArrowheads="1"/>
          </p:cNvSpPr>
          <p:nvPr/>
        </p:nvSpPr>
        <p:spPr bwMode="auto">
          <a:xfrm rot="5400000">
            <a:off x="6577807" y="4361659"/>
            <a:ext cx="434183" cy="61119"/>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44" name="Freeform 31"/>
          <p:cNvSpPr>
            <a:spLocks/>
          </p:cNvSpPr>
          <p:nvPr/>
        </p:nvSpPr>
        <p:spPr bwMode="auto">
          <a:xfrm rot="5400000">
            <a:off x="6705204" y="4498182"/>
            <a:ext cx="155575" cy="2555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1524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Single </a:t>
            </a:r>
            <a:r>
              <a:rPr lang="fr-FR" dirty="0" err="1">
                <a:solidFill>
                  <a:schemeClr val="tx1"/>
                </a:solidFill>
              </a:rPr>
              <a:t>Level</a:t>
            </a:r>
            <a:r>
              <a:rPr lang="fr-FR" dirty="0">
                <a:solidFill>
                  <a:schemeClr val="tx1"/>
                </a:solidFill>
              </a:rPr>
              <a:t> Page Table</a:t>
            </a:r>
          </a:p>
        </p:txBody>
      </p:sp>
      <p:grpSp>
        <p:nvGrpSpPr>
          <p:cNvPr id="6" name="Group 4"/>
          <p:cNvGrpSpPr>
            <a:grpSpLocks noChangeAspect="1"/>
          </p:cNvGrpSpPr>
          <p:nvPr/>
        </p:nvGrpSpPr>
        <p:grpSpPr bwMode="auto">
          <a:xfrm>
            <a:off x="2514601" y="1830388"/>
            <a:ext cx="7051675" cy="3656013"/>
            <a:chOff x="960" y="1008"/>
            <a:chExt cx="4442" cy="2303"/>
          </a:xfrm>
        </p:grpSpPr>
        <p:sp>
          <p:nvSpPr>
            <p:cNvPr id="7" name="AutoShape 3"/>
            <p:cNvSpPr>
              <a:spLocks noChangeAspect="1" noChangeArrowheads="1" noTextEdit="1"/>
            </p:cNvSpPr>
            <p:nvPr/>
          </p:nvSpPr>
          <p:spPr bwMode="auto">
            <a:xfrm>
              <a:off x="960" y="1008"/>
              <a:ext cx="4442" cy="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010" y="2114"/>
              <a:ext cx="1226" cy="211"/>
            </a:xfrm>
            <a:prstGeom prst="rect">
              <a:avLst/>
            </a:prstGeom>
            <a:solidFill>
              <a:srgbClr val="AFDDE9"/>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229" y="2144"/>
              <a:ext cx="695"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Page number</a:t>
              </a:r>
              <a:endParaRPr lang="en-US">
                <a:latin typeface="Arial" pitchFamily="34" charset="0"/>
              </a:endParaRPr>
            </a:p>
          </p:txBody>
        </p:sp>
        <p:sp>
          <p:nvSpPr>
            <p:cNvPr id="10" name="Rectangle 7"/>
            <p:cNvSpPr>
              <a:spLocks noChangeArrowheads="1"/>
            </p:cNvSpPr>
            <p:nvPr/>
          </p:nvSpPr>
          <p:spPr bwMode="auto">
            <a:xfrm>
              <a:off x="4136" y="2077"/>
              <a:ext cx="1225" cy="210"/>
            </a:xfrm>
            <a:prstGeom prst="rect">
              <a:avLst/>
            </a:prstGeom>
            <a:solidFill>
              <a:srgbClr val="AFDDE9"/>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4280" y="2114"/>
              <a:ext cx="777"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600">
                  <a:solidFill>
                    <a:srgbClr val="000000"/>
                  </a:solidFill>
                  <a:latin typeface="Sans"/>
                </a:rPr>
                <a:t>Frame number</a:t>
              </a:r>
              <a:endParaRPr lang="en-US">
                <a:latin typeface="Arial" pitchFamily="34" charset="0"/>
              </a:endParaRPr>
            </a:p>
          </p:txBody>
        </p:sp>
        <p:sp>
          <p:nvSpPr>
            <p:cNvPr id="12" name="Freeform 9"/>
            <p:cNvSpPr>
              <a:spLocks/>
            </p:cNvSpPr>
            <p:nvPr/>
          </p:nvSpPr>
          <p:spPr bwMode="auto">
            <a:xfrm>
              <a:off x="1010" y="2018"/>
              <a:ext cx="605" cy="68"/>
            </a:xfrm>
            <a:custGeom>
              <a:avLst/>
              <a:gdLst>
                <a:gd name="T0" fmla="*/ 0 w 1607"/>
                <a:gd name="T1" fmla="*/ 180 h 180"/>
                <a:gd name="T2" fmla="*/ 142 w 1607"/>
                <a:gd name="T3" fmla="*/ 77 h 180"/>
                <a:gd name="T4" fmla="*/ 1450 w 1607"/>
                <a:gd name="T5" fmla="*/ 77 h 180"/>
                <a:gd name="T6" fmla="*/ 1607 w 1607"/>
                <a:gd name="T7" fmla="*/ 0 h 180"/>
              </a:gdLst>
              <a:ahLst/>
              <a:cxnLst>
                <a:cxn ang="0">
                  <a:pos x="T0" y="T1"/>
                </a:cxn>
                <a:cxn ang="0">
                  <a:pos x="T2" y="T3"/>
                </a:cxn>
                <a:cxn ang="0">
                  <a:pos x="T4" y="T5"/>
                </a:cxn>
                <a:cxn ang="0">
                  <a:pos x="T6" y="T7"/>
                </a:cxn>
              </a:cxnLst>
              <a:rect l="0" t="0" r="r" b="b"/>
              <a:pathLst>
                <a:path w="1607" h="180">
                  <a:moveTo>
                    <a:pt x="0" y="180"/>
                  </a:moveTo>
                  <a:lnTo>
                    <a:pt x="142" y="77"/>
                  </a:lnTo>
                  <a:lnTo>
                    <a:pt x="1450" y="77"/>
                  </a:lnTo>
                  <a:lnTo>
                    <a:pt x="1607"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10" y="2021"/>
              <a:ext cx="613" cy="68"/>
            </a:xfrm>
            <a:custGeom>
              <a:avLst/>
              <a:gdLst>
                <a:gd name="T0" fmla="*/ 1630 w 1630"/>
                <a:gd name="T1" fmla="*/ 180 h 180"/>
                <a:gd name="T2" fmla="*/ 1486 w 1630"/>
                <a:gd name="T3" fmla="*/ 78 h 180"/>
                <a:gd name="T4" fmla="*/ 160 w 1630"/>
                <a:gd name="T5" fmla="*/ 78 h 180"/>
                <a:gd name="T6" fmla="*/ 0 w 1630"/>
                <a:gd name="T7" fmla="*/ 0 h 180"/>
              </a:gdLst>
              <a:ahLst/>
              <a:cxnLst>
                <a:cxn ang="0">
                  <a:pos x="T0" y="T1"/>
                </a:cxn>
                <a:cxn ang="0">
                  <a:pos x="T2" y="T3"/>
                </a:cxn>
                <a:cxn ang="0">
                  <a:pos x="T4" y="T5"/>
                </a:cxn>
                <a:cxn ang="0">
                  <a:pos x="T6" y="T7"/>
                </a:cxn>
              </a:cxnLst>
              <a:rect l="0" t="0" r="r" b="b"/>
              <a:pathLst>
                <a:path w="1630" h="180">
                  <a:moveTo>
                    <a:pt x="1630" y="180"/>
                  </a:moveTo>
                  <a:lnTo>
                    <a:pt x="1486" y="78"/>
                  </a:lnTo>
                  <a:lnTo>
                    <a:pt x="160" y="78"/>
                  </a:lnTo>
                  <a:lnTo>
                    <a:pt x="0" y="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1548" y="1901"/>
              <a:ext cx="10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20</a:t>
              </a:r>
              <a:endParaRPr lang="en-US">
                <a:latin typeface="Arial" pitchFamily="34" charset="0"/>
              </a:endParaRPr>
            </a:p>
          </p:txBody>
        </p:sp>
        <p:sp>
          <p:nvSpPr>
            <p:cNvPr id="15" name="Freeform 12"/>
            <p:cNvSpPr>
              <a:spLocks/>
            </p:cNvSpPr>
            <p:nvPr/>
          </p:nvSpPr>
          <p:spPr bwMode="auto">
            <a:xfrm>
              <a:off x="4141" y="2313"/>
              <a:ext cx="604" cy="68"/>
            </a:xfrm>
            <a:custGeom>
              <a:avLst/>
              <a:gdLst>
                <a:gd name="T0" fmla="*/ 0 w 1607"/>
                <a:gd name="T1" fmla="*/ 0 h 180"/>
                <a:gd name="T2" fmla="*/ 141 w 1607"/>
                <a:gd name="T3" fmla="*/ 103 h 180"/>
                <a:gd name="T4" fmla="*/ 1450 w 1607"/>
                <a:gd name="T5" fmla="*/ 103 h 180"/>
                <a:gd name="T6" fmla="*/ 1607 w 1607"/>
                <a:gd name="T7" fmla="*/ 180 h 180"/>
              </a:gdLst>
              <a:ahLst/>
              <a:cxnLst>
                <a:cxn ang="0">
                  <a:pos x="T0" y="T1"/>
                </a:cxn>
                <a:cxn ang="0">
                  <a:pos x="T2" y="T3"/>
                </a:cxn>
                <a:cxn ang="0">
                  <a:pos x="T4" y="T5"/>
                </a:cxn>
                <a:cxn ang="0">
                  <a:pos x="T6" y="T7"/>
                </a:cxn>
              </a:cxnLst>
              <a:rect l="0" t="0" r="r" b="b"/>
              <a:pathLst>
                <a:path w="1607" h="180">
                  <a:moveTo>
                    <a:pt x="0" y="0"/>
                  </a:moveTo>
                  <a:lnTo>
                    <a:pt x="141" y="103"/>
                  </a:lnTo>
                  <a:lnTo>
                    <a:pt x="1450" y="103"/>
                  </a:lnTo>
                  <a:lnTo>
                    <a:pt x="1607" y="18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4740" y="2311"/>
              <a:ext cx="613" cy="68"/>
            </a:xfrm>
            <a:custGeom>
              <a:avLst/>
              <a:gdLst>
                <a:gd name="T0" fmla="*/ 1629 w 1629"/>
                <a:gd name="T1" fmla="*/ 0 h 180"/>
                <a:gd name="T2" fmla="*/ 1486 w 1629"/>
                <a:gd name="T3" fmla="*/ 103 h 180"/>
                <a:gd name="T4" fmla="*/ 159 w 1629"/>
                <a:gd name="T5" fmla="*/ 103 h 180"/>
                <a:gd name="T6" fmla="*/ 0 w 1629"/>
                <a:gd name="T7" fmla="*/ 180 h 180"/>
              </a:gdLst>
              <a:ahLst/>
              <a:cxnLst>
                <a:cxn ang="0">
                  <a:pos x="T0" y="T1"/>
                </a:cxn>
                <a:cxn ang="0">
                  <a:pos x="T2" y="T3"/>
                </a:cxn>
                <a:cxn ang="0">
                  <a:pos x="T4" y="T5"/>
                </a:cxn>
                <a:cxn ang="0">
                  <a:pos x="T6" y="T7"/>
                </a:cxn>
              </a:cxnLst>
              <a:rect l="0" t="0" r="r" b="b"/>
              <a:pathLst>
                <a:path w="1629" h="180">
                  <a:moveTo>
                    <a:pt x="1629" y="0"/>
                  </a:moveTo>
                  <a:lnTo>
                    <a:pt x="1486" y="103"/>
                  </a:lnTo>
                  <a:lnTo>
                    <a:pt x="159" y="103"/>
                  </a:lnTo>
                  <a:lnTo>
                    <a:pt x="0" y="180"/>
                  </a:lnTo>
                </a:path>
              </a:pathLst>
            </a:custGeom>
            <a:noFill/>
            <a:ln w="11"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670" y="2384"/>
              <a:ext cx="107"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20</a:t>
              </a:r>
              <a:endParaRPr lang="en-US">
                <a:latin typeface="Arial" pitchFamily="34" charset="0"/>
              </a:endParaRPr>
            </a:p>
          </p:txBody>
        </p:sp>
        <p:sp>
          <p:nvSpPr>
            <p:cNvPr id="18" name="Rectangle 15"/>
            <p:cNvSpPr>
              <a:spLocks noChangeArrowheads="1"/>
            </p:cNvSpPr>
            <p:nvPr/>
          </p:nvSpPr>
          <p:spPr bwMode="auto">
            <a:xfrm>
              <a:off x="2596" y="1515"/>
              <a:ext cx="1154" cy="1612"/>
            </a:xfrm>
            <a:prstGeom prst="rect">
              <a:avLst/>
            </a:prstGeom>
            <a:solidFill>
              <a:srgbClr val="FFE6D5"/>
            </a:solidFill>
            <a:ln w="12"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605" y="1711"/>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2605" y="1918"/>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613" y="2117"/>
              <a:ext cx="113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613" y="2324"/>
              <a:ext cx="1137"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0"/>
            <p:cNvSpPr>
              <a:spLocks noChangeShapeType="1"/>
            </p:cNvSpPr>
            <p:nvPr/>
          </p:nvSpPr>
          <p:spPr bwMode="auto">
            <a:xfrm>
              <a:off x="2605" y="2531"/>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1"/>
            <p:cNvSpPr>
              <a:spLocks noChangeShapeType="1"/>
            </p:cNvSpPr>
            <p:nvPr/>
          </p:nvSpPr>
          <p:spPr bwMode="auto">
            <a:xfrm>
              <a:off x="2605" y="2739"/>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2"/>
            <p:cNvSpPr>
              <a:spLocks noChangeShapeType="1"/>
            </p:cNvSpPr>
            <p:nvPr/>
          </p:nvSpPr>
          <p:spPr bwMode="auto">
            <a:xfrm>
              <a:off x="2605" y="2945"/>
              <a:ext cx="1136" cy="0"/>
            </a:xfrm>
            <a:prstGeom prst="line">
              <a:avLst/>
            </a:prstGeom>
            <a:noFill/>
            <a:ln w="11"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3"/>
            <p:cNvSpPr>
              <a:spLocks/>
            </p:cNvSpPr>
            <p:nvPr/>
          </p:nvSpPr>
          <p:spPr bwMode="auto">
            <a:xfrm>
              <a:off x="2544" y="1116"/>
              <a:ext cx="1240" cy="301"/>
            </a:xfrm>
            <a:custGeom>
              <a:avLst/>
              <a:gdLst>
                <a:gd name="T0" fmla="*/ 397 w 3295"/>
                <a:gd name="T1" fmla="*/ 0 h 796"/>
                <a:gd name="T2" fmla="*/ 2897 w 3295"/>
                <a:gd name="T3" fmla="*/ 0 h 796"/>
                <a:gd name="T4" fmla="*/ 3295 w 3295"/>
                <a:gd name="T5" fmla="*/ 398 h 796"/>
                <a:gd name="T6" fmla="*/ 2897 w 3295"/>
                <a:gd name="T7" fmla="*/ 796 h 796"/>
                <a:gd name="T8" fmla="*/ 397 w 3295"/>
                <a:gd name="T9" fmla="*/ 796 h 796"/>
                <a:gd name="T10" fmla="*/ 0 w 3295"/>
                <a:gd name="T11" fmla="*/ 398 h 796"/>
                <a:gd name="T12" fmla="*/ 397 w 3295"/>
                <a:gd name="T13" fmla="*/ 0 h 796"/>
              </a:gdLst>
              <a:ahLst/>
              <a:cxnLst>
                <a:cxn ang="0">
                  <a:pos x="T0" y="T1"/>
                </a:cxn>
                <a:cxn ang="0">
                  <a:pos x="T2" y="T3"/>
                </a:cxn>
                <a:cxn ang="0">
                  <a:pos x="T4" y="T5"/>
                </a:cxn>
                <a:cxn ang="0">
                  <a:pos x="T6" y="T7"/>
                </a:cxn>
                <a:cxn ang="0">
                  <a:pos x="T8" y="T9"/>
                </a:cxn>
                <a:cxn ang="0">
                  <a:pos x="T10" y="T11"/>
                </a:cxn>
                <a:cxn ang="0">
                  <a:pos x="T12" y="T13"/>
                </a:cxn>
              </a:cxnLst>
              <a:rect l="0" t="0" r="r" b="b"/>
              <a:pathLst>
                <a:path w="3295" h="796">
                  <a:moveTo>
                    <a:pt x="397" y="0"/>
                  </a:moveTo>
                  <a:lnTo>
                    <a:pt x="2897" y="0"/>
                  </a:lnTo>
                  <a:cubicBezTo>
                    <a:pt x="3118" y="0"/>
                    <a:pt x="3295" y="178"/>
                    <a:pt x="3295" y="398"/>
                  </a:cubicBezTo>
                  <a:cubicBezTo>
                    <a:pt x="3295" y="618"/>
                    <a:pt x="3118" y="796"/>
                    <a:pt x="2897" y="796"/>
                  </a:cubicBezTo>
                  <a:lnTo>
                    <a:pt x="397" y="796"/>
                  </a:lnTo>
                  <a:cubicBezTo>
                    <a:pt x="177" y="796"/>
                    <a:pt x="0" y="618"/>
                    <a:pt x="0" y="398"/>
                  </a:cubicBezTo>
                  <a:cubicBezTo>
                    <a:pt x="0" y="178"/>
                    <a:pt x="177" y="0"/>
                    <a:pt x="397" y="0"/>
                  </a:cubicBezTo>
                  <a:close/>
                </a:path>
              </a:pathLst>
            </a:custGeom>
            <a:solidFill>
              <a:srgbClr val="E9AFAF"/>
            </a:solidFill>
            <a:ln w="14"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4"/>
            <p:cNvSpPr>
              <a:spLocks noChangeArrowheads="1"/>
            </p:cNvSpPr>
            <p:nvPr/>
          </p:nvSpPr>
          <p:spPr bwMode="auto">
            <a:xfrm>
              <a:off x="2593" y="1160"/>
              <a:ext cx="852" cy="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500">
                  <a:solidFill>
                    <a:srgbClr val="000000"/>
                  </a:solidFill>
                  <a:latin typeface="Sans"/>
                </a:rPr>
                <a:t>Page table</a:t>
              </a:r>
              <a:endParaRPr lang="en-US">
                <a:latin typeface="Arial" pitchFamily="34" charset="0"/>
              </a:endParaRPr>
            </a:p>
          </p:txBody>
        </p:sp>
      </p:grpSp>
      <p:sp>
        <p:nvSpPr>
          <p:cNvPr id="28" name="Right Arrow 27"/>
          <p:cNvSpPr/>
          <p:nvPr/>
        </p:nvSpPr>
        <p:spPr>
          <a:xfrm>
            <a:off x="4540251" y="3618706"/>
            <a:ext cx="598488" cy="30003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ight Arrow 28"/>
          <p:cNvSpPr/>
          <p:nvPr/>
        </p:nvSpPr>
        <p:spPr>
          <a:xfrm>
            <a:off x="6943726" y="3618706"/>
            <a:ext cx="598488" cy="300038"/>
          </a:xfrm>
          <a:prstGeom prst="rightArrow">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3" name="Title 2"/>
          <p:cNvSpPr txBox="1">
            <a:spLocks noGrp="1"/>
          </p:cNvSpPr>
          <p:nvPr>
            <p:ph type="title" idx="4294967295"/>
          </p:nvPr>
        </p:nvSpPr>
        <p:spPr>
          <a:xfrm>
            <a:off x="1752600" y="228601"/>
            <a:ext cx="8763000" cy="936625"/>
          </a:xfrm>
        </p:spPr>
        <p:txBody>
          <a:bodyPr vert="horz" lIns="0" tIns="0" rIns="0" bIns="0" rtlCol="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Issues </a:t>
            </a:r>
            <a:r>
              <a:rPr lang="fr-FR" dirty="0" err="1">
                <a:solidFill>
                  <a:schemeClr val="tx1"/>
                </a:solidFill>
              </a:rPr>
              <a:t>with</a:t>
            </a:r>
            <a:r>
              <a:rPr lang="fr-FR" dirty="0">
                <a:solidFill>
                  <a:schemeClr val="tx1"/>
                </a:solidFill>
              </a:rPr>
              <a:t> the Single </a:t>
            </a:r>
            <a:r>
              <a:rPr lang="fr-FR" dirty="0" err="1">
                <a:solidFill>
                  <a:schemeClr val="tx1"/>
                </a:solidFill>
              </a:rPr>
              <a:t>Level</a:t>
            </a:r>
            <a:r>
              <a:rPr lang="fr-FR" dirty="0">
                <a:solidFill>
                  <a:schemeClr val="tx1"/>
                </a:solidFill>
              </a:rPr>
              <a:t> Page Table</a:t>
            </a:r>
          </a:p>
        </p:txBody>
      </p:sp>
      <p:sp>
        <p:nvSpPr>
          <p:cNvPr id="75782" name="Text Placeholder 3"/>
          <p:cNvSpPr txBox="1">
            <a:spLocks noGrp="1"/>
          </p:cNvSpPr>
          <p:nvPr>
            <p:ph type="body" idx="4294967295"/>
          </p:nvPr>
        </p:nvSpPr>
        <p:spPr bwMode="auto">
          <a:xfrm>
            <a:off x="2370137" y="1752601"/>
            <a:ext cx="7916863" cy="4791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lnSpcReduction="10000"/>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Size of the </a:t>
            </a:r>
            <a:r>
              <a:rPr lang="en-US" altLang="en-US" sz="2800" b="1" dirty="0">
                <a:solidFill>
                  <a:srgbClr val="33CC66"/>
                </a:solidFill>
                <a:latin typeface="Calibri" pitchFamily="34" charset="0"/>
                <a:ea typeface="Microsoft YaHei" pitchFamily="34" charset="-122"/>
                <a:cs typeface="Mangal" pitchFamily="18" charset="0"/>
              </a:rPr>
              <a:t>single level page table</a:t>
            </a:r>
          </a:p>
          <a:p>
            <a:pPr marL="863600" lvl="1" indent="-323850">
              <a:spcBef>
                <a:spcPct val="0"/>
              </a:spcBef>
              <a:spcAft>
                <a:spcPts val="1138"/>
              </a:spcAft>
            </a:pPr>
            <a:r>
              <a:rPr lang="en-US" altLang="en-US" sz="2400" dirty="0">
                <a:solidFill>
                  <a:srgbClr val="280099"/>
                </a:solidFill>
                <a:latin typeface="Calibri" pitchFamily="34" charset="0"/>
                <a:ea typeface="Microsoft YaHei" pitchFamily="34" charset="-122"/>
                <a:cs typeface="Mangal" pitchFamily="18" charset="0"/>
              </a:rPr>
              <a:t>Size</a:t>
            </a:r>
            <a:r>
              <a:rPr lang="en-US" altLang="en-US" sz="2400" dirty="0">
                <a:latin typeface="Calibri" pitchFamily="34" charset="0"/>
                <a:ea typeface="Microsoft YaHei" pitchFamily="34" charset="-122"/>
                <a:cs typeface="Mangal" pitchFamily="18" charset="0"/>
              </a:rPr>
              <a:t> of an entry (20 bits = 2.5 bytes) *</a:t>
            </a:r>
          </a:p>
          <a:p>
            <a:pPr marL="863600" lvl="1" indent="-323850">
              <a:spcBef>
                <a:spcPct val="0"/>
              </a:spcBef>
              <a:spcAft>
                <a:spcPts val="1138"/>
              </a:spcAft>
            </a:pPr>
            <a:r>
              <a:rPr lang="en-US" altLang="en-US" sz="2400" dirty="0">
                <a:solidFill>
                  <a:srgbClr val="33CC66"/>
                </a:solidFill>
                <a:latin typeface="Calibri" pitchFamily="34" charset="0"/>
                <a:ea typeface="Microsoft YaHei" pitchFamily="34" charset="-122"/>
                <a:cs typeface="Mangal" pitchFamily="18" charset="0"/>
              </a:rPr>
              <a:t>Number</a:t>
            </a:r>
            <a:r>
              <a:rPr lang="en-US" altLang="en-US" sz="2400" dirty="0">
                <a:latin typeface="Calibri" pitchFamily="34" charset="0"/>
                <a:ea typeface="Microsoft YaHei" pitchFamily="34" charset="-122"/>
                <a:cs typeface="Mangal" pitchFamily="18" charset="0"/>
              </a:rPr>
              <a:t> of entries (2</a:t>
            </a:r>
            <a:r>
              <a:rPr lang="en-US" altLang="en-US" sz="2400" baseline="33000" dirty="0">
                <a:latin typeface="Calibri" pitchFamily="34" charset="0"/>
                <a:ea typeface="Microsoft YaHei" pitchFamily="34" charset="-122"/>
                <a:cs typeface="Mangal" pitchFamily="18" charset="0"/>
              </a:rPr>
              <a:t>20</a:t>
            </a:r>
            <a:r>
              <a:rPr lang="en-US" altLang="en-US" sz="2400" dirty="0">
                <a:latin typeface="Calibri" pitchFamily="34" charset="0"/>
                <a:ea typeface="Microsoft YaHei" pitchFamily="34" charset="-122"/>
                <a:cs typeface="Mangal" pitchFamily="18" charset="0"/>
              </a:rPr>
              <a:t> = 1 million)</a:t>
            </a:r>
          </a:p>
          <a:p>
            <a:pPr marL="863600" lvl="1" indent="-323850">
              <a:spcBef>
                <a:spcPct val="0"/>
              </a:spcBef>
              <a:spcAft>
                <a:spcPts val="1138"/>
              </a:spcAft>
            </a:pPr>
            <a:r>
              <a:rPr lang="en-US" altLang="en-US" sz="2400" dirty="0">
                <a:solidFill>
                  <a:srgbClr val="FF0000"/>
                </a:solidFill>
                <a:latin typeface="Calibri" pitchFamily="34" charset="0"/>
                <a:ea typeface="Microsoft YaHei" pitchFamily="34" charset="-122"/>
                <a:cs typeface="Mangal" pitchFamily="18" charset="0"/>
              </a:rPr>
              <a:t>Total</a:t>
            </a:r>
            <a:r>
              <a:rPr lang="en-US" altLang="en-US" sz="2400" dirty="0">
                <a:latin typeface="Calibri" pitchFamily="34" charset="0"/>
                <a:ea typeface="Microsoft YaHei" pitchFamily="34" charset="-122"/>
                <a:cs typeface="Mangal" pitchFamily="18" charset="0"/>
              </a:rPr>
              <a:t> → 2.5 MB</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For 200 processes (running instances of programs)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spend 500 MB in </a:t>
            </a:r>
            <a:r>
              <a:rPr lang="en-US" altLang="en-US" sz="2400" dirty="0">
                <a:solidFill>
                  <a:srgbClr val="4700B8"/>
                </a:solidFill>
                <a:latin typeface="Calibri" pitchFamily="34" charset="0"/>
                <a:ea typeface="Microsoft YaHei" pitchFamily="34" charset="-122"/>
                <a:cs typeface="Mangal" pitchFamily="18" charset="0"/>
              </a:rPr>
              <a:t>saving page tables</a:t>
            </a:r>
            <a:r>
              <a:rPr lang="en-US" altLang="en-US" sz="2400" dirty="0">
                <a:latin typeface="Calibri" pitchFamily="34" charset="0"/>
                <a:ea typeface="Microsoft YaHei" pitchFamily="34" charset="-122"/>
                <a:cs typeface="Mangal" pitchFamily="18" charset="0"/>
              </a:rPr>
              <a:t> (</a:t>
            </a:r>
            <a:r>
              <a:rPr lang="en-US" altLang="en-US" sz="2400" dirty="0">
                <a:solidFill>
                  <a:srgbClr val="FF0000"/>
                </a:solidFill>
                <a:latin typeface="Calibri" pitchFamily="34" charset="0"/>
                <a:ea typeface="Microsoft YaHei" pitchFamily="34" charset="-122"/>
                <a:cs typeface="Mangal" pitchFamily="18" charset="0"/>
              </a:rPr>
              <a:t>not acceptable</a:t>
            </a:r>
            <a:r>
              <a:rPr lang="en-US" altLang="en-US" sz="2400" dirty="0">
                <a:latin typeface="Calibri" pitchFamily="34" charset="0"/>
                <a:ea typeface="Microsoft YaHei" pitchFamily="34" charset="-122"/>
                <a:cs typeface="Mangal" pitchFamily="18" charset="0"/>
              </a:rPr>
              <a:t>)</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Insight : Most of the</a:t>
            </a:r>
            <a:r>
              <a:rPr lang="en-US" altLang="en-US" sz="2800" b="1" dirty="0">
                <a:latin typeface="Calibri" pitchFamily="34" charset="0"/>
                <a:ea typeface="Microsoft YaHei" pitchFamily="34" charset="-122"/>
                <a:cs typeface="Mangal" pitchFamily="18" charset="0"/>
              </a:rPr>
              <a:t> </a:t>
            </a:r>
            <a:r>
              <a:rPr lang="en-US" altLang="en-US" sz="2800" b="1" dirty="0">
                <a:solidFill>
                  <a:srgbClr val="33CC66"/>
                </a:solidFill>
                <a:latin typeface="Calibri" pitchFamily="34" charset="0"/>
                <a:ea typeface="Microsoft YaHei" pitchFamily="34" charset="-122"/>
                <a:cs typeface="Mangal" pitchFamily="18" charset="0"/>
              </a:rPr>
              <a:t>virtual address space</a:t>
            </a:r>
            <a:r>
              <a:rPr lang="en-US" altLang="en-US" sz="2800" dirty="0">
                <a:latin typeface="Calibri" pitchFamily="34" charset="0"/>
                <a:ea typeface="Microsoft YaHei" pitchFamily="34" charset="-122"/>
                <a:cs typeface="Mangal" pitchFamily="18" charset="0"/>
              </a:rPr>
              <a:t> is </a:t>
            </a:r>
            <a:r>
              <a:rPr lang="en-US" altLang="en-US" sz="2800" b="1" dirty="0">
                <a:solidFill>
                  <a:srgbClr val="2300DC"/>
                </a:solidFill>
                <a:latin typeface="Calibri" pitchFamily="34" charset="0"/>
                <a:ea typeface="Microsoft YaHei" pitchFamily="34" charset="-122"/>
                <a:cs typeface="Mangal" pitchFamily="18" charset="0"/>
              </a:rPr>
              <a:t>empty</a:t>
            </a:r>
          </a:p>
          <a:p>
            <a:pPr marL="1300480" lvl="3" indent="-323850">
              <a:spcBef>
                <a:spcPct val="0"/>
              </a:spcBef>
              <a:spcAft>
                <a:spcPts val="1413"/>
              </a:spcAft>
            </a:pPr>
            <a:r>
              <a:rPr lang="en-US" altLang="en-US" sz="2200" dirty="0">
                <a:solidFill>
                  <a:srgbClr val="2300DC"/>
                </a:solidFill>
                <a:latin typeface="Calibri" pitchFamily="34" charset="0"/>
                <a:ea typeface="Microsoft YaHei" pitchFamily="34" charset="-122"/>
                <a:cs typeface="Mangal" pitchFamily="18" charset="0"/>
              </a:rPr>
              <a:t>Most programs do not require that much of memory</a:t>
            </a:r>
          </a:p>
          <a:p>
            <a:pPr marL="1300480" lvl="3" indent="-323850">
              <a:spcBef>
                <a:spcPct val="0"/>
              </a:spcBef>
              <a:spcAft>
                <a:spcPts val="1413"/>
              </a:spcAft>
            </a:pPr>
            <a:r>
              <a:rPr lang="en-US" altLang="en-US" sz="2200" dirty="0">
                <a:solidFill>
                  <a:srgbClr val="2300DC"/>
                </a:solidFill>
                <a:latin typeface="Calibri" pitchFamily="34" charset="0"/>
                <a:ea typeface="Microsoft YaHei" pitchFamily="34" charset="-122"/>
                <a:cs typeface="Mangal" pitchFamily="18" charset="0"/>
              </a:rPr>
              <a:t>They require maybe 100 MBs or 200 MBs (most of the time)</a:t>
            </a:r>
          </a:p>
        </p:txBody>
      </p:sp>
      <p:pic>
        <p:nvPicPr>
          <p:cNvPr id="75780"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856162"/>
            <a:ext cx="92551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384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Two</a:t>
            </a:r>
            <a:r>
              <a:rPr lang="fr-FR" dirty="0">
                <a:solidFill>
                  <a:schemeClr val="tx1"/>
                </a:solidFill>
              </a:rPr>
              <a:t> </a:t>
            </a:r>
            <a:r>
              <a:rPr lang="fr-FR" dirty="0" err="1">
                <a:solidFill>
                  <a:schemeClr val="tx1"/>
                </a:solidFill>
              </a:rPr>
              <a:t>Level</a:t>
            </a:r>
            <a:r>
              <a:rPr lang="fr-FR" dirty="0">
                <a:solidFill>
                  <a:schemeClr val="tx1"/>
                </a:solidFill>
              </a:rPr>
              <a:t> Page Table</a:t>
            </a:r>
          </a:p>
        </p:txBody>
      </p:sp>
      <p:grpSp>
        <p:nvGrpSpPr>
          <p:cNvPr id="6" name="Group 4"/>
          <p:cNvGrpSpPr>
            <a:grpSpLocks noChangeAspect="1"/>
          </p:cNvGrpSpPr>
          <p:nvPr/>
        </p:nvGrpSpPr>
        <p:grpSpPr bwMode="auto">
          <a:xfrm>
            <a:off x="2759076" y="1752600"/>
            <a:ext cx="6842125" cy="3886200"/>
            <a:chOff x="1190" y="1200"/>
            <a:chExt cx="4310" cy="2448"/>
          </a:xfrm>
        </p:grpSpPr>
        <p:sp>
          <p:nvSpPr>
            <p:cNvPr id="7" name="AutoShape 3"/>
            <p:cNvSpPr>
              <a:spLocks noChangeAspect="1" noChangeArrowheads="1" noTextEdit="1"/>
            </p:cNvSpPr>
            <p:nvPr/>
          </p:nvSpPr>
          <p:spPr bwMode="auto">
            <a:xfrm>
              <a:off x="1190" y="1200"/>
              <a:ext cx="4310" cy="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Rectangle 5"/>
            <p:cNvSpPr>
              <a:spLocks noChangeArrowheads="1"/>
            </p:cNvSpPr>
            <p:nvPr/>
          </p:nvSpPr>
          <p:spPr bwMode="auto">
            <a:xfrm>
              <a:off x="1239" y="1464"/>
              <a:ext cx="873" cy="146"/>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6"/>
            <p:cNvSpPr>
              <a:spLocks noChangeArrowheads="1"/>
            </p:cNvSpPr>
            <p:nvPr/>
          </p:nvSpPr>
          <p:spPr bwMode="auto">
            <a:xfrm>
              <a:off x="1394" y="1484"/>
              <a:ext cx="52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Page number</a:t>
              </a:r>
              <a:endParaRPr lang="en-US">
                <a:latin typeface="Arial" pitchFamily="34" charset="0"/>
              </a:endParaRPr>
            </a:p>
          </p:txBody>
        </p:sp>
        <p:sp>
          <p:nvSpPr>
            <p:cNvPr id="10" name="Rectangle 7"/>
            <p:cNvSpPr>
              <a:spLocks noChangeArrowheads="1"/>
            </p:cNvSpPr>
            <p:nvPr/>
          </p:nvSpPr>
          <p:spPr bwMode="auto">
            <a:xfrm>
              <a:off x="4592" y="2935"/>
              <a:ext cx="874" cy="147"/>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4695" y="2960"/>
              <a:ext cx="582"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Frame number</a:t>
              </a:r>
              <a:endParaRPr lang="en-US">
                <a:latin typeface="Arial" pitchFamily="34" charset="0"/>
              </a:endParaRPr>
            </a:p>
          </p:txBody>
        </p:sp>
        <p:sp>
          <p:nvSpPr>
            <p:cNvPr id="12" name="Freeform 9"/>
            <p:cNvSpPr>
              <a:spLocks/>
            </p:cNvSpPr>
            <p:nvPr/>
          </p:nvSpPr>
          <p:spPr bwMode="auto">
            <a:xfrm>
              <a:off x="1239" y="1397"/>
              <a:ext cx="430" cy="48"/>
            </a:xfrm>
            <a:custGeom>
              <a:avLst/>
              <a:gdLst>
                <a:gd name="T0" fmla="*/ 0 w 1202"/>
                <a:gd name="T1" fmla="*/ 132 h 132"/>
                <a:gd name="T2" fmla="*/ 106 w 1202"/>
                <a:gd name="T3" fmla="*/ 57 h 132"/>
                <a:gd name="T4" fmla="*/ 1085 w 1202"/>
                <a:gd name="T5" fmla="*/ 57 h 132"/>
                <a:gd name="T6" fmla="*/ 1202 w 1202"/>
                <a:gd name="T7" fmla="*/ 0 h 132"/>
              </a:gdLst>
              <a:ahLst/>
              <a:cxnLst>
                <a:cxn ang="0">
                  <a:pos x="T0" y="T1"/>
                </a:cxn>
                <a:cxn ang="0">
                  <a:pos x="T2" y="T3"/>
                </a:cxn>
                <a:cxn ang="0">
                  <a:pos x="T4" y="T5"/>
                </a:cxn>
                <a:cxn ang="0">
                  <a:pos x="T6" y="T7"/>
                </a:cxn>
              </a:cxnLst>
              <a:rect l="0" t="0" r="r" b="b"/>
              <a:pathLst>
                <a:path w="1202" h="132">
                  <a:moveTo>
                    <a:pt x="0" y="132"/>
                  </a:moveTo>
                  <a:lnTo>
                    <a:pt x="106" y="57"/>
                  </a:lnTo>
                  <a:lnTo>
                    <a:pt x="1085" y="57"/>
                  </a:lnTo>
                  <a:lnTo>
                    <a:pt x="1202"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0"/>
            <p:cNvSpPr>
              <a:spLocks/>
            </p:cNvSpPr>
            <p:nvPr/>
          </p:nvSpPr>
          <p:spPr bwMode="auto">
            <a:xfrm>
              <a:off x="1666" y="1399"/>
              <a:ext cx="437" cy="47"/>
            </a:xfrm>
            <a:custGeom>
              <a:avLst/>
              <a:gdLst>
                <a:gd name="T0" fmla="*/ 1220 w 1220"/>
                <a:gd name="T1" fmla="*/ 131 h 131"/>
                <a:gd name="T2" fmla="*/ 1112 w 1220"/>
                <a:gd name="T3" fmla="*/ 56 h 131"/>
                <a:gd name="T4" fmla="*/ 119 w 1220"/>
                <a:gd name="T5" fmla="*/ 56 h 131"/>
                <a:gd name="T6" fmla="*/ 0 w 1220"/>
                <a:gd name="T7" fmla="*/ 0 h 131"/>
              </a:gdLst>
              <a:ahLst/>
              <a:cxnLst>
                <a:cxn ang="0">
                  <a:pos x="T0" y="T1"/>
                </a:cxn>
                <a:cxn ang="0">
                  <a:pos x="T2" y="T3"/>
                </a:cxn>
                <a:cxn ang="0">
                  <a:pos x="T4" y="T5"/>
                </a:cxn>
                <a:cxn ang="0">
                  <a:pos x="T6" y="T7"/>
                </a:cxn>
              </a:cxnLst>
              <a:rect l="0" t="0" r="r" b="b"/>
              <a:pathLst>
                <a:path w="1220" h="131">
                  <a:moveTo>
                    <a:pt x="1220" y="131"/>
                  </a:moveTo>
                  <a:lnTo>
                    <a:pt x="1112" y="56"/>
                  </a:lnTo>
                  <a:lnTo>
                    <a:pt x="119" y="56"/>
                  </a:lnTo>
                  <a:lnTo>
                    <a:pt x="0"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1606" y="1305"/>
              <a:ext cx="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a:solidFill>
                    <a:srgbClr val="000000"/>
                  </a:solidFill>
                  <a:latin typeface="Sans"/>
                </a:rPr>
                <a:t>20</a:t>
              </a:r>
              <a:endParaRPr lang="en-US">
                <a:latin typeface="Arial" pitchFamily="34" charset="0"/>
              </a:endParaRPr>
            </a:p>
          </p:txBody>
        </p:sp>
        <p:sp>
          <p:nvSpPr>
            <p:cNvPr id="15" name="Freeform 12"/>
            <p:cNvSpPr>
              <a:spLocks/>
            </p:cNvSpPr>
            <p:nvPr/>
          </p:nvSpPr>
          <p:spPr bwMode="auto">
            <a:xfrm>
              <a:off x="4601" y="2860"/>
              <a:ext cx="431" cy="47"/>
            </a:xfrm>
            <a:custGeom>
              <a:avLst/>
              <a:gdLst>
                <a:gd name="T0" fmla="*/ 0 w 1203"/>
                <a:gd name="T1" fmla="*/ 131 h 131"/>
                <a:gd name="T2" fmla="*/ 106 w 1203"/>
                <a:gd name="T3" fmla="*/ 56 h 131"/>
                <a:gd name="T4" fmla="*/ 1086 w 1203"/>
                <a:gd name="T5" fmla="*/ 56 h 131"/>
                <a:gd name="T6" fmla="*/ 1203 w 1203"/>
                <a:gd name="T7" fmla="*/ 0 h 131"/>
              </a:gdLst>
              <a:ahLst/>
              <a:cxnLst>
                <a:cxn ang="0">
                  <a:pos x="T0" y="T1"/>
                </a:cxn>
                <a:cxn ang="0">
                  <a:pos x="T2" y="T3"/>
                </a:cxn>
                <a:cxn ang="0">
                  <a:pos x="T4" y="T5"/>
                </a:cxn>
                <a:cxn ang="0">
                  <a:pos x="T6" y="T7"/>
                </a:cxn>
              </a:cxnLst>
              <a:rect l="0" t="0" r="r" b="b"/>
              <a:pathLst>
                <a:path w="1203" h="131">
                  <a:moveTo>
                    <a:pt x="0" y="131"/>
                  </a:moveTo>
                  <a:lnTo>
                    <a:pt x="106" y="56"/>
                  </a:lnTo>
                  <a:lnTo>
                    <a:pt x="1086" y="56"/>
                  </a:lnTo>
                  <a:lnTo>
                    <a:pt x="1203"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3"/>
            <p:cNvSpPr>
              <a:spLocks/>
            </p:cNvSpPr>
            <p:nvPr/>
          </p:nvSpPr>
          <p:spPr bwMode="auto">
            <a:xfrm>
              <a:off x="5028" y="2861"/>
              <a:ext cx="438" cy="48"/>
            </a:xfrm>
            <a:custGeom>
              <a:avLst/>
              <a:gdLst>
                <a:gd name="T0" fmla="*/ 1220 w 1220"/>
                <a:gd name="T1" fmla="*/ 132 h 132"/>
                <a:gd name="T2" fmla="*/ 1113 w 1220"/>
                <a:gd name="T3" fmla="*/ 57 h 132"/>
                <a:gd name="T4" fmla="*/ 120 w 1220"/>
                <a:gd name="T5" fmla="*/ 57 h 132"/>
                <a:gd name="T6" fmla="*/ 0 w 1220"/>
                <a:gd name="T7" fmla="*/ 0 h 132"/>
              </a:gdLst>
              <a:ahLst/>
              <a:cxnLst>
                <a:cxn ang="0">
                  <a:pos x="T0" y="T1"/>
                </a:cxn>
                <a:cxn ang="0">
                  <a:pos x="T2" y="T3"/>
                </a:cxn>
                <a:cxn ang="0">
                  <a:pos x="T4" y="T5"/>
                </a:cxn>
                <a:cxn ang="0">
                  <a:pos x="T6" y="T7"/>
                </a:cxn>
              </a:cxnLst>
              <a:rect l="0" t="0" r="r" b="b"/>
              <a:pathLst>
                <a:path w="1220" h="132">
                  <a:moveTo>
                    <a:pt x="1220" y="132"/>
                  </a:moveTo>
                  <a:lnTo>
                    <a:pt x="1113" y="57"/>
                  </a:lnTo>
                  <a:lnTo>
                    <a:pt x="120" y="57"/>
                  </a:lnTo>
                  <a:lnTo>
                    <a:pt x="0" y="0"/>
                  </a:lnTo>
                </a:path>
              </a:pathLst>
            </a:custGeom>
            <a:noFill/>
            <a:ln w="8"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4"/>
            <p:cNvSpPr>
              <a:spLocks noChangeArrowheads="1"/>
            </p:cNvSpPr>
            <p:nvPr/>
          </p:nvSpPr>
          <p:spPr bwMode="auto">
            <a:xfrm>
              <a:off x="4968" y="2768"/>
              <a:ext cx="83" cy="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a:solidFill>
                    <a:srgbClr val="000000"/>
                  </a:solidFill>
                  <a:latin typeface="Sans"/>
                </a:rPr>
                <a:t>20</a:t>
              </a:r>
              <a:endParaRPr lang="en-US">
                <a:latin typeface="Arial" pitchFamily="34" charset="0"/>
              </a:endParaRPr>
            </a:p>
          </p:txBody>
        </p:sp>
        <p:sp>
          <p:nvSpPr>
            <p:cNvPr id="18" name="Rectangle 15"/>
            <p:cNvSpPr>
              <a:spLocks noChangeArrowheads="1"/>
            </p:cNvSpPr>
            <p:nvPr/>
          </p:nvSpPr>
          <p:spPr bwMode="auto">
            <a:xfrm>
              <a:off x="2338" y="1571"/>
              <a:ext cx="822" cy="701"/>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6"/>
            <p:cNvSpPr>
              <a:spLocks noChangeShapeType="1"/>
            </p:cNvSpPr>
            <p:nvPr/>
          </p:nvSpPr>
          <p:spPr bwMode="auto">
            <a:xfrm>
              <a:off x="2344" y="1707"/>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7"/>
            <p:cNvSpPr>
              <a:spLocks noChangeShapeType="1"/>
            </p:cNvSpPr>
            <p:nvPr/>
          </p:nvSpPr>
          <p:spPr bwMode="auto">
            <a:xfrm>
              <a:off x="2344" y="1851"/>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8"/>
            <p:cNvSpPr>
              <a:spLocks noChangeShapeType="1"/>
            </p:cNvSpPr>
            <p:nvPr/>
          </p:nvSpPr>
          <p:spPr bwMode="auto">
            <a:xfrm>
              <a:off x="2350" y="1990"/>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9"/>
            <p:cNvSpPr>
              <a:spLocks noChangeShapeType="1"/>
            </p:cNvSpPr>
            <p:nvPr/>
          </p:nvSpPr>
          <p:spPr bwMode="auto">
            <a:xfrm>
              <a:off x="2350" y="2133"/>
              <a:ext cx="81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20"/>
            <p:cNvSpPr>
              <a:spLocks/>
            </p:cNvSpPr>
            <p:nvPr/>
          </p:nvSpPr>
          <p:spPr bwMode="auto">
            <a:xfrm>
              <a:off x="2374" y="3387"/>
              <a:ext cx="1063" cy="171"/>
            </a:xfrm>
            <a:custGeom>
              <a:avLst/>
              <a:gdLst>
                <a:gd name="T0" fmla="*/ 238 w 2965"/>
                <a:gd name="T1" fmla="*/ 0 h 475"/>
                <a:gd name="T2" fmla="*/ 2728 w 2965"/>
                <a:gd name="T3" fmla="*/ 0 h 475"/>
                <a:gd name="T4" fmla="*/ 2965 w 2965"/>
                <a:gd name="T5" fmla="*/ 237 h 475"/>
                <a:gd name="T6" fmla="*/ 2728 w 2965"/>
                <a:gd name="T7" fmla="*/ 475 h 475"/>
                <a:gd name="T8" fmla="*/ 238 w 2965"/>
                <a:gd name="T9" fmla="*/ 475 h 475"/>
                <a:gd name="T10" fmla="*/ 0 w 2965"/>
                <a:gd name="T11" fmla="*/ 237 h 475"/>
                <a:gd name="T12" fmla="*/ 238 w 2965"/>
                <a:gd name="T13" fmla="*/ 0 h 475"/>
              </a:gdLst>
              <a:ahLst/>
              <a:cxnLst>
                <a:cxn ang="0">
                  <a:pos x="T0" y="T1"/>
                </a:cxn>
                <a:cxn ang="0">
                  <a:pos x="T2" y="T3"/>
                </a:cxn>
                <a:cxn ang="0">
                  <a:pos x="T4" y="T5"/>
                </a:cxn>
                <a:cxn ang="0">
                  <a:pos x="T6" y="T7"/>
                </a:cxn>
                <a:cxn ang="0">
                  <a:pos x="T8" y="T9"/>
                </a:cxn>
                <a:cxn ang="0">
                  <a:pos x="T10" y="T11"/>
                </a:cxn>
                <a:cxn ang="0">
                  <a:pos x="T12" y="T13"/>
                </a:cxn>
              </a:cxnLst>
              <a:rect l="0" t="0" r="r" b="b"/>
              <a:pathLst>
                <a:path w="2965" h="475">
                  <a:moveTo>
                    <a:pt x="238" y="0"/>
                  </a:moveTo>
                  <a:lnTo>
                    <a:pt x="2728" y="0"/>
                  </a:lnTo>
                  <a:cubicBezTo>
                    <a:pt x="2859" y="0"/>
                    <a:pt x="2965" y="106"/>
                    <a:pt x="2965" y="237"/>
                  </a:cubicBezTo>
                  <a:cubicBezTo>
                    <a:pt x="2965" y="369"/>
                    <a:pt x="2859" y="475"/>
                    <a:pt x="2728" y="475"/>
                  </a:cubicBezTo>
                  <a:lnTo>
                    <a:pt x="238" y="475"/>
                  </a:lnTo>
                  <a:cubicBezTo>
                    <a:pt x="106" y="475"/>
                    <a:pt x="0" y="369"/>
                    <a:pt x="0" y="237"/>
                  </a:cubicBezTo>
                  <a:cubicBezTo>
                    <a:pt x="0" y="106"/>
                    <a:pt x="106" y="0"/>
                    <a:pt x="238" y="0"/>
                  </a:cubicBezTo>
                  <a:close/>
                </a:path>
              </a:pathLst>
            </a:custGeom>
            <a:solidFill>
              <a:srgbClr val="E9AFAF"/>
            </a:solidFill>
            <a:ln w="9"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4" name="Freeform 21"/>
            <p:cNvSpPr>
              <a:spLocks/>
            </p:cNvSpPr>
            <p:nvPr/>
          </p:nvSpPr>
          <p:spPr bwMode="auto">
            <a:xfrm>
              <a:off x="2317" y="1259"/>
              <a:ext cx="883" cy="273"/>
            </a:xfrm>
            <a:custGeom>
              <a:avLst/>
              <a:gdLst>
                <a:gd name="T0" fmla="*/ 380 w 2466"/>
                <a:gd name="T1" fmla="*/ 0 h 761"/>
                <a:gd name="T2" fmla="*/ 2086 w 2466"/>
                <a:gd name="T3" fmla="*/ 0 h 761"/>
                <a:gd name="T4" fmla="*/ 2466 w 2466"/>
                <a:gd name="T5" fmla="*/ 381 h 761"/>
                <a:gd name="T6" fmla="*/ 2086 w 2466"/>
                <a:gd name="T7" fmla="*/ 761 h 761"/>
                <a:gd name="T8" fmla="*/ 380 w 2466"/>
                <a:gd name="T9" fmla="*/ 761 h 761"/>
                <a:gd name="T10" fmla="*/ 0 w 2466"/>
                <a:gd name="T11" fmla="*/ 381 h 761"/>
                <a:gd name="T12" fmla="*/ 380 w 2466"/>
                <a:gd name="T13" fmla="*/ 0 h 761"/>
              </a:gdLst>
              <a:ahLst/>
              <a:cxnLst>
                <a:cxn ang="0">
                  <a:pos x="T0" y="T1"/>
                </a:cxn>
                <a:cxn ang="0">
                  <a:pos x="T2" y="T3"/>
                </a:cxn>
                <a:cxn ang="0">
                  <a:pos x="T4" y="T5"/>
                </a:cxn>
                <a:cxn ang="0">
                  <a:pos x="T6" y="T7"/>
                </a:cxn>
                <a:cxn ang="0">
                  <a:pos x="T8" y="T9"/>
                </a:cxn>
                <a:cxn ang="0">
                  <a:pos x="T10" y="T11"/>
                </a:cxn>
                <a:cxn ang="0">
                  <a:pos x="T12" y="T13"/>
                </a:cxn>
              </a:cxnLst>
              <a:rect l="0" t="0" r="r" b="b"/>
              <a:pathLst>
                <a:path w="2466" h="761">
                  <a:moveTo>
                    <a:pt x="380" y="0"/>
                  </a:moveTo>
                  <a:lnTo>
                    <a:pt x="2086" y="0"/>
                  </a:lnTo>
                  <a:cubicBezTo>
                    <a:pt x="2296" y="0"/>
                    <a:pt x="2466" y="170"/>
                    <a:pt x="2466" y="381"/>
                  </a:cubicBezTo>
                  <a:cubicBezTo>
                    <a:pt x="2466" y="591"/>
                    <a:pt x="2296" y="761"/>
                    <a:pt x="2086" y="761"/>
                  </a:cubicBezTo>
                  <a:lnTo>
                    <a:pt x="380" y="761"/>
                  </a:lnTo>
                  <a:cubicBezTo>
                    <a:pt x="169" y="761"/>
                    <a:pt x="0" y="591"/>
                    <a:pt x="0" y="381"/>
                  </a:cubicBezTo>
                  <a:cubicBezTo>
                    <a:pt x="0" y="170"/>
                    <a:pt x="169" y="0"/>
                    <a:pt x="380"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5" name="Rectangle 22"/>
            <p:cNvSpPr>
              <a:spLocks noChangeArrowheads="1"/>
            </p:cNvSpPr>
            <p:nvPr/>
          </p:nvSpPr>
          <p:spPr bwMode="auto">
            <a:xfrm>
              <a:off x="2413" y="1282"/>
              <a:ext cx="565"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Primary page</a:t>
              </a:r>
              <a:endParaRPr lang="en-US">
                <a:latin typeface="Arial" pitchFamily="34" charset="0"/>
              </a:endParaRPr>
            </a:p>
          </p:txBody>
        </p:sp>
        <p:sp>
          <p:nvSpPr>
            <p:cNvPr id="26" name="Rectangle 23"/>
            <p:cNvSpPr>
              <a:spLocks noChangeArrowheads="1"/>
            </p:cNvSpPr>
            <p:nvPr/>
          </p:nvSpPr>
          <p:spPr bwMode="auto">
            <a:xfrm>
              <a:off x="2610" y="1416"/>
              <a:ext cx="241" cy="1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000000"/>
                  </a:solidFill>
                  <a:latin typeface="Sans"/>
                </a:rPr>
                <a:t> table</a:t>
              </a:r>
              <a:endParaRPr lang="en-US">
                <a:latin typeface="Arial" pitchFamily="34" charset="0"/>
              </a:endParaRPr>
            </a:p>
          </p:txBody>
        </p:sp>
        <p:sp>
          <p:nvSpPr>
            <p:cNvPr id="27" name="Rectangle 24"/>
            <p:cNvSpPr>
              <a:spLocks noChangeArrowheads="1"/>
            </p:cNvSpPr>
            <p:nvPr/>
          </p:nvSpPr>
          <p:spPr bwMode="auto">
            <a:xfrm>
              <a:off x="1240" y="1613"/>
              <a:ext cx="873" cy="146"/>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Line 25"/>
            <p:cNvSpPr>
              <a:spLocks noChangeShapeType="1"/>
            </p:cNvSpPr>
            <p:nvPr/>
          </p:nvSpPr>
          <p:spPr bwMode="auto">
            <a:xfrm>
              <a:off x="1681" y="1615"/>
              <a:ext cx="0" cy="142"/>
            </a:xfrm>
            <a:prstGeom prst="line">
              <a:avLst/>
            </a:prstGeom>
            <a:noFill/>
            <a:ln w="10"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6"/>
            <p:cNvSpPr>
              <a:spLocks noChangeArrowheads="1"/>
            </p:cNvSpPr>
            <p:nvPr/>
          </p:nvSpPr>
          <p:spPr bwMode="auto">
            <a:xfrm>
              <a:off x="1420" y="1764"/>
              <a:ext cx="69" cy="202"/>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7"/>
            <p:cNvSpPr>
              <a:spLocks noChangeArrowheads="1"/>
            </p:cNvSpPr>
            <p:nvPr/>
          </p:nvSpPr>
          <p:spPr bwMode="auto">
            <a:xfrm>
              <a:off x="1868" y="1757"/>
              <a:ext cx="72" cy="725"/>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1" name="Rectangle 28"/>
            <p:cNvSpPr>
              <a:spLocks noChangeArrowheads="1"/>
            </p:cNvSpPr>
            <p:nvPr/>
          </p:nvSpPr>
          <p:spPr bwMode="auto">
            <a:xfrm>
              <a:off x="1417" y="1899"/>
              <a:ext cx="864" cy="67"/>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00" name="Rectangle 29"/>
            <p:cNvSpPr>
              <a:spLocks noChangeArrowheads="1"/>
            </p:cNvSpPr>
            <p:nvPr/>
          </p:nvSpPr>
          <p:spPr bwMode="auto">
            <a:xfrm>
              <a:off x="1346" y="1634"/>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10</a:t>
              </a:r>
              <a:endParaRPr lang="en-US">
                <a:latin typeface="Arial" pitchFamily="34" charset="0"/>
              </a:endParaRPr>
            </a:p>
          </p:txBody>
        </p:sp>
        <p:sp>
          <p:nvSpPr>
            <p:cNvPr id="76801" name="Rectangle 30"/>
            <p:cNvSpPr>
              <a:spLocks noChangeArrowheads="1"/>
            </p:cNvSpPr>
            <p:nvPr/>
          </p:nvSpPr>
          <p:spPr bwMode="auto">
            <a:xfrm>
              <a:off x="1786" y="1621"/>
              <a:ext cx="11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10</a:t>
              </a:r>
              <a:endParaRPr lang="en-US">
                <a:latin typeface="Arial" pitchFamily="34" charset="0"/>
              </a:endParaRPr>
            </a:p>
          </p:txBody>
        </p:sp>
        <p:sp>
          <p:nvSpPr>
            <p:cNvPr id="76802" name="Freeform 31"/>
            <p:cNvSpPr>
              <a:spLocks/>
            </p:cNvSpPr>
            <p:nvPr/>
          </p:nvSpPr>
          <p:spPr bwMode="auto">
            <a:xfrm>
              <a:off x="2250" y="1861"/>
              <a:ext cx="98" cy="161"/>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6803" name="Rectangle 32"/>
            <p:cNvSpPr>
              <a:spLocks noChangeArrowheads="1"/>
            </p:cNvSpPr>
            <p:nvPr/>
          </p:nvSpPr>
          <p:spPr bwMode="auto">
            <a:xfrm>
              <a:off x="1285" y="2661"/>
              <a:ext cx="598" cy="52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04" name="Line 33"/>
            <p:cNvSpPr>
              <a:spLocks noChangeShapeType="1"/>
            </p:cNvSpPr>
            <p:nvPr/>
          </p:nvSpPr>
          <p:spPr bwMode="auto">
            <a:xfrm>
              <a:off x="1289" y="2762"/>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6" name="Line 34"/>
            <p:cNvSpPr>
              <a:spLocks noChangeShapeType="1"/>
            </p:cNvSpPr>
            <p:nvPr/>
          </p:nvSpPr>
          <p:spPr bwMode="auto">
            <a:xfrm>
              <a:off x="1289" y="2869"/>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7" name="Line 35"/>
            <p:cNvSpPr>
              <a:spLocks noChangeShapeType="1"/>
            </p:cNvSpPr>
            <p:nvPr/>
          </p:nvSpPr>
          <p:spPr bwMode="auto">
            <a:xfrm>
              <a:off x="1294" y="2971"/>
              <a:ext cx="589"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8" name="Line 36"/>
            <p:cNvSpPr>
              <a:spLocks noChangeShapeType="1"/>
            </p:cNvSpPr>
            <p:nvPr/>
          </p:nvSpPr>
          <p:spPr bwMode="auto">
            <a:xfrm>
              <a:off x="1294" y="3078"/>
              <a:ext cx="589"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09" name="Rectangle 37"/>
            <p:cNvSpPr>
              <a:spLocks noChangeArrowheads="1"/>
            </p:cNvSpPr>
            <p:nvPr/>
          </p:nvSpPr>
          <p:spPr bwMode="auto">
            <a:xfrm>
              <a:off x="2195" y="2656"/>
              <a:ext cx="599" cy="520"/>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10" name="Line 38"/>
            <p:cNvSpPr>
              <a:spLocks noChangeShapeType="1"/>
            </p:cNvSpPr>
            <p:nvPr/>
          </p:nvSpPr>
          <p:spPr bwMode="auto">
            <a:xfrm>
              <a:off x="2199" y="2757"/>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1" name="Line 39"/>
            <p:cNvSpPr>
              <a:spLocks noChangeShapeType="1"/>
            </p:cNvSpPr>
            <p:nvPr/>
          </p:nvSpPr>
          <p:spPr bwMode="auto">
            <a:xfrm>
              <a:off x="2199" y="2864"/>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2" name="Line 40"/>
            <p:cNvSpPr>
              <a:spLocks noChangeShapeType="1"/>
            </p:cNvSpPr>
            <p:nvPr/>
          </p:nvSpPr>
          <p:spPr bwMode="auto">
            <a:xfrm>
              <a:off x="2204" y="2966"/>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3" name="Line 41"/>
            <p:cNvSpPr>
              <a:spLocks noChangeShapeType="1"/>
            </p:cNvSpPr>
            <p:nvPr/>
          </p:nvSpPr>
          <p:spPr bwMode="auto">
            <a:xfrm>
              <a:off x="2204" y="3073"/>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4" name="Rectangle 42"/>
            <p:cNvSpPr>
              <a:spLocks noChangeArrowheads="1"/>
            </p:cNvSpPr>
            <p:nvPr/>
          </p:nvSpPr>
          <p:spPr bwMode="auto">
            <a:xfrm>
              <a:off x="3747" y="2663"/>
              <a:ext cx="599" cy="521"/>
            </a:xfrm>
            <a:prstGeom prst="rect">
              <a:avLst/>
            </a:prstGeom>
            <a:solidFill>
              <a:srgbClr val="FFE6D5"/>
            </a:solidFill>
            <a:ln w="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15" name="Line 43"/>
            <p:cNvSpPr>
              <a:spLocks noChangeShapeType="1"/>
            </p:cNvSpPr>
            <p:nvPr/>
          </p:nvSpPr>
          <p:spPr bwMode="auto">
            <a:xfrm>
              <a:off x="3751" y="2764"/>
              <a:ext cx="59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6" name="Line 44"/>
            <p:cNvSpPr>
              <a:spLocks noChangeShapeType="1"/>
            </p:cNvSpPr>
            <p:nvPr/>
          </p:nvSpPr>
          <p:spPr bwMode="auto">
            <a:xfrm>
              <a:off x="3751" y="2871"/>
              <a:ext cx="591"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7" name="Line 45"/>
            <p:cNvSpPr>
              <a:spLocks noChangeShapeType="1"/>
            </p:cNvSpPr>
            <p:nvPr/>
          </p:nvSpPr>
          <p:spPr bwMode="auto">
            <a:xfrm>
              <a:off x="3756" y="2974"/>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8" name="Line 46"/>
            <p:cNvSpPr>
              <a:spLocks noChangeShapeType="1"/>
            </p:cNvSpPr>
            <p:nvPr/>
          </p:nvSpPr>
          <p:spPr bwMode="auto">
            <a:xfrm>
              <a:off x="3756" y="3080"/>
              <a:ext cx="59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19" name="Oval 47"/>
            <p:cNvSpPr>
              <a:spLocks noChangeArrowheads="1"/>
            </p:cNvSpPr>
            <p:nvPr/>
          </p:nvSpPr>
          <p:spPr bwMode="auto">
            <a:xfrm>
              <a:off x="2948"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0" name="Oval 48"/>
            <p:cNvSpPr>
              <a:spLocks noChangeArrowheads="1"/>
            </p:cNvSpPr>
            <p:nvPr/>
          </p:nvSpPr>
          <p:spPr bwMode="auto">
            <a:xfrm>
              <a:off x="3116"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1" name="Rectangle 49"/>
            <p:cNvSpPr>
              <a:spLocks noChangeArrowheads="1"/>
            </p:cNvSpPr>
            <p:nvPr/>
          </p:nvSpPr>
          <p:spPr bwMode="auto">
            <a:xfrm>
              <a:off x="2440" y="3426"/>
              <a:ext cx="881" cy="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Secondary page tables</a:t>
              </a:r>
              <a:endParaRPr lang="en-US">
                <a:latin typeface="Arial" pitchFamily="34" charset="0"/>
              </a:endParaRPr>
            </a:p>
          </p:txBody>
        </p:sp>
        <p:sp>
          <p:nvSpPr>
            <p:cNvPr id="76822" name="Oval 50"/>
            <p:cNvSpPr>
              <a:spLocks noChangeArrowheads="1"/>
            </p:cNvSpPr>
            <p:nvPr/>
          </p:nvSpPr>
          <p:spPr bwMode="auto">
            <a:xfrm>
              <a:off x="3300" y="2859"/>
              <a:ext cx="41" cy="35"/>
            </a:xfrm>
            <a:prstGeom prst="ellipse">
              <a:avLst/>
            </a:prstGeom>
            <a:solidFill>
              <a:srgbClr val="072AE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6823" name="Freeform 51"/>
            <p:cNvSpPr>
              <a:spLocks/>
            </p:cNvSpPr>
            <p:nvPr/>
          </p:nvSpPr>
          <p:spPr bwMode="auto">
            <a:xfrm>
              <a:off x="3175" y="1918"/>
              <a:ext cx="822" cy="740"/>
            </a:xfrm>
            <a:custGeom>
              <a:avLst/>
              <a:gdLst>
                <a:gd name="T0" fmla="*/ 0 w 2294"/>
                <a:gd name="T1" fmla="*/ 0 h 2066"/>
                <a:gd name="T2" fmla="*/ 2294 w 2294"/>
                <a:gd name="T3" fmla="*/ 0 h 2066"/>
                <a:gd name="T4" fmla="*/ 2294 w 2294"/>
                <a:gd name="T5" fmla="*/ 2066 h 2066"/>
              </a:gdLst>
              <a:ahLst/>
              <a:cxnLst>
                <a:cxn ang="0">
                  <a:pos x="T0" y="T1"/>
                </a:cxn>
                <a:cxn ang="0">
                  <a:pos x="T2" y="T3"/>
                </a:cxn>
                <a:cxn ang="0">
                  <a:pos x="T4" y="T5"/>
                </a:cxn>
              </a:cxnLst>
              <a:rect l="0" t="0" r="r" b="b"/>
              <a:pathLst>
                <a:path w="2294" h="2066">
                  <a:moveTo>
                    <a:pt x="0" y="0"/>
                  </a:moveTo>
                  <a:lnTo>
                    <a:pt x="2294" y="0"/>
                  </a:lnTo>
                  <a:lnTo>
                    <a:pt x="2294" y="2066"/>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24" name="Freeform 52"/>
            <p:cNvSpPr>
              <a:spLocks/>
            </p:cNvSpPr>
            <p:nvPr/>
          </p:nvSpPr>
          <p:spPr bwMode="auto">
            <a:xfrm>
              <a:off x="3937" y="2448"/>
              <a:ext cx="120" cy="210"/>
            </a:xfrm>
            <a:custGeom>
              <a:avLst/>
              <a:gdLst>
                <a:gd name="T0" fmla="*/ 60 w 120"/>
                <a:gd name="T1" fmla="*/ 60 h 210"/>
                <a:gd name="T2" fmla="*/ 0 w 120"/>
                <a:gd name="T3" fmla="*/ 0 h 210"/>
                <a:gd name="T4" fmla="*/ 60 w 120"/>
                <a:gd name="T5" fmla="*/ 210 h 210"/>
                <a:gd name="T6" fmla="*/ 120 w 120"/>
                <a:gd name="T7" fmla="*/ 0 h 210"/>
                <a:gd name="T8" fmla="*/ 60 w 120"/>
                <a:gd name="T9" fmla="*/ 60 h 210"/>
              </a:gdLst>
              <a:ahLst/>
              <a:cxnLst>
                <a:cxn ang="0">
                  <a:pos x="T0" y="T1"/>
                </a:cxn>
                <a:cxn ang="0">
                  <a:pos x="T2" y="T3"/>
                </a:cxn>
                <a:cxn ang="0">
                  <a:pos x="T4" y="T5"/>
                </a:cxn>
                <a:cxn ang="0">
                  <a:pos x="T6" y="T7"/>
                </a:cxn>
                <a:cxn ang="0">
                  <a:pos x="T8" y="T9"/>
                </a:cxn>
              </a:cxnLst>
              <a:rect l="0" t="0" r="r" b="b"/>
              <a:pathLst>
                <a:path w="120" h="210">
                  <a:moveTo>
                    <a:pt x="60" y="60"/>
                  </a:moveTo>
                  <a:lnTo>
                    <a:pt x="0" y="0"/>
                  </a:lnTo>
                  <a:lnTo>
                    <a:pt x="60" y="210"/>
                  </a:lnTo>
                  <a:lnTo>
                    <a:pt x="120" y="0"/>
                  </a:lnTo>
                  <a:lnTo>
                    <a:pt x="60" y="60"/>
                  </a:lnTo>
                  <a:close/>
                </a:path>
              </a:pathLst>
            </a:custGeom>
            <a:solidFill>
              <a:srgbClr val="000000"/>
            </a:solidFill>
            <a:ln w="15"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6825" name="Rectangle 53"/>
            <p:cNvSpPr>
              <a:spLocks noChangeArrowheads="1"/>
            </p:cNvSpPr>
            <p:nvPr/>
          </p:nvSpPr>
          <p:spPr bwMode="auto">
            <a:xfrm>
              <a:off x="1870" y="2409"/>
              <a:ext cx="1651" cy="71"/>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6" name="Rectangle 54"/>
            <p:cNvSpPr>
              <a:spLocks noChangeArrowheads="1"/>
            </p:cNvSpPr>
            <p:nvPr/>
          </p:nvSpPr>
          <p:spPr bwMode="auto">
            <a:xfrm>
              <a:off x="3448" y="2407"/>
              <a:ext cx="73" cy="636"/>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7" name="Rectangle 55"/>
            <p:cNvSpPr>
              <a:spLocks noChangeArrowheads="1"/>
            </p:cNvSpPr>
            <p:nvPr/>
          </p:nvSpPr>
          <p:spPr bwMode="auto">
            <a:xfrm>
              <a:off x="3447" y="2993"/>
              <a:ext cx="252" cy="71"/>
            </a:xfrm>
            <a:prstGeom prst="rect">
              <a:avLst/>
            </a:prstGeom>
            <a:solidFill>
              <a:srgbClr val="EF071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8" name="Freeform 56"/>
            <p:cNvSpPr>
              <a:spLocks/>
            </p:cNvSpPr>
            <p:nvPr/>
          </p:nvSpPr>
          <p:spPr bwMode="auto">
            <a:xfrm>
              <a:off x="3646" y="2959"/>
              <a:ext cx="98" cy="160"/>
            </a:xfrm>
            <a:custGeom>
              <a:avLst/>
              <a:gdLst>
                <a:gd name="T0" fmla="*/ 0 w 272"/>
                <a:gd name="T1" fmla="*/ 0 h 448"/>
                <a:gd name="T2" fmla="*/ 0 w 272"/>
                <a:gd name="T3" fmla="*/ 448 h 448"/>
                <a:gd name="T4" fmla="*/ 272 w 272"/>
                <a:gd name="T5" fmla="*/ 182 h 448"/>
                <a:gd name="T6" fmla="*/ 0 w 272"/>
                <a:gd name="T7" fmla="*/ 0 h 448"/>
              </a:gdLst>
              <a:ahLst/>
              <a:cxnLst>
                <a:cxn ang="0">
                  <a:pos x="T0" y="T1"/>
                </a:cxn>
                <a:cxn ang="0">
                  <a:pos x="T2" y="T3"/>
                </a:cxn>
                <a:cxn ang="0">
                  <a:pos x="T4" y="T5"/>
                </a:cxn>
                <a:cxn ang="0">
                  <a:pos x="T6" y="T7"/>
                </a:cxn>
              </a:cxnLst>
              <a:rect l="0" t="0" r="r" b="b"/>
              <a:pathLst>
                <a:path w="272" h="448">
                  <a:moveTo>
                    <a:pt x="0" y="0"/>
                  </a:moveTo>
                  <a:lnTo>
                    <a:pt x="0" y="448"/>
                  </a:lnTo>
                  <a:lnTo>
                    <a:pt x="272" y="182"/>
                  </a:lnTo>
                  <a:lnTo>
                    <a:pt x="0" y="0"/>
                  </a:lnTo>
                  <a:close/>
                </a:path>
              </a:pathLst>
            </a:custGeom>
            <a:solidFill>
              <a:srgbClr val="EF071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6829" name="Freeform 57"/>
            <p:cNvSpPr>
              <a:spLocks/>
            </p:cNvSpPr>
            <p:nvPr/>
          </p:nvSpPr>
          <p:spPr bwMode="auto">
            <a:xfrm>
              <a:off x="1288" y="3236"/>
              <a:ext cx="1524" cy="111"/>
            </a:xfrm>
            <a:custGeom>
              <a:avLst/>
              <a:gdLst>
                <a:gd name="T0" fmla="*/ 0 w 4254"/>
                <a:gd name="T1" fmla="*/ 0 h 310"/>
                <a:gd name="T2" fmla="*/ 144 w 4254"/>
                <a:gd name="T3" fmla="*/ 177 h 310"/>
                <a:gd name="T4" fmla="*/ 4110 w 4254"/>
                <a:gd name="T5" fmla="*/ 177 h 310"/>
                <a:gd name="T6" fmla="*/ 4254 w 4254"/>
                <a:gd name="T7" fmla="*/ 310 h 310"/>
              </a:gdLst>
              <a:ahLst/>
              <a:cxnLst>
                <a:cxn ang="0">
                  <a:pos x="T0" y="T1"/>
                </a:cxn>
                <a:cxn ang="0">
                  <a:pos x="T2" y="T3"/>
                </a:cxn>
                <a:cxn ang="0">
                  <a:pos x="T4" y="T5"/>
                </a:cxn>
                <a:cxn ang="0">
                  <a:pos x="T6" y="T7"/>
                </a:cxn>
              </a:cxnLst>
              <a:rect l="0" t="0" r="r" b="b"/>
              <a:pathLst>
                <a:path w="4254" h="310">
                  <a:moveTo>
                    <a:pt x="0" y="0"/>
                  </a:moveTo>
                  <a:lnTo>
                    <a:pt x="144" y="177"/>
                  </a:lnTo>
                  <a:lnTo>
                    <a:pt x="4110" y="177"/>
                  </a:lnTo>
                  <a:lnTo>
                    <a:pt x="4254" y="310"/>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76830" name="Freeform 58"/>
            <p:cNvSpPr>
              <a:spLocks/>
            </p:cNvSpPr>
            <p:nvPr/>
          </p:nvSpPr>
          <p:spPr bwMode="auto">
            <a:xfrm>
              <a:off x="2810" y="3242"/>
              <a:ext cx="1525" cy="111"/>
            </a:xfrm>
            <a:custGeom>
              <a:avLst/>
              <a:gdLst>
                <a:gd name="T0" fmla="*/ 4255 w 4255"/>
                <a:gd name="T1" fmla="*/ 0 h 310"/>
                <a:gd name="T2" fmla="*/ 4111 w 4255"/>
                <a:gd name="T3" fmla="*/ 177 h 310"/>
                <a:gd name="T4" fmla="*/ 144 w 4255"/>
                <a:gd name="T5" fmla="*/ 177 h 310"/>
                <a:gd name="T6" fmla="*/ 0 w 4255"/>
                <a:gd name="T7" fmla="*/ 310 h 310"/>
              </a:gdLst>
              <a:ahLst/>
              <a:cxnLst>
                <a:cxn ang="0">
                  <a:pos x="T0" y="T1"/>
                </a:cxn>
                <a:cxn ang="0">
                  <a:pos x="T2" y="T3"/>
                </a:cxn>
                <a:cxn ang="0">
                  <a:pos x="T4" y="T5"/>
                </a:cxn>
                <a:cxn ang="0">
                  <a:pos x="T6" y="T7"/>
                </a:cxn>
              </a:cxnLst>
              <a:rect l="0" t="0" r="r" b="b"/>
              <a:pathLst>
                <a:path w="4255" h="310">
                  <a:moveTo>
                    <a:pt x="4255" y="0"/>
                  </a:moveTo>
                  <a:lnTo>
                    <a:pt x="4111" y="177"/>
                  </a:lnTo>
                  <a:lnTo>
                    <a:pt x="144" y="177"/>
                  </a:lnTo>
                  <a:lnTo>
                    <a:pt x="0" y="310"/>
                  </a:lnTo>
                </a:path>
              </a:pathLst>
            </a:custGeom>
            <a:noFill/>
            <a:ln w="15"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Rectangle 28"/>
            <p:cNvSpPr>
              <a:spLocks noChangeArrowheads="1"/>
            </p:cNvSpPr>
            <p:nvPr/>
          </p:nvSpPr>
          <p:spPr bwMode="auto">
            <a:xfrm>
              <a:off x="4342" y="3000"/>
              <a:ext cx="178" cy="57"/>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31"/>
            <p:cNvSpPr>
              <a:spLocks/>
            </p:cNvSpPr>
            <p:nvPr/>
          </p:nvSpPr>
          <p:spPr bwMode="auto">
            <a:xfrm>
              <a:off x="4489" y="2952"/>
              <a:ext cx="98" cy="161"/>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Two</a:t>
            </a:r>
            <a:r>
              <a:rPr lang="fr-FR" dirty="0">
                <a:solidFill>
                  <a:schemeClr val="tx1"/>
                </a:solidFill>
              </a:rPr>
              <a:t> </a:t>
            </a:r>
            <a:r>
              <a:rPr lang="fr-FR" dirty="0" err="1">
                <a:solidFill>
                  <a:schemeClr val="tx1"/>
                </a:solidFill>
              </a:rPr>
              <a:t>Level</a:t>
            </a:r>
            <a:r>
              <a:rPr lang="fr-FR" dirty="0">
                <a:solidFill>
                  <a:schemeClr val="tx1"/>
                </a:solidFill>
              </a:rPr>
              <a:t> Page Tables - II</a:t>
            </a:r>
          </a:p>
        </p:txBody>
      </p:sp>
      <p:sp>
        <p:nvSpPr>
          <p:cNvPr id="77829" name="Text Placeholder 2"/>
          <p:cNvSpPr txBox="1">
            <a:spLocks noGrp="1"/>
          </p:cNvSpPr>
          <p:nvPr>
            <p:ph type="body" idx="4294967295"/>
          </p:nvPr>
        </p:nvSpPr>
        <p:spPr bwMode="auto">
          <a:xfrm>
            <a:off x="2565400" y="1524001"/>
            <a:ext cx="7416800" cy="4551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77500" lnSpcReduction="20000"/>
          </a:bodyPr>
          <a:lstStyle/>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We have a two level set of </a:t>
            </a:r>
            <a:r>
              <a:rPr lang="en-US" altLang="en-US" sz="2800" dirty="0">
                <a:solidFill>
                  <a:srgbClr val="0000FF"/>
                </a:solidFill>
                <a:latin typeface="Calibri" pitchFamily="34" charset="0"/>
                <a:ea typeface="Microsoft YaHei" pitchFamily="34" charset="-122"/>
                <a:cs typeface="Mangal" pitchFamily="18" charset="0"/>
              </a:rPr>
              <a:t>page tables</a:t>
            </a:r>
          </a:p>
          <a:p>
            <a:pPr marL="863600" lvl="1" indent="-323850">
              <a:spcBef>
                <a:spcPct val="0"/>
              </a:spcBef>
              <a:spcAft>
                <a:spcPts val="1138"/>
              </a:spcAft>
            </a:pPr>
            <a:r>
              <a:rPr lang="en-US" altLang="en-US" dirty="0">
                <a:solidFill>
                  <a:srgbClr val="0000FF"/>
                </a:solidFill>
                <a:latin typeface="Calibri" pitchFamily="34" charset="0"/>
                <a:ea typeface="Microsoft YaHei" pitchFamily="34" charset="-122"/>
                <a:cs typeface="Mangal" pitchFamily="18" charset="0"/>
              </a:rPr>
              <a:t>Primary</a:t>
            </a:r>
            <a:r>
              <a:rPr lang="en-US" altLang="en-US" dirty="0">
                <a:latin typeface="Calibri" pitchFamily="34" charset="0"/>
                <a:ea typeface="Microsoft YaHei" pitchFamily="34" charset="-122"/>
                <a:cs typeface="Mangal" pitchFamily="18" charset="0"/>
              </a:rPr>
              <a:t> and </a:t>
            </a:r>
            <a:r>
              <a:rPr lang="en-US" altLang="en-US" dirty="0">
                <a:solidFill>
                  <a:srgbClr val="00AE00"/>
                </a:solidFill>
                <a:latin typeface="Calibri" pitchFamily="34" charset="0"/>
                <a:ea typeface="Microsoft YaHei" pitchFamily="34" charset="-122"/>
                <a:cs typeface="Mangal" pitchFamily="18" charset="0"/>
              </a:rPr>
              <a:t>secondary</a:t>
            </a:r>
            <a:r>
              <a:rPr lang="en-US" altLang="en-US" dirty="0">
                <a:latin typeface="Calibri" pitchFamily="34" charset="0"/>
                <a:ea typeface="Microsoft YaHei" pitchFamily="34" charset="-122"/>
                <a:cs typeface="Mangal" pitchFamily="18" charset="0"/>
              </a:rPr>
              <a:t> page tables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Not all the entries of the </a:t>
            </a:r>
            <a:r>
              <a:rPr lang="en-US" altLang="en-US" sz="2800" dirty="0">
                <a:solidFill>
                  <a:srgbClr val="2300DC"/>
                </a:solidFill>
                <a:latin typeface="Calibri" pitchFamily="34" charset="0"/>
                <a:ea typeface="Microsoft YaHei" pitchFamily="34" charset="-122"/>
                <a:cs typeface="Mangal" pitchFamily="18" charset="0"/>
              </a:rPr>
              <a:t>primary page table</a:t>
            </a:r>
            <a:r>
              <a:rPr lang="en-US" altLang="en-US" sz="2800" dirty="0">
                <a:latin typeface="Calibri" pitchFamily="34" charset="0"/>
                <a:ea typeface="Microsoft YaHei" pitchFamily="34" charset="-122"/>
                <a:cs typeface="Mangal" pitchFamily="18" charset="0"/>
              </a:rPr>
              <a:t> point to valid </a:t>
            </a:r>
            <a:r>
              <a:rPr lang="en-US" altLang="en-US" sz="2800" dirty="0">
                <a:solidFill>
                  <a:srgbClr val="00AE00"/>
                </a:solidFill>
                <a:latin typeface="Calibri" pitchFamily="34" charset="0"/>
                <a:ea typeface="Microsoft YaHei" pitchFamily="34" charset="-122"/>
                <a:cs typeface="Mangal" pitchFamily="18" charset="0"/>
              </a:rPr>
              <a:t>secondary</a:t>
            </a:r>
            <a:r>
              <a:rPr lang="en-US" altLang="en-US" sz="2800" dirty="0">
                <a:latin typeface="Calibri" pitchFamily="34" charset="0"/>
                <a:ea typeface="Microsoft YaHei" pitchFamily="34" charset="-122"/>
                <a:cs typeface="Mangal" pitchFamily="18" charset="0"/>
              </a:rPr>
              <a:t> page tables</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Each secondary page table → 1024 * 2.5 B = 2.5 KB</a:t>
            </a:r>
          </a:p>
          <a:p>
            <a:pPr marL="863600" lvl="1" indent="-323850">
              <a:spcBef>
                <a:spcPct val="0"/>
              </a:spcBef>
              <a:spcAft>
                <a:spcPts val="1138"/>
              </a:spcAft>
            </a:pPr>
            <a:r>
              <a:rPr lang="en-US" altLang="en-US" dirty="0">
                <a:latin typeface="Calibri" pitchFamily="34" charset="0"/>
                <a:ea typeface="Microsoft YaHei" pitchFamily="34" charset="-122"/>
                <a:cs typeface="Mangal" pitchFamily="18" charset="0"/>
              </a:rPr>
              <a:t>Maps 4MB of </a:t>
            </a:r>
            <a:r>
              <a:rPr lang="en-US" altLang="en-US" dirty="0">
                <a:solidFill>
                  <a:srgbClr val="2300DC"/>
                </a:solidFill>
                <a:latin typeface="Calibri" pitchFamily="34" charset="0"/>
                <a:ea typeface="Microsoft YaHei" pitchFamily="34" charset="-122"/>
                <a:cs typeface="Mangal" pitchFamily="18" charset="0"/>
              </a:rPr>
              <a:t>virtual memory</a:t>
            </a:r>
          </a:p>
          <a:p>
            <a:pPr marL="431800" indent="-323850">
              <a:spcBef>
                <a:spcPct val="0"/>
              </a:spcBef>
              <a:spcAft>
                <a:spcPts val="1413"/>
              </a:spcAft>
            </a:pPr>
            <a:r>
              <a:rPr lang="en-US" altLang="en-US" sz="2800" b="1" dirty="0">
                <a:latin typeface="Calibri" pitchFamily="34" charset="0"/>
                <a:ea typeface="Microsoft YaHei" pitchFamily="34" charset="-122"/>
                <a:cs typeface="Mangal" pitchFamily="18" charset="0"/>
              </a:rPr>
              <a:t>Insight</a:t>
            </a:r>
            <a:r>
              <a:rPr lang="en-US" altLang="en-US" sz="2800" dirty="0">
                <a:latin typeface="Calibri" pitchFamily="34" charset="0"/>
                <a:ea typeface="Microsoft YaHei" pitchFamily="34" charset="-122"/>
                <a:cs typeface="Mangal" pitchFamily="18" charset="0"/>
              </a:rPr>
              <a:t>: Allocate only those many secondary page tables as required. </a:t>
            </a:r>
          </a:p>
          <a:p>
            <a:pPr marL="733743" lvl="1" indent="-323850">
              <a:spcBef>
                <a:spcPct val="0"/>
              </a:spcBef>
              <a:spcAft>
                <a:spcPts val="1413"/>
              </a:spcAft>
            </a:pPr>
            <a:r>
              <a:rPr lang="en-US" altLang="en-US" sz="2600" dirty="0">
                <a:latin typeface="Calibri" pitchFamily="34" charset="0"/>
                <a:ea typeface="Microsoft YaHei" pitchFamily="34" charset="-122"/>
                <a:cs typeface="Mangal" pitchFamily="18" charset="0"/>
              </a:rPr>
              <a:t>We do not need many </a:t>
            </a:r>
            <a:r>
              <a:rPr lang="en-US" altLang="en-US" sz="2600" dirty="0">
                <a:solidFill>
                  <a:srgbClr val="00AE00"/>
                </a:solidFill>
                <a:latin typeface="Calibri" pitchFamily="34" charset="0"/>
                <a:ea typeface="Microsoft YaHei" pitchFamily="34" charset="-122"/>
                <a:cs typeface="Mangal" pitchFamily="18" charset="0"/>
              </a:rPr>
              <a:t>secondary page tables</a:t>
            </a:r>
            <a:r>
              <a:rPr lang="en-US" altLang="en-US" sz="2600" dirty="0">
                <a:latin typeface="Calibri" pitchFamily="34" charset="0"/>
                <a:ea typeface="Microsoft YaHei" pitchFamily="34" charset="-122"/>
                <a:cs typeface="Mangal" pitchFamily="18" charset="0"/>
              </a:rPr>
              <a:t> due to </a:t>
            </a:r>
            <a:r>
              <a:rPr lang="en-US" altLang="en-US" sz="2600" b="1" dirty="0">
                <a:solidFill>
                  <a:srgbClr val="00AE00"/>
                </a:solidFill>
                <a:latin typeface="Calibri" pitchFamily="34" charset="0"/>
                <a:ea typeface="Microsoft YaHei" pitchFamily="34" charset="-122"/>
                <a:cs typeface="Mangal" pitchFamily="18" charset="0"/>
              </a:rPr>
              <a:t>spatial locality </a:t>
            </a:r>
            <a:r>
              <a:rPr lang="en-US" altLang="en-US" sz="2600" dirty="0">
                <a:latin typeface="Calibri" pitchFamily="34" charset="0"/>
                <a:ea typeface="Microsoft YaHei" pitchFamily="34" charset="-122"/>
                <a:cs typeface="Mangal" pitchFamily="18" charset="0"/>
              </a:rPr>
              <a:t>in programs</a:t>
            </a:r>
          </a:p>
          <a:p>
            <a:pPr marL="733743" lvl="1" indent="-323850">
              <a:spcBef>
                <a:spcPct val="0"/>
              </a:spcBef>
              <a:spcAft>
                <a:spcPts val="1413"/>
              </a:spcAft>
            </a:pPr>
            <a:r>
              <a:rPr lang="en-US" altLang="en-US" sz="2600" b="1" dirty="0">
                <a:latin typeface="Calibri" pitchFamily="34" charset="0"/>
                <a:ea typeface="Microsoft YaHei" pitchFamily="34" charset="-122"/>
                <a:cs typeface="Mangal" pitchFamily="18" charset="0"/>
              </a:rPr>
              <a:t>Example</a:t>
            </a:r>
            <a:r>
              <a:rPr lang="en-US" altLang="en-US" sz="2600" dirty="0">
                <a:latin typeface="Calibri" pitchFamily="34" charset="0"/>
                <a:ea typeface="Microsoft YaHei" pitchFamily="34" charset="-122"/>
                <a:cs typeface="Mangal" pitchFamily="18" charset="0"/>
              </a:rPr>
              <a:t>: If a program uses 100 MB of virtual memory and needs 25 secondary page tables, we need a total of 2.5KB * 25 = 62.5 KB of space for saving secondary page tables (minimal).  </a:t>
            </a:r>
          </a:p>
        </p:txBody>
      </p:sp>
      <p:pic>
        <p:nvPicPr>
          <p:cNvPr id="4" name="Picture 1"/>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52600" y="4038600"/>
            <a:ext cx="925512"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876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err="1">
                <a:solidFill>
                  <a:schemeClr val="tx1"/>
                </a:solidFill>
              </a:rPr>
              <a:t>What</a:t>
            </a:r>
            <a:r>
              <a:rPr lang="fr-FR" dirty="0">
                <a:solidFill>
                  <a:schemeClr val="tx1"/>
                </a:solidFill>
              </a:rPr>
              <a:t> do </a:t>
            </a:r>
            <a:r>
              <a:rPr lang="fr-FR" dirty="0" err="1">
                <a:solidFill>
                  <a:schemeClr val="tx1"/>
                </a:solidFill>
              </a:rPr>
              <a:t>we</a:t>
            </a:r>
            <a:r>
              <a:rPr lang="fr-FR" dirty="0">
                <a:solidFill>
                  <a:schemeClr val="tx1"/>
                </a:solidFill>
              </a:rPr>
              <a:t> do ?</a:t>
            </a:r>
          </a:p>
        </p:txBody>
      </p:sp>
      <p:sp>
        <p:nvSpPr>
          <p:cNvPr id="8197" name="Text Placeholder 2"/>
          <p:cNvSpPr txBox="1">
            <a:spLocks noGrp="1"/>
          </p:cNvSpPr>
          <p:nvPr>
            <p:ph type="body" idx="4294967295"/>
          </p:nvPr>
        </p:nvSpPr>
        <p:spPr bwMode="auto">
          <a:xfrm>
            <a:off x="2286000" y="1905000"/>
            <a:ext cx="8382000" cy="495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We cannot create a memory of just </a:t>
            </a:r>
            <a:r>
              <a:rPr lang="en-US" altLang="en-US" sz="3200" dirty="0">
                <a:solidFill>
                  <a:srgbClr val="0099FF"/>
                </a:solidFill>
                <a:latin typeface="Calibri" pitchFamily="34" charset="0"/>
                <a:ea typeface="Microsoft YaHei" pitchFamily="34" charset="-122"/>
                <a:cs typeface="Mangal" pitchFamily="18" charset="0"/>
              </a:rPr>
              <a:t>flip flops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will hardly be able to store anything</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We cannot create a memory of just </a:t>
            </a:r>
            <a:r>
              <a:rPr lang="en-US" altLang="en-US" sz="3200" dirty="0">
                <a:solidFill>
                  <a:srgbClr val="00AE00"/>
                </a:solidFill>
                <a:latin typeface="Calibri" pitchFamily="34" charset="0"/>
                <a:ea typeface="Microsoft YaHei" pitchFamily="34" charset="-122"/>
                <a:cs typeface="Mangal" pitchFamily="18" charset="0"/>
              </a:rPr>
              <a:t>SRAM cells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need more storage, and we will not have a 1 cycle latency</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We cannot create a memory of</a:t>
            </a:r>
            <a:r>
              <a:rPr lang="en-US" altLang="en-US" sz="3200" dirty="0">
                <a:solidFill>
                  <a:srgbClr val="7E0021"/>
                </a:solidFill>
                <a:latin typeface="Calibri" pitchFamily="34" charset="0"/>
                <a:ea typeface="Microsoft YaHei" pitchFamily="34" charset="-122"/>
                <a:cs typeface="Mangal" pitchFamily="18" charset="0"/>
              </a:rPr>
              <a:t> DRAM cells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We cannot afford 50+ cycles per access</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6" name="AutoShape 3"/>
          <p:cNvSpPr>
            <a:spLocks noChangeAspect="1" noChangeArrowheads="1" noTextEdit="1"/>
          </p:cNvSpPr>
          <p:nvPr/>
        </p:nvSpPr>
        <p:spPr bwMode="auto">
          <a:xfrm>
            <a:off x="3505200" y="1547814"/>
            <a:ext cx="5334000" cy="463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
          <p:cNvSpPr>
            <a:spLocks/>
          </p:cNvSpPr>
          <p:nvPr/>
        </p:nvSpPr>
        <p:spPr bwMode="auto">
          <a:xfrm>
            <a:off x="3587751" y="3643313"/>
            <a:ext cx="1566863" cy="519112"/>
          </a:xfrm>
          <a:custGeom>
            <a:avLst/>
            <a:gdLst>
              <a:gd name="T0" fmla="*/ 547 w 4091"/>
              <a:gd name="T1" fmla="*/ 0 h 1358"/>
              <a:gd name="T2" fmla="*/ 3544 w 4091"/>
              <a:gd name="T3" fmla="*/ 0 h 1358"/>
              <a:gd name="T4" fmla="*/ 4091 w 4091"/>
              <a:gd name="T5" fmla="*/ 546 h 1358"/>
              <a:gd name="T6" fmla="*/ 4091 w 4091"/>
              <a:gd name="T7" fmla="*/ 811 h 1358"/>
              <a:gd name="T8" fmla="*/ 3544 w 4091"/>
              <a:gd name="T9" fmla="*/ 1358 h 1358"/>
              <a:gd name="T10" fmla="*/ 547 w 4091"/>
              <a:gd name="T11" fmla="*/ 1358 h 1358"/>
              <a:gd name="T12" fmla="*/ 0 w 4091"/>
              <a:gd name="T13" fmla="*/ 811 h 1358"/>
              <a:gd name="T14" fmla="*/ 0 w 4091"/>
              <a:gd name="T15" fmla="*/ 546 h 1358"/>
              <a:gd name="T16" fmla="*/ 547 w 4091"/>
              <a:gd name="T17"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1" h="1358">
                <a:moveTo>
                  <a:pt x="547" y="0"/>
                </a:moveTo>
                <a:lnTo>
                  <a:pt x="3544" y="0"/>
                </a:lnTo>
                <a:cubicBezTo>
                  <a:pt x="3847" y="0"/>
                  <a:pt x="4091" y="243"/>
                  <a:pt x="4091" y="546"/>
                </a:cubicBezTo>
                <a:lnTo>
                  <a:pt x="4091" y="811"/>
                </a:lnTo>
                <a:cubicBezTo>
                  <a:pt x="4091" y="1114"/>
                  <a:pt x="3847" y="1358"/>
                  <a:pt x="3544" y="1358"/>
                </a:cubicBezTo>
                <a:lnTo>
                  <a:pt x="547" y="1358"/>
                </a:lnTo>
                <a:cubicBezTo>
                  <a:pt x="244" y="1358"/>
                  <a:pt x="0" y="1114"/>
                  <a:pt x="0" y="811"/>
                </a:cubicBezTo>
                <a:lnTo>
                  <a:pt x="0" y="546"/>
                </a:lnTo>
                <a:cubicBezTo>
                  <a:pt x="0" y="243"/>
                  <a:pt x="244" y="0"/>
                  <a:pt x="547" y="0"/>
                </a:cubicBezTo>
                <a:close/>
              </a:path>
            </a:pathLst>
          </a:custGeom>
          <a:solidFill>
            <a:srgbClr val="F2E5E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Rectangle 6"/>
          <p:cNvSpPr>
            <a:spLocks noChangeArrowheads="1"/>
          </p:cNvSpPr>
          <p:nvPr/>
        </p:nvSpPr>
        <p:spPr bwMode="auto">
          <a:xfrm>
            <a:off x="3702051" y="3875089"/>
            <a:ext cx="1020763" cy="192087"/>
          </a:xfrm>
          <a:prstGeom prst="rect">
            <a:avLst/>
          </a:prstGeom>
          <a:solidFill>
            <a:srgbClr val="AFDDE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9" name="Rectangle 7"/>
          <p:cNvSpPr>
            <a:spLocks noChangeArrowheads="1"/>
          </p:cNvSpPr>
          <p:nvPr/>
        </p:nvSpPr>
        <p:spPr bwMode="auto">
          <a:xfrm>
            <a:off x="3883026" y="3903664"/>
            <a:ext cx="62517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dirty="0">
                <a:solidFill>
                  <a:srgbClr val="000000"/>
                </a:solidFill>
                <a:latin typeface="Sans"/>
              </a:rPr>
              <a:t>Page number</a:t>
            </a:r>
            <a:endParaRPr lang="en-US" dirty="0">
              <a:latin typeface="Arial" pitchFamily="34" charset="0"/>
            </a:endParaRPr>
          </a:p>
        </p:txBody>
      </p:sp>
      <p:sp>
        <p:nvSpPr>
          <p:cNvPr id="10" name="Rectangle 8"/>
          <p:cNvSpPr>
            <a:spLocks noChangeArrowheads="1"/>
          </p:cNvSpPr>
          <p:nvPr/>
        </p:nvSpPr>
        <p:spPr bwMode="auto">
          <a:xfrm>
            <a:off x="7775576" y="4967288"/>
            <a:ext cx="1020763" cy="190500"/>
          </a:xfrm>
          <a:prstGeom prst="rect">
            <a:avLst/>
          </a:prstGeom>
          <a:solidFill>
            <a:srgbClr val="AFDDE9"/>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9"/>
          <p:cNvSpPr>
            <a:spLocks noChangeArrowheads="1"/>
          </p:cNvSpPr>
          <p:nvPr/>
        </p:nvSpPr>
        <p:spPr bwMode="auto">
          <a:xfrm>
            <a:off x="7894639" y="5002214"/>
            <a:ext cx="69730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Frame number</a:t>
            </a:r>
            <a:endParaRPr lang="en-US">
              <a:latin typeface="Arial" pitchFamily="34" charset="0"/>
            </a:endParaRPr>
          </a:p>
        </p:txBody>
      </p:sp>
      <p:sp>
        <p:nvSpPr>
          <p:cNvPr id="12" name="Freeform 10"/>
          <p:cNvSpPr>
            <a:spLocks/>
          </p:cNvSpPr>
          <p:nvPr/>
        </p:nvSpPr>
        <p:spPr bwMode="auto">
          <a:xfrm>
            <a:off x="3702050" y="3787775"/>
            <a:ext cx="503238" cy="61912"/>
          </a:xfrm>
          <a:custGeom>
            <a:avLst/>
            <a:gdLst>
              <a:gd name="T0" fmla="*/ 0 w 1315"/>
              <a:gd name="T1" fmla="*/ 161 h 161"/>
              <a:gd name="T2" fmla="*/ 116 w 1315"/>
              <a:gd name="T3" fmla="*/ 69 h 161"/>
              <a:gd name="T4" fmla="*/ 1186 w 1315"/>
              <a:gd name="T5" fmla="*/ 69 h 161"/>
              <a:gd name="T6" fmla="*/ 1315 w 1315"/>
              <a:gd name="T7" fmla="*/ 0 h 161"/>
            </a:gdLst>
            <a:ahLst/>
            <a:cxnLst>
              <a:cxn ang="0">
                <a:pos x="T0" y="T1"/>
              </a:cxn>
              <a:cxn ang="0">
                <a:pos x="T2" y="T3"/>
              </a:cxn>
              <a:cxn ang="0">
                <a:pos x="T4" y="T5"/>
              </a:cxn>
              <a:cxn ang="0">
                <a:pos x="T6" y="T7"/>
              </a:cxn>
            </a:cxnLst>
            <a:rect l="0" t="0" r="r" b="b"/>
            <a:pathLst>
              <a:path w="1315" h="161">
                <a:moveTo>
                  <a:pt x="0" y="161"/>
                </a:moveTo>
                <a:lnTo>
                  <a:pt x="116" y="69"/>
                </a:lnTo>
                <a:lnTo>
                  <a:pt x="1186" y="69"/>
                </a:lnTo>
                <a:lnTo>
                  <a:pt x="1315"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11"/>
          <p:cNvSpPr>
            <a:spLocks/>
          </p:cNvSpPr>
          <p:nvPr/>
        </p:nvSpPr>
        <p:spPr bwMode="auto">
          <a:xfrm>
            <a:off x="4202114" y="3789363"/>
            <a:ext cx="511175" cy="61912"/>
          </a:xfrm>
          <a:custGeom>
            <a:avLst/>
            <a:gdLst>
              <a:gd name="T0" fmla="*/ 1334 w 1334"/>
              <a:gd name="T1" fmla="*/ 162 h 162"/>
              <a:gd name="T2" fmla="*/ 1216 w 1334"/>
              <a:gd name="T3" fmla="*/ 70 h 162"/>
              <a:gd name="T4" fmla="*/ 130 w 1334"/>
              <a:gd name="T5" fmla="*/ 70 h 162"/>
              <a:gd name="T6" fmla="*/ 0 w 1334"/>
              <a:gd name="T7" fmla="*/ 0 h 162"/>
            </a:gdLst>
            <a:ahLst/>
            <a:cxnLst>
              <a:cxn ang="0">
                <a:pos x="T0" y="T1"/>
              </a:cxn>
              <a:cxn ang="0">
                <a:pos x="T2" y="T3"/>
              </a:cxn>
              <a:cxn ang="0">
                <a:pos x="T4" y="T5"/>
              </a:cxn>
              <a:cxn ang="0">
                <a:pos x="T6" y="T7"/>
              </a:cxn>
            </a:cxnLst>
            <a:rect l="0" t="0" r="r" b="b"/>
            <a:pathLst>
              <a:path w="1334" h="162">
                <a:moveTo>
                  <a:pt x="1334" y="162"/>
                </a:moveTo>
                <a:lnTo>
                  <a:pt x="1216" y="70"/>
                </a:lnTo>
                <a:lnTo>
                  <a:pt x="130" y="70"/>
                </a:lnTo>
                <a:lnTo>
                  <a:pt x="0" y="0"/>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12"/>
          <p:cNvSpPr>
            <a:spLocks noChangeArrowheads="1"/>
          </p:cNvSpPr>
          <p:nvPr/>
        </p:nvSpPr>
        <p:spPr bwMode="auto">
          <a:xfrm>
            <a:off x="4149725" y="3683000"/>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700">
                <a:solidFill>
                  <a:srgbClr val="000000"/>
                </a:solidFill>
                <a:latin typeface="Sans"/>
              </a:rPr>
              <a:t>20</a:t>
            </a:r>
            <a:endParaRPr lang="en-US">
              <a:latin typeface="Arial" pitchFamily="34" charset="0"/>
            </a:endParaRPr>
          </a:p>
        </p:txBody>
      </p:sp>
      <p:sp>
        <p:nvSpPr>
          <p:cNvPr id="15" name="Freeform 13"/>
          <p:cNvSpPr>
            <a:spLocks/>
          </p:cNvSpPr>
          <p:nvPr/>
        </p:nvSpPr>
        <p:spPr bwMode="auto">
          <a:xfrm>
            <a:off x="7778751" y="5181600"/>
            <a:ext cx="504825" cy="61912"/>
          </a:xfrm>
          <a:custGeom>
            <a:avLst/>
            <a:gdLst>
              <a:gd name="T0" fmla="*/ 0 w 1315"/>
              <a:gd name="T1" fmla="*/ 0 h 161"/>
              <a:gd name="T2" fmla="*/ 116 w 1315"/>
              <a:gd name="T3" fmla="*/ 91 h 161"/>
              <a:gd name="T4" fmla="*/ 1186 w 1315"/>
              <a:gd name="T5" fmla="*/ 91 h 161"/>
              <a:gd name="T6" fmla="*/ 1315 w 1315"/>
              <a:gd name="T7" fmla="*/ 161 h 161"/>
            </a:gdLst>
            <a:ahLst/>
            <a:cxnLst>
              <a:cxn ang="0">
                <a:pos x="T0" y="T1"/>
              </a:cxn>
              <a:cxn ang="0">
                <a:pos x="T2" y="T3"/>
              </a:cxn>
              <a:cxn ang="0">
                <a:pos x="T4" y="T5"/>
              </a:cxn>
              <a:cxn ang="0">
                <a:pos x="T6" y="T7"/>
              </a:cxn>
            </a:cxnLst>
            <a:rect l="0" t="0" r="r" b="b"/>
            <a:pathLst>
              <a:path w="1315" h="161">
                <a:moveTo>
                  <a:pt x="0" y="0"/>
                </a:moveTo>
                <a:lnTo>
                  <a:pt x="116" y="91"/>
                </a:lnTo>
                <a:lnTo>
                  <a:pt x="1186" y="91"/>
                </a:lnTo>
                <a:lnTo>
                  <a:pt x="1315" y="16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14"/>
          <p:cNvSpPr>
            <a:spLocks/>
          </p:cNvSpPr>
          <p:nvPr/>
        </p:nvSpPr>
        <p:spPr bwMode="auto">
          <a:xfrm>
            <a:off x="8278814" y="5180013"/>
            <a:ext cx="511175" cy="61912"/>
          </a:xfrm>
          <a:custGeom>
            <a:avLst/>
            <a:gdLst>
              <a:gd name="T0" fmla="*/ 1334 w 1334"/>
              <a:gd name="T1" fmla="*/ 0 h 161"/>
              <a:gd name="T2" fmla="*/ 1216 w 1334"/>
              <a:gd name="T3" fmla="*/ 92 h 161"/>
              <a:gd name="T4" fmla="*/ 130 w 1334"/>
              <a:gd name="T5" fmla="*/ 92 h 161"/>
              <a:gd name="T6" fmla="*/ 0 w 1334"/>
              <a:gd name="T7" fmla="*/ 161 h 161"/>
            </a:gdLst>
            <a:ahLst/>
            <a:cxnLst>
              <a:cxn ang="0">
                <a:pos x="T0" y="T1"/>
              </a:cxn>
              <a:cxn ang="0">
                <a:pos x="T2" y="T3"/>
              </a:cxn>
              <a:cxn ang="0">
                <a:pos x="T4" y="T5"/>
              </a:cxn>
              <a:cxn ang="0">
                <a:pos x="T6" y="T7"/>
              </a:cxn>
            </a:cxnLst>
            <a:rect l="0" t="0" r="r" b="b"/>
            <a:pathLst>
              <a:path w="1334" h="161">
                <a:moveTo>
                  <a:pt x="1334" y="0"/>
                </a:moveTo>
                <a:lnTo>
                  <a:pt x="1216" y="92"/>
                </a:lnTo>
                <a:lnTo>
                  <a:pt x="130" y="92"/>
                </a:lnTo>
                <a:lnTo>
                  <a:pt x="0" y="161"/>
                </a:lnTo>
              </a:path>
            </a:pathLst>
          </a:custGeom>
          <a:noFill/>
          <a:ln w="6"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5"/>
          <p:cNvSpPr>
            <a:spLocks noChangeArrowheads="1"/>
          </p:cNvSpPr>
          <p:nvPr/>
        </p:nvSpPr>
        <p:spPr bwMode="auto">
          <a:xfrm>
            <a:off x="8220075" y="5249863"/>
            <a:ext cx="89768" cy="1077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700">
                <a:solidFill>
                  <a:srgbClr val="000000"/>
                </a:solidFill>
                <a:latin typeface="Sans"/>
              </a:rPr>
              <a:t>20</a:t>
            </a:r>
            <a:endParaRPr lang="en-US">
              <a:latin typeface="Arial" pitchFamily="34" charset="0"/>
            </a:endParaRPr>
          </a:p>
        </p:txBody>
      </p:sp>
      <p:sp>
        <p:nvSpPr>
          <p:cNvPr id="18" name="Rectangle 16"/>
          <p:cNvSpPr>
            <a:spLocks noChangeArrowheads="1"/>
          </p:cNvSpPr>
          <p:nvPr/>
        </p:nvSpPr>
        <p:spPr bwMode="auto">
          <a:xfrm>
            <a:off x="6132513" y="4273551"/>
            <a:ext cx="960438" cy="1470025"/>
          </a:xfrm>
          <a:prstGeom prst="rect">
            <a:avLst/>
          </a:prstGeom>
          <a:solidFill>
            <a:srgbClr val="FFE6D5"/>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9" name="Line 17"/>
          <p:cNvSpPr>
            <a:spLocks noChangeShapeType="1"/>
          </p:cNvSpPr>
          <p:nvPr/>
        </p:nvSpPr>
        <p:spPr bwMode="auto">
          <a:xfrm>
            <a:off x="6138863" y="4452938"/>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8"/>
          <p:cNvSpPr>
            <a:spLocks noChangeShapeType="1"/>
          </p:cNvSpPr>
          <p:nvPr/>
        </p:nvSpPr>
        <p:spPr bwMode="auto">
          <a:xfrm>
            <a:off x="6138863" y="4641850"/>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9"/>
          <p:cNvSpPr>
            <a:spLocks noChangeShapeType="1"/>
          </p:cNvSpPr>
          <p:nvPr/>
        </p:nvSpPr>
        <p:spPr bwMode="auto">
          <a:xfrm>
            <a:off x="6146800" y="4822825"/>
            <a:ext cx="9461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20"/>
          <p:cNvSpPr>
            <a:spLocks noChangeShapeType="1"/>
          </p:cNvSpPr>
          <p:nvPr/>
        </p:nvSpPr>
        <p:spPr bwMode="auto">
          <a:xfrm>
            <a:off x="6146800" y="5011738"/>
            <a:ext cx="946150"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21"/>
          <p:cNvSpPr>
            <a:spLocks noChangeShapeType="1"/>
          </p:cNvSpPr>
          <p:nvPr/>
        </p:nvSpPr>
        <p:spPr bwMode="auto">
          <a:xfrm>
            <a:off x="6138863" y="5200650"/>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Line 22"/>
          <p:cNvSpPr>
            <a:spLocks noChangeShapeType="1"/>
          </p:cNvSpPr>
          <p:nvPr/>
        </p:nvSpPr>
        <p:spPr bwMode="auto">
          <a:xfrm>
            <a:off x="6138863" y="5389563"/>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Line 23"/>
          <p:cNvSpPr>
            <a:spLocks noChangeShapeType="1"/>
          </p:cNvSpPr>
          <p:nvPr/>
        </p:nvSpPr>
        <p:spPr bwMode="auto">
          <a:xfrm>
            <a:off x="6138863" y="5578475"/>
            <a:ext cx="947738"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p:cNvSpPr>
          <p:nvPr/>
        </p:nvSpPr>
        <p:spPr bwMode="auto">
          <a:xfrm>
            <a:off x="6089651" y="3678238"/>
            <a:ext cx="1171575" cy="506412"/>
          </a:xfrm>
          <a:custGeom>
            <a:avLst/>
            <a:gdLst>
              <a:gd name="T0" fmla="*/ 661 w 3059"/>
              <a:gd name="T1" fmla="*/ 0 h 1321"/>
              <a:gd name="T2" fmla="*/ 2398 w 3059"/>
              <a:gd name="T3" fmla="*/ 0 h 1321"/>
              <a:gd name="T4" fmla="*/ 3059 w 3059"/>
              <a:gd name="T5" fmla="*/ 661 h 1321"/>
              <a:gd name="T6" fmla="*/ 2398 w 3059"/>
              <a:gd name="T7" fmla="*/ 1321 h 1321"/>
              <a:gd name="T8" fmla="*/ 661 w 3059"/>
              <a:gd name="T9" fmla="*/ 1321 h 1321"/>
              <a:gd name="T10" fmla="*/ 0 w 3059"/>
              <a:gd name="T11" fmla="*/ 661 h 1321"/>
              <a:gd name="T12" fmla="*/ 661 w 3059"/>
              <a:gd name="T13" fmla="*/ 0 h 1321"/>
            </a:gdLst>
            <a:ahLst/>
            <a:cxnLst>
              <a:cxn ang="0">
                <a:pos x="T0" y="T1"/>
              </a:cxn>
              <a:cxn ang="0">
                <a:pos x="T2" y="T3"/>
              </a:cxn>
              <a:cxn ang="0">
                <a:pos x="T4" y="T5"/>
              </a:cxn>
              <a:cxn ang="0">
                <a:pos x="T6" y="T7"/>
              </a:cxn>
              <a:cxn ang="0">
                <a:pos x="T8" y="T9"/>
              </a:cxn>
              <a:cxn ang="0">
                <a:pos x="T10" y="T11"/>
              </a:cxn>
              <a:cxn ang="0">
                <a:pos x="T12" y="T13"/>
              </a:cxn>
            </a:cxnLst>
            <a:rect l="0" t="0" r="r" b="b"/>
            <a:pathLst>
              <a:path w="3059" h="1321">
                <a:moveTo>
                  <a:pt x="661" y="0"/>
                </a:moveTo>
                <a:lnTo>
                  <a:pt x="2398" y="0"/>
                </a:lnTo>
                <a:cubicBezTo>
                  <a:pt x="2764" y="0"/>
                  <a:pt x="3059" y="295"/>
                  <a:pt x="3059" y="661"/>
                </a:cubicBezTo>
                <a:cubicBezTo>
                  <a:pt x="3059" y="1026"/>
                  <a:pt x="2764" y="1321"/>
                  <a:pt x="2398" y="1321"/>
                </a:cubicBezTo>
                <a:lnTo>
                  <a:pt x="661" y="1321"/>
                </a:lnTo>
                <a:cubicBezTo>
                  <a:pt x="295" y="1321"/>
                  <a:pt x="0" y="1026"/>
                  <a:pt x="0" y="661"/>
                </a:cubicBezTo>
                <a:cubicBezTo>
                  <a:pt x="0" y="295"/>
                  <a:pt x="295" y="0"/>
                  <a:pt x="661"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Rectangle 25"/>
          <p:cNvSpPr>
            <a:spLocks noChangeArrowheads="1"/>
          </p:cNvSpPr>
          <p:nvPr/>
        </p:nvSpPr>
        <p:spPr bwMode="auto">
          <a:xfrm>
            <a:off x="6324601" y="3722688"/>
            <a:ext cx="6121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Inverted</a:t>
            </a:r>
            <a:endParaRPr lang="en-US">
              <a:latin typeface="Arial" pitchFamily="34" charset="0"/>
            </a:endParaRPr>
          </a:p>
        </p:txBody>
      </p:sp>
      <p:sp>
        <p:nvSpPr>
          <p:cNvPr id="28" name="Rectangle 26"/>
          <p:cNvSpPr>
            <a:spLocks noChangeArrowheads="1"/>
          </p:cNvSpPr>
          <p:nvPr/>
        </p:nvSpPr>
        <p:spPr bwMode="auto">
          <a:xfrm>
            <a:off x="6227764" y="3944938"/>
            <a:ext cx="765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page table</a:t>
            </a:r>
            <a:endParaRPr lang="en-US">
              <a:latin typeface="Arial" pitchFamily="34" charset="0"/>
            </a:endParaRPr>
          </a:p>
        </p:txBody>
      </p:sp>
      <p:sp>
        <p:nvSpPr>
          <p:cNvPr id="29" name="Rectangle 27"/>
          <p:cNvSpPr>
            <a:spLocks noChangeArrowheads="1"/>
          </p:cNvSpPr>
          <p:nvPr/>
        </p:nvSpPr>
        <p:spPr bwMode="auto">
          <a:xfrm>
            <a:off x="4751388" y="3883026"/>
            <a:ext cx="304800" cy="192087"/>
          </a:xfrm>
          <a:prstGeom prst="rect">
            <a:avLst/>
          </a:prstGeom>
          <a:solidFill>
            <a:srgbClr val="AFDDE9"/>
          </a:solidFill>
          <a:ln w="3"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8"/>
          <p:cNvSpPr>
            <a:spLocks noChangeArrowheads="1"/>
          </p:cNvSpPr>
          <p:nvPr/>
        </p:nvSpPr>
        <p:spPr bwMode="auto">
          <a:xfrm>
            <a:off x="4826000" y="3911601"/>
            <a:ext cx="14747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Pid</a:t>
            </a:r>
            <a:endParaRPr lang="en-US">
              <a:latin typeface="Arial" pitchFamily="34" charset="0"/>
            </a:endParaRPr>
          </a:p>
        </p:txBody>
      </p:sp>
      <p:sp>
        <p:nvSpPr>
          <p:cNvPr id="31" name="Rectangle 29"/>
          <p:cNvSpPr>
            <a:spLocks noChangeArrowheads="1"/>
          </p:cNvSpPr>
          <p:nvPr/>
        </p:nvSpPr>
        <p:spPr bwMode="auto">
          <a:xfrm>
            <a:off x="4471989" y="4489450"/>
            <a:ext cx="644525" cy="658812"/>
          </a:xfrm>
          <a:prstGeom prst="rect">
            <a:avLst/>
          </a:prstGeom>
          <a:solidFill>
            <a:srgbClr val="F2E5E5"/>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48" name="Rectangle 30"/>
          <p:cNvSpPr>
            <a:spLocks noChangeArrowheads="1"/>
          </p:cNvSpPr>
          <p:nvPr/>
        </p:nvSpPr>
        <p:spPr bwMode="auto">
          <a:xfrm>
            <a:off x="4530725" y="4614863"/>
            <a:ext cx="498534"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Hashing</a:t>
            </a:r>
            <a:endParaRPr lang="en-US">
              <a:latin typeface="Arial" pitchFamily="34" charset="0"/>
            </a:endParaRPr>
          </a:p>
        </p:txBody>
      </p:sp>
      <p:sp>
        <p:nvSpPr>
          <p:cNvPr id="78849" name="Rectangle 31"/>
          <p:cNvSpPr>
            <a:spLocks noChangeArrowheads="1"/>
          </p:cNvSpPr>
          <p:nvPr/>
        </p:nvSpPr>
        <p:spPr bwMode="auto">
          <a:xfrm>
            <a:off x="4578350" y="4835525"/>
            <a:ext cx="421590"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000000"/>
                </a:solidFill>
                <a:latin typeface="Sans"/>
              </a:rPr>
              <a:t>engine</a:t>
            </a:r>
            <a:endParaRPr lang="en-US">
              <a:latin typeface="Arial" pitchFamily="34" charset="0"/>
            </a:endParaRPr>
          </a:p>
        </p:txBody>
      </p:sp>
      <p:sp>
        <p:nvSpPr>
          <p:cNvPr id="78850" name="Rectangle 32"/>
          <p:cNvSpPr>
            <a:spLocks noChangeArrowheads="1"/>
          </p:cNvSpPr>
          <p:nvPr/>
        </p:nvSpPr>
        <p:spPr bwMode="auto">
          <a:xfrm>
            <a:off x="5348288" y="4365625"/>
            <a:ext cx="508000" cy="641350"/>
          </a:xfrm>
          <a:prstGeom prst="rect">
            <a:avLst/>
          </a:prstGeom>
          <a:solidFill>
            <a:srgbClr val="F2E5E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51" name="Line 33"/>
          <p:cNvSpPr>
            <a:spLocks noChangeShapeType="1"/>
          </p:cNvSpPr>
          <p:nvPr/>
        </p:nvSpPr>
        <p:spPr bwMode="auto">
          <a:xfrm>
            <a:off x="5340350" y="4529138"/>
            <a:ext cx="51435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3" name="Line 34"/>
          <p:cNvSpPr>
            <a:spLocks noChangeShapeType="1"/>
          </p:cNvSpPr>
          <p:nvPr/>
        </p:nvSpPr>
        <p:spPr bwMode="auto">
          <a:xfrm>
            <a:off x="5354638" y="4679950"/>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4" name="Line 35"/>
          <p:cNvSpPr>
            <a:spLocks noChangeShapeType="1"/>
          </p:cNvSpPr>
          <p:nvPr/>
        </p:nvSpPr>
        <p:spPr bwMode="auto">
          <a:xfrm>
            <a:off x="5354638" y="4843463"/>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5" name="Rectangle 36"/>
          <p:cNvSpPr>
            <a:spLocks noChangeArrowheads="1"/>
          </p:cNvSpPr>
          <p:nvPr/>
        </p:nvSpPr>
        <p:spPr bwMode="auto">
          <a:xfrm>
            <a:off x="5346700" y="5006975"/>
            <a:ext cx="508000" cy="641350"/>
          </a:xfrm>
          <a:prstGeom prst="rect">
            <a:avLst/>
          </a:prstGeom>
          <a:solidFill>
            <a:srgbClr val="F2E5E5"/>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56" name="Line 37"/>
          <p:cNvSpPr>
            <a:spLocks noChangeShapeType="1"/>
          </p:cNvSpPr>
          <p:nvPr/>
        </p:nvSpPr>
        <p:spPr bwMode="auto">
          <a:xfrm>
            <a:off x="5338763" y="5170488"/>
            <a:ext cx="514350"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7" name="Line 38"/>
          <p:cNvSpPr>
            <a:spLocks noChangeShapeType="1"/>
          </p:cNvSpPr>
          <p:nvPr/>
        </p:nvSpPr>
        <p:spPr bwMode="auto">
          <a:xfrm>
            <a:off x="5353050" y="5321300"/>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8" name="Line 39"/>
          <p:cNvSpPr>
            <a:spLocks noChangeShapeType="1"/>
          </p:cNvSpPr>
          <p:nvPr/>
        </p:nvSpPr>
        <p:spPr bwMode="auto">
          <a:xfrm>
            <a:off x="5353050" y="5484813"/>
            <a:ext cx="515938" cy="0"/>
          </a:xfrm>
          <a:prstGeom prst="line">
            <a:avLst/>
          </a:prstGeom>
          <a:noFill/>
          <a:ln w="8"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59" name="Freeform 40"/>
          <p:cNvSpPr>
            <a:spLocks/>
          </p:cNvSpPr>
          <p:nvPr/>
        </p:nvSpPr>
        <p:spPr bwMode="auto">
          <a:xfrm>
            <a:off x="5238750" y="4095751"/>
            <a:ext cx="700088" cy="230187"/>
          </a:xfrm>
          <a:custGeom>
            <a:avLst/>
            <a:gdLst>
              <a:gd name="T0" fmla="*/ 230 w 1827"/>
              <a:gd name="T1" fmla="*/ 0 h 602"/>
              <a:gd name="T2" fmla="*/ 1597 w 1827"/>
              <a:gd name="T3" fmla="*/ 0 h 602"/>
              <a:gd name="T4" fmla="*/ 1827 w 1827"/>
              <a:gd name="T5" fmla="*/ 230 h 602"/>
              <a:gd name="T6" fmla="*/ 1827 w 1827"/>
              <a:gd name="T7" fmla="*/ 372 h 602"/>
              <a:gd name="T8" fmla="*/ 1597 w 1827"/>
              <a:gd name="T9" fmla="*/ 602 h 602"/>
              <a:gd name="T10" fmla="*/ 230 w 1827"/>
              <a:gd name="T11" fmla="*/ 602 h 602"/>
              <a:gd name="T12" fmla="*/ 0 w 1827"/>
              <a:gd name="T13" fmla="*/ 372 h 602"/>
              <a:gd name="T14" fmla="*/ 0 w 1827"/>
              <a:gd name="T15" fmla="*/ 230 h 602"/>
              <a:gd name="T16" fmla="*/ 230 w 1827"/>
              <a:gd name="T17" fmla="*/ 0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27" h="602">
                <a:moveTo>
                  <a:pt x="230" y="0"/>
                </a:moveTo>
                <a:lnTo>
                  <a:pt x="1597" y="0"/>
                </a:lnTo>
                <a:cubicBezTo>
                  <a:pt x="1724" y="0"/>
                  <a:pt x="1827" y="103"/>
                  <a:pt x="1827" y="230"/>
                </a:cubicBezTo>
                <a:lnTo>
                  <a:pt x="1827" y="372"/>
                </a:lnTo>
                <a:cubicBezTo>
                  <a:pt x="1827" y="500"/>
                  <a:pt x="1724" y="602"/>
                  <a:pt x="1597" y="602"/>
                </a:cubicBezTo>
                <a:lnTo>
                  <a:pt x="230" y="602"/>
                </a:lnTo>
                <a:cubicBezTo>
                  <a:pt x="103" y="602"/>
                  <a:pt x="0" y="500"/>
                  <a:pt x="0" y="372"/>
                </a:cubicBezTo>
                <a:lnTo>
                  <a:pt x="0" y="230"/>
                </a:lnTo>
                <a:cubicBezTo>
                  <a:pt x="0" y="103"/>
                  <a:pt x="103" y="0"/>
                  <a:pt x="230" y="0"/>
                </a:cubicBezTo>
                <a:close/>
              </a:path>
            </a:pathLst>
          </a:custGeom>
          <a:solidFill>
            <a:srgbClr val="E9AFAF"/>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60" name="Rectangle 41"/>
          <p:cNvSpPr>
            <a:spLocks noChangeArrowheads="1"/>
          </p:cNvSpPr>
          <p:nvPr/>
        </p:nvSpPr>
        <p:spPr bwMode="auto">
          <a:xfrm>
            <a:off x="5284789" y="4156075"/>
            <a:ext cx="522579" cy="153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00" dirty="0" err="1">
                <a:solidFill>
                  <a:srgbClr val="000000"/>
                </a:solidFill>
                <a:latin typeface="Sans"/>
              </a:rPr>
              <a:t>Hashtable</a:t>
            </a:r>
            <a:endParaRPr lang="en-US" sz="1000" dirty="0">
              <a:latin typeface="Arial" pitchFamily="34" charset="0"/>
            </a:endParaRPr>
          </a:p>
        </p:txBody>
      </p:sp>
      <p:sp>
        <p:nvSpPr>
          <p:cNvPr id="78861" name="Rectangle 42"/>
          <p:cNvSpPr>
            <a:spLocks noChangeArrowheads="1"/>
          </p:cNvSpPr>
          <p:nvPr/>
        </p:nvSpPr>
        <p:spPr bwMode="auto">
          <a:xfrm>
            <a:off x="7246939" y="4821238"/>
            <a:ext cx="244475" cy="531812"/>
          </a:xfrm>
          <a:prstGeom prst="rect">
            <a:avLst/>
          </a:prstGeom>
          <a:solidFill>
            <a:srgbClr val="F2E5E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63" name="Freeform 44"/>
          <p:cNvSpPr>
            <a:spLocks/>
          </p:cNvSpPr>
          <p:nvPr/>
        </p:nvSpPr>
        <p:spPr bwMode="auto">
          <a:xfrm>
            <a:off x="7386639" y="3827463"/>
            <a:ext cx="1204913" cy="1003300"/>
          </a:xfrm>
          <a:custGeom>
            <a:avLst/>
            <a:gdLst>
              <a:gd name="T0" fmla="*/ 457 w 3147"/>
              <a:gd name="T1" fmla="*/ 2 h 2618"/>
              <a:gd name="T2" fmla="*/ 2657 w 3147"/>
              <a:gd name="T3" fmla="*/ 15 h 2618"/>
              <a:gd name="T4" fmla="*/ 3072 w 3147"/>
              <a:gd name="T5" fmla="*/ 208 h 2618"/>
              <a:gd name="T6" fmla="*/ 3056 w 3147"/>
              <a:gd name="T7" fmla="*/ 1530 h 2618"/>
              <a:gd name="T8" fmla="*/ 2860 w 3147"/>
              <a:gd name="T9" fmla="*/ 1722 h 2618"/>
              <a:gd name="T10" fmla="*/ 1749 w 3147"/>
              <a:gd name="T11" fmla="*/ 1789 h 2618"/>
              <a:gd name="T12" fmla="*/ 20 w 3147"/>
              <a:gd name="T13" fmla="*/ 2618 h 2618"/>
              <a:gd name="T14" fmla="*/ 1334 w 3147"/>
              <a:gd name="T15" fmla="*/ 1782 h 2618"/>
              <a:gd name="T16" fmla="*/ 387 w 3147"/>
              <a:gd name="T17" fmla="*/ 1782 h 2618"/>
              <a:gd name="T18" fmla="*/ 89 w 3147"/>
              <a:gd name="T19" fmla="*/ 1556 h 2618"/>
              <a:gd name="T20" fmla="*/ 73 w 3147"/>
              <a:gd name="T21" fmla="*/ 301 h 2618"/>
              <a:gd name="T22" fmla="*/ 457 w 3147"/>
              <a:gd name="T23" fmla="*/ 2 h 26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47" h="2618">
                <a:moveTo>
                  <a:pt x="457" y="2"/>
                </a:moveTo>
                <a:lnTo>
                  <a:pt x="2657" y="15"/>
                </a:lnTo>
                <a:cubicBezTo>
                  <a:pt x="2793" y="16"/>
                  <a:pt x="3023" y="45"/>
                  <a:pt x="3072" y="208"/>
                </a:cubicBezTo>
                <a:cubicBezTo>
                  <a:pt x="3128" y="421"/>
                  <a:pt x="3147" y="1382"/>
                  <a:pt x="3056" y="1530"/>
                </a:cubicBezTo>
                <a:cubicBezTo>
                  <a:pt x="2989" y="1649"/>
                  <a:pt x="2927" y="1689"/>
                  <a:pt x="2860" y="1722"/>
                </a:cubicBezTo>
                <a:cubicBezTo>
                  <a:pt x="2664" y="1802"/>
                  <a:pt x="1749" y="1789"/>
                  <a:pt x="1749" y="1789"/>
                </a:cubicBezTo>
                <a:lnTo>
                  <a:pt x="20" y="2618"/>
                </a:lnTo>
                <a:lnTo>
                  <a:pt x="1334" y="1782"/>
                </a:lnTo>
                <a:lnTo>
                  <a:pt x="387" y="1782"/>
                </a:lnTo>
                <a:cubicBezTo>
                  <a:pt x="254" y="1782"/>
                  <a:pt x="132" y="1711"/>
                  <a:pt x="89" y="1556"/>
                </a:cubicBezTo>
                <a:cubicBezTo>
                  <a:pt x="14" y="1275"/>
                  <a:pt x="0" y="486"/>
                  <a:pt x="73" y="301"/>
                </a:cubicBezTo>
                <a:cubicBezTo>
                  <a:pt x="143" y="131"/>
                  <a:pt x="261" y="0"/>
                  <a:pt x="457" y="2"/>
                </a:cubicBezTo>
                <a:close/>
              </a:path>
            </a:pathLst>
          </a:custGeom>
          <a:solidFill>
            <a:srgbClr val="F6FFD5"/>
          </a:solidFill>
          <a:ln w="14" cap="flat">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8864" name="Rectangle 45"/>
          <p:cNvSpPr>
            <a:spLocks noChangeArrowheads="1"/>
          </p:cNvSpPr>
          <p:nvPr/>
        </p:nvSpPr>
        <p:spPr bwMode="auto">
          <a:xfrm>
            <a:off x="7496176" y="3921126"/>
            <a:ext cx="889667"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dirty="0">
                <a:solidFill>
                  <a:srgbClr val="000000"/>
                </a:solidFill>
                <a:latin typeface="Sans"/>
              </a:rPr>
              <a:t>Compare the page </a:t>
            </a:r>
            <a:endParaRPr lang="en-US" dirty="0">
              <a:latin typeface="Arial" pitchFamily="34" charset="0"/>
            </a:endParaRPr>
          </a:p>
        </p:txBody>
      </p:sp>
      <p:sp>
        <p:nvSpPr>
          <p:cNvPr id="78865" name="Rectangle 46"/>
          <p:cNvSpPr>
            <a:spLocks noChangeArrowheads="1"/>
          </p:cNvSpPr>
          <p:nvPr/>
        </p:nvSpPr>
        <p:spPr bwMode="auto">
          <a:xfrm>
            <a:off x="7496175" y="4103689"/>
            <a:ext cx="97462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num, process id with</a:t>
            </a:r>
            <a:endParaRPr lang="en-US">
              <a:latin typeface="Arial" pitchFamily="34" charset="0"/>
            </a:endParaRPr>
          </a:p>
        </p:txBody>
      </p:sp>
      <p:sp>
        <p:nvSpPr>
          <p:cNvPr id="78866" name="Rectangle 47"/>
          <p:cNvSpPr>
            <a:spLocks noChangeArrowheads="1"/>
          </p:cNvSpPr>
          <p:nvPr/>
        </p:nvSpPr>
        <p:spPr bwMode="auto">
          <a:xfrm>
            <a:off x="7496176" y="4287839"/>
            <a:ext cx="496931"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each entry</a:t>
            </a:r>
            <a:endParaRPr lang="en-US">
              <a:latin typeface="Arial" pitchFamily="34" charset="0"/>
            </a:endParaRPr>
          </a:p>
        </p:txBody>
      </p:sp>
      <p:sp>
        <p:nvSpPr>
          <p:cNvPr id="78867" name="Line 48"/>
          <p:cNvSpPr>
            <a:spLocks noChangeShapeType="1"/>
          </p:cNvSpPr>
          <p:nvPr/>
        </p:nvSpPr>
        <p:spPr bwMode="auto">
          <a:xfrm>
            <a:off x="7272339" y="5008563"/>
            <a:ext cx="19526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68" name="Line 49"/>
          <p:cNvSpPr>
            <a:spLocks noChangeShapeType="1"/>
          </p:cNvSpPr>
          <p:nvPr/>
        </p:nvSpPr>
        <p:spPr bwMode="auto">
          <a:xfrm>
            <a:off x="7269164" y="5084763"/>
            <a:ext cx="195263"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69" name="Rectangle 50"/>
          <p:cNvSpPr>
            <a:spLocks noChangeArrowheads="1"/>
          </p:cNvSpPr>
          <p:nvPr/>
        </p:nvSpPr>
        <p:spPr bwMode="auto">
          <a:xfrm>
            <a:off x="3705226" y="2501901"/>
            <a:ext cx="1247775" cy="212725"/>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70" name="Rectangle 51"/>
          <p:cNvSpPr>
            <a:spLocks noChangeArrowheads="1"/>
          </p:cNvSpPr>
          <p:nvPr/>
        </p:nvSpPr>
        <p:spPr bwMode="auto">
          <a:xfrm>
            <a:off x="3927475" y="2532064"/>
            <a:ext cx="849592"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000000"/>
                </a:solidFill>
                <a:latin typeface="Sans"/>
              </a:rPr>
              <a:t>Frame number</a:t>
            </a:r>
            <a:endParaRPr lang="en-US">
              <a:latin typeface="Arial" pitchFamily="34" charset="0"/>
            </a:endParaRPr>
          </a:p>
        </p:txBody>
      </p:sp>
      <p:sp>
        <p:nvSpPr>
          <p:cNvPr id="78871" name="Rectangle 52"/>
          <p:cNvSpPr>
            <a:spLocks noChangeArrowheads="1"/>
          </p:cNvSpPr>
          <p:nvPr/>
        </p:nvSpPr>
        <p:spPr bwMode="auto">
          <a:xfrm>
            <a:off x="6796088" y="2479676"/>
            <a:ext cx="1246188" cy="212725"/>
          </a:xfrm>
          <a:prstGeom prst="rect">
            <a:avLst/>
          </a:prstGeom>
          <a:solidFill>
            <a:srgbClr val="AFDDE9"/>
          </a:solidFill>
          <a:ln w="7"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72" name="Rectangle 53"/>
          <p:cNvSpPr>
            <a:spLocks noChangeArrowheads="1"/>
          </p:cNvSpPr>
          <p:nvPr/>
        </p:nvSpPr>
        <p:spPr bwMode="auto">
          <a:xfrm>
            <a:off x="6942139" y="2517776"/>
            <a:ext cx="761427"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000000"/>
                </a:solidFill>
                <a:latin typeface="Sans"/>
              </a:rPr>
              <a:t>Page number</a:t>
            </a:r>
            <a:endParaRPr lang="en-US">
              <a:latin typeface="Arial" pitchFamily="34" charset="0"/>
            </a:endParaRPr>
          </a:p>
        </p:txBody>
      </p:sp>
      <p:sp>
        <p:nvSpPr>
          <p:cNvPr id="78873" name="Freeform 54"/>
          <p:cNvSpPr>
            <a:spLocks/>
          </p:cNvSpPr>
          <p:nvPr/>
        </p:nvSpPr>
        <p:spPr bwMode="auto">
          <a:xfrm>
            <a:off x="3705225" y="2405063"/>
            <a:ext cx="615950" cy="68262"/>
          </a:xfrm>
          <a:custGeom>
            <a:avLst/>
            <a:gdLst>
              <a:gd name="T0" fmla="*/ 0 w 1607"/>
              <a:gd name="T1" fmla="*/ 180 h 180"/>
              <a:gd name="T2" fmla="*/ 142 w 1607"/>
              <a:gd name="T3" fmla="*/ 78 h 180"/>
              <a:gd name="T4" fmla="*/ 1450 w 1607"/>
              <a:gd name="T5" fmla="*/ 78 h 180"/>
              <a:gd name="T6" fmla="*/ 1607 w 1607"/>
              <a:gd name="T7" fmla="*/ 0 h 180"/>
            </a:gdLst>
            <a:ahLst/>
            <a:cxnLst>
              <a:cxn ang="0">
                <a:pos x="T0" y="T1"/>
              </a:cxn>
              <a:cxn ang="0">
                <a:pos x="T2" y="T3"/>
              </a:cxn>
              <a:cxn ang="0">
                <a:pos x="T4" y="T5"/>
              </a:cxn>
              <a:cxn ang="0">
                <a:pos x="T6" y="T7"/>
              </a:cxn>
            </a:cxnLst>
            <a:rect l="0" t="0" r="r" b="b"/>
            <a:pathLst>
              <a:path w="1607" h="180">
                <a:moveTo>
                  <a:pt x="0" y="180"/>
                </a:moveTo>
                <a:lnTo>
                  <a:pt x="142" y="78"/>
                </a:lnTo>
                <a:lnTo>
                  <a:pt x="1450" y="78"/>
                </a:lnTo>
                <a:lnTo>
                  <a:pt x="1607"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4" name="Freeform 55"/>
          <p:cNvSpPr>
            <a:spLocks/>
          </p:cNvSpPr>
          <p:nvPr/>
        </p:nvSpPr>
        <p:spPr bwMode="auto">
          <a:xfrm>
            <a:off x="4316413" y="2406650"/>
            <a:ext cx="623888" cy="68262"/>
          </a:xfrm>
          <a:custGeom>
            <a:avLst/>
            <a:gdLst>
              <a:gd name="T0" fmla="*/ 1629 w 1629"/>
              <a:gd name="T1" fmla="*/ 180 h 180"/>
              <a:gd name="T2" fmla="*/ 1486 w 1629"/>
              <a:gd name="T3" fmla="*/ 78 h 180"/>
              <a:gd name="T4" fmla="*/ 159 w 1629"/>
              <a:gd name="T5" fmla="*/ 78 h 180"/>
              <a:gd name="T6" fmla="*/ 0 w 1629"/>
              <a:gd name="T7" fmla="*/ 0 h 180"/>
            </a:gdLst>
            <a:ahLst/>
            <a:cxnLst>
              <a:cxn ang="0">
                <a:pos x="T0" y="T1"/>
              </a:cxn>
              <a:cxn ang="0">
                <a:pos x="T2" y="T3"/>
              </a:cxn>
              <a:cxn ang="0">
                <a:pos x="T4" y="T5"/>
              </a:cxn>
              <a:cxn ang="0">
                <a:pos x="T6" y="T7"/>
              </a:cxn>
            </a:cxnLst>
            <a:rect l="0" t="0" r="r" b="b"/>
            <a:pathLst>
              <a:path w="1629" h="180">
                <a:moveTo>
                  <a:pt x="1629" y="180"/>
                </a:moveTo>
                <a:lnTo>
                  <a:pt x="1486" y="78"/>
                </a:lnTo>
                <a:lnTo>
                  <a:pt x="159" y="78"/>
                </a:lnTo>
                <a:lnTo>
                  <a:pt x="0" y="0"/>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5" name="Rectangle 56"/>
          <p:cNvSpPr>
            <a:spLocks noChangeArrowheads="1"/>
          </p:cNvSpPr>
          <p:nvPr/>
        </p:nvSpPr>
        <p:spPr bwMode="auto">
          <a:xfrm>
            <a:off x="4252913" y="2284414"/>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20</a:t>
            </a:r>
            <a:endParaRPr lang="en-US">
              <a:latin typeface="Arial" pitchFamily="34" charset="0"/>
            </a:endParaRPr>
          </a:p>
        </p:txBody>
      </p:sp>
      <p:sp>
        <p:nvSpPr>
          <p:cNvPr id="78876" name="Freeform 57"/>
          <p:cNvSpPr>
            <a:spLocks/>
          </p:cNvSpPr>
          <p:nvPr/>
        </p:nvSpPr>
        <p:spPr bwMode="auto">
          <a:xfrm>
            <a:off x="6800851" y="2719388"/>
            <a:ext cx="614363" cy="68262"/>
          </a:xfrm>
          <a:custGeom>
            <a:avLst/>
            <a:gdLst>
              <a:gd name="T0" fmla="*/ 0 w 1607"/>
              <a:gd name="T1" fmla="*/ 0 h 179"/>
              <a:gd name="T2" fmla="*/ 142 w 1607"/>
              <a:gd name="T3" fmla="*/ 102 h 179"/>
              <a:gd name="T4" fmla="*/ 1450 w 1607"/>
              <a:gd name="T5" fmla="*/ 102 h 179"/>
              <a:gd name="T6" fmla="*/ 1607 w 1607"/>
              <a:gd name="T7" fmla="*/ 179 h 179"/>
            </a:gdLst>
            <a:ahLst/>
            <a:cxnLst>
              <a:cxn ang="0">
                <a:pos x="T0" y="T1"/>
              </a:cxn>
              <a:cxn ang="0">
                <a:pos x="T2" y="T3"/>
              </a:cxn>
              <a:cxn ang="0">
                <a:pos x="T4" y="T5"/>
              </a:cxn>
              <a:cxn ang="0">
                <a:pos x="T6" y="T7"/>
              </a:cxn>
            </a:cxnLst>
            <a:rect l="0" t="0" r="r" b="b"/>
            <a:pathLst>
              <a:path w="1607" h="179">
                <a:moveTo>
                  <a:pt x="0" y="0"/>
                </a:moveTo>
                <a:lnTo>
                  <a:pt x="142" y="102"/>
                </a:lnTo>
                <a:lnTo>
                  <a:pt x="1450" y="102"/>
                </a:lnTo>
                <a:lnTo>
                  <a:pt x="1607" y="17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7" name="Freeform 58"/>
          <p:cNvSpPr>
            <a:spLocks/>
          </p:cNvSpPr>
          <p:nvPr/>
        </p:nvSpPr>
        <p:spPr bwMode="auto">
          <a:xfrm>
            <a:off x="7410451" y="2716213"/>
            <a:ext cx="625475" cy="69850"/>
          </a:xfrm>
          <a:custGeom>
            <a:avLst/>
            <a:gdLst>
              <a:gd name="T0" fmla="*/ 1630 w 1630"/>
              <a:gd name="T1" fmla="*/ 0 h 179"/>
              <a:gd name="T2" fmla="*/ 1486 w 1630"/>
              <a:gd name="T3" fmla="*/ 102 h 179"/>
              <a:gd name="T4" fmla="*/ 159 w 1630"/>
              <a:gd name="T5" fmla="*/ 102 h 179"/>
              <a:gd name="T6" fmla="*/ 0 w 1630"/>
              <a:gd name="T7" fmla="*/ 179 h 179"/>
            </a:gdLst>
            <a:ahLst/>
            <a:cxnLst>
              <a:cxn ang="0">
                <a:pos x="T0" y="T1"/>
              </a:cxn>
              <a:cxn ang="0">
                <a:pos x="T2" y="T3"/>
              </a:cxn>
              <a:cxn ang="0">
                <a:pos x="T4" y="T5"/>
              </a:cxn>
              <a:cxn ang="0">
                <a:pos x="T6" y="T7"/>
              </a:cxn>
            </a:cxnLst>
            <a:rect l="0" t="0" r="r" b="b"/>
            <a:pathLst>
              <a:path w="1630" h="179">
                <a:moveTo>
                  <a:pt x="1630" y="0"/>
                </a:moveTo>
                <a:lnTo>
                  <a:pt x="1486" y="102"/>
                </a:lnTo>
                <a:lnTo>
                  <a:pt x="159" y="102"/>
                </a:lnTo>
                <a:lnTo>
                  <a:pt x="0" y="179"/>
                </a:lnTo>
              </a:path>
            </a:pathLst>
          </a:custGeom>
          <a:noFill/>
          <a:ln w="7" cap="flat">
            <a:solidFill>
              <a:srgbClr val="00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78" name="Rectangle 59"/>
          <p:cNvSpPr>
            <a:spLocks noChangeArrowheads="1"/>
          </p:cNvSpPr>
          <p:nvPr/>
        </p:nvSpPr>
        <p:spPr bwMode="auto">
          <a:xfrm>
            <a:off x="7340600" y="2790826"/>
            <a:ext cx="115416" cy="138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900">
                <a:solidFill>
                  <a:srgbClr val="000000"/>
                </a:solidFill>
                <a:latin typeface="Sans"/>
              </a:rPr>
              <a:t>20</a:t>
            </a:r>
            <a:endParaRPr lang="en-US">
              <a:latin typeface="Arial" pitchFamily="34" charset="0"/>
            </a:endParaRPr>
          </a:p>
        </p:txBody>
      </p:sp>
      <p:sp>
        <p:nvSpPr>
          <p:cNvPr id="78879" name="Rectangle 60"/>
          <p:cNvSpPr>
            <a:spLocks noChangeArrowheads="1"/>
          </p:cNvSpPr>
          <p:nvPr/>
        </p:nvSpPr>
        <p:spPr bwMode="auto">
          <a:xfrm>
            <a:off x="5319714" y="2287588"/>
            <a:ext cx="1152525" cy="646112"/>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80" name="Freeform 61"/>
          <p:cNvSpPr>
            <a:spLocks/>
          </p:cNvSpPr>
          <p:nvPr/>
        </p:nvSpPr>
        <p:spPr bwMode="auto">
          <a:xfrm>
            <a:off x="5273676" y="1754188"/>
            <a:ext cx="1171575" cy="506412"/>
          </a:xfrm>
          <a:custGeom>
            <a:avLst/>
            <a:gdLst>
              <a:gd name="T0" fmla="*/ 661 w 3059"/>
              <a:gd name="T1" fmla="*/ 0 h 1321"/>
              <a:gd name="T2" fmla="*/ 2398 w 3059"/>
              <a:gd name="T3" fmla="*/ 0 h 1321"/>
              <a:gd name="T4" fmla="*/ 3059 w 3059"/>
              <a:gd name="T5" fmla="*/ 660 h 1321"/>
              <a:gd name="T6" fmla="*/ 2398 w 3059"/>
              <a:gd name="T7" fmla="*/ 1321 h 1321"/>
              <a:gd name="T8" fmla="*/ 661 w 3059"/>
              <a:gd name="T9" fmla="*/ 1321 h 1321"/>
              <a:gd name="T10" fmla="*/ 0 w 3059"/>
              <a:gd name="T11" fmla="*/ 660 h 1321"/>
              <a:gd name="T12" fmla="*/ 661 w 3059"/>
              <a:gd name="T13" fmla="*/ 0 h 1321"/>
            </a:gdLst>
            <a:ahLst/>
            <a:cxnLst>
              <a:cxn ang="0">
                <a:pos x="T0" y="T1"/>
              </a:cxn>
              <a:cxn ang="0">
                <a:pos x="T2" y="T3"/>
              </a:cxn>
              <a:cxn ang="0">
                <a:pos x="T4" y="T5"/>
              </a:cxn>
              <a:cxn ang="0">
                <a:pos x="T6" y="T7"/>
              </a:cxn>
              <a:cxn ang="0">
                <a:pos x="T8" y="T9"/>
              </a:cxn>
              <a:cxn ang="0">
                <a:pos x="T10" y="T11"/>
              </a:cxn>
              <a:cxn ang="0">
                <a:pos x="T12" y="T13"/>
              </a:cxn>
            </a:cxnLst>
            <a:rect l="0" t="0" r="r" b="b"/>
            <a:pathLst>
              <a:path w="3059" h="1321">
                <a:moveTo>
                  <a:pt x="661" y="0"/>
                </a:moveTo>
                <a:lnTo>
                  <a:pt x="2398" y="0"/>
                </a:lnTo>
                <a:cubicBezTo>
                  <a:pt x="2764" y="0"/>
                  <a:pt x="3059" y="294"/>
                  <a:pt x="3059" y="660"/>
                </a:cubicBezTo>
                <a:cubicBezTo>
                  <a:pt x="3059" y="1026"/>
                  <a:pt x="2764" y="1321"/>
                  <a:pt x="2398" y="1321"/>
                </a:cubicBezTo>
                <a:lnTo>
                  <a:pt x="661" y="1321"/>
                </a:lnTo>
                <a:cubicBezTo>
                  <a:pt x="295" y="1321"/>
                  <a:pt x="0" y="1026"/>
                  <a:pt x="0" y="660"/>
                </a:cubicBezTo>
                <a:cubicBezTo>
                  <a:pt x="0" y="294"/>
                  <a:pt x="295" y="0"/>
                  <a:pt x="661" y="0"/>
                </a:cubicBezTo>
                <a:close/>
              </a:path>
            </a:pathLst>
          </a:custGeom>
          <a:solidFill>
            <a:srgbClr val="E9AFAF"/>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8881" name="Rectangle 62"/>
          <p:cNvSpPr>
            <a:spLocks noChangeArrowheads="1"/>
          </p:cNvSpPr>
          <p:nvPr/>
        </p:nvSpPr>
        <p:spPr bwMode="auto">
          <a:xfrm>
            <a:off x="5507039" y="1798638"/>
            <a:ext cx="612155"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Inverted</a:t>
            </a:r>
            <a:endParaRPr lang="en-US">
              <a:latin typeface="Arial" pitchFamily="34" charset="0"/>
            </a:endParaRPr>
          </a:p>
        </p:txBody>
      </p:sp>
      <p:sp>
        <p:nvSpPr>
          <p:cNvPr id="78882" name="Rectangle 63"/>
          <p:cNvSpPr>
            <a:spLocks noChangeArrowheads="1"/>
          </p:cNvSpPr>
          <p:nvPr/>
        </p:nvSpPr>
        <p:spPr bwMode="auto">
          <a:xfrm>
            <a:off x="5411789" y="2019300"/>
            <a:ext cx="7657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400">
                <a:solidFill>
                  <a:srgbClr val="000000"/>
                </a:solidFill>
                <a:latin typeface="Sans"/>
              </a:rPr>
              <a:t>page table</a:t>
            </a:r>
            <a:endParaRPr lang="en-US">
              <a:latin typeface="Arial" pitchFamily="34" charset="0"/>
            </a:endParaRPr>
          </a:p>
        </p:txBody>
      </p:sp>
      <p:sp>
        <p:nvSpPr>
          <p:cNvPr id="78883" name="Rectangle 64"/>
          <p:cNvSpPr>
            <a:spLocks noChangeArrowheads="1"/>
          </p:cNvSpPr>
          <p:nvPr/>
        </p:nvSpPr>
        <p:spPr bwMode="auto">
          <a:xfrm>
            <a:off x="5657851" y="3016250"/>
            <a:ext cx="36227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600">
                <a:solidFill>
                  <a:srgbClr val="000000"/>
                </a:solidFill>
                <a:latin typeface="Sans"/>
              </a:rPr>
              <a:t>(a)</a:t>
            </a:r>
            <a:endParaRPr lang="en-US">
              <a:latin typeface="Arial" pitchFamily="34" charset="0"/>
            </a:endParaRPr>
          </a:p>
        </p:txBody>
      </p:sp>
      <p:sp>
        <p:nvSpPr>
          <p:cNvPr id="78884" name="Rectangle 65"/>
          <p:cNvSpPr>
            <a:spLocks noChangeArrowheads="1"/>
          </p:cNvSpPr>
          <p:nvPr/>
        </p:nvSpPr>
        <p:spPr bwMode="auto">
          <a:xfrm>
            <a:off x="5803900" y="5819775"/>
            <a:ext cx="37670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2600">
                <a:solidFill>
                  <a:srgbClr val="000000"/>
                </a:solidFill>
                <a:latin typeface="Sans"/>
              </a:rPr>
              <a:t>(b)</a:t>
            </a:r>
            <a:endParaRPr lang="en-US">
              <a:latin typeface="Arial" pitchFamily="34" charset="0"/>
            </a:endParaRPr>
          </a:p>
        </p:txBody>
      </p:sp>
      <p:sp>
        <p:nvSpPr>
          <p:cNvPr id="67" name="Rectangle 28"/>
          <p:cNvSpPr>
            <a:spLocks noChangeArrowheads="1"/>
          </p:cNvSpPr>
          <p:nvPr/>
        </p:nvSpPr>
        <p:spPr bwMode="auto">
          <a:xfrm>
            <a:off x="4962525" y="2578100"/>
            <a:ext cx="282575"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8" name="Freeform 31"/>
          <p:cNvSpPr>
            <a:spLocks/>
          </p:cNvSpPr>
          <p:nvPr/>
        </p:nvSpPr>
        <p:spPr bwMode="auto">
          <a:xfrm>
            <a:off x="5195887" y="2519363"/>
            <a:ext cx="123826" cy="219075"/>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9" name="Rectangle 28"/>
          <p:cNvSpPr>
            <a:spLocks noChangeArrowheads="1"/>
          </p:cNvSpPr>
          <p:nvPr/>
        </p:nvSpPr>
        <p:spPr bwMode="auto">
          <a:xfrm>
            <a:off x="6469064" y="2565400"/>
            <a:ext cx="282575" cy="90488"/>
          </a:xfrm>
          <a:prstGeom prst="rect">
            <a:avLst/>
          </a:prstGeom>
          <a:solidFill>
            <a:srgbClr val="072AE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0" name="Freeform 31"/>
          <p:cNvSpPr>
            <a:spLocks/>
          </p:cNvSpPr>
          <p:nvPr/>
        </p:nvSpPr>
        <p:spPr bwMode="auto">
          <a:xfrm>
            <a:off x="6704807" y="2531268"/>
            <a:ext cx="93662" cy="179388"/>
          </a:xfrm>
          <a:custGeom>
            <a:avLst/>
            <a:gdLst>
              <a:gd name="T0" fmla="*/ 0 w 273"/>
              <a:gd name="T1" fmla="*/ 0 h 449"/>
              <a:gd name="T2" fmla="*/ 0 w 273"/>
              <a:gd name="T3" fmla="*/ 449 h 449"/>
              <a:gd name="T4" fmla="*/ 273 w 273"/>
              <a:gd name="T5" fmla="*/ 183 h 449"/>
              <a:gd name="T6" fmla="*/ 0 w 273"/>
              <a:gd name="T7" fmla="*/ 0 h 449"/>
            </a:gdLst>
            <a:ahLst/>
            <a:cxnLst>
              <a:cxn ang="0">
                <a:pos x="T0" y="T1"/>
              </a:cxn>
              <a:cxn ang="0">
                <a:pos x="T2" y="T3"/>
              </a:cxn>
              <a:cxn ang="0">
                <a:pos x="T4" y="T5"/>
              </a:cxn>
              <a:cxn ang="0">
                <a:pos x="T6" y="T7"/>
              </a:cxn>
            </a:cxnLst>
            <a:rect l="0" t="0" r="r" b="b"/>
            <a:pathLst>
              <a:path w="273" h="449">
                <a:moveTo>
                  <a:pt x="0" y="0"/>
                </a:moveTo>
                <a:lnTo>
                  <a:pt x="0" y="449"/>
                </a:lnTo>
                <a:lnTo>
                  <a:pt x="273" y="183"/>
                </a:lnTo>
                <a:lnTo>
                  <a:pt x="0" y="0"/>
                </a:lnTo>
                <a:close/>
              </a:path>
            </a:pathLst>
          </a:custGeom>
          <a:solidFill>
            <a:srgbClr val="072AE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Right Arrow 1"/>
          <p:cNvSpPr/>
          <p:nvPr/>
        </p:nvSpPr>
        <p:spPr>
          <a:xfrm>
            <a:off x="5116514" y="4713050"/>
            <a:ext cx="2571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ight Arrow 73"/>
          <p:cNvSpPr/>
          <p:nvPr/>
        </p:nvSpPr>
        <p:spPr>
          <a:xfrm>
            <a:off x="5865020" y="4713050"/>
            <a:ext cx="2571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ight Arrow 74"/>
          <p:cNvSpPr/>
          <p:nvPr/>
        </p:nvSpPr>
        <p:spPr>
          <a:xfrm>
            <a:off x="7496176" y="4966495"/>
            <a:ext cx="282575" cy="236537"/>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ight Arrow 75"/>
          <p:cNvSpPr/>
          <p:nvPr/>
        </p:nvSpPr>
        <p:spPr>
          <a:xfrm>
            <a:off x="7092951" y="4949586"/>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ight Arrow 76"/>
          <p:cNvSpPr/>
          <p:nvPr/>
        </p:nvSpPr>
        <p:spPr>
          <a:xfrm>
            <a:off x="7092951" y="5079206"/>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ight Arrow 77"/>
          <p:cNvSpPr/>
          <p:nvPr/>
        </p:nvSpPr>
        <p:spPr>
          <a:xfrm>
            <a:off x="7092951" y="5226843"/>
            <a:ext cx="153987" cy="98426"/>
          </a:xfrm>
          <a:prstGeom prst="rightArrow">
            <a:avLst/>
          </a:prstGeom>
          <a:solidFill>
            <a:srgbClr val="3211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p:cNvSpPr/>
          <p:nvPr/>
        </p:nvSpPr>
        <p:spPr>
          <a:xfrm>
            <a:off x="4578350" y="4183064"/>
            <a:ext cx="247650" cy="3063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itle 1"/>
          <p:cNvSpPr txBox="1">
            <a:spLocks/>
          </p:cNvSpPr>
          <p:nvPr/>
        </p:nvSpPr>
        <p:spPr>
          <a:xfrm>
            <a:off x="2516188" y="567532"/>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err="1">
                <a:solidFill>
                  <a:schemeClr val="tx1"/>
                </a:solidFill>
              </a:rPr>
              <a:t>Inverted</a:t>
            </a:r>
            <a:r>
              <a:rPr lang="fr-FR" dirty="0">
                <a:solidFill>
                  <a:schemeClr val="tx1"/>
                </a:solidFill>
              </a:rPr>
              <a:t> Page Table</a:t>
            </a:r>
          </a:p>
        </p:txBody>
      </p:sp>
      <p:sp>
        <p:nvSpPr>
          <p:cNvPr id="4" name="Rectangle 3"/>
          <p:cNvSpPr/>
          <p:nvPr/>
        </p:nvSpPr>
        <p:spPr>
          <a:xfrm>
            <a:off x="3346451" y="6340476"/>
            <a:ext cx="5943600" cy="43077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Advantage: One page table for the entire system</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6800" y="22860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a:solidFill>
                  <a:schemeClr val="tx1"/>
                </a:solidFill>
              </a:rPr>
              <a:t>Memory Access</a:t>
            </a:r>
          </a:p>
        </p:txBody>
      </p:sp>
      <p:sp>
        <p:nvSpPr>
          <p:cNvPr id="3" name="Rectangle 60"/>
          <p:cNvSpPr>
            <a:spLocks noChangeArrowheads="1"/>
          </p:cNvSpPr>
          <p:nvPr/>
        </p:nvSpPr>
        <p:spPr bwMode="auto">
          <a:xfrm>
            <a:off x="2743200" y="2362200"/>
            <a:ext cx="2057400" cy="1066800"/>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dirty="0"/>
          </a:p>
          <a:p>
            <a:pPr algn="ctr"/>
            <a:r>
              <a:rPr lang="en-US" dirty="0"/>
              <a:t>Processor</a:t>
            </a:r>
          </a:p>
        </p:txBody>
      </p:sp>
      <p:sp>
        <p:nvSpPr>
          <p:cNvPr id="4" name="Rectangle 3"/>
          <p:cNvSpPr/>
          <p:nvPr/>
        </p:nvSpPr>
        <p:spPr>
          <a:xfrm>
            <a:off x="5410200" y="2362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MMU (Memory Mgmt. Unit)</a:t>
            </a:r>
          </a:p>
        </p:txBody>
      </p:sp>
      <p:sp>
        <p:nvSpPr>
          <p:cNvPr id="5" name="Rectangle 4"/>
          <p:cNvSpPr/>
          <p:nvPr/>
        </p:nvSpPr>
        <p:spPr>
          <a:xfrm>
            <a:off x="7696200" y="2286000"/>
            <a:ext cx="22098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Caches</a:t>
            </a:r>
          </a:p>
        </p:txBody>
      </p:sp>
      <p:sp>
        <p:nvSpPr>
          <p:cNvPr id="6" name="Right Arrow 5"/>
          <p:cNvSpPr/>
          <p:nvPr/>
        </p:nvSpPr>
        <p:spPr>
          <a:xfrm>
            <a:off x="480060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781800" y="27432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 Placeholder 2"/>
          <p:cNvSpPr txBox="1">
            <a:spLocks/>
          </p:cNvSpPr>
          <p:nvPr/>
        </p:nvSpPr>
        <p:spPr bwMode="auto">
          <a:xfrm>
            <a:off x="2565400" y="3657601"/>
            <a:ext cx="7416800" cy="24177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fontScale="77500" lnSpcReduction="20000"/>
          </a:bodyPr>
          <a:lst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a:lstStyle>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Every access needs to go through the MMU (memory management unit)</a:t>
            </a:r>
          </a:p>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It will </a:t>
            </a:r>
            <a:r>
              <a:rPr lang="en-US" altLang="en-US" sz="2800" dirty="0">
                <a:solidFill>
                  <a:srgbClr val="0070C0"/>
                </a:solidFill>
                <a:latin typeface="Calibri" pitchFamily="34" charset="0"/>
                <a:ea typeface="Microsoft YaHei" pitchFamily="34" charset="-122"/>
                <a:cs typeface="Mangal" pitchFamily="18" charset="0"/>
              </a:rPr>
              <a:t>access </a:t>
            </a:r>
            <a:r>
              <a:rPr lang="en-US" altLang="en-US" sz="2800" dirty="0">
                <a:latin typeface="Calibri" pitchFamily="34" charset="0"/>
                <a:ea typeface="Microsoft YaHei" pitchFamily="34" charset="-122"/>
                <a:cs typeface="Mangal" pitchFamily="18" charset="0"/>
              </a:rPr>
              <a:t>the page tables, which themselves are stored in memory (very </a:t>
            </a:r>
            <a:r>
              <a:rPr lang="en-US" altLang="en-US" sz="2800" dirty="0">
                <a:solidFill>
                  <a:srgbClr val="C00000"/>
                </a:solidFill>
                <a:latin typeface="Calibri" pitchFamily="34" charset="0"/>
                <a:ea typeface="Microsoft YaHei" pitchFamily="34" charset="-122"/>
                <a:cs typeface="Mangal" pitchFamily="18" charset="0"/>
              </a:rPr>
              <a:t>slow</a:t>
            </a:r>
            <a:r>
              <a:rPr lang="en-US" altLang="en-US" sz="2800" dirty="0">
                <a:latin typeface="Calibri" pitchFamily="34" charset="0"/>
                <a:ea typeface="Microsoft YaHei" pitchFamily="34" charset="-122"/>
                <a:cs typeface="Mangal" pitchFamily="18" charset="0"/>
              </a:rPr>
              <a:t>)</a:t>
            </a:r>
          </a:p>
          <a:p>
            <a:pPr marL="431800" indent="-323850" fontAlgn="auto">
              <a:spcBef>
                <a:spcPct val="0"/>
              </a:spcBef>
              <a:spcAft>
                <a:spcPts val="1413"/>
              </a:spcAft>
            </a:pPr>
            <a:r>
              <a:rPr lang="en-US" altLang="en-US" sz="2800" dirty="0">
                <a:latin typeface="Calibri" pitchFamily="34" charset="0"/>
                <a:ea typeface="Microsoft YaHei" pitchFamily="34" charset="-122"/>
                <a:cs typeface="Mangal" pitchFamily="18" charset="0"/>
              </a:rPr>
              <a:t>Fast mechanism </a:t>
            </a:r>
            <a:r>
              <a:rPr lang="en-US" altLang="en-US" sz="2800" dirty="0">
                <a:latin typeface="Calibri" pitchFamily="34" charset="0"/>
                <a:ea typeface="Microsoft YaHei" pitchFamily="34" charset="-122"/>
                <a:cs typeface="Mangal" pitchFamily="18" charset="0"/>
                <a:sym typeface="Wingdings" panose="05000000000000000000" pitchFamily="2" charset="2"/>
              </a:rPr>
              <a:t> Cache </a:t>
            </a:r>
            <a:r>
              <a:rPr lang="en-US" altLang="en-US" sz="2800" i="1" dirty="0">
                <a:solidFill>
                  <a:srgbClr val="FF0000"/>
                </a:solidFill>
                <a:latin typeface="Calibri" pitchFamily="34" charset="0"/>
                <a:ea typeface="Microsoft YaHei" pitchFamily="34" charset="-122"/>
                <a:cs typeface="Mangal" pitchFamily="18" charset="0"/>
                <a:sym typeface="Wingdings" panose="05000000000000000000" pitchFamily="2" charset="2"/>
              </a:rPr>
              <a:t>N</a:t>
            </a:r>
            <a:r>
              <a:rPr lang="en-US" altLang="en-US" sz="2800" dirty="0">
                <a:solidFill>
                  <a:srgbClr val="FF0000"/>
                </a:solidFill>
                <a:latin typeface="Calibri" pitchFamily="34" charset="0"/>
                <a:ea typeface="Microsoft YaHei" pitchFamily="34" charset="-122"/>
                <a:cs typeface="Mangal" pitchFamily="18" charset="0"/>
                <a:sym typeface="Wingdings" panose="05000000000000000000" pitchFamily="2" charset="2"/>
              </a:rPr>
              <a:t> recent </a:t>
            </a:r>
            <a:r>
              <a:rPr lang="en-US" altLang="en-US" sz="2800" dirty="0">
                <a:latin typeface="Calibri" pitchFamily="34" charset="0"/>
                <a:ea typeface="Microsoft YaHei" pitchFamily="34" charset="-122"/>
                <a:cs typeface="Mangal" pitchFamily="18" charset="0"/>
                <a:sym typeface="Wingdings" panose="05000000000000000000" pitchFamily="2" charset="2"/>
              </a:rPr>
              <a:t>mappings. Due to temporal and spatial locality, we should observe a very high </a:t>
            </a:r>
            <a:r>
              <a:rPr lang="en-US" altLang="en-US" sz="2800" dirty="0">
                <a:solidFill>
                  <a:srgbClr val="00B050"/>
                </a:solidFill>
                <a:latin typeface="Calibri" pitchFamily="34" charset="0"/>
                <a:ea typeface="Microsoft YaHei" pitchFamily="34" charset="-122"/>
                <a:cs typeface="Mangal" pitchFamily="18" charset="0"/>
                <a:sym typeface="Wingdings" panose="05000000000000000000" pitchFamily="2" charset="2"/>
              </a:rPr>
              <a:t>hit rate</a:t>
            </a:r>
            <a:r>
              <a:rPr lang="en-US" altLang="en-US" sz="2800" dirty="0">
                <a:latin typeface="Calibri" pitchFamily="34" charset="0"/>
                <a:ea typeface="Microsoft YaHei" pitchFamily="34" charset="-122"/>
                <a:cs typeface="Mangal" pitchFamily="18" charset="0"/>
                <a:sym typeface="Wingdings" panose="05000000000000000000" pitchFamily="2" charset="2"/>
              </a:rPr>
              <a:t>. We need not access the page tables for every access. </a:t>
            </a:r>
            <a:endParaRPr lang="en-US" altLang="en-US" sz="2800" dirty="0">
              <a:latin typeface="Calibri" pitchFamily="34" charset="0"/>
              <a:ea typeface="Microsoft YaHei" pitchFamily="34" charset="-122"/>
              <a:cs typeface="Mangal" pitchFamily="18" charset="0"/>
            </a:endParaRPr>
          </a:p>
        </p:txBody>
      </p:sp>
    </p:spTree>
    <p:extLst>
      <p:ext uri="{BB962C8B-B14F-4D97-AF65-F5344CB8AC3E}">
        <p14:creationId xmlns:p14="http://schemas.microsoft.com/office/powerpoint/2010/main" val="17860223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36800" y="22860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a:solidFill>
                  <a:schemeClr val="tx1"/>
                </a:solidFill>
              </a:rPr>
              <a:t>Memory Access </a:t>
            </a:r>
            <a:r>
              <a:rPr lang="fr-FR" dirty="0" err="1">
                <a:solidFill>
                  <a:schemeClr val="tx1"/>
                </a:solidFill>
              </a:rPr>
              <a:t>with</a:t>
            </a:r>
            <a:r>
              <a:rPr lang="fr-FR" dirty="0">
                <a:solidFill>
                  <a:schemeClr val="tx1"/>
                </a:solidFill>
              </a:rPr>
              <a:t> a TLB</a:t>
            </a:r>
          </a:p>
        </p:txBody>
      </p:sp>
      <p:sp>
        <p:nvSpPr>
          <p:cNvPr id="3" name="Rectangle 60"/>
          <p:cNvSpPr>
            <a:spLocks noChangeArrowheads="1"/>
          </p:cNvSpPr>
          <p:nvPr/>
        </p:nvSpPr>
        <p:spPr bwMode="auto">
          <a:xfrm>
            <a:off x="2743200" y="2362200"/>
            <a:ext cx="2057400" cy="1066800"/>
          </a:xfrm>
          <a:prstGeom prst="rect">
            <a:avLst/>
          </a:prstGeom>
          <a:solidFill>
            <a:srgbClr val="FFE6D5"/>
          </a:solidFill>
          <a:ln w="8"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pPr algn="ctr"/>
            <a:endParaRPr lang="en-US" dirty="0"/>
          </a:p>
          <a:p>
            <a:pPr algn="ctr"/>
            <a:r>
              <a:rPr lang="en-US" dirty="0"/>
              <a:t>Processor</a:t>
            </a:r>
          </a:p>
        </p:txBody>
      </p:sp>
      <p:sp>
        <p:nvSpPr>
          <p:cNvPr id="4" name="Rectangle 3"/>
          <p:cNvSpPr/>
          <p:nvPr/>
        </p:nvSpPr>
        <p:spPr>
          <a:xfrm>
            <a:off x="5410200" y="2362200"/>
            <a:ext cx="1371600" cy="1066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TLB</a:t>
            </a:r>
          </a:p>
        </p:txBody>
      </p:sp>
      <p:sp>
        <p:nvSpPr>
          <p:cNvPr id="5" name="Rectangle 4"/>
          <p:cNvSpPr/>
          <p:nvPr/>
        </p:nvSpPr>
        <p:spPr>
          <a:xfrm>
            <a:off x="7696200" y="2286000"/>
            <a:ext cx="2209800" cy="11430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Caches</a:t>
            </a:r>
          </a:p>
        </p:txBody>
      </p:sp>
      <p:sp>
        <p:nvSpPr>
          <p:cNvPr id="6" name="Right Arrow 5"/>
          <p:cNvSpPr/>
          <p:nvPr/>
        </p:nvSpPr>
        <p:spPr>
          <a:xfrm>
            <a:off x="4800600" y="2819400"/>
            <a:ext cx="6096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781800" y="2743200"/>
            <a:ext cx="91440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Up Arrow 7"/>
          <p:cNvSpPr/>
          <p:nvPr/>
        </p:nvSpPr>
        <p:spPr>
          <a:xfrm>
            <a:off x="5715000" y="3432175"/>
            <a:ext cx="152400" cy="1219200"/>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Up Arrow 13"/>
          <p:cNvSpPr/>
          <p:nvPr/>
        </p:nvSpPr>
        <p:spPr>
          <a:xfrm flipV="1">
            <a:off x="5960533" y="3454397"/>
            <a:ext cx="169334" cy="1222376"/>
          </a:xfrm>
          <a:prstGeom prst="up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5" name="Rectangle 14"/>
          <p:cNvSpPr/>
          <p:nvPr/>
        </p:nvSpPr>
        <p:spPr>
          <a:xfrm>
            <a:off x="5317066" y="4676772"/>
            <a:ext cx="1371600" cy="106680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Page Tables</a:t>
            </a:r>
          </a:p>
        </p:txBody>
      </p:sp>
    </p:spTree>
    <p:extLst>
      <p:ext uri="{BB962C8B-B14F-4D97-AF65-F5344CB8AC3E}">
        <p14:creationId xmlns:p14="http://schemas.microsoft.com/office/powerpoint/2010/main" val="31298976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368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TLB</a:t>
            </a:r>
          </a:p>
        </p:txBody>
      </p:sp>
      <p:sp>
        <p:nvSpPr>
          <p:cNvPr id="79877" name="Text Placeholder 2"/>
          <p:cNvSpPr txBox="1">
            <a:spLocks noGrp="1"/>
          </p:cNvSpPr>
          <p:nvPr>
            <p:ph type="body" idx="4294967295"/>
          </p:nvPr>
        </p:nvSpPr>
        <p:spPr bwMode="auto">
          <a:xfrm>
            <a:off x="2413000" y="1524001"/>
            <a:ext cx="7416800" cy="4689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rmAutofit lnSpcReduction="10000"/>
          </a:bodyPr>
          <a:lstStyle/>
          <a:p>
            <a:pPr marL="431800" indent="-323850">
              <a:spcBef>
                <a:spcPct val="0"/>
              </a:spcBef>
              <a:spcAft>
                <a:spcPts val="1413"/>
              </a:spcAft>
            </a:pPr>
            <a:r>
              <a:rPr lang="en-US" altLang="en-US" sz="2800" b="1" dirty="0">
                <a:solidFill>
                  <a:srgbClr val="0000FF"/>
                </a:solidFill>
                <a:latin typeface="Calibri" pitchFamily="34" charset="0"/>
                <a:ea typeface="Microsoft YaHei" pitchFamily="34" charset="-122"/>
                <a:cs typeface="Mangal" pitchFamily="18" charset="0"/>
              </a:rPr>
              <a:t>TLB</a:t>
            </a:r>
            <a:r>
              <a:rPr lang="en-US" altLang="en-US" sz="2800" dirty="0">
                <a:latin typeface="Calibri" pitchFamily="34" charset="0"/>
                <a:ea typeface="Microsoft YaHei" pitchFamily="34" charset="-122"/>
                <a:cs typeface="Mangal" pitchFamily="18" charset="0"/>
              </a:rPr>
              <a:t> (Translation </a:t>
            </a:r>
            <a:r>
              <a:rPr lang="en-US" altLang="en-US" sz="2800" dirty="0" err="1">
                <a:latin typeface="Calibri" pitchFamily="34" charset="0"/>
                <a:ea typeface="Microsoft YaHei" pitchFamily="34" charset="-122"/>
                <a:cs typeface="Mangal" pitchFamily="18" charset="0"/>
              </a:rPr>
              <a:t>Lookaside</a:t>
            </a:r>
            <a:r>
              <a:rPr lang="en-US" altLang="en-US" sz="2800" dirty="0">
                <a:latin typeface="Calibri" pitchFamily="34" charset="0"/>
                <a:ea typeface="Microsoft YaHei" pitchFamily="34" charset="-122"/>
                <a:cs typeface="Mangal" pitchFamily="18" charset="0"/>
              </a:rPr>
              <a:t> Buffer)</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A fully associative cache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Each entry contains a page → frame (mapping)</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Typically contains 64 entries</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Very few accesses go to the page table.</a:t>
            </a:r>
          </a:p>
          <a:p>
            <a:pPr marL="431800" indent="-323850">
              <a:spcBef>
                <a:spcPct val="0"/>
              </a:spcBef>
              <a:spcAft>
                <a:spcPts val="1413"/>
              </a:spcAft>
            </a:pPr>
            <a:r>
              <a:rPr lang="en-US" altLang="en-US" sz="2800" dirty="0">
                <a:latin typeface="Calibri" pitchFamily="34" charset="0"/>
                <a:ea typeface="Microsoft YaHei" pitchFamily="34" charset="-122"/>
                <a:cs typeface="Mangal" pitchFamily="18" charset="0"/>
              </a:rPr>
              <a:t>Accesses that go to the</a:t>
            </a:r>
            <a:r>
              <a:rPr lang="en-US" altLang="en-US" sz="2800" b="1" dirty="0">
                <a:latin typeface="Calibri" pitchFamily="34" charset="0"/>
                <a:ea typeface="Microsoft YaHei" pitchFamily="34" charset="-122"/>
                <a:cs typeface="Mangal" pitchFamily="18" charset="0"/>
              </a:rPr>
              <a:t> </a:t>
            </a:r>
            <a:r>
              <a:rPr lang="en-US" altLang="en-US" sz="2800" b="1" dirty="0">
                <a:solidFill>
                  <a:srgbClr val="008000"/>
                </a:solidFill>
                <a:latin typeface="Calibri" pitchFamily="34" charset="0"/>
                <a:ea typeface="Microsoft YaHei" pitchFamily="34" charset="-122"/>
                <a:cs typeface="Mangal" pitchFamily="18" charset="0"/>
              </a:rPr>
              <a:t>page table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If there is no </a:t>
            </a:r>
            <a:r>
              <a:rPr lang="en-US" altLang="en-US" sz="2400" dirty="0">
                <a:solidFill>
                  <a:srgbClr val="2300DC"/>
                </a:solidFill>
                <a:latin typeface="Calibri" pitchFamily="34" charset="0"/>
                <a:ea typeface="Microsoft YaHei" pitchFamily="34" charset="-122"/>
                <a:cs typeface="Mangal" pitchFamily="18" charset="0"/>
              </a:rPr>
              <a:t>mapping</a:t>
            </a:r>
            <a:r>
              <a:rPr lang="en-US" altLang="en-US" sz="2400" dirty="0">
                <a:latin typeface="Calibri" pitchFamily="34" charset="0"/>
                <a:ea typeface="Microsoft YaHei" pitchFamily="34" charset="-122"/>
                <a:cs typeface="Mangal" pitchFamily="18" charset="0"/>
              </a:rPr>
              <a:t>, we have a </a:t>
            </a:r>
            <a:r>
              <a:rPr lang="en-US" altLang="en-US" sz="2400" b="1" dirty="0">
                <a:solidFill>
                  <a:srgbClr val="00AE00"/>
                </a:solidFill>
                <a:latin typeface="Calibri" pitchFamily="34" charset="0"/>
                <a:ea typeface="Microsoft YaHei" pitchFamily="34" charset="-122"/>
                <a:cs typeface="Mangal" pitchFamily="18" charset="0"/>
              </a:rPr>
              <a:t>page fault</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On a page fault, create a mapping, and allocate an empty frame in memory. Update the list of empty frames.</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3622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Swap </a:t>
            </a:r>
            <a:r>
              <a:rPr lang="fr-FR" dirty="0" err="1">
                <a:solidFill>
                  <a:schemeClr val="tx1"/>
                </a:solidFill>
              </a:rPr>
              <a:t>Space</a:t>
            </a:r>
            <a:endParaRPr lang="fr-FR" dirty="0">
              <a:solidFill>
                <a:schemeClr val="tx1"/>
              </a:solidFill>
            </a:endParaRPr>
          </a:p>
        </p:txBody>
      </p:sp>
      <p:sp>
        <p:nvSpPr>
          <p:cNvPr id="80901" name="Text Placeholder 2"/>
          <p:cNvSpPr txBox="1">
            <a:spLocks noGrp="1"/>
          </p:cNvSpPr>
          <p:nvPr>
            <p:ph type="body" idx="4294967295"/>
          </p:nvPr>
        </p:nvSpPr>
        <p:spPr bwMode="auto">
          <a:xfrm>
            <a:off x="2165350" y="1371600"/>
            <a:ext cx="7740650" cy="5257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Consider a system with 500 MB of main memory.</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Can we run a </a:t>
            </a:r>
            <a:r>
              <a:rPr lang="en-US" altLang="en-US" sz="2400" dirty="0">
                <a:solidFill>
                  <a:srgbClr val="2300DC"/>
                </a:solidFill>
                <a:latin typeface="Calibri" pitchFamily="34" charset="0"/>
                <a:ea typeface="Microsoft YaHei" pitchFamily="34" charset="-122"/>
                <a:cs typeface="Mangal" pitchFamily="18" charset="0"/>
              </a:rPr>
              <a:t>program</a:t>
            </a:r>
            <a:r>
              <a:rPr lang="en-US" altLang="en-US" sz="2400" dirty="0">
                <a:latin typeface="Calibri" pitchFamily="34" charset="0"/>
                <a:ea typeface="Microsoft YaHei" pitchFamily="34" charset="-122"/>
                <a:cs typeface="Mangal" pitchFamily="18" charset="0"/>
              </a:rPr>
              <a:t> that requires 1 GB of </a:t>
            </a:r>
            <a:r>
              <a:rPr lang="en-US" altLang="en-US" sz="2400" dirty="0">
                <a:solidFill>
                  <a:srgbClr val="DC2300"/>
                </a:solidFill>
                <a:latin typeface="Calibri" pitchFamily="34" charset="0"/>
                <a:ea typeface="Microsoft YaHei" pitchFamily="34" charset="-122"/>
                <a:cs typeface="Mangal" pitchFamily="18" charset="0"/>
              </a:rPr>
              <a:t>main memory </a:t>
            </a:r>
            <a:r>
              <a:rPr lang="en-US" altLang="en-US" sz="2400" dirty="0">
                <a:latin typeface="Calibri" pitchFamily="34" charset="0"/>
                <a:ea typeface="Microsoft YaHei" pitchFamily="34" charset="-122"/>
                <a:cs typeface="Mangal" pitchFamily="18" charset="0"/>
              </a:rPr>
              <a:t>?</a:t>
            </a:r>
          </a:p>
          <a:p>
            <a:pPr marL="863600" lvl="1" indent="-323850">
              <a:spcBef>
                <a:spcPct val="0"/>
              </a:spcBef>
              <a:spcAft>
                <a:spcPts val="1138"/>
              </a:spcAft>
            </a:pPr>
            <a:r>
              <a:rPr lang="en-US" altLang="en-US" sz="2400" b="1" dirty="0">
                <a:solidFill>
                  <a:srgbClr val="008000"/>
                </a:solidFill>
                <a:latin typeface="Calibri" pitchFamily="34" charset="0"/>
                <a:ea typeface="Microsoft YaHei" pitchFamily="34" charset="-122"/>
                <a:cs typeface="Mangal" pitchFamily="18" charset="0"/>
              </a:rPr>
              <a:t>YES</a:t>
            </a:r>
          </a:p>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Add an additional </a:t>
            </a:r>
            <a:r>
              <a:rPr lang="en-US" altLang="en-US" sz="3200" b="1" dirty="0">
                <a:solidFill>
                  <a:srgbClr val="2300DC"/>
                </a:solidFill>
                <a:latin typeface="Calibri" pitchFamily="34" charset="0"/>
                <a:ea typeface="Microsoft YaHei" pitchFamily="34" charset="-122"/>
                <a:cs typeface="Mangal" pitchFamily="18" charset="0"/>
              </a:rPr>
              <a:t>entry</a:t>
            </a:r>
            <a:r>
              <a:rPr lang="en-US" altLang="en-US" sz="3200" dirty="0">
                <a:latin typeface="Calibri" pitchFamily="34" charset="0"/>
                <a:ea typeface="Microsoft YaHei" pitchFamily="34" charset="-122"/>
                <a:cs typeface="Mangal" pitchFamily="18" charset="0"/>
              </a:rPr>
              <a:t> in the page table.</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bit → Is the frame found in main memory, or </a:t>
            </a:r>
            <a:r>
              <a:rPr lang="en-US" altLang="en-US" sz="2400" b="1" dirty="0">
                <a:solidFill>
                  <a:srgbClr val="00B050"/>
                </a:solidFill>
                <a:latin typeface="Calibri" pitchFamily="34" charset="0"/>
                <a:ea typeface="Microsoft YaHei" pitchFamily="34" charset="-122"/>
                <a:cs typeface="Mangal" pitchFamily="18" charset="0"/>
              </a:rPr>
              <a:t>somewhere else (???)</a:t>
            </a:r>
          </a:p>
          <a:p>
            <a:pPr marL="863600" lvl="1" indent="-323850">
              <a:spcBef>
                <a:spcPct val="0"/>
              </a:spcBef>
              <a:spcAft>
                <a:spcPts val="1138"/>
              </a:spcAft>
            </a:pPr>
            <a:r>
              <a:rPr lang="en-US" altLang="en-US" sz="2400" dirty="0">
                <a:latin typeface="Calibri" pitchFamily="34" charset="0"/>
                <a:ea typeface="Microsoft YaHei" pitchFamily="34" charset="-122"/>
                <a:cs typeface="Mangal" pitchFamily="18" charset="0"/>
              </a:rPr>
              <a:t> </a:t>
            </a:r>
            <a:r>
              <a:rPr lang="en-US" altLang="en-US" sz="2400" b="1" dirty="0">
                <a:solidFill>
                  <a:srgbClr val="00AE00"/>
                </a:solidFill>
                <a:latin typeface="Calibri" pitchFamily="34" charset="0"/>
                <a:ea typeface="Microsoft YaHei" pitchFamily="34" charset="-122"/>
                <a:cs typeface="Mangal" pitchFamily="18" charset="0"/>
              </a:rPr>
              <a:t>Hard disk</a:t>
            </a:r>
            <a:r>
              <a:rPr lang="en-US" altLang="en-US" sz="2400" dirty="0">
                <a:latin typeface="Calibri" pitchFamily="34" charset="0"/>
                <a:ea typeface="Microsoft YaHei" pitchFamily="34" charset="-122"/>
                <a:cs typeface="Mangal" pitchFamily="18" charset="0"/>
              </a:rPr>
              <a:t> (studied later) contains a dedicated area to save frames that do not fit in main memory.  This area is known as the </a:t>
            </a:r>
            <a:r>
              <a:rPr lang="en-US" altLang="en-US" sz="2400" b="1" dirty="0">
                <a:latin typeface="Calibri" pitchFamily="34" charset="0"/>
                <a:ea typeface="Microsoft YaHei" pitchFamily="34" charset="-122"/>
                <a:cs typeface="Mangal" pitchFamily="18" charset="0"/>
              </a:rPr>
              <a:t>swap space</a:t>
            </a:r>
            <a:r>
              <a:rPr lang="en-US" altLang="en-US" sz="2400" dirty="0">
                <a:latin typeface="Calibri" pitchFamily="34" charset="0"/>
                <a:ea typeface="Microsoft YaHei" pitchFamily="34" charset="-122"/>
                <a:cs typeface="Mangal" pitchFamily="18" charset="0"/>
              </a:rPr>
              <a:t>.</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362200" y="228601"/>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a:solidFill>
                  <a:schemeClr val="tx1"/>
                </a:solidFill>
              </a:rPr>
              <a:t>System </a:t>
            </a:r>
            <a:r>
              <a:rPr lang="fr-FR" dirty="0" err="1">
                <a:solidFill>
                  <a:schemeClr val="tx1"/>
                </a:solidFill>
              </a:rPr>
              <a:t>with</a:t>
            </a:r>
            <a:r>
              <a:rPr lang="fr-FR" dirty="0">
                <a:solidFill>
                  <a:schemeClr val="tx1"/>
                </a:solidFill>
              </a:rPr>
              <a:t> a Hard </a:t>
            </a:r>
            <a:r>
              <a:rPr lang="fr-FR" dirty="0" err="1">
                <a:solidFill>
                  <a:schemeClr val="tx1"/>
                </a:solidFill>
              </a:rPr>
              <a:t>Disk</a:t>
            </a:r>
            <a:endParaRPr lang="fr-FR" dirty="0">
              <a:solidFill>
                <a:schemeClr val="tx1"/>
              </a:solidFill>
            </a:endParaRPr>
          </a:p>
        </p:txBody>
      </p:sp>
      <p:sp>
        <p:nvSpPr>
          <p:cNvPr id="3" name="Rectangle 2"/>
          <p:cNvSpPr/>
          <p:nvPr/>
        </p:nvSpPr>
        <p:spPr>
          <a:xfrm>
            <a:off x="5105400" y="1828800"/>
            <a:ext cx="22860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p>
        </p:txBody>
      </p:sp>
      <p:sp>
        <p:nvSpPr>
          <p:cNvPr id="4" name="Rounded Rectangle 3"/>
          <p:cNvSpPr/>
          <p:nvPr/>
        </p:nvSpPr>
        <p:spPr>
          <a:xfrm>
            <a:off x="5791200" y="2971800"/>
            <a:ext cx="914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L1</a:t>
            </a:r>
          </a:p>
        </p:txBody>
      </p:sp>
      <p:sp>
        <p:nvSpPr>
          <p:cNvPr id="5" name="Rounded Rectangle 4"/>
          <p:cNvSpPr/>
          <p:nvPr/>
        </p:nvSpPr>
        <p:spPr>
          <a:xfrm>
            <a:off x="5257800" y="3467100"/>
            <a:ext cx="20574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L2</a:t>
            </a:r>
          </a:p>
        </p:txBody>
      </p:sp>
      <p:sp>
        <p:nvSpPr>
          <p:cNvPr id="6" name="Rectangle 5"/>
          <p:cNvSpPr/>
          <p:nvPr/>
        </p:nvSpPr>
        <p:spPr>
          <a:xfrm>
            <a:off x="4953000" y="2819400"/>
            <a:ext cx="2590800" cy="1295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Up-Down Arrow 6"/>
          <p:cNvSpPr/>
          <p:nvPr/>
        </p:nvSpPr>
        <p:spPr>
          <a:xfrm>
            <a:off x="6172200" y="2667000"/>
            <a:ext cx="228600" cy="30480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8" name="Up-Down Arrow 7"/>
          <p:cNvSpPr/>
          <p:nvPr/>
        </p:nvSpPr>
        <p:spPr>
          <a:xfrm>
            <a:off x="6189133" y="3876675"/>
            <a:ext cx="228600" cy="47625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9" name="Rectangle 8"/>
          <p:cNvSpPr/>
          <p:nvPr/>
        </p:nvSpPr>
        <p:spPr>
          <a:xfrm>
            <a:off x="4533900" y="4373033"/>
            <a:ext cx="3733800" cy="4572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Main Memory</a:t>
            </a:r>
          </a:p>
        </p:txBody>
      </p:sp>
      <p:sp>
        <p:nvSpPr>
          <p:cNvPr id="10" name="Up-Down Arrow 9"/>
          <p:cNvSpPr/>
          <p:nvPr/>
        </p:nvSpPr>
        <p:spPr>
          <a:xfrm>
            <a:off x="6189133" y="4838700"/>
            <a:ext cx="228600" cy="476250"/>
          </a:xfrm>
          <a:prstGeom prst="upDownArrow">
            <a:avLst/>
          </a:prstGeom>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1" name="Flowchart: Magnetic Disk 10"/>
          <p:cNvSpPr/>
          <p:nvPr/>
        </p:nvSpPr>
        <p:spPr>
          <a:xfrm>
            <a:off x="3429000" y="5347758"/>
            <a:ext cx="5638800" cy="685800"/>
          </a:xfrm>
          <a:prstGeom prst="flowChartMagneticDisk">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Hard Disk</a:t>
            </a:r>
          </a:p>
        </p:txBody>
      </p:sp>
      <p:sp>
        <p:nvSpPr>
          <p:cNvPr id="12" name="Oval 11"/>
          <p:cNvSpPr/>
          <p:nvPr/>
        </p:nvSpPr>
        <p:spPr>
          <a:xfrm>
            <a:off x="5410200" y="5323417"/>
            <a:ext cx="19812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Swap space</a:t>
            </a:r>
          </a:p>
        </p:txBody>
      </p:sp>
    </p:spTree>
    <p:extLst>
      <p:ext uri="{BB962C8B-B14F-4D97-AF65-F5344CB8AC3E}">
        <p14:creationId xmlns:p14="http://schemas.microsoft.com/office/powerpoint/2010/main" val="164783815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grpSp>
        <p:nvGrpSpPr>
          <p:cNvPr id="2" name="Group 5"/>
          <p:cNvGrpSpPr>
            <a:grpSpLocks noChangeAspect="1"/>
          </p:cNvGrpSpPr>
          <p:nvPr/>
        </p:nvGrpSpPr>
        <p:grpSpPr bwMode="auto">
          <a:xfrm>
            <a:off x="3917950" y="751788"/>
            <a:ext cx="5073650" cy="5649012"/>
            <a:chOff x="1835" y="1008"/>
            <a:chExt cx="2716" cy="3024"/>
          </a:xfrm>
        </p:grpSpPr>
        <p:sp>
          <p:nvSpPr>
            <p:cNvPr id="3" name="AutoShape 4"/>
            <p:cNvSpPr>
              <a:spLocks noChangeAspect="1" noChangeArrowheads="1" noTextEdit="1"/>
            </p:cNvSpPr>
            <p:nvPr/>
          </p:nvSpPr>
          <p:spPr bwMode="auto">
            <a:xfrm>
              <a:off x="1835" y="1008"/>
              <a:ext cx="2716" cy="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6"/>
            <p:cNvSpPr>
              <a:spLocks/>
            </p:cNvSpPr>
            <p:nvPr/>
          </p:nvSpPr>
          <p:spPr bwMode="auto">
            <a:xfrm>
              <a:off x="2095" y="1330"/>
              <a:ext cx="645" cy="273"/>
            </a:xfrm>
            <a:custGeom>
              <a:avLst/>
              <a:gdLst>
                <a:gd name="T0" fmla="*/ 27 w 52"/>
                <a:gd name="T1" fmla="*/ 0 h 22"/>
                <a:gd name="T2" fmla="*/ 0 w 52"/>
                <a:gd name="T3" fmla="*/ 12 h 22"/>
                <a:gd name="T4" fmla="*/ 27 w 52"/>
                <a:gd name="T5" fmla="*/ 22 h 22"/>
                <a:gd name="T6" fmla="*/ 52 w 52"/>
                <a:gd name="T7" fmla="*/ 11 h 22"/>
                <a:gd name="T8" fmla="*/ 27 w 52"/>
                <a:gd name="T9" fmla="*/ 0 h 22"/>
              </a:gdLst>
              <a:ahLst/>
              <a:cxnLst>
                <a:cxn ang="0">
                  <a:pos x="T0" y="T1"/>
                </a:cxn>
                <a:cxn ang="0">
                  <a:pos x="T2" y="T3"/>
                </a:cxn>
                <a:cxn ang="0">
                  <a:pos x="T4" y="T5"/>
                </a:cxn>
                <a:cxn ang="0">
                  <a:pos x="T6" y="T7"/>
                </a:cxn>
                <a:cxn ang="0">
                  <a:pos x="T8" y="T9"/>
                </a:cxn>
              </a:cxnLst>
              <a:rect l="0" t="0" r="r" b="b"/>
              <a:pathLst>
                <a:path w="52" h="22">
                  <a:moveTo>
                    <a:pt x="27" y="0"/>
                  </a:moveTo>
                  <a:lnTo>
                    <a:pt x="0" y="12"/>
                  </a:lnTo>
                  <a:lnTo>
                    <a:pt x="27" y="22"/>
                  </a:lnTo>
                  <a:lnTo>
                    <a:pt x="52" y="11"/>
                  </a:lnTo>
                  <a:lnTo>
                    <a:pt x="27"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8" name="Line 7"/>
            <p:cNvSpPr>
              <a:spLocks noChangeShapeType="1"/>
            </p:cNvSpPr>
            <p:nvPr/>
          </p:nvSpPr>
          <p:spPr bwMode="auto">
            <a:xfrm>
              <a:off x="2430" y="1045"/>
              <a:ext cx="0" cy="285"/>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Freeform 8"/>
            <p:cNvSpPr>
              <a:spLocks/>
            </p:cNvSpPr>
            <p:nvPr/>
          </p:nvSpPr>
          <p:spPr bwMode="auto">
            <a:xfrm>
              <a:off x="2405" y="1268"/>
              <a:ext cx="37" cy="62"/>
            </a:xfrm>
            <a:custGeom>
              <a:avLst/>
              <a:gdLst>
                <a:gd name="T0" fmla="*/ 2 w 3"/>
                <a:gd name="T1" fmla="*/ 1 h 5"/>
                <a:gd name="T2" fmla="*/ 0 w 3"/>
                <a:gd name="T3" fmla="*/ 0 h 5"/>
                <a:gd name="T4" fmla="*/ 2 w 3"/>
                <a:gd name="T5" fmla="*/ 5 h 5"/>
                <a:gd name="T6" fmla="*/ 3 w 3"/>
                <a:gd name="T7" fmla="*/ 0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lnTo>
                    <a:pt x="0" y="0"/>
                  </a:lnTo>
                  <a:lnTo>
                    <a:pt x="2" y="5"/>
                  </a:lnTo>
                  <a:lnTo>
                    <a:pt x="3"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 name="Rectangle 9"/>
            <p:cNvSpPr>
              <a:spLocks noChangeArrowheads="1"/>
            </p:cNvSpPr>
            <p:nvPr/>
          </p:nvSpPr>
          <p:spPr bwMode="auto">
            <a:xfrm>
              <a:off x="2263" y="1411"/>
              <a:ext cx="333" cy="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300">
                  <a:solidFill>
                    <a:srgbClr val="24282B"/>
                  </a:solidFill>
                  <a:latin typeface="ArialMT" charset="0"/>
                </a:rPr>
                <a:t>TLB hit?</a:t>
              </a:r>
              <a:endParaRPr lang="en-US">
                <a:latin typeface="Arial" pitchFamily="34" charset="0"/>
              </a:endParaRPr>
            </a:p>
          </p:txBody>
        </p:sp>
        <p:sp>
          <p:nvSpPr>
            <p:cNvPr id="11" name="Line 10"/>
            <p:cNvSpPr>
              <a:spLocks noChangeShapeType="1"/>
            </p:cNvSpPr>
            <p:nvPr/>
          </p:nvSpPr>
          <p:spPr bwMode="auto">
            <a:xfrm>
              <a:off x="2740" y="1467"/>
              <a:ext cx="284"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Freeform 11"/>
            <p:cNvSpPr>
              <a:spLocks/>
            </p:cNvSpPr>
            <p:nvPr/>
          </p:nvSpPr>
          <p:spPr bwMode="auto">
            <a:xfrm>
              <a:off x="2950" y="1454"/>
              <a:ext cx="74" cy="37"/>
            </a:xfrm>
            <a:custGeom>
              <a:avLst/>
              <a:gdLst>
                <a:gd name="T0" fmla="*/ 2 w 6"/>
                <a:gd name="T1" fmla="*/ 1 h 3"/>
                <a:gd name="T2" fmla="*/ 0 w 6"/>
                <a:gd name="T3" fmla="*/ 3 h 3"/>
                <a:gd name="T4" fmla="*/ 6 w 6"/>
                <a:gd name="T5" fmla="*/ 1 h 3"/>
                <a:gd name="T6" fmla="*/ 0 w 6"/>
                <a:gd name="T7" fmla="*/ 0 h 3"/>
                <a:gd name="T8" fmla="*/ 2 w 6"/>
                <a:gd name="T9" fmla="*/ 1 h 3"/>
              </a:gdLst>
              <a:ahLst/>
              <a:cxnLst>
                <a:cxn ang="0">
                  <a:pos x="T0" y="T1"/>
                </a:cxn>
                <a:cxn ang="0">
                  <a:pos x="T2" y="T3"/>
                </a:cxn>
                <a:cxn ang="0">
                  <a:pos x="T4" y="T5"/>
                </a:cxn>
                <a:cxn ang="0">
                  <a:pos x="T6" y="T7"/>
                </a:cxn>
                <a:cxn ang="0">
                  <a:pos x="T8" y="T9"/>
                </a:cxn>
              </a:cxnLst>
              <a:rect l="0" t="0" r="r" b="b"/>
              <a:pathLst>
                <a:path w="6" h="3">
                  <a:moveTo>
                    <a:pt x="2" y="1"/>
                  </a:moveTo>
                  <a:lnTo>
                    <a:pt x="0" y="3"/>
                  </a:lnTo>
                  <a:lnTo>
                    <a:pt x="6" y="1"/>
                  </a:lnTo>
                  <a:lnTo>
                    <a:pt x="0"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12"/>
            <p:cNvSpPr>
              <a:spLocks/>
            </p:cNvSpPr>
            <p:nvPr/>
          </p:nvSpPr>
          <p:spPr bwMode="auto">
            <a:xfrm>
              <a:off x="2764" y="1305"/>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3"/>
                    <a:pt x="15" y="5"/>
                  </a:cubicBezTo>
                  <a:cubicBezTo>
                    <a:pt x="15" y="8"/>
                    <a:pt x="13"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3"/>
            <p:cNvSpPr>
              <a:spLocks noChangeArrowheads="1"/>
            </p:cNvSpPr>
            <p:nvPr/>
          </p:nvSpPr>
          <p:spPr bwMode="auto">
            <a:xfrm>
              <a:off x="2794" y="1321"/>
              <a:ext cx="13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Yes</a:t>
              </a:r>
              <a:endParaRPr lang="en-US">
                <a:latin typeface="Arial" pitchFamily="34" charset="0"/>
              </a:endParaRPr>
            </a:p>
          </p:txBody>
        </p:sp>
        <p:sp>
          <p:nvSpPr>
            <p:cNvPr id="15" name="Freeform 14"/>
            <p:cNvSpPr>
              <a:spLocks/>
            </p:cNvSpPr>
            <p:nvPr/>
          </p:nvSpPr>
          <p:spPr bwMode="auto">
            <a:xfrm>
              <a:off x="2987" y="1380"/>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5"/>
            <p:cNvSpPr>
              <a:spLocks noChangeArrowheads="1"/>
            </p:cNvSpPr>
            <p:nvPr/>
          </p:nvSpPr>
          <p:spPr bwMode="auto">
            <a:xfrm>
              <a:off x="2452" y="1012"/>
              <a:ext cx="272"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Memory</a:t>
              </a:r>
              <a:endParaRPr lang="en-US">
                <a:latin typeface="Arial" pitchFamily="34" charset="0"/>
              </a:endParaRPr>
            </a:p>
          </p:txBody>
        </p:sp>
        <p:sp>
          <p:nvSpPr>
            <p:cNvPr id="17" name="Rectangle 16"/>
            <p:cNvSpPr>
              <a:spLocks noChangeArrowheads="1"/>
            </p:cNvSpPr>
            <p:nvPr/>
          </p:nvSpPr>
          <p:spPr bwMode="auto">
            <a:xfrm>
              <a:off x="2481" y="1114"/>
              <a:ext cx="235"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access</a:t>
              </a:r>
              <a:endParaRPr lang="en-US">
                <a:latin typeface="Arial" pitchFamily="34" charset="0"/>
              </a:endParaRPr>
            </a:p>
          </p:txBody>
        </p:sp>
        <p:sp>
          <p:nvSpPr>
            <p:cNvPr id="18" name="Rectangle 17"/>
            <p:cNvSpPr>
              <a:spLocks noChangeArrowheads="1"/>
            </p:cNvSpPr>
            <p:nvPr/>
          </p:nvSpPr>
          <p:spPr bwMode="auto">
            <a:xfrm>
              <a:off x="3061" y="1372"/>
              <a:ext cx="48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Send mapping</a:t>
              </a:r>
              <a:endParaRPr lang="en-US">
                <a:latin typeface="Arial" pitchFamily="34" charset="0"/>
              </a:endParaRPr>
            </a:p>
          </p:txBody>
        </p:sp>
        <p:sp>
          <p:nvSpPr>
            <p:cNvPr id="19" name="Rectangle 18"/>
            <p:cNvSpPr>
              <a:spLocks noChangeArrowheads="1"/>
            </p:cNvSpPr>
            <p:nvPr/>
          </p:nvSpPr>
          <p:spPr bwMode="auto">
            <a:xfrm>
              <a:off x="3105" y="1474"/>
              <a:ext cx="41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to processor</a:t>
              </a:r>
              <a:endParaRPr lang="en-US">
                <a:latin typeface="Arial" pitchFamily="34" charset="0"/>
              </a:endParaRPr>
            </a:p>
          </p:txBody>
        </p:sp>
        <p:sp>
          <p:nvSpPr>
            <p:cNvPr id="20" name="Line 19"/>
            <p:cNvSpPr>
              <a:spLocks noChangeShapeType="1"/>
            </p:cNvSpPr>
            <p:nvPr/>
          </p:nvSpPr>
          <p:spPr bwMode="auto">
            <a:xfrm>
              <a:off x="2430" y="1603"/>
              <a:ext cx="0" cy="223"/>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20"/>
            <p:cNvSpPr>
              <a:spLocks/>
            </p:cNvSpPr>
            <p:nvPr/>
          </p:nvSpPr>
          <p:spPr bwMode="auto">
            <a:xfrm>
              <a:off x="2417" y="1752"/>
              <a:ext cx="38" cy="74"/>
            </a:xfrm>
            <a:custGeom>
              <a:avLst/>
              <a:gdLst>
                <a:gd name="T0" fmla="*/ 1 w 3"/>
                <a:gd name="T1" fmla="*/ 2 h 6"/>
                <a:gd name="T2" fmla="*/ 0 w 3"/>
                <a:gd name="T3" fmla="*/ 0 h 6"/>
                <a:gd name="T4" fmla="*/ 1 w 3"/>
                <a:gd name="T5" fmla="*/ 6 h 6"/>
                <a:gd name="T6" fmla="*/ 3 w 3"/>
                <a:gd name="T7" fmla="*/ 0 h 6"/>
                <a:gd name="T8" fmla="*/ 1 w 3"/>
                <a:gd name="T9" fmla="*/ 2 h 6"/>
              </a:gdLst>
              <a:ahLst/>
              <a:cxnLst>
                <a:cxn ang="0">
                  <a:pos x="T0" y="T1"/>
                </a:cxn>
                <a:cxn ang="0">
                  <a:pos x="T2" y="T3"/>
                </a:cxn>
                <a:cxn ang="0">
                  <a:pos x="T4" y="T5"/>
                </a:cxn>
                <a:cxn ang="0">
                  <a:pos x="T6" y="T7"/>
                </a:cxn>
                <a:cxn ang="0">
                  <a:pos x="T8" y="T9"/>
                </a:cxn>
              </a:cxnLst>
              <a:rect l="0" t="0" r="r" b="b"/>
              <a:pathLst>
                <a:path w="3" h="6">
                  <a:moveTo>
                    <a:pt x="1" y="2"/>
                  </a:moveTo>
                  <a:lnTo>
                    <a:pt x="0" y="0"/>
                  </a:lnTo>
                  <a:lnTo>
                    <a:pt x="1" y="6"/>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2" name="Freeform 21"/>
            <p:cNvSpPr>
              <a:spLocks/>
            </p:cNvSpPr>
            <p:nvPr/>
          </p:nvSpPr>
          <p:spPr bwMode="auto">
            <a:xfrm>
              <a:off x="2058" y="1826"/>
              <a:ext cx="719" cy="335"/>
            </a:xfrm>
            <a:custGeom>
              <a:avLst/>
              <a:gdLst>
                <a:gd name="T0" fmla="*/ 30 w 58"/>
                <a:gd name="T1" fmla="*/ 0 h 27"/>
                <a:gd name="T2" fmla="*/ 0 w 58"/>
                <a:gd name="T3" fmla="*/ 15 h 27"/>
                <a:gd name="T4" fmla="*/ 30 w 58"/>
                <a:gd name="T5" fmla="*/ 27 h 27"/>
                <a:gd name="T6" fmla="*/ 58 w 58"/>
                <a:gd name="T7" fmla="*/ 13 h 27"/>
                <a:gd name="T8" fmla="*/ 30 w 58"/>
                <a:gd name="T9" fmla="*/ 0 h 27"/>
              </a:gdLst>
              <a:ahLst/>
              <a:cxnLst>
                <a:cxn ang="0">
                  <a:pos x="T0" y="T1"/>
                </a:cxn>
                <a:cxn ang="0">
                  <a:pos x="T2" y="T3"/>
                </a:cxn>
                <a:cxn ang="0">
                  <a:pos x="T4" y="T5"/>
                </a:cxn>
                <a:cxn ang="0">
                  <a:pos x="T6" y="T7"/>
                </a:cxn>
                <a:cxn ang="0">
                  <a:pos x="T8" y="T9"/>
                </a:cxn>
              </a:cxnLst>
              <a:rect l="0" t="0" r="r" b="b"/>
              <a:pathLst>
                <a:path w="58" h="27">
                  <a:moveTo>
                    <a:pt x="30" y="0"/>
                  </a:moveTo>
                  <a:lnTo>
                    <a:pt x="0" y="15"/>
                  </a:lnTo>
                  <a:lnTo>
                    <a:pt x="30" y="27"/>
                  </a:lnTo>
                  <a:lnTo>
                    <a:pt x="58" y="13"/>
                  </a:lnTo>
                  <a:lnTo>
                    <a:pt x="30"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p:nvSpPr>
          <p:spPr bwMode="auto">
            <a:xfrm>
              <a:off x="2215" y="1914"/>
              <a:ext cx="39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Page table</a:t>
              </a:r>
              <a:endParaRPr lang="en-US">
                <a:latin typeface="Arial" pitchFamily="34" charset="0"/>
              </a:endParaRPr>
            </a:p>
          </p:txBody>
        </p:sp>
        <p:sp>
          <p:nvSpPr>
            <p:cNvPr id="24" name="Rectangle 23"/>
            <p:cNvSpPr>
              <a:spLocks noChangeArrowheads="1"/>
            </p:cNvSpPr>
            <p:nvPr/>
          </p:nvSpPr>
          <p:spPr bwMode="auto">
            <a:xfrm>
              <a:off x="2215" y="2024"/>
              <a:ext cx="24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     hit?</a:t>
              </a:r>
              <a:endParaRPr lang="en-US">
                <a:latin typeface="Arial" pitchFamily="34" charset="0"/>
              </a:endParaRPr>
            </a:p>
          </p:txBody>
        </p:sp>
        <p:sp>
          <p:nvSpPr>
            <p:cNvPr id="25" name="Line 24"/>
            <p:cNvSpPr>
              <a:spLocks noChangeShapeType="1"/>
            </p:cNvSpPr>
            <p:nvPr/>
          </p:nvSpPr>
          <p:spPr bwMode="auto">
            <a:xfrm>
              <a:off x="2777" y="1987"/>
              <a:ext cx="297"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p:cNvSpPr>
            <p:nvPr/>
          </p:nvSpPr>
          <p:spPr bwMode="auto">
            <a:xfrm>
              <a:off x="3000" y="1962"/>
              <a:ext cx="74" cy="37"/>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p:cNvSpPr>
            <p:nvPr/>
          </p:nvSpPr>
          <p:spPr bwMode="auto">
            <a:xfrm>
              <a:off x="2814" y="1826"/>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2" y="0"/>
                    <a:pt x="15" y="3"/>
                    <a:pt x="15" y="5"/>
                  </a:cubicBezTo>
                  <a:cubicBezTo>
                    <a:pt x="15" y="8"/>
                    <a:pt x="12"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Rectangle 27"/>
            <p:cNvSpPr>
              <a:spLocks noChangeArrowheads="1"/>
            </p:cNvSpPr>
            <p:nvPr/>
          </p:nvSpPr>
          <p:spPr bwMode="auto">
            <a:xfrm>
              <a:off x="2842" y="1839"/>
              <a:ext cx="13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Yes</a:t>
              </a:r>
              <a:endParaRPr lang="en-US">
                <a:latin typeface="Arial" pitchFamily="34" charset="0"/>
              </a:endParaRPr>
            </a:p>
          </p:txBody>
        </p:sp>
        <p:sp>
          <p:nvSpPr>
            <p:cNvPr id="29" name="Freeform 28"/>
            <p:cNvSpPr>
              <a:spLocks/>
            </p:cNvSpPr>
            <p:nvPr/>
          </p:nvSpPr>
          <p:spPr bwMode="auto">
            <a:xfrm>
              <a:off x="2182" y="1628"/>
              <a:ext cx="186" cy="111"/>
            </a:xfrm>
            <a:custGeom>
              <a:avLst/>
              <a:gdLst>
                <a:gd name="T0" fmla="*/ 5 w 15"/>
                <a:gd name="T1" fmla="*/ 0 h 9"/>
                <a:gd name="T2" fmla="*/ 10 w 15"/>
                <a:gd name="T3" fmla="*/ 0 h 9"/>
                <a:gd name="T4" fmla="*/ 15 w 15"/>
                <a:gd name="T5" fmla="*/ 4 h 9"/>
                <a:gd name="T6" fmla="*/ 10 w 15"/>
                <a:gd name="T7" fmla="*/ 9 h 9"/>
                <a:gd name="T8" fmla="*/ 5 w 15"/>
                <a:gd name="T9" fmla="*/ 9 h 9"/>
                <a:gd name="T10" fmla="*/ 0 w 15"/>
                <a:gd name="T11" fmla="*/ 4 h 9"/>
                <a:gd name="T12" fmla="*/ 5 w 15"/>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5" h="9">
                  <a:moveTo>
                    <a:pt x="5" y="0"/>
                  </a:moveTo>
                  <a:lnTo>
                    <a:pt x="10" y="0"/>
                  </a:lnTo>
                  <a:cubicBezTo>
                    <a:pt x="13" y="0"/>
                    <a:pt x="15" y="2"/>
                    <a:pt x="15" y="4"/>
                  </a:cubicBezTo>
                  <a:cubicBezTo>
                    <a:pt x="15" y="7"/>
                    <a:pt x="13" y="9"/>
                    <a:pt x="10" y="9"/>
                  </a:cubicBezTo>
                  <a:lnTo>
                    <a:pt x="5" y="9"/>
                  </a:lnTo>
                  <a:cubicBezTo>
                    <a:pt x="2" y="9"/>
                    <a:pt x="0" y="7"/>
                    <a:pt x="0" y="4"/>
                  </a:cubicBezTo>
                  <a:cubicBezTo>
                    <a:pt x="0" y="2"/>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30" name="Rectangle 29"/>
            <p:cNvSpPr>
              <a:spLocks noChangeArrowheads="1"/>
            </p:cNvSpPr>
            <p:nvPr/>
          </p:nvSpPr>
          <p:spPr bwMode="auto">
            <a:xfrm>
              <a:off x="2215" y="1631"/>
              <a:ext cx="9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No</a:t>
              </a:r>
              <a:endParaRPr lang="en-US">
                <a:latin typeface="Arial" pitchFamily="34" charset="0"/>
              </a:endParaRPr>
            </a:p>
          </p:txBody>
        </p:sp>
        <p:sp>
          <p:nvSpPr>
            <p:cNvPr id="31" name="Rectangle 30"/>
            <p:cNvSpPr>
              <a:spLocks noChangeArrowheads="1"/>
            </p:cNvSpPr>
            <p:nvPr/>
          </p:nvSpPr>
          <p:spPr bwMode="auto">
            <a:xfrm>
              <a:off x="3086" y="1900"/>
              <a:ext cx="508" cy="19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4" name="Rectangle 31"/>
            <p:cNvSpPr>
              <a:spLocks noChangeArrowheads="1"/>
            </p:cNvSpPr>
            <p:nvPr/>
          </p:nvSpPr>
          <p:spPr bwMode="auto">
            <a:xfrm>
              <a:off x="3118" y="1892"/>
              <a:ext cx="29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Populate</a:t>
              </a:r>
              <a:endParaRPr lang="en-US" dirty="0">
                <a:latin typeface="Arial" pitchFamily="34" charset="0"/>
              </a:endParaRPr>
            </a:p>
          </p:txBody>
        </p:sp>
        <p:sp>
          <p:nvSpPr>
            <p:cNvPr id="1025" name="Rectangle 32"/>
            <p:cNvSpPr>
              <a:spLocks noChangeArrowheads="1"/>
            </p:cNvSpPr>
            <p:nvPr/>
          </p:nvSpPr>
          <p:spPr bwMode="auto">
            <a:xfrm>
              <a:off x="3246" y="1997"/>
              <a:ext cx="13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TLB</a:t>
              </a:r>
              <a:endParaRPr lang="en-US">
                <a:latin typeface="Arial" pitchFamily="34" charset="0"/>
              </a:endParaRPr>
            </a:p>
          </p:txBody>
        </p:sp>
        <p:sp>
          <p:nvSpPr>
            <p:cNvPr id="1027" name="Line 33"/>
            <p:cNvSpPr>
              <a:spLocks noChangeShapeType="1"/>
            </p:cNvSpPr>
            <p:nvPr/>
          </p:nvSpPr>
          <p:spPr bwMode="auto">
            <a:xfrm>
              <a:off x="3582" y="1999"/>
              <a:ext cx="248"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28" name="Freeform 34"/>
            <p:cNvSpPr>
              <a:spLocks/>
            </p:cNvSpPr>
            <p:nvPr/>
          </p:nvSpPr>
          <p:spPr bwMode="auto">
            <a:xfrm>
              <a:off x="3768" y="1975"/>
              <a:ext cx="62" cy="37"/>
            </a:xfrm>
            <a:custGeom>
              <a:avLst/>
              <a:gdLst>
                <a:gd name="T0" fmla="*/ 1 w 5"/>
                <a:gd name="T1" fmla="*/ 2 h 3"/>
                <a:gd name="T2" fmla="*/ 0 w 5"/>
                <a:gd name="T3" fmla="*/ 3 h 3"/>
                <a:gd name="T4" fmla="*/ 5 w 5"/>
                <a:gd name="T5" fmla="*/ 2 h 3"/>
                <a:gd name="T6" fmla="*/ 0 w 5"/>
                <a:gd name="T7" fmla="*/ 0 h 3"/>
                <a:gd name="T8" fmla="*/ 1 w 5"/>
                <a:gd name="T9" fmla="*/ 2 h 3"/>
              </a:gdLst>
              <a:ahLst/>
              <a:cxnLst>
                <a:cxn ang="0">
                  <a:pos x="T0" y="T1"/>
                </a:cxn>
                <a:cxn ang="0">
                  <a:pos x="T2" y="T3"/>
                </a:cxn>
                <a:cxn ang="0">
                  <a:pos x="T4" y="T5"/>
                </a:cxn>
                <a:cxn ang="0">
                  <a:pos x="T6" y="T7"/>
                </a:cxn>
                <a:cxn ang="0">
                  <a:pos x="T8" y="T9"/>
                </a:cxn>
              </a:cxnLst>
              <a:rect l="0" t="0" r="r" b="b"/>
              <a:pathLst>
                <a:path w="5" h="3">
                  <a:moveTo>
                    <a:pt x="1" y="2"/>
                  </a:moveTo>
                  <a:lnTo>
                    <a:pt x="0" y="3"/>
                  </a:lnTo>
                  <a:lnTo>
                    <a:pt x="5" y="2"/>
                  </a:lnTo>
                  <a:lnTo>
                    <a:pt x="0"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29" name="Line 35"/>
            <p:cNvSpPr>
              <a:spLocks noChangeShapeType="1"/>
            </p:cNvSpPr>
            <p:nvPr/>
          </p:nvSpPr>
          <p:spPr bwMode="auto">
            <a:xfrm>
              <a:off x="2442" y="2148"/>
              <a:ext cx="0" cy="223"/>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30" name="Freeform 36"/>
            <p:cNvSpPr>
              <a:spLocks/>
            </p:cNvSpPr>
            <p:nvPr/>
          </p:nvSpPr>
          <p:spPr bwMode="auto">
            <a:xfrm>
              <a:off x="2417" y="2297"/>
              <a:ext cx="38" cy="74"/>
            </a:xfrm>
            <a:custGeom>
              <a:avLst/>
              <a:gdLst>
                <a:gd name="T0" fmla="*/ 2 w 3"/>
                <a:gd name="T1" fmla="*/ 2 h 6"/>
                <a:gd name="T2" fmla="*/ 0 w 3"/>
                <a:gd name="T3" fmla="*/ 0 h 6"/>
                <a:gd name="T4" fmla="*/ 2 w 3"/>
                <a:gd name="T5" fmla="*/ 6 h 6"/>
                <a:gd name="T6" fmla="*/ 3 w 3"/>
                <a:gd name="T7" fmla="*/ 0 h 6"/>
                <a:gd name="T8" fmla="*/ 2 w 3"/>
                <a:gd name="T9" fmla="*/ 2 h 6"/>
              </a:gdLst>
              <a:ahLst/>
              <a:cxnLst>
                <a:cxn ang="0">
                  <a:pos x="T0" y="T1"/>
                </a:cxn>
                <a:cxn ang="0">
                  <a:pos x="T2" y="T3"/>
                </a:cxn>
                <a:cxn ang="0">
                  <a:pos x="T4" y="T5"/>
                </a:cxn>
                <a:cxn ang="0">
                  <a:pos x="T6" y="T7"/>
                </a:cxn>
                <a:cxn ang="0">
                  <a:pos x="T8" y="T9"/>
                </a:cxn>
              </a:cxnLst>
              <a:rect l="0" t="0" r="r" b="b"/>
              <a:pathLst>
                <a:path w="3" h="6">
                  <a:moveTo>
                    <a:pt x="2" y="2"/>
                  </a:moveTo>
                  <a:lnTo>
                    <a:pt x="0" y="0"/>
                  </a:lnTo>
                  <a:lnTo>
                    <a:pt x="2" y="6"/>
                  </a:lnTo>
                  <a:lnTo>
                    <a:pt x="3"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37"/>
            <p:cNvSpPr>
              <a:spLocks/>
            </p:cNvSpPr>
            <p:nvPr/>
          </p:nvSpPr>
          <p:spPr bwMode="auto">
            <a:xfrm>
              <a:off x="2194" y="2173"/>
              <a:ext cx="174" cy="112"/>
            </a:xfrm>
            <a:custGeom>
              <a:avLst/>
              <a:gdLst>
                <a:gd name="T0" fmla="*/ 4 w 14"/>
                <a:gd name="T1" fmla="*/ 0 h 9"/>
                <a:gd name="T2" fmla="*/ 10 w 14"/>
                <a:gd name="T3" fmla="*/ 0 h 9"/>
                <a:gd name="T4" fmla="*/ 14 w 14"/>
                <a:gd name="T5" fmla="*/ 4 h 9"/>
                <a:gd name="T6" fmla="*/ 10 w 14"/>
                <a:gd name="T7" fmla="*/ 9 h 9"/>
                <a:gd name="T8" fmla="*/ 4 w 14"/>
                <a:gd name="T9" fmla="*/ 9 h 9"/>
                <a:gd name="T10" fmla="*/ 0 w 14"/>
                <a:gd name="T11" fmla="*/ 4 h 9"/>
                <a:gd name="T12" fmla="*/ 4 w 14"/>
                <a:gd name="T13" fmla="*/ 0 h 9"/>
              </a:gdLst>
              <a:ahLst/>
              <a:cxnLst>
                <a:cxn ang="0">
                  <a:pos x="T0" y="T1"/>
                </a:cxn>
                <a:cxn ang="0">
                  <a:pos x="T2" y="T3"/>
                </a:cxn>
                <a:cxn ang="0">
                  <a:pos x="T4" y="T5"/>
                </a:cxn>
                <a:cxn ang="0">
                  <a:pos x="T6" y="T7"/>
                </a:cxn>
                <a:cxn ang="0">
                  <a:pos x="T8" y="T9"/>
                </a:cxn>
                <a:cxn ang="0">
                  <a:pos x="T10" y="T11"/>
                </a:cxn>
                <a:cxn ang="0">
                  <a:pos x="T12" y="T13"/>
                </a:cxn>
              </a:cxnLst>
              <a:rect l="0" t="0" r="r" b="b"/>
              <a:pathLst>
                <a:path w="14" h="9">
                  <a:moveTo>
                    <a:pt x="4" y="0"/>
                  </a:moveTo>
                  <a:lnTo>
                    <a:pt x="10" y="0"/>
                  </a:lnTo>
                  <a:cubicBezTo>
                    <a:pt x="12" y="0"/>
                    <a:pt x="14" y="2"/>
                    <a:pt x="14" y="4"/>
                  </a:cubicBezTo>
                  <a:cubicBezTo>
                    <a:pt x="14" y="7"/>
                    <a:pt x="12" y="9"/>
                    <a:pt x="10" y="9"/>
                  </a:cubicBezTo>
                  <a:lnTo>
                    <a:pt x="4" y="9"/>
                  </a:lnTo>
                  <a:cubicBezTo>
                    <a:pt x="2" y="9"/>
                    <a:pt x="0" y="7"/>
                    <a:pt x="0" y="4"/>
                  </a:cubicBezTo>
                  <a:cubicBezTo>
                    <a:pt x="0" y="2"/>
                    <a:pt x="2" y="0"/>
                    <a:pt x="4"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2" name="Rectangle 38"/>
            <p:cNvSpPr>
              <a:spLocks noChangeArrowheads="1"/>
            </p:cNvSpPr>
            <p:nvPr/>
          </p:nvSpPr>
          <p:spPr bwMode="auto">
            <a:xfrm>
              <a:off x="2220" y="2177"/>
              <a:ext cx="9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No</a:t>
              </a:r>
              <a:endParaRPr lang="en-US">
                <a:latin typeface="Arial" pitchFamily="34" charset="0"/>
              </a:endParaRPr>
            </a:p>
          </p:txBody>
        </p:sp>
        <p:sp>
          <p:nvSpPr>
            <p:cNvPr id="1033" name="Freeform 39"/>
            <p:cNvSpPr>
              <a:spLocks/>
            </p:cNvSpPr>
            <p:nvPr/>
          </p:nvSpPr>
          <p:spPr bwMode="auto">
            <a:xfrm>
              <a:off x="3793" y="1913"/>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4" name="Rectangle 40"/>
            <p:cNvSpPr>
              <a:spLocks noChangeArrowheads="1"/>
            </p:cNvSpPr>
            <p:nvPr/>
          </p:nvSpPr>
          <p:spPr bwMode="auto">
            <a:xfrm>
              <a:off x="3866" y="1908"/>
              <a:ext cx="48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Send mapping</a:t>
              </a:r>
              <a:endParaRPr lang="en-US">
                <a:latin typeface="Arial" pitchFamily="34" charset="0"/>
              </a:endParaRPr>
            </a:p>
          </p:txBody>
        </p:sp>
        <p:sp>
          <p:nvSpPr>
            <p:cNvPr id="1035" name="Rectangle 41"/>
            <p:cNvSpPr>
              <a:spLocks noChangeArrowheads="1"/>
            </p:cNvSpPr>
            <p:nvPr/>
          </p:nvSpPr>
          <p:spPr bwMode="auto">
            <a:xfrm>
              <a:off x="3910" y="2013"/>
              <a:ext cx="41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to processor</a:t>
              </a:r>
              <a:endParaRPr lang="en-US" dirty="0">
                <a:latin typeface="Arial" pitchFamily="34" charset="0"/>
              </a:endParaRPr>
            </a:p>
          </p:txBody>
        </p:sp>
        <p:sp>
          <p:nvSpPr>
            <p:cNvPr id="1036" name="Freeform 42"/>
            <p:cNvSpPr>
              <a:spLocks/>
            </p:cNvSpPr>
            <p:nvPr/>
          </p:nvSpPr>
          <p:spPr bwMode="auto">
            <a:xfrm>
              <a:off x="2033" y="2371"/>
              <a:ext cx="793" cy="384"/>
            </a:xfrm>
            <a:custGeom>
              <a:avLst/>
              <a:gdLst>
                <a:gd name="T0" fmla="*/ 33 w 64"/>
                <a:gd name="T1" fmla="*/ 0 h 31"/>
                <a:gd name="T2" fmla="*/ 0 w 64"/>
                <a:gd name="T3" fmla="*/ 17 h 31"/>
                <a:gd name="T4" fmla="*/ 34 w 64"/>
                <a:gd name="T5" fmla="*/ 31 h 31"/>
                <a:gd name="T6" fmla="*/ 64 w 64"/>
                <a:gd name="T7" fmla="*/ 15 h 31"/>
                <a:gd name="T8" fmla="*/ 33 w 64"/>
                <a:gd name="T9" fmla="*/ 0 h 31"/>
              </a:gdLst>
              <a:ahLst/>
              <a:cxnLst>
                <a:cxn ang="0">
                  <a:pos x="T0" y="T1"/>
                </a:cxn>
                <a:cxn ang="0">
                  <a:pos x="T2" y="T3"/>
                </a:cxn>
                <a:cxn ang="0">
                  <a:pos x="T4" y="T5"/>
                </a:cxn>
                <a:cxn ang="0">
                  <a:pos x="T6" y="T7"/>
                </a:cxn>
                <a:cxn ang="0">
                  <a:pos x="T8" y="T9"/>
                </a:cxn>
              </a:cxnLst>
              <a:rect l="0" t="0" r="r" b="b"/>
              <a:pathLst>
                <a:path w="64" h="31">
                  <a:moveTo>
                    <a:pt x="33" y="0"/>
                  </a:moveTo>
                  <a:lnTo>
                    <a:pt x="0" y="17"/>
                  </a:lnTo>
                  <a:lnTo>
                    <a:pt x="34" y="31"/>
                  </a:lnTo>
                  <a:lnTo>
                    <a:pt x="64" y="15"/>
                  </a:lnTo>
                  <a:lnTo>
                    <a:pt x="33" y="0"/>
                  </a:lnTo>
                  <a:close/>
                </a:path>
              </a:pathLst>
            </a:custGeom>
            <a:solidFill>
              <a:srgbClr val="F19C90"/>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7" name="Rectangle 43"/>
            <p:cNvSpPr>
              <a:spLocks noChangeArrowheads="1"/>
            </p:cNvSpPr>
            <p:nvPr/>
          </p:nvSpPr>
          <p:spPr bwMode="auto">
            <a:xfrm>
              <a:off x="2227" y="2460"/>
              <a:ext cx="402"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Free frame</a:t>
              </a:r>
              <a:endParaRPr lang="en-US">
                <a:latin typeface="Arial" pitchFamily="34" charset="0"/>
              </a:endParaRPr>
            </a:p>
          </p:txBody>
        </p:sp>
        <p:sp>
          <p:nvSpPr>
            <p:cNvPr id="1038" name="Rectangle 44"/>
            <p:cNvSpPr>
              <a:spLocks noChangeArrowheads="1"/>
            </p:cNvSpPr>
            <p:nvPr/>
          </p:nvSpPr>
          <p:spPr bwMode="auto">
            <a:xfrm>
              <a:off x="2227" y="2573"/>
              <a:ext cx="36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200">
                  <a:solidFill>
                    <a:srgbClr val="24282B"/>
                  </a:solidFill>
                  <a:latin typeface="ArialMT" charset="0"/>
                </a:rPr>
                <a:t>available?</a:t>
              </a:r>
              <a:endParaRPr lang="en-US">
                <a:latin typeface="Arial" pitchFamily="34" charset="0"/>
              </a:endParaRPr>
            </a:p>
          </p:txBody>
        </p:sp>
        <p:sp>
          <p:nvSpPr>
            <p:cNvPr id="1039" name="Line 45"/>
            <p:cNvSpPr>
              <a:spLocks noChangeShapeType="1"/>
            </p:cNvSpPr>
            <p:nvPr/>
          </p:nvSpPr>
          <p:spPr bwMode="auto">
            <a:xfrm>
              <a:off x="2839" y="2557"/>
              <a:ext cx="285"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0" name="Freeform 46"/>
            <p:cNvSpPr>
              <a:spLocks/>
            </p:cNvSpPr>
            <p:nvPr/>
          </p:nvSpPr>
          <p:spPr bwMode="auto">
            <a:xfrm>
              <a:off x="3049" y="2532"/>
              <a:ext cx="75" cy="38"/>
            </a:xfrm>
            <a:custGeom>
              <a:avLst/>
              <a:gdLst>
                <a:gd name="T0" fmla="*/ 2 w 6"/>
                <a:gd name="T1" fmla="*/ 2 h 3"/>
                <a:gd name="T2" fmla="*/ 0 w 6"/>
                <a:gd name="T3" fmla="*/ 3 h 3"/>
                <a:gd name="T4" fmla="*/ 6 w 6"/>
                <a:gd name="T5" fmla="*/ 2 h 3"/>
                <a:gd name="T6" fmla="*/ 0 w 6"/>
                <a:gd name="T7" fmla="*/ 0 h 3"/>
                <a:gd name="T8" fmla="*/ 2 w 6"/>
                <a:gd name="T9" fmla="*/ 2 h 3"/>
              </a:gdLst>
              <a:ahLst/>
              <a:cxnLst>
                <a:cxn ang="0">
                  <a:pos x="T0" y="T1"/>
                </a:cxn>
                <a:cxn ang="0">
                  <a:pos x="T2" y="T3"/>
                </a:cxn>
                <a:cxn ang="0">
                  <a:pos x="T4" y="T5"/>
                </a:cxn>
                <a:cxn ang="0">
                  <a:pos x="T6" y="T7"/>
                </a:cxn>
                <a:cxn ang="0">
                  <a:pos x="T8" y="T9"/>
                </a:cxn>
              </a:cxnLst>
              <a:rect l="0" t="0" r="r" b="b"/>
              <a:pathLst>
                <a:path w="6" h="3">
                  <a:moveTo>
                    <a:pt x="2" y="2"/>
                  </a:moveTo>
                  <a:lnTo>
                    <a:pt x="0" y="3"/>
                  </a:lnTo>
                  <a:lnTo>
                    <a:pt x="6" y="2"/>
                  </a:lnTo>
                  <a:lnTo>
                    <a:pt x="0" y="0"/>
                  </a:lnTo>
                  <a:lnTo>
                    <a:pt x="2"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1" name="Freeform 47"/>
            <p:cNvSpPr>
              <a:spLocks/>
            </p:cNvSpPr>
            <p:nvPr/>
          </p:nvSpPr>
          <p:spPr bwMode="auto">
            <a:xfrm>
              <a:off x="2863" y="2396"/>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2"/>
                    <a:pt x="15" y="5"/>
                  </a:cubicBezTo>
                  <a:cubicBezTo>
                    <a:pt x="15" y="8"/>
                    <a:pt x="13" y="10"/>
                    <a:pt x="10" y="10"/>
                  </a:cubicBezTo>
                  <a:lnTo>
                    <a:pt x="5" y="10"/>
                  </a:lnTo>
                  <a:cubicBezTo>
                    <a:pt x="2" y="10"/>
                    <a:pt x="0" y="8"/>
                    <a:pt x="0" y="5"/>
                  </a:cubicBezTo>
                  <a:cubicBezTo>
                    <a:pt x="0" y="2"/>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2" name="Rectangle 48"/>
            <p:cNvSpPr>
              <a:spLocks noChangeArrowheads="1"/>
            </p:cNvSpPr>
            <p:nvPr/>
          </p:nvSpPr>
          <p:spPr bwMode="auto">
            <a:xfrm>
              <a:off x="2893" y="2407"/>
              <a:ext cx="9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No</a:t>
              </a:r>
              <a:endParaRPr lang="en-US">
                <a:latin typeface="Arial" pitchFamily="34" charset="0"/>
              </a:endParaRPr>
            </a:p>
          </p:txBody>
        </p:sp>
        <p:sp>
          <p:nvSpPr>
            <p:cNvPr id="1043" name="Rectangle 49"/>
            <p:cNvSpPr>
              <a:spLocks noChangeArrowheads="1"/>
            </p:cNvSpPr>
            <p:nvPr/>
          </p:nvSpPr>
          <p:spPr bwMode="auto">
            <a:xfrm>
              <a:off x="3136" y="2408"/>
              <a:ext cx="768" cy="397"/>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44" name="Rectangle 50"/>
            <p:cNvSpPr>
              <a:spLocks noChangeArrowheads="1"/>
            </p:cNvSpPr>
            <p:nvPr/>
          </p:nvSpPr>
          <p:spPr bwMode="auto">
            <a:xfrm>
              <a:off x="3146" y="2447"/>
              <a:ext cx="529"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50" dirty="0">
                  <a:solidFill>
                    <a:srgbClr val="24282B"/>
                  </a:solidFill>
                  <a:latin typeface="ArialMT" charset="0"/>
                </a:rPr>
                <a:t>(1) Evict a frame</a:t>
              </a:r>
              <a:endParaRPr lang="en-US" sz="2400" dirty="0">
                <a:latin typeface="Arial" pitchFamily="34" charset="0"/>
              </a:endParaRPr>
            </a:p>
          </p:txBody>
        </p:sp>
        <p:sp>
          <p:nvSpPr>
            <p:cNvPr id="1045" name="Rectangle 51"/>
            <p:cNvSpPr>
              <a:spLocks noChangeArrowheads="1"/>
            </p:cNvSpPr>
            <p:nvPr/>
          </p:nvSpPr>
          <p:spPr bwMode="auto">
            <a:xfrm>
              <a:off x="3146" y="2536"/>
              <a:ext cx="462"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50" dirty="0">
                  <a:solidFill>
                    <a:srgbClr val="24282B"/>
                  </a:solidFill>
                  <a:latin typeface="ArialMT" charset="0"/>
                </a:rPr>
                <a:t>to swap space</a:t>
              </a:r>
              <a:endParaRPr lang="en-US" sz="2400" dirty="0">
                <a:latin typeface="Arial" pitchFamily="34" charset="0"/>
              </a:endParaRPr>
            </a:p>
          </p:txBody>
        </p:sp>
        <p:sp>
          <p:nvSpPr>
            <p:cNvPr id="1046" name="Rectangle 52"/>
            <p:cNvSpPr>
              <a:spLocks noChangeArrowheads="1"/>
            </p:cNvSpPr>
            <p:nvPr/>
          </p:nvSpPr>
          <p:spPr bwMode="auto">
            <a:xfrm>
              <a:off x="3146" y="2625"/>
              <a:ext cx="614"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50" dirty="0">
                  <a:solidFill>
                    <a:srgbClr val="24282B"/>
                  </a:solidFill>
                  <a:latin typeface="ArialMT" charset="0"/>
                </a:rPr>
                <a:t>(2) Update its page</a:t>
              </a:r>
              <a:endParaRPr lang="en-US" sz="2400" dirty="0">
                <a:latin typeface="Arial" pitchFamily="34" charset="0"/>
              </a:endParaRPr>
            </a:p>
          </p:txBody>
        </p:sp>
        <p:sp>
          <p:nvSpPr>
            <p:cNvPr id="1047" name="Rectangle 53"/>
            <p:cNvSpPr>
              <a:spLocks noChangeArrowheads="1"/>
            </p:cNvSpPr>
            <p:nvPr/>
          </p:nvSpPr>
          <p:spPr bwMode="auto">
            <a:xfrm>
              <a:off x="3146" y="2714"/>
              <a:ext cx="157" cy="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050" dirty="0">
                  <a:solidFill>
                    <a:srgbClr val="24282B"/>
                  </a:solidFill>
                  <a:latin typeface="ArialMT" charset="0"/>
                </a:rPr>
                <a:t>table</a:t>
              </a:r>
              <a:endParaRPr lang="en-US" sz="2400" dirty="0">
                <a:latin typeface="Arial" pitchFamily="34" charset="0"/>
              </a:endParaRPr>
            </a:p>
          </p:txBody>
        </p:sp>
        <p:sp>
          <p:nvSpPr>
            <p:cNvPr id="1048" name="Line 54"/>
            <p:cNvSpPr>
              <a:spLocks noChangeShapeType="1"/>
            </p:cNvSpPr>
            <p:nvPr/>
          </p:nvSpPr>
          <p:spPr bwMode="auto">
            <a:xfrm>
              <a:off x="2455" y="2755"/>
              <a:ext cx="0" cy="211"/>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49" name="Freeform 55"/>
            <p:cNvSpPr>
              <a:spLocks/>
            </p:cNvSpPr>
            <p:nvPr/>
          </p:nvSpPr>
          <p:spPr bwMode="auto">
            <a:xfrm>
              <a:off x="2442" y="2904"/>
              <a:ext cx="37" cy="62"/>
            </a:xfrm>
            <a:custGeom>
              <a:avLst/>
              <a:gdLst>
                <a:gd name="T0" fmla="*/ 1 w 3"/>
                <a:gd name="T1" fmla="*/ 2 h 5"/>
                <a:gd name="T2" fmla="*/ 0 w 3"/>
                <a:gd name="T3" fmla="*/ 0 h 5"/>
                <a:gd name="T4" fmla="*/ 1 w 3"/>
                <a:gd name="T5" fmla="*/ 5 h 5"/>
                <a:gd name="T6" fmla="*/ 3 w 3"/>
                <a:gd name="T7" fmla="*/ 0 h 5"/>
                <a:gd name="T8" fmla="*/ 1 w 3"/>
                <a:gd name="T9" fmla="*/ 2 h 5"/>
              </a:gdLst>
              <a:ahLst/>
              <a:cxnLst>
                <a:cxn ang="0">
                  <a:pos x="T0" y="T1"/>
                </a:cxn>
                <a:cxn ang="0">
                  <a:pos x="T2" y="T3"/>
                </a:cxn>
                <a:cxn ang="0">
                  <a:pos x="T4" y="T5"/>
                </a:cxn>
                <a:cxn ang="0">
                  <a:pos x="T6" y="T7"/>
                </a:cxn>
                <a:cxn ang="0">
                  <a:pos x="T8" y="T9"/>
                </a:cxn>
              </a:cxnLst>
              <a:rect l="0" t="0" r="r" b="b"/>
              <a:pathLst>
                <a:path w="3" h="5">
                  <a:moveTo>
                    <a:pt x="1" y="2"/>
                  </a:moveTo>
                  <a:lnTo>
                    <a:pt x="0" y="0"/>
                  </a:lnTo>
                  <a:lnTo>
                    <a:pt x="1" y="5"/>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0" name="Freeform 56"/>
            <p:cNvSpPr>
              <a:spLocks/>
            </p:cNvSpPr>
            <p:nvPr/>
          </p:nvSpPr>
          <p:spPr bwMode="auto">
            <a:xfrm>
              <a:off x="2207" y="2768"/>
              <a:ext cx="186" cy="124"/>
            </a:xfrm>
            <a:custGeom>
              <a:avLst/>
              <a:gdLst>
                <a:gd name="T0" fmla="*/ 5 w 15"/>
                <a:gd name="T1" fmla="*/ 0 h 10"/>
                <a:gd name="T2" fmla="*/ 10 w 15"/>
                <a:gd name="T3" fmla="*/ 0 h 10"/>
                <a:gd name="T4" fmla="*/ 15 w 15"/>
                <a:gd name="T5" fmla="*/ 5 h 10"/>
                <a:gd name="T6" fmla="*/ 10 w 15"/>
                <a:gd name="T7" fmla="*/ 10 h 10"/>
                <a:gd name="T8" fmla="*/ 5 w 15"/>
                <a:gd name="T9" fmla="*/ 10 h 10"/>
                <a:gd name="T10" fmla="*/ 0 w 15"/>
                <a:gd name="T11" fmla="*/ 5 h 10"/>
                <a:gd name="T12" fmla="*/ 5 w 15"/>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15" h="10">
                  <a:moveTo>
                    <a:pt x="5" y="0"/>
                  </a:moveTo>
                  <a:lnTo>
                    <a:pt x="10" y="0"/>
                  </a:lnTo>
                  <a:cubicBezTo>
                    <a:pt x="13" y="0"/>
                    <a:pt x="15" y="3"/>
                    <a:pt x="15" y="5"/>
                  </a:cubicBezTo>
                  <a:cubicBezTo>
                    <a:pt x="15" y="8"/>
                    <a:pt x="13" y="10"/>
                    <a:pt x="10" y="10"/>
                  </a:cubicBezTo>
                  <a:lnTo>
                    <a:pt x="5" y="10"/>
                  </a:lnTo>
                  <a:cubicBezTo>
                    <a:pt x="2" y="10"/>
                    <a:pt x="0" y="8"/>
                    <a:pt x="0" y="5"/>
                  </a:cubicBezTo>
                  <a:cubicBezTo>
                    <a:pt x="0" y="3"/>
                    <a:pt x="2" y="0"/>
                    <a:pt x="5" y="0"/>
                  </a:cubicBez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1" name="Rectangle 57"/>
            <p:cNvSpPr>
              <a:spLocks noChangeArrowheads="1"/>
            </p:cNvSpPr>
            <p:nvPr/>
          </p:nvSpPr>
          <p:spPr bwMode="auto">
            <a:xfrm>
              <a:off x="2240" y="2781"/>
              <a:ext cx="130"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Yes</a:t>
              </a:r>
              <a:endParaRPr lang="en-US">
                <a:latin typeface="Arial" pitchFamily="34" charset="0"/>
              </a:endParaRPr>
            </a:p>
          </p:txBody>
        </p:sp>
        <p:sp>
          <p:nvSpPr>
            <p:cNvPr id="1052" name="Freeform 58"/>
            <p:cNvSpPr>
              <a:spLocks/>
            </p:cNvSpPr>
            <p:nvPr/>
          </p:nvSpPr>
          <p:spPr bwMode="auto">
            <a:xfrm>
              <a:off x="2461" y="2557"/>
              <a:ext cx="1619" cy="273"/>
            </a:xfrm>
            <a:custGeom>
              <a:avLst/>
              <a:gdLst>
                <a:gd name="T0" fmla="*/ 118 w 133"/>
                <a:gd name="T1" fmla="*/ 0 h 22"/>
                <a:gd name="T2" fmla="*/ 133 w 133"/>
                <a:gd name="T3" fmla="*/ 0 h 22"/>
                <a:gd name="T4" fmla="*/ 133 w 133"/>
                <a:gd name="T5" fmla="*/ 22 h 22"/>
                <a:gd name="T6" fmla="*/ 0 w 133"/>
                <a:gd name="T7" fmla="*/ 22 h 22"/>
              </a:gdLst>
              <a:ahLst/>
              <a:cxnLst>
                <a:cxn ang="0">
                  <a:pos x="T0" y="T1"/>
                </a:cxn>
                <a:cxn ang="0">
                  <a:pos x="T2" y="T3"/>
                </a:cxn>
                <a:cxn ang="0">
                  <a:pos x="T4" y="T5"/>
                </a:cxn>
                <a:cxn ang="0">
                  <a:pos x="T6" y="T7"/>
                </a:cxn>
              </a:cxnLst>
              <a:rect l="0" t="0" r="r" b="b"/>
              <a:pathLst>
                <a:path w="133" h="22">
                  <a:moveTo>
                    <a:pt x="118" y="0"/>
                  </a:moveTo>
                  <a:lnTo>
                    <a:pt x="133" y="0"/>
                  </a:lnTo>
                  <a:lnTo>
                    <a:pt x="133" y="22"/>
                  </a:lnTo>
                  <a:lnTo>
                    <a:pt x="0" y="22"/>
                  </a:lnTo>
                </a:path>
              </a:pathLst>
            </a:custGeom>
            <a:noFill/>
            <a:ln w="12" cap="flat">
              <a:solidFill>
                <a:srgbClr val="24282B"/>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53" name="Freeform 59"/>
            <p:cNvSpPr>
              <a:spLocks/>
            </p:cNvSpPr>
            <p:nvPr/>
          </p:nvSpPr>
          <p:spPr bwMode="auto">
            <a:xfrm>
              <a:off x="2455" y="2817"/>
              <a:ext cx="61" cy="38"/>
            </a:xfrm>
            <a:custGeom>
              <a:avLst/>
              <a:gdLst>
                <a:gd name="T0" fmla="*/ 4 w 5"/>
                <a:gd name="T1" fmla="*/ 1 h 3"/>
                <a:gd name="T2" fmla="*/ 5 w 5"/>
                <a:gd name="T3" fmla="*/ 0 h 3"/>
                <a:gd name="T4" fmla="*/ 0 w 5"/>
                <a:gd name="T5" fmla="*/ 1 h 3"/>
                <a:gd name="T6" fmla="*/ 5 w 5"/>
                <a:gd name="T7" fmla="*/ 3 h 3"/>
                <a:gd name="T8" fmla="*/ 4 w 5"/>
                <a:gd name="T9" fmla="*/ 1 h 3"/>
              </a:gdLst>
              <a:ahLst/>
              <a:cxnLst>
                <a:cxn ang="0">
                  <a:pos x="T0" y="T1"/>
                </a:cxn>
                <a:cxn ang="0">
                  <a:pos x="T2" y="T3"/>
                </a:cxn>
                <a:cxn ang="0">
                  <a:pos x="T4" y="T5"/>
                </a:cxn>
                <a:cxn ang="0">
                  <a:pos x="T6" y="T7"/>
                </a:cxn>
                <a:cxn ang="0">
                  <a:pos x="T8" y="T9"/>
                </a:cxn>
              </a:cxnLst>
              <a:rect l="0" t="0" r="r" b="b"/>
              <a:pathLst>
                <a:path w="5" h="3">
                  <a:moveTo>
                    <a:pt x="4" y="1"/>
                  </a:moveTo>
                  <a:lnTo>
                    <a:pt x="5" y="0"/>
                  </a:lnTo>
                  <a:lnTo>
                    <a:pt x="0" y="1"/>
                  </a:lnTo>
                  <a:lnTo>
                    <a:pt x="5" y="3"/>
                  </a:lnTo>
                  <a:lnTo>
                    <a:pt x="4"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4" name="Rectangle 60"/>
            <p:cNvSpPr>
              <a:spLocks noChangeArrowheads="1"/>
            </p:cNvSpPr>
            <p:nvPr/>
          </p:nvSpPr>
          <p:spPr bwMode="auto">
            <a:xfrm>
              <a:off x="1909" y="3449"/>
              <a:ext cx="1078" cy="19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5" name="Rectangle 61"/>
            <p:cNvSpPr>
              <a:spLocks noChangeArrowheads="1"/>
            </p:cNvSpPr>
            <p:nvPr/>
          </p:nvSpPr>
          <p:spPr bwMode="auto">
            <a:xfrm>
              <a:off x="1921" y="3442"/>
              <a:ext cx="78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Create/update mapping</a:t>
              </a:r>
              <a:endParaRPr lang="en-US" sz="2400" dirty="0">
                <a:latin typeface="Arial" pitchFamily="34" charset="0"/>
              </a:endParaRPr>
            </a:p>
          </p:txBody>
        </p:sp>
        <p:sp>
          <p:nvSpPr>
            <p:cNvPr id="1056" name="Rectangle 62"/>
            <p:cNvSpPr>
              <a:spLocks noChangeArrowheads="1"/>
            </p:cNvSpPr>
            <p:nvPr/>
          </p:nvSpPr>
          <p:spPr bwMode="auto">
            <a:xfrm>
              <a:off x="2070" y="3542"/>
              <a:ext cx="558"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in the page table</a:t>
              </a:r>
              <a:endParaRPr lang="en-US" sz="2400" dirty="0">
                <a:latin typeface="Arial" pitchFamily="34" charset="0"/>
              </a:endParaRPr>
            </a:p>
          </p:txBody>
        </p:sp>
        <p:sp>
          <p:nvSpPr>
            <p:cNvPr id="1057" name="Rectangle 63"/>
            <p:cNvSpPr>
              <a:spLocks noChangeArrowheads="1"/>
            </p:cNvSpPr>
            <p:nvPr/>
          </p:nvSpPr>
          <p:spPr bwMode="auto">
            <a:xfrm>
              <a:off x="2207" y="3784"/>
              <a:ext cx="508" cy="211"/>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58" name="Rectangle 64"/>
            <p:cNvSpPr>
              <a:spLocks noChangeArrowheads="1"/>
            </p:cNvSpPr>
            <p:nvPr/>
          </p:nvSpPr>
          <p:spPr bwMode="auto">
            <a:xfrm>
              <a:off x="2241" y="3784"/>
              <a:ext cx="29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Populate</a:t>
              </a:r>
              <a:endParaRPr lang="en-US">
                <a:latin typeface="Arial" pitchFamily="34" charset="0"/>
              </a:endParaRPr>
            </a:p>
          </p:txBody>
        </p:sp>
        <p:sp>
          <p:nvSpPr>
            <p:cNvPr id="1059" name="Rectangle 65"/>
            <p:cNvSpPr>
              <a:spLocks noChangeArrowheads="1"/>
            </p:cNvSpPr>
            <p:nvPr/>
          </p:nvSpPr>
          <p:spPr bwMode="auto">
            <a:xfrm>
              <a:off x="2369" y="3892"/>
              <a:ext cx="13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TLB</a:t>
              </a:r>
              <a:endParaRPr lang="en-US">
                <a:latin typeface="Arial" pitchFamily="34" charset="0"/>
              </a:endParaRPr>
            </a:p>
          </p:txBody>
        </p:sp>
        <p:sp>
          <p:nvSpPr>
            <p:cNvPr id="1060" name="Line 66"/>
            <p:cNvSpPr>
              <a:spLocks noChangeShapeType="1"/>
            </p:cNvSpPr>
            <p:nvPr/>
          </p:nvSpPr>
          <p:spPr bwMode="auto">
            <a:xfrm>
              <a:off x="2715" y="3883"/>
              <a:ext cx="235" cy="0"/>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61" name="Freeform 67"/>
            <p:cNvSpPr>
              <a:spLocks/>
            </p:cNvSpPr>
            <p:nvPr/>
          </p:nvSpPr>
          <p:spPr bwMode="auto">
            <a:xfrm>
              <a:off x="2888" y="3871"/>
              <a:ext cx="62" cy="37"/>
            </a:xfrm>
            <a:custGeom>
              <a:avLst/>
              <a:gdLst>
                <a:gd name="T0" fmla="*/ 2 w 5"/>
                <a:gd name="T1" fmla="*/ 1 h 3"/>
                <a:gd name="T2" fmla="*/ 0 w 5"/>
                <a:gd name="T3" fmla="*/ 3 h 3"/>
                <a:gd name="T4" fmla="*/ 5 w 5"/>
                <a:gd name="T5" fmla="*/ 1 h 3"/>
                <a:gd name="T6" fmla="*/ 0 w 5"/>
                <a:gd name="T7" fmla="*/ 0 h 3"/>
                <a:gd name="T8" fmla="*/ 2 w 5"/>
                <a:gd name="T9" fmla="*/ 1 h 3"/>
              </a:gdLst>
              <a:ahLst/>
              <a:cxnLst>
                <a:cxn ang="0">
                  <a:pos x="T0" y="T1"/>
                </a:cxn>
                <a:cxn ang="0">
                  <a:pos x="T2" y="T3"/>
                </a:cxn>
                <a:cxn ang="0">
                  <a:pos x="T4" y="T5"/>
                </a:cxn>
                <a:cxn ang="0">
                  <a:pos x="T6" y="T7"/>
                </a:cxn>
                <a:cxn ang="0">
                  <a:pos x="T8" y="T9"/>
                </a:cxn>
              </a:cxnLst>
              <a:rect l="0" t="0" r="r" b="b"/>
              <a:pathLst>
                <a:path w="5" h="3">
                  <a:moveTo>
                    <a:pt x="2" y="1"/>
                  </a:moveTo>
                  <a:lnTo>
                    <a:pt x="0" y="3"/>
                  </a:lnTo>
                  <a:lnTo>
                    <a:pt x="5" y="1"/>
                  </a:lnTo>
                  <a:lnTo>
                    <a:pt x="0"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2" name="Freeform 68"/>
            <p:cNvSpPr>
              <a:spLocks/>
            </p:cNvSpPr>
            <p:nvPr/>
          </p:nvSpPr>
          <p:spPr bwMode="auto">
            <a:xfrm>
              <a:off x="2913" y="3809"/>
              <a:ext cx="731" cy="198"/>
            </a:xfrm>
            <a:custGeom>
              <a:avLst/>
              <a:gdLst>
                <a:gd name="T0" fmla="*/ 6 w 59"/>
                <a:gd name="T1" fmla="*/ 0 h 16"/>
                <a:gd name="T2" fmla="*/ 59 w 59"/>
                <a:gd name="T3" fmla="*/ 0 h 16"/>
                <a:gd name="T4" fmla="*/ 54 w 59"/>
                <a:gd name="T5" fmla="*/ 16 h 16"/>
                <a:gd name="T6" fmla="*/ 0 w 59"/>
                <a:gd name="T7" fmla="*/ 16 h 16"/>
                <a:gd name="T8" fmla="*/ 6 w 59"/>
                <a:gd name="T9" fmla="*/ 0 h 16"/>
              </a:gdLst>
              <a:ahLst/>
              <a:cxnLst>
                <a:cxn ang="0">
                  <a:pos x="T0" y="T1"/>
                </a:cxn>
                <a:cxn ang="0">
                  <a:pos x="T2" y="T3"/>
                </a:cxn>
                <a:cxn ang="0">
                  <a:pos x="T4" y="T5"/>
                </a:cxn>
                <a:cxn ang="0">
                  <a:pos x="T6" y="T7"/>
                </a:cxn>
                <a:cxn ang="0">
                  <a:pos x="T8" y="T9"/>
                </a:cxn>
              </a:cxnLst>
              <a:rect l="0" t="0" r="r" b="b"/>
              <a:pathLst>
                <a:path w="59" h="16">
                  <a:moveTo>
                    <a:pt x="6" y="0"/>
                  </a:moveTo>
                  <a:lnTo>
                    <a:pt x="59" y="0"/>
                  </a:lnTo>
                  <a:lnTo>
                    <a:pt x="54" y="16"/>
                  </a:lnTo>
                  <a:lnTo>
                    <a:pt x="0" y="16"/>
                  </a:lnTo>
                  <a:lnTo>
                    <a:pt x="6" y="0"/>
                  </a:lnTo>
                  <a:close/>
                </a:path>
              </a:pathLst>
            </a:cu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3" name="Rectangle 69"/>
            <p:cNvSpPr>
              <a:spLocks noChangeArrowheads="1"/>
            </p:cNvSpPr>
            <p:nvPr/>
          </p:nvSpPr>
          <p:spPr bwMode="auto">
            <a:xfrm>
              <a:off x="2989" y="3802"/>
              <a:ext cx="48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Send mapping</a:t>
              </a:r>
              <a:endParaRPr lang="en-US">
                <a:latin typeface="Arial" pitchFamily="34" charset="0"/>
              </a:endParaRPr>
            </a:p>
          </p:txBody>
        </p:sp>
        <p:sp>
          <p:nvSpPr>
            <p:cNvPr id="1064" name="Rectangle 70"/>
            <p:cNvSpPr>
              <a:spLocks noChangeArrowheads="1"/>
            </p:cNvSpPr>
            <p:nvPr/>
          </p:nvSpPr>
          <p:spPr bwMode="auto">
            <a:xfrm>
              <a:off x="3033" y="3905"/>
              <a:ext cx="414"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a:solidFill>
                    <a:srgbClr val="24282B"/>
                  </a:solidFill>
                  <a:latin typeface="ArialMT" charset="0"/>
                </a:rPr>
                <a:t>to processor</a:t>
              </a:r>
              <a:endParaRPr lang="en-US">
                <a:latin typeface="Arial" pitchFamily="34" charset="0"/>
              </a:endParaRPr>
            </a:p>
          </p:txBody>
        </p:sp>
        <p:sp>
          <p:nvSpPr>
            <p:cNvPr id="1065" name="Rectangle 71"/>
            <p:cNvSpPr>
              <a:spLocks noChangeArrowheads="1"/>
            </p:cNvSpPr>
            <p:nvPr/>
          </p:nvSpPr>
          <p:spPr bwMode="auto">
            <a:xfrm>
              <a:off x="1860" y="2979"/>
              <a:ext cx="1363" cy="309"/>
            </a:xfrm>
            <a:prstGeom prst="rect">
              <a:avLst/>
            </a:prstGeom>
            <a:solidFill>
              <a:srgbClr val="9FC9D6"/>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66" name="Rectangle 72"/>
            <p:cNvSpPr>
              <a:spLocks noChangeArrowheads="1"/>
            </p:cNvSpPr>
            <p:nvPr/>
          </p:nvSpPr>
          <p:spPr bwMode="auto">
            <a:xfrm>
              <a:off x="1888" y="2990"/>
              <a:ext cx="759"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Read in the new frame</a:t>
              </a:r>
              <a:endParaRPr lang="en-US" sz="2400" dirty="0">
                <a:latin typeface="Arial" pitchFamily="34" charset="0"/>
              </a:endParaRPr>
            </a:p>
          </p:txBody>
        </p:sp>
        <p:sp>
          <p:nvSpPr>
            <p:cNvPr id="1067" name="Rectangle 73"/>
            <p:cNvSpPr>
              <a:spLocks noChangeArrowheads="1"/>
            </p:cNvSpPr>
            <p:nvPr/>
          </p:nvSpPr>
          <p:spPr bwMode="auto">
            <a:xfrm>
              <a:off x="1888" y="3086"/>
              <a:ext cx="99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from swap space (if possible),</a:t>
              </a:r>
              <a:endParaRPr lang="en-US" sz="2400" dirty="0">
                <a:latin typeface="Arial" pitchFamily="34" charset="0"/>
              </a:endParaRPr>
            </a:p>
          </p:txBody>
        </p:sp>
        <p:sp>
          <p:nvSpPr>
            <p:cNvPr id="1068" name="Rectangle 74"/>
            <p:cNvSpPr>
              <a:spLocks noChangeArrowheads="1"/>
            </p:cNvSpPr>
            <p:nvPr/>
          </p:nvSpPr>
          <p:spPr bwMode="auto">
            <a:xfrm>
              <a:off x="1888" y="3181"/>
              <a:ext cx="937" cy="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r>
                <a:rPr lang="en-US" sz="1100" dirty="0">
                  <a:solidFill>
                    <a:srgbClr val="24282B"/>
                  </a:solidFill>
                  <a:latin typeface="ArialMT" charset="0"/>
                </a:rPr>
                <a:t>or create a new </a:t>
              </a:r>
              <a:r>
                <a:rPr lang="en-US" sz="1100" dirty="0" err="1">
                  <a:solidFill>
                    <a:srgbClr val="24282B"/>
                  </a:solidFill>
                  <a:latin typeface="ArialMT" charset="0"/>
                </a:rPr>
                <a:t>empy</a:t>
              </a:r>
              <a:r>
                <a:rPr lang="en-US" sz="1100" dirty="0">
                  <a:solidFill>
                    <a:srgbClr val="24282B"/>
                  </a:solidFill>
                  <a:latin typeface="ArialMT" charset="0"/>
                </a:rPr>
                <a:t> frame</a:t>
              </a:r>
              <a:endParaRPr lang="en-US" sz="2400" dirty="0">
                <a:latin typeface="Arial" pitchFamily="34" charset="0"/>
              </a:endParaRPr>
            </a:p>
          </p:txBody>
        </p:sp>
        <p:sp>
          <p:nvSpPr>
            <p:cNvPr id="1069" name="Line 75"/>
            <p:cNvSpPr>
              <a:spLocks noChangeShapeType="1"/>
            </p:cNvSpPr>
            <p:nvPr/>
          </p:nvSpPr>
          <p:spPr bwMode="auto">
            <a:xfrm>
              <a:off x="2479" y="3648"/>
              <a:ext cx="0" cy="149"/>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0" name="Freeform 76"/>
            <p:cNvSpPr>
              <a:spLocks/>
            </p:cNvSpPr>
            <p:nvPr/>
          </p:nvSpPr>
          <p:spPr bwMode="auto">
            <a:xfrm>
              <a:off x="2455" y="3735"/>
              <a:ext cx="37" cy="62"/>
            </a:xfrm>
            <a:custGeom>
              <a:avLst/>
              <a:gdLst>
                <a:gd name="T0" fmla="*/ 2 w 3"/>
                <a:gd name="T1" fmla="*/ 1 h 5"/>
                <a:gd name="T2" fmla="*/ 0 w 3"/>
                <a:gd name="T3" fmla="*/ 0 h 5"/>
                <a:gd name="T4" fmla="*/ 2 w 3"/>
                <a:gd name="T5" fmla="*/ 5 h 5"/>
                <a:gd name="T6" fmla="*/ 3 w 3"/>
                <a:gd name="T7" fmla="*/ 0 h 5"/>
                <a:gd name="T8" fmla="*/ 2 w 3"/>
                <a:gd name="T9" fmla="*/ 1 h 5"/>
              </a:gdLst>
              <a:ahLst/>
              <a:cxnLst>
                <a:cxn ang="0">
                  <a:pos x="T0" y="T1"/>
                </a:cxn>
                <a:cxn ang="0">
                  <a:pos x="T2" y="T3"/>
                </a:cxn>
                <a:cxn ang="0">
                  <a:pos x="T4" y="T5"/>
                </a:cxn>
                <a:cxn ang="0">
                  <a:pos x="T6" y="T7"/>
                </a:cxn>
                <a:cxn ang="0">
                  <a:pos x="T8" y="T9"/>
                </a:cxn>
              </a:cxnLst>
              <a:rect l="0" t="0" r="r" b="b"/>
              <a:pathLst>
                <a:path w="3" h="5">
                  <a:moveTo>
                    <a:pt x="2" y="1"/>
                  </a:moveTo>
                  <a:lnTo>
                    <a:pt x="0" y="0"/>
                  </a:lnTo>
                  <a:lnTo>
                    <a:pt x="2" y="5"/>
                  </a:lnTo>
                  <a:lnTo>
                    <a:pt x="3" y="0"/>
                  </a:lnTo>
                  <a:lnTo>
                    <a:pt x="2" y="1"/>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71" name="Line 77"/>
            <p:cNvSpPr>
              <a:spLocks noChangeShapeType="1"/>
            </p:cNvSpPr>
            <p:nvPr/>
          </p:nvSpPr>
          <p:spPr bwMode="auto">
            <a:xfrm>
              <a:off x="2467" y="3288"/>
              <a:ext cx="0" cy="161"/>
            </a:xfrm>
            <a:prstGeom prst="line">
              <a:avLst/>
            </a:prstGeom>
            <a:noFill/>
            <a:ln w="12" cap="flat">
              <a:solidFill>
                <a:srgbClr val="24282B"/>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72" name="Freeform 78"/>
            <p:cNvSpPr>
              <a:spLocks/>
            </p:cNvSpPr>
            <p:nvPr/>
          </p:nvSpPr>
          <p:spPr bwMode="auto">
            <a:xfrm>
              <a:off x="2455" y="3375"/>
              <a:ext cx="37" cy="74"/>
            </a:xfrm>
            <a:custGeom>
              <a:avLst/>
              <a:gdLst>
                <a:gd name="T0" fmla="*/ 1 w 3"/>
                <a:gd name="T1" fmla="*/ 2 h 6"/>
                <a:gd name="T2" fmla="*/ 0 w 3"/>
                <a:gd name="T3" fmla="*/ 0 h 6"/>
                <a:gd name="T4" fmla="*/ 1 w 3"/>
                <a:gd name="T5" fmla="*/ 6 h 6"/>
                <a:gd name="T6" fmla="*/ 3 w 3"/>
                <a:gd name="T7" fmla="*/ 0 h 6"/>
                <a:gd name="T8" fmla="*/ 1 w 3"/>
                <a:gd name="T9" fmla="*/ 2 h 6"/>
              </a:gdLst>
              <a:ahLst/>
              <a:cxnLst>
                <a:cxn ang="0">
                  <a:pos x="T0" y="T1"/>
                </a:cxn>
                <a:cxn ang="0">
                  <a:pos x="T2" y="T3"/>
                </a:cxn>
                <a:cxn ang="0">
                  <a:pos x="T4" y="T5"/>
                </a:cxn>
                <a:cxn ang="0">
                  <a:pos x="T6" y="T7"/>
                </a:cxn>
                <a:cxn ang="0">
                  <a:pos x="T8" y="T9"/>
                </a:cxn>
              </a:cxnLst>
              <a:rect l="0" t="0" r="r" b="b"/>
              <a:pathLst>
                <a:path w="3" h="6">
                  <a:moveTo>
                    <a:pt x="1" y="2"/>
                  </a:moveTo>
                  <a:lnTo>
                    <a:pt x="0" y="0"/>
                  </a:lnTo>
                  <a:lnTo>
                    <a:pt x="1" y="6"/>
                  </a:lnTo>
                  <a:lnTo>
                    <a:pt x="3" y="0"/>
                  </a:lnTo>
                  <a:lnTo>
                    <a:pt x="1" y="2"/>
                  </a:lnTo>
                  <a:close/>
                </a:path>
              </a:pathLst>
            </a:custGeom>
            <a:solidFill>
              <a:srgbClr val="24282B"/>
            </a:solidFill>
            <a:ln w="12" cap="flat">
              <a:solidFill>
                <a:srgbClr val="24282B"/>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77" name="Title 1"/>
          <p:cNvSpPr txBox="1">
            <a:spLocks/>
          </p:cNvSpPr>
          <p:nvPr/>
        </p:nvSpPr>
        <p:spPr>
          <a:xfrm>
            <a:off x="3251200" y="211399"/>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fontAlgn="auto">
              <a:spcBef>
                <a:spcPts val="0"/>
              </a:spcBef>
              <a:spcAft>
                <a:spcPts val="0"/>
              </a:spcAft>
              <a:buNone/>
              <a:defRPr/>
            </a:pPr>
            <a:r>
              <a:rPr lang="fr-FR" dirty="0" err="1">
                <a:solidFill>
                  <a:schemeClr val="tx1"/>
                </a:solidFill>
              </a:rPr>
              <a:t>Flowchart</a:t>
            </a:r>
            <a:endParaRPr lang="fr-FR" dirty="0">
              <a:solidFill>
                <a:schemeClr val="tx1"/>
              </a:solidFil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2286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dirty="0">
                <a:solidFill>
                  <a:schemeClr val="tx1"/>
                </a:solidFill>
              </a:rPr>
              <a:t>Advanced </a:t>
            </a:r>
            <a:r>
              <a:rPr lang="fr-FR" dirty="0" err="1">
                <a:solidFill>
                  <a:schemeClr val="tx1"/>
                </a:solidFill>
              </a:rPr>
              <a:t>Features</a:t>
            </a:r>
            <a:endParaRPr lang="fr-FR" dirty="0">
              <a:solidFill>
                <a:schemeClr val="tx1"/>
              </a:solidFill>
            </a:endParaRPr>
          </a:p>
        </p:txBody>
      </p:sp>
      <p:sp>
        <p:nvSpPr>
          <p:cNvPr id="83973" name="Text Placeholder 2"/>
          <p:cNvSpPr txBox="1">
            <a:spLocks noGrp="1"/>
          </p:cNvSpPr>
          <p:nvPr>
            <p:ph type="body" idx="4294967295"/>
          </p:nvPr>
        </p:nvSpPr>
        <p:spPr bwMode="auto">
          <a:xfrm>
            <a:off x="2057400" y="1828800"/>
            <a:ext cx="8458200" cy="4191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ts val="1800"/>
              </a:spcBef>
              <a:spcAft>
                <a:spcPts val="2000"/>
              </a:spcAft>
            </a:pPr>
            <a:r>
              <a:rPr lang="en-US" altLang="en-US" sz="3200" dirty="0">
                <a:solidFill>
                  <a:srgbClr val="C5000B"/>
                </a:solidFill>
                <a:latin typeface="Calibri" pitchFamily="34" charset="0"/>
                <a:ea typeface="Microsoft YaHei" pitchFamily="34" charset="-122"/>
                <a:cs typeface="Mangal" pitchFamily="18" charset="0"/>
              </a:rPr>
              <a:t>Shared Memory</a:t>
            </a:r>
            <a:r>
              <a:rPr lang="en-US" altLang="en-US" sz="3200" dirty="0">
                <a:latin typeface="Calibri" pitchFamily="34" charset="0"/>
                <a:ea typeface="Microsoft YaHei" pitchFamily="34" charset="-122"/>
                <a:cs typeface="Mangal" pitchFamily="18" charset="0"/>
              </a:rPr>
              <a:t> → Sometimes it is necessary for two </a:t>
            </a:r>
            <a:r>
              <a:rPr lang="en-US" altLang="en-US" sz="3200" dirty="0">
                <a:solidFill>
                  <a:srgbClr val="33CC66"/>
                </a:solidFill>
                <a:latin typeface="Calibri" pitchFamily="34" charset="0"/>
                <a:ea typeface="Microsoft YaHei" pitchFamily="34" charset="-122"/>
                <a:cs typeface="Mangal" pitchFamily="18" charset="0"/>
              </a:rPr>
              <a:t>processes</a:t>
            </a:r>
            <a:r>
              <a:rPr lang="en-US" altLang="en-US" sz="3200" dirty="0">
                <a:latin typeface="Calibri" pitchFamily="34" charset="0"/>
                <a:ea typeface="Microsoft YaHei" pitchFamily="34" charset="-122"/>
                <a:cs typeface="Mangal" pitchFamily="18" charset="0"/>
              </a:rPr>
              <a:t> to share data. We can map two </a:t>
            </a:r>
            <a:r>
              <a:rPr lang="en-US" altLang="en-US" sz="3200" dirty="0">
                <a:solidFill>
                  <a:srgbClr val="0047FF"/>
                </a:solidFill>
                <a:latin typeface="Calibri" pitchFamily="34" charset="0"/>
                <a:ea typeface="Microsoft YaHei" pitchFamily="34" charset="-122"/>
                <a:cs typeface="Mangal" pitchFamily="18" charset="0"/>
              </a:rPr>
              <a:t>pages</a:t>
            </a:r>
            <a:r>
              <a:rPr lang="en-US" altLang="en-US" sz="3200" dirty="0">
                <a:latin typeface="Calibri" pitchFamily="34" charset="0"/>
                <a:ea typeface="Microsoft YaHei" pitchFamily="34" charset="-122"/>
                <a:cs typeface="Mangal" pitchFamily="18" charset="0"/>
              </a:rPr>
              <a:t> in each virtual address space to the </a:t>
            </a:r>
            <a:r>
              <a:rPr lang="en-US" altLang="en-US" sz="3200" dirty="0">
                <a:solidFill>
                  <a:srgbClr val="198A8A"/>
                </a:solidFill>
                <a:latin typeface="Calibri" pitchFamily="34" charset="0"/>
                <a:ea typeface="Microsoft YaHei" pitchFamily="34" charset="-122"/>
                <a:cs typeface="Mangal" pitchFamily="18" charset="0"/>
              </a:rPr>
              <a:t>same physical frame</a:t>
            </a:r>
            <a:r>
              <a:rPr lang="en-US" altLang="en-US" sz="3200" dirty="0">
                <a:latin typeface="Calibri" pitchFamily="34" charset="0"/>
                <a:ea typeface="Microsoft YaHei" pitchFamily="34" charset="-122"/>
                <a:cs typeface="Mangal" pitchFamily="18" charset="0"/>
              </a:rPr>
              <a:t>.</a:t>
            </a:r>
          </a:p>
          <a:p>
            <a:pPr marL="431800" indent="-323850">
              <a:spcBef>
                <a:spcPts val="1800"/>
              </a:spcBef>
              <a:spcAft>
                <a:spcPts val="2000"/>
              </a:spcAft>
            </a:pPr>
            <a:r>
              <a:rPr lang="en-US" altLang="en-US" sz="3200" dirty="0">
                <a:solidFill>
                  <a:srgbClr val="2323DC"/>
                </a:solidFill>
                <a:latin typeface="Calibri" pitchFamily="34" charset="0"/>
                <a:ea typeface="Microsoft YaHei" pitchFamily="34" charset="-122"/>
                <a:cs typeface="Mangal" pitchFamily="18" charset="0"/>
              </a:rPr>
              <a:t>Protection</a:t>
            </a:r>
            <a:r>
              <a:rPr lang="en-US" altLang="en-US" sz="3200" dirty="0">
                <a:latin typeface="Calibri" pitchFamily="34" charset="0"/>
                <a:ea typeface="Microsoft YaHei" pitchFamily="34" charset="-122"/>
                <a:cs typeface="Mangal" pitchFamily="18" charset="0"/>
              </a:rPr>
              <a:t> → The pages in the text section are marked as </a:t>
            </a:r>
            <a:r>
              <a:rPr lang="en-US" altLang="en-US" sz="3200" dirty="0">
                <a:solidFill>
                  <a:srgbClr val="800000"/>
                </a:solidFill>
                <a:latin typeface="Calibri" pitchFamily="34" charset="0"/>
                <a:ea typeface="Microsoft YaHei" pitchFamily="34" charset="-122"/>
                <a:cs typeface="Mangal" pitchFamily="18" charset="0"/>
              </a:rPr>
              <a:t>read-only</a:t>
            </a:r>
            <a:r>
              <a:rPr lang="en-US" altLang="en-US" sz="3200" dirty="0">
                <a:latin typeface="Calibri" pitchFamily="34" charset="0"/>
                <a:ea typeface="Microsoft YaHei" pitchFamily="34" charset="-122"/>
                <a:cs typeface="Mangal" pitchFamily="18" charset="0"/>
              </a:rPr>
              <a:t>.  The program thus cannot be modified. </a:t>
            </a:r>
          </a:p>
          <a:p>
            <a:pPr marL="431800" indent="-323850">
              <a:spcBef>
                <a:spcPts val="1800"/>
              </a:spcBef>
              <a:spcAft>
                <a:spcPts val="2000"/>
              </a:spcAft>
            </a:pPr>
            <a:endParaRPr lang="en-US" altLang="en-US" sz="3200" dirty="0">
              <a:latin typeface="Calibri" pitchFamily="34" charset="0"/>
              <a:ea typeface="Microsoft YaHei" pitchFamily="34" charset="-122"/>
              <a:cs typeface="Mangal" pitchFamily="18"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5" name="Subtitle 1"/>
          <p:cNvSpPr txBox="1">
            <a:spLocks/>
          </p:cNvSpPr>
          <p:nvPr/>
        </p:nvSpPr>
        <p:spPr bwMode="auto">
          <a:xfrm>
            <a:off x="3048000" y="1828801"/>
            <a:ext cx="6096000" cy="3535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413000" y="304801"/>
            <a:ext cx="7416800" cy="936625"/>
          </a:xfrm>
        </p:spPr>
        <p:txBody>
          <a:bodyPr vert="horz" lIns="0" tIns="0" rIns="0" bIns="0" rtlCol="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spcBef>
                <a:spcPts val="0"/>
              </a:spcBef>
              <a:buNone/>
              <a:defRPr/>
            </a:pPr>
            <a:r>
              <a:rPr lang="fr-FR">
                <a:solidFill>
                  <a:schemeClr val="tx1"/>
                </a:solidFill>
              </a:rPr>
              <a:t>Memory Access Latency</a:t>
            </a:r>
          </a:p>
        </p:txBody>
      </p:sp>
      <p:sp>
        <p:nvSpPr>
          <p:cNvPr id="9221" name="Text Placeholder 2"/>
          <p:cNvSpPr txBox="1">
            <a:spLocks noGrp="1"/>
          </p:cNvSpPr>
          <p:nvPr>
            <p:ph type="body" idx="4294967295"/>
          </p:nvPr>
        </p:nvSpPr>
        <p:spPr bwMode="auto">
          <a:xfrm>
            <a:off x="2286000" y="2057400"/>
            <a:ext cx="7588250" cy="2667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0" tIns="0" rIns="0" bIns="0" numCol="1" rtlCol="0" anchorCtr="0" compatLnSpc="1">
            <a:prstTxWarp prst="textNoShape">
              <a:avLst/>
            </a:prstTxWarp>
            <a:noAutofit/>
          </a:bodyPr>
          <a:lstStyle/>
          <a:p>
            <a:pPr marL="431800" indent="-323850">
              <a:spcBef>
                <a:spcPct val="0"/>
              </a:spcBef>
              <a:spcAft>
                <a:spcPts val="1413"/>
              </a:spcAft>
            </a:pPr>
            <a:r>
              <a:rPr lang="en-US" altLang="en-US" sz="3200" dirty="0">
                <a:latin typeface="Calibri" pitchFamily="34" charset="0"/>
                <a:ea typeface="Microsoft YaHei" pitchFamily="34" charset="-122"/>
                <a:cs typeface="Mangal" pitchFamily="18" charset="0"/>
              </a:rPr>
              <a:t>What does memory access latency depend on ?</a:t>
            </a:r>
          </a:p>
          <a:p>
            <a:pPr marL="863600" lvl="1" indent="-323850">
              <a:spcBef>
                <a:spcPct val="0"/>
              </a:spcBef>
              <a:spcAft>
                <a:spcPts val="1138"/>
              </a:spcAft>
            </a:pPr>
            <a:r>
              <a:rPr lang="en-US" altLang="en-US" sz="2800" dirty="0">
                <a:solidFill>
                  <a:srgbClr val="2323DC"/>
                </a:solidFill>
                <a:latin typeface="Calibri" pitchFamily="34" charset="0"/>
                <a:ea typeface="Microsoft YaHei" pitchFamily="34" charset="-122"/>
                <a:cs typeface="Mangal" pitchFamily="18" charset="0"/>
              </a:rPr>
              <a:t>Size</a:t>
            </a:r>
            <a:r>
              <a:rPr lang="en-US" altLang="en-US" sz="2800" dirty="0">
                <a:latin typeface="Calibri" pitchFamily="34" charset="0"/>
                <a:ea typeface="Microsoft YaHei" pitchFamily="34" charset="-122"/>
                <a:cs typeface="Mangal" pitchFamily="18" charset="0"/>
              </a:rPr>
              <a:t> of the memory → larger is the size, slower it is</a:t>
            </a:r>
          </a:p>
          <a:p>
            <a:pPr marL="863600" lvl="1" indent="-323850">
              <a:spcBef>
                <a:spcPct val="0"/>
              </a:spcBef>
              <a:spcAft>
                <a:spcPts val="1138"/>
              </a:spcAft>
            </a:pPr>
            <a:r>
              <a:rPr lang="en-US" altLang="en-US" sz="2800" dirty="0">
                <a:solidFill>
                  <a:srgbClr val="FF3366"/>
                </a:solidFill>
                <a:latin typeface="Calibri" pitchFamily="34" charset="0"/>
                <a:ea typeface="Microsoft YaHei" pitchFamily="34" charset="-122"/>
                <a:cs typeface="Mangal" pitchFamily="18" charset="0"/>
              </a:rPr>
              <a:t>Number of ports </a:t>
            </a:r>
            <a:r>
              <a:rPr lang="en-US" altLang="en-US" sz="2800" dirty="0">
                <a:latin typeface="Calibri" pitchFamily="34" charset="0"/>
                <a:ea typeface="Microsoft YaHei" pitchFamily="34" charset="-122"/>
                <a:cs typeface="Mangal" pitchFamily="18" charset="0"/>
              </a:rPr>
              <a:t>→ More are the ports (parallel accesses/cycle), slower is the memory</a:t>
            </a:r>
          </a:p>
          <a:p>
            <a:pPr marL="863600" lvl="1" indent="-323850">
              <a:spcBef>
                <a:spcPct val="0"/>
              </a:spcBef>
              <a:spcAft>
                <a:spcPts val="1138"/>
              </a:spcAft>
            </a:pPr>
            <a:r>
              <a:rPr lang="en-US" altLang="en-US" sz="2800" dirty="0">
                <a:solidFill>
                  <a:srgbClr val="33CC66"/>
                </a:solidFill>
                <a:latin typeface="Calibri" pitchFamily="34" charset="0"/>
                <a:ea typeface="Microsoft YaHei" pitchFamily="34" charset="-122"/>
                <a:cs typeface="Mangal" pitchFamily="18" charset="0"/>
              </a:rPr>
              <a:t>Technology</a:t>
            </a:r>
            <a:r>
              <a:rPr lang="en-US" altLang="en-US" sz="2800" dirty="0">
                <a:latin typeface="Calibri" pitchFamily="34" charset="0"/>
                <a:ea typeface="Microsoft YaHei" pitchFamily="34" charset="-122"/>
                <a:cs typeface="Mangal" pitchFamily="18" charset="0"/>
              </a:rPr>
              <a:t> used → SRAM, DRAM, flip-flops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7689</TotalTime>
  <Words>4463</Words>
  <Application>Microsoft Office PowerPoint</Application>
  <PresentationFormat>Widescreen</PresentationFormat>
  <Paragraphs>798</Paragraphs>
  <Slides>88</Slides>
  <Notes>83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88</vt:i4>
      </vt:variant>
    </vt:vector>
  </HeadingPairs>
  <TitlesOfParts>
    <vt:vector size="104" baseType="lpstr">
      <vt:lpstr>Microsoft YaHei</vt:lpstr>
      <vt:lpstr>Arial</vt:lpstr>
      <vt:lpstr>ArialMT</vt:lpstr>
      <vt:lpstr>Calibri</vt:lpstr>
      <vt:lpstr>Calibri Light</vt:lpstr>
      <vt:lpstr>Cambria Math</vt:lpstr>
      <vt:lpstr>Candara</vt:lpstr>
      <vt:lpstr>Comic Sans MS</vt:lpstr>
      <vt:lpstr>DejaVu Sans</vt:lpstr>
      <vt:lpstr>Sans</vt:lpstr>
      <vt:lpstr>StarSymbol</vt:lpstr>
      <vt:lpstr>Symbol</vt:lpstr>
      <vt:lpstr>Times New Roman</vt:lpstr>
      <vt:lpstr>Wingdings</vt:lpstr>
      <vt:lpstr>Waveform</vt:lpstr>
      <vt:lpstr>Office Theme</vt:lpstr>
      <vt:lpstr>The Memory System</vt:lpstr>
      <vt:lpstr>PowerPoint Presentation</vt:lpstr>
      <vt:lpstr>Outline</vt:lpstr>
      <vt:lpstr>Need for a Fast Memory System</vt:lpstr>
      <vt:lpstr>PowerPoint Presentation</vt:lpstr>
      <vt:lpstr>Regarding all the memory being homogeneous  NOT TRUE</vt:lpstr>
      <vt:lpstr>Tradeoffs</vt:lpstr>
      <vt:lpstr>What do we do ?</vt:lpstr>
      <vt:lpstr>Memory Access Latency</vt:lpstr>
      <vt:lpstr>Solution : Leverage Patterns</vt:lpstr>
      <vt:lpstr>A Protocol with Books</vt:lpstr>
      <vt:lpstr>Protocol – II</vt:lpstr>
      <vt:lpstr>Temporal and Spatial Locality</vt:lpstr>
      <vt:lpstr>Temporal Locality in Programs</vt:lpstr>
      <vt:lpstr>Stack Distance</vt:lpstr>
      <vt:lpstr>Stack Distance Distribution</vt:lpstr>
      <vt:lpstr>Address Distance</vt:lpstr>
      <vt:lpstr>Address Distance Distribution</vt:lpstr>
      <vt:lpstr>Exploiting Temporal Locality</vt:lpstr>
      <vt:lpstr>The Caches</vt:lpstr>
      <vt:lpstr>Access Protocol</vt:lpstr>
      <vt:lpstr>Advantage</vt:lpstr>
      <vt:lpstr>Exploiting Spatial Locality</vt:lpstr>
      <vt:lpstr>Outline</vt:lpstr>
      <vt:lpstr>Overview of a Basic Cache</vt:lpstr>
      <vt:lpstr>Basic Cache Operations</vt:lpstr>
      <vt:lpstr>Cache Lookup</vt:lpstr>
      <vt:lpstr>Structure of a Cache</vt:lpstr>
      <vt:lpstr>Fully Associative Cache</vt:lpstr>
      <vt:lpstr>Implementation of the FA Cache</vt:lpstr>
      <vt:lpstr>Direct Mapped Cache</vt:lpstr>
      <vt:lpstr>Direct Mapped Cache</vt:lpstr>
      <vt:lpstr>Set Associative Cache</vt:lpstr>
      <vt:lpstr>Set Associative Cache</vt:lpstr>
      <vt:lpstr>Set Associative Cache</vt:lpstr>
      <vt:lpstr>Set Associative Cache – II</vt:lpstr>
      <vt:lpstr>Data read operation</vt:lpstr>
      <vt:lpstr>Data write operation</vt:lpstr>
      <vt:lpstr>Modified bit</vt:lpstr>
      <vt:lpstr>Write Policies</vt:lpstr>
      <vt:lpstr>insert operation</vt:lpstr>
      <vt:lpstr>insert operation - II</vt:lpstr>
      <vt:lpstr>The replace operation</vt:lpstr>
      <vt:lpstr>Replacement Schemes</vt:lpstr>
      <vt:lpstr>LRU (least recently used)</vt:lpstr>
      <vt:lpstr>Psuedo-LRU</vt:lpstr>
      <vt:lpstr>evict Operation</vt:lpstr>
      <vt:lpstr>The read(load) Operation</vt:lpstr>
      <vt:lpstr>Write operation in a write back cache</vt:lpstr>
      <vt:lpstr>Write operation in a write through cache</vt:lpstr>
      <vt:lpstr>Outline</vt:lpstr>
      <vt:lpstr>Mathematical Model of the Memory System</vt:lpstr>
      <vt:lpstr>Equation for AMAT</vt:lpstr>
      <vt:lpstr>n-Level Memory System</vt:lpstr>
      <vt:lpstr>Definition: Local and Global Miss Rates, Working Set</vt:lpstr>
      <vt:lpstr>Types of Misses</vt:lpstr>
      <vt:lpstr>Schemes to Mitigate Misses</vt:lpstr>
      <vt:lpstr>Schemes to Mitigate Misses - II</vt:lpstr>
      <vt:lpstr>PowerPoint Presentation</vt:lpstr>
      <vt:lpstr>Schemes to Mitigate Misses - III</vt:lpstr>
      <vt:lpstr>Some Thumb Rules</vt:lpstr>
      <vt:lpstr>PowerPoint Presentation</vt:lpstr>
      <vt:lpstr>PowerPoint Presentation</vt:lpstr>
      <vt:lpstr>Reduction of Hit Time and Miss Penalty</vt:lpstr>
      <vt:lpstr>Reduction of the Miss Penalty</vt:lpstr>
      <vt:lpstr>PowerPoint Presentation</vt:lpstr>
      <vt:lpstr>Outline</vt:lpstr>
      <vt:lpstr>Need for Virtual Memory</vt:lpstr>
      <vt:lpstr>Let us thus define two concepts ...</vt:lpstr>
      <vt:lpstr>Virtual Memory Map of a Process (in Linux)</vt:lpstr>
      <vt:lpstr>Memory Maps Across Operating Systems</vt:lpstr>
      <vt:lpstr>Address Translation</vt:lpstr>
      <vt:lpstr>Pages and Frames</vt:lpstr>
      <vt:lpstr>Map Pages to Frames</vt:lpstr>
      <vt:lpstr>Example of Page Translation</vt:lpstr>
      <vt:lpstr>Single Level Page Table</vt:lpstr>
      <vt:lpstr>Issues with the Single Level Page Table</vt:lpstr>
      <vt:lpstr>Two Level Page Table</vt:lpstr>
      <vt:lpstr>Two Level Page Tables - II</vt:lpstr>
      <vt:lpstr>PowerPoint Presentation</vt:lpstr>
      <vt:lpstr>PowerPoint Presentation</vt:lpstr>
      <vt:lpstr>PowerPoint Presentation</vt:lpstr>
      <vt:lpstr>TLB</vt:lpstr>
      <vt:lpstr>Swap Space</vt:lpstr>
      <vt:lpstr>PowerPoint Presentation</vt:lpstr>
      <vt:lpstr>PowerPoint Presentation</vt:lpstr>
      <vt:lpstr>Advanced Features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Sehgal, Rachna</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Smruti Ranjan Sarangi</cp:lastModifiedBy>
  <cp:revision>404</cp:revision>
  <dcterms:created xsi:type="dcterms:W3CDTF">2013-07-05T14:39:01Z</dcterms:created>
  <dcterms:modified xsi:type="dcterms:W3CDTF">2024-07-15T11:59:25Z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