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13"/>
  </p:notesMasterIdLst>
  <p:handoutMasterIdLst>
    <p:handoutMasterId r:id="rId114"/>
  </p:handoutMasterIdLst>
  <p:sldIdLst>
    <p:sldId id="359" r:id="rId3"/>
    <p:sldId id="3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65" r:id="rId46"/>
    <p:sldId id="298" r:id="rId47"/>
    <p:sldId id="299" r:id="rId48"/>
    <p:sldId id="300" r:id="rId49"/>
    <p:sldId id="301" r:id="rId50"/>
    <p:sldId id="302" r:id="rId51"/>
    <p:sldId id="303" r:id="rId52"/>
    <p:sldId id="361" r:id="rId53"/>
    <p:sldId id="362" r:id="rId54"/>
    <p:sldId id="363" r:id="rId55"/>
    <p:sldId id="366" r:id="rId56"/>
    <p:sldId id="304" r:id="rId57"/>
    <p:sldId id="305" r:id="rId58"/>
    <p:sldId id="306" r:id="rId59"/>
    <p:sldId id="308" r:id="rId60"/>
    <p:sldId id="309" r:id="rId61"/>
    <p:sldId id="310" r:id="rId62"/>
    <p:sldId id="36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67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35" r:id="rId89"/>
    <p:sldId id="336" r:id="rId90"/>
    <p:sldId id="337" r:id="rId91"/>
    <p:sldId id="338" r:id="rId92"/>
    <p:sldId id="339" r:id="rId93"/>
    <p:sldId id="340" r:id="rId94"/>
    <p:sldId id="341" r:id="rId95"/>
    <p:sldId id="342" r:id="rId96"/>
    <p:sldId id="343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356" r:id="rId110"/>
    <p:sldId id="357" r:id="rId111"/>
    <p:sldId id="358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8F9"/>
    <a:srgbClr val="521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7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9AB85473-4590-4AF3-8E04-7B779BB0B672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8317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9606924F-6B95-4D63-B477-8D0F9028E767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50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739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735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41408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4170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871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22400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07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3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858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45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174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8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7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1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7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9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267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351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7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078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858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16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19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54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36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2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46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588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52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90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08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298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644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462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81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16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4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354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746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455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7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606924F-6B95-4D63-B477-8D0F9028E767}" type="slidenum">
              <a:rPr lang="en-US" smtClean="0"/>
              <a:pPr lvl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593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262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20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693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97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44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4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864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220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12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838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7557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623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02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019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841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86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48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5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26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64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686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758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7087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62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621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1811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02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316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12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78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347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457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813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145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221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24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470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07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41662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0867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0579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198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692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1481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200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248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7014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0204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0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01453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4947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0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7282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531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77193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98477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40062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056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4241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2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2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0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9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21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35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34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8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9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1750176" y="4344889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 12: Multiprocessor Systems  </a:t>
            </a:r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3826492" y="3221257"/>
            <a:ext cx="43055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02321" y="2428608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962900" y="530165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  <p:extLst>
      <p:ext uri="{BB962C8B-B14F-4D97-AF65-F5344CB8AC3E}">
        <p14:creationId xmlns:p14="http://schemas.microsoft.com/office/powerpoint/2010/main" val="213818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Moore's Law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09764" y="2895601"/>
            <a:ext cx="7920037" cy="29686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Feature Size</a:t>
            </a:r>
            <a:r>
              <a:rPr lang="en-US" sz="2800" dirty="0">
                <a:latin typeface="Calibri" panose="020F0502020204030204" pitchFamily="34" charset="0"/>
              </a:rPr>
              <a:t> → the size of the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smallest</a:t>
            </a:r>
            <a:r>
              <a:rPr lang="en-US" sz="2800" dirty="0">
                <a:latin typeface="Calibri" panose="020F0502020204030204" pitchFamily="34" charset="0"/>
              </a:rPr>
              <a:t> structure that can be fabricated on a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chip</a:t>
            </a:r>
          </a:p>
          <a:p>
            <a:pPr lvl="0"/>
            <a:endParaRPr lang="en-US" sz="2800" dirty="0">
              <a:solidFill>
                <a:srgbClr val="FF0000"/>
              </a:solidFill>
              <a:latin typeface="" pitchFamily="1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766" y="1529300"/>
            <a:ext cx="81412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In 1965, Gordon Moore (co-founder of Intel) conjectured that the number of </a:t>
            </a:r>
          </a:p>
          <a:p>
            <a:r>
              <a:rPr lang="en-US" sz="2000" i="1" dirty="0"/>
              <a:t>transistors on a chip will double roughly every year. Initially, the number of </a:t>
            </a:r>
          </a:p>
          <a:p>
            <a:r>
              <a:rPr lang="en-US" sz="2000" i="1" dirty="0"/>
              <a:t>transistors was doubling every year. </a:t>
            </a:r>
            <a:r>
              <a:rPr lang="en-US" sz="2000" i="1" dirty="0" err="1"/>
              <a:t>Gradualy</a:t>
            </a:r>
            <a:r>
              <a:rPr lang="en-US" sz="2000" i="1" dirty="0"/>
              <a:t>, the rate slowed down to </a:t>
            </a:r>
          </a:p>
          <a:p>
            <a:r>
              <a:rPr lang="en-US" sz="2000" i="1" dirty="0"/>
              <a:t>18 months, and now it is about two years.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25213"/>
              </p:ext>
            </p:extLst>
          </p:nvPr>
        </p:nvGraphicFramePr>
        <p:xfrm>
          <a:off x="3719909" y="3810000"/>
          <a:ext cx="4802982" cy="297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Network on Chip (</a:t>
            </a:r>
            <a:r>
              <a:rPr lang="fr-FR" dirty="0" err="1">
                <a:solidFill>
                  <a:schemeClr val="tx1"/>
                </a:solidFill>
              </a:rPr>
              <a:t>NoC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1" y="1524000"/>
            <a:ext cx="7920037" cy="4953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router</a:t>
            </a:r>
            <a:r>
              <a:rPr lang="en-US" dirty="0">
                <a:latin typeface="Calibri" panose="020F0502020204030204" pitchFamily="34" charset="0"/>
              </a:rPr>
              <a:t> sends and receives all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messages</a:t>
            </a:r>
            <a:r>
              <a:rPr lang="en-US" dirty="0">
                <a:latin typeface="Calibri" panose="020F0502020204030204" pitchFamily="34" charset="0"/>
              </a:rPr>
              <a:t> for its </a:t>
            </a:r>
            <a:r>
              <a:rPr lang="en-US" dirty="0">
                <a:solidFill>
                  <a:srgbClr val="355E00"/>
                </a:solidFill>
                <a:latin typeface="Calibri" panose="020F0502020204030204" pitchFamily="34" charset="0"/>
              </a:rPr>
              <a:t>tile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router</a:t>
            </a:r>
            <a:r>
              <a:rPr lang="en-US" dirty="0">
                <a:latin typeface="Calibri" panose="020F0502020204030204" pitchFamily="34" charset="0"/>
              </a:rPr>
              <a:t> also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forwards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messages</a:t>
            </a:r>
            <a:r>
              <a:rPr lang="en-US" dirty="0">
                <a:latin typeface="Calibri" panose="020F0502020204030204" pitchFamily="34" charset="0"/>
              </a:rPr>
              <a:t> originating at other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routers</a:t>
            </a:r>
            <a:r>
              <a:rPr lang="en-US" dirty="0">
                <a:latin typeface="Calibri" panose="020F0502020204030204" pitchFamily="34" charset="0"/>
              </a:rPr>
              <a:t> to their destination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Routers</a:t>
            </a:r>
            <a:r>
              <a:rPr lang="en-US" dirty="0">
                <a:latin typeface="Calibri" panose="020F0502020204030204" pitchFamily="34" charset="0"/>
              </a:rPr>
              <a:t> are referred to as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nodes</a:t>
            </a:r>
            <a:r>
              <a:rPr lang="en-US" dirty="0">
                <a:latin typeface="Calibri" panose="020F0502020204030204" pitchFamily="34" charset="0"/>
              </a:rPr>
              <a:t>. Adjacent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nodes</a:t>
            </a:r>
            <a:r>
              <a:rPr lang="en-US" dirty="0">
                <a:latin typeface="Calibri" panose="020F0502020204030204" pitchFamily="34" charset="0"/>
              </a:rPr>
              <a:t> are connected with links.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routers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links</a:t>
            </a:r>
            <a:r>
              <a:rPr lang="en-US" dirty="0">
                <a:latin typeface="Calibri" panose="020F0502020204030204" pitchFamily="34" charset="0"/>
              </a:rPr>
              <a:t> form the on chip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network</a:t>
            </a:r>
            <a:r>
              <a:rPr lang="en-US" dirty="0">
                <a:latin typeface="Calibri" panose="020F0502020204030204" pitchFamily="34" charset="0"/>
              </a:rPr>
              <a:t>, or </a:t>
            </a:r>
            <a:r>
              <a:rPr lang="en-US" dirty="0" err="1">
                <a:solidFill>
                  <a:srgbClr val="0066CC"/>
                </a:solidFill>
                <a:latin typeface="Calibri" panose="020F0502020204030204" pitchFamily="34" charset="0"/>
              </a:rPr>
              <a:t>NoC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Properties</a:t>
            </a:r>
            <a:r>
              <a:rPr lang="fr-FR" dirty="0">
                <a:solidFill>
                  <a:schemeClr val="tx1"/>
                </a:solidFill>
              </a:rPr>
              <a:t> of an </a:t>
            </a:r>
            <a:r>
              <a:rPr lang="fr-FR" dirty="0" err="1">
                <a:solidFill>
                  <a:schemeClr val="tx1"/>
                </a:solidFill>
              </a:rPr>
              <a:t>NoC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524000"/>
            <a:ext cx="7416800" cy="4800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Bisection Bandwidth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Number of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links</a:t>
            </a:r>
            <a:r>
              <a:rPr lang="en-US" dirty="0">
                <a:latin typeface="Calibri" panose="020F0502020204030204" pitchFamily="34" charset="0"/>
              </a:rPr>
              <a:t> that need to be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snapped</a:t>
            </a:r>
            <a:r>
              <a:rPr lang="en-US" dirty="0">
                <a:latin typeface="Calibri" panose="020F0502020204030204" pitchFamily="34" charset="0"/>
              </a:rPr>
              <a:t> to divide an </a:t>
            </a:r>
            <a:r>
              <a:rPr lang="en-US" dirty="0" err="1">
                <a:solidFill>
                  <a:srgbClr val="004A4A"/>
                </a:solidFill>
                <a:latin typeface="Calibri" panose="020F0502020204030204" pitchFamily="34" charset="0"/>
              </a:rPr>
              <a:t>NoC</a:t>
            </a:r>
            <a:r>
              <a:rPr lang="en-US" dirty="0">
                <a:latin typeface="Calibri" panose="020F0502020204030204" pitchFamily="34" charset="0"/>
              </a:rPr>
              <a:t> into equal parts (ignore small additive constants)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Diameter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Maximum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optimal</a:t>
            </a:r>
            <a:r>
              <a:rPr lang="en-US" dirty="0">
                <a:latin typeface="Calibri" panose="020F0502020204030204" pitchFamily="34" charset="0"/>
              </a:rPr>
              <a:t> distance between any two pair of nodes (again ignore small additive constants)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Aim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Maximise</a:t>
            </a:r>
            <a:r>
              <a:rPr lang="en-US" dirty="0">
                <a:latin typeface="Calibri" panose="020F0502020204030204" pitchFamily="34" charset="0"/>
              </a:rPr>
              <a:t> bisection bandwidth, </a:t>
            </a:r>
            <a:r>
              <a:rPr lang="en-US" dirty="0" err="1">
                <a:latin typeface="Calibri" panose="020F0502020204030204" pitchFamily="34" charset="0"/>
              </a:rPr>
              <a:t>minimise</a:t>
            </a:r>
            <a:r>
              <a:rPr lang="en-US" dirty="0">
                <a:latin typeface="Calibri" panose="020F0502020204030204" pitchFamily="34" charset="0"/>
              </a:rPr>
              <a:t> diameter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Chain and Ring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7372096" y="2019979"/>
            <a:ext cx="2500166" cy="2133601"/>
            <a:chOff x="4359" y="1152"/>
            <a:chExt cx="1862" cy="1589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359" y="1152"/>
              <a:ext cx="1862" cy="1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593" y="1262"/>
              <a:ext cx="1361" cy="1364"/>
            </a:xfrm>
            <a:custGeom>
              <a:avLst/>
              <a:gdLst>
                <a:gd name="T0" fmla="*/ 9203 w 9203"/>
                <a:gd name="T1" fmla="*/ 4601 h 9203"/>
                <a:gd name="T2" fmla="*/ 4601 w 9203"/>
                <a:gd name="T3" fmla="*/ 9203 h 9203"/>
                <a:gd name="T4" fmla="*/ 0 w 9203"/>
                <a:gd name="T5" fmla="*/ 4601 h 9203"/>
                <a:gd name="T6" fmla="*/ 4601 w 9203"/>
                <a:gd name="T7" fmla="*/ 0 h 9203"/>
                <a:gd name="T8" fmla="*/ 9200 w 9203"/>
                <a:gd name="T9" fmla="*/ 4430 h 9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3" h="9203">
                  <a:moveTo>
                    <a:pt x="9203" y="4601"/>
                  </a:moveTo>
                  <a:cubicBezTo>
                    <a:pt x="9203" y="7143"/>
                    <a:pt x="7143" y="9203"/>
                    <a:pt x="4601" y="9203"/>
                  </a:cubicBezTo>
                  <a:cubicBezTo>
                    <a:pt x="2060" y="9203"/>
                    <a:pt x="0" y="7143"/>
                    <a:pt x="0" y="4601"/>
                  </a:cubicBezTo>
                  <a:cubicBezTo>
                    <a:pt x="0" y="2060"/>
                    <a:pt x="2060" y="0"/>
                    <a:pt x="4601" y="0"/>
                  </a:cubicBezTo>
                  <a:cubicBezTo>
                    <a:pt x="7076" y="0"/>
                    <a:pt x="9107" y="1957"/>
                    <a:pt x="9200" y="4430"/>
                  </a:cubicBezTo>
                </a:path>
              </a:pathLst>
            </a:custGeom>
            <a:noFill/>
            <a:ln w="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682" y="1405"/>
              <a:ext cx="132" cy="126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84" y="1886"/>
              <a:ext cx="131" cy="125"/>
            </a:xfrm>
            <a:custGeom>
              <a:avLst/>
              <a:gdLst>
                <a:gd name="T0" fmla="*/ 887 w 887"/>
                <a:gd name="T1" fmla="*/ 423 h 847"/>
                <a:gd name="T2" fmla="*/ 443 w 887"/>
                <a:gd name="T3" fmla="*/ 847 h 847"/>
                <a:gd name="T4" fmla="*/ 0 w 887"/>
                <a:gd name="T5" fmla="*/ 423 h 847"/>
                <a:gd name="T6" fmla="*/ 443 w 887"/>
                <a:gd name="T7" fmla="*/ 0 h 847"/>
                <a:gd name="T8" fmla="*/ 886 w 887"/>
                <a:gd name="T9" fmla="*/ 40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3"/>
                  </a:cubicBezTo>
                  <a:cubicBezTo>
                    <a:pt x="0" y="189"/>
                    <a:pt x="198" y="0"/>
                    <a:pt x="443" y="0"/>
                  </a:cubicBezTo>
                  <a:cubicBezTo>
                    <a:pt x="682" y="0"/>
                    <a:pt x="877" y="180"/>
                    <a:pt x="886" y="40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5672" y="2385"/>
              <a:ext cx="131" cy="125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30" y="2371"/>
              <a:ext cx="132" cy="125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847 h 847"/>
                <a:gd name="T4" fmla="*/ 0 w 887"/>
                <a:gd name="T5" fmla="*/ 424 h 847"/>
                <a:gd name="T6" fmla="*/ 443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4"/>
                  </a:cubicBezTo>
                  <a:cubicBezTo>
                    <a:pt x="0" y="190"/>
                    <a:pt x="198" y="0"/>
                    <a:pt x="443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38" y="1905"/>
              <a:ext cx="131" cy="125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847 h 847"/>
                <a:gd name="T4" fmla="*/ 0 w 887"/>
                <a:gd name="T5" fmla="*/ 424 h 847"/>
                <a:gd name="T6" fmla="*/ 443 w 887"/>
                <a:gd name="T7" fmla="*/ 0 h 847"/>
                <a:gd name="T8" fmla="*/ 886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4"/>
                  </a:cubicBezTo>
                  <a:cubicBezTo>
                    <a:pt x="0" y="190"/>
                    <a:pt x="198" y="0"/>
                    <a:pt x="443" y="0"/>
                  </a:cubicBezTo>
                  <a:cubicBezTo>
                    <a:pt x="682" y="0"/>
                    <a:pt x="878" y="180"/>
                    <a:pt x="886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708" y="1433"/>
              <a:ext cx="131" cy="125"/>
            </a:xfrm>
            <a:custGeom>
              <a:avLst/>
              <a:gdLst>
                <a:gd name="T0" fmla="*/ 887 w 887"/>
                <a:gd name="T1" fmla="*/ 423 h 846"/>
                <a:gd name="T2" fmla="*/ 444 w 887"/>
                <a:gd name="T3" fmla="*/ 846 h 846"/>
                <a:gd name="T4" fmla="*/ 0 w 887"/>
                <a:gd name="T5" fmla="*/ 423 h 846"/>
                <a:gd name="T6" fmla="*/ 444 w 887"/>
                <a:gd name="T7" fmla="*/ 0 h 846"/>
                <a:gd name="T8" fmla="*/ 887 w 887"/>
                <a:gd name="T9" fmla="*/ 407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657"/>
                    <a:pt x="689" y="846"/>
                    <a:pt x="444" y="846"/>
                  </a:cubicBezTo>
                  <a:cubicBezTo>
                    <a:pt x="199" y="846"/>
                    <a:pt x="0" y="657"/>
                    <a:pt x="0" y="423"/>
                  </a:cubicBezTo>
                  <a:cubicBezTo>
                    <a:pt x="0" y="189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5232" y="1202"/>
              <a:ext cx="131" cy="126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5208" y="2553"/>
              <a:ext cx="131" cy="125"/>
            </a:xfrm>
            <a:custGeom>
              <a:avLst/>
              <a:gdLst>
                <a:gd name="T0" fmla="*/ 887 w 887"/>
                <a:gd name="T1" fmla="*/ 423 h 847"/>
                <a:gd name="T2" fmla="*/ 443 w 887"/>
                <a:gd name="T3" fmla="*/ 847 h 847"/>
                <a:gd name="T4" fmla="*/ 0 w 887"/>
                <a:gd name="T5" fmla="*/ 423 h 847"/>
                <a:gd name="T6" fmla="*/ 443 w 887"/>
                <a:gd name="T7" fmla="*/ 0 h 847"/>
                <a:gd name="T8" fmla="*/ 887 w 887"/>
                <a:gd name="T9" fmla="*/ 40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3"/>
                  </a:cubicBezTo>
                  <a:cubicBezTo>
                    <a:pt x="0" y="189"/>
                    <a:pt x="198" y="0"/>
                    <a:pt x="443" y="0"/>
                  </a:cubicBezTo>
                  <a:cubicBezTo>
                    <a:pt x="682" y="0"/>
                    <a:pt x="878" y="180"/>
                    <a:pt x="887" y="40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87850" y="399666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52259" y="41913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Ring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438400" y="3203575"/>
            <a:ext cx="4667250" cy="889000"/>
            <a:chOff x="900" y="2018"/>
            <a:chExt cx="2940" cy="560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900" y="2018"/>
              <a:ext cx="2940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019" y="2239"/>
              <a:ext cx="2721" cy="0"/>
            </a:xfrm>
            <a:prstGeom prst="line">
              <a:avLst/>
            </a:prstGeom>
            <a:noFill/>
            <a:ln w="9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24" y="2182"/>
              <a:ext cx="133" cy="127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>
              <a:off x="1382" y="2185"/>
              <a:ext cx="133" cy="127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8" y="847"/>
                    <a:pt x="444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1740" y="2181"/>
              <a:ext cx="133" cy="127"/>
            </a:xfrm>
            <a:custGeom>
              <a:avLst/>
              <a:gdLst>
                <a:gd name="T0" fmla="*/ 887 w 887"/>
                <a:gd name="T1" fmla="*/ 423 h 847"/>
                <a:gd name="T2" fmla="*/ 443 w 887"/>
                <a:gd name="T3" fmla="*/ 847 h 847"/>
                <a:gd name="T4" fmla="*/ 0 w 887"/>
                <a:gd name="T5" fmla="*/ 423 h 847"/>
                <a:gd name="T6" fmla="*/ 443 w 887"/>
                <a:gd name="T7" fmla="*/ 0 h 847"/>
                <a:gd name="T8" fmla="*/ 886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3"/>
                  </a:cubicBezTo>
                  <a:cubicBezTo>
                    <a:pt x="0" y="190"/>
                    <a:pt x="198" y="0"/>
                    <a:pt x="443" y="0"/>
                  </a:cubicBezTo>
                  <a:cubicBezTo>
                    <a:pt x="682" y="0"/>
                    <a:pt x="878" y="180"/>
                    <a:pt x="886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2098" y="2184"/>
              <a:ext cx="133" cy="127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847 h 847"/>
                <a:gd name="T4" fmla="*/ 0 w 887"/>
                <a:gd name="T5" fmla="*/ 424 h 847"/>
                <a:gd name="T6" fmla="*/ 443 w 887"/>
                <a:gd name="T7" fmla="*/ 0 h 847"/>
                <a:gd name="T8" fmla="*/ 886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4"/>
                  </a:cubicBezTo>
                  <a:cubicBezTo>
                    <a:pt x="0" y="190"/>
                    <a:pt x="198" y="0"/>
                    <a:pt x="443" y="0"/>
                  </a:cubicBezTo>
                  <a:cubicBezTo>
                    <a:pt x="682" y="0"/>
                    <a:pt x="877" y="180"/>
                    <a:pt x="886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2490" y="2180"/>
              <a:ext cx="133" cy="127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2899" y="2183"/>
              <a:ext cx="133" cy="127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847 h 847"/>
                <a:gd name="T4" fmla="*/ 0 w 887"/>
                <a:gd name="T5" fmla="*/ 424 h 847"/>
                <a:gd name="T6" fmla="*/ 443 w 887"/>
                <a:gd name="T7" fmla="*/ 0 h 847"/>
                <a:gd name="T8" fmla="*/ 886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4"/>
                  </a:cubicBezTo>
                  <a:cubicBezTo>
                    <a:pt x="0" y="190"/>
                    <a:pt x="198" y="0"/>
                    <a:pt x="443" y="0"/>
                  </a:cubicBezTo>
                  <a:cubicBezTo>
                    <a:pt x="682" y="0"/>
                    <a:pt x="877" y="180"/>
                    <a:pt x="886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3273" y="2178"/>
              <a:ext cx="133" cy="127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89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643" y="2176"/>
              <a:ext cx="133" cy="127"/>
            </a:xfrm>
            <a:custGeom>
              <a:avLst/>
              <a:gdLst>
                <a:gd name="T0" fmla="*/ 887 w 887"/>
                <a:gd name="T1" fmla="*/ 423 h 847"/>
                <a:gd name="T2" fmla="*/ 443 w 887"/>
                <a:gd name="T3" fmla="*/ 847 h 847"/>
                <a:gd name="T4" fmla="*/ 0 w 887"/>
                <a:gd name="T5" fmla="*/ 423 h 847"/>
                <a:gd name="T6" fmla="*/ 443 w 887"/>
                <a:gd name="T7" fmla="*/ 0 h 847"/>
                <a:gd name="T8" fmla="*/ 886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3"/>
                  </a:cubicBezTo>
                  <a:cubicBezTo>
                    <a:pt x="0" y="190"/>
                    <a:pt x="198" y="0"/>
                    <a:pt x="443" y="0"/>
                  </a:cubicBezTo>
                  <a:cubicBezTo>
                    <a:pt x="682" y="0"/>
                    <a:pt x="878" y="180"/>
                    <a:pt x="886" y="408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Fat </a:t>
            </a:r>
            <a:r>
              <a:rPr lang="fr-FR" dirty="0" err="1">
                <a:solidFill>
                  <a:schemeClr val="tx1"/>
                </a:solidFill>
              </a:rPr>
              <a:t>Tree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298826" y="1752600"/>
            <a:ext cx="5616575" cy="4013200"/>
            <a:chOff x="1680" y="1303"/>
            <a:chExt cx="3538" cy="252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80" y="1303"/>
              <a:ext cx="3538" cy="2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773" y="3559"/>
              <a:ext cx="152" cy="145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182" y="3562"/>
              <a:ext cx="153" cy="146"/>
            </a:xfrm>
            <a:custGeom>
              <a:avLst/>
              <a:gdLst>
                <a:gd name="T0" fmla="*/ 887 w 887"/>
                <a:gd name="T1" fmla="*/ 423 h 846"/>
                <a:gd name="T2" fmla="*/ 443 w 887"/>
                <a:gd name="T3" fmla="*/ 846 h 846"/>
                <a:gd name="T4" fmla="*/ 0 w 887"/>
                <a:gd name="T5" fmla="*/ 423 h 846"/>
                <a:gd name="T6" fmla="*/ 443 w 887"/>
                <a:gd name="T7" fmla="*/ 0 h 846"/>
                <a:gd name="T8" fmla="*/ 887 w 887"/>
                <a:gd name="T9" fmla="*/ 407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657"/>
                    <a:pt x="688" y="846"/>
                    <a:pt x="443" y="846"/>
                  </a:cubicBezTo>
                  <a:cubicBezTo>
                    <a:pt x="199" y="846"/>
                    <a:pt x="0" y="657"/>
                    <a:pt x="0" y="423"/>
                  </a:cubicBezTo>
                  <a:cubicBezTo>
                    <a:pt x="0" y="189"/>
                    <a:pt x="199" y="0"/>
                    <a:pt x="443" y="0"/>
                  </a:cubicBezTo>
                  <a:cubicBezTo>
                    <a:pt x="682" y="0"/>
                    <a:pt x="878" y="180"/>
                    <a:pt x="887" y="407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739" y="3558"/>
              <a:ext cx="152" cy="145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847 h 847"/>
                <a:gd name="T4" fmla="*/ 0 w 887"/>
                <a:gd name="T5" fmla="*/ 424 h 847"/>
                <a:gd name="T6" fmla="*/ 443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3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149" y="3561"/>
              <a:ext cx="152" cy="146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847 h 847"/>
                <a:gd name="T4" fmla="*/ 0 w 887"/>
                <a:gd name="T5" fmla="*/ 424 h 847"/>
                <a:gd name="T6" fmla="*/ 443 w 887"/>
                <a:gd name="T7" fmla="*/ 0 h 847"/>
                <a:gd name="T8" fmla="*/ 886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8"/>
                    <a:pt x="688" y="847"/>
                    <a:pt x="443" y="847"/>
                  </a:cubicBezTo>
                  <a:cubicBezTo>
                    <a:pt x="198" y="847"/>
                    <a:pt x="0" y="658"/>
                    <a:pt x="0" y="424"/>
                  </a:cubicBezTo>
                  <a:cubicBezTo>
                    <a:pt x="0" y="190"/>
                    <a:pt x="198" y="0"/>
                    <a:pt x="443" y="0"/>
                  </a:cubicBezTo>
                  <a:cubicBezTo>
                    <a:pt x="682" y="0"/>
                    <a:pt x="878" y="181"/>
                    <a:pt x="886" y="408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197" y="1399"/>
              <a:ext cx="588" cy="392"/>
            </a:xfrm>
            <a:custGeom>
              <a:avLst/>
              <a:gdLst>
                <a:gd name="T0" fmla="*/ 63 w 3421"/>
                <a:gd name="T1" fmla="*/ 0 h 2280"/>
                <a:gd name="T2" fmla="*/ 3358 w 3421"/>
                <a:gd name="T3" fmla="*/ 0 h 2280"/>
                <a:gd name="T4" fmla="*/ 3421 w 3421"/>
                <a:gd name="T5" fmla="*/ 63 h 2280"/>
                <a:gd name="T6" fmla="*/ 3421 w 3421"/>
                <a:gd name="T7" fmla="*/ 2217 h 2280"/>
                <a:gd name="T8" fmla="*/ 3358 w 3421"/>
                <a:gd name="T9" fmla="*/ 2280 h 2280"/>
                <a:gd name="T10" fmla="*/ 63 w 3421"/>
                <a:gd name="T11" fmla="*/ 2280 h 2280"/>
                <a:gd name="T12" fmla="*/ 0 w 3421"/>
                <a:gd name="T13" fmla="*/ 2217 h 2280"/>
                <a:gd name="T14" fmla="*/ 0 w 3421"/>
                <a:gd name="T15" fmla="*/ 63 h 2280"/>
                <a:gd name="T16" fmla="*/ 63 w 3421"/>
                <a:gd name="T17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21" h="2280">
                  <a:moveTo>
                    <a:pt x="63" y="0"/>
                  </a:moveTo>
                  <a:lnTo>
                    <a:pt x="3358" y="0"/>
                  </a:lnTo>
                  <a:cubicBezTo>
                    <a:pt x="3393" y="0"/>
                    <a:pt x="3421" y="28"/>
                    <a:pt x="3421" y="63"/>
                  </a:cubicBezTo>
                  <a:lnTo>
                    <a:pt x="3421" y="2217"/>
                  </a:lnTo>
                  <a:cubicBezTo>
                    <a:pt x="3421" y="2252"/>
                    <a:pt x="3393" y="2280"/>
                    <a:pt x="3358" y="2280"/>
                  </a:cubicBezTo>
                  <a:lnTo>
                    <a:pt x="63" y="2280"/>
                  </a:lnTo>
                  <a:cubicBezTo>
                    <a:pt x="28" y="2280"/>
                    <a:pt x="0" y="2252"/>
                    <a:pt x="0" y="2217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15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84" y="2222"/>
              <a:ext cx="520" cy="345"/>
            </a:xfrm>
            <a:custGeom>
              <a:avLst/>
              <a:gdLst>
                <a:gd name="T0" fmla="*/ 56 w 3032"/>
                <a:gd name="T1" fmla="*/ 0 h 2006"/>
                <a:gd name="T2" fmla="*/ 2977 w 3032"/>
                <a:gd name="T3" fmla="*/ 0 h 2006"/>
                <a:gd name="T4" fmla="*/ 3032 w 3032"/>
                <a:gd name="T5" fmla="*/ 55 h 2006"/>
                <a:gd name="T6" fmla="*/ 3032 w 3032"/>
                <a:gd name="T7" fmla="*/ 1950 h 2006"/>
                <a:gd name="T8" fmla="*/ 2977 w 3032"/>
                <a:gd name="T9" fmla="*/ 2006 h 2006"/>
                <a:gd name="T10" fmla="*/ 56 w 3032"/>
                <a:gd name="T11" fmla="*/ 2006 h 2006"/>
                <a:gd name="T12" fmla="*/ 0 w 3032"/>
                <a:gd name="T13" fmla="*/ 1950 h 2006"/>
                <a:gd name="T14" fmla="*/ 0 w 3032"/>
                <a:gd name="T15" fmla="*/ 55 h 2006"/>
                <a:gd name="T16" fmla="*/ 56 w 3032"/>
                <a:gd name="T17" fmla="*/ 0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2" h="2006">
                  <a:moveTo>
                    <a:pt x="56" y="0"/>
                  </a:moveTo>
                  <a:lnTo>
                    <a:pt x="2977" y="0"/>
                  </a:lnTo>
                  <a:cubicBezTo>
                    <a:pt x="3008" y="0"/>
                    <a:pt x="3032" y="25"/>
                    <a:pt x="3032" y="55"/>
                  </a:cubicBezTo>
                  <a:lnTo>
                    <a:pt x="3032" y="1950"/>
                  </a:lnTo>
                  <a:cubicBezTo>
                    <a:pt x="3032" y="1981"/>
                    <a:pt x="3008" y="2006"/>
                    <a:pt x="2977" y="2006"/>
                  </a:cubicBezTo>
                  <a:lnTo>
                    <a:pt x="56" y="2006"/>
                  </a:lnTo>
                  <a:cubicBezTo>
                    <a:pt x="25" y="2006"/>
                    <a:pt x="0" y="1981"/>
                    <a:pt x="0" y="1950"/>
                  </a:cubicBezTo>
                  <a:lnTo>
                    <a:pt x="0" y="55"/>
                  </a:ln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55FF99"/>
            </a:solidFill>
            <a:ln w="13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3984" y="2227"/>
              <a:ext cx="521" cy="345"/>
            </a:xfrm>
            <a:custGeom>
              <a:avLst/>
              <a:gdLst>
                <a:gd name="T0" fmla="*/ 55 w 3032"/>
                <a:gd name="T1" fmla="*/ 0 h 2005"/>
                <a:gd name="T2" fmla="*/ 2976 w 3032"/>
                <a:gd name="T3" fmla="*/ 0 h 2005"/>
                <a:gd name="T4" fmla="*/ 3032 w 3032"/>
                <a:gd name="T5" fmla="*/ 55 h 2005"/>
                <a:gd name="T6" fmla="*/ 3032 w 3032"/>
                <a:gd name="T7" fmla="*/ 1950 h 2005"/>
                <a:gd name="T8" fmla="*/ 2976 w 3032"/>
                <a:gd name="T9" fmla="*/ 2005 h 2005"/>
                <a:gd name="T10" fmla="*/ 55 w 3032"/>
                <a:gd name="T11" fmla="*/ 2005 h 2005"/>
                <a:gd name="T12" fmla="*/ 0 w 3032"/>
                <a:gd name="T13" fmla="*/ 1950 h 2005"/>
                <a:gd name="T14" fmla="*/ 0 w 3032"/>
                <a:gd name="T15" fmla="*/ 55 h 2005"/>
                <a:gd name="T16" fmla="*/ 55 w 3032"/>
                <a:gd name="T17" fmla="*/ 0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2" h="2005">
                  <a:moveTo>
                    <a:pt x="55" y="0"/>
                  </a:moveTo>
                  <a:lnTo>
                    <a:pt x="2976" y="0"/>
                  </a:lnTo>
                  <a:cubicBezTo>
                    <a:pt x="3007" y="0"/>
                    <a:pt x="3032" y="24"/>
                    <a:pt x="3032" y="55"/>
                  </a:cubicBezTo>
                  <a:lnTo>
                    <a:pt x="3032" y="1950"/>
                  </a:lnTo>
                  <a:cubicBezTo>
                    <a:pt x="3032" y="1981"/>
                    <a:pt x="3007" y="2005"/>
                    <a:pt x="2976" y="2005"/>
                  </a:cubicBezTo>
                  <a:lnTo>
                    <a:pt x="55" y="2005"/>
                  </a:lnTo>
                  <a:cubicBezTo>
                    <a:pt x="24" y="2005"/>
                    <a:pt x="0" y="1981"/>
                    <a:pt x="0" y="1950"/>
                  </a:cubicBezTo>
                  <a:lnTo>
                    <a:pt x="0" y="55"/>
                  </a:lnTo>
                  <a:cubicBezTo>
                    <a:pt x="0" y="24"/>
                    <a:pt x="24" y="0"/>
                    <a:pt x="55" y="0"/>
                  </a:cubicBezTo>
                  <a:close/>
                </a:path>
              </a:pathLst>
            </a:custGeom>
            <a:solidFill>
              <a:srgbClr val="55FF99"/>
            </a:solidFill>
            <a:ln w="13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28" y="2862"/>
              <a:ext cx="521" cy="345"/>
            </a:xfrm>
            <a:custGeom>
              <a:avLst/>
              <a:gdLst>
                <a:gd name="T0" fmla="*/ 56 w 3032"/>
                <a:gd name="T1" fmla="*/ 0 h 2006"/>
                <a:gd name="T2" fmla="*/ 2977 w 3032"/>
                <a:gd name="T3" fmla="*/ 0 h 2006"/>
                <a:gd name="T4" fmla="*/ 3032 w 3032"/>
                <a:gd name="T5" fmla="*/ 56 h 2006"/>
                <a:gd name="T6" fmla="*/ 3032 w 3032"/>
                <a:gd name="T7" fmla="*/ 1951 h 2006"/>
                <a:gd name="T8" fmla="*/ 2977 w 3032"/>
                <a:gd name="T9" fmla="*/ 2006 h 2006"/>
                <a:gd name="T10" fmla="*/ 56 w 3032"/>
                <a:gd name="T11" fmla="*/ 2006 h 2006"/>
                <a:gd name="T12" fmla="*/ 0 w 3032"/>
                <a:gd name="T13" fmla="*/ 1951 h 2006"/>
                <a:gd name="T14" fmla="*/ 0 w 3032"/>
                <a:gd name="T15" fmla="*/ 56 h 2006"/>
                <a:gd name="T16" fmla="*/ 56 w 3032"/>
                <a:gd name="T17" fmla="*/ 0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2" h="2006">
                  <a:moveTo>
                    <a:pt x="56" y="0"/>
                  </a:moveTo>
                  <a:lnTo>
                    <a:pt x="2977" y="0"/>
                  </a:lnTo>
                  <a:cubicBezTo>
                    <a:pt x="3008" y="0"/>
                    <a:pt x="3032" y="25"/>
                    <a:pt x="3032" y="56"/>
                  </a:cubicBezTo>
                  <a:lnTo>
                    <a:pt x="3032" y="1951"/>
                  </a:lnTo>
                  <a:cubicBezTo>
                    <a:pt x="3032" y="1981"/>
                    <a:pt x="3008" y="2006"/>
                    <a:pt x="2977" y="2006"/>
                  </a:cubicBezTo>
                  <a:lnTo>
                    <a:pt x="56" y="2006"/>
                  </a:lnTo>
                  <a:cubicBezTo>
                    <a:pt x="25" y="2006"/>
                    <a:pt x="0" y="1981"/>
                    <a:pt x="0" y="1951"/>
                  </a:cubicBezTo>
                  <a:lnTo>
                    <a:pt x="0" y="56"/>
                  </a:lnTo>
                  <a:cubicBezTo>
                    <a:pt x="0" y="25"/>
                    <a:pt x="25" y="0"/>
                    <a:pt x="56" y="0"/>
                  </a:cubicBezTo>
                  <a:close/>
                </a:path>
              </a:pathLst>
            </a:custGeom>
            <a:solidFill>
              <a:srgbClr val="55FF99"/>
            </a:solidFill>
            <a:ln w="13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3" y="2867"/>
              <a:ext cx="520" cy="345"/>
            </a:xfrm>
            <a:custGeom>
              <a:avLst/>
              <a:gdLst>
                <a:gd name="T0" fmla="*/ 55 w 3032"/>
                <a:gd name="T1" fmla="*/ 0 h 2006"/>
                <a:gd name="T2" fmla="*/ 2976 w 3032"/>
                <a:gd name="T3" fmla="*/ 0 h 2006"/>
                <a:gd name="T4" fmla="*/ 3032 w 3032"/>
                <a:gd name="T5" fmla="*/ 55 h 2006"/>
                <a:gd name="T6" fmla="*/ 3032 w 3032"/>
                <a:gd name="T7" fmla="*/ 1950 h 2006"/>
                <a:gd name="T8" fmla="*/ 2976 w 3032"/>
                <a:gd name="T9" fmla="*/ 2006 h 2006"/>
                <a:gd name="T10" fmla="*/ 55 w 3032"/>
                <a:gd name="T11" fmla="*/ 2006 h 2006"/>
                <a:gd name="T12" fmla="*/ 0 w 3032"/>
                <a:gd name="T13" fmla="*/ 1950 h 2006"/>
                <a:gd name="T14" fmla="*/ 0 w 3032"/>
                <a:gd name="T15" fmla="*/ 55 h 2006"/>
                <a:gd name="T16" fmla="*/ 55 w 3032"/>
                <a:gd name="T17" fmla="*/ 0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2" h="2006">
                  <a:moveTo>
                    <a:pt x="55" y="0"/>
                  </a:moveTo>
                  <a:lnTo>
                    <a:pt x="2976" y="0"/>
                  </a:lnTo>
                  <a:cubicBezTo>
                    <a:pt x="3007" y="0"/>
                    <a:pt x="3032" y="25"/>
                    <a:pt x="3032" y="55"/>
                  </a:cubicBezTo>
                  <a:lnTo>
                    <a:pt x="3032" y="1950"/>
                  </a:lnTo>
                  <a:cubicBezTo>
                    <a:pt x="3032" y="1981"/>
                    <a:pt x="3007" y="2006"/>
                    <a:pt x="2976" y="2006"/>
                  </a:cubicBezTo>
                  <a:lnTo>
                    <a:pt x="55" y="2006"/>
                  </a:lnTo>
                  <a:cubicBezTo>
                    <a:pt x="24" y="2006"/>
                    <a:pt x="0" y="1981"/>
                    <a:pt x="0" y="1950"/>
                  </a:cubicBezTo>
                  <a:lnTo>
                    <a:pt x="0" y="55"/>
                  </a:lnTo>
                  <a:cubicBezTo>
                    <a:pt x="0" y="25"/>
                    <a:pt x="24" y="0"/>
                    <a:pt x="55" y="0"/>
                  </a:cubicBezTo>
                  <a:close/>
                </a:path>
              </a:pathLst>
            </a:custGeom>
            <a:solidFill>
              <a:srgbClr val="55FF99"/>
            </a:solidFill>
            <a:ln w="13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581" y="2891"/>
              <a:ext cx="520" cy="345"/>
            </a:xfrm>
            <a:custGeom>
              <a:avLst/>
              <a:gdLst>
                <a:gd name="T0" fmla="*/ 55 w 3032"/>
                <a:gd name="T1" fmla="*/ 0 h 2005"/>
                <a:gd name="T2" fmla="*/ 2976 w 3032"/>
                <a:gd name="T3" fmla="*/ 0 h 2005"/>
                <a:gd name="T4" fmla="*/ 3032 w 3032"/>
                <a:gd name="T5" fmla="*/ 55 h 2005"/>
                <a:gd name="T6" fmla="*/ 3032 w 3032"/>
                <a:gd name="T7" fmla="*/ 1950 h 2005"/>
                <a:gd name="T8" fmla="*/ 2976 w 3032"/>
                <a:gd name="T9" fmla="*/ 2005 h 2005"/>
                <a:gd name="T10" fmla="*/ 55 w 3032"/>
                <a:gd name="T11" fmla="*/ 2005 h 2005"/>
                <a:gd name="T12" fmla="*/ 0 w 3032"/>
                <a:gd name="T13" fmla="*/ 1950 h 2005"/>
                <a:gd name="T14" fmla="*/ 0 w 3032"/>
                <a:gd name="T15" fmla="*/ 55 h 2005"/>
                <a:gd name="T16" fmla="*/ 55 w 3032"/>
                <a:gd name="T17" fmla="*/ 0 h 2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2" h="2005">
                  <a:moveTo>
                    <a:pt x="55" y="0"/>
                  </a:moveTo>
                  <a:lnTo>
                    <a:pt x="2976" y="0"/>
                  </a:lnTo>
                  <a:cubicBezTo>
                    <a:pt x="3007" y="0"/>
                    <a:pt x="3032" y="24"/>
                    <a:pt x="3032" y="55"/>
                  </a:cubicBezTo>
                  <a:lnTo>
                    <a:pt x="3032" y="1950"/>
                  </a:lnTo>
                  <a:cubicBezTo>
                    <a:pt x="3032" y="1981"/>
                    <a:pt x="3007" y="2005"/>
                    <a:pt x="2976" y="2005"/>
                  </a:cubicBezTo>
                  <a:lnTo>
                    <a:pt x="55" y="2005"/>
                  </a:lnTo>
                  <a:cubicBezTo>
                    <a:pt x="24" y="2005"/>
                    <a:pt x="0" y="1981"/>
                    <a:pt x="0" y="1950"/>
                  </a:cubicBezTo>
                  <a:lnTo>
                    <a:pt x="0" y="55"/>
                  </a:lnTo>
                  <a:cubicBezTo>
                    <a:pt x="0" y="24"/>
                    <a:pt x="24" y="0"/>
                    <a:pt x="55" y="0"/>
                  </a:cubicBezTo>
                  <a:close/>
                </a:path>
              </a:pathLst>
            </a:custGeom>
            <a:solidFill>
              <a:srgbClr val="55FF99"/>
            </a:solidFill>
            <a:ln w="13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4545" y="2896"/>
              <a:ext cx="520" cy="345"/>
            </a:xfrm>
            <a:custGeom>
              <a:avLst/>
              <a:gdLst>
                <a:gd name="T0" fmla="*/ 55 w 3032"/>
                <a:gd name="T1" fmla="*/ 0 h 2006"/>
                <a:gd name="T2" fmla="*/ 2976 w 3032"/>
                <a:gd name="T3" fmla="*/ 0 h 2006"/>
                <a:gd name="T4" fmla="*/ 3032 w 3032"/>
                <a:gd name="T5" fmla="*/ 55 h 2006"/>
                <a:gd name="T6" fmla="*/ 3032 w 3032"/>
                <a:gd name="T7" fmla="*/ 1950 h 2006"/>
                <a:gd name="T8" fmla="*/ 2976 w 3032"/>
                <a:gd name="T9" fmla="*/ 2006 h 2006"/>
                <a:gd name="T10" fmla="*/ 55 w 3032"/>
                <a:gd name="T11" fmla="*/ 2006 h 2006"/>
                <a:gd name="T12" fmla="*/ 0 w 3032"/>
                <a:gd name="T13" fmla="*/ 1950 h 2006"/>
                <a:gd name="T14" fmla="*/ 0 w 3032"/>
                <a:gd name="T15" fmla="*/ 55 h 2006"/>
                <a:gd name="T16" fmla="*/ 55 w 3032"/>
                <a:gd name="T17" fmla="*/ 0 h 2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32" h="2006">
                  <a:moveTo>
                    <a:pt x="55" y="0"/>
                  </a:moveTo>
                  <a:lnTo>
                    <a:pt x="2976" y="0"/>
                  </a:lnTo>
                  <a:cubicBezTo>
                    <a:pt x="3007" y="0"/>
                    <a:pt x="3032" y="25"/>
                    <a:pt x="3032" y="55"/>
                  </a:cubicBezTo>
                  <a:lnTo>
                    <a:pt x="3032" y="1950"/>
                  </a:lnTo>
                  <a:cubicBezTo>
                    <a:pt x="3032" y="1981"/>
                    <a:pt x="3007" y="2006"/>
                    <a:pt x="2976" y="2006"/>
                  </a:cubicBezTo>
                  <a:lnTo>
                    <a:pt x="55" y="2006"/>
                  </a:lnTo>
                  <a:cubicBezTo>
                    <a:pt x="25" y="2006"/>
                    <a:pt x="0" y="1981"/>
                    <a:pt x="0" y="1950"/>
                  </a:cubicBezTo>
                  <a:lnTo>
                    <a:pt x="0" y="55"/>
                  </a:lnTo>
                  <a:cubicBezTo>
                    <a:pt x="0" y="25"/>
                    <a:pt x="25" y="0"/>
                    <a:pt x="55" y="0"/>
                  </a:cubicBezTo>
                  <a:close/>
                </a:path>
              </a:pathLst>
            </a:custGeom>
            <a:solidFill>
              <a:srgbClr val="55FF99"/>
            </a:solidFill>
            <a:ln w="13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559" y="3560"/>
              <a:ext cx="152" cy="146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3968" y="3564"/>
              <a:ext cx="153" cy="145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25" y="3559"/>
              <a:ext cx="152" cy="146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4935" y="3563"/>
              <a:ext cx="152" cy="145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7"/>
                    <a:pt x="688" y="847"/>
                    <a:pt x="444" y="847"/>
                  </a:cubicBezTo>
                  <a:cubicBezTo>
                    <a:pt x="199" y="847"/>
                    <a:pt x="0" y="657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780" y="1815"/>
              <a:ext cx="480" cy="476"/>
            </a:xfrm>
            <a:custGeom>
              <a:avLst/>
              <a:gdLst>
                <a:gd name="T0" fmla="*/ 2359 w 2799"/>
                <a:gd name="T1" fmla="*/ 0 h 2769"/>
                <a:gd name="T2" fmla="*/ 2799 w 2799"/>
                <a:gd name="T3" fmla="*/ 455 h 2769"/>
                <a:gd name="T4" fmla="*/ 440 w 2799"/>
                <a:gd name="T5" fmla="*/ 2769 h 2769"/>
                <a:gd name="T6" fmla="*/ 0 w 2799"/>
                <a:gd name="T7" fmla="*/ 2314 h 2769"/>
                <a:gd name="T8" fmla="*/ 2359 w 2799"/>
                <a:gd name="T9" fmla="*/ 0 h 2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99" h="2769">
                  <a:moveTo>
                    <a:pt x="2359" y="0"/>
                  </a:moveTo>
                  <a:lnTo>
                    <a:pt x="2799" y="455"/>
                  </a:lnTo>
                  <a:lnTo>
                    <a:pt x="440" y="2769"/>
                  </a:lnTo>
                  <a:lnTo>
                    <a:pt x="0" y="2314"/>
                  </a:lnTo>
                  <a:lnTo>
                    <a:pt x="2359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725" y="2102"/>
              <a:ext cx="238" cy="247"/>
            </a:xfrm>
            <a:custGeom>
              <a:avLst/>
              <a:gdLst>
                <a:gd name="T0" fmla="*/ 0 w 1388"/>
                <a:gd name="T1" fmla="*/ 0 h 1435"/>
                <a:gd name="T2" fmla="*/ 1388 w 1388"/>
                <a:gd name="T3" fmla="*/ 1435 h 1435"/>
                <a:gd name="T4" fmla="*/ 153 w 1388"/>
                <a:gd name="T5" fmla="*/ 1303 h 1435"/>
                <a:gd name="T6" fmla="*/ 0 w 1388"/>
                <a:gd name="T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8" h="1435">
                  <a:moveTo>
                    <a:pt x="0" y="0"/>
                  </a:moveTo>
                  <a:lnTo>
                    <a:pt x="1388" y="1435"/>
                  </a:lnTo>
                  <a:lnTo>
                    <a:pt x="153" y="13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075" y="1764"/>
              <a:ext cx="238" cy="247"/>
            </a:xfrm>
            <a:custGeom>
              <a:avLst/>
              <a:gdLst>
                <a:gd name="T0" fmla="*/ 0 w 1387"/>
                <a:gd name="T1" fmla="*/ 0 h 1435"/>
                <a:gd name="T2" fmla="*/ 1387 w 1387"/>
                <a:gd name="T3" fmla="*/ 1435 h 1435"/>
                <a:gd name="T4" fmla="*/ 1289 w 1387"/>
                <a:gd name="T5" fmla="*/ 189 h 1435"/>
                <a:gd name="T6" fmla="*/ 0 w 1387"/>
                <a:gd name="T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87" h="1435">
                  <a:moveTo>
                    <a:pt x="0" y="0"/>
                  </a:moveTo>
                  <a:lnTo>
                    <a:pt x="1387" y="1435"/>
                  </a:lnTo>
                  <a:lnTo>
                    <a:pt x="1289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084" y="2521"/>
              <a:ext cx="329" cy="340"/>
            </a:xfrm>
            <a:custGeom>
              <a:avLst/>
              <a:gdLst>
                <a:gd name="T0" fmla="*/ 1613 w 1914"/>
                <a:gd name="T1" fmla="*/ 0 h 1980"/>
                <a:gd name="T2" fmla="*/ 1914 w 1914"/>
                <a:gd name="T3" fmla="*/ 326 h 1980"/>
                <a:gd name="T4" fmla="*/ 301 w 1914"/>
                <a:gd name="T5" fmla="*/ 1980 h 1980"/>
                <a:gd name="T6" fmla="*/ 0 w 1914"/>
                <a:gd name="T7" fmla="*/ 1654 h 1980"/>
                <a:gd name="T8" fmla="*/ 1613 w 1914"/>
                <a:gd name="T9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4" h="1980">
                  <a:moveTo>
                    <a:pt x="1613" y="0"/>
                  </a:moveTo>
                  <a:lnTo>
                    <a:pt x="1914" y="326"/>
                  </a:lnTo>
                  <a:lnTo>
                    <a:pt x="301" y="1980"/>
                  </a:lnTo>
                  <a:lnTo>
                    <a:pt x="0" y="165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047" y="2726"/>
              <a:ext cx="162" cy="177"/>
            </a:xfrm>
            <a:custGeom>
              <a:avLst/>
              <a:gdLst>
                <a:gd name="T0" fmla="*/ 0 w 949"/>
                <a:gd name="T1" fmla="*/ 0 h 1026"/>
                <a:gd name="T2" fmla="*/ 949 w 949"/>
                <a:gd name="T3" fmla="*/ 1026 h 1026"/>
                <a:gd name="T4" fmla="*/ 105 w 949"/>
                <a:gd name="T5" fmla="*/ 932 h 1026"/>
                <a:gd name="T6" fmla="*/ 0 w 949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1026">
                  <a:moveTo>
                    <a:pt x="0" y="0"/>
                  </a:moveTo>
                  <a:lnTo>
                    <a:pt x="949" y="1026"/>
                  </a:lnTo>
                  <a:lnTo>
                    <a:pt x="105" y="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2286" y="2484"/>
              <a:ext cx="163" cy="177"/>
            </a:xfrm>
            <a:custGeom>
              <a:avLst/>
              <a:gdLst>
                <a:gd name="T0" fmla="*/ 0 w 949"/>
                <a:gd name="T1" fmla="*/ 0 h 1026"/>
                <a:gd name="T2" fmla="*/ 949 w 949"/>
                <a:gd name="T3" fmla="*/ 1026 h 1026"/>
                <a:gd name="T4" fmla="*/ 882 w 949"/>
                <a:gd name="T5" fmla="*/ 135 h 1026"/>
                <a:gd name="T6" fmla="*/ 0 w 949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1026">
                  <a:moveTo>
                    <a:pt x="0" y="0"/>
                  </a:moveTo>
                  <a:lnTo>
                    <a:pt x="949" y="1026"/>
                  </a:lnTo>
                  <a:lnTo>
                    <a:pt x="882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2856" y="2550"/>
              <a:ext cx="329" cy="341"/>
            </a:xfrm>
            <a:custGeom>
              <a:avLst/>
              <a:gdLst>
                <a:gd name="T0" fmla="*/ 301 w 1914"/>
                <a:gd name="T1" fmla="*/ 0 h 1980"/>
                <a:gd name="T2" fmla="*/ 0 w 1914"/>
                <a:gd name="T3" fmla="*/ 326 h 1980"/>
                <a:gd name="T4" fmla="*/ 1613 w 1914"/>
                <a:gd name="T5" fmla="*/ 1980 h 1980"/>
                <a:gd name="T6" fmla="*/ 1914 w 1914"/>
                <a:gd name="T7" fmla="*/ 1655 h 1980"/>
                <a:gd name="T8" fmla="*/ 301 w 1914"/>
                <a:gd name="T9" fmla="*/ 0 h 1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4" h="1980">
                  <a:moveTo>
                    <a:pt x="301" y="0"/>
                  </a:moveTo>
                  <a:lnTo>
                    <a:pt x="0" y="326"/>
                  </a:lnTo>
                  <a:lnTo>
                    <a:pt x="1613" y="1980"/>
                  </a:lnTo>
                  <a:lnTo>
                    <a:pt x="1914" y="1655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059" y="2756"/>
              <a:ext cx="163" cy="176"/>
            </a:xfrm>
            <a:custGeom>
              <a:avLst/>
              <a:gdLst>
                <a:gd name="T0" fmla="*/ 950 w 950"/>
                <a:gd name="T1" fmla="*/ 0 h 1026"/>
                <a:gd name="T2" fmla="*/ 0 w 950"/>
                <a:gd name="T3" fmla="*/ 1026 h 1026"/>
                <a:gd name="T4" fmla="*/ 845 w 950"/>
                <a:gd name="T5" fmla="*/ 932 h 1026"/>
                <a:gd name="T6" fmla="*/ 950 w 950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0" h="1026">
                  <a:moveTo>
                    <a:pt x="950" y="0"/>
                  </a:moveTo>
                  <a:lnTo>
                    <a:pt x="0" y="1026"/>
                  </a:lnTo>
                  <a:lnTo>
                    <a:pt x="845" y="932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820" y="2514"/>
              <a:ext cx="163" cy="176"/>
            </a:xfrm>
            <a:custGeom>
              <a:avLst/>
              <a:gdLst>
                <a:gd name="T0" fmla="*/ 949 w 949"/>
                <a:gd name="T1" fmla="*/ 0 h 1026"/>
                <a:gd name="T2" fmla="*/ 0 w 949"/>
                <a:gd name="T3" fmla="*/ 1026 h 1026"/>
                <a:gd name="T4" fmla="*/ 68 w 949"/>
                <a:gd name="T5" fmla="*/ 135 h 1026"/>
                <a:gd name="T6" fmla="*/ 949 w 949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1026">
                  <a:moveTo>
                    <a:pt x="949" y="0"/>
                  </a:moveTo>
                  <a:lnTo>
                    <a:pt x="0" y="1026"/>
                  </a:lnTo>
                  <a:lnTo>
                    <a:pt x="68" y="135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704" y="2555"/>
              <a:ext cx="329" cy="340"/>
            </a:xfrm>
            <a:custGeom>
              <a:avLst/>
              <a:gdLst>
                <a:gd name="T0" fmla="*/ 1613 w 1914"/>
                <a:gd name="T1" fmla="*/ 0 h 1979"/>
                <a:gd name="T2" fmla="*/ 1914 w 1914"/>
                <a:gd name="T3" fmla="*/ 325 h 1979"/>
                <a:gd name="T4" fmla="*/ 301 w 1914"/>
                <a:gd name="T5" fmla="*/ 1979 h 1979"/>
                <a:gd name="T6" fmla="*/ 0 w 1914"/>
                <a:gd name="T7" fmla="*/ 1654 h 1979"/>
                <a:gd name="T8" fmla="*/ 1613 w 1914"/>
                <a:gd name="T9" fmla="*/ 0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4" h="1979">
                  <a:moveTo>
                    <a:pt x="1613" y="0"/>
                  </a:moveTo>
                  <a:lnTo>
                    <a:pt x="1914" y="325"/>
                  </a:lnTo>
                  <a:lnTo>
                    <a:pt x="301" y="1979"/>
                  </a:lnTo>
                  <a:lnTo>
                    <a:pt x="0" y="165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667" y="2761"/>
              <a:ext cx="163" cy="176"/>
            </a:xfrm>
            <a:custGeom>
              <a:avLst/>
              <a:gdLst>
                <a:gd name="T0" fmla="*/ 0 w 950"/>
                <a:gd name="T1" fmla="*/ 0 h 1026"/>
                <a:gd name="T2" fmla="*/ 950 w 950"/>
                <a:gd name="T3" fmla="*/ 1026 h 1026"/>
                <a:gd name="T4" fmla="*/ 105 w 950"/>
                <a:gd name="T5" fmla="*/ 931 h 1026"/>
                <a:gd name="T6" fmla="*/ 0 w 950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0" h="1026">
                  <a:moveTo>
                    <a:pt x="0" y="0"/>
                  </a:moveTo>
                  <a:lnTo>
                    <a:pt x="950" y="1026"/>
                  </a:lnTo>
                  <a:lnTo>
                    <a:pt x="105" y="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3906" y="2519"/>
              <a:ext cx="163" cy="176"/>
            </a:xfrm>
            <a:custGeom>
              <a:avLst/>
              <a:gdLst>
                <a:gd name="T0" fmla="*/ 0 w 950"/>
                <a:gd name="T1" fmla="*/ 0 h 1026"/>
                <a:gd name="T2" fmla="*/ 950 w 950"/>
                <a:gd name="T3" fmla="*/ 1026 h 1026"/>
                <a:gd name="T4" fmla="*/ 882 w 950"/>
                <a:gd name="T5" fmla="*/ 135 h 1026"/>
                <a:gd name="T6" fmla="*/ 0 w 950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0" h="1026">
                  <a:moveTo>
                    <a:pt x="0" y="0"/>
                  </a:moveTo>
                  <a:lnTo>
                    <a:pt x="950" y="1026"/>
                  </a:lnTo>
                  <a:lnTo>
                    <a:pt x="882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476" y="2584"/>
              <a:ext cx="329" cy="341"/>
            </a:xfrm>
            <a:custGeom>
              <a:avLst/>
              <a:gdLst>
                <a:gd name="T0" fmla="*/ 301 w 1914"/>
                <a:gd name="T1" fmla="*/ 0 h 1979"/>
                <a:gd name="T2" fmla="*/ 0 w 1914"/>
                <a:gd name="T3" fmla="*/ 325 h 1979"/>
                <a:gd name="T4" fmla="*/ 1613 w 1914"/>
                <a:gd name="T5" fmla="*/ 1979 h 1979"/>
                <a:gd name="T6" fmla="*/ 1914 w 1914"/>
                <a:gd name="T7" fmla="*/ 1654 h 1979"/>
                <a:gd name="T8" fmla="*/ 301 w 1914"/>
                <a:gd name="T9" fmla="*/ 0 h 1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4" h="1979">
                  <a:moveTo>
                    <a:pt x="301" y="0"/>
                  </a:moveTo>
                  <a:lnTo>
                    <a:pt x="0" y="325"/>
                  </a:lnTo>
                  <a:lnTo>
                    <a:pt x="1613" y="1979"/>
                  </a:lnTo>
                  <a:lnTo>
                    <a:pt x="1914" y="165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679" y="2790"/>
              <a:ext cx="163" cy="176"/>
            </a:xfrm>
            <a:custGeom>
              <a:avLst/>
              <a:gdLst>
                <a:gd name="T0" fmla="*/ 949 w 949"/>
                <a:gd name="T1" fmla="*/ 0 h 1026"/>
                <a:gd name="T2" fmla="*/ 0 w 949"/>
                <a:gd name="T3" fmla="*/ 1026 h 1026"/>
                <a:gd name="T4" fmla="*/ 844 w 949"/>
                <a:gd name="T5" fmla="*/ 931 h 1026"/>
                <a:gd name="T6" fmla="*/ 949 w 949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1026">
                  <a:moveTo>
                    <a:pt x="949" y="0"/>
                  </a:moveTo>
                  <a:lnTo>
                    <a:pt x="0" y="1026"/>
                  </a:lnTo>
                  <a:lnTo>
                    <a:pt x="844" y="931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440" y="2548"/>
              <a:ext cx="163" cy="176"/>
            </a:xfrm>
            <a:custGeom>
              <a:avLst/>
              <a:gdLst>
                <a:gd name="T0" fmla="*/ 949 w 949"/>
                <a:gd name="T1" fmla="*/ 0 h 1026"/>
                <a:gd name="T2" fmla="*/ 0 w 949"/>
                <a:gd name="T3" fmla="*/ 1026 h 1026"/>
                <a:gd name="T4" fmla="*/ 67 w 949"/>
                <a:gd name="T5" fmla="*/ 135 h 1026"/>
                <a:gd name="T6" fmla="*/ 949 w 949"/>
                <a:gd name="T7" fmla="*/ 0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9" h="1026">
                  <a:moveTo>
                    <a:pt x="949" y="0"/>
                  </a:moveTo>
                  <a:lnTo>
                    <a:pt x="0" y="1026"/>
                  </a:lnTo>
                  <a:lnTo>
                    <a:pt x="67" y="135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866" y="3223"/>
              <a:ext cx="0" cy="3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1856" y="3223"/>
              <a:ext cx="0" cy="343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822" y="3206"/>
              <a:ext cx="69" cy="120"/>
            </a:xfrm>
            <a:custGeom>
              <a:avLst/>
              <a:gdLst>
                <a:gd name="T0" fmla="*/ 34 w 69"/>
                <a:gd name="T1" fmla="*/ 86 h 120"/>
                <a:gd name="T2" fmla="*/ 69 w 69"/>
                <a:gd name="T3" fmla="*/ 120 h 120"/>
                <a:gd name="T4" fmla="*/ 34 w 69"/>
                <a:gd name="T5" fmla="*/ 0 h 120"/>
                <a:gd name="T6" fmla="*/ 0 w 69"/>
                <a:gd name="T7" fmla="*/ 120 h 120"/>
                <a:gd name="T8" fmla="*/ 34 w 69"/>
                <a:gd name="T9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0">
                  <a:moveTo>
                    <a:pt x="34" y="86"/>
                  </a:moveTo>
                  <a:lnTo>
                    <a:pt x="69" y="120"/>
                  </a:lnTo>
                  <a:lnTo>
                    <a:pt x="34" y="0"/>
                  </a:lnTo>
                  <a:lnTo>
                    <a:pt x="0" y="120"/>
                  </a:lnTo>
                  <a:lnTo>
                    <a:pt x="34" y="8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822" y="3462"/>
              <a:ext cx="69" cy="121"/>
            </a:xfrm>
            <a:custGeom>
              <a:avLst/>
              <a:gdLst>
                <a:gd name="T0" fmla="*/ 34 w 69"/>
                <a:gd name="T1" fmla="*/ 35 h 121"/>
                <a:gd name="T2" fmla="*/ 0 w 69"/>
                <a:gd name="T3" fmla="*/ 0 h 121"/>
                <a:gd name="T4" fmla="*/ 34 w 69"/>
                <a:gd name="T5" fmla="*/ 121 h 121"/>
                <a:gd name="T6" fmla="*/ 69 w 69"/>
                <a:gd name="T7" fmla="*/ 0 h 121"/>
                <a:gd name="T8" fmla="*/ 34 w 69"/>
                <a:gd name="T9" fmla="*/ 3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34" y="35"/>
                  </a:moveTo>
                  <a:lnTo>
                    <a:pt x="0" y="0"/>
                  </a:lnTo>
                  <a:lnTo>
                    <a:pt x="34" y="121"/>
                  </a:lnTo>
                  <a:lnTo>
                    <a:pt x="69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258" y="3218"/>
              <a:ext cx="0" cy="343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223" y="3201"/>
              <a:ext cx="69" cy="120"/>
            </a:xfrm>
            <a:custGeom>
              <a:avLst/>
              <a:gdLst>
                <a:gd name="T0" fmla="*/ 35 w 69"/>
                <a:gd name="T1" fmla="*/ 86 h 120"/>
                <a:gd name="T2" fmla="*/ 69 w 69"/>
                <a:gd name="T3" fmla="*/ 120 h 120"/>
                <a:gd name="T4" fmla="*/ 35 w 69"/>
                <a:gd name="T5" fmla="*/ 0 h 120"/>
                <a:gd name="T6" fmla="*/ 0 w 69"/>
                <a:gd name="T7" fmla="*/ 120 h 120"/>
                <a:gd name="T8" fmla="*/ 35 w 69"/>
                <a:gd name="T9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0">
                  <a:moveTo>
                    <a:pt x="35" y="86"/>
                  </a:moveTo>
                  <a:lnTo>
                    <a:pt x="69" y="120"/>
                  </a:lnTo>
                  <a:lnTo>
                    <a:pt x="35" y="0"/>
                  </a:lnTo>
                  <a:lnTo>
                    <a:pt x="0" y="120"/>
                  </a:lnTo>
                  <a:lnTo>
                    <a:pt x="35" y="8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2223" y="3458"/>
              <a:ext cx="69" cy="120"/>
            </a:xfrm>
            <a:custGeom>
              <a:avLst/>
              <a:gdLst>
                <a:gd name="T0" fmla="*/ 35 w 69"/>
                <a:gd name="T1" fmla="*/ 34 h 120"/>
                <a:gd name="T2" fmla="*/ 0 w 69"/>
                <a:gd name="T3" fmla="*/ 0 h 120"/>
                <a:gd name="T4" fmla="*/ 35 w 69"/>
                <a:gd name="T5" fmla="*/ 120 h 120"/>
                <a:gd name="T6" fmla="*/ 69 w 69"/>
                <a:gd name="T7" fmla="*/ 0 h 120"/>
                <a:gd name="T8" fmla="*/ 35 w 69"/>
                <a:gd name="T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0">
                  <a:moveTo>
                    <a:pt x="35" y="34"/>
                  </a:moveTo>
                  <a:lnTo>
                    <a:pt x="0" y="0"/>
                  </a:lnTo>
                  <a:lnTo>
                    <a:pt x="35" y="120"/>
                  </a:lnTo>
                  <a:lnTo>
                    <a:pt x="69" y="0"/>
                  </a:lnTo>
                  <a:lnTo>
                    <a:pt x="35" y="34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2850" y="3220"/>
              <a:ext cx="0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2840" y="3220"/>
              <a:ext cx="0" cy="343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806" y="3203"/>
              <a:ext cx="68" cy="121"/>
            </a:xfrm>
            <a:custGeom>
              <a:avLst/>
              <a:gdLst>
                <a:gd name="T0" fmla="*/ 34 w 68"/>
                <a:gd name="T1" fmla="*/ 86 h 121"/>
                <a:gd name="T2" fmla="*/ 68 w 68"/>
                <a:gd name="T3" fmla="*/ 121 h 121"/>
                <a:gd name="T4" fmla="*/ 34 w 68"/>
                <a:gd name="T5" fmla="*/ 0 h 121"/>
                <a:gd name="T6" fmla="*/ 0 w 68"/>
                <a:gd name="T7" fmla="*/ 121 h 121"/>
                <a:gd name="T8" fmla="*/ 34 w 68"/>
                <a:gd name="T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21">
                  <a:moveTo>
                    <a:pt x="34" y="86"/>
                  </a:moveTo>
                  <a:lnTo>
                    <a:pt x="68" y="121"/>
                  </a:lnTo>
                  <a:lnTo>
                    <a:pt x="34" y="0"/>
                  </a:lnTo>
                  <a:lnTo>
                    <a:pt x="0" y="121"/>
                  </a:lnTo>
                  <a:lnTo>
                    <a:pt x="34" y="8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2806" y="3460"/>
              <a:ext cx="68" cy="121"/>
            </a:xfrm>
            <a:custGeom>
              <a:avLst/>
              <a:gdLst>
                <a:gd name="T0" fmla="*/ 34 w 68"/>
                <a:gd name="T1" fmla="*/ 34 h 121"/>
                <a:gd name="T2" fmla="*/ 0 w 68"/>
                <a:gd name="T3" fmla="*/ 0 h 121"/>
                <a:gd name="T4" fmla="*/ 34 w 68"/>
                <a:gd name="T5" fmla="*/ 121 h 121"/>
                <a:gd name="T6" fmla="*/ 68 w 68"/>
                <a:gd name="T7" fmla="*/ 0 h 121"/>
                <a:gd name="T8" fmla="*/ 34 w 68"/>
                <a:gd name="T9" fmla="*/ 3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21">
                  <a:moveTo>
                    <a:pt x="34" y="34"/>
                  </a:moveTo>
                  <a:lnTo>
                    <a:pt x="0" y="0"/>
                  </a:lnTo>
                  <a:lnTo>
                    <a:pt x="34" y="121"/>
                  </a:lnTo>
                  <a:lnTo>
                    <a:pt x="68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6"/>
            <p:cNvSpPr>
              <a:spLocks noChangeShapeType="1"/>
            </p:cNvSpPr>
            <p:nvPr/>
          </p:nvSpPr>
          <p:spPr bwMode="auto">
            <a:xfrm>
              <a:off x="3241" y="3215"/>
              <a:ext cx="0" cy="344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3207" y="3198"/>
              <a:ext cx="69" cy="121"/>
            </a:xfrm>
            <a:custGeom>
              <a:avLst/>
              <a:gdLst>
                <a:gd name="T0" fmla="*/ 34 w 69"/>
                <a:gd name="T1" fmla="*/ 86 h 121"/>
                <a:gd name="T2" fmla="*/ 69 w 69"/>
                <a:gd name="T3" fmla="*/ 121 h 121"/>
                <a:gd name="T4" fmla="*/ 34 w 69"/>
                <a:gd name="T5" fmla="*/ 0 h 121"/>
                <a:gd name="T6" fmla="*/ 0 w 69"/>
                <a:gd name="T7" fmla="*/ 121 h 121"/>
                <a:gd name="T8" fmla="*/ 34 w 69"/>
                <a:gd name="T9" fmla="*/ 8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34" y="86"/>
                  </a:moveTo>
                  <a:lnTo>
                    <a:pt x="69" y="121"/>
                  </a:lnTo>
                  <a:lnTo>
                    <a:pt x="34" y="0"/>
                  </a:lnTo>
                  <a:lnTo>
                    <a:pt x="0" y="121"/>
                  </a:lnTo>
                  <a:lnTo>
                    <a:pt x="34" y="8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207" y="3455"/>
              <a:ext cx="69" cy="121"/>
            </a:xfrm>
            <a:custGeom>
              <a:avLst/>
              <a:gdLst>
                <a:gd name="T0" fmla="*/ 34 w 69"/>
                <a:gd name="T1" fmla="*/ 35 h 121"/>
                <a:gd name="T2" fmla="*/ 0 w 69"/>
                <a:gd name="T3" fmla="*/ 0 h 121"/>
                <a:gd name="T4" fmla="*/ 34 w 69"/>
                <a:gd name="T5" fmla="*/ 121 h 121"/>
                <a:gd name="T6" fmla="*/ 69 w 69"/>
                <a:gd name="T7" fmla="*/ 0 h 121"/>
                <a:gd name="T8" fmla="*/ 34 w 69"/>
                <a:gd name="T9" fmla="*/ 3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34" y="35"/>
                  </a:moveTo>
                  <a:lnTo>
                    <a:pt x="0" y="0"/>
                  </a:lnTo>
                  <a:lnTo>
                    <a:pt x="34" y="121"/>
                  </a:lnTo>
                  <a:lnTo>
                    <a:pt x="69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3672" y="3230"/>
              <a:ext cx="0" cy="3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3662" y="3230"/>
              <a:ext cx="0" cy="343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3628" y="3213"/>
              <a:ext cx="69" cy="120"/>
            </a:xfrm>
            <a:custGeom>
              <a:avLst/>
              <a:gdLst>
                <a:gd name="T0" fmla="*/ 34 w 69"/>
                <a:gd name="T1" fmla="*/ 86 h 120"/>
                <a:gd name="T2" fmla="*/ 69 w 69"/>
                <a:gd name="T3" fmla="*/ 120 h 120"/>
                <a:gd name="T4" fmla="*/ 34 w 69"/>
                <a:gd name="T5" fmla="*/ 0 h 120"/>
                <a:gd name="T6" fmla="*/ 0 w 69"/>
                <a:gd name="T7" fmla="*/ 120 h 120"/>
                <a:gd name="T8" fmla="*/ 34 w 69"/>
                <a:gd name="T9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0">
                  <a:moveTo>
                    <a:pt x="34" y="86"/>
                  </a:moveTo>
                  <a:lnTo>
                    <a:pt x="69" y="120"/>
                  </a:lnTo>
                  <a:lnTo>
                    <a:pt x="34" y="0"/>
                  </a:lnTo>
                  <a:lnTo>
                    <a:pt x="0" y="120"/>
                  </a:lnTo>
                  <a:lnTo>
                    <a:pt x="34" y="8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628" y="3470"/>
              <a:ext cx="69" cy="120"/>
            </a:xfrm>
            <a:custGeom>
              <a:avLst/>
              <a:gdLst>
                <a:gd name="T0" fmla="*/ 34 w 69"/>
                <a:gd name="T1" fmla="*/ 34 h 120"/>
                <a:gd name="T2" fmla="*/ 0 w 69"/>
                <a:gd name="T3" fmla="*/ 0 h 120"/>
                <a:gd name="T4" fmla="*/ 34 w 69"/>
                <a:gd name="T5" fmla="*/ 120 h 120"/>
                <a:gd name="T6" fmla="*/ 69 w 69"/>
                <a:gd name="T7" fmla="*/ 0 h 120"/>
                <a:gd name="T8" fmla="*/ 34 w 69"/>
                <a:gd name="T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0">
                  <a:moveTo>
                    <a:pt x="34" y="34"/>
                  </a:moveTo>
                  <a:lnTo>
                    <a:pt x="0" y="0"/>
                  </a:lnTo>
                  <a:lnTo>
                    <a:pt x="34" y="120"/>
                  </a:lnTo>
                  <a:lnTo>
                    <a:pt x="69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>
              <a:off x="4064" y="3225"/>
              <a:ext cx="0" cy="343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4029" y="3208"/>
              <a:ext cx="69" cy="120"/>
            </a:xfrm>
            <a:custGeom>
              <a:avLst/>
              <a:gdLst>
                <a:gd name="T0" fmla="*/ 35 w 69"/>
                <a:gd name="T1" fmla="*/ 86 h 120"/>
                <a:gd name="T2" fmla="*/ 69 w 69"/>
                <a:gd name="T3" fmla="*/ 120 h 120"/>
                <a:gd name="T4" fmla="*/ 35 w 69"/>
                <a:gd name="T5" fmla="*/ 0 h 120"/>
                <a:gd name="T6" fmla="*/ 0 w 69"/>
                <a:gd name="T7" fmla="*/ 120 h 120"/>
                <a:gd name="T8" fmla="*/ 35 w 69"/>
                <a:gd name="T9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0">
                  <a:moveTo>
                    <a:pt x="35" y="86"/>
                  </a:moveTo>
                  <a:lnTo>
                    <a:pt x="69" y="120"/>
                  </a:lnTo>
                  <a:lnTo>
                    <a:pt x="35" y="0"/>
                  </a:lnTo>
                  <a:lnTo>
                    <a:pt x="0" y="120"/>
                  </a:lnTo>
                  <a:lnTo>
                    <a:pt x="35" y="8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4029" y="3465"/>
              <a:ext cx="69" cy="121"/>
            </a:xfrm>
            <a:custGeom>
              <a:avLst/>
              <a:gdLst>
                <a:gd name="T0" fmla="*/ 35 w 69"/>
                <a:gd name="T1" fmla="*/ 34 h 121"/>
                <a:gd name="T2" fmla="*/ 0 w 69"/>
                <a:gd name="T3" fmla="*/ 0 h 121"/>
                <a:gd name="T4" fmla="*/ 35 w 69"/>
                <a:gd name="T5" fmla="*/ 121 h 121"/>
                <a:gd name="T6" fmla="*/ 69 w 69"/>
                <a:gd name="T7" fmla="*/ 0 h 121"/>
                <a:gd name="T8" fmla="*/ 35 w 69"/>
                <a:gd name="T9" fmla="*/ 3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35" y="34"/>
                  </a:moveTo>
                  <a:lnTo>
                    <a:pt x="0" y="0"/>
                  </a:lnTo>
                  <a:lnTo>
                    <a:pt x="35" y="121"/>
                  </a:lnTo>
                  <a:lnTo>
                    <a:pt x="69" y="0"/>
                  </a:lnTo>
                  <a:lnTo>
                    <a:pt x="35" y="34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4622" y="3222"/>
              <a:ext cx="0" cy="3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4612" y="3222"/>
              <a:ext cx="0" cy="322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4578" y="3205"/>
              <a:ext cx="67" cy="117"/>
            </a:xfrm>
            <a:custGeom>
              <a:avLst/>
              <a:gdLst>
                <a:gd name="T0" fmla="*/ 34 w 67"/>
                <a:gd name="T1" fmla="*/ 83 h 117"/>
                <a:gd name="T2" fmla="*/ 67 w 67"/>
                <a:gd name="T3" fmla="*/ 117 h 117"/>
                <a:gd name="T4" fmla="*/ 34 w 67"/>
                <a:gd name="T5" fmla="*/ 0 h 117"/>
                <a:gd name="T6" fmla="*/ 0 w 67"/>
                <a:gd name="T7" fmla="*/ 117 h 117"/>
                <a:gd name="T8" fmla="*/ 34 w 67"/>
                <a:gd name="T9" fmla="*/ 8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7">
                  <a:moveTo>
                    <a:pt x="34" y="83"/>
                  </a:moveTo>
                  <a:lnTo>
                    <a:pt x="67" y="117"/>
                  </a:lnTo>
                  <a:lnTo>
                    <a:pt x="34" y="0"/>
                  </a:lnTo>
                  <a:lnTo>
                    <a:pt x="0" y="117"/>
                  </a:lnTo>
                  <a:lnTo>
                    <a:pt x="34" y="8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4578" y="3444"/>
              <a:ext cx="67" cy="116"/>
            </a:xfrm>
            <a:custGeom>
              <a:avLst/>
              <a:gdLst>
                <a:gd name="T0" fmla="*/ 34 w 67"/>
                <a:gd name="T1" fmla="*/ 33 h 116"/>
                <a:gd name="T2" fmla="*/ 0 w 67"/>
                <a:gd name="T3" fmla="*/ 0 h 116"/>
                <a:gd name="T4" fmla="*/ 34 w 67"/>
                <a:gd name="T5" fmla="*/ 116 h 116"/>
                <a:gd name="T6" fmla="*/ 67 w 67"/>
                <a:gd name="T7" fmla="*/ 0 h 116"/>
                <a:gd name="T8" fmla="*/ 34 w 67"/>
                <a:gd name="T9" fmla="*/ 3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6">
                  <a:moveTo>
                    <a:pt x="34" y="33"/>
                  </a:moveTo>
                  <a:lnTo>
                    <a:pt x="0" y="0"/>
                  </a:lnTo>
                  <a:lnTo>
                    <a:pt x="34" y="116"/>
                  </a:lnTo>
                  <a:lnTo>
                    <a:pt x="67" y="0"/>
                  </a:lnTo>
                  <a:lnTo>
                    <a:pt x="34" y="3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5013" y="3217"/>
              <a:ext cx="0" cy="322"/>
            </a:xfrm>
            <a:prstGeom prst="line">
              <a:avLst/>
            </a:prstGeom>
            <a:noFill/>
            <a:ln w="17" cap="flat">
              <a:solidFill>
                <a:srgbClr val="1306E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4980" y="3200"/>
              <a:ext cx="66" cy="117"/>
            </a:xfrm>
            <a:custGeom>
              <a:avLst/>
              <a:gdLst>
                <a:gd name="T0" fmla="*/ 33 w 66"/>
                <a:gd name="T1" fmla="*/ 84 h 117"/>
                <a:gd name="T2" fmla="*/ 66 w 66"/>
                <a:gd name="T3" fmla="*/ 117 h 117"/>
                <a:gd name="T4" fmla="*/ 33 w 66"/>
                <a:gd name="T5" fmla="*/ 0 h 117"/>
                <a:gd name="T6" fmla="*/ 0 w 66"/>
                <a:gd name="T7" fmla="*/ 117 h 117"/>
                <a:gd name="T8" fmla="*/ 33 w 66"/>
                <a:gd name="T9" fmla="*/ 8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17">
                  <a:moveTo>
                    <a:pt x="33" y="84"/>
                  </a:moveTo>
                  <a:lnTo>
                    <a:pt x="66" y="117"/>
                  </a:lnTo>
                  <a:lnTo>
                    <a:pt x="33" y="0"/>
                  </a:lnTo>
                  <a:lnTo>
                    <a:pt x="0" y="117"/>
                  </a:lnTo>
                  <a:lnTo>
                    <a:pt x="33" y="8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4980" y="3439"/>
              <a:ext cx="66" cy="117"/>
            </a:xfrm>
            <a:custGeom>
              <a:avLst/>
              <a:gdLst>
                <a:gd name="T0" fmla="*/ 33 w 66"/>
                <a:gd name="T1" fmla="*/ 33 h 117"/>
                <a:gd name="T2" fmla="*/ 0 w 66"/>
                <a:gd name="T3" fmla="*/ 0 h 117"/>
                <a:gd name="T4" fmla="*/ 33 w 66"/>
                <a:gd name="T5" fmla="*/ 117 h 117"/>
                <a:gd name="T6" fmla="*/ 66 w 66"/>
                <a:gd name="T7" fmla="*/ 0 h 117"/>
                <a:gd name="T8" fmla="*/ 33 w 66"/>
                <a:gd name="T9" fmla="*/ 3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17">
                  <a:moveTo>
                    <a:pt x="33" y="33"/>
                  </a:moveTo>
                  <a:lnTo>
                    <a:pt x="0" y="0"/>
                  </a:lnTo>
                  <a:lnTo>
                    <a:pt x="33" y="117"/>
                  </a:lnTo>
                  <a:lnTo>
                    <a:pt x="66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3657" y="1827"/>
              <a:ext cx="440" cy="404"/>
            </a:xfrm>
            <a:custGeom>
              <a:avLst/>
              <a:gdLst>
                <a:gd name="T0" fmla="*/ 403 w 2566"/>
                <a:gd name="T1" fmla="*/ 0 h 2351"/>
                <a:gd name="T2" fmla="*/ 0 w 2566"/>
                <a:gd name="T3" fmla="*/ 386 h 2351"/>
                <a:gd name="T4" fmla="*/ 2162 w 2566"/>
                <a:gd name="T5" fmla="*/ 2351 h 2351"/>
                <a:gd name="T6" fmla="*/ 2566 w 2566"/>
                <a:gd name="T7" fmla="*/ 1965 h 2351"/>
                <a:gd name="T8" fmla="*/ 403 w 2566"/>
                <a:gd name="T9" fmla="*/ 0 h 2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6" h="2351">
                  <a:moveTo>
                    <a:pt x="403" y="0"/>
                  </a:moveTo>
                  <a:lnTo>
                    <a:pt x="0" y="386"/>
                  </a:lnTo>
                  <a:lnTo>
                    <a:pt x="2162" y="2351"/>
                  </a:lnTo>
                  <a:lnTo>
                    <a:pt x="2566" y="1965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3929" y="2071"/>
              <a:ext cx="218" cy="209"/>
            </a:xfrm>
            <a:custGeom>
              <a:avLst/>
              <a:gdLst>
                <a:gd name="T0" fmla="*/ 1273 w 1273"/>
                <a:gd name="T1" fmla="*/ 0 h 1219"/>
                <a:gd name="T2" fmla="*/ 0 w 1273"/>
                <a:gd name="T3" fmla="*/ 1219 h 1219"/>
                <a:gd name="T4" fmla="*/ 1132 w 1273"/>
                <a:gd name="T5" fmla="*/ 1106 h 1219"/>
                <a:gd name="T6" fmla="*/ 1273 w 1273"/>
                <a:gd name="T7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3" h="1219">
                  <a:moveTo>
                    <a:pt x="1273" y="0"/>
                  </a:moveTo>
                  <a:lnTo>
                    <a:pt x="0" y="1219"/>
                  </a:lnTo>
                  <a:lnTo>
                    <a:pt x="1132" y="110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3608" y="1783"/>
              <a:ext cx="218" cy="210"/>
            </a:xfrm>
            <a:custGeom>
              <a:avLst/>
              <a:gdLst>
                <a:gd name="T0" fmla="*/ 1273 w 1273"/>
                <a:gd name="T1" fmla="*/ 0 h 1219"/>
                <a:gd name="T2" fmla="*/ 0 w 1273"/>
                <a:gd name="T3" fmla="*/ 1219 h 1219"/>
                <a:gd name="T4" fmla="*/ 91 w 1273"/>
                <a:gd name="T5" fmla="*/ 160 h 1219"/>
                <a:gd name="T6" fmla="*/ 1273 w 1273"/>
                <a:gd name="T7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3" h="1219">
                  <a:moveTo>
                    <a:pt x="1273" y="0"/>
                  </a:moveTo>
                  <a:lnTo>
                    <a:pt x="0" y="1219"/>
                  </a:lnTo>
                  <a:lnTo>
                    <a:pt x="91" y="160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0408E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Mesh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600201"/>
            <a:ext cx="4876800" cy="4351109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Torus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3657600" y="1600200"/>
            <a:ext cx="4876800" cy="4351338"/>
            <a:chOff x="1344" y="1008"/>
            <a:chExt cx="3072" cy="274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4" y="1008"/>
              <a:ext cx="3072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84" y="1143"/>
              <a:ext cx="0" cy="2514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73" y="1158"/>
              <a:ext cx="0" cy="2438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878" y="1143"/>
              <a:ext cx="0" cy="2498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650" y="1143"/>
              <a:ext cx="0" cy="2481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38" y="2944"/>
              <a:ext cx="2798" cy="0"/>
            </a:xfrm>
            <a:prstGeom prst="line">
              <a:avLst/>
            </a:prstGeom>
            <a:noFill/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1444" y="2884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1814" y="2887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88" y="1135"/>
              <a:ext cx="0" cy="2492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2228" y="2884"/>
              <a:ext cx="137" cy="115"/>
            </a:xfrm>
            <a:custGeom>
              <a:avLst/>
              <a:gdLst>
                <a:gd name="T0" fmla="*/ 789 w 789"/>
                <a:gd name="T1" fmla="*/ 332 h 664"/>
                <a:gd name="T2" fmla="*/ 394 w 789"/>
                <a:gd name="T3" fmla="*/ 664 h 664"/>
                <a:gd name="T4" fmla="*/ 0 w 789"/>
                <a:gd name="T5" fmla="*/ 332 h 664"/>
                <a:gd name="T6" fmla="*/ 394 w 789"/>
                <a:gd name="T7" fmla="*/ 0 h 664"/>
                <a:gd name="T8" fmla="*/ 788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6"/>
                    <a:pt x="612" y="664"/>
                    <a:pt x="394" y="664"/>
                  </a:cubicBezTo>
                  <a:cubicBezTo>
                    <a:pt x="177" y="664"/>
                    <a:pt x="0" y="516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598" y="2886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1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057" y="1143"/>
              <a:ext cx="0" cy="2465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002" y="2882"/>
              <a:ext cx="138" cy="116"/>
            </a:xfrm>
            <a:custGeom>
              <a:avLst/>
              <a:gdLst>
                <a:gd name="T0" fmla="*/ 789 w 789"/>
                <a:gd name="T1" fmla="*/ 332 h 664"/>
                <a:gd name="T2" fmla="*/ 395 w 789"/>
                <a:gd name="T3" fmla="*/ 664 h 664"/>
                <a:gd name="T4" fmla="*/ 0 w 789"/>
                <a:gd name="T5" fmla="*/ 332 h 664"/>
                <a:gd name="T6" fmla="*/ 395 w 789"/>
                <a:gd name="T7" fmla="*/ 0 h 664"/>
                <a:gd name="T8" fmla="*/ 789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5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5" y="0"/>
                  </a:cubicBezTo>
                  <a:cubicBezTo>
                    <a:pt x="607" y="0"/>
                    <a:pt x="781" y="141"/>
                    <a:pt x="789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490" y="1135"/>
              <a:ext cx="0" cy="2492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425" y="2885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812" y="2881"/>
              <a:ext cx="137" cy="115"/>
            </a:xfrm>
            <a:custGeom>
              <a:avLst/>
              <a:gdLst>
                <a:gd name="T0" fmla="*/ 789 w 789"/>
                <a:gd name="T1" fmla="*/ 332 h 664"/>
                <a:gd name="T2" fmla="*/ 395 w 789"/>
                <a:gd name="T3" fmla="*/ 664 h 664"/>
                <a:gd name="T4" fmla="*/ 0 w 789"/>
                <a:gd name="T5" fmla="*/ 332 h 664"/>
                <a:gd name="T6" fmla="*/ 395 w 789"/>
                <a:gd name="T7" fmla="*/ 0 h 664"/>
                <a:gd name="T8" fmla="*/ 788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5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5" y="0"/>
                  </a:cubicBezTo>
                  <a:cubicBezTo>
                    <a:pt x="607" y="0"/>
                    <a:pt x="781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434" y="2588"/>
              <a:ext cx="2817" cy="0"/>
            </a:xfrm>
            <a:prstGeom prst="line">
              <a:avLst/>
            </a:prstGeom>
            <a:noFill/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1441" y="2528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1810" y="2531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224" y="2527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2594" y="2530"/>
              <a:ext cx="137" cy="116"/>
            </a:xfrm>
            <a:custGeom>
              <a:avLst/>
              <a:gdLst>
                <a:gd name="T0" fmla="*/ 789 w 789"/>
                <a:gd name="T1" fmla="*/ 332 h 664"/>
                <a:gd name="T2" fmla="*/ 395 w 789"/>
                <a:gd name="T3" fmla="*/ 664 h 664"/>
                <a:gd name="T4" fmla="*/ 0 w 789"/>
                <a:gd name="T5" fmla="*/ 332 h 664"/>
                <a:gd name="T6" fmla="*/ 395 w 789"/>
                <a:gd name="T7" fmla="*/ 0 h 664"/>
                <a:gd name="T8" fmla="*/ 788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5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5" y="0"/>
                  </a:cubicBezTo>
                  <a:cubicBezTo>
                    <a:pt x="607" y="0"/>
                    <a:pt x="781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999" y="2526"/>
              <a:ext cx="137" cy="116"/>
            </a:xfrm>
            <a:custGeom>
              <a:avLst/>
              <a:gdLst>
                <a:gd name="T0" fmla="*/ 789 w 789"/>
                <a:gd name="T1" fmla="*/ 332 h 664"/>
                <a:gd name="T2" fmla="*/ 395 w 789"/>
                <a:gd name="T3" fmla="*/ 664 h 664"/>
                <a:gd name="T4" fmla="*/ 0 w 789"/>
                <a:gd name="T5" fmla="*/ 332 h 664"/>
                <a:gd name="T6" fmla="*/ 395 w 789"/>
                <a:gd name="T7" fmla="*/ 0 h 664"/>
                <a:gd name="T8" fmla="*/ 788 w 789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5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5" y="0"/>
                  </a:cubicBezTo>
                  <a:cubicBezTo>
                    <a:pt x="606" y="0"/>
                    <a:pt x="781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421" y="2529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808" y="2525"/>
              <a:ext cx="138" cy="115"/>
            </a:xfrm>
            <a:custGeom>
              <a:avLst/>
              <a:gdLst>
                <a:gd name="T0" fmla="*/ 789 w 789"/>
                <a:gd name="T1" fmla="*/ 332 h 664"/>
                <a:gd name="T2" fmla="*/ 394 w 789"/>
                <a:gd name="T3" fmla="*/ 664 h 664"/>
                <a:gd name="T4" fmla="*/ 0 w 789"/>
                <a:gd name="T5" fmla="*/ 332 h 664"/>
                <a:gd name="T6" fmla="*/ 394 w 789"/>
                <a:gd name="T7" fmla="*/ 0 h 664"/>
                <a:gd name="T8" fmla="*/ 788 w 789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427" y="2204"/>
              <a:ext cx="2799" cy="0"/>
            </a:xfrm>
            <a:prstGeom prst="line">
              <a:avLst/>
            </a:prstGeom>
            <a:noFill/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1434" y="2145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1803" y="2148"/>
              <a:ext cx="138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2217" y="2144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2587" y="2147"/>
              <a:ext cx="137" cy="116"/>
            </a:xfrm>
            <a:custGeom>
              <a:avLst/>
              <a:gdLst>
                <a:gd name="T0" fmla="*/ 789 w 789"/>
                <a:gd name="T1" fmla="*/ 332 h 664"/>
                <a:gd name="T2" fmla="*/ 394 w 789"/>
                <a:gd name="T3" fmla="*/ 664 h 664"/>
                <a:gd name="T4" fmla="*/ 0 w 789"/>
                <a:gd name="T5" fmla="*/ 332 h 664"/>
                <a:gd name="T6" fmla="*/ 394 w 789"/>
                <a:gd name="T7" fmla="*/ 0 h 664"/>
                <a:gd name="T8" fmla="*/ 788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6"/>
                    <a:pt x="612" y="664"/>
                    <a:pt x="394" y="664"/>
                  </a:cubicBezTo>
                  <a:cubicBezTo>
                    <a:pt x="177" y="664"/>
                    <a:pt x="0" y="516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2992" y="2143"/>
              <a:ext cx="137" cy="116"/>
            </a:xfrm>
            <a:custGeom>
              <a:avLst/>
              <a:gdLst>
                <a:gd name="T0" fmla="*/ 789 w 789"/>
                <a:gd name="T1" fmla="*/ 332 h 664"/>
                <a:gd name="T2" fmla="*/ 394 w 789"/>
                <a:gd name="T3" fmla="*/ 664 h 664"/>
                <a:gd name="T4" fmla="*/ 0 w 789"/>
                <a:gd name="T5" fmla="*/ 332 h 664"/>
                <a:gd name="T6" fmla="*/ 394 w 789"/>
                <a:gd name="T7" fmla="*/ 0 h 664"/>
                <a:gd name="T8" fmla="*/ 788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414" y="2146"/>
              <a:ext cx="137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3801" y="2141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1424" y="1848"/>
              <a:ext cx="2823" cy="0"/>
            </a:xfrm>
            <a:prstGeom prst="line">
              <a:avLst/>
            </a:prstGeom>
            <a:noFill/>
            <a:ln w="19050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1430" y="1789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1800" y="1792"/>
              <a:ext cx="137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2213" y="1788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2583" y="1791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2988" y="1787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410" y="1790"/>
              <a:ext cx="138" cy="115"/>
            </a:xfrm>
            <a:custGeom>
              <a:avLst/>
              <a:gdLst>
                <a:gd name="T0" fmla="*/ 789 w 789"/>
                <a:gd name="T1" fmla="*/ 332 h 664"/>
                <a:gd name="T2" fmla="*/ 395 w 789"/>
                <a:gd name="T3" fmla="*/ 664 h 664"/>
                <a:gd name="T4" fmla="*/ 0 w 789"/>
                <a:gd name="T5" fmla="*/ 332 h 664"/>
                <a:gd name="T6" fmla="*/ 395 w 789"/>
                <a:gd name="T7" fmla="*/ 0 h 664"/>
                <a:gd name="T8" fmla="*/ 788 w 789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5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5" y="0"/>
                  </a:cubicBezTo>
                  <a:cubicBezTo>
                    <a:pt x="607" y="0"/>
                    <a:pt x="781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798" y="1785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1427" y="1502"/>
              <a:ext cx="2786" cy="0"/>
            </a:xfrm>
            <a:prstGeom prst="line">
              <a:avLst/>
            </a:prstGeom>
            <a:noFill/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434" y="1443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1803" y="1446"/>
              <a:ext cx="138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2217" y="1442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2587" y="1445"/>
              <a:ext cx="137" cy="116"/>
            </a:xfrm>
            <a:custGeom>
              <a:avLst/>
              <a:gdLst>
                <a:gd name="T0" fmla="*/ 789 w 789"/>
                <a:gd name="T1" fmla="*/ 332 h 664"/>
                <a:gd name="T2" fmla="*/ 394 w 789"/>
                <a:gd name="T3" fmla="*/ 664 h 664"/>
                <a:gd name="T4" fmla="*/ 0 w 789"/>
                <a:gd name="T5" fmla="*/ 332 h 664"/>
                <a:gd name="T6" fmla="*/ 394 w 789"/>
                <a:gd name="T7" fmla="*/ 0 h 664"/>
                <a:gd name="T8" fmla="*/ 788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2992" y="1441"/>
              <a:ext cx="137" cy="116"/>
            </a:xfrm>
            <a:custGeom>
              <a:avLst/>
              <a:gdLst>
                <a:gd name="T0" fmla="*/ 789 w 789"/>
                <a:gd name="T1" fmla="*/ 332 h 664"/>
                <a:gd name="T2" fmla="*/ 394 w 789"/>
                <a:gd name="T3" fmla="*/ 664 h 664"/>
                <a:gd name="T4" fmla="*/ 0 w 789"/>
                <a:gd name="T5" fmla="*/ 332 h 664"/>
                <a:gd name="T6" fmla="*/ 394 w 789"/>
                <a:gd name="T7" fmla="*/ 0 h 664"/>
                <a:gd name="T8" fmla="*/ 788 w 789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3414" y="1444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801" y="1439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1424" y="1146"/>
              <a:ext cx="2811" cy="0"/>
            </a:xfrm>
            <a:prstGeom prst="line">
              <a:avLst/>
            </a:prstGeom>
            <a:noFill/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1430" y="1087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800" y="1089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2213" y="1086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2583" y="1089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2988" y="1085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3410" y="1088"/>
              <a:ext cx="138" cy="115"/>
            </a:xfrm>
            <a:custGeom>
              <a:avLst/>
              <a:gdLst>
                <a:gd name="T0" fmla="*/ 789 w 789"/>
                <a:gd name="T1" fmla="*/ 332 h 664"/>
                <a:gd name="T2" fmla="*/ 395 w 789"/>
                <a:gd name="T3" fmla="*/ 664 h 664"/>
                <a:gd name="T4" fmla="*/ 0 w 789"/>
                <a:gd name="T5" fmla="*/ 332 h 664"/>
                <a:gd name="T6" fmla="*/ 395 w 789"/>
                <a:gd name="T7" fmla="*/ 0 h 664"/>
                <a:gd name="T8" fmla="*/ 788 w 789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6"/>
                    <a:pt x="612" y="664"/>
                    <a:pt x="395" y="664"/>
                  </a:cubicBezTo>
                  <a:cubicBezTo>
                    <a:pt x="177" y="664"/>
                    <a:pt x="0" y="516"/>
                    <a:pt x="0" y="332"/>
                  </a:cubicBezTo>
                  <a:cubicBezTo>
                    <a:pt x="0" y="149"/>
                    <a:pt x="177" y="0"/>
                    <a:pt x="395" y="0"/>
                  </a:cubicBezTo>
                  <a:cubicBezTo>
                    <a:pt x="607" y="0"/>
                    <a:pt x="781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798" y="1083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4270" y="1141"/>
              <a:ext cx="0" cy="2460"/>
            </a:xfrm>
            <a:prstGeom prst="line">
              <a:avLst/>
            </a:prstGeom>
            <a:noFill/>
            <a:ln w="20638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4204" y="2879"/>
              <a:ext cx="137" cy="116"/>
            </a:xfrm>
            <a:custGeom>
              <a:avLst/>
              <a:gdLst>
                <a:gd name="T0" fmla="*/ 789 w 789"/>
                <a:gd name="T1" fmla="*/ 331 h 663"/>
                <a:gd name="T2" fmla="*/ 394 w 789"/>
                <a:gd name="T3" fmla="*/ 663 h 663"/>
                <a:gd name="T4" fmla="*/ 0 w 789"/>
                <a:gd name="T5" fmla="*/ 331 h 663"/>
                <a:gd name="T6" fmla="*/ 394 w 789"/>
                <a:gd name="T7" fmla="*/ 0 h 663"/>
                <a:gd name="T8" fmla="*/ 788 w 789"/>
                <a:gd name="T9" fmla="*/ 319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3">
                  <a:moveTo>
                    <a:pt x="789" y="331"/>
                  </a:moveTo>
                  <a:cubicBezTo>
                    <a:pt x="789" y="515"/>
                    <a:pt x="612" y="663"/>
                    <a:pt x="394" y="663"/>
                  </a:cubicBezTo>
                  <a:cubicBezTo>
                    <a:pt x="177" y="663"/>
                    <a:pt x="0" y="515"/>
                    <a:pt x="0" y="331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4200" y="2523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7" y="664"/>
                    <a:pt x="0" y="516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4193" y="2140"/>
              <a:ext cx="137" cy="115"/>
            </a:xfrm>
            <a:custGeom>
              <a:avLst/>
              <a:gdLst>
                <a:gd name="T0" fmla="*/ 788 w 788"/>
                <a:gd name="T1" fmla="*/ 332 h 663"/>
                <a:gd name="T2" fmla="*/ 394 w 788"/>
                <a:gd name="T3" fmla="*/ 663 h 663"/>
                <a:gd name="T4" fmla="*/ 0 w 788"/>
                <a:gd name="T5" fmla="*/ 332 h 663"/>
                <a:gd name="T6" fmla="*/ 394 w 788"/>
                <a:gd name="T7" fmla="*/ 0 h 663"/>
                <a:gd name="T8" fmla="*/ 788 w 788"/>
                <a:gd name="T9" fmla="*/ 319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3">
                  <a:moveTo>
                    <a:pt x="788" y="332"/>
                  </a:moveTo>
                  <a:cubicBezTo>
                    <a:pt x="788" y="515"/>
                    <a:pt x="612" y="663"/>
                    <a:pt x="394" y="663"/>
                  </a:cubicBezTo>
                  <a:cubicBezTo>
                    <a:pt x="177" y="663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4189" y="1784"/>
              <a:ext cx="138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4193" y="1438"/>
              <a:ext cx="137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7" y="664"/>
                    <a:pt x="0" y="516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4189" y="1082"/>
              <a:ext cx="138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1441" y="3653"/>
              <a:ext cx="2799" cy="0"/>
            </a:xfrm>
            <a:prstGeom prst="line">
              <a:avLst/>
            </a:prstGeom>
            <a:noFill/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" name="Freeform 68"/>
            <p:cNvSpPr>
              <a:spLocks/>
            </p:cNvSpPr>
            <p:nvPr/>
          </p:nvSpPr>
          <p:spPr bwMode="auto">
            <a:xfrm>
              <a:off x="1447" y="3594"/>
              <a:ext cx="138" cy="115"/>
            </a:xfrm>
            <a:custGeom>
              <a:avLst/>
              <a:gdLst>
                <a:gd name="T0" fmla="*/ 789 w 789"/>
                <a:gd name="T1" fmla="*/ 332 h 664"/>
                <a:gd name="T2" fmla="*/ 395 w 789"/>
                <a:gd name="T3" fmla="*/ 664 h 664"/>
                <a:gd name="T4" fmla="*/ 0 w 789"/>
                <a:gd name="T5" fmla="*/ 332 h 664"/>
                <a:gd name="T6" fmla="*/ 395 w 789"/>
                <a:gd name="T7" fmla="*/ 0 h 664"/>
                <a:gd name="T8" fmla="*/ 788 w 789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4">
                  <a:moveTo>
                    <a:pt x="789" y="332"/>
                  </a:moveTo>
                  <a:cubicBezTo>
                    <a:pt x="789" y="515"/>
                    <a:pt x="612" y="664"/>
                    <a:pt x="395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5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" name="Freeform 69"/>
            <p:cNvSpPr>
              <a:spLocks/>
            </p:cNvSpPr>
            <p:nvPr/>
          </p:nvSpPr>
          <p:spPr bwMode="auto">
            <a:xfrm>
              <a:off x="1817" y="3596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2231" y="3593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" name="Freeform 71"/>
            <p:cNvSpPr>
              <a:spLocks/>
            </p:cNvSpPr>
            <p:nvPr/>
          </p:nvSpPr>
          <p:spPr bwMode="auto">
            <a:xfrm>
              <a:off x="2601" y="3596"/>
              <a:ext cx="137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7" y="664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006" y="3592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3428" y="3594"/>
              <a:ext cx="137" cy="116"/>
            </a:xfrm>
            <a:custGeom>
              <a:avLst/>
              <a:gdLst>
                <a:gd name="T0" fmla="*/ 789 w 789"/>
                <a:gd name="T1" fmla="*/ 332 h 663"/>
                <a:gd name="T2" fmla="*/ 394 w 789"/>
                <a:gd name="T3" fmla="*/ 663 h 663"/>
                <a:gd name="T4" fmla="*/ 0 w 789"/>
                <a:gd name="T5" fmla="*/ 332 h 663"/>
                <a:gd name="T6" fmla="*/ 394 w 789"/>
                <a:gd name="T7" fmla="*/ 0 h 663"/>
                <a:gd name="T8" fmla="*/ 788 w 789"/>
                <a:gd name="T9" fmla="*/ 319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3">
                  <a:moveTo>
                    <a:pt x="789" y="332"/>
                  </a:moveTo>
                  <a:cubicBezTo>
                    <a:pt x="789" y="515"/>
                    <a:pt x="612" y="663"/>
                    <a:pt x="394" y="663"/>
                  </a:cubicBezTo>
                  <a:cubicBezTo>
                    <a:pt x="177" y="663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74"/>
            <p:cNvSpPr>
              <a:spLocks/>
            </p:cNvSpPr>
            <p:nvPr/>
          </p:nvSpPr>
          <p:spPr bwMode="auto">
            <a:xfrm>
              <a:off x="3815" y="3590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1437" y="3297"/>
              <a:ext cx="2818" cy="0"/>
            </a:xfrm>
            <a:prstGeom prst="line">
              <a:avLst/>
            </a:prstGeom>
            <a:noFill/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8" name="Freeform 76"/>
            <p:cNvSpPr>
              <a:spLocks/>
            </p:cNvSpPr>
            <p:nvPr/>
          </p:nvSpPr>
          <p:spPr bwMode="auto">
            <a:xfrm>
              <a:off x="1444" y="3238"/>
              <a:ext cx="137" cy="115"/>
            </a:xfrm>
            <a:custGeom>
              <a:avLst/>
              <a:gdLst>
                <a:gd name="T0" fmla="*/ 789 w 789"/>
                <a:gd name="T1" fmla="*/ 332 h 663"/>
                <a:gd name="T2" fmla="*/ 394 w 789"/>
                <a:gd name="T3" fmla="*/ 663 h 663"/>
                <a:gd name="T4" fmla="*/ 0 w 789"/>
                <a:gd name="T5" fmla="*/ 332 h 663"/>
                <a:gd name="T6" fmla="*/ 394 w 789"/>
                <a:gd name="T7" fmla="*/ 0 h 663"/>
                <a:gd name="T8" fmla="*/ 788 w 789"/>
                <a:gd name="T9" fmla="*/ 319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9" h="663">
                  <a:moveTo>
                    <a:pt x="789" y="332"/>
                  </a:moveTo>
                  <a:cubicBezTo>
                    <a:pt x="789" y="515"/>
                    <a:pt x="612" y="663"/>
                    <a:pt x="394" y="663"/>
                  </a:cubicBezTo>
                  <a:cubicBezTo>
                    <a:pt x="177" y="663"/>
                    <a:pt x="0" y="515"/>
                    <a:pt x="0" y="332"/>
                  </a:cubicBezTo>
                  <a:cubicBezTo>
                    <a:pt x="0" y="148"/>
                    <a:pt x="177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1814" y="3240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1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0" name="Freeform 78"/>
            <p:cNvSpPr>
              <a:spLocks/>
            </p:cNvSpPr>
            <p:nvPr/>
          </p:nvSpPr>
          <p:spPr bwMode="auto">
            <a:xfrm>
              <a:off x="2227" y="3237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1" name="Freeform 79"/>
            <p:cNvSpPr>
              <a:spLocks/>
            </p:cNvSpPr>
            <p:nvPr/>
          </p:nvSpPr>
          <p:spPr bwMode="auto">
            <a:xfrm>
              <a:off x="2597" y="3240"/>
              <a:ext cx="137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19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2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8"/>
                    <a:pt x="176" y="0"/>
                    <a:pt x="394" y="0"/>
                  </a:cubicBezTo>
                  <a:cubicBezTo>
                    <a:pt x="606" y="0"/>
                    <a:pt x="780" y="141"/>
                    <a:pt x="788" y="319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3002" y="3236"/>
              <a:ext cx="137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3424" y="3238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7" y="664"/>
                    <a:pt x="0" y="516"/>
                    <a:pt x="0" y="332"/>
                  </a:cubicBezTo>
                  <a:cubicBezTo>
                    <a:pt x="0" y="149"/>
                    <a:pt x="177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82"/>
            <p:cNvSpPr>
              <a:spLocks/>
            </p:cNvSpPr>
            <p:nvPr/>
          </p:nvSpPr>
          <p:spPr bwMode="auto">
            <a:xfrm>
              <a:off x="3812" y="3234"/>
              <a:ext cx="137" cy="115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2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83"/>
            <p:cNvSpPr>
              <a:spLocks/>
            </p:cNvSpPr>
            <p:nvPr/>
          </p:nvSpPr>
          <p:spPr bwMode="auto">
            <a:xfrm>
              <a:off x="4207" y="3588"/>
              <a:ext cx="137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6"/>
                    <a:pt x="612" y="664"/>
                    <a:pt x="394" y="664"/>
                  </a:cubicBezTo>
                  <a:cubicBezTo>
                    <a:pt x="176" y="664"/>
                    <a:pt x="0" y="516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84"/>
            <p:cNvSpPr>
              <a:spLocks/>
            </p:cNvSpPr>
            <p:nvPr/>
          </p:nvSpPr>
          <p:spPr bwMode="auto">
            <a:xfrm>
              <a:off x="4203" y="3232"/>
              <a:ext cx="138" cy="116"/>
            </a:xfrm>
            <a:custGeom>
              <a:avLst/>
              <a:gdLst>
                <a:gd name="T0" fmla="*/ 788 w 788"/>
                <a:gd name="T1" fmla="*/ 332 h 664"/>
                <a:gd name="T2" fmla="*/ 394 w 788"/>
                <a:gd name="T3" fmla="*/ 664 h 664"/>
                <a:gd name="T4" fmla="*/ 0 w 788"/>
                <a:gd name="T5" fmla="*/ 332 h 664"/>
                <a:gd name="T6" fmla="*/ 394 w 788"/>
                <a:gd name="T7" fmla="*/ 0 h 664"/>
                <a:gd name="T8" fmla="*/ 788 w 788"/>
                <a:gd name="T9" fmla="*/ 32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664">
                  <a:moveTo>
                    <a:pt x="788" y="332"/>
                  </a:moveTo>
                  <a:cubicBezTo>
                    <a:pt x="788" y="515"/>
                    <a:pt x="611" y="664"/>
                    <a:pt x="394" y="664"/>
                  </a:cubicBezTo>
                  <a:cubicBezTo>
                    <a:pt x="176" y="664"/>
                    <a:pt x="0" y="515"/>
                    <a:pt x="0" y="332"/>
                  </a:cubicBezTo>
                  <a:cubicBezTo>
                    <a:pt x="0" y="149"/>
                    <a:pt x="176" y="0"/>
                    <a:pt x="394" y="0"/>
                  </a:cubicBezTo>
                  <a:cubicBezTo>
                    <a:pt x="606" y="0"/>
                    <a:pt x="780" y="141"/>
                    <a:pt x="788" y="320"/>
                  </a:cubicBezTo>
                </a:path>
              </a:pathLst>
            </a:custGeom>
            <a:solidFill>
              <a:srgbClr val="3771C8"/>
            </a:solidFill>
            <a:ln w="17463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610062" y="1603262"/>
            <a:ext cx="4848139" cy="227126"/>
            <a:chOff x="2159640" y="6320928"/>
            <a:chExt cx="5156455" cy="227126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Freeform 88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92" name="Freeform 91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93" name="Straight Connector 92"/>
              <p:cNvCxnSpPr>
                <a:stCxn id="92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3617956" y="2713311"/>
            <a:ext cx="4848139" cy="227126"/>
            <a:chOff x="2159640" y="6320928"/>
            <a:chExt cx="5156455" cy="227126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Freeform 99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4" name="Straight Connector 103"/>
              <p:cNvCxnSpPr>
                <a:stCxn id="103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/>
          <p:cNvGrpSpPr/>
          <p:nvPr/>
        </p:nvGrpSpPr>
        <p:grpSpPr>
          <a:xfrm>
            <a:off x="3626157" y="2149362"/>
            <a:ext cx="4848139" cy="227126"/>
            <a:chOff x="2159640" y="6320928"/>
            <a:chExt cx="5156455" cy="22712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Freeform 106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10" name="Freeform 109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1" name="Straight Connector 110"/>
              <p:cNvCxnSpPr>
                <a:stCxn id="110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/>
          <p:cNvGrpSpPr/>
          <p:nvPr/>
        </p:nvGrpSpPr>
        <p:grpSpPr>
          <a:xfrm>
            <a:off x="3612639" y="3278074"/>
            <a:ext cx="4848139" cy="227126"/>
            <a:chOff x="2159640" y="6320928"/>
            <a:chExt cx="5156455" cy="227126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Freeform 113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5" name="Straight Connector 114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17" name="Freeform 116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8" name="Straight Connector 117"/>
              <p:cNvCxnSpPr>
                <a:stCxn id="117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/>
          <p:cNvGrpSpPr/>
          <p:nvPr/>
        </p:nvGrpSpPr>
        <p:grpSpPr>
          <a:xfrm>
            <a:off x="3610062" y="3887674"/>
            <a:ext cx="4848139" cy="227126"/>
            <a:chOff x="2159640" y="6320928"/>
            <a:chExt cx="5156455" cy="227126"/>
          </a:xfrm>
        </p:grpSpPr>
        <p:cxnSp>
          <p:nvCxnSpPr>
            <p:cNvPr id="120" name="Straight Connector 119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Freeform 120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24" name="Freeform 123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25" name="Straight Connector 124"/>
              <p:cNvCxnSpPr>
                <a:stCxn id="124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Group 125"/>
          <p:cNvGrpSpPr/>
          <p:nvPr/>
        </p:nvGrpSpPr>
        <p:grpSpPr>
          <a:xfrm>
            <a:off x="3610062" y="4419600"/>
            <a:ext cx="4848139" cy="227126"/>
            <a:chOff x="2159640" y="6320928"/>
            <a:chExt cx="5156455" cy="227126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Freeform 127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2" name="Straight Connector 131"/>
              <p:cNvCxnSpPr>
                <a:stCxn id="131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3" name="Group 132"/>
          <p:cNvGrpSpPr/>
          <p:nvPr/>
        </p:nvGrpSpPr>
        <p:grpSpPr>
          <a:xfrm>
            <a:off x="3657601" y="5030674"/>
            <a:ext cx="4848139" cy="227126"/>
            <a:chOff x="2159640" y="6320928"/>
            <a:chExt cx="5156455" cy="227126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Freeform 134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38" name="Freeform 137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39" name="Straight Connector 138"/>
              <p:cNvCxnSpPr>
                <a:stCxn id="138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0" name="Group 139"/>
          <p:cNvGrpSpPr/>
          <p:nvPr/>
        </p:nvGrpSpPr>
        <p:grpSpPr>
          <a:xfrm>
            <a:off x="3657601" y="5564074"/>
            <a:ext cx="4848139" cy="227126"/>
            <a:chOff x="2159640" y="6320928"/>
            <a:chExt cx="5156455" cy="227126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Freeform 141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3" name="Straight Connector 142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45" name="Freeform 144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46" name="Straight Connector 145"/>
              <p:cNvCxnSpPr>
                <a:stCxn id="145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146"/>
          <p:cNvGrpSpPr/>
          <p:nvPr/>
        </p:nvGrpSpPr>
        <p:grpSpPr>
          <a:xfrm rot="5400000">
            <a:off x="6227055" y="3648210"/>
            <a:ext cx="4379535" cy="227126"/>
            <a:chOff x="2159640" y="6320928"/>
            <a:chExt cx="5156455" cy="227126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Freeform 148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52" name="Freeform 151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53" name="Straight Connector 152"/>
              <p:cNvCxnSpPr>
                <a:stCxn id="152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 rot="5400000">
            <a:off x="5613532" y="3642718"/>
            <a:ext cx="4379535" cy="227126"/>
            <a:chOff x="2159640" y="6320928"/>
            <a:chExt cx="5156455" cy="227126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Freeform 155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59" name="Freeform 158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0" name="Straight Connector 159"/>
              <p:cNvCxnSpPr>
                <a:stCxn id="159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1" name="Group 160"/>
          <p:cNvGrpSpPr/>
          <p:nvPr/>
        </p:nvGrpSpPr>
        <p:grpSpPr>
          <a:xfrm rot="5400000">
            <a:off x="4983219" y="3666275"/>
            <a:ext cx="4379535" cy="227126"/>
            <a:chOff x="2159640" y="6320928"/>
            <a:chExt cx="5156455" cy="227126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Freeform 162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66" name="Freeform 165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67" name="Straight Connector 166"/>
              <p:cNvCxnSpPr>
                <a:stCxn id="166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/>
          <p:cNvGrpSpPr/>
          <p:nvPr/>
        </p:nvGrpSpPr>
        <p:grpSpPr>
          <a:xfrm rot="5400000">
            <a:off x="4326070" y="3640269"/>
            <a:ext cx="4379535" cy="227126"/>
            <a:chOff x="2159640" y="6320928"/>
            <a:chExt cx="5156455" cy="227126"/>
          </a:xfrm>
        </p:grpSpPr>
        <p:cxnSp>
          <p:nvCxnSpPr>
            <p:cNvPr id="169" name="Straight Connector 168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Freeform 169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oup 171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73" name="Freeform 172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4" name="Straight Connector 173"/>
              <p:cNvCxnSpPr>
                <a:stCxn id="173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rot="5400000">
            <a:off x="3638797" y="3676405"/>
            <a:ext cx="4379535" cy="227126"/>
            <a:chOff x="2159640" y="6320928"/>
            <a:chExt cx="5156455" cy="227126"/>
          </a:xfrm>
        </p:grpSpPr>
        <p:cxnSp>
          <p:nvCxnSpPr>
            <p:cNvPr id="176" name="Straight Connector 175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Freeform 176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80" name="Freeform 179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1" name="Straight Connector 180"/>
              <p:cNvCxnSpPr>
                <a:stCxn id="180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 rot="5400000">
            <a:off x="3029197" y="3676405"/>
            <a:ext cx="4379535" cy="227126"/>
            <a:chOff x="2159640" y="6320928"/>
            <a:chExt cx="5156455" cy="227126"/>
          </a:xfrm>
        </p:grpSpPr>
        <p:cxnSp>
          <p:nvCxnSpPr>
            <p:cNvPr id="183" name="Straight Connector 182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Freeform 183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5" name="Straight Connector 184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8" name="Straight Connector 187"/>
              <p:cNvCxnSpPr>
                <a:stCxn id="187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 rot="5400000">
            <a:off x="2419597" y="3676405"/>
            <a:ext cx="4379535" cy="227126"/>
            <a:chOff x="2159640" y="6320928"/>
            <a:chExt cx="5156455" cy="227126"/>
          </a:xfrm>
        </p:grpSpPr>
        <p:cxnSp>
          <p:nvCxnSpPr>
            <p:cNvPr id="190" name="Straight Connector 189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Freeform 190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2" name="Straight Connector 191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194" name="Freeform 193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5" name="Straight Connector 194"/>
              <p:cNvCxnSpPr>
                <a:stCxn id="194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6" name="Group 195"/>
          <p:cNvGrpSpPr/>
          <p:nvPr/>
        </p:nvGrpSpPr>
        <p:grpSpPr>
          <a:xfrm rot="5400000">
            <a:off x="1811470" y="3676405"/>
            <a:ext cx="4379535" cy="227126"/>
            <a:chOff x="2159640" y="6320928"/>
            <a:chExt cx="5156455" cy="227126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2260600" y="6324600"/>
              <a:ext cx="487680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Freeform 197"/>
            <p:cNvSpPr/>
            <p:nvPr/>
          </p:nvSpPr>
          <p:spPr>
            <a:xfrm>
              <a:off x="2159640" y="6330564"/>
              <a:ext cx="100960" cy="212125"/>
            </a:xfrm>
            <a:custGeom>
              <a:avLst/>
              <a:gdLst>
                <a:gd name="connsiteX0" fmla="*/ 177889 w 219078"/>
                <a:gd name="connsiteY0" fmla="*/ 304800 h 304800"/>
                <a:gd name="connsiteX1" fmla="*/ 4894 w 219078"/>
                <a:gd name="connsiteY1" fmla="*/ 214184 h 304800"/>
                <a:gd name="connsiteX2" fmla="*/ 62559 w 219078"/>
                <a:gd name="connsiteY2" fmla="*/ 41190 h 304800"/>
                <a:gd name="connsiteX3" fmla="*/ 219078 w 219078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8" h="304800">
                  <a:moveTo>
                    <a:pt x="177889" y="304800"/>
                  </a:moveTo>
                  <a:cubicBezTo>
                    <a:pt x="101002" y="281459"/>
                    <a:pt x="24116" y="258119"/>
                    <a:pt x="4894" y="214184"/>
                  </a:cubicBezTo>
                  <a:cubicBezTo>
                    <a:pt x="-14328" y="170249"/>
                    <a:pt x="26862" y="76887"/>
                    <a:pt x="62559" y="41190"/>
                  </a:cubicBezTo>
                  <a:cubicBezTo>
                    <a:pt x="98256" y="5493"/>
                    <a:pt x="158667" y="2746"/>
                    <a:pt x="21907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9" name="Straight Connector 198"/>
            <p:cNvCxnSpPr/>
            <p:nvPr/>
          </p:nvCxnSpPr>
          <p:spPr>
            <a:xfrm>
              <a:off x="2229678" y="6542689"/>
              <a:ext cx="125344" cy="53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/>
            <p:cNvGrpSpPr/>
            <p:nvPr/>
          </p:nvGrpSpPr>
          <p:grpSpPr>
            <a:xfrm rot="10592080">
              <a:off x="7108773" y="6320928"/>
              <a:ext cx="207322" cy="217490"/>
              <a:chOff x="1066800" y="2450672"/>
              <a:chExt cx="207322" cy="217490"/>
            </a:xfrm>
          </p:grpSpPr>
          <p:sp>
            <p:nvSpPr>
              <p:cNvPr id="201" name="Freeform 200"/>
              <p:cNvSpPr/>
              <p:nvPr/>
            </p:nvSpPr>
            <p:spPr>
              <a:xfrm>
                <a:off x="1066800" y="2450672"/>
                <a:ext cx="100960" cy="212125"/>
              </a:xfrm>
              <a:custGeom>
                <a:avLst/>
                <a:gdLst>
                  <a:gd name="connsiteX0" fmla="*/ 177889 w 219078"/>
                  <a:gd name="connsiteY0" fmla="*/ 304800 h 304800"/>
                  <a:gd name="connsiteX1" fmla="*/ 4894 w 219078"/>
                  <a:gd name="connsiteY1" fmla="*/ 214184 h 304800"/>
                  <a:gd name="connsiteX2" fmla="*/ 62559 w 219078"/>
                  <a:gd name="connsiteY2" fmla="*/ 41190 h 304800"/>
                  <a:gd name="connsiteX3" fmla="*/ 219078 w 219078"/>
                  <a:gd name="connsiteY3" fmla="*/ 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78" h="304800">
                    <a:moveTo>
                      <a:pt x="177889" y="304800"/>
                    </a:moveTo>
                    <a:cubicBezTo>
                      <a:pt x="101002" y="281459"/>
                      <a:pt x="24116" y="258119"/>
                      <a:pt x="4894" y="214184"/>
                    </a:cubicBezTo>
                    <a:cubicBezTo>
                      <a:pt x="-14328" y="170249"/>
                      <a:pt x="26862" y="76887"/>
                      <a:pt x="62559" y="41190"/>
                    </a:cubicBezTo>
                    <a:cubicBezTo>
                      <a:pt x="98256" y="5493"/>
                      <a:pt x="158667" y="2746"/>
                      <a:pt x="219078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2" name="Straight Connector 201"/>
              <p:cNvCxnSpPr>
                <a:stCxn id="201" idx="0"/>
              </p:cNvCxnSpPr>
              <p:nvPr/>
            </p:nvCxnSpPr>
            <p:spPr>
              <a:xfrm>
                <a:off x="1148778" y="2662797"/>
                <a:ext cx="125344" cy="53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Folded</a:t>
            </a:r>
            <a:r>
              <a:rPr lang="fr-FR" dirty="0">
                <a:solidFill>
                  <a:schemeClr val="tx1"/>
                </a:solidFill>
              </a:rPr>
              <a:t> Torus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3657600" y="1611312"/>
            <a:ext cx="4953000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4040188" y="5508625"/>
            <a:ext cx="415290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8188325" y="5305425"/>
            <a:ext cx="211138" cy="211138"/>
          </a:xfrm>
          <a:custGeom>
            <a:avLst/>
            <a:gdLst>
              <a:gd name="T0" fmla="*/ 2 w 384"/>
              <a:gd name="T1" fmla="*/ 386 h 386"/>
              <a:gd name="T2" fmla="*/ 384 w 384"/>
              <a:gd name="T3" fmla="*/ 193 h 386"/>
              <a:gd name="T4" fmla="*/ 2 w 384"/>
              <a:gd name="T5" fmla="*/ 0 h 386"/>
              <a:gd name="T6" fmla="*/ 0 w 384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386">
                <a:moveTo>
                  <a:pt x="2" y="386"/>
                </a:moveTo>
                <a:cubicBezTo>
                  <a:pt x="213" y="386"/>
                  <a:pt x="384" y="300"/>
                  <a:pt x="384" y="193"/>
                </a:cubicBezTo>
                <a:cubicBezTo>
                  <a:pt x="384" y="86"/>
                  <a:pt x="213" y="0"/>
                  <a:pt x="2" y="0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3835400" y="5280025"/>
            <a:ext cx="209550" cy="230188"/>
          </a:xfrm>
          <a:custGeom>
            <a:avLst/>
            <a:gdLst>
              <a:gd name="T0" fmla="*/ 383 w 384"/>
              <a:gd name="T1" fmla="*/ 419 h 419"/>
              <a:gd name="T2" fmla="*/ 0 w 384"/>
              <a:gd name="T3" fmla="*/ 210 h 419"/>
              <a:gd name="T4" fmla="*/ 383 w 384"/>
              <a:gd name="T5" fmla="*/ 0 h 419"/>
              <a:gd name="T6" fmla="*/ 384 w 384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19">
                <a:moveTo>
                  <a:pt x="383" y="419"/>
                </a:moveTo>
                <a:cubicBezTo>
                  <a:pt x="171" y="419"/>
                  <a:pt x="0" y="326"/>
                  <a:pt x="0" y="210"/>
                </a:cubicBezTo>
                <a:cubicBezTo>
                  <a:pt x="0" y="94"/>
                  <a:pt x="171" y="0"/>
                  <a:pt x="383" y="0"/>
                </a:cubicBezTo>
                <a:cubicBezTo>
                  <a:pt x="383" y="0"/>
                  <a:pt x="384" y="0"/>
                  <a:pt x="384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060825" y="1931988"/>
            <a:ext cx="0" cy="3929063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016375" y="3808412"/>
            <a:ext cx="416560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177214" y="3605212"/>
            <a:ext cx="212725" cy="211138"/>
          </a:xfrm>
          <a:custGeom>
            <a:avLst/>
            <a:gdLst>
              <a:gd name="T0" fmla="*/ 2 w 386"/>
              <a:gd name="T1" fmla="*/ 386 h 386"/>
              <a:gd name="T2" fmla="*/ 386 w 386"/>
              <a:gd name="T3" fmla="*/ 193 h 386"/>
              <a:gd name="T4" fmla="*/ 2 w 386"/>
              <a:gd name="T5" fmla="*/ 0 h 386"/>
              <a:gd name="T6" fmla="*/ 0 w 386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6" h="386">
                <a:moveTo>
                  <a:pt x="2" y="386"/>
                </a:moveTo>
                <a:cubicBezTo>
                  <a:pt x="214" y="386"/>
                  <a:pt x="386" y="300"/>
                  <a:pt x="386" y="193"/>
                </a:cubicBezTo>
                <a:cubicBezTo>
                  <a:pt x="386" y="87"/>
                  <a:pt x="214" y="0"/>
                  <a:pt x="2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3810000" y="3605212"/>
            <a:ext cx="211138" cy="204788"/>
          </a:xfrm>
          <a:custGeom>
            <a:avLst/>
            <a:gdLst>
              <a:gd name="T0" fmla="*/ 384 w 385"/>
              <a:gd name="T1" fmla="*/ 419 h 419"/>
              <a:gd name="T2" fmla="*/ 0 w 385"/>
              <a:gd name="T3" fmla="*/ 209 h 419"/>
              <a:gd name="T4" fmla="*/ 384 w 385"/>
              <a:gd name="T5" fmla="*/ 0 h 419"/>
              <a:gd name="T6" fmla="*/ 385 w 385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419">
                <a:moveTo>
                  <a:pt x="384" y="419"/>
                </a:moveTo>
                <a:cubicBezTo>
                  <a:pt x="172" y="419"/>
                  <a:pt x="0" y="325"/>
                  <a:pt x="0" y="209"/>
                </a:cubicBezTo>
                <a:cubicBezTo>
                  <a:pt x="0" y="94"/>
                  <a:pt x="172" y="0"/>
                  <a:pt x="384" y="0"/>
                </a:cubicBezTo>
                <a:cubicBezTo>
                  <a:pt x="384" y="0"/>
                  <a:pt x="385" y="0"/>
                  <a:pt x="385" y="0"/>
                </a:cubicBez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4606925" y="1849437"/>
            <a:ext cx="0" cy="4211638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7419975" y="1931987"/>
            <a:ext cx="0" cy="3919538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4038600" y="4962525"/>
            <a:ext cx="412115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/>
          </p:cNvSpPr>
          <p:nvPr/>
        </p:nvSpPr>
        <p:spPr bwMode="auto">
          <a:xfrm>
            <a:off x="8154988" y="4757738"/>
            <a:ext cx="209550" cy="212725"/>
          </a:xfrm>
          <a:custGeom>
            <a:avLst/>
            <a:gdLst>
              <a:gd name="T0" fmla="*/ 2 w 381"/>
              <a:gd name="T1" fmla="*/ 386 h 386"/>
              <a:gd name="T2" fmla="*/ 381 w 381"/>
              <a:gd name="T3" fmla="*/ 193 h 386"/>
              <a:gd name="T4" fmla="*/ 2 w 381"/>
              <a:gd name="T5" fmla="*/ 0 h 386"/>
              <a:gd name="T6" fmla="*/ 0 w 381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" h="386">
                <a:moveTo>
                  <a:pt x="2" y="386"/>
                </a:moveTo>
                <a:cubicBezTo>
                  <a:pt x="212" y="386"/>
                  <a:pt x="381" y="300"/>
                  <a:pt x="381" y="193"/>
                </a:cubicBezTo>
                <a:cubicBezTo>
                  <a:pt x="381" y="86"/>
                  <a:pt x="212" y="0"/>
                  <a:pt x="2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/>
          <p:cNvSpPr>
            <a:spLocks/>
          </p:cNvSpPr>
          <p:nvPr/>
        </p:nvSpPr>
        <p:spPr bwMode="auto">
          <a:xfrm>
            <a:off x="3835401" y="4764088"/>
            <a:ext cx="207963" cy="200025"/>
          </a:xfrm>
          <a:custGeom>
            <a:avLst/>
            <a:gdLst>
              <a:gd name="T0" fmla="*/ 380 w 381"/>
              <a:gd name="T1" fmla="*/ 420 h 420"/>
              <a:gd name="T2" fmla="*/ 0 w 381"/>
              <a:gd name="T3" fmla="*/ 210 h 420"/>
              <a:gd name="T4" fmla="*/ 380 w 381"/>
              <a:gd name="T5" fmla="*/ 0 h 420"/>
              <a:gd name="T6" fmla="*/ 381 w 381"/>
              <a:gd name="T7" fmla="*/ 1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" h="420">
                <a:moveTo>
                  <a:pt x="380" y="420"/>
                </a:moveTo>
                <a:cubicBezTo>
                  <a:pt x="170" y="420"/>
                  <a:pt x="0" y="326"/>
                  <a:pt x="0" y="210"/>
                </a:cubicBezTo>
                <a:cubicBezTo>
                  <a:pt x="0" y="94"/>
                  <a:pt x="170" y="0"/>
                  <a:pt x="380" y="0"/>
                </a:cubicBezTo>
                <a:cubicBezTo>
                  <a:pt x="380" y="0"/>
                  <a:pt x="381" y="0"/>
                  <a:pt x="381" y="1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697538" y="1878012"/>
            <a:ext cx="0" cy="4116388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3995738" y="4764087"/>
            <a:ext cx="417195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187950" y="1919288"/>
            <a:ext cx="1" cy="4075113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4003675" y="2716212"/>
            <a:ext cx="416560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/>
          <p:cNvSpPr>
            <a:spLocks/>
          </p:cNvSpPr>
          <p:nvPr/>
        </p:nvSpPr>
        <p:spPr bwMode="auto">
          <a:xfrm>
            <a:off x="8166100" y="2513013"/>
            <a:ext cx="211138" cy="212725"/>
          </a:xfrm>
          <a:custGeom>
            <a:avLst/>
            <a:gdLst>
              <a:gd name="T0" fmla="*/ 2 w 385"/>
              <a:gd name="T1" fmla="*/ 387 h 387"/>
              <a:gd name="T2" fmla="*/ 385 w 385"/>
              <a:gd name="T3" fmla="*/ 194 h 387"/>
              <a:gd name="T4" fmla="*/ 2 w 385"/>
              <a:gd name="T5" fmla="*/ 0 h 387"/>
              <a:gd name="T6" fmla="*/ 0 w 385"/>
              <a:gd name="T7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387">
                <a:moveTo>
                  <a:pt x="2" y="387"/>
                </a:moveTo>
                <a:cubicBezTo>
                  <a:pt x="213" y="387"/>
                  <a:pt x="385" y="300"/>
                  <a:pt x="385" y="194"/>
                </a:cubicBezTo>
                <a:cubicBezTo>
                  <a:pt x="385" y="87"/>
                  <a:pt x="213" y="0"/>
                  <a:pt x="2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3797300" y="2487612"/>
            <a:ext cx="211138" cy="230188"/>
          </a:xfrm>
          <a:custGeom>
            <a:avLst/>
            <a:gdLst>
              <a:gd name="T0" fmla="*/ 383 w 385"/>
              <a:gd name="T1" fmla="*/ 419 h 419"/>
              <a:gd name="T2" fmla="*/ 0 w 385"/>
              <a:gd name="T3" fmla="*/ 210 h 419"/>
              <a:gd name="T4" fmla="*/ 383 w 385"/>
              <a:gd name="T5" fmla="*/ 0 h 419"/>
              <a:gd name="T6" fmla="*/ 385 w 385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419">
                <a:moveTo>
                  <a:pt x="383" y="419"/>
                </a:moveTo>
                <a:cubicBezTo>
                  <a:pt x="171" y="419"/>
                  <a:pt x="0" y="325"/>
                  <a:pt x="0" y="210"/>
                </a:cubicBezTo>
                <a:cubicBezTo>
                  <a:pt x="0" y="94"/>
                  <a:pt x="171" y="0"/>
                  <a:pt x="383" y="0"/>
                </a:cubicBezTo>
                <a:cubicBezTo>
                  <a:pt x="384" y="0"/>
                  <a:pt x="384" y="0"/>
                  <a:pt x="385" y="0"/>
                </a:cubicBez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6265863" y="1931987"/>
            <a:ext cx="0" cy="3868738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4019550" y="2139950"/>
            <a:ext cx="412115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8135938" y="1936750"/>
            <a:ext cx="209550" cy="211138"/>
          </a:xfrm>
          <a:custGeom>
            <a:avLst/>
            <a:gdLst>
              <a:gd name="T0" fmla="*/ 2 w 381"/>
              <a:gd name="T1" fmla="*/ 386 h 386"/>
              <a:gd name="T2" fmla="*/ 381 w 381"/>
              <a:gd name="T3" fmla="*/ 193 h 386"/>
              <a:gd name="T4" fmla="*/ 2 w 381"/>
              <a:gd name="T5" fmla="*/ 0 h 386"/>
              <a:gd name="T6" fmla="*/ 0 w 381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" h="386">
                <a:moveTo>
                  <a:pt x="2" y="386"/>
                </a:moveTo>
                <a:cubicBezTo>
                  <a:pt x="211" y="386"/>
                  <a:pt x="381" y="299"/>
                  <a:pt x="381" y="193"/>
                </a:cubicBezTo>
                <a:cubicBezTo>
                  <a:pt x="381" y="86"/>
                  <a:pt x="211" y="0"/>
                  <a:pt x="2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/>
          <p:cNvSpPr>
            <a:spLocks/>
          </p:cNvSpPr>
          <p:nvPr/>
        </p:nvSpPr>
        <p:spPr bwMode="auto">
          <a:xfrm>
            <a:off x="3816351" y="1911350"/>
            <a:ext cx="207963" cy="230188"/>
          </a:xfrm>
          <a:custGeom>
            <a:avLst/>
            <a:gdLst>
              <a:gd name="T0" fmla="*/ 379 w 381"/>
              <a:gd name="T1" fmla="*/ 419 h 419"/>
              <a:gd name="T2" fmla="*/ 0 w 381"/>
              <a:gd name="T3" fmla="*/ 210 h 419"/>
              <a:gd name="T4" fmla="*/ 379 w 381"/>
              <a:gd name="T5" fmla="*/ 0 h 419"/>
              <a:gd name="T6" fmla="*/ 381 w 381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1" h="419">
                <a:moveTo>
                  <a:pt x="379" y="419"/>
                </a:moveTo>
                <a:cubicBezTo>
                  <a:pt x="169" y="419"/>
                  <a:pt x="0" y="325"/>
                  <a:pt x="0" y="210"/>
                </a:cubicBezTo>
                <a:cubicBezTo>
                  <a:pt x="0" y="94"/>
                  <a:pt x="169" y="0"/>
                  <a:pt x="379" y="0"/>
                </a:cubicBezTo>
                <a:cubicBezTo>
                  <a:pt x="379" y="0"/>
                  <a:pt x="380" y="0"/>
                  <a:pt x="381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6873875" y="1919288"/>
            <a:ext cx="0" cy="4098925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3990976" y="4205287"/>
            <a:ext cx="4208463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/>
          <p:cNvSpPr>
            <a:spLocks/>
          </p:cNvSpPr>
          <p:nvPr/>
        </p:nvSpPr>
        <p:spPr bwMode="auto">
          <a:xfrm>
            <a:off x="4000500" y="4111626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1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4016375" y="4397375"/>
            <a:ext cx="415925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8172450" y="4194175"/>
            <a:ext cx="211138" cy="211138"/>
          </a:xfrm>
          <a:custGeom>
            <a:avLst/>
            <a:gdLst>
              <a:gd name="T0" fmla="*/ 2 w 385"/>
              <a:gd name="T1" fmla="*/ 386 h 386"/>
              <a:gd name="T2" fmla="*/ 385 w 385"/>
              <a:gd name="T3" fmla="*/ 193 h 386"/>
              <a:gd name="T4" fmla="*/ 2 w 385"/>
              <a:gd name="T5" fmla="*/ 0 h 386"/>
              <a:gd name="T6" fmla="*/ 0 w 385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386">
                <a:moveTo>
                  <a:pt x="2" y="386"/>
                </a:moveTo>
                <a:cubicBezTo>
                  <a:pt x="214" y="386"/>
                  <a:pt x="385" y="299"/>
                  <a:pt x="385" y="193"/>
                </a:cubicBezTo>
                <a:cubicBezTo>
                  <a:pt x="385" y="86"/>
                  <a:pt x="214" y="0"/>
                  <a:pt x="2" y="0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3810000" y="4194175"/>
            <a:ext cx="211138" cy="204788"/>
          </a:xfrm>
          <a:custGeom>
            <a:avLst/>
            <a:gdLst>
              <a:gd name="T0" fmla="*/ 383 w 385"/>
              <a:gd name="T1" fmla="*/ 419 h 419"/>
              <a:gd name="T2" fmla="*/ 0 w 385"/>
              <a:gd name="T3" fmla="*/ 210 h 419"/>
              <a:gd name="T4" fmla="*/ 383 w 385"/>
              <a:gd name="T5" fmla="*/ 0 h 419"/>
              <a:gd name="T6" fmla="*/ 385 w 385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419">
                <a:moveTo>
                  <a:pt x="383" y="419"/>
                </a:moveTo>
                <a:cubicBezTo>
                  <a:pt x="172" y="419"/>
                  <a:pt x="0" y="325"/>
                  <a:pt x="0" y="210"/>
                </a:cubicBezTo>
                <a:cubicBezTo>
                  <a:pt x="0" y="94"/>
                  <a:pt x="172" y="0"/>
                  <a:pt x="383" y="0"/>
                </a:cubicBezTo>
                <a:cubicBezTo>
                  <a:pt x="384" y="0"/>
                  <a:pt x="384" y="0"/>
                  <a:pt x="385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3"/>
          <p:cNvSpPr>
            <a:spLocks/>
          </p:cNvSpPr>
          <p:nvPr/>
        </p:nvSpPr>
        <p:spPr bwMode="auto">
          <a:xfrm>
            <a:off x="4511675" y="4302126"/>
            <a:ext cx="192088" cy="180975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4"/>
          <p:cNvSpPr>
            <a:spLocks/>
          </p:cNvSpPr>
          <p:nvPr/>
        </p:nvSpPr>
        <p:spPr bwMode="auto">
          <a:xfrm>
            <a:off x="5099050" y="4110038"/>
            <a:ext cx="192088" cy="180975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5"/>
                  <a:pt x="78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5618163" y="4291013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4"/>
                  <a:pt x="78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/>
          <p:cNvSpPr>
            <a:spLocks/>
          </p:cNvSpPr>
          <p:nvPr/>
        </p:nvSpPr>
        <p:spPr bwMode="auto">
          <a:xfrm>
            <a:off x="6184901" y="4108451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/>
          <p:cNvSpPr>
            <a:spLocks/>
          </p:cNvSpPr>
          <p:nvPr/>
        </p:nvSpPr>
        <p:spPr bwMode="auto">
          <a:xfrm>
            <a:off x="6777039" y="4289426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"/>
          <p:cNvSpPr>
            <a:spLocks/>
          </p:cNvSpPr>
          <p:nvPr/>
        </p:nvSpPr>
        <p:spPr bwMode="auto">
          <a:xfrm>
            <a:off x="7321550" y="4105276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2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3981450" y="3602037"/>
            <a:ext cx="4192588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4014789" y="3244850"/>
            <a:ext cx="4143375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/>
          </p:cNvSpPr>
          <p:nvPr/>
        </p:nvSpPr>
        <p:spPr bwMode="auto">
          <a:xfrm>
            <a:off x="8153400" y="3040063"/>
            <a:ext cx="211138" cy="212725"/>
          </a:xfrm>
          <a:custGeom>
            <a:avLst/>
            <a:gdLst>
              <a:gd name="T0" fmla="*/ 2 w 384"/>
              <a:gd name="T1" fmla="*/ 386 h 386"/>
              <a:gd name="T2" fmla="*/ 384 w 384"/>
              <a:gd name="T3" fmla="*/ 193 h 386"/>
              <a:gd name="T4" fmla="*/ 2 w 384"/>
              <a:gd name="T5" fmla="*/ 0 h 386"/>
              <a:gd name="T6" fmla="*/ 0 w 384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386">
                <a:moveTo>
                  <a:pt x="2" y="386"/>
                </a:moveTo>
                <a:cubicBezTo>
                  <a:pt x="213" y="386"/>
                  <a:pt x="384" y="300"/>
                  <a:pt x="384" y="193"/>
                </a:cubicBezTo>
                <a:cubicBezTo>
                  <a:pt x="384" y="86"/>
                  <a:pt x="213" y="0"/>
                  <a:pt x="2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/>
          </p:cNvSpPr>
          <p:nvPr/>
        </p:nvSpPr>
        <p:spPr bwMode="auto">
          <a:xfrm>
            <a:off x="3810000" y="3016250"/>
            <a:ext cx="209550" cy="228600"/>
          </a:xfrm>
          <a:custGeom>
            <a:avLst/>
            <a:gdLst>
              <a:gd name="T0" fmla="*/ 381 w 383"/>
              <a:gd name="T1" fmla="*/ 419 h 419"/>
              <a:gd name="T2" fmla="*/ 0 w 383"/>
              <a:gd name="T3" fmla="*/ 210 h 419"/>
              <a:gd name="T4" fmla="*/ 381 w 383"/>
              <a:gd name="T5" fmla="*/ 0 h 419"/>
              <a:gd name="T6" fmla="*/ 383 w 383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419">
                <a:moveTo>
                  <a:pt x="381" y="419"/>
                </a:moveTo>
                <a:cubicBezTo>
                  <a:pt x="171" y="419"/>
                  <a:pt x="0" y="326"/>
                  <a:pt x="0" y="210"/>
                </a:cubicBezTo>
                <a:cubicBezTo>
                  <a:pt x="0" y="94"/>
                  <a:pt x="171" y="0"/>
                  <a:pt x="381" y="0"/>
                </a:cubicBezTo>
                <a:cubicBezTo>
                  <a:pt x="382" y="0"/>
                  <a:pt x="383" y="0"/>
                  <a:pt x="383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3976688" y="3041650"/>
            <a:ext cx="4179888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/>
          <p:cNvSpPr>
            <a:spLocks/>
          </p:cNvSpPr>
          <p:nvPr/>
        </p:nvSpPr>
        <p:spPr bwMode="auto">
          <a:xfrm>
            <a:off x="3984626" y="2947988"/>
            <a:ext cx="193675" cy="180975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5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5"/>
                  <a:pt x="78" y="0"/>
                  <a:pt x="175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5"/>
          <p:cNvSpPr>
            <a:spLocks/>
          </p:cNvSpPr>
          <p:nvPr/>
        </p:nvSpPr>
        <p:spPr bwMode="auto">
          <a:xfrm>
            <a:off x="4503738" y="3125788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7"/>
                  <a:pt x="273" y="332"/>
                  <a:pt x="175" y="332"/>
                </a:cubicBezTo>
                <a:cubicBezTo>
                  <a:pt x="78" y="332"/>
                  <a:pt x="0" y="257"/>
                  <a:pt x="0" y="166"/>
                </a:cubicBezTo>
                <a:cubicBezTo>
                  <a:pt x="0" y="74"/>
                  <a:pt x="78" y="0"/>
                  <a:pt x="175" y="0"/>
                </a:cubicBezTo>
                <a:cubicBezTo>
                  <a:pt x="270" y="0"/>
                  <a:pt x="348" y="70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6"/>
          <p:cNvSpPr>
            <a:spLocks noChangeShapeType="1"/>
          </p:cNvSpPr>
          <p:nvPr/>
        </p:nvSpPr>
        <p:spPr bwMode="auto">
          <a:xfrm>
            <a:off x="5424488" y="1890712"/>
            <a:ext cx="0" cy="4078288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/>
          <p:cNvSpPr>
            <a:spLocks/>
          </p:cNvSpPr>
          <p:nvPr/>
        </p:nvSpPr>
        <p:spPr bwMode="auto">
          <a:xfrm>
            <a:off x="5189539" y="5965826"/>
            <a:ext cx="242887" cy="206375"/>
          </a:xfrm>
          <a:custGeom>
            <a:avLst/>
            <a:gdLst>
              <a:gd name="T0" fmla="*/ 390 w 390"/>
              <a:gd name="T1" fmla="*/ 2 h 377"/>
              <a:gd name="T2" fmla="*/ 195 w 390"/>
              <a:gd name="T3" fmla="*/ 377 h 377"/>
              <a:gd name="T4" fmla="*/ 0 w 390"/>
              <a:gd name="T5" fmla="*/ 2 h 377"/>
              <a:gd name="T6" fmla="*/ 0 w 390"/>
              <a:gd name="T7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377">
                <a:moveTo>
                  <a:pt x="390" y="2"/>
                </a:moveTo>
                <a:cubicBezTo>
                  <a:pt x="390" y="209"/>
                  <a:pt x="303" y="377"/>
                  <a:pt x="195" y="377"/>
                </a:cubicBezTo>
                <a:cubicBezTo>
                  <a:pt x="87" y="377"/>
                  <a:pt x="0" y="209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8"/>
          <p:cNvSpPr>
            <a:spLocks/>
          </p:cNvSpPr>
          <p:nvPr/>
        </p:nvSpPr>
        <p:spPr bwMode="auto">
          <a:xfrm>
            <a:off x="5194301" y="1689101"/>
            <a:ext cx="231775" cy="206375"/>
          </a:xfrm>
          <a:custGeom>
            <a:avLst/>
            <a:gdLst>
              <a:gd name="T0" fmla="*/ 423 w 423"/>
              <a:gd name="T1" fmla="*/ 375 h 377"/>
              <a:gd name="T2" fmla="*/ 211 w 423"/>
              <a:gd name="T3" fmla="*/ 0 h 377"/>
              <a:gd name="T4" fmla="*/ 0 w 423"/>
              <a:gd name="T5" fmla="*/ 375 h 377"/>
              <a:gd name="T6" fmla="*/ 0 w 423"/>
              <a:gd name="T7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3" h="377">
                <a:moveTo>
                  <a:pt x="423" y="375"/>
                </a:moveTo>
                <a:cubicBezTo>
                  <a:pt x="423" y="168"/>
                  <a:pt x="328" y="0"/>
                  <a:pt x="211" y="0"/>
                </a:cubicBezTo>
                <a:cubicBezTo>
                  <a:pt x="95" y="0"/>
                  <a:pt x="0" y="168"/>
                  <a:pt x="0" y="375"/>
                </a:cubicBezTo>
                <a:cubicBezTo>
                  <a:pt x="0" y="376"/>
                  <a:pt x="0" y="376"/>
                  <a:pt x="0" y="377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/>
          <p:cNvSpPr>
            <a:spLocks/>
          </p:cNvSpPr>
          <p:nvPr/>
        </p:nvSpPr>
        <p:spPr bwMode="auto">
          <a:xfrm>
            <a:off x="5337175" y="4670426"/>
            <a:ext cx="192088" cy="180975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2" y="332"/>
                  <a:pt x="175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4"/>
                  <a:pt x="78" y="0"/>
                  <a:pt x="175" y="0"/>
                </a:cubicBezTo>
                <a:cubicBezTo>
                  <a:pt x="270" y="0"/>
                  <a:pt x="347" y="70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5321300" y="3506788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1"/>
          <p:cNvSpPr>
            <a:spLocks/>
          </p:cNvSpPr>
          <p:nvPr/>
        </p:nvSpPr>
        <p:spPr bwMode="auto">
          <a:xfrm>
            <a:off x="5083176" y="2946401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5602289" y="3136901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3"/>
          <p:cNvSpPr>
            <a:spLocks/>
          </p:cNvSpPr>
          <p:nvPr/>
        </p:nvSpPr>
        <p:spPr bwMode="auto">
          <a:xfrm>
            <a:off x="6170613" y="2944813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4"/>
          <p:cNvSpPr>
            <a:spLocks/>
          </p:cNvSpPr>
          <p:nvPr/>
        </p:nvSpPr>
        <p:spPr bwMode="auto">
          <a:xfrm>
            <a:off x="6789739" y="3116263"/>
            <a:ext cx="193675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5"/>
          <p:cNvSpPr>
            <a:spLocks/>
          </p:cNvSpPr>
          <p:nvPr/>
        </p:nvSpPr>
        <p:spPr bwMode="auto">
          <a:xfrm>
            <a:off x="7307263" y="2941638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5"/>
                  <a:pt x="78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>
            <a:off x="3981451" y="2497137"/>
            <a:ext cx="4189413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7"/>
          <p:cNvSpPr>
            <a:spLocks/>
          </p:cNvSpPr>
          <p:nvPr/>
        </p:nvSpPr>
        <p:spPr bwMode="auto">
          <a:xfrm>
            <a:off x="5332413" y="2401888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6489700" y="1901825"/>
            <a:ext cx="0" cy="403860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9"/>
          <p:cNvSpPr>
            <a:spLocks/>
          </p:cNvSpPr>
          <p:nvPr/>
        </p:nvSpPr>
        <p:spPr bwMode="auto">
          <a:xfrm>
            <a:off x="6284914" y="5935663"/>
            <a:ext cx="214313" cy="206375"/>
          </a:xfrm>
          <a:custGeom>
            <a:avLst/>
            <a:gdLst>
              <a:gd name="T0" fmla="*/ 390 w 390"/>
              <a:gd name="T1" fmla="*/ 2 h 374"/>
              <a:gd name="T2" fmla="*/ 195 w 390"/>
              <a:gd name="T3" fmla="*/ 374 h 374"/>
              <a:gd name="T4" fmla="*/ 0 w 390"/>
              <a:gd name="T5" fmla="*/ 2 h 374"/>
              <a:gd name="T6" fmla="*/ 0 w 390"/>
              <a:gd name="T7" fmla="*/ 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374">
                <a:moveTo>
                  <a:pt x="390" y="2"/>
                </a:moveTo>
                <a:cubicBezTo>
                  <a:pt x="390" y="207"/>
                  <a:pt x="303" y="374"/>
                  <a:pt x="195" y="374"/>
                </a:cubicBezTo>
                <a:cubicBezTo>
                  <a:pt x="87" y="374"/>
                  <a:pt x="0" y="207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6259514" y="1700213"/>
            <a:ext cx="231775" cy="206375"/>
          </a:xfrm>
          <a:custGeom>
            <a:avLst/>
            <a:gdLst>
              <a:gd name="T0" fmla="*/ 424 w 424"/>
              <a:gd name="T1" fmla="*/ 372 h 374"/>
              <a:gd name="T2" fmla="*/ 212 w 424"/>
              <a:gd name="T3" fmla="*/ 0 h 374"/>
              <a:gd name="T4" fmla="*/ 0 w 424"/>
              <a:gd name="T5" fmla="*/ 372 h 374"/>
              <a:gd name="T6" fmla="*/ 0 w 424"/>
              <a:gd name="T7" fmla="*/ 374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374">
                <a:moveTo>
                  <a:pt x="424" y="372"/>
                </a:moveTo>
                <a:cubicBezTo>
                  <a:pt x="424" y="167"/>
                  <a:pt x="329" y="0"/>
                  <a:pt x="212" y="0"/>
                </a:cubicBezTo>
                <a:cubicBezTo>
                  <a:pt x="95" y="0"/>
                  <a:pt x="0" y="167"/>
                  <a:pt x="0" y="372"/>
                </a:cubicBezTo>
                <a:cubicBezTo>
                  <a:pt x="0" y="372"/>
                  <a:pt x="0" y="373"/>
                  <a:pt x="0" y="374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1"/>
          <p:cNvSpPr>
            <a:spLocks/>
          </p:cNvSpPr>
          <p:nvPr/>
        </p:nvSpPr>
        <p:spPr bwMode="auto">
          <a:xfrm>
            <a:off x="6400801" y="4659313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2"/>
          <p:cNvSpPr>
            <a:spLocks/>
          </p:cNvSpPr>
          <p:nvPr/>
        </p:nvSpPr>
        <p:spPr bwMode="auto">
          <a:xfrm>
            <a:off x="6394451" y="3497263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3"/>
          <p:cNvSpPr>
            <a:spLocks/>
          </p:cNvSpPr>
          <p:nvPr/>
        </p:nvSpPr>
        <p:spPr bwMode="auto">
          <a:xfrm>
            <a:off x="6410325" y="2384426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64"/>
          <p:cNvSpPr>
            <a:spLocks noChangeShapeType="1"/>
          </p:cNvSpPr>
          <p:nvPr/>
        </p:nvSpPr>
        <p:spPr bwMode="auto">
          <a:xfrm>
            <a:off x="4295775" y="1884363"/>
            <a:ext cx="0" cy="4087813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5"/>
          <p:cNvSpPr>
            <a:spLocks/>
          </p:cNvSpPr>
          <p:nvPr/>
        </p:nvSpPr>
        <p:spPr bwMode="auto">
          <a:xfrm>
            <a:off x="4090989" y="5967413"/>
            <a:ext cx="214313" cy="207963"/>
          </a:xfrm>
          <a:custGeom>
            <a:avLst/>
            <a:gdLst>
              <a:gd name="T0" fmla="*/ 391 w 391"/>
              <a:gd name="T1" fmla="*/ 2 h 378"/>
              <a:gd name="T2" fmla="*/ 195 w 391"/>
              <a:gd name="T3" fmla="*/ 378 h 378"/>
              <a:gd name="T4" fmla="*/ 0 w 391"/>
              <a:gd name="T5" fmla="*/ 2 h 378"/>
              <a:gd name="T6" fmla="*/ 0 w 391"/>
              <a:gd name="T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1" h="378">
                <a:moveTo>
                  <a:pt x="391" y="2"/>
                </a:moveTo>
                <a:cubicBezTo>
                  <a:pt x="391" y="210"/>
                  <a:pt x="303" y="378"/>
                  <a:pt x="195" y="378"/>
                </a:cubicBezTo>
                <a:cubicBezTo>
                  <a:pt x="88" y="378"/>
                  <a:pt x="0" y="210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6"/>
          <p:cNvSpPr>
            <a:spLocks/>
          </p:cNvSpPr>
          <p:nvPr/>
        </p:nvSpPr>
        <p:spPr bwMode="auto">
          <a:xfrm>
            <a:off x="4065589" y="1682751"/>
            <a:ext cx="233363" cy="207963"/>
          </a:xfrm>
          <a:custGeom>
            <a:avLst/>
            <a:gdLst>
              <a:gd name="T0" fmla="*/ 424 w 424"/>
              <a:gd name="T1" fmla="*/ 376 h 378"/>
              <a:gd name="T2" fmla="*/ 212 w 424"/>
              <a:gd name="T3" fmla="*/ 0 h 378"/>
              <a:gd name="T4" fmla="*/ 0 w 424"/>
              <a:gd name="T5" fmla="*/ 376 h 378"/>
              <a:gd name="T6" fmla="*/ 0 w 424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378">
                <a:moveTo>
                  <a:pt x="424" y="376"/>
                </a:moveTo>
                <a:cubicBezTo>
                  <a:pt x="424" y="168"/>
                  <a:pt x="329" y="0"/>
                  <a:pt x="212" y="0"/>
                </a:cubicBezTo>
                <a:cubicBezTo>
                  <a:pt x="95" y="0"/>
                  <a:pt x="0" y="168"/>
                  <a:pt x="0" y="376"/>
                </a:cubicBezTo>
                <a:cubicBezTo>
                  <a:pt x="0" y="376"/>
                  <a:pt x="0" y="377"/>
                  <a:pt x="0" y="378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>
            <a:off x="7643813" y="1890712"/>
            <a:ext cx="0" cy="4078288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8"/>
          <p:cNvSpPr>
            <a:spLocks/>
          </p:cNvSpPr>
          <p:nvPr/>
        </p:nvSpPr>
        <p:spPr bwMode="auto">
          <a:xfrm>
            <a:off x="7437439" y="5965826"/>
            <a:ext cx="214313" cy="206375"/>
          </a:xfrm>
          <a:custGeom>
            <a:avLst/>
            <a:gdLst>
              <a:gd name="T0" fmla="*/ 390 w 390"/>
              <a:gd name="T1" fmla="*/ 2 h 377"/>
              <a:gd name="T2" fmla="*/ 195 w 390"/>
              <a:gd name="T3" fmla="*/ 377 h 377"/>
              <a:gd name="T4" fmla="*/ 0 w 390"/>
              <a:gd name="T5" fmla="*/ 2 h 377"/>
              <a:gd name="T6" fmla="*/ 0 w 390"/>
              <a:gd name="T7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377">
                <a:moveTo>
                  <a:pt x="390" y="2"/>
                </a:moveTo>
                <a:cubicBezTo>
                  <a:pt x="390" y="209"/>
                  <a:pt x="303" y="377"/>
                  <a:pt x="195" y="377"/>
                </a:cubicBezTo>
                <a:cubicBezTo>
                  <a:pt x="87" y="377"/>
                  <a:pt x="0" y="209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7412039" y="1689101"/>
            <a:ext cx="231775" cy="206375"/>
          </a:xfrm>
          <a:custGeom>
            <a:avLst/>
            <a:gdLst>
              <a:gd name="T0" fmla="*/ 423 w 423"/>
              <a:gd name="T1" fmla="*/ 375 h 377"/>
              <a:gd name="T2" fmla="*/ 211 w 423"/>
              <a:gd name="T3" fmla="*/ 0 h 377"/>
              <a:gd name="T4" fmla="*/ 0 w 423"/>
              <a:gd name="T5" fmla="*/ 375 h 377"/>
              <a:gd name="T6" fmla="*/ 0 w 423"/>
              <a:gd name="T7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3" h="377">
                <a:moveTo>
                  <a:pt x="423" y="375"/>
                </a:moveTo>
                <a:cubicBezTo>
                  <a:pt x="423" y="168"/>
                  <a:pt x="328" y="0"/>
                  <a:pt x="211" y="0"/>
                </a:cubicBezTo>
                <a:cubicBezTo>
                  <a:pt x="95" y="0"/>
                  <a:pt x="0" y="168"/>
                  <a:pt x="0" y="375"/>
                </a:cubicBezTo>
                <a:cubicBezTo>
                  <a:pt x="0" y="376"/>
                  <a:pt x="0" y="376"/>
                  <a:pt x="0" y="377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0"/>
          <p:cNvSpPr>
            <a:spLocks/>
          </p:cNvSpPr>
          <p:nvPr/>
        </p:nvSpPr>
        <p:spPr bwMode="auto">
          <a:xfrm>
            <a:off x="7561263" y="4633913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1"/>
          <p:cNvSpPr>
            <a:spLocks/>
          </p:cNvSpPr>
          <p:nvPr/>
        </p:nvSpPr>
        <p:spPr bwMode="auto">
          <a:xfrm>
            <a:off x="7561264" y="3502026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2"/>
          <p:cNvSpPr>
            <a:spLocks/>
          </p:cNvSpPr>
          <p:nvPr/>
        </p:nvSpPr>
        <p:spPr bwMode="auto">
          <a:xfrm>
            <a:off x="7553326" y="2381251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Line 73"/>
          <p:cNvSpPr>
            <a:spLocks noChangeShapeType="1"/>
          </p:cNvSpPr>
          <p:nvPr/>
        </p:nvSpPr>
        <p:spPr bwMode="auto">
          <a:xfrm>
            <a:off x="3976688" y="1936750"/>
            <a:ext cx="4146550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4"/>
          <p:cNvSpPr>
            <a:spLocks/>
          </p:cNvSpPr>
          <p:nvPr/>
        </p:nvSpPr>
        <p:spPr bwMode="auto">
          <a:xfrm>
            <a:off x="3984626" y="1843088"/>
            <a:ext cx="193675" cy="182563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5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5"/>
                  <a:pt x="78" y="0"/>
                  <a:pt x="175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5"/>
          <p:cNvSpPr>
            <a:spLocks/>
          </p:cNvSpPr>
          <p:nvPr/>
        </p:nvSpPr>
        <p:spPr bwMode="auto">
          <a:xfrm>
            <a:off x="4525963" y="2027238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2" y="332"/>
                  <a:pt x="175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5"/>
                  <a:pt x="78" y="0"/>
                  <a:pt x="175" y="0"/>
                </a:cubicBezTo>
                <a:cubicBezTo>
                  <a:pt x="270" y="0"/>
                  <a:pt x="347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6"/>
          <p:cNvSpPr>
            <a:spLocks/>
          </p:cNvSpPr>
          <p:nvPr/>
        </p:nvSpPr>
        <p:spPr bwMode="auto">
          <a:xfrm>
            <a:off x="5083176" y="1843088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7"/>
          <p:cNvSpPr>
            <a:spLocks/>
          </p:cNvSpPr>
          <p:nvPr/>
        </p:nvSpPr>
        <p:spPr bwMode="auto">
          <a:xfrm>
            <a:off x="5608638" y="2038351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8"/>
          <p:cNvSpPr>
            <a:spLocks/>
          </p:cNvSpPr>
          <p:nvPr/>
        </p:nvSpPr>
        <p:spPr bwMode="auto">
          <a:xfrm>
            <a:off x="6170613" y="1839913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79"/>
          <p:cNvSpPr>
            <a:spLocks/>
          </p:cNvSpPr>
          <p:nvPr/>
        </p:nvSpPr>
        <p:spPr bwMode="auto">
          <a:xfrm>
            <a:off x="6769100" y="2047876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0"/>
          <p:cNvSpPr>
            <a:spLocks/>
          </p:cNvSpPr>
          <p:nvPr/>
        </p:nvSpPr>
        <p:spPr bwMode="auto">
          <a:xfrm>
            <a:off x="7307263" y="1836738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5"/>
                  <a:pt x="78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4840288" y="1879600"/>
            <a:ext cx="0" cy="4102100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/>
          </p:cNvSpPr>
          <p:nvPr/>
        </p:nvSpPr>
        <p:spPr bwMode="auto">
          <a:xfrm>
            <a:off x="4602163" y="5978526"/>
            <a:ext cx="247650" cy="207963"/>
          </a:xfrm>
          <a:custGeom>
            <a:avLst/>
            <a:gdLst>
              <a:gd name="T0" fmla="*/ 452 w 452"/>
              <a:gd name="T1" fmla="*/ 2 h 379"/>
              <a:gd name="T2" fmla="*/ 226 w 452"/>
              <a:gd name="T3" fmla="*/ 379 h 379"/>
              <a:gd name="T4" fmla="*/ 0 w 452"/>
              <a:gd name="T5" fmla="*/ 2 h 379"/>
              <a:gd name="T6" fmla="*/ 0 w 452"/>
              <a:gd name="T7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2" h="379">
                <a:moveTo>
                  <a:pt x="452" y="2"/>
                </a:moveTo>
                <a:cubicBezTo>
                  <a:pt x="452" y="210"/>
                  <a:pt x="351" y="379"/>
                  <a:pt x="226" y="379"/>
                </a:cubicBezTo>
                <a:cubicBezTo>
                  <a:pt x="101" y="379"/>
                  <a:pt x="0" y="210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4573588" y="1676401"/>
            <a:ext cx="268288" cy="207963"/>
          </a:xfrm>
          <a:custGeom>
            <a:avLst/>
            <a:gdLst>
              <a:gd name="T0" fmla="*/ 490 w 490"/>
              <a:gd name="T1" fmla="*/ 378 h 380"/>
              <a:gd name="T2" fmla="*/ 245 w 490"/>
              <a:gd name="T3" fmla="*/ 0 h 380"/>
              <a:gd name="T4" fmla="*/ 0 w 490"/>
              <a:gd name="T5" fmla="*/ 378 h 380"/>
              <a:gd name="T6" fmla="*/ 0 w 490"/>
              <a:gd name="T7" fmla="*/ 38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0" h="380">
                <a:moveTo>
                  <a:pt x="490" y="378"/>
                </a:moveTo>
                <a:cubicBezTo>
                  <a:pt x="490" y="169"/>
                  <a:pt x="380" y="0"/>
                  <a:pt x="245" y="0"/>
                </a:cubicBezTo>
                <a:cubicBezTo>
                  <a:pt x="110" y="0"/>
                  <a:pt x="0" y="169"/>
                  <a:pt x="0" y="378"/>
                </a:cubicBezTo>
                <a:cubicBezTo>
                  <a:pt x="0" y="378"/>
                  <a:pt x="0" y="379"/>
                  <a:pt x="0" y="380"/>
                </a:cubicBezTo>
              </a:path>
            </a:pathLst>
          </a:custGeom>
          <a:noFill/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4751388" y="4876801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4"/>
                  <a:pt x="78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5"/>
          <p:cNvSpPr>
            <a:spLocks/>
          </p:cNvSpPr>
          <p:nvPr/>
        </p:nvSpPr>
        <p:spPr bwMode="auto">
          <a:xfrm>
            <a:off x="4751389" y="3722688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2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6"/>
          <p:cNvSpPr>
            <a:spLocks/>
          </p:cNvSpPr>
          <p:nvPr/>
        </p:nvSpPr>
        <p:spPr bwMode="auto">
          <a:xfrm>
            <a:off x="4759325" y="2600326"/>
            <a:ext cx="192088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5932488" y="1889126"/>
            <a:ext cx="0" cy="4056063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88"/>
          <p:cNvSpPr>
            <a:spLocks/>
          </p:cNvSpPr>
          <p:nvPr/>
        </p:nvSpPr>
        <p:spPr bwMode="auto">
          <a:xfrm>
            <a:off x="5695952" y="5940426"/>
            <a:ext cx="244474" cy="206375"/>
          </a:xfrm>
          <a:custGeom>
            <a:avLst/>
            <a:gdLst>
              <a:gd name="T0" fmla="*/ 390 w 390"/>
              <a:gd name="T1" fmla="*/ 2 h 375"/>
              <a:gd name="T2" fmla="*/ 195 w 390"/>
              <a:gd name="T3" fmla="*/ 375 h 375"/>
              <a:gd name="T4" fmla="*/ 0 w 390"/>
              <a:gd name="T5" fmla="*/ 2 h 375"/>
              <a:gd name="T6" fmla="*/ 0 w 390"/>
              <a:gd name="T7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375">
                <a:moveTo>
                  <a:pt x="390" y="2"/>
                </a:moveTo>
                <a:cubicBezTo>
                  <a:pt x="390" y="208"/>
                  <a:pt x="303" y="375"/>
                  <a:pt x="195" y="375"/>
                </a:cubicBezTo>
                <a:cubicBezTo>
                  <a:pt x="88" y="375"/>
                  <a:pt x="0" y="208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89"/>
          <p:cNvSpPr>
            <a:spLocks/>
          </p:cNvSpPr>
          <p:nvPr/>
        </p:nvSpPr>
        <p:spPr bwMode="auto">
          <a:xfrm>
            <a:off x="5702301" y="1689100"/>
            <a:ext cx="231775" cy="204788"/>
          </a:xfrm>
          <a:custGeom>
            <a:avLst/>
            <a:gdLst>
              <a:gd name="T0" fmla="*/ 424 w 424"/>
              <a:gd name="T1" fmla="*/ 373 h 375"/>
              <a:gd name="T2" fmla="*/ 212 w 424"/>
              <a:gd name="T3" fmla="*/ 0 h 375"/>
              <a:gd name="T4" fmla="*/ 0 w 424"/>
              <a:gd name="T5" fmla="*/ 373 h 375"/>
              <a:gd name="T6" fmla="*/ 0 w 424"/>
              <a:gd name="T7" fmla="*/ 375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4" h="375">
                <a:moveTo>
                  <a:pt x="424" y="373"/>
                </a:moveTo>
                <a:cubicBezTo>
                  <a:pt x="424" y="167"/>
                  <a:pt x="329" y="0"/>
                  <a:pt x="212" y="0"/>
                </a:cubicBezTo>
                <a:cubicBezTo>
                  <a:pt x="95" y="0"/>
                  <a:pt x="0" y="167"/>
                  <a:pt x="0" y="373"/>
                </a:cubicBezTo>
                <a:cubicBezTo>
                  <a:pt x="0" y="373"/>
                  <a:pt x="0" y="374"/>
                  <a:pt x="0" y="375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90"/>
          <p:cNvSpPr>
            <a:spLocks/>
          </p:cNvSpPr>
          <p:nvPr/>
        </p:nvSpPr>
        <p:spPr bwMode="auto">
          <a:xfrm>
            <a:off x="5838825" y="4837113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91"/>
          <p:cNvSpPr>
            <a:spLocks/>
          </p:cNvSpPr>
          <p:nvPr/>
        </p:nvSpPr>
        <p:spPr bwMode="auto">
          <a:xfrm>
            <a:off x="5822951" y="3697288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1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2"/>
          <p:cNvSpPr>
            <a:spLocks/>
          </p:cNvSpPr>
          <p:nvPr/>
        </p:nvSpPr>
        <p:spPr bwMode="auto">
          <a:xfrm>
            <a:off x="5834064" y="2609851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93"/>
          <p:cNvSpPr>
            <a:spLocks noChangeShapeType="1"/>
          </p:cNvSpPr>
          <p:nvPr/>
        </p:nvSpPr>
        <p:spPr bwMode="auto">
          <a:xfrm>
            <a:off x="7085013" y="1890713"/>
            <a:ext cx="0" cy="4086225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4"/>
          <p:cNvSpPr>
            <a:spLocks/>
          </p:cNvSpPr>
          <p:nvPr/>
        </p:nvSpPr>
        <p:spPr bwMode="auto">
          <a:xfrm>
            <a:off x="6880226" y="5973763"/>
            <a:ext cx="212725" cy="207963"/>
          </a:xfrm>
          <a:custGeom>
            <a:avLst/>
            <a:gdLst>
              <a:gd name="T0" fmla="*/ 390 w 390"/>
              <a:gd name="T1" fmla="*/ 2 h 378"/>
              <a:gd name="T2" fmla="*/ 195 w 390"/>
              <a:gd name="T3" fmla="*/ 378 h 378"/>
              <a:gd name="T4" fmla="*/ 0 w 390"/>
              <a:gd name="T5" fmla="*/ 2 h 378"/>
              <a:gd name="T6" fmla="*/ 0 w 390"/>
              <a:gd name="T7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378">
                <a:moveTo>
                  <a:pt x="390" y="2"/>
                </a:moveTo>
                <a:cubicBezTo>
                  <a:pt x="390" y="210"/>
                  <a:pt x="303" y="378"/>
                  <a:pt x="195" y="378"/>
                </a:cubicBezTo>
                <a:cubicBezTo>
                  <a:pt x="87" y="378"/>
                  <a:pt x="0" y="210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5"/>
          <p:cNvSpPr>
            <a:spLocks/>
          </p:cNvSpPr>
          <p:nvPr/>
        </p:nvSpPr>
        <p:spPr bwMode="auto">
          <a:xfrm>
            <a:off x="6854826" y="1689101"/>
            <a:ext cx="231775" cy="206375"/>
          </a:xfrm>
          <a:custGeom>
            <a:avLst/>
            <a:gdLst>
              <a:gd name="T0" fmla="*/ 423 w 423"/>
              <a:gd name="T1" fmla="*/ 376 h 378"/>
              <a:gd name="T2" fmla="*/ 212 w 423"/>
              <a:gd name="T3" fmla="*/ 0 h 378"/>
              <a:gd name="T4" fmla="*/ 0 w 423"/>
              <a:gd name="T5" fmla="*/ 376 h 378"/>
              <a:gd name="T6" fmla="*/ 0 w 423"/>
              <a:gd name="T7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3" h="378">
                <a:moveTo>
                  <a:pt x="423" y="376"/>
                </a:moveTo>
                <a:cubicBezTo>
                  <a:pt x="423" y="168"/>
                  <a:pt x="329" y="0"/>
                  <a:pt x="212" y="0"/>
                </a:cubicBezTo>
                <a:cubicBezTo>
                  <a:pt x="95" y="0"/>
                  <a:pt x="0" y="168"/>
                  <a:pt x="0" y="376"/>
                </a:cubicBezTo>
                <a:cubicBezTo>
                  <a:pt x="0" y="376"/>
                  <a:pt x="0" y="377"/>
                  <a:pt x="0" y="378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6"/>
          <p:cNvSpPr>
            <a:spLocks/>
          </p:cNvSpPr>
          <p:nvPr/>
        </p:nvSpPr>
        <p:spPr bwMode="auto">
          <a:xfrm>
            <a:off x="6996114" y="4867276"/>
            <a:ext cx="193675" cy="180975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7"/>
          <p:cNvSpPr>
            <a:spLocks/>
          </p:cNvSpPr>
          <p:nvPr/>
        </p:nvSpPr>
        <p:spPr bwMode="auto">
          <a:xfrm>
            <a:off x="7005638" y="3717926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8"/>
          <p:cNvSpPr>
            <a:spLocks/>
          </p:cNvSpPr>
          <p:nvPr/>
        </p:nvSpPr>
        <p:spPr bwMode="auto">
          <a:xfrm>
            <a:off x="6983414" y="2598738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99"/>
          <p:cNvSpPr>
            <a:spLocks noChangeShapeType="1"/>
          </p:cNvSpPr>
          <p:nvPr/>
        </p:nvSpPr>
        <p:spPr bwMode="auto">
          <a:xfrm>
            <a:off x="4021139" y="5875337"/>
            <a:ext cx="4183063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0"/>
          <p:cNvSpPr>
            <a:spLocks/>
          </p:cNvSpPr>
          <p:nvPr/>
        </p:nvSpPr>
        <p:spPr bwMode="auto">
          <a:xfrm>
            <a:off x="4184651" y="4662488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Line 101"/>
          <p:cNvSpPr>
            <a:spLocks noChangeShapeType="1"/>
          </p:cNvSpPr>
          <p:nvPr/>
        </p:nvSpPr>
        <p:spPr bwMode="auto">
          <a:xfrm>
            <a:off x="4065589" y="6073775"/>
            <a:ext cx="4143375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2"/>
          <p:cNvSpPr>
            <a:spLocks/>
          </p:cNvSpPr>
          <p:nvPr/>
        </p:nvSpPr>
        <p:spPr bwMode="auto">
          <a:xfrm>
            <a:off x="8205788" y="5868988"/>
            <a:ext cx="209550" cy="212725"/>
          </a:xfrm>
          <a:custGeom>
            <a:avLst/>
            <a:gdLst>
              <a:gd name="T0" fmla="*/ 2 w 383"/>
              <a:gd name="T1" fmla="*/ 386 h 386"/>
              <a:gd name="T2" fmla="*/ 383 w 383"/>
              <a:gd name="T3" fmla="*/ 193 h 386"/>
              <a:gd name="T4" fmla="*/ 2 w 383"/>
              <a:gd name="T5" fmla="*/ 0 h 386"/>
              <a:gd name="T6" fmla="*/ 0 w 383"/>
              <a:gd name="T7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386">
                <a:moveTo>
                  <a:pt x="2" y="386"/>
                </a:moveTo>
                <a:cubicBezTo>
                  <a:pt x="213" y="386"/>
                  <a:pt x="383" y="300"/>
                  <a:pt x="383" y="193"/>
                </a:cubicBezTo>
                <a:cubicBezTo>
                  <a:pt x="383" y="87"/>
                  <a:pt x="213" y="0"/>
                  <a:pt x="2" y="0"/>
                </a:cubicBezTo>
                <a:cubicBezTo>
                  <a:pt x="1" y="0"/>
                  <a:pt x="1" y="0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3"/>
          <p:cNvSpPr>
            <a:spLocks/>
          </p:cNvSpPr>
          <p:nvPr/>
        </p:nvSpPr>
        <p:spPr bwMode="auto">
          <a:xfrm>
            <a:off x="3859213" y="5878513"/>
            <a:ext cx="211138" cy="195262"/>
          </a:xfrm>
          <a:custGeom>
            <a:avLst/>
            <a:gdLst>
              <a:gd name="T0" fmla="*/ 381 w 383"/>
              <a:gd name="T1" fmla="*/ 419 h 419"/>
              <a:gd name="T2" fmla="*/ 0 w 383"/>
              <a:gd name="T3" fmla="*/ 209 h 419"/>
              <a:gd name="T4" fmla="*/ 381 w 383"/>
              <a:gd name="T5" fmla="*/ 0 h 419"/>
              <a:gd name="T6" fmla="*/ 383 w 383"/>
              <a:gd name="T7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3" h="419">
                <a:moveTo>
                  <a:pt x="381" y="419"/>
                </a:moveTo>
                <a:cubicBezTo>
                  <a:pt x="170" y="419"/>
                  <a:pt x="0" y="325"/>
                  <a:pt x="0" y="209"/>
                </a:cubicBezTo>
                <a:cubicBezTo>
                  <a:pt x="0" y="94"/>
                  <a:pt x="170" y="0"/>
                  <a:pt x="381" y="0"/>
                </a:cubicBezTo>
                <a:cubicBezTo>
                  <a:pt x="382" y="0"/>
                  <a:pt x="382" y="0"/>
                  <a:pt x="383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4"/>
          <p:cNvSpPr>
            <a:spLocks/>
          </p:cNvSpPr>
          <p:nvPr/>
        </p:nvSpPr>
        <p:spPr bwMode="auto">
          <a:xfrm>
            <a:off x="4200526" y="3514726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5"/>
          <p:cNvSpPr>
            <a:spLocks/>
          </p:cNvSpPr>
          <p:nvPr/>
        </p:nvSpPr>
        <p:spPr bwMode="auto">
          <a:xfrm>
            <a:off x="4759326" y="5957888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6"/>
          <p:cNvSpPr>
            <a:spLocks/>
          </p:cNvSpPr>
          <p:nvPr/>
        </p:nvSpPr>
        <p:spPr bwMode="auto">
          <a:xfrm>
            <a:off x="5322888" y="5759451"/>
            <a:ext cx="192088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5827713" y="5956301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6410326" y="5780088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7007225" y="5959476"/>
            <a:ext cx="192088" cy="180975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10"/>
          <p:cNvSpPr>
            <a:spLocks/>
          </p:cNvSpPr>
          <p:nvPr/>
        </p:nvSpPr>
        <p:spPr bwMode="auto">
          <a:xfrm>
            <a:off x="7539038" y="5776913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1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Line 111"/>
          <p:cNvSpPr>
            <a:spLocks noChangeShapeType="1"/>
          </p:cNvSpPr>
          <p:nvPr/>
        </p:nvSpPr>
        <p:spPr bwMode="auto">
          <a:xfrm>
            <a:off x="4016376" y="5316537"/>
            <a:ext cx="4187825" cy="0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2"/>
          <p:cNvSpPr>
            <a:spLocks/>
          </p:cNvSpPr>
          <p:nvPr/>
        </p:nvSpPr>
        <p:spPr bwMode="auto">
          <a:xfrm>
            <a:off x="4024314" y="5222876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3"/>
          <p:cNvSpPr>
            <a:spLocks/>
          </p:cNvSpPr>
          <p:nvPr/>
        </p:nvSpPr>
        <p:spPr bwMode="auto">
          <a:xfrm>
            <a:off x="4200526" y="2411413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4"/>
          <p:cNvSpPr>
            <a:spLocks/>
          </p:cNvSpPr>
          <p:nvPr/>
        </p:nvSpPr>
        <p:spPr bwMode="auto">
          <a:xfrm>
            <a:off x="4194175" y="5773738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15"/>
          <p:cNvSpPr>
            <a:spLocks/>
          </p:cNvSpPr>
          <p:nvPr/>
        </p:nvSpPr>
        <p:spPr bwMode="auto">
          <a:xfrm>
            <a:off x="4513263" y="5403851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7"/>
                  <a:pt x="273" y="332"/>
                  <a:pt x="176" y="332"/>
                </a:cubicBezTo>
                <a:cubicBezTo>
                  <a:pt x="78" y="332"/>
                  <a:pt x="0" y="257"/>
                  <a:pt x="0" y="166"/>
                </a:cubicBezTo>
                <a:cubicBezTo>
                  <a:pt x="0" y="74"/>
                  <a:pt x="78" y="0"/>
                  <a:pt x="176" y="0"/>
                </a:cubicBezTo>
                <a:cubicBezTo>
                  <a:pt x="270" y="0"/>
                  <a:pt x="348" y="70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6"/>
          <p:cNvSpPr>
            <a:spLocks/>
          </p:cNvSpPr>
          <p:nvPr/>
        </p:nvSpPr>
        <p:spPr bwMode="auto">
          <a:xfrm>
            <a:off x="5122864" y="5221288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1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7"/>
          <p:cNvSpPr>
            <a:spLocks/>
          </p:cNvSpPr>
          <p:nvPr/>
        </p:nvSpPr>
        <p:spPr bwMode="auto">
          <a:xfrm>
            <a:off x="5611813" y="5411788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2" y="332"/>
                  <a:pt x="175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4"/>
                  <a:pt x="78" y="0"/>
                  <a:pt x="175" y="0"/>
                </a:cubicBezTo>
                <a:cubicBezTo>
                  <a:pt x="270" y="0"/>
                  <a:pt x="347" y="70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8"/>
          <p:cNvSpPr>
            <a:spLocks/>
          </p:cNvSpPr>
          <p:nvPr/>
        </p:nvSpPr>
        <p:spPr bwMode="auto">
          <a:xfrm>
            <a:off x="6210301" y="5219701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9"/>
          <p:cNvSpPr>
            <a:spLocks/>
          </p:cNvSpPr>
          <p:nvPr/>
        </p:nvSpPr>
        <p:spPr bwMode="auto">
          <a:xfrm>
            <a:off x="6780213" y="5400676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20"/>
          <p:cNvSpPr>
            <a:spLocks/>
          </p:cNvSpPr>
          <p:nvPr/>
        </p:nvSpPr>
        <p:spPr bwMode="auto">
          <a:xfrm>
            <a:off x="7345364" y="5216526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1"/>
                  <a:pt x="352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121"/>
          <p:cNvSpPr>
            <a:spLocks noChangeShapeType="1"/>
          </p:cNvSpPr>
          <p:nvPr/>
        </p:nvSpPr>
        <p:spPr bwMode="auto">
          <a:xfrm>
            <a:off x="8080375" y="1954212"/>
            <a:ext cx="0" cy="4095750"/>
          </a:xfrm>
          <a:prstGeom prst="line">
            <a:avLst/>
          </a:prstGeom>
          <a:noFill/>
          <a:ln w="12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2"/>
          <p:cNvSpPr>
            <a:spLocks/>
          </p:cNvSpPr>
          <p:nvPr/>
        </p:nvSpPr>
        <p:spPr bwMode="auto">
          <a:xfrm>
            <a:off x="7981950" y="4303713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5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3"/>
          <p:cNvSpPr>
            <a:spLocks/>
          </p:cNvSpPr>
          <p:nvPr/>
        </p:nvSpPr>
        <p:spPr bwMode="auto">
          <a:xfrm>
            <a:off x="7972425" y="3154363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3" y="332"/>
                  <a:pt x="175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5"/>
                  <a:pt x="78" y="0"/>
                  <a:pt x="175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24"/>
          <p:cNvSpPr>
            <a:spLocks/>
          </p:cNvSpPr>
          <p:nvPr/>
        </p:nvSpPr>
        <p:spPr bwMode="auto">
          <a:xfrm>
            <a:off x="7983538" y="2051051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5 w 351"/>
              <a:gd name="T3" fmla="*/ 332 h 332"/>
              <a:gd name="T4" fmla="*/ 0 w 351"/>
              <a:gd name="T5" fmla="*/ 166 h 332"/>
              <a:gd name="T6" fmla="*/ 175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8"/>
                  <a:pt x="272" y="332"/>
                  <a:pt x="175" y="332"/>
                </a:cubicBezTo>
                <a:cubicBezTo>
                  <a:pt x="78" y="332"/>
                  <a:pt x="0" y="258"/>
                  <a:pt x="0" y="166"/>
                </a:cubicBezTo>
                <a:cubicBezTo>
                  <a:pt x="0" y="74"/>
                  <a:pt x="78" y="0"/>
                  <a:pt x="175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5"/>
          <p:cNvSpPr>
            <a:spLocks noChangeShapeType="1"/>
          </p:cNvSpPr>
          <p:nvPr/>
        </p:nvSpPr>
        <p:spPr bwMode="auto">
          <a:xfrm>
            <a:off x="8304213" y="1912937"/>
            <a:ext cx="0" cy="4078288"/>
          </a:xfrm>
          <a:prstGeom prst="line">
            <a:avLst/>
          </a:prstGeom>
          <a:noFill/>
          <a:ln w="11" cap="flat">
            <a:solidFill>
              <a:srgbClr val="03040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6"/>
          <p:cNvSpPr>
            <a:spLocks/>
          </p:cNvSpPr>
          <p:nvPr/>
        </p:nvSpPr>
        <p:spPr bwMode="auto">
          <a:xfrm>
            <a:off x="8086727" y="5988051"/>
            <a:ext cx="225425" cy="206375"/>
          </a:xfrm>
          <a:custGeom>
            <a:avLst/>
            <a:gdLst>
              <a:gd name="T0" fmla="*/ 390 w 390"/>
              <a:gd name="T1" fmla="*/ 2 h 377"/>
              <a:gd name="T2" fmla="*/ 195 w 390"/>
              <a:gd name="T3" fmla="*/ 377 h 377"/>
              <a:gd name="T4" fmla="*/ 0 w 390"/>
              <a:gd name="T5" fmla="*/ 2 h 377"/>
              <a:gd name="T6" fmla="*/ 0 w 390"/>
              <a:gd name="T7" fmla="*/ 0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377">
                <a:moveTo>
                  <a:pt x="390" y="2"/>
                </a:moveTo>
                <a:cubicBezTo>
                  <a:pt x="390" y="209"/>
                  <a:pt x="302" y="377"/>
                  <a:pt x="195" y="377"/>
                </a:cubicBezTo>
                <a:cubicBezTo>
                  <a:pt x="87" y="377"/>
                  <a:pt x="0" y="209"/>
                  <a:pt x="0" y="2"/>
                </a:cubicBezTo>
                <a:cubicBezTo>
                  <a:pt x="0" y="1"/>
                  <a:pt x="0" y="1"/>
                  <a:pt x="0" y="0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7"/>
          <p:cNvSpPr>
            <a:spLocks/>
          </p:cNvSpPr>
          <p:nvPr/>
        </p:nvSpPr>
        <p:spPr bwMode="auto">
          <a:xfrm>
            <a:off x="8072439" y="1711326"/>
            <a:ext cx="231775" cy="206375"/>
          </a:xfrm>
          <a:custGeom>
            <a:avLst/>
            <a:gdLst>
              <a:gd name="T0" fmla="*/ 423 w 423"/>
              <a:gd name="T1" fmla="*/ 375 h 377"/>
              <a:gd name="T2" fmla="*/ 211 w 423"/>
              <a:gd name="T3" fmla="*/ 0 h 377"/>
              <a:gd name="T4" fmla="*/ 0 w 423"/>
              <a:gd name="T5" fmla="*/ 375 h 377"/>
              <a:gd name="T6" fmla="*/ 0 w 423"/>
              <a:gd name="T7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3" h="377">
                <a:moveTo>
                  <a:pt x="423" y="375"/>
                </a:moveTo>
                <a:cubicBezTo>
                  <a:pt x="423" y="168"/>
                  <a:pt x="328" y="0"/>
                  <a:pt x="211" y="0"/>
                </a:cubicBezTo>
                <a:cubicBezTo>
                  <a:pt x="94" y="0"/>
                  <a:pt x="0" y="168"/>
                  <a:pt x="0" y="375"/>
                </a:cubicBezTo>
                <a:cubicBezTo>
                  <a:pt x="0" y="375"/>
                  <a:pt x="0" y="376"/>
                  <a:pt x="0" y="377"/>
                </a:cubicBezTo>
              </a:path>
            </a:pathLst>
          </a:cu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8"/>
          <p:cNvSpPr>
            <a:spLocks/>
          </p:cNvSpPr>
          <p:nvPr/>
        </p:nvSpPr>
        <p:spPr bwMode="auto">
          <a:xfrm>
            <a:off x="8189914" y="4851401"/>
            <a:ext cx="193675" cy="180975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1 w 352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8"/>
                  <a:pt x="273" y="332"/>
                  <a:pt x="176" y="332"/>
                </a:cubicBezTo>
                <a:cubicBezTo>
                  <a:pt x="79" y="332"/>
                  <a:pt x="0" y="258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1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29"/>
          <p:cNvSpPr>
            <a:spLocks/>
          </p:cNvSpPr>
          <p:nvPr/>
        </p:nvSpPr>
        <p:spPr bwMode="auto">
          <a:xfrm>
            <a:off x="8197851" y="3717926"/>
            <a:ext cx="193675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1" y="0"/>
                  <a:pt x="348" y="70"/>
                  <a:pt x="352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30"/>
          <p:cNvSpPr>
            <a:spLocks/>
          </p:cNvSpPr>
          <p:nvPr/>
        </p:nvSpPr>
        <p:spPr bwMode="auto">
          <a:xfrm>
            <a:off x="8194675" y="2605088"/>
            <a:ext cx="192088" cy="182563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6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1" y="160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1"/>
          <p:cNvSpPr>
            <a:spLocks/>
          </p:cNvSpPr>
          <p:nvPr/>
        </p:nvSpPr>
        <p:spPr bwMode="auto">
          <a:xfrm>
            <a:off x="8215313" y="5970588"/>
            <a:ext cx="192088" cy="182563"/>
          </a:xfrm>
          <a:custGeom>
            <a:avLst/>
            <a:gdLst>
              <a:gd name="T0" fmla="*/ 352 w 352"/>
              <a:gd name="T1" fmla="*/ 166 h 332"/>
              <a:gd name="T2" fmla="*/ 176 w 352"/>
              <a:gd name="T3" fmla="*/ 332 h 332"/>
              <a:gd name="T4" fmla="*/ 0 w 352"/>
              <a:gd name="T5" fmla="*/ 166 h 332"/>
              <a:gd name="T6" fmla="*/ 176 w 352"/>
              <a:gd name="T7" fmla="*/ 0 h 332"/>
              <a:gd name="T8" fmla="*/ 352 w 352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2" h="332">
                <a:moveTo>
                  <a:pt x="352" y="166"/>
                </a:moveTo>
                <a:cubicBezTo>
                  <a:pt x="352" y="257"/>
                  <a:pt x="273" y="332"/>
                  <a:pt x="176" y="332"/>
                </a:cubicBezTo>
                <a:cubicBezTo>
                  <a:pt x="79" y="332"/>
                  <a:pt x="0" y="257"/>
                  <a:pt x="0" y="166"/>
                </a:cubicBezTo>
                <a:cubicBezTo>
                  <a:pt x="0" y="74"/>
                  <a:pt x="79" y="0"/>
                  <a:pt x="176" y="0"/>
                </a:cubicBezTo>
                <a:cubicBezTo>
                  <a:pt x="270" y="0"/>
                  <a:pt x="348" y="70"/>
                  <a:pt x="352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2"/>
          <p:cNvSpPr>
            <a:spLocks/>
          </p:cNvSpPr>
          <p:nvPr/>
        </p:nvSpPr>
        <p:spPr bwMode="auto">
          <a:xfrm>
            <a:off x="7975600" y="5416551"/>
            <a:ext cx="192088" cy="180975"/>
          </a:xfrm>
          <a:custGeom>
            <a:avLst/>
            <a:gdLst>
              <a:gd name="T0" fmla="*/ 351 w 351"/>
              <a:gd name="T1" fmla="*/ 166 h 332"/>
              <a:gd name="T2" fmla="*/ 176 w 351"/>
              <a:gd name="T3" fmla="*/ 332 h 332"/>
              <a:gd name="T4" fmla="*/ 0 w 351"/>
              <a:gd name="T5" fmla="*/ 166 h 332"/>
              <a:gd name="T6" fmla="*/ 176 w 351"/>
              <a:gd name="T7" fmla="*/ 0 h 332"/>
              <a:gd name="T8" fmla="*/ 351 w 351"/>
              <a:gd name="T9" fmla="*/ 15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332">
                <a:moveTo>
                  <a:pt x="351" y="166"/>
                </a:moveTo>
                <a:cubicBezTo>
                  <a:pt x="351" y="257"/>
                  <a:pt x="273" y="332"/>
                  <a:pt x="176" y="332"/>
                </a:cubicBezTo>
                <a:cubicBezTo>
                  <a:pt x="78" y="332"/>
                  <a:pt x="0" y="257"/>
                  <a:pt x="0" y="166"/>
                </a:cubicBezTo>
                <a:cubicBezTo>
                  <a:pt x="0" y="74"/>
                  <a:pt x="78" y="0"/>
                  <a:pt x="176" y="0"/>
                </a:cubicBezTo>
                <a:cubicBezTo>
                  <a:pt x="270" y="0"/>
                  <a:pt x="348" y="70"/>
                  <a:pt x="351" y="159"/>
                </a:cubicBezTo>
              </a:path>
            </a:pathLst>
          </a:custGeom>
          <a:solidFill>
            <a:srgbClr val="3771C8"/>
          </a:solidFill>
          <a:ln w="10" cap="flat">
            <a:solidFill>
              <a:srgbClr val="0304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133"/>
          <p:cNvSpPr>
            <a:spLocks noChangeShapeType="1"/>
          </p:cNvSpPr>
          <p:nvPr/>
        </p:nvSpPr>
        <p:spPr bwMode="auto">
          <a:xfrm flipH="1" flipV="1">
            <a:off x="4044951" y="5865812"/>
            <a:ext cx="49213" cy="109538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135"/>
          <p:cNvSpPr>
            <a:spLocks noChangeShapeType="1"/>
          </p:cNvSpPr>
          <p:nvPr/>
        </p:nvSpPr>
        <p:spPr bwMode="auto">
          <a:xfrm flipH="1" flipV="1">
            <a:off x="6253164" y="5791200"/>
            <a:ext cx="23813" cy="179388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Line 136"/>
          <p:cNvSpPr>
            <a:spLocks noChangeShapeType="1"/>
          </p:cNvSpPr>
          <p:nvPr/>
        </p:nvSpPr>
        <p:spPr bwMode="auto">
          <a:xfrm flipH="1" flipV="1">
            <a:off x="7426325" y="5845175"/>
            <a:ext cx="7938" cy="133350"/>
          </a:xfrm>
          <a:prstGeom prst="line">
            <a:avLst/>
          </a:prstGeom>
          <a:noFill/>
          <a:ln w="1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Hypercube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743200" y="1828800"/>
            <a:ext cx="6781800" cy="4057650"/>
            <a:chOff x="1152" y="1200"/>
            <a:chExt cx="4272" cy="255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2" y="1200"/>
              <a:ext cx="4272" cy="2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252" y="1703"/>
              <a:ext cx="136" cy="121"/>
            </a:xfrm>
            <a:custGeom>
              <a:avLst/>
              <a:gdLst>
                <a:gd name="T0" fmla="*/ 850 w 850"/>
                <a:gd name="T1" fmla="*/ 380 h 761"/>
                <a:gd name="T2" fmla="*/ 425 w 850"/>
                <a:gd name="T3" fmla="*/ 761 h 761"/>
                <a:gd name="T4" fmla="*/ 0 w 850"/>
                <a:gd name="T5" fmla="*/ 380 h 761"/>
                <a:gd name="T6" fmla="*/ 425 w 850"/>
                <a:gd name="T7" fmla="*/ 0 h 761"/>
                <a:gd name="T8" fmla="*/ 850 w 850"/>
                <a:gd name="T9" fmla="*/ 36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1">
                  <a:moveTo>
                    <a:pt x="850" y="380"/>
                  </a:moveTo>
                  <a:cubicBezTo>
                    <a:pt x="850" y="591"/>
                    <a:pt x="660" y="761"/>
                    <a:pt x="425" y="761"/>
                  </a:cubicBezTo>
                  <a:cubicBezTo>
                    <a:pt x="190" y="761"/>
                    <a:pt x="0" y="591"/>
                    <a:pt x="0" y="380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4" y="0"/>
                    <a:pt x="841" y="161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V="1">
              <a:off x="1910" y="1753"/>
              <a:ext cx="453" cy="9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51" y="1701"/>
              <a:ext cx="136" cy="121"/>
            </a:xfrm>
            <a:custGeom>
              <a:avLst/>
              <a:gdLst>
                <a:gd name="T0" fmla="*/ 851 w 851"/>
                <a:gd name="T1" fmla="*/ 381 h 762"/>
                <a:gd name="T2" fmla="*/ 425 w 851"/>
                <a:gd name="T3" fmla="*/ 762 h 762"/>
                <a:gd name="T4" fmla="*/ 0 w 851"/>
                <a:gd name="T5" fmla="*/ 381 h 762"/>
                <a:gd name="T6" fmla="*/ 425 w 851"/>
                <a:gd name="T7" fmla="*/ 0 h 762"/>
                <a:gd name="T8" fmla="*/ 850 w 851"/>
                <a:gd name="T9" fmla="*/ 36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1"/>
                    <a:pt x="660" y="762"/>
                    <a:pt x="425" y="762"/>
                  </a:cubicBezTo>
                  <a:cubicBezTo>
                    <a:pt x="191" y="762"/>
                    <a:pt x="0" y="591"/>
                    <a:pt x="0" y="381"/>
                  </a:cubicBezTo>
                  <a:cubicBezTo>
                    <a:pt x="0" y="170"/>
                    <a:pt x="191" y="0"/>
                    <a:pt x="425" y="0"/>
                  </a:cubicBezTo>
                  <a:cubicBezTo>
                    <a:pt x="654" y="0"/>
                    <a:pt x="842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304" y="1701"/>
              <a:ext cx="136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237" y="1883"/>
              <a:ext cx="1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402" y="1988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8" y="1864"/>
              <a:ext cx="1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93" y="1969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104" y="1424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3095" y="1416"/>
              <a:ext cx="454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3036" y="1364"/>
              <a:ext cx="136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3" y="0"/>
                    <a:pt x="841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566" y="1408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3490" y="1364"/>
              <a:ext cx="135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4" y="0"/>
                    <a:pt x="842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104" y="1711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3045" y="1658"/>
              <a:ext cx="136" cy="122"/>
            </a:xfrm>
            <a:custGeom>
              <a:avLst/>
              <a:gdLst>
                <a:gd name="T0" fmla="*/ 851 w 851"/>
                <a:gd name="T1" fmla="*/ 381 h 762"/>
                <a:gd name="T2" fmla="*/ 425 w 851"/>
                <a:gd name="T3" fmla="*/ 762 h 762"/>
                <a:gd name="T4" fmla="*/ 0 w 851"/>
                <a:gd name="T5" fmla="*/ 381 h 762"/>
                <a:gd name="T6" fmla="*/ 425 w 851"/>
                <a:gd name="T7" fmla="*/ 0 h 762"/>
                <a:gd name="T8" fmla="*/ 850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2"/>
                    <a:pt x="660" y="762"/>
                    <a:pt x="425" y="762"/>
                  </a:cubicBezTo>
                  <a:cubicBezTo>
                    <a:pt x="191" y="762"/>
                    <a:pt x="0" y="592"/>
                    <a:pt x="0" y="381"/>
                  </a:cubicBezTo>
                  <a:cubicBezTo>
                    <a:pt x="0" y="171"/>
                    <a:pt x="191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3498" y="1658"/>
              <a:ext cx="136" cy="122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2"/>
                    <a:pt x="660" y="762"/>
                    <a:pt x="425" y="762"/>
                  </a:cubicBezTo>
                  <a:cubicBezTo>
                    <a:pt x="190" y="762"/>
                    <a:pt x="0" y="592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3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237" y="1834"/>
              <a:ext cx="1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402" y="1939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259" y="1605"/>
              <a:ext cx="0" cy="31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4281" y="1441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V="1">
              <a:off x="4250" y="1597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191" y="1544"/>
              <a:ext cx="136" cy="121"/>
            </a:xfrm>
            <a:custGeom>
              <a:avLst/>
              <a:gdLst>
                <a:gd name="T0" fmla="*/ 851 w 851"/>
                <a:gd name="T1" fmla="*/ 381 h 762"/>
                <a:gd name="T2" fmla="*/ 426 w 851"/>
                <a:gd name="T3" fmla="*/ 762 h 762"/>
                <a:gd name="T4" fmla="*/ 0 w 851"/>
                <a:gd name="T5" fmla="*/ 381 h 762"/>
                <a:gd name="T6" fmla="*/ 426 w 851"/>
                <a:gd name="T7" fmla="*/ 0 h 762"/>
                <a:gd name="T8" fmla="*/ 850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2"/>
                    <a:pt x="660" y="762"/>
                    <a:pt x="426" y="762"/>
                  </a:cubicBezTo>
                  <a:cubicBezTo>
                    <a:pt x="191" y="762"/>
                    <a:pt x="0" y="592"/>
                    <a:pt x="0" y="381"/>
                  </a:cubicBezTo>
                  <a:cubicBezTo>
                    <a:pt x="0" y="171"/>
                    <a:pt x="191" y="0"/>
                    <a:pt x="426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4725" y="1748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4725" y="1429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721" y="1588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644" y="1544"/>
              <a:ext cx="136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2"/>
                    <a:pt x="660" y="762"/>
                    <a:pt x="425" y="762"/>
                  </a:cubicBezTo>
                  <a:cubicBezTo>
                    <a:pt x="190" y="762"/>
                    <a:pt x="0" y="592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4281" y="1731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V="1">
              <a:off x="4259" y="1891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200" y="1838"/>
              <a:ext cx="135" cy="122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4653" y="1838"/>
              <a:ext cx="136" cy="122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3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4529" y="1433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V="1">
              <a:off x="4520" y="1425"/>
              <a:ext cx="454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4461" y="1372"/>
              <a:ext cx="136" cy="122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4991" y="1417"/>
              <a:ext cx="0" cy="31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4914" y="1372"/>
              <a:ext cx="136" cy="122"/>
            </a:xfrm>
            <a:custGeom>
              <a:avLst/>
              <a:gdLst>
                <a:gd name="T0" fmla="*/ 851 w 851"/>
                <a:gd name="T1" fmla="*/ 381 h 762"/>
                <a:gd name="T2" fmla="*/ 426 w 851"/>
                <a:gd name="T3" fmla="*/ 762 h 762"/>
                <a:gd name="T4" fmla="*/ 0 w 851"/>
                <a:gd name="T5" fmla="*/ 381 h 762"/>
                <a:gd name="T6" fmla="*/ 426 w 851"/>
                <a:gd name="T7" fmla="*/ 0 h 762"/>
                <a:gd name="T8" fmla="*/ 851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1"/>
                    <a:pt x="660" y="762"/>
                    <a:pt x="426" y="762"/>
                  </a:cubicBezTo>
                  <a:cubicBezTo>
                    <a:pt x="191" y="762"/>
                    <a:pt x="0" y="591"/>
                    <a:pt x="0" y="381"/>
                  </a:cubicBezTo>
                  <a:cubicBezTo>
                    <a:pt x="0" y="171"/>
                    <a:pt x="191" y="0"/>
                    <a:pt x="426" y="0"/>
                  </a:cubicBezTo>
                  <a:cubicBezTo>
                    <a:pt x="654" y="0"/>
                    <a:pt x="842" y="162"/>
                    <a:pt x="851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 flipV="1">
              <a:off x="4529" y="1719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470" y="1667"/>
              <a:ext cx="136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3" y="0"/>
                    <a:pt x="841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923" y="1667"/>
              <a:ext cx="136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4" y="0"/>
                    <a:pt x="842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395" y="1994"/>
              <a:ext cx="1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560" y="2099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2243" y="2725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2270" y="2626"/>
              <a:ext cx="1255" cy="92"/>
            </a:xfrm>
            <a:custGeom>
              <a:avLst/>
              <a:gdLst>
                <a:gd name="T0" fmla="*/ 0 w 7871"/>
                <a:gd name="T1" fmla="*/ 578 h 578"/>
                <a:gd name="T2" fmla="*/ 3881 w 7871"/>
                <a:gd name="T3" fmla="*/ 0 h 578"/>
                <a:gd name="T4" fmla="*/ 7871 w 7871"/>
                <a:gd name="T5" fmla="*/ 530 h 578"/>
                <a:gd name="T6" fmla="*/ 7871 w 7871"/>
                <a:gd name="T7" fmla="*/ 530 h 578"/>
                <a:gd name="T8" fmla="*/ 7871 w 7871"/>
                <a:gd name="T9" fmla="*/ 53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1" h="578">
                  <a:moveTo>
                    <a:pt x="0" y="578"/>
                  </a:moveTo>
                  <a:cubicBezTo>
                    <a:pt x="0" y="578"/>
                    <a:pt x="2788" y="0"/>
                    <a:pt x="3881" y="0"/>
                  </a:cubicBezTo>
                  <a:cubicBezTo>
                    <a:pt x="4974" y="0"/>
                    <a:pt x="7871" y="530"/>
                    <a:pt x="7871" y="530"/>
                  </a:cubicBezTo>
                  <a:lnTo>
                    <a:pt x="7871" y="530"/>
                  </a:lnTo>
                  <a:lnTo>
                    <a:pt x="7871" y="53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V="1">
              <a:off x="2265" y="2562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 flipV="1">
              <a:off x="2235" y="2717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2176" y="2665"/>
              <a:ext cx="135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2"/>
                    <a:pt x="660" y="762"/>
                    <a:pt x="425" y="762"/>
                  </a:cubicBezTo>
                  <a:cubicBezTo>
                    <a:pt x="190" y="762"/>
                    <a:pt x="0" y="592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3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2697" y="3050"/>
              <a:ext cx="1255" cy="161"/>
            </a:xfrm>
            <a:custGeom>
              <a:avLst/>
              <a:gdLst>
                <a:gd name="T0" fmla="*/ 0 w 7872"/>
                <a:gd name="T1" fmla="*/ 0 h 1009"/>
                <a:gd name="T2" fmla="*/ 3881 w 7872"/>
                <a:gd name="T3" fmla="*/ 1009 h 1009"/>
                <a:gd name="T4" fmla="*/ 7872 w 7872"/>
                <a:gd name="T5" fmla="*/ 84 h 1009"/>
                <a:gd name="T6" fmla="*/ 7872 w 7872"/>
                <a:gd name="T7" fmla="*/ 84 h 1009"/>
                <a:gd name="T8" fmla="*/ 7872 w 7872"/>
                <a:gd name="T9" fmla="*/ 8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2" h="1009">
                  <a:moveTo>
                    <a:pt x="0" y="0"/>
                  </a:moveTo>
                  <a:cubicBezTo>
                    <a:pt x="0" y="0"/>
                    <a:pt x="2788" y="1009"/>
                    <a:pt x="3881" y="1009"/>
                  </a:cubicBezTo>
                  <a:cubicBezTo>
                    <a:pt x="4975" y="1009"/>
                    <a:pt x="7872" y="84"/>
                    <a:pt x="7872" y="84"/>
                  </a:cubicBezTo>
                  <a:lnTo>
                    <a:pt x="7872" y="84"/>
                  </a:lnTo>
                  <a:lnTo>
                    <a:pt x="7872" y="84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 flipV="1">
              <a:off x="2710" y="2869"/>
              <a:ext cx="244" cy="17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2723" y="2610"/>
              <a:ext cx="1255" cy="92"/>
            </a:xfrm>
            <a:custGeom>
              <a:avLst/>
              <a:gdLst>
                <a:gd name="T0" fmla="*/ 0 w 7872"/>
                <a:gd name="T1" fmla="*/ 578 h 578"/>
                <a:gd name="T2" fmla="*/ 3881 w 7872"/>
                <a:gd name="T3" fmla="*/ 0 h 578"/>
                <a:gd name="T4" fmla="*/ 7872 w 7872"/>
                <a:gd name="T5" fmla="*/ 530 h 578"/>
                <a:gd name="T6" fmla="*/ 7872 w 7872"/>
                <a:gd name="T7" fmla="*/ 530 h 578"/>
                <a:gd name="T8" fmla="*/ 7872 w 7872"/>
                <a:gd name="T9" fmla="*/ 53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2" h="578">
                  <a:moveTo>
                    <a:pt x="0" y="578"/>
                  </a:moveTo>
                  <a:cubicBezTo>
                    <a:pt x="0" y="578"/>
                    <a:pt x="2788" y="0"/>
                    <a:pt x="3881" y="0"/>
                  </a:cubicBezTo>
                  <a:cubicBezTo>
                    <a:pt x="4975" y="0"/>
                    <a:pt x="7872" y="530"/>
                    <a:pt x="7872" y="530"/>
                  </a:cubicBezTo>
                  <a:lnTo>
                    <a:pt x="7872" y="530"/>
                  </a:lnTo>
                  <a:lnTo>
                    <a:pt x="7872" y="53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2710" y="2550"/>
              <a:ext cx="244" cy="17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2540" y="2749"/>
              <a:ext cx="1255" cy="92"/>
            </a:xfrm>
            <a:custGeom>
              <a:avLst/>
              <a:gdLst>
                <a:gd name="T0" fmla="*/ 0 w 7872"/>
                <a:gd name="T1" fmla="*/ 578 h 578"/>
                <a:gd name="T2" fmla="*/ 3881 w 7872"/>
                <a:gd name="T3" fmla="*/ 0 h 578"/>
                <a:gd name="T4" fmla="*/ 7872 w 7872"/>
                <a:gd name="T5" fmla="*/ 530 h 578"/>
                <a:gd name="T6" fmla="*/ 7872 w 7872"/>
                <a:gd name="T7" fmla="*/ 530 h 578"/>
                <a:gd name="T8" fmla="*/ 7872 w 7872"/>
                <a:gd name="T9" fmla="*/ 53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2" h="578">
                  <a:moveTo>
                    <a:pt x="0" y="578"/>
                  </a:moveTo>
                  <a:cubicBezTo>
                    <a:pt x="0" y="578"/>
                    <a:pt x="2788" y="0"/>
                    <a:pt x="3881" y="0"/>
                  </a:cubicBezTo>
                  <a:cubicBezTo>
                    <a:pt x="4975" y="0"/>
                    <a:pt x="7872" y="530"/>
                    <a:pt x="7872" y="530"/>
                  </a:cubicBezTo>
                  <a:lnTo>
                    <a:pt x="7872" y="530"/>
                  </a:lnTo>
                  <a:lnTo>
                    <a:pt x="7872" y="530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5"/>
            <p:cNvSpPr>
              <a:spLocks noChangeShapeType="1"/>
            </p:cNvSpPr>
            <p:nvPr/>
          </p:nvSpPr>
          <p:spPr bwMode="auto">
            <a:xfrm>
              <a:off x="2705" y="2709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629" y="2665"/>
              <a:ext cx="135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2"/>
                    <a:pt x="660" y="762"/>
                    <a:pt x="425" y="762"/>
                  </a:cubicBezTo>
                  <a:cubicBezTo>
                    <a:pt x="190" y="762"/>
                    <a:pt x="0" y="592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2270" y="3017"/>
              <a:ext cx="1255" cy="161"/>
            </a:xfrm>
            <a:custGeom>
              <a:avLst/>
              <a:gdLst>
                <a:gd name="T0" fmla="*/ 0 w 7871"/>
                <a:gd name="T1" fmla="*/ 0 h 1009"/>
                <a:gd name="T2" fmla="*/ 3881 w 7871"/>
                <a:gd name="T3" fmla="*/ 1009 h 1009"/>
                <a:gd name="T4" fmla="*/ 7871 w 7871"/>
                <a:gd name="T5" fmla="*/ 84 h 1009"/>
                <a:gd name="T6" fmla="*/ 7871 w 7871"/>
                <a:gd name="T7" fmla="*/ 84 h 1009"/>
                <a:gd name="T8" fmla="*/ 7871 w 7871"/>
                <a:gd name="T9" fmla="*/ 8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1" h="1009">
                  <a:moveTo>
                    <a:pt x="0" y="0"/>
                  </a:moveTo>
                  <a:cubicBezTo>
                    <a:pt x="0" y="0"/>
                    <a:pt x="2788" y="1009"/>
                    <a:pt x="3881" y="1009"/>
                  </a:cubicBezTo>
                  <a:cubicBezTo>
                    <a:pt x="4974" y="1009"/>
                    <a:pt x="7871" y="84"/>
                    <a:pt x="7871" y="84"/>
                  </a:cubicBezTo>
                  <a:lnTo>
                    <a:pt x="7871" y="84"/>
                  </a:lnTo>
                  <a:lnTo>
                    <a:pt x="7871" y="84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V="1">
              <a:off x="2265" y="2852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V="1">
              <a:off x="2243" y="3012"/>
              <a:ext cx="454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2184" y="2959"/>
              <a:ext cx="136" cy="122"/>
            </a:xfrm>
            <a:custGeom>
              <a:avLst/>
              <a:gdLst>
                <a:gd name="T0" fmla="*/ 851 w 851"/>
                <a:gd name="T1" fmla="*/ 381 h 762"/>
                <a:gd name="T2" fmla="*/ 425 w 851"/>
                <a:gd name="T3" fmla="*/ 762 h 762"/>
                <a:gd name="T4" fmla="*/ 0 w 851"/>
                <a:gd name="T5" fmla="*/ 381 h 762"/>
                <a:gd name="T6" fmla="*/ 425 w 851"/>
                <a:gd name="T7" fmla="*/ 0 h 762"/>
                <a:gd name="T8" fmla="*/ 850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1"/>
                    <a:pt x="660" y="762"/>
                    <a:pt x="425" y="762"/>
                  </a:cubicBezTo>
                  <a:cubicBezTo>
                    <a:pt x="191" y="762"/>
                    <a:pt x="0" y="591"/>
                    <a:pt x="0" y="381"/>
                  </a:cubicBezTo>
                  <a:cubicBezTo>
                    <a:pt x="0" y="170"/>
                    <a:pt x="191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2638" y="2959"/>
              <a:ext cx="135" cy="122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>
              <a:off x="2514" y="2554"/>
              <a:ext cx="0" cy="31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2505" y="2546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2446" y="2493"/>
              <a:ext cx="135" cy="121"/>
            </a:xfrm>
            <a:custGeom>
              <a:avLst/>
              <a:gdLst>
                <a:gd name="T0" fmla="*/ 851 w 851"/>
                <a:gd name="T1" fmla="*/ 381 h 762"/>
                <a:gd name="T2" fmla="*/ 425 w 851"/>
                <a:gd name="T3" fmla="*/ 762 h 762"/>
                <a:gd name="T4" fmla="*/ 0 w 851"/>
                <a:gd name="T5" fmla="*/ 381 h 762"/>
                <a:gd name="T6" fmla="*/ 425 w 851"/>
                <a:gd name="T7" fmla="*/ 0 h 762"/>
                <a:gd name="T8" fmla="*/ 850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1"/>
                    <a:pt x="660" y="762"/>
                    <a:pt x="425" y="762"/>
                  </a:cubicBezTo>
                  <a:cubicBezTo>
                    <a:pt x="191" y="762"/>
                    <a:pt x="0" y="591"/>
                    <a:pt x="0" y="381"/>
                  </a:cubicBezTo>
                  <a:cubicBezTo>
                    <a:pt x="0" y="171"/>
                    <a:pt x="191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2984" y="2389"/>
              <a:ext cx="1255" cy="161"/>
            </a:xfrm>
            <a:custGeom>
              <a:avLst/>
              <a:gdLst>
                <a:gd name="T0" fmla="*/ 0 w 7872"/>
                <a:gd name="T1" fmla="*/ 1008 h 1008"/>
                <a:gd name="T2" fmla="*/ 3881 w 7872"/>
                <a:gd name="T3" fmla="*/ 0 h 1008"/>
                <a:gd name="T4" fmla="*/ 7872 w 7872"/>
                <a:gd name="T5" fmla="*/ 924 h 1008"/>
                <a:gd name="T6" fmla="*/ 7872 w 7872"/>
                <a:gd name="T7" fmla="*/ 924 h 1008"/>
                <a:gd name="T8" fmla="*/ 7872 w 7872"/>
                <a:gd name="T9" fmla="*/ 924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2" h="1008">
                  <a:moveTo>
                    <a:pt x="0" y="1008"/>
                  </a:moveTo>
                  <a:cubicBezTo>
                    <a:pt x="0" y="1008"/>
                    <a:pt x="2788" y="0"/>
                    <a:pt x="3881" y="0"/>
                  </a:cubicBezTo>
                  <a:cubicBezTo>
                    <a:pt x="4975" y="0"/>
                    <a:pt x="7872" y="924"/>
                    <a:pt x="7872" y="924"/>
                  </a:cubicBezTo>
                  <a:lnTo>
                    <a:pt x="7872" y="924"/>
                  </a:lnTo>
                  <a:lnTo>
                    <a:pt x="7872" y="924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2976" y="2537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2899" y="2493"/>
              <a:ext cx="136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8"/>
            <p:cNvSpPr>
              <a:spLocks noChangeShapeType="1"/>
            </p:cNvSpPr>
            <p:nvPr/>
          </p:nvSpPr>
          <p:spPr bwMode="auto">
            <a:xfrm flipV="1">
              <a:off x="2514" y="2840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2455" y="2787"/>
              <a:ext cx="135" cy="122"/>
            </a:xfrm>
            <a:custGeom>
              <a:avLst/>
              <a:gdLst>
                <a:gd name="T0" fmla="*/ 850 w 850"/>
                <a:gd name="T1" fmla="*/ 381 h 761"/>
                <a:gd name="T2" fmla="*/ 425 w 850"/>
                <a:gd name="T3" fmla="*/ 761 h 761"/>
                <a:gd name="T4" fmla="*/ 0 w 850"/>
                <a:gd name="T5" fmla="*/ 381 h 761"/>
                <a:gd name="T6" fmla="*/ 425 w 850"/>
                <a:gd name="T7" fmla="*/ 0 h 761"/>
                <a:gd name="T8" fmla="*/ 850 w 850"/>
                <a:gd name="T9" fmla="*/ 36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1">
                  <a:moveTo>
                    <a:pt x="850" y="381"/>
                  </a:moveTo>
                  <a:cubicBezTo>
                    <a:pt x="850" y="591"/>
                    <a:pt x="660" y="761"/>
                    <a:pt x="425" y="761"/>
                  </a:cubicBezTo>
                  <a:cubicBezTo>
                    <a:pt x="190" y="761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2984" y="2764"/>
              <a:ext cx="1255" cy="92"/>
            </a:xfrm>
            <a:custGeom>
              <a:avLst/>
              <a:gdLst>
                <a:gd name="T0" fmla="*/ 0 w 7872"/>
                <a:gd name="T1" fmla="*/ 578 h 578"/>
                <a:gd name="T2" fmla="*/ 3881 w 7872"/>
                <a:gd name="T3" fmla="*/ 0 h 578"/>
                <a:gd name="T4" fmla="*/ 7872 w 7872"/>
                <a:gd name="T5" fmla="*/ 530 h 578"/>
                <a:gd name="T6" fmla="*/ 7872 w 7872"/>
                <a:gd name="T7" fmla="*/ 530 h 578"/>
                <a:gd name="T8" fmla="*/ 7872 w 7872"/>
                <a:gd name="T9" fmla="*/ 53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2" h="578">
                  <a:moveTo>
                    <a:pt x="0" y="578"/>
                  </a:moveTo>
                  <a:cubicBezTo>
                    <a:pt x="0" y="578"/>
                    <a:pt x="2788" y="0"/>
                    <a:pt x="3881" y="0"/>
                  </a:cubicBezTo>
                  <a:cubicBezTo>
                    <a:pt x="4975" y="0"/>
                    <a:pt x="7872" y="530"/>
                    <a:pt x="7872" y="530"/>
                  </a:cubicBezTo>
                  <a:lnTo>
                    <a:pt x="7872" y="530"/>
                  </a:lnTo>
                  <a:lnTo>
                    <a:pt x="7872" y="53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2908" y="2787"/>
              <a:ext cx="135" cy="122"/>
            </a:xfrm>
            <a:custGeom>
              <a:avLst/>
              <a:gdLst>
                <a:gd name="T0" fmla="*/ 851 w 851"/>
                <a:gd name="T1" fmla="*/ 381 h 761"/>
                <a:gd name="T2" fmla="*/ 426 w 851"/>
                <a:gd name="T3" fmla="*/ 761 h 761"/>
                <a:gd name="T4" fmla="*/ 0 w 851"/>
                <a:gd name="T5" fmla="*/ 381 h 761"/>
                <a:gd name="T6" fmla="*/ 426 w 851"/>
                <a:gd name="T7" fmla="*/ 0 h 761"/>
                <a:gd name="T8" fmla="*/ 850 w 851"/>
                <a:gd name="T9" fmla="*/ 36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1">
                  <a:moveTo>
                    <a:pt x="851" y="381"/>
                  </a:moveTo>
                  <a:cubicBezTo>
                    <a:pt x="851" y="591"/>
                    <a:pt x="660" y="761"/>
                    <a:pt x="426" y="761"/>
                  </a:cubicBezTo>
                  <a:cubicBezTo>
                    <a:pt x="191" y="761"/>
                    <a:pt x="0" y="591"/>
                    <a:pt x="0" y="381"/>
                  </a:cubicBezTo>
                  <a:cubicBezTo>
                    <a:pt x="0" y="170"/>
                    <a:pt x="191" y="0"/>
                    <a:pt x="426" y="0"/>
                  </a:cubicBezTo>
                  <a:cubicBezTo>
                    <a:pt x="654" y="0"/>
                    <a:pt x="842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2"/>
            <p:cNvSpPr>
              <a:spLocks noChangeShapeType="1"/>
            </p:cNvSpPr>
            <p:nvPr/>
          </p:nvSpPr>
          <p:spPr bwMode="auto">
            <a:xfrm>
              <a:off x="3525" y="2734"/>
              <a:ext cx="0" cy="31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 flipV="1">
              <a:off x="3546" y="2570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 flipV="1">
              <a:off x="3516" y="2725"/>
              <a:ext cx="453" cy="9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3457" y="2673"/>
              <a:ext cx="135" cy="121"/>
            </a:xfrm>
            <a:custGeom>
              <a:avLst/>
              <a:gdLst>
                <a:gd name="T0" fmla="*/ 851 w 851"/>
                <a:gd name="T1" fmla="*/ 381 h 761"/>
                <a:gd name="T2" fmla="*/ 425 w 851"/>
                <a:gd name="T3" fmla="*/ 761 h 761"/>
                <a:gd name="T4" fmla="*/ 0 w 851"/>
                <a:gd name="T5" fmla="*/ 381 h 761"/>
                <a:gd name="T6" fmla="*/ 425 w 851"/>
                <a:gd name="T7" fmla="*/ 0 h 761"/>
                <a:gd name="T8" fmla="*/ 850 w 851"/>
                <a:gd name="T9" fmla="*/ 36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1">
                  <a:moveTo>
                    <a:pt x="851" y="381"/>
                  </a:moveTo>
                  <a:cubicBezTo>
                    <a:pt x="851" y="591"/>
                    <a:pt x="660" y="761"/>
                    <a:pt x="425" y="761"/>
                  </a:cubicBezTo>
                  <a:cubicBezTo>
                    <a:pt x="190" y="761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4" y="0"/>
                    <a:pt x="842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6"/>
            <p:cNvSpPr>
              <a:spLocks noChangeShapeType="1"/>
            </p:cNvSpPr>
            <p:nvPr/>
          </p:nvSpPr>
          <p:spPr bwMode="auto">
            <a:xfrm flipV="1">
              <a:off x="3991" y="2877"/>
              <a:ext cx="244" cy="17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 flipV="1">
              <a:off x="3991" y="2558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8"/>
            <p:cNvSpPr>
              <a:spLocks noChangeShapeType="1"/>
            </p:cNvSpPr>
            <p:nvPr/>
          </p:nvSpPr>
          <p:spPr bwMode="auto">
            <a:xfrm>
              <a:off x="3986" y="2717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3910" y="2673"/>
              <a:ext cx="136" cy="121"/>
            </a:xfrm>
            <a:custGeom>
              <a:avLst/>
              <a:gdLst>
                <a:gd name="T0" fmla="*/ 850 w 850"/>
                <a:gd name="T1" fmla="*/ 381 h 761"/>
                <a:gd name="T2" fmla="*/ 425 w 850"/>
                <a:gd name="T3" fmla="*/ 761 h 761"/>
                <a:gd name="T4" fmla="*/ 0 w 850"/>
                <a:gd name="T5" fmla="*/ 381 h 761"/>
                <a:gd name="T6" fmla="*/ 425 w 850"/>
                <a:gd name="T7" fmla="*/ 0 h 761"/>
                <a:gd name="T8" fmla="*/ 850 w 850"/>
                <a:gd name="T9" fmla="*/ 36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1">
                  <a:moveTo>
                    <a:pt x="850" y="381"/>
                  </a:moveTo>
                  <a:cubicBezTo>
                    <a:pt x="850" y="591"/>
                    <a:pt x="660" y="761"/>
                    <a:pt x="425" y="761"/>
                  </a:cubicBezTo>
                  <a:cubicBezTo>
                    <a:pt x="190" y="761"/>
                    <a:pt x="0" y="591"/>
                    <a:pt x="0" y="381"/>
                  </a:cubicBezTo>
                  <a:cubicBezTo>
                    <a:pt x="0" y="170"/>
                    <a:pt x="190" y="0"/>
                    <a:pt x="425" y="0"/>
                  </a:cubicBezTo>
                  <a:cubicBezTo>
                    <a:pt x="653" y="0"/>
                    <a:pt x="841" y="162"/>
                    <a:pt x="850" y="366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80"/>
            <p:cNvSpPr>
              <a:spLocks noChangeShapeType="1"/>
            </p:cNvSpPr>
            <p:nvPr/>
          </p:nvSpPr>
          <p:spPr bwMode="auto">
            <a:xfrm flipV="1">
              <a:off x="3546" y="2860"/>
              <a:ext cx="244" cy="17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1"/>
            <p:cNvSpPr>
              <a:spLocks noChangeShapeType="1"/>
            </p:cNvSpPr>
            <p:nvPr/>
          </p:nvSpPr>
          <p:spPr bwMode="auto">
            <a:xfrm flipV="1">
              <a:off x="3525" y="3020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3466" y="2967"/>
              <a:ext cx="135" cy="122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3919" y="2967"/>
              <a:ext cx="135" cy="122"/>
            </a:xfrm>
            <a:custGeom>
              <a:avLst/>
              <a:gdLst>
                <a:gd name="T0" fmla="*/ 851 w 851"/>
                <a:gd name="T1" fmla="*/ 381 h 762"/>
                <a:gd name="T2" fmla="*/ 425 w 851"/>
                <a:gd name="T3" fmla="*/ 762 h 762"/>
                <a:gd name="T4" fmla="*/ 0 w 851"/>
                <a:gd name="T5" fmla="*/ 381 h 762"/>
                <a:gd name="T6" fmla="*/ 425 w 851"/>
                <a:gd name="T7" fmla="*/ 0 h 762"/>
                <a:gd name="T8" fmla="*/ 850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1"/>
                    <a:pt x="660" y="762"/>
                    <a:pt x="425" y="762"/>
                  </a:cubicBezTo>
                  <a:cubicBezTo>
                    <a:pt x="191" y="762"/>
                    <a:pt x="0" y="591"/>
                    <a:pt x="0" y="381"/>
                  </a:cubicBezTo>
                  <a:cubicBezTo>
                    <a:pt x="0" y="171"/>
                    <a:pt x="191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Line 84"/>
            <p:cNvSpPr>
              <a:spLocks noChangeShapeType="1"/>
            </p:cNvSpPr>
            <p:nvPr/>
          </p:nvSpPr>
          <p:spPr bwMode="auto">
            <a:xfrm>
              <a:off x="3795" y="2562"/>
              <a:ext cx="0" cy="311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 flipV="1">
              <a:off x="3786" y="2554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2548" y="2363"/>
              <a:ext cx="1256" cy="161"/>
            </a:xfrm>
            <a:custGeom>
              <a:avLst/>
              <a:gdLst>
                <a:gd name="T0" fmla="*/ 0 w 7872"/>
                <a:gd name="T1" fmla="*/ 1009 h 1009"/>
                <a:gd name="T2" fmla="*/ 3881 w 7872"/>
                <a:gd name="T3" fmla="*/ 0 h 1009"/>
                <a:gd name="T4" fmla="*/ 7872 w 7872"/>
                <a:gd name="T5" fmla="*/ 925 h 1009"/>
                <a:gd name="T6" fmla="*/ 7872 w 7872"/>
                <a:gd name="T7" fmla="*/ 925 h 1009"/>
                <a:gd name="T8" fmla="*/ 7872 w 7872"/>
                <a:gd name="T9" fmla="*/ 925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2" h="1009">
                  <a:moveTo>
                    <a:pt x="0" y="1009"/>
                  </a:moveTo>
                  <a:cubicBezTo>
                    <a:pt x="0" y="1009"/>
                    <a:pt x="2788" y="0"/>
                    <a:pt x="3881" y="0"/>
                  </a:cubicBezTo>
                  <a:cubicBezTo>
                    <a:pt x="4974" y="0"/>
                    <a:pt x="7872" y="925"/>
                    <a:pt x="7872" y="925"/>
                  </a:cubicBezTo>
                  <a:lnTo>
                    <a:pt x="7872" y="925"/>
                  </a:lnTo>
                  <a:lnTo>
                    <a:pt x="7872" y="925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3727" y="2501"/>
              <a:ext cx="136" cy="122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2"/>
                    <a:pt x="660" y="762"/>
                    <a:pt x="425" y="762"/>
                  </a:cubicBezTo>
                  <a:cubicBezTo>
                    <a:pt x="190" y="762"/>
                    <a:pt x="0" y="592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88"/>
            <p:cNvSpPr>
              <a:spLocks noChangeShapeType="1"/>
            </p:cNvSpPr>
            <p:nvPr/>
          </p:nvSpPr>
          <p:spPr bwMode="auto">
            <a:xfrm>
              <a:off x="4257" y="2546"/>
              <a:ext cx="0" cy="31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4180" y="2501"/>
              <a:ext cx="136" cy="122"/>
            </a:xfrm>
            <a:custGeom>
              <a:avLst/>
              <a:gdLst>
                <a:gd name="T0" fmla="*/ 851 w 851"/>
                <a:gd name="T1" fmla="*/ 381 h 762"/>
                <a:gd name="T2" fmla="*/ 425 w 851"/>
                <a:gd name="T3" fmla="*/ 762 h 762"/>
                <a:gd name="T4" fmla="*/ 0 w 851"/>
                <a:gd name="T5" fmla="*/ 381 h 762"/>
                <a:gd name="T6" fmla="*/ 425 w 851"/>
                <a:gd name="T7" fmla="*/ 0 h 762"/>
                <a:gd name="T8" fmla="*/ 850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2"/>
                    <a:pt x="660" y="762"/>
                    <a:pt x="425" y="762"/>
                  </a:cubicBezTo>
                  <a:cubicBezTo>
                    <a:pt x="191" y="762"/>
                    <a:pt x="0" y="592"/>
                    <a:pt x="0" y="381"/>
                  </a:cubicBezTo>
                  <a:cubicBezTo>
                    <a:pt x="0" y="171"/>
                    <a:pt x="191" y="0"/>
                    <a:pt x="425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0"/>
            <p:cNvSpPr>
              <a:spLocks noChangeShapeType="1"/>
            </p:cNvSpPr>
            <p:nvPr/>
          </p:nvSpPr>
          <p:spPr bwMode="auto">
            <a:xfrm flipV="1">
              <a:off x="3795" y="2848"/>
              <a:ext cx="453" cy="8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3736" y="2796"/>
              <a:ext cx="135" cy="121"/>
            </a:xfrm>
            <a:custGeom>
              <a:avLst/>
              <a:gdLst>
                <a:gd name="T0" fmla="*/ 851 w 851"/>
                <a:gd name="T1" fmla="*/ 381 h 762"/>
                <a:gd name="T2" fmla="*/ 426 w 851"/>
                <a:gd name="T3" fmla="*/ 762 h 762"/>
                <a:gd name="T4" fmla="*/ 0 w 851"/>
                <a:gd name="T5" fmla="*/ 381 h 762"/>
                <a:gd name="T6" fmla="*/ 426 w 851"/>
                <a:gd name="T7" fmla="*/ 0 h 762"/>
                <a:gd name="T8" fmla="*/ 850 w 851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1" h="762">
                  <a:moveTo>
                    <a:pt x="851" y="381"/>
                  </a:moveTo>
                  <a:cubicBezTo>
                    <a:pt x="851" y="591"/>
                    <a:pt x="660" y="762"/>
                    <a:pt x="426" y="762"/>
                  </a:cubicBezTo>
                  <a:cubicBezTo>
                    <a:pt x="191" y="762"/>
                    <a:pt x="0" y="591"/>
                    <a:pt x="0" y="381"/>
                  </a:cubicBezTo>
                  <a:cubicBezTo>
                    <a:pt x="0" y="171"/>
                    <a:pt x="191" y="0"/>
                    <a:pt x="426" y="0"/>
                  </a:cubicBezTo>
                  <a:cubicBezTo>
                    <a:pt x="654" y="0"/>
                    <a:pt x="842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4189" y="2796"/>
              <a:ext cx="135" cy="121"/>
            </a:xfrm>
            <a:custGeom>
              <a:avLst/>
              <a:gdLst>
                <a:gd name="T0" fmla="*/ 850 w 850"/>
                <a:gd name="T1" fmla="*/ 381 h 762"/>
                <a:gd name="T2" fmla="*/ 425 w 850"/>
                <a:gd name="T3" fmla="*/ 762 h 762"/>
                <a:gd name="T4" fmla="*/ 0 w 850"/>
                <a:gd name="T5" fmla="*/ 381 h 762"/>
                <a:gd name="T6" fmla="*/ 425 w 850"/>
                <a:gd name="T7" fmla="*/ 0 h 762"/>
                <a:gd name="T8" fmla="*/ 850 w 850"/>
                <a:gd name="T9" fmla="*/ 367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0" h="762">
                  <a:moveTo>
                    <a:pt x="850" y="381"/>
                  </a:moveTo>
                  <a:cubicBezTo>
                    <a:pt x="850" y="591"/>
                    <a:pt x="660" y="762"/>
                    <a:pt x="425" y="762"/>
                  </a:cubicBezTo>
                  <a:cubicBezTo>
                    <a:pt x="190" y="762"/>
                    <a:pt x="0" y="591"/>
                    <a:pt x="0" y="381"/>
                  </a:cubicBezTo>
                  <a:cubicBezTo>
                    <a:pt x="0" y="171"/>
                    <a:pt x="190" y="0"/>
                    <a:pt x="425" y="0"/>
                  </a:cubicBezTo>
                  <a:cubicBezTo>
                    <a:pt x="654" y="0"/>
                    <a:pt x="841" y="162"/>
                    <a:pt x="850" y="367"/>
                  </a:cubicBezTo>
                </a:path>
              </a:pathLst>
            </a:custGeom>
            <a:solidFill>
              <a:srgbClr val="3771C8"/>
            </a:solidFill>
            <a:ln w="11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3"/>
            <p:cNvSpPr>
              <a:spLocks noChangeArrowheads="1"/>
            </p:cNvSpPr>
            <p:nvPr/>
          </p:nvSpPr>
          <p:spPr bwMode="auto">
            <a:xfrm>
              <a:off x="3094" y="3241"/>
              <a:ext cx="1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 dirty="0">
                  <a:solidFill>
                    <a:srgbClr val="000000"/>
                  </a:solidFill>
                  <a:latin typeface="Sans"/>
                </a:rPr>
                <a:t>H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3260" y="3346"/>
              <a:ext cx="7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1261" y="1582"/>
              <a:ext cx="96" cy="89"/>
            </a:xfrm>
            <a:custGeom>
              <a:avLst/>
              <a:gdLst>
                <a:gd name="T0" fmla="*/ 73 w 602"/>
                <a:gd name="T1" fmla="*/ 0 h 564"/>
                <a:gd name="T2" fmla="*/ 529 w 602"/>
                <a:gd name="T3" fmla="*/ 0 h 564"/>
                <a:gd name="T4" fmla="*/ 602 w 602"/>
                <a:gd name="T5" fmla="*/ 73 h 564"/>
                <a:gd name="T6" fmla="*/ 602 w 602"/>
                <a:gd name="T7" fmla="*/ 492 h 564"/>
                <a:gd name="T8" fmla="*/ 529 w 602"/>
                <a:gd name="T9" fmla="*/ 564 h 564"/>
                <a:gd name="T10" fmla="*/ 73 w 602"/>
                <a:gd name="T11" fmla="*/ 564 h 564"/>
                <a:gd name="T12" fmla="*/ 0 w 602"/>
                <a:gd name="T13" fmla="*/ 492 h 564"/>
                <a:gd name="T14" fmla="*/ 0 w 602"/>
                <a:gd name="T15" fmla="*/ 73 h 564"/>
                <a:gd name="T16" fmla="*/ 73 w 602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564">
                  <a:moveTo>
                    <a:pt x="73" y="0"/>
                  </a:moveTo>
                  <a:lnTo>
                    <a:pt x="529" y="0"/>
                  </a:lnTo>
                  <a:cubicBezTo>
                    <a:pt x="569" y="0"/>
                    <a:pt x="602" y="33"/>
                    <a:pt x="602" y="73"/>
                  </a:cubicBezTo>
                  <a:lnTo>
                    <a:pt x="602" y="492"/>
                  </a:lnTo>
                  <a:cubicBezTo>
                    <a:pt x="602" y="532"/>
                    <a:pt x="569" y="564"/>
                    <a:pt x="529" y="564"/>
                  </a:cubicBezTo>
                  <a:lnTo>
                    <a:pt x="73" y="564"/>
                  </a:lnTo>
                  <a:cubicBezTo>
                    <a:pt x="33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6"/>
            <p:cNvSpPr>
              <a:spLocks noChangeArrowheads="1"/>
            </p:cNvSpPr>
            <p:nvPr/>
          </p:nvSpPr>
          <p:spPr bwMode="auto">
            <a:xfrm>
              <a:off x="1276" y="1582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auto">
            <a:xfrm>
              <a:off x="1892" y="1582"/>
              <a:ext cx="78" cy="89"/>
            </a:xfrm>
            <a:custGeom>
              <a:avLst/>
              <a:gdLst>
                <a:gd name="T0" fmla="*/ 73 w 488"/>
                <a:gd name="T1" fmla="*/ 0 h 564"/>
                <a:gd name="T2" fmla="*/ 415 w 488"/>
                <a:gd name="T3" fmla="*/ 0 h 564"/>
                <a:gd name="T4" fmla="*/ 488 w 488"/>
                <a:gd name="T5" fmla="*/ 73 h 564"/>
                <a:gd name="T6" fmla="*/ 488 w 488"/>
                <a:gd name="T7" fmla="*/ 492 h 564"/>
                <a:gd name="T8" fmla="*/ 415 w 488"/>
                <a:gd name="T9" fmla="*/ 564 h 564"/>
                <a:gd name="T10" fmla="*/ 73 w 488"/>
                <a:gd name="T11" fmla="*/ 564 h 564"/>
                <a:gd name="T12" fmla="*/ 0 w 488"/>
                <a:gd name="T13" fmla="*/ 492 h 564"/>
                <a:gd name="T14" fmla="*/ 0 w 488"/>
                <a:gd name="T15" fmla="*/ 73 h 564"/>
                <a:gd name="T16" fmla="*/ 73 w 488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564">
                  <a:moveTo>
                    <a:pt x="73" y="0"/>
                  </a:moveTo>
                  <a:lnTo>
                    <a:pt x="415" y="0"/>
                  </a:lnTo>
                  <a:cubicBezTo>
                    <a:pt x="455" y="0"/>
                    <a:pt x="488" y="33"/>
                    <a:pt x="488" y="73"/>
                  </a:cubicBezTo>
                  <a:lnTo>
                    <a:pt x="488" y="492"/>
                  </a:lnTo>
                  <a:cubicBezTo>
                    <a:pt x="488" y="532"/>
                    <a:pt x="455" y="564"/>
                    <a:pt x="415" y="564"/>
                  </a:cubicBezTo>
                  <a:lnTo>
                    <a:pt x="73" y="564"/>
                  </a:lnTo>
                  <a:cubicBezTo>
                    <a:pt x="33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1905" y="1592"/>
              <a:ext cx="3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2348" y="1586"/>
              <a:ext cx="74" cy="90"/>
            </a:xfrm>
            <a:custGeom>
              <a:avLst/>
              <a:gdLst>
                <a:gd name="T0" fmla="*/ 73 w 466"/>
                <a:gd name="T1" fmla="*/ 0 h 564"/>
                <a:gd name="T2" fmla="*/ 394 w 466"/>
                <a:gd name="T3" fmla="*/ 0 h 564"/>
                <a:gd name="T4" fmla="*/ 466 w 466"/>
                <a:gd name="T5" fmla="*/ 72 h 564"/>
                <a:gd name="T6" fmla="*/ 466 w 466"/>
                <a:gd name="T7" fmla="*/ 492 h 564"/>
                <a:gd name="T8" fmla="*/ 394 w 466"/>
                <a:gd name="T9" fmla="*/ 564 h 564"/>
                <a:gd name="T10" fmla="*/ 73 w 466"/>
                <a:gd name="T11" fmla="*/ 564 h 564"/>
                <a:gd name="T12" fmla="*/ 0 w 466"/>
                <a:gd name="T13" fmla="*/ 492 h 564"/>
                <a:gd name="T14" fmla="*/ 0 w 466"/>
                <a:gd name="T15" fmla="*/ 72 h 564"/>
                <a:gd name="T16" fmla="*/ 73 w 466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6" h="564">
                  <a:moveTo>
                    <a:pt x="73" y="0"/>
                  </a:moveTo>
                  <a:lnTo>
                    <a:pt x="394" y="0"/>
                  </a:lnTo>
                  <a:cubicBezTo>
                    <a:pt x="434" y="0"/>
                    <a:pt x="466" y="32"/>
                    <a:pt x="466" y="72"/>
                  </a:cubicBezTo>
                  <a:lnTo>
                    <a:pt x="466" y="492"/>
                  </a:lnTo>
                  <a:cubicBezTo>
                    <a:pt x="466" y="532"/>
                    <a:pt x="434" y="564"/>
                    <a:pt x="394" y="564"/>
                  </a:cubicBezTo>
                  <a:lnTo>
                    <a:pt x="73" y="564"/>
                  </a:lnTo>
                  <a:cubicBezTo>
                    <a:pt x="32" y="564"/>
                    <a:pt x="0" y="532"/>
                    <a:pt x="0" y="492"/>
                  </a:cubicBezTo>
                  <a:lnTo>
                    <a:pt x="0" y="72"/>
                  </a:lnTo>
                  <a:cubicBezTo>
                    <a:pt x="0" y="32"/>
                    <a:pt x="32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361" y="1596"/>
              <a:ext cx="3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3031" y="1242"/>
              <a:ext cx="118" cy="90"/>
            </a:xfrm>
            <a:custGeom>
              <a:avLst/>
              <a:gdLst>
                <a:gd name="T0" fmla="*/ 72 w 738"/>
                <a:gd name="T1" fmla="*/ 0 h 565"/>
                <a:gd name="T2" fmla="*/ 665 w 738"/>
                <a:gd name="T3" fmla="*/ 0 h 565"/>
                <a:gd name="T4" fmla="*/ 738 w 738"/>
                <a:gd name="T5" fmla="*/ 73 h 565"/>
                <a:gd name="T6" fmla="*/ 738 w 738"/>
                <a:gd name="T7" fmla="*/ 492 h 565"/>
                <a:gd name="T8" fmla="*/ 665 w 738"/>
                <a:gd name="T9" fmla="*/ 565 h 565"/>
                <a:gd name="T10" fmla="*/ 72 w 738"/>
                <a:gd name="T11" fmla="*/ 565 h 565"/>
                <a:gd name="T12" fmla="*/ 0 w 738"/>
                <a:gd name="T13" fmla="*/ 492 h 565"/>
                <a:gd name="T14" fmla="*/ 0 w 738"/>
                <a:gd name="T15" fmla="*/ 73 h 565"/>
                <a:gd name="T16" fmla="*/ 72 w 738"/>
                <a:gd name="T17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8" h="565">
                  <a:moveTo>
                    <a:pt x="72" y="0"/>
                  </a:moveTo>
                  <a:lnTo>
                    <a:pt x="665" y="0"/>
                  </a:lnTo>
                  <a:cubicBezTo>
                    <a:pt x="705" y="0"/>
                    <a:pt x="738" y="33"/>
                    <a:pt x="738" y="73"/>
                  </a:cubicBezTo>
                  <a:lnTo>
                    <a:pt x="738" y="492"/>
                  </a:lnTo>
                  <a:cubicBezTo>
                    <a:pt x="738" y="532"/>
                    <a:pt x="705" y="565"/>
                    <a:pt x="665" y="565"/>
                  </a:cubicBezTo>
                  <a:lnTo>
                    <a:pt x="72" y="565"/>
                  </a:lnTo>
                  <a:cubicBezTo>
                    <a:pt x="32" y="565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3044" y="1253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3495" y="1238"/>
              <a:ext cx="118" cy="90"/>
            </a:xfrm>
            <a:custGeom>
              <a:avLst/>
              <a:gdLst>
                <a:gd name="T0" fmla="*/ 72 w 738"/>
                <a:gd name="T1" fmla="*/ 0 h 564"/>
                <a:gd name="T2" fmla="*/ 665 w 738"/>
                <a:gd name="T3" fmla="*/ 0 h 564"/>
                <a:gd name="T4" fmla="*/ 738 w 738"/>
                <a:gd name="T5" fmla="*/ 73 h 564"/>
                <a:gd name="T6" fmla="*/ 738 w 738"/>
                <a:gd name="T7" fmla="*/ 492 h 564"/>
                <a:gd name="T8" fmla="*/ 665 w 738"/>
                <a:gd name="T9" fmla="*/ 564 h 564"/>
                <a:gd name="T10" fmla="*/ 72 w 738"/>
                <a:gd name="T11" fmla="*/ 564 h 564"/>
                <a:gd name="T12" fmla="*/ 0 w 738"/>
                <a:gd name="T13" fmla="*/ 492 h 564"/>
                <a:gd name="T14" fmla="*/ 0 w 738"/>
                <a:gd name="T15" fmla="*/ 73 h 564"/>
                <a:gd name="T16" fmla="*/ 72 w 738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8" h="564">
                  <a:moveTo>
                    <a:pt x="72" y="0"/>
                  </a:moveTo>
                  <a:lnTo>
                    <a:pt x="665" y="0"/>
                  </a:lnTo>
                  <a:cubicBezTo>
                    <a:pt x="705" y="0"/>
                    <a:pt x="738" y="33"/>
                    <a:pt x="738" y="73"/>
                  </a:cubicBezTo>
                  <a:lnTo>
                    <a:pt x="738" y="492"/>
                  </a:lnTo>
                  <a:cubicBezTo>
                    <a:pt x="738" y="532"/>
                    <a:pt x="705" y="564"/>
                    <a:pt x="665" y="564"/>
                  </a:cubicBezTo>
                  <a:lnTo>
                    <a:pt x="72" y="564"/>
                  </a:lnTo>
                  <a:cubicBezTo>
                    <a:pt x="32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3508" y="1249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3050" y="1813"/>
              <a:ext cx="117" cy="90"/>
            </a:xfrm>
            <a:custGeom>
              <a:avLst/>
              <a:gdLst>
                <a:gd name="T0" fmla="*/ 73 w 738"/>
                <a:gd name="T1" fmla="*/ 0 h 564"/>
                <a:gd name="T2" fmla="*/ 665 w 738"/>
                <a:gd name="T3" fmla="*/ 0 h 564"/>
                <a:gd name="T4" fmla="*/ 738 w 738"/>
                <a:gd name="T5" fmla="*/ 73 h 564"/>
                <a:gd name="T6" fmla="*/ 738 w 738"/>
                <a:gd name="T7" fmla="*/ 492 h 564"/>
                <a:gd name="T8" fmla="*/ 665 w 738"/>
                <a:gd name="T9" fmla="*/ 564 h 564"/>
                <a:gd name="T10" fmla="*/ 73 w 738"/>
                <a:gd name="T11" fmla="*/ 564 h 564"/>
                <a:gd name="T12" fmla="*/ 0 w 738"/>
                <a:gd name="T13" fmla="*/ 492 h 564"/>
                <a:gd name="T14" fmla="*/ 0 w 738"/>
                <a:gd name="T15" fmla="*/ 73 h 564"/>
                <a:gd name="T16" fmla="*/ 73 w 738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8" h="564">
                  <a:moveTo>
                    <a:pt x="73" y="0"/>
                  </a:moveTo>
                  <a:lnTo>
                    <a:pt x="665" y="0"/>
                  </a:lnTo>
                  <a:cubicBezTo>
                    <a:pt x="706" y="0"/>
                    <a:pt x="738" y="33"/>
                    <a:pt x="738" y="73"/>
                  </a:cubicBezTo>
                  <a:lnTo>
                    <a:pt x="738" y="492"/>
                  </a:lnTo>
                  <a:cubicBezTo>
                    <a:pt x="738" y="532"/>
                    <a:pt x="706" y="564"/>
                    <a:pt x="665" y="564"/>
                  </a:cubicBezTo>
                  <a:lnTo>
                    <a:pt x="73" y="564"/>
                  </a:lnTo>
                  <a:cubicBezTo>
                    <a:pt x="32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2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3062" y="1823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3516" y="1813"/>
              <a:ext cx="118" cy="90"/>
            </a:xfrm>
            <a:custGeom>
              <a:avLst/>
              <a:gdLst>
                <a:gd name="T0" fmla="*/ 72 w 737"/>
                <a:gd name="T1" fmla="*/ 0 h 564"/>
                <a:gd name="T2" fmla="*/ 665 w 737"/>
                <a:gd name="T3" fmla="*/ 0 h 564"/>
                <a:gd name="T4" fmla="*/ 737 w 737"/>
                <a:gd name="T5" fmla="*/ 73 h 564"/>
                <a:gd name="T6" fmla="*/ 737 w 737"/>
                <a:gd name="T7" fmla="*/ 492 h 564"/>
                <a:gd name="T8" fmla="*/ 665 w 737"/>
                <a:gd name="T9" fmla="*/ 564 h 564"/>
                <a:gd name="T10" fmla="*/ 72 w 737"/>
                <a:gd name="T11" fmla="*/ 564 h 564"/>
                <a:gd name="T12" fmla="*/ 0 w 737"/>
                <a:gd name="T13" fmla="*/ 492 h 564"/>
                <a:gd name="T14" fmla="*/ 0 w 737"/>
                <a:gd name="T15" fmla="*/ 73 h 564"/>
                <a:gd name="T16" fmla="*/ 72 w 737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7" h="564">
                  <a:moveTo>
                    <a:pt x="72" y="0"/>
                  </a:moveTo>
                  <a:lnTo>
                    <a:pt x="665" y="0"/>
                  </a:lnTo>
                  <a:cubicBezTo>
                    <a:pt x="705" y="0"/>
                    <a:pt x="737" y="33"/>
                    <a:pt x="737" y="73"/>
                  </a:cubicBezTo>
                  <a:lnTo>
                    <a:pt x="737" y="492"/>
                  </a:lnTo>
                  <a:cubicBezTo>
                    <a:pt x="737" y="532"/>
                    <a:pt x="705" y="564"/>
                    <a:pt x="665" y="564"/>
                  </a:cubicBezTo>
                  <a:lnTo>
                    <a:pt x="72" y="564"/>
                  </a:lnTo>
                  <a:cubicBezTo>
                    <a:pt x="32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3529" y="1823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4469" y="1255"/>
              <a:ext cx="167" cy="90"/>
            </a:xfrm>
            <a:custGeom>
              <a:avLst/>
              <a:gdLst>
                <a:gd name="T0" fmla="*/ 73 w 1048"/>
                <a:gd name="T1" fmla="*/ 0 h 564"/>
                <a:gd name="T2" fmla="*/ 975 w 1048"/>
                <a:gd name="T3" fmla="*/ 0 h 564"/>
                <a:gd name="T4" fmla="*/ 1048 w 1048"/>
                <a:gd name="T5" fmla="*/ 73 h 564"/>
                <a:gd name="T6" fmla="*/ 1048 w 1048"/>
                <a:gd name="T7" fmla="*/ 492 h 564"/>
                <a:gd name="T8" fmla="*/ 975 w 1048"/>
                <a:gd name="T9" fmla="*/ 564 h 564"/>
                <a:gd name="T10" fmla="*/ 73 w 1048"/>
                <a:gd name="T11" fmla="*/ 564 h 564"/>
                <a:gd name="T12" fmla="*/ 0 w 1048"/>
                <a:gd name="T13" fmla="*/ 492 h 564"/>
                <a:gd name="T14" fmla="*/ 0 w 1048"/>
                <a:gd name="T15" fmla="*/ 73 h 564"/>
                <a:gd name="T16" fmla="*/ 73 w 1048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8" h="564">
                  <a:moveTo>
                    <a:pt x="73" y="0"/>
                  </a:moveTo>
                  <a:lnTo>
                    <a:pt x="975" y="0"/>
                  </a:lnTo>
                  <a:cubicBezTo>
                    <a:pt x="1015" y="0"/>
                    <a:pt x="1048" y="33"/>
                    <a:pt x="1048" y="73"/>
                  </a:cubicBezTo>
                  <a:lnTo>
                    <a:pt x="1048" y="492"/>
                  </a:lnTo>
                  <a:cubicBezTo>
                    <a:pt x="1048" y="532"/>
                    <a:pt x="1015" y="564"/>
                    <a:pt x="975" y="564"/>
                  </a:cubicBezTo>
                  <a:lnTo>
                    <a:pt x="73" y="564"/>
                  </a:lnTo>
                  <a:cubicBezTo>
                    <a:pt x="33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0"/>
            <p:cNvSpPr>
              <a:spLocks noChangeArrowheads="1"/>
            </p:cNvSpPr>
            <p:nvPr/>
          </p:nvSpPr>
          <p:spPr bwMode="auto">
            <a:xfrm>
              <a:off x="4482" y="1265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4933" y="1251"/>
              <a:ext cx="167" cy="90"/>
            </a:xfrm>
            <a:custGeom>
              <a:avLst/>
              <a:gdLst>
                <a:gd name="T0" fmla="*/ 73 w 1047"/>
                <a:gd name="T1" fmla="*/ 0 h 564"/>
                <a:gd name="T2" fmla="*/ 975 w 1047"/>
                <a:gd name="T3" fmla="*/ 0 h 564"/>
                <a:gd name="T4" fmla="*/ 1047 w 1047"/>
                <a:gd name="T5" fmla="*/ 73 h 564"/>
                <a:gd name="T6" fmla="*/ 1047 w 1047"/>
                <a:gd name="T7" fmla="*/ 492 h 564"/>
                <a:gd name="T8" fmla="*/ 975 w 1047"/>
                <a:gd name="T9" fmla="*/ 564 h 564"/>
                <a:gd name="T10" fmla="*/ 73 w 1047"/>
                <a:gd name="T11" fmla="*/ 564 h 564"/>
                <a:gd name="T12" fmla="*/ 0 w 1047"/>
                <a:gd name="T13" fmla="*/ 492 h 564"/>
                <a:gd name="T14" fmla="*/ 0 w 1047"/>
                <a:gd name="T15" fmla="*/ 73 h 564"/>
                <a:gd name="T16" fmla="*/ 73 w 1047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564">
                  <a:moveTo>
                    <a:pt x="73" y="0"/>
                  </a:moveTo>
                  <a:lnTo>
                    <a:pt x="975" y="0"/>
                  </a:lnTo>
                  <a:cubicBezTo>
                    <a:pt x="1015" y="0"/>
                    <a:pt x="1047" y="32"/>
                    <a:pt x="1047" y="73"/>
                  </a:cubicBezTo>
                  <a:lnTo>
                    <a:pt x="1047" y="492"/>
                  </a:lnTo>
                  <a:cubicBezTo>
                    <a:pt x="1047" y="532"/>
                    <a:pt x="1015" y="564"/>
                    <a:pt x="975" y="564"/>
                  </a:cubicBezTo>
                  <a:lnTo>
                    <a:pt x="73" y="564"/>
                  </a:lnTo>
                  <a:cubicBezTo>
                    <a:pt x="33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2"/>
                    <a:pt x="33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4946" y="1261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3996" y="1559"/>
              <a:ext cx="167" cy="90"/>
            </a:xfrm>
            <a:custGeom>
              <a:avLst/>
              <a:gdLst>
                <a:gd name="T0" fmla="*/ 72 w 1047"/>
                <a:gd name="T1" fmla="*/ 0 h 564"/>
                <a:gd name="T2" fmla="*/ 974 w 1047"/>
                <a:gd name="T3" fmla="*/ 0 h 564"/>
                <a:gd name="T4" fmla="*/ 1047 w 1047"/>
                <a:gd name="T5" fmla="*/ 72 h 564"/>
                <a:gd name="T6" fmla="*/ 1047 w 1047"/>
                <a:gd name="T7" fmla="*/ 491 h 564"/>
                <a:gd name="T8" fmla="*/ 974 w 1047"/>
                <a:gd name="T9" fmla="*/ 564 h 564"/>
                <a:gd name="T10" fmla="*/ 72 w 1047"/>
                <a:gd name="T11" fmla="*/ 564 h 564"/>
                <a:gd name="T12" fmla="*/ 0 w 1047"/>
                <a:gd name="T13" fmla="*/ 491 h 564"/>
                <a:gd name="T14" fmla="*/ 0 w 1047"/>
                <a:gd name="T15" fmla="*/ 72 h 564"/>
                <a:gd name="T16" fmla="*/ 72 w 1047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564">
                  <a:moveTo>
                    <a:pt x="72" y="0"/>
                  </a:moveTo>
                  <a:lnTo>
                    <a:pt x="974" y="0"/>
                  </a:lnTo>
                  <a:cubicBezTo>
                    <a:pt x="1015" y="0"/>
                    <a:pt x="1047" y="32"/>
                    <a:pt x="1047" y="72"/>
                  </a:cubicBezTo>
                  <a:lnTo>
                    <a:pt x="1047" y="491"/>
                  </a:lnTo>
                  <a:cubicBezTo>
                    <a:pt x="1047" y="531"/>
                    <a:pt x="1015" y="564"/>
                    <a:pt x="974" y="564"/>
                  </a:cubicBezTo>
                  <a:lnTo>
                    <a:pt x="72" y="564"/>
                  </a:lnTo>
                  <a:cubicBezTo>
                    <a:pt x="32" y="564"/>
                    <a:pt x="0" y="531"/>
                    <a:pt x="0" y="491"/>
                  </a:cubicBezTo>
                  <a:lnTo>
                    <a:pt x="0" y="72"/>
                  </a:lnTo>
                  <a:cubicBezTo>
                    <a:pt x="0" y="32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4"/>
            <p:cNvSpPr>
              <a:spLocks noChangeArrowheads="1"/>
            </p:cNvSpPr>
            <p:nvPr/>
          </p:nvSpPr>
          <p:spPr bwMode="auto">
            <a:xfrm>
              <a:off x="4009" y="1570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4794" y="1562"/>
              <a:ext cx="167" cy="90"/>
            </a:xfrm>
            <a:custGeom>
              <a:avLst/>
              <a:gdLst>
                <a:gd name="T0" fmla="*/ 73 w 1047"/>
                <a:gd name="T1" fmla="*/ 0 h 564"/>
                <a:gd name="T2" fmla="*/ 975 w 1047"/>
                <a:gd name="T3" fmla="*/ 0 h 564"/>
                <a:gd name="T4" fmla="*/ 1047 w 1047"/>
                <a:gd name="T5" fmla="*/ 72 h 564"/>
                <a:gd name="T6" fmla="*/ 1047 w 1047"/>
                <a:gd name="T7" fmla="*/ 491 h 564"/>
                <a:gd name="T8" fmla="*/ 975 w 1047"/>
                <a:gd name="T9" fmla="*/ 564 h 564"/>
                <a:gd name="T10" fmla="*/ 73 w 1047"/>
                <a:gd name="T11" fmla="*/ 564 h 564"/>
                <a:gd name="T12" fmla="*/ 0 w 1047"/>
                <a:gd name="T13" fmla="*/ 491 h 564"/>
                <a:gd name="T14" fmla="*/ 0 w 1047"/>
                <a:gd name="T15" fmla="*/ 72 h 564"/>
                <a:gd name="T16" fmla="*/ 73 w 1047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564">
                  <a:moveTo>
                    <a:pt x="73" y="0"/>
                  </a:moveTo>
                  <a:lnTo>
                    <a:pt x="975" y="0"/>
                  </a:lnTo>
                  <a:cubicBezTo>
                    <a:pt x="1015" y="0"/>
                    <a:pt x="1047" y="32"/>
                    <a:pt x="1047" y="72"/>
                  </a:cubicBezTo>
                  <a:lnTo>
                    <a:pt x="1047" y="491"/>
                  </a:lnTo>
                  <a:cubicBezTo>
                    <a:pt x="1047" y="532"/>
                    <a:pt x="1015" y="564"/>
                    <a:pt x="975" y="564"/>
                  </a:cubicBezTo>
                  <a:lnTo>
                    <a:pt x="73" y="564"/>
                  </a:lnTo>
                  <a:cubicBezTo>
                    <a:pt x="33" y="564"/>
                    <a:pt x="0" y="532"/>
                    <a:pt x="0" y="491"/>
                  </a:cubicBezTo>
                  <a:lnTo>
                    <a:pt x="0" y="72"/>
                  </a:lnTo>
                  <a:cubicBezTo>
                    <a:pt x="0" y="32"/>
                    <a:pt x="33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6"/>
            <p:cNvSpPr>
              <a:spLocks noChangeArrowheads="1"/>
            </p:cNvSpPr>
            <p:nvPr/>
          </p:nvSpPr>
          <p:spPr bwMode="auto">
            <a:xfrm>
              <a:off x="4807" y="1572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4008" y="1880"/>
              <a:ext cx="167" cy="90"/>
            </a:xfrm>
            <a:custGeom>
              <a:avLst/>
              <a:gdLst>
                <a:gd name="T0" fmla="*/ 73 w 1047"/>
                <a:gd name="T1" fmla="*/ 0 h 564"/>
                <a:gd name="T2" fmla="*/ 975 w 1047"/>
                <a:gd name="T3" fmla="*/ 0 h 564"/>
                <a:gd name="T4" fmla="*/ 1047 w 1047"/>
                <a:gd name="T5" fmla="*/ 72 h 564"/>
                <a:gd name="T6" fmla="*/ 1047 w 1047"/>
                <a:gd name="T7" fmla="*/ 491 h 564"/>
                <a:gd name="T8" fmla="*/ 975 w 1047"/>
                <a:gd name="T9" fmla="*/ 564 h 564"/>
                <a:gd name="T10" fmla="*/ 73 w 1047"/>
                <a:gd name="T11" fmla="*/ 564 h 564"/>
                <a:gd name="T12" fmla="*/ 0 w 1047"/>
                <a:gd name="T13" fmla="*/ 491 h 564"/>
                <a:gd name="T14" fmla="*/ 0 w 1047"/>
                <a:gd name="T15" fmla="*/ 72 h 564"/>
                <a:gd name="T16" fmla="*/ 73 w 1047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564">
                  <a:moveTo>
                    <a:pt x="73" y="0"/>
                  </a:moveTo>
                  <a:lnTo>
                    <a:pt x="975" y="0"/>
                  </a:lnTo>
                  <a:cubicBezTo>
                    <a:pt x="1015" y="0"/>
                    <a:pt x="1047" y="32"/>
                    <a:pt x="1047" y="72"/>
                  </a:cubicBezTo>
                  <a:lnTo>
                    <a:pt x="1047" y="491"/>
                  </a:lnTo>
                  <a:cubicBezTo>
                    <a:pt x="1047" y="531"/>
                    <a:pt x="1015" y="564"/>
                    <a:pt x="975" y="564"/>
                  </a:cubicBezTo>
                  <a:lnTo>
                    <a:pt x="73" y="564"/>
                  </a:lnTo>
                  <a:cubicBezTo>
                    <a:pt x="32" y="564"/>
                    <a:pt x="0" y="531"/>
                    <a:pt x="0" y="491"/>
                  </a:cubicBezTo>
                  <a:lnTo>
                    <a:pt x="0" y="72"/>
                  </a:lnTo>
                  <a:cubicBezTo>
                    <a:pt x="0" y="32"/>
                    <a:pt x="32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4021" y="1890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4809" y="1892"/>
              <a:ext cx="167" cy="90"/>
            </a:xfrm>
            <a:custGeom>
              <a:avLst/>
              <a:gdLst>
                <a:gd name="T0" fmla="*/ 72 w 1047"/>
                <a:gd name="T1" fmla="*/ 0 h 564"/>
                <a:gd name="T2" fmla="*/ 975 w 1047"/>
                <a:gd name="T3" fmla="*/ 0 h 564"/>
                <a:gd name="T4" fmla="*/ 1047 w 1047"/>
                <a:gd name="T5" fmla="*/ 73 h 564"/>
                <a:gd name="T6" fmla="*/ 1047 w 1047"/>
                <a:gd name="T7" fmla="*/ 492 h 564"/>
                <a:gd name="T8" fmla="*/ 975 w 1047"/>
                <a:gd name="T9" fmla="*/ 564 h 564"/>
                <a:gd name="T10" fmla="*/ 72 w 1047"/>
                <a:gd name="T11" fmla="*/ 564 h 564"/>
                <a:gd name="T12" fmla="*/ 0 w 1047"/>
                <a:gd name="T13" fmla="*/ 492 h 564"/>
                <a:gd name="T14" fmla="*/ 0 w 1047"/>
                <a:gd name="T15" fmla="*/ 73 h 564"/>
                <a:gd name="T16" fmla="*/ 72 w 1047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564">
                  <a:moveTo>
                    <a:pt x="72" y="0"/>
                  </a:moveTo>
                  <a:lnTo>
                    <a:pt x="975" y="0"/>
                  </a:lnTo>
                  <a:cubicBezTo>
                    <a:pt x="1015" y="0"/>
                    <a:pt x="1047" y="33"/>
                    <a:pt x="1047" y="73"/>
                  </a:cubicBezTo>
                  <a:lnTo>
                    <a:pt x="1047" y="492"/>
                  </a:lnTo>
                  <a:cubicBezTo>
                    <a:pt x="1047" y="532"/>
                    <a:pt x="1015" y="564"/>
                    <a:pt x="975" y="564"/>
                  </a:cubicBezTo>
                  <a:lnTo>
                    <a:pt x="72" y="564"/>
                  </a:lnTo>
                  <a:cubicBezTo>
                    <a:pt x="32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4822" y="1902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5077" y="1701"/>
              <a:ext cx="167" cy="90"/>
            </a:xfrm>
            <a:custGeom>
              <a:avLst/>
              <a:gdLst>
                <a:gd name="T0" fmla="*/ 73 w 1047"/>
                <a:gd name="T1" fmla="*/ 0 h 564"/>
                <a:gd name="T2" fmla="*/ 975 w 1047"/>
                <a:gd name="T3" fmla="*/ 0 h 564"/>
                <a:gd name="T4" fmla="*/ 1047 w 1047"/>
                <a:gd name="T5" fmla="*/ 73 h 564"/>
                <a:gd name="T6" fmla="*/ 1047 w 1047"/>
                <a:gd name="T7" fmla="*/ 492 h 564"/>
                <a:gd name="T8" fmla="*/ 975 w 1047"/>
                <a:gd name="T9" fmla="*/ 564 h 564"/>
                <a:gd name="T10" fmla="*/ 73 w 1047"/>
                <a:gd name="T11" fmla="*/ 564 h 564"/>
                <a:gd name="T12" fmla="*/ 0 w 1047"/>
                <a:gd name="T13" fmla="*/ 492 h 564"/>
                <a:gd name="T14" fmla="*/ 0 w 1047"/>
                <a:gd name="T15" fmla="*/ 73 h 564"/>
                <a:gd name="T16" fmla="*/ 73 w 1047"/>
                <a:gd name="T17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564">
                  <a:moveTo>
                    <a:pt x="73" y="0"/>
                  </a:moveTo>
                  <a:lnTo>
                    <a:pt x="975" y="0"/>
                  </a:lnTo>
                  <a:cubicBezTo>
                    <a:pt x="1015" y="0"/>
                    <a:pt x="1047" y="33"/>
                    <a:pt x="1047" y="73"/>
                  </a:cubicBezTo>
                  <a:lnTo>
                    <a:pt x="1047" y="492"/>
                  </a:lnTo>
                  <a:cubicBezTo>
                    <a:pt x="1047" y="532"/>
                    <a:pt x="1015" y="564"/>
                    <a:pt x="975" y="564"/>
                  </a:cubicBezTo>
                  <a:lnTo>
                    <a:pt x="73" y="564"/>
                  </a:lnTo>
                  <a:cubicBezTo>
                    <a:pt x="33" y="564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3" y="0"/>
                    <a:pt x="73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5090" y="1711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4289" y="1681"/>
              <a:ext cx="166" cy="90"/>
            </a:xfrm>
            <a:custGeom>
              <a:avLst/>
              <a:gdLst>
                <a:gd name="T0" fmla="*/ 72 w 1047"/>
                <a:gd name="T1" fmla="*/ 0 h 565"/>
                <a:gd name="T2" fmla="*/ 974 w 1047"/>
                <a:gd name="T3" fmla="*/ 0 h 565"/>
                <a:gd name="T4" fmla="*/ 1047 w 1047"/>
                <a:gd name="T5" fmla="*/ 73 h 565"/>
                <a:gd name="T6" fmla="*/ 1047 w 1047"/>
                <a:gd name="T7" fmla="*/ 492 h 565"/>
                <a:gd name="T8" fmla="*/ 974 w 1047"/>
                <a:gd name="T9" fmla="*/ 565 h 565"/>
                <a:gd name="T10" fmla="*/ 72 w 1047"/>
                <a:gd name="T11" fmla="*/ 565 h 565"/>
                <a:gd name="T12" fmla="*/ 0 w 1047"/>
                <a:gd name="T13" fmla="*/ 492 h 565"/>
                <a:gd name="T14" fmla="*/ 0 w 1047"/>
                <a:gd name="T15" fmla="*/ 73 h 565"/>
                <a:gd name="T16" fmla="*/ 72 w 1047"/>
                <a:gd name="T17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7" h="565">
                  <a:moveTo>
                    <a:pt x="72" y="0"/>
                  </a:moveTo>
                  <a:lnTo>
                    <a:pt x="974" y="0"/>
                  </a:lnTo>
                  <a:cubicBezTo>
                    <a:pt x="1015" y="0"/>
                    <a:pt x="1047" y="33"/>
                    <a:pt x="1047" y="73"/>
                  </a:cubicBezTo>
                  <a:lnTo>
                    <a:pt x="1047" y="492"/>
                  </a:lnTo>
                  <a:cubicBezTo>
                    <a:pt x="1047" y="532"/>
                    <a:pt x="1015" y="565"/>
                    <a:pt x="974" y="565"/>
                  </a:cubicBezTo>
                  <a:lnTo>
                    <a:pt x="72" y="565"/>
                  </a:lnTo>
                  <a:cubicBezTo>
                    <a:pt x="32" y="565"/>
                    <a:pt x="0" y="532"/>
                    <a:pt x="0" y="492"/>
                  </a:cubicBezTo>
                  <a:lnTo>
                    <a:pt x="0" y="73"/>
                  </a:lnTo>
                  <a:cubicBezTo>
                    <a:pt x="0" y="33"/>
                    <a:pt x="32" y="0"/>
                    <a:pt x="72" y="0"/>
                  </a:cubicBezTo>
                  <a:close/>
                </a:path>
              </a:pathLst>
            </a:custGeom>
            <a:solidFill>
              <a:srgbClr val="FFAAAA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4301" y="1691"/>
              <a:ext cx="10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9" name="Rectangle 125"/>
            <p:cNvSpPr>
              <a:spLocks noChangeArrowheads="1"/>
            </p:cNvSpPr>
            <p:nvPr/>
          </p:nvSpPr>
          <p:spPr bwMode="auto">
            <a:xfrm>
              <a:off x="1262" y="2164"/>
              <a:ext cx="1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0" name="Rectangle 126"/>
            <p:cNvSpPr>
              <a:spLocks noChangeArrowheads="1"/>
            </p:cNvSpPr>
            <p:nvPr/>
          </p:nvSpPr>
          <p:spPr bwMode="auto">
            <a:xfrm>
              <a:off x="2014" y="2166"/>
              <a:ext cx="1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1" name="Rectangle 127"/>
            <p:cNvSpPr>
              <a:spLocks noChangeArrowheads="1"/>
            </p:cNvSpPr>
            <p:nvPr/>
          </p:nvSpPr>
          <p:spPr bwMode="auto">
            <a:xfrm>
              <a:off x="4640" y="2293"/>
              <a:ext cx="1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(d)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3301" y="2097"/>
              <a:ext cx="1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(c)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3" name="Rectangle 129"/>
            <p:cNvSpPr>
              <a:spLocks noChangeArrowheads="1"/>
            </p:cNvSpPr>
            <p:nvPr/>
          </p:nvSpPr>
          <p:spPr bwMode="auto">
            <a:xfrm>
              <a:off x="3124" y="354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(e)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Butterfly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495800" y="1600201"/>
            <a:ext cx="6851650" cy="4651375"/>
            <a:chOff x="1872" y="1008"/>
            <a:chExt cx="4316" cy="293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72" y="1008"/>
              <a:ext cx="3261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2205" y="1176"/>
              <a:ext cx="113" cy="108"/>
            </a:xfrm>
            <a:custGeom>
              <a:avLst/>
              <a:gdLst>
                <a:gd name="T0" fmla="*/ 887 w 887"/>
                <a:gd name="T1" fmla="*/ 423 h 847"/>
                <a:gd name="T2" fmla="*/ 443 w 887"/>
                <a:gd name="T3" fmla="*/ 847 h 847"/>
                <a:gd name="T4" fmla="*/ 0 w 887"/>
                <a:gd name="T5" fmla="*/ 423 h 847"/>
                <a:gd name="T6" fmla="*/ 443 w 887"/>
                <a:gd name="T7" fmla="*/ 0 h 847"/>
                <a:gd name="T8" fmla="*/ 886 w 887"/>
                <a:gd name="T9" fmla="*/ 40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8" y="847"/>
                    <a:pt x="443" y="847"/>
                  </a:cubicBezTo>
                  <a:cubicBezTo>
                    <a:pt x="198" y="847"/>
                    <a:pt x="0" y="657"/>
                    <a:pt x="0" y="423"/>
                  </a:cubicBezTo>
                  <a:cubicBezTo>
                    <a:pt x="0" y="189"/>
                    <a:pt x="198" y="0"/>
                    <a:pt x="443" y="0"/>
                  </a:cubicBezTo>
                  <a:cubicBezTo>
                    <a:pt x="682" y="0"/>
                    <a:pt x="878" y="180"/>
                    <a:pt x="886" y="407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548" y="1270"/>
              <a:ext cx="363" cy="262"/>
            </a:xfrm>
            <a:custGeom>
              <a:avLst/>
              <a:gdLst>
                <a:gd name="T0" fmla="*/ 63 w 2851"/>
                <a:gd name="T1" fmla="*/ 0 h 2053"/>
                <a:gd name="T2" fmla="*/ 2788 w 2851"/>
                <a:gd name="T3" fmla="*/ 0 h 2053"/>
                <a:gd name="T4" fmla="*/ 2851 w 2851"/>
                <a:gd name="T5" fmla="*/ 63 h 2053"/>
                <a:gd name="T6" fmla="*/ 2851 w 2851"/>
                <a:gd name="T7" fmla="*/ 1990 h 2053"/>
                <a:gd name="T8" fmla="*/ 2788 w 2851"/>
                <a:gd name="T9" fmla="*/ 2053 h 2053"/>
                <a:gd name="T10" fmla="*/ 63 w 2851"/>
                <a:gd name="T11" fmla="*/ 2053 h 2053"/>
                <a:gd name="T12" fmla="*/ 0 w 2851"/>
                <a:gd name="T13" fmla="*/ 1990 h 2053"/>
                <a:gd name="T14" fmla="*/ 0 w 2851"/>
                <a:gd name="T15" fmla="*/ 63 h 2053"/>
                <a:gd name="T16" fmla="*/ 63 w 2851"/>
                <a:gd name="T17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3">
                  <a:moveTo>
                    <a:pt x="63" y="0"/>
                  </a:moveTo>
                  <a:lnTo>
                    <a:pt x="2788" y="0"/>
                  </a:lnTo>
                  <a:cubicBezTo>
                    <a:pt x="2822" y="0"/>
                    <a:pt x="2851" y="28"/>
                    <a:pt x="2851" y="63"/>
                  </a:cubicBezTo>
                  <a:lnTo>
                    <a:pt x="2851" y="1990"/>
                  </a:lnTo>
                  <a:cubicBezTo>
                    <a:pt x="2851" y="2025"/>
                    <a:pt x="2822" y="2053"/>
                    <a:pt x="2788" y="2053"/>
                  </a:cubicBezTo>
                  <a:lnTo>
                    <a:pt x="63" y="2053"/>
                  </a:lnTo>
                  <a:cubicBezTo>
                    <a:pt x="28" y="2053"/>
                    <a:pt x="0" y="2025"/>
                    <a:pt x="0" y="1990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308" y="1270"/>
              <a:ext cx="232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472" y="1337"/>
              <a:ext cx="78" cy="54"/>
            </a:xfrm>
            <a:custGeom>
              <a:avLst/>
              <a:gdLst>
                <a:gd name="T0" fmla="*/ 29 w 78"/>
                <a:gd name="T1" fmla="*/ 30 h 54"/>
                <a:gd name="T2" fmla="*/ 0 w 78"/>
                <a:gd name="T3" fmla="*/ 40 h 54"/>
                <a:gd name="T4" fmla="*/ 78 w 78"/>
                <a:gd name="T5" fmla="*/ 54 h 54"/>
                <a:gd name="T6" fmla="*/ 19 w 78"/>
                <a:gd name="T7" fmla="*/ 0 h 54"/>
                <a:gd name="T8" fmla="*/ 29 w 78"/>
                <a:gd name="T9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29" y="30"/>
                  </a:moveTo>
                  <a:lnTo>
                    <a:pt x="0" y="40"/>
                  </a:lnTo>
                  <a:lnTo>
                    <a:pt x="78" y="54"/>
                  </a:lnTo>
                  <a:lnTo>
                    <a:pt x="19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202" y="1538"/>
              <a:ext cx="113" cy="108"/>
            </a:xfrm>
            <a:custGeom>
              <a:avLst/>
              <a:gdLst>
                <a:gd name="T0" fmla="*/ 887 w 887"/>
                <a:gd name="T1" fmla="*/ 423 h 846"/>
                <a:gd name="T2" fmla="*/ 443 w 887"/>
                <a:gd name="T3" fmla="*/ 0 h 846"/>
                <a:gd name="T4" fmla="*/ 0 w 887"/>
                <a:gd name="T5" fmla="*/ 423 h 846"/>
                <a:gd name="T6" fmla="*/ 443 w 887"/>
                <a:gd name="T7" fmla="*/ 846 h 846"/>
                <a:gd name="T8" fmla="*/ 886 w 887"/>
                <a:gd name="T9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189"/>
                    <a:pt x="688" y="0"/>
                    <a:pt x="443" y="0"/>
                  </a:cubicBezTo>
                  <a:cubicBezTo>
                    <a:pt x="198" y="0"/>
                    <a:pt x="0" y="189"/>
                    <a:pt x="0" y="423"/>
                  </a:cubicBezTo>
                  <a:cubicBezTo>
                    <a:pt x="0" y="657"/>
                    <a:pt x="198" y="846"/>
                    <a:pt x="443" y="846"/>
                  </a:cubicBezTo>
                  <a:cubicBezTo>
                    <a:pt x="682" y="846"/>
                    <a:pt x="877" y="666"/>
                    <a:pt x="886" y="439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2305" y="1435"/>
              <a:ext cx="232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468" y="1430"/>
              <a:ext cx="79" cy="54"/>
            </a:xfrm>
            <a:custGeom>
              <a:avLst/>
              <a:gdLst>
                <a:gd name="T0" fmla="*/ 30 w 79"/>
                <a:gd name="T1" fmla="*/ 25 h 54"/>
                <a:gd name="T2" fmla="*/ 20 w 79"/>
                <a:gd name="T3" fmla="*/ 54 h 54"/>
                <a:gd name="T4" fmla="*/ 79 w 79"/>
                <a:gd name="T5" fmla="*/ 0 h 54"/>
                <a:gd name="T6" fmla="*/ 0 w 79"/>
                <a:gd name="T7" fmla="*/ 15 h 54"/>
                <a:gd name="T8" fmla="*/ 30 w 79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4">
                  <a:moveTo>
                    <a:pt x="30" y="25"/>
                  </a:moveTo>
                  <a:lnTo>
                    <a:pt x="20" y="54"/>
                  </a:lnTo>
                  <a:lnTo>
                    <a:pt x="79" y="0"/>
                  </a:lnTo>
                  <a:lnTo>
                    <a:pt x="0" y="15"/>
                  </a:lnTo>
                  <a:lnTo>
                    <a:pt x="30" y="25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204" y="1791"/>
              <a:ext cx="113" cy="108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89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547" y="1885"/>
              <a:ext cx="363" cy="262"/>
            </a:xfrm>
            <a:custGeom>
              <a:avLst/>
              <a:gdLst>
                <a:gd name="T0" fmla="*/ 63 w 2851"/>
                <a:gd name="T1" fmla="*/ 0 h 2053"/>
                <a:gd name="T2" fmla="*/ 2788 w 2851"/>
                <a:gd name="T3" fmla="*/ 0 h 2053"/>
                <a:gd name="T4" fmla="*/ 2851 w 2851"/>
                <a:gd name="T5" fmla="*/ 63 h 2053"/>
                <a:gd name="T6" fmla="*/ 2851 w 2851"/>
                <a:gd name="T7" fmla="*/ 1990 h 2053"/>
                <a:gd name="T8" fmla="*/ 2788 w 2851"/>
                <a:gd name="T9" fmla="*/ 2053 h 2053"/>
                <a:gd name="T10" fmla="*/ 63 w 2851"/>
                <a:gd name="T11" fmla="*/ 2053 h 2053"/>
                <a:gd name="T12" fmla="*/ 0 w 2851"/>
                <a:gd name="T13" fmla="*/ 1990 h 2053"/>
                <a:gd name="T14" fmla="*/ 0 w 2851"/>
                <a:gd name="T15" fmla="*/ 63 h 2053"/>
                <a:gd name="T16" fmla="*/ 63 w 2851"/>
                <a:gd name="T17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3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90"/>
                  </a:lnTo>
                  <a:cubicBezTo>
                    <a:pt x="2851" y="2025"/>
                    <a:pt x="2823" y="2053"/>
                    <a:pt x="2788" y="2053"/>
                  </a:cubicBezTo>
                  <a:lnTo>
                    <a:pt x="63" y="2053"/>
                  </a:lnTo>
                  <a:cubicBezTo>
                    <a:pt x="28" y="2053"/>
                    <a:pt x="0" y="2025"/>
                    <a:pt x="0" y="1990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307" y="1885"/>
              <a:ext cx="232" cy="117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471" y="1953"/>
              <a:ext cx="78" cy="53"/>
            </a:xfrm>
            <a:custGeom>
              <a:avLst/>
              <a:gdLst>
                <a:gd name="T0" fmla="*/ 29 w 78"/>
                <a:gd name="T1" fmla="*/ 29 h 53"/>
                <a:gd name="T2" fmla="*/ 0 w 78"/>
                <a:gd name="T3" fmla="*/ 39 h 53"/>
                <a:gd name="T4" fmla="*/ 78 w 78"/>
                <a:gd name="T5" fmla="*/ 53 h 53"/>
                <a:gd name="T6" fmla="*/ 19 w 78"/>
                <a:gd name="T7" fmla="*/ 0 h 53"/>
                <a:gd name="T8" fmla="*/ 29 w 78"/>
                <a:gd name="T9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3">
                  <a:moveTo>
                    <a:pt x="29" y="29"/>
                  </a:moveTo>
                  <a:lnTo>
                    <a:pt x="0" y="39"/>
                  </a:lnTo>
                  <a:lnTo>
                    <a:pt x="78" y="53"/>
                  </a:lnTo>
                  <a:lnTo>
                    <a:pt x="19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201" y="2153"/>
              <a:ext cx="113" cy="108"/>
            </a:xfrm>
            <a:custGeom>
              <a:avLst/>
              <a:gdLst>
                <a:gd name="T0" fmla="*/ 887 w 887"/>
                <a:gd name="T1" fmla="*/ 423 h 846"/>
                <a:gd name="T2" fmla="*/ 444 w 887"/>
                <a:gd name="T3" fmla="*/ 0 h 846"/>
                <a:gd name="T4" fmla="*/ 0 w 887"/>
                <a:gd name="T5" fmla="*/ 423 h 846"/>
                <a:gd name="T6" fmla="*/ 444 w 887"/>
                <a:gd name="T7" fmla="*/ 846 h 846"/>
                <a:gd name="T8" fmla="*/ 887 w 887"/>
                <a:gd name="T9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189"/>
                    <a:pt x="688" y="0"/>
                    <a:pt x="444" y="0"/>
                  </a:cubicBezTo>
                  <a:cubicBezTo>
                    <a:pt x="199" y="0"/>
                    <a:pt x="0" y="189"/>
                    <a:pt x="0" y="423"/>
                  </a:cubicBezTo>
                  <a:cubicBezTo>
                    <a:pt x="0" y="657"/>
                    <a:pt x="199" y="846"/>
                    <a:pt x="444" y="846"/>
                  </a:cubicBezTo>
                  <a:cubicBezTo>
                    <a:pt x="682" y="846"/>
                    <a:pt x="878" y="666"/>
                    <a:pt x="887" y="439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V="1">
              <a:off x="2304" y="2050"/>
              <a:ext cx="232" cy="117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467" y="2045"/>
              <a:ext cx="79" cy="55"/>
            </a:xfrm>
            <a:custGeom>
              <a:avLst/>
              <a:gdLst>
                <a:gd name="T0" fmla="*/ 30 w 79"/>
                <a:gd name="T1" fmla="*/ 25 h 55"/>
                <a:gd name="T2" fmla="*/ 20 w 79"/>
                <a:gd name="T3" fmla="*/ 55 h 55"/>
                <a:gd name="T4" fmla="*/ 79 w 79"/>
                <a:gd name="T5" fmla="*/ 0 h 55"/>
                <a:gd name="T6" fmla="*/ 0 w 79"/>
                <a:gd name="T7" fmla="*/ 15 h 55"/>
                <a:gd name="T8" fmla="*/ 30 w 79"/>
                <a:gd name="T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5">
                  <a:moveTo>
                    <a:pt x="30" y="25"/>
                  </a:moveTo>
                  <a:lnTo>
                    <a:pt x="20" y="55"/>
                  </a:lnTo>
                  <a:lnTo>
                    <a:pt x="79" y="0"/>
                  </a:lnTo>
                  <a:lnTo>
                    <a:pt x="0" y="15"/>
                  </a:lnTo>
                  <a:lnTo>
                    <a:pt x="30" y="25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182" y="2460"/>
              <a:ext cx="113" cy="108"/>
            </a:xfrm>
            <a:custGeom>
              <a:avLst/>
              <a:gdLst>
                <a:gd name="T0" fmla="*/ 887 w 887"/>
                <a:gd name="T1" fmla="*/ 423 h 846"/>
                <a:gd name="T2" fmla="*/ 444 w 887"/>
                <a:gd name="T3" fmla="*/ 846 h 846"/>
                <a:gd name="T4" fmla="*/ 0 w 887"/>
                <a:gd name="T5" fmla="*/ 423 h 846"/>
                <a:gd name="T6" fmla="*/ 444 w 887"/>
                <a:gd name="T7" fmla="*/ 0 h 846"/>
                <a:gd name="T8" fmla="*/ 887 w 887"/>
                <a:gd name="T9" fmla="*/ 407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657"/>
                    <a:pt x="689" y="846"/>
                    <a:pt x="444" y="846"/>
                  </a:cubicBezTo>
                  <a:cubicBezTo>
                    <a:pt x="199" y="846"/>
                    <a:pt x="0" y="657"/>
                    <a:pt x="0" y="423"/>
                  </a:cubicBezTo>
                  <a:cubicBezTo>
                    <a:pt x="0" y="189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7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525" y="2554"/>
              <a:ext cx="363" cy="262"/>
            </a:xfrm>
            <a:custGeom>
              <a:avLst/>
              <a:gdLst>
                <a:gd name="T0" fmla="*/ 63 w 2851"/>
                <a:gd name="T1" fmla="*/ 0 h 2053"/>
                <a:gd name="T2" fmla="*/ 2788 w 2851"/>
                <a:gd name="T3" fmla="*/ 0 h 2053"/>
                <a:gd name="T4" fmla="*/ 2851 w 2851"/>
                <a:gd name="T5" fmla="*/ 63 h 2053"/>
                <a:gd name="T6" fmla="*/ 2851 w 2851"/>
                <a:gd name="T7" fmla="*/ 1990 h 2053"/>
                <a:gd name="T8" fmla="*/ 2788 w 2851"/>
                <a:gd name="T9" fmla="*/ 2053 h 2053"/>
                <a:gd name="T10" fmla="*/ 63 w 2851"/>
                <a:gd name="T11" fmla="*/ 2053 h 2053"/>
                <a:gd name="T12" fmla="*/ 0 w 2851"/>
                <a:gd name="T13" fmla="*/ 1990 h 2053"/>
                <a:gd name="T14" fmla="*/ 0 w 2851"/>
                <a:gd name="T15" fmla="*/ 63 h 2053"/>
                <a:gd name="T16" fmla="*/ 63 w 2851"/>
                <a:gd name="T17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3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90"/>
                  </a:lnTo>
                  <a:cubicBezTo>
                    <a:pt x="2851" y="2024"/>
                    <a:pt x="2823" y="2053"/>
                    <a:pt x="2788" y="2053"/>
                  </a:cubicBezTo>
                  <a:lnTo>
                    <a:pt x="63" y="2053"/>
                  </a:lnTo>
                  <a:cubicBezTo>
                    <a:pt x="28" y="2053"/>
                    <a:pt x="0" y="2024"/>
                    <a:pt x="0" y="1990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2285" y="2554"/>
              <a:ext cx="233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449" y="2621"/>
              <a:ext cx="78" cy="54"/>
            </a:xfrm>
            <a:custGeom>
              <a:avLst/>
              <a:gdLst>
                <a:gd name="T0" fmla="*/ 29 w 78"/>
                <a:gd name="T1" fmla="*/ 30 h 54"/>
                <a:gd name="T2" fmla="*/ 0 w 78"/>
                <a:gd name="T3" fmla="*/ 39 h 54"/>
                <a:gd name="T4" fmla="*/ 78 w 78"/>
                <a:gd name="T5" fmla="*/ 54 h 54"/>
                <a:gd name="T6" fmla="*/ 20 w 78"/>
                <a:gd name="T7" fmla="*/ 0 h 54"/>
                <a:gd name="T8" fmla="*/ 29 w 78"/>
                <a:gd name="T9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29" y="30"/>
                  </a:moveTo>
                  <a:lnTo>
                    <a:pt x="0" y="39"/>
                  </a:lnTo>
                  <a:lnTo>
                    <a:pt x="78" y="54"/>
                  </a:lnTo>
                  <a:lnTo>
                    <a:pt x="2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179" y="2822"/>
              <a:ext cx="113" cy="108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0 h 847"/>
                <a:gd name="T4" fmla="*/ 0 w 887"/>
                <a:gd name="T5" fmla="*/ 424 h 847"/>
                <a:gd name="T6" fmla="*/ 443 w 887"/>
                <a:gd name="T7" fmla="*/ 847 h 847"/>
                <a:gd name="T8" fmla="*/ 887 w 887"/>
                <a:gd name="T9" fmla="*/ 43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190"/>
                    <a:pt x="688" y="0"/>
                    <a:pt x="443" y="0"/>
                  </a:cubicBezTo>
                  <a:cubicBezTo>
                    <a:pt x="199" y="0"/>
                    <a:pt x="0" y="190"/>
                    <a:pt x="0" y="424"/>
                  </a:cubicBezTo>
                  <a:cubicBezTo>
                    <a:pt x="0" y="657"/>
                    <a:pt x="199" y="847"/>
                    <a:pt x="443" y="847"/>
                  </a:cubicBezTo>
                  <a:cubicBezTo>
                    <a:pt x="682" y="847"/>
                    <a:pt x="878" y="667"/>
                    <a:pt x="887" y="439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V="1">
              <a:off x="2282" y="2719"/>
              <a:ext cx="232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2446" y="2714"/>
              <a:ext cx="78" cy="54"/>
            </a:xfrm>
            <a:custGeom>
              <a:avLst/>
              <a:gdLst>
                <a:gd name="T0" fmla="*/ 29 w 78"/>
                <a:gd name="T1" fmla="*/ 25 h 54"/>
                <a:gd name="T2" fmla="*/ 19 w 78"/>
                <a:gd name="T3" fmla="*/ 54 h 54"/>
                <a:gd name="T4" fmla="*/ 78 w 78"/>
                <a:gd name="T5" fmla="*/ 0 h 54"/>
                <a:gd name="T6" fmla="*/ 0 w 78"/>
                <a:gd name="T7" fmla="*/ 15 h 54"/>
                <a:gd name="T8" fmla="*/ 29 w 78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29" y="25"/>
                  </a:moveTo>
                  <a:lnTo>
                    <a:pt x="19" y="54"/>
                  </a:lnTo>
                  <a:lnTo>
                    <a:pt x="78" y="0"/>
                  </a:lnTo>
                  <a:lnTo>
                    <a:pt x="0" y="15"/>
                  </a:lnTo>
                  <a:lnTo>
                    <a:pt x="29" y="25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2182" y="3092"/>
              <a:ext cx="113" cy="108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2525" y="3186"/>
              <a:ext cx="363" cy="262"/>
            </a:xfrm>
            <a:custGeom>
              <a:avLst/>
              <a:gdLst>
                <a:gd name="T0" fmla="*/ 63 w 2851"/>
                <a:gd name="T1" fmla="*/ 0 h 2053"/>
                <a:gd name="T2" fmla="*/ 2788 w 2851"/>
                <a:gd name="T3" fmla="*/ 0 h 2053"/>
                <a:gd name="T4" fmla="*/ 2851 w 2851"/>
                <a:gd name="T5" fmla="*/ 63 h 2053"/>
                <a:gd name="T6" fmla="*/ 2851 w 2851"/>
                <a:gd name="T7" fmla="*/ 1990 h 2053"/>
                <a:gd name="T8" fmla="*/ 2788 w 2851"/>
                <a:gd name="T9" fmla="*/ 2053 h 2053"/>
                <a:gd name="T10" fmla="*/ 63 w 2851"/>
                <a:gd name="T11" fmla="*/ 2053 h 2053"/>
                <a:gd name="T12" fmla="*/ 0 w 2851"/>
                <a:gd name="T13" fmla="*/ 1990 h 2053"/>
                <a:gd name="T14" fmla="*/ 0 w 2851"/>
                <a:gd name="T15" fmla="*/ 63 h 2053"/>
                <a:gd name="T16" fmla="*/ 63 w 2851"/>
                <a:gd name="T17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3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9"/>
                    <a:pt x="2851" y="63"/>
                  </a:cubicBezTo>
                  <a:lnTo>
                    <a:pt x="2851" y="1990"/>
                  </a:lnTo>
                  <a:cubicBezTo>
                    <a:pt x="2851" y="2025"/>
                    <a:pt x="2823" y="2053"/>
                    <a:pt x="2788" y="2053"/>
                  </a:cubicBezTo>
                  <a:lnTo>
                    <a:pt x="63" y="2053"/>
                  </a:lnTo>
                  <a:cubicBezTo>
                    <a:pt x="28" y="2053"/>
                    <a:pt x="0" y="2025"/>
                    <a:pt x="0" y="1990"/>
                  </a:cubicBezTo>
                  <a:lnTo>
                    <a:pt x="0" y="63"/>
                  </a:ln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2285" y="3186"/>
              <a:ext cx="233" cy="117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2449" y="3254"/>
              <a:ext cx="78" cy="54"/>
            </a:xfrm>
            <a:custGeom>
              <a:avLst/>
              <a:gdLst>
                <a:gd name="T0" fmla="*/ 29 w 78"/>
                <a:gd name="T1" fmla="*/ 29 h 54"/>
                <a:gd name="T2" fmla="*/ 0 w 78"/>
                <a:gd name="T3" fmla="*/ 39 h 54"/>
                <a:gd name="T4" fmla="*/ 78 w 78"/>
                <a:gd name="T5" fmla="*/ 54 h 54"/>
                <a:gd name="T6" fmla="*/ 20 w 78"/>
                <a:gd name="T7" fmla="*/ 0 h 54"/>
                <a:gd name="T8" fmla="*/ 29 w 78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29" y="29"/>
                  </a:moveTo>
                  <a:lnTo>
                    <a:pt x="0" y="39"/>
                  </a:lnTo>
                  <a:lnTo>
                    <a:pt x="78" y="54"/>
                  </a:lnTo>
                  <a:lnTo>
                    <a:pt x="2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179" y="3454"/>
              <a:ext cx="113" cy="108"/>
            </a:xfrm>
            <a:custGeom>
              <a:avLst/>
              <a:gdLst>
                <a:gd name="T0" fmla="*/ 887 w 887"/>
                <a:gd name="T1" fmla="*/ 423 h 846"/>
                <a:gd name="T2" fmla="*/ 443 w 887"/>
                <a:gd name="T3" fmla="*/ 0 h 846"/>
                <a:gd name="T4" fmla="*/ 0 w 887"/>
                <a:gd name="T5" fmla="*/ 423 h 846"/>
                <a:gd name="T6" fmla="*/ 443 w 887"/>
                <a:gd name="T7" fmla="*/ 846 h 846"/>
                <a:gd name="T8" fmla="*/ 887 w 887"/>
                <a:gd name="T9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189"/>
                    <a:pt x="688" y="0"/>
                    <a:pt x="443" y="0"/>
                  </a:cubicBezTo>
                  <a:cubicBezTo>
                    <a:pt x="199" y="0"/>
                    <a:pt x="0" y="189"/>
                    <a:pt x="0" y="423"/>
                  </a:cubicBezTo>
                  <a:cubicBezTo>
                    <a:pt x="0" y="657"/>
                    <a:pt x="199" y="846"/>
                    <a:pt x="443" y="846"/>
                  </a:cubicBezTo>
                  <a:cubicBezTo>
                    <a:pt x="682" y="846"/>
                    <a:pt x="878" y="666"/>
                    <a:pt x="887" y="439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2282" y="3352"/>
              <a:ext cx="232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2446" y="3347"/>
              <a:ext cx="78" cy="54"/>
            </a:xfrm>
            <a:custGeom>
              <a:avLst/>
              <a:gdLst>
                <a:gd name="T0" fmla="*/ 29 w 78"/>
                <a:gd name="T1" fmla="*/ 24 h 54"/>
                <a:gd name="T2" fmla="*/ 19 w 78"/>
                <a:gd name="T3" fmla="*/ 54 h 54"/>
                <a:gd name="T4" fmla="*/ 78 w 78"/>
                <a:gd name="T5" fmla="*/ 0 h 54"/>
                <a:gd name="T6" fmla="*/ 0 w 78"/>
                <a:gd name="T7" fmla="*/ 14 h 54"/>
                <a:gd name="T8" fmla="*/ 29 w 78"/>
                <a:gd name="T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29" y="24"/>
                  </a:moveTo>
                  <a:lnTo>
                    <a:pt x="19" y="54"/>
                  </a:lnTo>
                  <a:lnTo>
                    <a:pt x="78" y="0"/>
                  </a:lnTo>
                  <a:lnTo>
                    <a:pt x="0" y="14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3307" y="1279"/>
              <a:ext cx="364" cy="261"/>
            </a:xfrm>
            <a:custGeom>
              <a:avLst/>
              <a:gdLst>
                <a:gd name="T0" fmla="*/ 63 w 2851"/>
                <a:gd name="T1" fmla="*/ 0 h 2052"/>
                <a:gd name="T2" fmla="*/ 2788 w 2851"/>
                <a:gd name="T3" fmla="*/ 0 h 2052"/>
                <a:gd name="T4" fmla="*/ 2851 w 2851"/>
                <a:gd name="T5" fmla="*/ 62 h 2052"/>
                <a:gd name="T6" fmla="*/ 2851 w 2851"/>
                <a:gd name="T7" fmla="*/ 1989 h 2052"/>
                <a:gd name="T8" fmla="*/ 2788 w 2851"/>
                <a:gd name="T9" fmla="*/ 2052 h 2052"/>
                <a:gd name="T10" fmla="*/ 63 w 2851"/>
                <a:gd name="T11" fmla="*/ 2052 h 2052"/>
                <a:gd name="T12" fmla="*/ 0 w 2851"/>
                <a:gd name="T13" fmla="*/ 1989 h 2052"/>
                <a:gd name="T14" fmla="*/ 0 w 2851"/>
                <a:gd name="T15" fmla="*/ 62 h 2052"/>
                <a:gd name="T16" fmla="*/ 63 w 2851"/>
                <a:gd name="T1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2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2"/>
                  </a:cubicBezTo>
                  <a:lnTo>
                    <a:pt x="2851" y="1989"/>
                  </a:lnTo>
                  <a:cubicBezTo>
                    <a:pt x="2851" y="2024"/>
                    <a:pt x="2823" y="2052"/>
                    <a:pt x="2788" y="2052"/>
                  </a:cubicBezTo>
                  <a:lnTo>
                    <a:pt x="63" y="2052"/>
                  </a:lnTo>
                  <a:cubicBezTo>
                    <a:pt x="28" y="2052"/>
                    <a:pt x="0" y="2024"/>
                    <a:pt x="0" y="1989"/>
                  </a:cubicBezTo>
                  <a:lnTo>
                    <a:pt x="0" y="62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3306" y="1894"/>
              <a:ext cx="364" cy="261"/>
            </a:xfrm>
            <a:custGeom>
              <a:avLst/>
              <a:gdLst>
                <a:gd name="T0" fmla="*/ 63 w 2851"/>
                <a:gd name="T1" fmla="*/ 0 h 2052"/>
                <a:gd name="T2" fmla="*/ 2788 w 2851"/>
                <a:gd name="T3" fmla="*/ 0 h 2052"/>
                <a:gd name="T4" fmla="*/ 2851 w 2851"/>
                <a:gd name="T5" fmla="*/ 63 h 2052"/>
                <a:gd name="T6" fmla="*/ 2851 w 2851"/>
                <a:gd name="T7" fmla="*/ 1989 h 2052"/>
                <a:gd name="T8" fmla="*/ 2788 w 2851"/>
                <a:gd name="T9" fmla="*/ 2052 h 2052"/>
                <a:gd name="T10" fmla="*/ 63 w 2851"/>
                <a:gd name="T11" fmla="*/ 2052 h 2052"/>
                <a:gd name="T12" fmla="*/ 0 w 2851"/>
                <a:gd name="T13" fmla="*/ 1989 h 2052"/>
                <a:gd name="T14" fmla="*/ 0 w 2851"/>
                <a:gd name="T15" fmla="*/ 63 h 2052"/>
                <a:gd name="T16" fmla="*/ 63 w 2851"/>
                <a:gd name="T1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2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89"/>
                  </a:lnTo>
                  <a:cubicBezTo>
                    <a:pt x="2851" y="2024"/>
                    <a:pt x="2823" y="2052"/>
                    <a:pt x="2788" y="2052"/>
                  </a:cubicBezTo>
                  <a:lnTo>
                    <a:pt x="63" y="2052"/>
                  </a:lnTo>
                  <a:cubicBezTo>
                    <a:pt x="28" y="2052"/>
                    <a:pt x="0" y="2024"/>
                    <a:pt x="0" y="1989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3285" y="2563"/>
              <a:ext cx="363" cy="261"/>
            </a:xfrm>
            <a:custGeom>
              <a:avLst/>
              <a:gdLst>
                <a:gd name="T0" fmla="*/ 63 w 2851"/>
                <a:gd name="T1" fmla="*/ 0 h 2053"/>
                <a:gd name="T2" fmla="*/ 2788 w 2851"/>
                <a:gd name="T3" fmla="*/ 0 h 2053"/>
                <a:gd name="T4" fmla="*/ 2851 w 2851"/>
                <a:gd name="T5" fmla="*/ 63 h 2053"/>
                <a:gd name="T6" fmla="*/ 2851 w 2851"/>
                <a:gd name="T7" fmla="*/ 1990 h 2053"/>
                <a:gd name="T8" fmla="*/ 2788 w 2851"/>
                <a:gd name="T9" fmla="*/ 2053 h 2053"/>
                <a:gd name="T10" fmla="*/ 63 w 2851"/>
                <a:gd name="T11" fmla="*/ 2053 h 2053"/>
                <a:gd name="T12" fmla="*/ 0 w 2851"/>
                <a:gd name="T13" fmla="*/ 1990 h 2053"/>
                <a:gd name="T14" fmla="*/ 0 w 2851"/>
                <a:gd name="T15" fmla="*/ 63 h 2053"/>
                <a:gd name="T16" fmla="*/ 63 w 2851"/>
                <a:gd name="T17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3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90"/>
                  </a:lnTo>
                  <a:cubicBezTo>
                    <a:pt x="2851" y="2025"/>
                    <a:pt x="2823" y="2053"/>
                    <a:pt x="2788" y="2053"/>
                  </a:cubicBezTo>
                  <a:lnTo>
                    <a:pt x="63" y="2053"/>
                  </a:lnTo>
                  <a:cubicBezTo>
                    <a:pt x="28" y="2053"/>
                    <a:pt x="0" y="2025"/>
                    <a:pt x="0" y="1990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3285" y="3195"/>
              <a:ext cx="363" cy="262"/>
            </a:xfrm>
            <a:custGeom>
              <a:avLst/>
              <a:gdLst>
                <a:gd name="T0" fmla="*/ 63 w 2851"/>
                <a:gd name="T1" fmla="*/ 0 h 2052"/>
                <a:gd name="T2" fmla="*/ 2788 w 2851"/>
                <a:gd name="T3" fmla="*/ 0 h 2052"/>
                <a:gd name="T4" fmla="*/ 2851 w 2851"/>
                <a:gd name="T5" fmla="*/ 63 h 2052"/>
                <a:gd name="T6" fmla="*/ 2851 w 2851"/>
                <a:gd name="T7" fmla="*/ 1989 h 2052"/>
                <a:gd name="T8" fmla="*/ 2788 w 2851"/>
                <a:gd name="T9" fmla="*/ 2052 h 2052"/>
                <a:gd name="T10" fmla="*/ 63 w 2851"/>
                <a:gd name="T11" fmla="*/ 2052 h 2052"/>
                <a:gd name="T12" fmla="*/ 0 w 2851"/>
                <a:gd name="T13" fmla="*/ 1989 h 2052"/>
                <a:gd name="T14" fmla="*/ 0 w 2851"/>
                <a:gd name="T15" fmla="*/ 63 h 2052"/>
                <a:gd name="T16" fmla="*/ 63 w 2851"/>
                <a:gd name="T1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2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89"/>
                  </a:lnTo>
                  <a:cubicBezTo>
                    <a:pt x="2851" y="2024"/>
                    <a:pt x="2823" y="2052"/>
                    <a:pt x="2788" y="2052"/>
                  </a:cubicBezTo>
                  <a:lnTo>
                    <a:pt x="63" y="2052"/>
                  </a:lnTo>
                  <a:cubicBezTo>
                    <a:pt x="28" y="2052"/>
                    <a:pt x="0" y="2024"/>
                    <a:pt x="0" y="1989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2922" y="1351"/>
              <a:ext cx="399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256" y="1329"/>
              <a:ext cx="76" cy="44"/>
            </a:xfrm>
            <a:custGeom>
              <a:avLst/>
              <a:gdLst>
                <a:gd name="T0" fmla="*/ 22 w 76"/>
                <a:gd name="T1" fmla="*/ 22 h 44"/>
                <a:gd name="T2" fmla="*/ 0 w 76"/>
                <a:gd name="T3" fmla="*/ 44 h 44"/>
                <a:gd name="T4" fmla="*/ 76 w 76"/>
                <a:gd name="T5" fmla="*/ 22 h 44"/>
                <a:gd name="T6" fmla="*/ 0 w 76"/>
                <a:gd name="T7" fmla="*/ 0 h 44"/>
                <a:gd name="T8" fmla="*/ 22 w 76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22" y="22"/>
                  </a:moveTo>
                  <a:lnTo>
                    <a:pt x="0" y="44"/>
                  </a:lnTo>
                  <a:lnTo>
                    <a:pt x="76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2910" y="1474"/>
              <a:ext cx="364" cy="117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3233" y="2574"/>
              <a:ext cx="44" cy="80"/>
            </a:xfrm>
            <a:custGeom>
              <a:avLst/>
              <a:gdLst>
                <a:gd name="T0" fmla="*/ 28 w 44"/>
                <a:gd name="T1" fmla="*/ 28 h 80"/>
                <a:gd name="T2" fmla="*/ 0 w 44"/>
                <a:gd name="T3" fmla="*/ 13 h 80"/>
                <a:gd name="T4" fmla="*/ 44 w 44"/>
                <a:gd name="T5" fmla="*/ 80 h 80"/>
                <a:gd name="T6" fmla="*/ 42 w 44"/>
                <a:gd name="T7" fmla="*/ 0 h 80"/>
                <a:gd name="T8" fmla="*/ 28 w 44"/>
                <a:gd name="T9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0">
                  <a:moveTo>
                    <a:pt x="28" y="28"/>
                  </a:moveTo>
                  <a:lnTo>
                    <a:pt x="0" y="13"/>
                  </a:lnTo>
                  <a:lnTo>
                    <a:pt x="44" y="80"/>
                  </a:lnTo>
                  <a:lnTo>
                    <a:pt x="42" y="0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062" y="2570"/>
              <a:ext cx="363" cy="262"/>
            </a:xfrm>
            <a:custGeom>
              <a:avLst/>
              <a:gdLst>
                <a:gd name="T0" fmla="*/ 63 w 2851"/>
                <a:gd name="T1" fmla="*/ 0 h 2053"/>
                <a:gd name="T2" fmla="*/ 2788 w 2851"/>
                <a:gd name="T3" fmla="*/ 0 h 2053"/>
                <a:gd name="T4" fmla="*/ 2851 w 2851"/>
                <a:gd name="T5" fmla="*/ 63 h 2053"/>
                <a:gd name="T6" fmla="*/ 2851 w 2851"/>
                <a:gd name="T7" fmla="*/ 1990 h 2053"/>
                <a:gd name="T8" fmla="*/ 2788 w 2851"/>
                <a:gd name="T9" fmla="*/ 2053 h 2053"/>
                <a:gd name="T10" fmla="*/ 63 w 2851"/>
                <a:gd name="T11" fmla="*/ 2053 h 2053"/>
                <a:gd name="T12" fmla="*/ 0 w 2851"/>
                <a:gd name="T13" fmla="*/ 1990 h 2053"/>
                <a:gd name="T14" fmla="*/ 0 w 2851"/>
                <a:gd name="T15" fmla="*/ 63 h 2053"/>
                <a:gd name="T16" fmla="*/ 63 w 2851"/>
                <a:gd name="T17" fmla="*/ 0 h 2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3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90"/>
                  </a:lnTo>
                  <a:cubicBezTo>
                    <a:pt x="2851" y="2025"/>
                    <a:pt x="2823" y="2053"/>
                    <a:pt x="2788" y="2053"/>
                  </a:cubicBezTo>
                  <a:lnTo>
                    <a:pt x="63" y="2053"/>
                  </a:lnTo>
                  <a:cubicBezTo>
                    <a:pt x="28" y="2053"/>
                    <a:pt x="0" y="2025"/>
                    <a:pt x="0" y="1990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4062" y="3202"/>
              <a:ext cx="363" cy="262"/>
            </a:xfrm>
            <a:custGeom>
              <a:avLst/>
              <a:gdLst>
                <a:gd name="T0" fmla="*/ 63 w 2851"/>
                <a:gd name="T1" fmla="*/ 0 h 2052"/>
                <a:gd name="T2" fmla="*/ 2788 w 2851"/>
                <a:gd name="T3" fmla="*/ 0 h 2052"/>
                <a:gd name="T4" fmla="*/ 2851 w 2851"/>
                <a:gd name="T5" fmla="*/ 63 h 2052"/>
                <a:gd name="T6" fmla="*/ 2851 w 2851"/>
                <a:gd name="T7" fmla="*/ 1989 h 2052"/>
                <a:gd name="T8" fmla="*/ 2788 w 2851"/>
                <a:gd name="T9" fmla="*/ 2052 h 2052"/>
                <a:gd name="T10" fmla="*/ 63 w 2851"/>
                <a:gd name="T11" fmla="*/ 2052 h 2052"/>
                <a:gd name="T12" fmla="*/ 0 w 2851"/>
                <a:gd name="T13" fmla="*/ 1989 h 2052"/>
                <a:gd name="T14" fmla="*/ 0 w 2851"/>
                <a:gd name="T15" fmla="*/ 63 h 2052"/>
                <a:gd name="T16" fmla="*/ 63 w 2851"/>
                <a:gd name="T1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2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89"/>
                  </a:lnTo>
                  <a:cubicBezTo>
                    <a:pt x="2851" y="2024"/>
                    <a:pt x="2823" y="2052"/>
                    <a:pt x="2788" y="2052"/>
                  </a:cubicBezTo>
                  <a:lnTo>
                    <a:pt x="63" y="2052"/>
                  </a:lnTo>
                  <a:cubicBezTo>
                    <a:pt x="28" y="2052"/>
                    <a:pt x="0" y="2024"/>
                    <a:pt x="0" y="1989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2916" y="1996"/>
              <a:ext cx="400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250" y="1974"/>
              <a:ext cx="77" cy="44"/>
            </a:xfrm>
            <a:custGeom>
              <a:avLst/>
              <a:gdLst>
                <a:gd name="T0" fmla="*/ 22 w 77"/>
                <a:gd name="T1" fmla="*/ 22 h 44"/>
                <a:gd name="T2" fmla="*/ 0 w 77"/>
                <a:gd name="T3" fmla="*/ 44 h 44"/>
                <a:gd name="T4" fmla="*/ 77 w 77"/>
                <a:gd name="T5" fmla="*/ 22 h 44"/>
                <a:gd name="T6" fmla="*/ 0 w 77"/>
                <a:gd name="T7" fmla="*/ 0 h 44"/>
                <a:gd name="T8" fmla="*/ 22 w 77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22" y="22"/>
                  </a:moveTo>
                  <a:lnTo>
                    <a:pt x="0" y="44"/>
                  </a:lnTo>
                  <a:lnTo>
                    <a:pt x="77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2905" y="2118"/>
              <a:ext cx="363" cy="1171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227" y="3219"/>
              <a:ext cx="44" cy="80"/>
            </a:xfrm>
            <a:custGeom>
              <a:avLst/>
              <a:gdLst>
                <a:gd name="T0" fmla="*/ 28 w 44"/>
                <a:gd name="T1" fmla="*/ 28 h 80"/>
                <a:gd name="T2" fmla="*/ 0 w 44"/>
                <a:gd name="T3" fmla="*/ 13 h 80"/>
                <a:gd name="T4" fmla="*/ 44 w 44"/>
                <a:gd name="T5" fmla="*/ 80 h 80"/>
                <a:gd name="T6" fmla="*/ 42 w 44"/>
                <a:gd name="T7" fmla="*/ 0 h 80"/>
                <a:gd name="T8" fmla="*/ 28 w 44"/>
                <a:gd name="T9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0">
                  <a:moveTo>
                    <a:pt x="28" y="28"/>
                  </a:moveTo>
                  <a:lnTo>
                    <a:pt x="0" y="13"/>
                  </a:lnTo>
                  <a:lnTo>
                    <a:pt x="44" y="80"/>
                  </a:lnTo>
                  <a:lnTo>
                    <a:pt x="42" y="0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2881" y="2753"/>
              <a:ext cx="400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215" y="2731"/>
              <a:ext cx="77" cy="44"/>
            </a:xfrm>
            <a:custGeom>
              <a:avLst/>
              <a:gdLst>
                <a:gd name="T0" fmla="*/ 22 w 77"/>
                <a:gd name="T1" fmla="*/ 22 h 44"/>
                <a:gd name="T2" fmla="*/ 0 w 77"/>
                <a:gd name="T3" fmla="*/ 44 h 44"/>
                <a:gd name="T4" fmla="*/ 77 w 77"/>
                <a:gd name="T5" fmla="*/ 22 h 44"/>
                <a:gd name="T6" fmla="*/ 0 w 77"/>
                <a:gd name="T7" fmla="*/ 0 h 44"/>
                <a:gd name="T8" fmla="*/ 22 w 77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22" y="22"/>
                  </a:moveTo>
                  <a:lnTo>
                    <a:pt x="0" y="44"/>
                  </a:lnTo>
                  <a:lnTo>
                    <a:pt x="77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 flipV="1">
              <a:off x="2882" y="1467"/>
              <a:ext cx="414" cy="117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3253" y="1456"/>
              <a:ext cx="46" cy="80"/>
            </a:xfrm>
            <a:custGeom>
              <a:avLst/>
              <a:gdLst>
                <a:gd name="T0" fmla="*/ 28 w 46"/>
                <a:gd name="T1" fmla="*/ 52 h 80"/>
                <a:gd name="T2" fmla="*/ 41 w 46"/>
                <a:gd name="T3" fmla="*/ 80 h 80"/>
                <a:gd name="T4" fmla="*/ 46 w 46"/>
                <a:gd name="T5" fmla="*/ 0 h 80"/>
                <a:gd name="T6" fmla="*/ 0 w 46"/>
                <a:gd name="T7" fmla="*/ 65 h 80"/>
                <a:gd name="T8" fmla="*/ 28 w 46"/>
                <a:gd name="T9" fmla="*/ 5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0">
                  <a:moveTo>
                    <a:pt x="28" y="52"/>
                  </a:moveTo>
                  <a:lnTo>
                    <a:pt x="41" y="80"/>
                  </a:lnTo>
                  <a:lnTo>
                    <a:pt x="46" y="0"/>
                  </a:lnTo>
                  <a:lnTo>
                    <a:pt x="0" y="65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2896" y="3378"/>
              <a:ext cx="399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3230" y="3356"/>
              <a:ext cx="76" cy="44"/>
            </a:xfrm>
            <a:custGeom>
              <a:avLst/>
              <a:gdLst>
                <a:gd name="T0" fmla="*/ 22 w 76"/>
                <a:gd name="T1" fmla="*/ 22 h 44"/>
                <a:gd name="T2" fmla="*/ 0 w 76"/>
                <a:gd name="T3" fmla="*/ 44 h 44"/>
                <a:gd name="T4" fmla="*/ 76 w 76"/>
                <a:gd name="T5" fmla="*/ 22 h 44"/>
                <a:gd name="T6" fmla="*/ 0 w 76"/>
                <a:gd name="T7" fmla="*/ 0 h 44"/>
                <a:gd name="T8" fmla="*/ 22 w 76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22" y="22"/>
                  </a:moveTo>
                  <a:lnTo>
                    <a:pt x="0" y="44"/>
                  </a:lnTo>
                  <a:lnTo>
                    <a:pt x="76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3"/>
            <p:cNvSpPr>
              <a:spLocks noChangeShapeType="1"/>
            </p:cNvSpPr>
            <p:nvPr/>
          </p:nvSpPr>
          <p:spPr bwMode="auto">
            <a:xfrm flipV="1">
              <a:off x="2885" y="2106"/>
              <a:ext cx="414" cy="117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3256" y="2096"/>
              <a:ext cx="47" cy="80"/>
            </a:xfrm>
            <a:custGeom>
              <a:avLst/>
              <a:gdLst>
                <a:gd name="T0" fmla="*/ 28 w 47"/>
                <a:gd name="T1" fmla="*/ 51 h 80"/>
                <a:gd name="T2" fmla="*/ 42 w 47"/>
                <a:gd name="T3" fmla="*/ 80 h 80"/>
                <a:gd name="T4" fmla="*/ 47 w 47"/>
                <a:gd name="T5" fmla="*/ 0 h 80"/>
                <a:gd name="T6" fmla="*/ 0 w 47"/>
                <a:gd name="T7" fmla="*/ 65 h 80"/>
                <a:gd name="T8" fmla="*/ 28 w 47"/>
                <a:gd name="T9" fmla="*/ 5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0">
                  <a:moveTo>
                    <a:pt x="28" y="51"/>
                  </a:moveTo>
                  <a:lnTo>
                    <a:pt x="42" y="80"/>
                  </a:lnTo>
                  <a:lnTo>
                    <a:pt x="47" y="0"/>
                  </a:lnTo>
                  <a:lnTo>
                    <a:pt x="0" y="65"/>
                  </a:lnTo>
                  <a:lnTo>
                    <a:pt x="28" y="5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4663" y="1196"/>
              <a:ext cx="113" cy="108"/>
            </a:xfrm>
            <a:custGeom>
              <a:avLst/>
              <a:gdLst>
                <a:gd name="T0" fmla="*/ 887 w 887"/>
                <a:gd name="T1" fmla="*/ 423 h 846"/>
                <a:gd name="T2" fmla="*/ 443 w 887"/>
                <a:gd name="T3" fmla="*/ 846 h 846"/>
                <a:gd name="T4" fmla="*/ 0 w 887"/>
                <a:gd name="T5" fmla="*/ 423 h 846"/>
                <a:gd name="T6" fmla="*/ 443 w 887"/>
                <a:gd name="T7" fmla="*/ 0 h 846"/>
                <a:gd name="T8" fmla="*/ 887 w 887"/>
                <a:gd name="T9" fmla="*/ 407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657"/>
                    <a:pt x="688" y="846"/>
                    <a:pt x="443" y="846"/>
                  </a:cubicBezTo>
                  <a:cubicBezTo>
                    <a:pt x="198" y="846"/>
                    <a:pt x="0" y="657"/>
                    <a:pt x="0" y="423"/>
                  </a:cubicBezTo>
                  <a:cubicBezTo>
                    <a:pt x="0" y="189"/>
                    <a:pt x="198" y="0"/>
                    <a:pt x="443" y="0"/>
                  </a:cubicBezTo>
                  <a:cubicBezTo>
                    <a:pt x="682" y="0"/>
                    <a:pt x="878" y="180"/>
                    <a:pt x="887" y="407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 flipV="1">
              <a:off x="4427" y="1285"/>
              <a:ext cx="233" cy="117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4591" y="1281"/>
              <a:ext cx="79" cy="53"/>
            </a:xfrm>
            <a:custGeom>
              <a:avLst/>
              <a:gdLst>
                <a:gd name="T0" fmla="*/ 30 w 79"/>
                <a:gd name="T1" fmla="*/ 24 h 53"/>
                <a:gd name="T2" fmla="*/ 20 w 79"/>
                <a:gd name="T3" fmla="*/ 53 h 53"/>
                <a:gd name="T4" fmla="*/ 79 w 79"/>
                <a:gd name="T5" fmla="*/ 0 h 53"/>
                <a:gd name="T6" fmla="*/ 0 w 79"/>
                <a:gd name="T7" fmla="*/ 14 h 53"/>
                <a:gd name="T8" fmla="*/ 30 w 79"/>
                <a:gd name="T9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">
                  <a:moveTo>
                    <a:pt x="30" y="24"/>
                  </a:moveTo>
                  <a:lnTo>
                    <a:pt x="20" y="53"/>
                  </a:lnTo>
                  <a:lnTo>
                    <a:pt x="79" y="0"/>
                  </a:lnTo>
                  <a:lnTo>
                    <a:pt x="0" y="1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4660" y="1558"/>
              <a:ext cx="113" cy="108"/>
            </a:xfrm>
            <a:custGeom>
              <a:avLst/>
              <a:gdLst>
                <a:gd name="T0" fmla="*/ 887 w 887"/>
                <a:gd name="T1" fmla="*/ 424 h 847"/>
                <a:gd name="T2" fmla="*/ 443 w 887"/>
                <a:gd name="T3" fmla="*/ 0 h 847"/>
                <a:gd name="T4" fmla="*/ 0 w 887"/>
                <a:gd name="T5" fmla="*/ 424 h 847"/>
                <a:gd name="T6" fmla="*/ 443 w 887"/>
                <a:gd name="T7" fmla="*/ 847 h 847"/>
                <a:gd name="T8" fmla="*/ 886 w 887"/>
                <a:gd name="T9" fmla="*/ 43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190"/>
                    <a:pt x="688" y="0"/>
                    <a:pt x="443" y="0"/>
                  </a:cubicBezTo>
                  <a:cubicBezTo>
                    <a:pt x="198" y="0"/>
                    <a:pt x="0" y="190"/>
                    <a:pt x="0" y="424"/>
                  </a:cubicBezTo>
                  <a:cubicBezTo>
                    <a:pt x="0" y="657"/>
                    <a:pt x="198" y="847"/>
                    <a:pt x="443" y="847"/>
                  </a:cubicBezTo>
                  <a:cubicBezTo>
                    <a:pt x="682" y="847"/>
                    <a:pt x="877" y="667"/>
                    <a:pt x="886" y="439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>
              <a:off x="4431" y="1446"/>
              <a:ext cx="232" cy="117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4594" y="1513"/>
              <a:ext cx="79" cy="54"/>
            </a:xfrm>
            <a:custGeom>
              <a:avLst/>
              <a:gdLst>
                <a:gd name="T0" fmla="*/ 30 w 79"/>
                <a:gd name="T1" fmla="*/ 30 h 54"/>
                <a:gd name="T2" fmla="*/ 0 w 79"/>
                <a:gd name="T3" fmla="*/ 40 h 54"/>
                <a:gd name="T4" fmla="*/ 79 w 79"/>
                <a:gd name="T5" fmla="*/ 54 h 54"/>
                <a:gd name="T6" fmla="*/ 20 w 79"/>
                <a:gd name="T7" fmla="*/ 0 h 54"/>
                <a:gd name="T8" fmla="*/ 30 w 79"/>
                <a:gd name="T9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4">
                  <a:moveTo>
                    <a:pt x="30" y="30"/>
                  </a:moveTo>
                  <a:lnTo>
                    <a:pt x="0" y="40"/>
                  </a:lnTo>
                  <a:lnTo>
                    <a:pt x="79" y="54"/>
                  </a:lnTo>
                  <a:lnTo>
                    <a:pt x="2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4662" y="1812"/>
              <a:ext cx="113" cy="108"/>
            </a:xfrm>
            <a:custGeom>
              <a:avLst/>
              <a:gdLst>
                <a:gd name="T0" fmla="*/ 887 w 887"/>
                <a:gd name="T1" fmla="*/ 423 h 846"/>
                <a:gd name="T2" fmla="*/ 444 w 887"/>
                <a:gd name="T3" fmla="*/ 846 h 846"/>
                <a:gd name="T4" fmla="*/ 0 w 887"/>
                <a:gd name="T5" fmla="*/ 423 h 846"/>
                <a:gd name="T6" fmla="*/ 444 w 887"/>
                <a:gd name="T7" fmla="*/ 0 h 846"/>
                <a:gd name="T8" fmla="*/ 887 w 887"/>
                <a:gd name="T9" fmla="*/ 407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657"/>
                    <a:pt x="689" y="846"/>
                    <a:pt x="444" y="846"/>
                  </a:cubicBezTo>
                  <a:cubicBezTo>
                    <a:pt x="199" y="846"/>
                    <a:pt x="0" y="657"/>
                    <a:pt x="0" y="423"/>
                  </a:cubicBezTo>
                  <a:cubicBezTo>
                    <a:pt x="0" y="189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7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2"/>
            <p:cNvSpPr>
              <a:spLocks noChangeShapeType="1"/>
            </p:cNvSpPr>
            <p:nvPr/>
          </p:nvSpPr>
          <p:spPr bwMode="auto">
            <a:xfrm flipV="1">
              <a:off x="4428" y="1901"/>
              <a:ext cx="233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4592" y="1896"/>
              <a:ext cx="79" cy="54"/>
            </a:xfrm>
            <a:custGeom>
              <a:avLst/>
              <a:gdLst>
                <a:gd name="T0" fmla="*/ 30 w 79"/>
                <a:gd name="T1" fmla="*/ 24 h 54"/>
                <a:gd name="T2" fmla="*/ 20 w 79"/>
                <a:gd name="T3" fmla="*/ 54 h 54"/>
                <a:gd name="T4" fmla="*/ 79 w 79"/>
                <a:gd name="T5" fmla="*/ 0 h 54"/>
                <a:gd name="T6" fmla="*/ 0 w 79"/>
                <a:gd name="T7" fmla="*/ 14 h 54"/>
                <a:gd name="T8" fmla="*/ 30 w 79"/>
                <a:gd name="T9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4">
                  <a:moveTo>
                    <a:pt x="30" y="24"/>
                  </a:moveTo>
                  <a:lnTo>
                    <a:pt x="20" y="54"/>
                  </a:lnTo>
                  <a:lnTo>
                    <a:pt x="79" y="0"/>
                  </a:lnTo>
                  <a:lnTo>
                    <a:pt x="0" y="14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4"/>
            <p:cNvSpPr>
              <a:spLocks/>
            </p:cNvSpPr>
            <p:nvPr/>
          </p:nvSpPr>
          <p:spPr bwMode="auto">
            <a:xfrm>
              <a:off x="4659" y="2173"/>
              <a:ext cx="113" cy="108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0 h 847"/>
                <a:gd name="T4" fmla="*/ 0 w 887"/>
                <a:gd name="T5" fmla="*/ 424 h 847"/>
                <a:gd name="T6" fmla="*/ 444 w 887"/>
                <a:gd name="T7" fmla="*/ 847 h 847"/>
                <a:gd name="T8" fmla="*/ 887 w 887"/>
                <a:gd name="T9" fmla="*/ 44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190"/>
                    <a:pt x="689" y="0"/>
                    <a:pt x="444" y="0"/>
                  </a:cubicBezTo>
                  <a:cubicBezTo>
                    <a:pt x="199" y="0"/>
                    <a:pt x="0" y="190"/>
                    <a:pt x="0" y="424"/>
                  </a:cubicBezTo>
                  <a:cubicBezTo>
                    <a:pt x="0" y="658"/>
                    <a:pt x="199" y="847"/>
                    <a:pt x="444" y="847"/>
                  </a:cubicBezTo>
                  <a:cubicBezTo>
                    <a:pt x="682" y="847"/>
                    <a:pt x="878" y="667"/>
                    <a:pt x="887" y="440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4432" y="2061"/>
              <a:ext cx="232" cy="117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4595" y="2129"/>
              <a:ext cx="79" cy="54"/>
            </a:xfrm>
            <a:custGeom>
              <a:avLst/>
              <a:gdLst>
                <a:gd name="T0" fmla="*/ 30 w 79"/>
                <a:gd name="T1" fmla="*/ 29 h 54"/>
                <a:gd name="T2" fmla="*/ 0 w 79"/>
                <a:gd name="T3" fmla="*/ 39 h 54"/>
                <a:gd name="T4" fmla="*/ 79 w 79"/>
                <a:gd name="T5" fmla="*/ 54 h 54"/>
                <a:gd name="T6" fmla="*/ 20 w 79"/>
                <a:gd name="T7" fmla="*/ 0 h 54"/>
                <a:gd name="T8" fmla="*/ 30 w 79"/>
                <a:gd name="T9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4">
                  <a:moveTo>
                    <a:pt x="30" y="29"/>
                  </a:moveTo>
                  <a:lnTo>
                    <a:pt x="0" y="39"/>
                  </a:lnTo>
                  <a:lnTo>
                    <a:pt x="79" y="54"/>
                  </a:lnTo>
                  <a:lnTo>
                    <a:pt x="20" y="0"/>
                  </a:lnTo>
                  <a:lnTo>
                    <a:pt x="30" y="2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4640" y="2480"/>
              <a:ext cx="113" cy="108"/>
            </a:xfrm>
            <a:custGeom>
              <a:avLst/>
              <a:gdLst>
                <a:gd name="T0" fmla="*/ 887 w 887"/>
                <a:gd name="T1" fmla="*/ 424 h 847"/>
                <a:gd name="T2" fmla="*/ 444 w 887"/>
                <a:gd name="T3" fmla="*/ 847 h 847"/>
                <a:gd name="T4" fmla="*/ 0 w 887"/>
                <a:gd name="T5" fmla="*/ 424 h 847"/>
                <a:gd name="T6" fmla="*/ 444 w 887"/>
                <a:gd name="T7" fmla="*/ 0 h 847"/>
                <a:gd name="T8" fmla="*/ 887 w 887"/>
                <a:gd name="T9" fmla="*/ 408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4"/>
                  </a:moveTo>
                  <a:cubicBezTo>
                    <a:pt x="887" y="658"/>
                    <a:pt x="689" y="847"/>
                    <a:pt x="444" y="847"/>
                  </a:cubicBezTo>
                  <a:cubicBezTo>
                    <a:pt x="199" y="847"/>
                    <a:pt x="0" y="658"/>
                    <a:pt x="0" y="424"/>
                  </a:cubicBezTo>
                  <a:cubicBezTo>
                    <a:pt x="0" y="190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8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8"/>
            <p:cNvSpPr>
              <a:spLocks noChangeShapeType="1"/>
            </p:cNvSpPr>
            <p:nvPr/>
          </p:nvSpPr>
          <p:spPr bwMode="auto">
            <a:xfrm flipV="1">
              <a:off x="4421" y="2533"/>
              <a:ext cx="233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4585" y="2528"/>
              <a:ext cx="78" cy="54"/>
            </a:xfrm>
            <a:custGeom>
              <a:avLst/>
              <a:gdLst>
                <a:gd name="T0" fmla="*/ 29 w 78"/>
                <a:gd name="T1" fmla="*/ 25 h 54"/>
                <a:gd name="T2" fmla="*/ 20 w 78"/>
                <a:gd name="T3" fmla="*/ 54 h 54"/>
                <a:gd name="T4" fmla="*/ 78 w 78"/>
                <a:gd name="T5" fmla="*/ 0 h 54"/>
                <a:gd name="T6" fmla="*/ 0 w 78"/>
                <a:gd name="T7" fmla="*/ 15 h 54"/>
                <a:gd name="T8" fmla="*/ 29 w 78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29" y="25"/>
                  </a:moveTo>
                  <a:lnTo>
                    <a:pt x="20" y="54"/>
                  </a:lnTo>
                  <a:lnTo>
                    <a:pt x="78" y="0"/>
                  </a:lnTo>
                  <a:lnTo>
                    <a:pt x="0" y="15"/>
                  </a:lnTo>
                  <a:lnTo>
                    <a:pt x="29" y="25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4637" y="2842"/>
              <a:ext cx="113" cy="108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0 h 847"/>
                <a:gd name="T4" fmla="*/ 0 w 887"/>
                <a:gd name="T5" fmla="*/ 423 h 847"/>
                <a:gd name="T6" fmla="*/ 444 w 887"/>
                <a:gd name="T7" fmla="*/ 847 h 847"/>
                <a:gd name="T8" fmla="*/ 887 w 887"/>
                <a:gd name="T9" fmla="*/ 439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190"/>
                    <a:pt x="689" y="0"/>
                    <a:pt x="444" y="0"/>
                  </a:cubicBezTo>
                  <a:cubicBezTo>
                    <a:pt x="199" y="0"/>
                    <a:pt x="0" y="190"/>
                    <a:pt x="0" y="423"/>
                  </a:cubicBezTo>
                  <a:cubicBezTo>
                    <a:pt x="0" y="657"/>
                    <a:pt x="199" y="847"/>
                    <a:pt x="444" y="847"/>
                  </a:cubicBezTo>
                  <a:cubicBezTo>
                    <a:pt x="682" y="847"/>
                    <a:pt x="878" y="667"/>
                    <a:pt x="887" y="439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1"/>
            <p:cNvSpPr>
              <a:spLocks noChangeShapeType="1"/>
            </p:cNvSpPr>
            <p:nvPr/>
          </p:nvSpPr>
          <p:spPr bwMode="auto">
            <a:xfrm>
              <a:off x="4424" y="2759"/>
              <a:ext cx="233" cy="117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4588" y="2826"/>
              <a:ext cx="79" cy="55"/>
            </a:xfrm>
            <a:custGeom>
              <a:avLst/>
              <a:gdLst>
                <a:gd name="T0" fmla="*/ 30 w 79"/>
                <a:gd name="T1" fmla="*/ 30 h 55"/>
                <a:gd name="T2" fmla="*/ 0 w 79"/>
                <a:gd name="T3" fmla="*/ 40 h 55"/>
                <a:gd name="T4" fmla="*/ 79 w 79"/>
                <a:gd name="T5" fmla="*/ 55 h 55"/>
                <a:gd name="T6" fmla="*/ 20 w 79"/>
                <a:gd name="T7" fmla="*/ 0 h 55"/>
                <a:gd name="T8" fmla="*/ 30 w 79"/>
                <a:gd name="T9" fmla="*/ 3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5">
                  <a:moveTo>
                    <a:pt x="30" y="30"/>
                  </a:moveTo>
                  <a:lnTo>
                    <a:pt x="0" y="40"/>
                  </a:lnTo>
                  <a:lnTo>
                    <a:pt x="79" y="55"/>
                  </a:lnTo>
                  <a:lnTo>
                    <a:pt x="2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4640" y="3113"/>
              <a:ext cx="113" cy="108"/>
            </a:xfrm>
            <a:custGeom>
              <a:avLst/>
              <a:gdLst>
                <a:gd name="T0" fmla="*/ 887 w 887"/>
                <a:gd name="T1" fmla="*/ 423 h 847"/>
                <a:gd name="T2" fmla="*/ 444 w 887"/>
                <a:gd name="T3" fmla="*/ 847 h 847"/>
                <a:gd name="T4" fmla="*/ 0 w 887"/>
                <a:gd name="T5" fmla="*/ 423 h 847"/>
                <a:gd name="T6" fmla="*/ 444 w 887"/>
                <a:gd name="T7" fmla="*/ 0 h 847"/>
                <a:gd name="T8" fmla="*/ 887 w 887"/>
                <a:gd name="T9" fmla="*/ 40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7">
                  <a:moveTo>
                    <a:pt x="887" y="423"/>
                  </a:moveTo>
                  <a:cubicBezTo>
                    <a:pt x="887" y="657"/>
                    <a:pt x="689" y="847"/>
                    <a:pt x="444" y="847"/>
                  </a:cubicBezTo>
                  <a:cubicBezTo>
                    <a:pt x="199" y="847"/>
                    <a:pt x="0" y="657"/>
                    <a:pt x="0" y="423"/>
                  </a:cubicBezTo>
                  <a:cubicBezTo>
                    <a:pt x="0" y="189"/>
                    <a:pt x="199" y="0"/>
                    <a:pt x="444" y="0"/>
                  </a:cubicBezTo>
                  <a:cubicBezTo>
                    <a:pt x="682" y="0"/>
                    <a:pt x="878" y="180"/>
                    <a:pt x="887" y="407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 flipV="1">
              <a:off x="4428" y="3180"/>
              <a:ext cx="233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4592" y="3175"/>
              <a:ext cx="79" cy="54"/>
            </a:xfrm>
            <a:custGeom>
              <a:avLst/>
              <a:gdLst>
                <a:gd name="T0" fmla="*/ 30 w 79"/>
                <a:gd name="T1" fmla="*/ 25 h 54"/>
                <a:gd name="T2" fmla="*/ 20 w 79"/>
                <a:gd name="T3" fmla="*/ 54 h 54"/>
                <a:gd name="T4" fmla="*/ 79 w 79"/>
                <a:gd name="T5" fmla="*/ 0 h 54"/>
                <a:gd name="T6" fmla="*/ 0 w 79"/>
                <a:gd name="T7" fmla="*/ 15 h 54"/>
                <a:gd name="T8" fmla="*/ 30 w 79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4">
                  <a:moveTo>
                    <a:pt x="30" y="25"/>
                  </a:moveTo>
                  <a:lnTo>
                    <a:pt x="20" y="54"/>
                  </a:lnTo>
                  <a:lnTo>
                    <a:pt x="79" y="0"/>
                  </a:lnTo>
                  <a:lnTo>
                    <a:pt x="0" y="15"/>
                  </a:lnTo>
                  <a:lnTo>
                    <a:pt x="30" y="25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4637" y="3475"/>
              <a:ext cx="113" cy="107"/>
            </a:xfrm>
            <a:custGeom>
              <a:avLst/>
              <a:gdLst>
                <a:gd name="T0" fmla="*/ 887 w 887"/>
                <a:gd name="T1" fmla="*/ 423 h 846"/>
                <a:gd name="T2" fmla="*/ 444 w 887"/>
                <a:gd name="T3" fmla="*/ 0 h 846"/>
                <a:gd name="T4" fmla="*/ 0 w 887"/>
                <a:gd name="T5" fmla="*/ 423 h 846"/>
                <a:gd name="T6" fmla="*/ 444 w 887"/>
                <a:gd name="T7" fmla="*/ 846 h 846"/>
                <a:gd name="T8" fmla="*/ 887 w 887"/>
                <a:gd name="T9" fmla="*/ 439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846">
                  <a:moveTo>
                    <a:pt x="887" y="423"/>
                  </a:moveTo>
                  <a:cubicBezTo>
                    <a:pt x="887" y="189"/>
                    <a:pt x="689" y="0"/>
                    <a:pt x="444" y="0"/>
                  </a:cubicBezTo>
                  <a:cubicBezTo>
                    <a:pt x="199" y="0"/>
                    <a:pt x="0" y="189"/>
                    <a:pt x="0" y="423"/>
                  </a:cubicBezTo>
                  <a:cubicBezTo>
                    <a:pt x="0" y="657"/>
                    <a:pt x="199" y="846"/>
                    <a:pt x="444" y="846"/>
                  </a:cubicBezTo>
                  <a:cubicBezTo>
                    <a:pt x="682" y="846"/>
                    <a:pt x="878" y="666"/>
                    <a:pt x="887" y="439"/>
                  </a:cubicBezTo>
                </a:path>
              </a:pathLst>
            </a:custGeom>
            <a:solidFill>
              <a:srgbClr val="3771C8"/>
            </a:solidFill>
            <a:ln w="10" cap="flat">
              <a:solidFill>
                <a:srgbClr val="03040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4417" y="3370"/>
              <a:ext cx="233" cy="116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4581" y="3437"/>
              <a:ext cx="78" cy="54"/>
            </a:xfrm>
            <a:custGeom>
              <a:avLst/>
              <a:gdLst>
                <a:gd name="T0" fmla="*/ 29 w 78"/>
                <a:gd name="T1" fmla="*/ 30 h 54"/>
                <a:gd name="T2" fmla="*/ 0 w 78"/>
                <a:gd name="T3" fmla="*/ 39 h 54"/>
                <a:gd name="T4" fmla="*/ 78 w 78"/>
                <a:gd name="T5" fmla="*/ 54 h 54"/>
                <a:gd name="T6" fmla="*/ 20 w 78"/>
                <a:gd name="T7" fmla="*/ 0 h 54"/>
                <a:gd name="T8" fmla="*/ 29 w 78"/>
                <a:gd name="T9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4">
                  <a:moveTo>
                    <a:pt x="29" y="30"/>
                  </a:moveTo>
                  <a:lnTo>
                    <a:pt x="0" y="39"/>
                  </a:lnTo>
                  <a:lnTo>
                    <a:pt x="78" y="54"/>
                  </a:lnTo>
                  <a:lnTo>
                    <a:pt x="2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3681" y="1335"/>
              <a:ext cx="399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4014" y="1313"/>
              <a:ext cx="77" cy="44"/>
            </a:xfrm>
            <a:custGeom>
              <a:avLst/>
              <a:gdLst>
                <a:gd name="T0" fmla="*/ 22 w 77"/>
                <a:gd name="T1" fmla="*/ 22 h 44"/>
                <a:gd name="T2" fmla="*/ 0 w 77"/>
                <a:gd name="T3" fmla="*/ 44 h 44"/>
                <a:gd name="T4" fmla="*/ 77 w 77"/>
                <a:gd name="T5" fmla="*/ 22 h 44"/>
                <a:gd name="T6" fmla="*/ 0 w 77"/>
                <a:gd name="T7" fmla="*/ 0 h 44"/>
                <a:gd name="T8" fmla="*/ 22 w 77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22" y="22"/>
                  </a:moveTo>
                  <a:lnTo>
                    <a:pt x="0" y="44"/>
                  </a:lnTo>
                  <a:lnTo>
                    <a:pt x="77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085" y="1286"/>
              <a:ext cx="363" cy="262"/>
            </a:xfrm>
            <a:custGeom>
              <a:avLst/>
              <a:gdLst>
                <a:gd name="T0" fmla="*/ 63 w 2850"/>
                <a:gd name="T1" fmla="*/ 0 h 2052"/>
                <a:gd name="T2" fmla="*/ 2787 w 2850"/>
                <a:gd name="T3" fmla="*/ 0 h 2052"/>
                <a:gd name="T4" fmla="*/ 2850 w 2850"/>
                <a:gd name="T5" fmla="*/ 63 h 2052"/>
                <a:gd name="T6" fmla="*/ 2850 w 2850"/>
                <a:gd name="T7" fmla="*/ 1989 h 2052"/>
                <a:gd name="T8" fmla="*/ 2787 w 2850"/>
                <a:gd name="T9" fmla="*/ 2052 h 2052"/>
                <a:gd name="T10" fmla="*/ 63 w 2850"/>
                <a:gd name="T11" fmla="*/ 2052 h 2052"/>
                <a:gd name="T12" fmla="*/ 0 w 2850"/>
                <a:gd name="T13" fmla="*/ 1989 h 2052"/>
                <a:gd name="T14" fmla="*/ 0 w 2850"/>
                <a:gd name="T15" fmla="*/ 63 h 2052"/>
                <a:gd name="T16" fmla="*/ 63 w 2850"/>
                <a:gd name="T1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0" h="2052">
                  <a:moveTo>
                    <a:pt x="63" y="0"/>
                  </a:moveTo>
                  <a:lnTo>
                    <a:pt x="2787" y="0"/>
                  </a:lnTo>
                  <a:cubicBezTo>
                    <a:pt x="2822" y="0"/>
                    <a:pt x="2850" y="28"/>
                    <a:pt x="2850" y="63"/>
                  </a:cubicBezTo>
                  <a:lnTo>
                    <a:pt x="2850" y="1989"/>
                  </a:lnTo>
                  <a:cubicBezTo>
                    <a:pt x="2850" y="2024"/>
                    <a:pt x="2822" y="2052"/>
                    <a:pt x="2787" y="2052"/>
                  </a:cubicBezTo>
                  <a:lnTo>
                    <a:pt x="63" y="2052"/>
                  </a:lnTo>
                  <a:cubicBezTo>
                    <a:pt x="28" y="2052"/>
                    <a:pt x="0" y="2024"/>
                    <a:pt x="0" y="1989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Line 82"/>
            <p:cNvSpPr>
              <a:spLocks noChangeShapeType="1"/>
            </p:cNvSpPr>
            <p:nvPr/>
          </p:nvSpPr>
          <p:spPr bwMode="auto">
            <a:xfrm>
              <a:off x="3673" y="2091"/>
              <a:ext cx="400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4007" y="2069"/>
              <a:ext cx="77" cy="44"/>
            </a:xfrm>
            <a:custGeom>
              <a:avLst/>
              <a:gdLst>
                <a:gd name="T0" fmla="*/ 22 w 77"/>
                <a:gd name="T1" fmla="*/ 22 h 44"/>
                <a:gd name="T2" fmla="*/ 0 w 77"/>
                <a:gd name="T3" fmla="*/ 44 h 44"/>
                <a:gd name="T4" fmla="*/ 77 w 77"/>
                <a:gd name="T5" fmla="*/ 22 h 44"/>
                <a:gd name="T6" fmla="*/ 0 w 77"/>
                <a:gd name="T7" fmla="*/ 0 h 44"/>
                <a:gd name="T8" fmla="*/ 22 w 77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22" y="22"/>
                  </a:moveTo>
                  <a:lnTo>
                    <a:pt x="0" y="44"/>
                  </a:lnTo>
                  <a:lnTo>
                    <a:pt x="77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4084" y="1901"/>
              <a:ext cx="363" cy="262"/>
            </a:xfrm>
            <a:custGeom>
              <a:avLst/>
              <a:gdLst>
                <a:gd name="T0" fmla="*/ 63 w 2851"/>
                <a:gd name="T1" fmla="*/ 0 h 2052"/>
                <a:gd name="T2" fmla="*/ 2788 w 2851"/>
                <a:gd name="T3" fmla="*/ 0 h 2052"/>
                <a:gd name="T4" fmla="*/ 2851 w 2851"/>
                <a:gd name="T5" fmla="*/ 63 h 2052"/>
                <a:gd name="T6" fmla="*/ 2851 w 2851"/>
                <a:gd name="T7" fmla="*/ 1989 h 2052"/>
                <a:gd name="T8" fmla="*/ 2788 w 2851"/>
                <a:gd name="T9" fmla="*/ 2052 h 2052"/>
                <a:gd name="T10" fmla="*/ 63 w 2851"/>
                <a:gd name="T11" fmla="*/ 2052 h 2052"/>
                <a:gd name="T12" fmla="*/ 0 w 2851"/>
                <a:gd name="T13" fmla="*/ 1989 h 2052"/>
                <a:gd name="T14" fmla="*/ 0 w 2851"/>
                <a:gd name="T15" fmla="*/ 63 h 2052"/>
                <a:gd name="T16" fmla="*/ 63 w 2851"/>
                <a:gd name="T17" fmla="*/ 0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1" h="2052">
                  <a:moveTo>
                    <a:pt x="63" y="0"/>
                  </a:moveTo>
                  <a:lnTo>
                    <a:pt x="2788" y="0"/>
                  </a:lnTo>
                  <a:cubicBezTo>
                    <a:pt x="2823" y="0"/>
                    <a:pt x="2851" y="28"/>
                    <a:pt x="2851" y="63"/>
                  </a:cubicBezTo>
                  <a:lnTo>
                    <a:pt x="2851" y="1989"/>
                  </a:lnTo>
                  <a:cubicBezTo>
                    <a:pt x="2851" y="2024"/>
                    <a:pt x="2823" y="2052"/>
                    <a:pt x="2788" y="2052"/>
                  </a:cubicBezTo>
                  <a:lnTo>
                    <a:pt x="63" y="2052"/>
                  </a:lnTo>
                  <a:cubicBezTo>
                    <a:pt x="28" y="2052"/>
                    <a:pt x="0" y="2024"/>
                    <a:pt x="0" y="1989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55FF99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 flipV="1">
              <a:off x="3659" y="1452"/>
              <a:ext cx="414" cy="48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4013" y="1443"/>
              <a:ext cx="67" cy="73"/>
            </a:xfrm>
            <a:custGeom>
              <a:avLst/>
              <a:gdLst>
                <a:gd name="T0" fmla="*/ 31 w 67"/>
                <a:gd name="T1" fmla="*/ 42 h 73"/>
                <a:gd name="T2" fmla="*/ 33 w 67"/>
                <a:gd name="T3" fmla="*/ 73 h 73"/>
                <a:gd name="T4" fmla="*/ 67 w 67"/>
                <a:gd name="T5" fmla="*/ 0 h 73"/>
                <a:gd name="T6" fmla="*/ 0 w 67"/>
                <a:gd name="T7" fmla="*/ 44 h 73"/>
                <a:gd name="T8" fmla="*/ 31 w 67"/>
                <a:gd name="T9" fmla="*/ 4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3">
                  <a:moveTo>
                    <a:pt x="31" y="42"/>
                  </a:moveTo>
                  <a:lnTo>
                    <a:pt x="33" y="73"/>
                  </a:lnTo>
                  <a:lnTo>
                    <a:pt x="67" y="0"/>
                  </a:lnTo>
                  <a:lnTo>
                    <a:pt x="0" y="44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>
              <a:off x="3653" y="1471"/>
              <a:ext cx="414" cy="479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4008" y="1886"/>
              <a:ext cx="67" cy="73"/>
            </a:xfrm>
            <a:custGeom>
              <a:avLst/>
              <a:gdLst>
                <a:gd name="T0" fmla="*/ 31 w 67"/>
                <a:gd name="T1" fmla="*/ 31 h 73"/>
                <a:gd name="T2" fmla="*/ 0 w 67"/>
                <a:gd name="T3" fmla="*/ 29 h 73"/>
                <a:gd name="T4" fmla="*/ 67 w 67"/>
                <a:gd name="T5" fmla="*/ 73 h 73"/>
                <a:gd name="T6" fmla="*/ 33 w 67"/>
                <a:gd name="T7" fmla="*/ 0 h 73"/>
                <a:gd name="T8" fmla="*/ 31 w 67"/>
                <a:gd name="T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3">
                  <a:moveTo>
                    <a:pt x="31" y="31"/>
                  </a:moveTo>
                  <a:lnTo>
                    <a:pt x="0" y="29"/>
                  </a:lnTo>
                  <a:lnTo>
                    <a:pt x="67" y="73"/>
                  </a:lnTo>
                  <a:lnTo>
                    <a:pt x="33" y="0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89"/>
            <p:cNvSpPr>
              <a:spLocks noChangeShapeType="1"/>
            </p:cNvSpPr>
            <p:nvPr/>
          </p:nvSpPr>
          <p:spPr bwMode="auto">
            <a:xfrm>
              <a:off x="3658" y="2629"/>
              <a:ext cx="399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3992" y="2607"/>
              <a:ext cx="76" cy="44"/>
            </a:xfrm>
            <a:custGeom>
              <a:avLst/>
              <a:gdLst>
                <a:gd name="T0" fmla="*/ 21 w 76"/>
                <a:gd name="T1" fmla="*/ 22 h 44"/>
                <a:gd name="T2" fmla="*/ 0 w 76"/>
                <a:gd name="T3" fmla="*/ 44 h 44"/>
                <a:gd name="T4" fmla="*/ 76 w 76"/>
                <a:gd name="T5" fmla="*/ 22 h 44"/>
                <a:gd name="T6" fmla="*/ 0 w 76"/>
                <a:gd name="T7" fmla="*/ 0 h 44"/>
                <a:gd name="T8" fmla="*/ 21 w 76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44">
                  <a:moveTo>
                    <a:pt x="21" y="22"/>
                  </a:moveTo>
                  <a:lnTo>
                    <a:pt x="0" y="44"/>
                  </a:lnTo>
                  <a:lnTo>
                    <a:pt x="76" y="22"/>
                  </a:lnTo>
                  <a:lnTo>
                    <a:pt x="0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>
              <a:off x="3650" y="3385"/>
              <a:ext cx="400" cy="0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3984" y="3363"/>
              <a:ext cx="77" cy="44"/>
            </a:xfrm>
            <a:custGeom>
              <a:avLst/>
              <a:gdLst>
                <a:gd name="T0" fmla="*/ 22 w 77"/>
                <a:gd name="T1" fmla="*/ 22 h 44"/>
                <a:gd name="T2" fmla="*/ 0 w 77"/>
                <a:gd name="T3" fmla="*/ 44 h 44"/>
                <a:gd name="T4" fmla="*/ 77 w 77"/>
                <a:gd name="T5" fmla="*/ 22 h 44"/>
                <a:gd name="T6" fmla="*/ 0 w 77"/>
                <a:gd name="T7" fmla="*/ 0 h 44"/>
                <a:gd name="T8" fmla="*/ 22 w 77"/>
                <a:gd name="T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4">
                  <a:moveTo>
                    <a:pt x="22" y="22"/>
                  </a:moveTo>
                  <a:lnTo>
                    <a:pt x="0" y="44"/>
                  </a:lnTo>
                  <a:lnTo>
                    <a:pt x="77" y="22"/>
                  </a:lnTo>
                  <a:lnTo>
                    <a:pt x="0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 flipV="1">
              <a:off x="3636" y="2746"/>
              <a:ext cx="414" cy="479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3990" y="2737"/>
              <a:ext cx="67" cy="73"/>
            </a:xfrm>
            <a:custGeom>
              <a:avLst/>
              <a:gdLst>
                <a:gd name="T0" fmla="*/ 31 w 67"/>
                <a:gd name="T1" fmla="*/ 42 h 73"/>
                <a:gd name="T2" fmla="*/ 34 w 67"/>
                <a:gd name="T3" fmla="*/ 73 h 73"/>
                <a:gd name="T4" fmla="*/ 67 w 67"/>
                <a:gd name="T5" fmla="*/ 0 h 73"/>
                <a:gd name="T6" fmla="*/ 0 w 67"/>
                <a:gd name="T7" fmla="*/ 44 h 73"/>
                <a:gd name="T8" fmla="*/ 31 w 67"/>
                <a:gd name="T9" fmla="*/ 4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3">
                  <a:moveTo>
                    <a:pt x="31" y="42"/>
                  </a:moveTo>
                  <a:lnTo>
                    <a:pt x="34" y="73"/>
                  </a:lnTo>
                  <a:lnTo>
                    <a:pt x="67" y="0"/>
                  </a:lnTo>
                  <a:lnTo>
                    <a:pt x="0" y="44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Line 95"/>
            <p:cNvSpPr>
              <a:spLocks noChangeShapeType="1"/>
            </p:cNvSpPr>
            <p:nvPr/>
          </p:nvSpPr>
          <p:spPr bwMode="auto">
            <a:xfrm>
              <a:off x="3631" y="2765"/>
              <a:ext cx="414" cy="479"/>
            </a:xfrm>
            <a:prstGeom prst="line">
              <a:avLst/>
            </a:prstGeom>
            <a:noFill/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3985" y="3180"/>
              <a:ext cx="67" cy="73"/>
            </a:xfrm>
            <a:custGeom>
              <a:avLst/>
              <a:gdLst>
                <a:gd name="T0" fmla="*/ 31 w 67"/>
                <a:gd name="T1" fmla="*/ 31 h 73"/>
                <a:gd name="T2" fmla="*/ 0 w 67"/>
                <a:gd name="T3" fmla="*/ 29 h 73"/>
                <a:gd name="T4" fmla="*/ 67 w 67"/>
                <a:gd name="T5" fmla="*/ 73 h 73"/>
                <a:gd name="T6" fmla="*/ 33 w 67"/>
                <a:gd name="T7" fmla="*/ 0 h 73"/>
                <a:gd name="T8" fmla="*/ 31 w 67"/>
                <a:gd name="T9" fmla="*/ 31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73">
                  <a:moveTo>
                    <a:pt x="31" y="31"/>
                  </a:moveTo>
                  <a:lnTo>
                    <a:pt x="0" y="29"/>
                  </a:lnTo>
                  <a:lnTo>
                    <a:pt x="67" y="73"/>
                  </a:lnTo>
                  <a:lnTo>
                    <a:pt x="33" y="0"/>
                  </a:lnTo>
                  <a:lnTo>
                    <a:pt x="31" y="3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auto">
            <a:xfrm>
              <a:off x="1981" y="1110"/>
              <a:ext cx="138" cy="175"/>
            </a:xfrm>
            <a:custGeom>
              <a:avLst/>
              <a:gdLst>
                <a:gd name="T0" fmla="*/ 63 w 1084"/>
                <a:gd name="T1" fmla="*/ 0 h 1368"/>
                <a:gd name="T2" fmla="*/ 1021 w 1084"/>
                <a:gd name="T3" fmla="*/ 0 h 1368"/>
                <a:gd name="T4" fmla="*/ 1084 w 1084"/>
                <a:gd name="T5" fmla="*/ 63 h 1368"/>
                <a:gd name="T6" fmla="*/ 1084 w 1084"/>
                <a:gd name="T7" fmla="*/ 1305 h 1368"/>
                <a:gd name="T8" fmla="*/ 1021 w 1084"/>
                <a:gd name="T9" fmla="*/ 1368 h 1368"/>
                <a:gd name="T10" fmla="*/ 63 w 1084"/>
                <a:gd name="T11" fmla="*/ 1368 h 1368"/>
                <a:gd name="T12" fmla="*/ 0 w 1084"/>
                <a:gd name="T13" fmla="*/ 1305 h 1368"/>
                <a:gd name="T14" fmla="*/ 0 w 1084"/>
                <a:gd name="T15" fmla="*/ 63 h 1368"/>
                <a:gd name="T16" fmla="*/ 63 w 1084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368">
                  <a:moveTo>
                    <a:pt x="63" y="0"/>
                  </a:moveTo>
                  <a:lnTo>
                    <a:pt x="1021" y="0"/>
                  </a:lnTo>
                  <a:cubicBezTo>
                    <a:pt x="1056" y="0"/>
                    <a:pt x="1084" y="28"/>
                    <a:pt x="1084" y="63"/>
                  </a:cubicBezTo>
                  <a:lnTo>
                    <a:pt x="1084" y="1305"/>
                  </a:lnTo>
                  <a:cubicBezTo>
                    <a:pt x="1084" y="1340"/>
                    <a:pt x="1056" y="1368"/>
                    <a:pt x="1021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8"/>
            <p:cNvSpPr>
              <a:spLocks noChangeArrowheads="1"/>
            </p:cNvSpPr>
            <p:nvPr/>
          </p:nvSpPr>
          <p:spPr bwMode="auto">
            <a:xfrm>
              <a:off x="2017" y="1134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1977" y="1510"/>
              <a:ext cx="138" cy="174"/>
            </a:xfrm>
            <a:custGeom>
              <a:avLst/>
              <a:gdLst>
                <a:gd name="T0" fmla="*/ 63 w 1083"/>
                <a:gd name="T1" fmla="*/ 0 h 1368"/>
                <a:gd name="T2" fmla="*/ 1020 w 1083"/>
                <a:gd name="T3" fmla="*/ 0 h 1368"/>
                <a:gd name="T4" fmla="*/ 1083 w 1083"/>
                <a:gd name="T5" fmla="*/ 63 h 1368"/>
                <a:gd name="T6" fmla="*/ 1083 w 1083"/>
                <a:gd name="T7" fmla="*/ 1305 h 1368"/>
                <a:gd name="T8" fmla="*/ 1020 w 1083"/>
                <a:gd name="T9" fmla="*/ 1368 h 1368"/>
                <a:gd name="T10" fmla="*/ 63 w 1083"/>
                <a:gd name="T11" fmla="*/ 1368 h 1368"/>
                <a:gd name="T12" fmla="*/ 0 w 1083"/>
                <a:gd name="T13" fmla="*/ 1305 h 1368"/>
                <a:gd name="T14" fmla="*/ 0 w 1083"/>
                <a:gd name="T15" fmla="*/ 63 h 1368"/>
                <a:gd name="T16" fmla="*/ 63 w 1083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8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5"/>
                  </a:lnTo>
                  <a:cubicBezTo>
                    <a:pt x="1083" y="1340"/>
                    <a:pt x="1055" y="1368"/>
                    <a:pt x="1020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0"/>
            <p:cNvSpPr>
              <a:spLocks noChangeArrowheads="1"/>
            </p:cNvSpPr>
            <p:nvPr/>
          </p:nvSpPr>
          <p:spPr bwMode="auto">
            <a:xfrm>
              <a:off x="2014" y="1534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1972" y="1768"/>
              <a:ext cx="138" cy="174"/>
            </a:xfrm>
            <a:custGeom>
              <a:avLst/>
              <a:gdLst>
                <a:gd name="T0" fmla="*/ 63 w 1083"/>
                <a:gd name="T1" fmla="*/ 0 h 1368"/>
                <a:gd name="T2" fmla="*/ 1020 w 1083"/>
                <a:gd name="T3" fmla="*/ 0 h 1368"/>
                <a:gd name="T4" fmla="*/ 1083 w 1083"/>
                <a:gd name="T5" fmla="*/ 63 h 1368"/>
                <a:gd name="T6" fmla="*/ 1083 w 1083"/>
                <a:gd name="T7" fmla="*/ 1305 h 1368"/>
                <a:gd name="T8" fmla="*/ 1020 w 1083"/>
                <a:gd name="T9" fmla="*/ 1368 h 1368"/>
                <a:gd name="T10" fmla="*/ 63 w 1083"/>
                <a:gd name="T11" fmla="*/ 1368 h 1368"/>
                <a:gd name="T12" fmla="*/ 0 w 1083"/>
                <a:gd name="T13" fmla="*/ 1305 h 1368"/>
                <a:gd name="T14" fmla="*/ 0 w 1083"/>
                <a:gd name="T15" fmla="*/ 63 h 1368"/>
                <a:gd name="T16" fmla="*/ 63 w 1083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8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5"/>
                  </a:lnTo>
                  <a:cubicBezTo>
                    <a:pt x="1083" y="1340"/>
                    <a:pt x="1055" y="1368"/>
                    <a:pt x="1020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2"/>
            <p:cNvSpPr>
              <a:spLocks noChangeArrowheads="1"/>
            </p:cNvSpPr>
            <p:nvPr/>
          </p:nvSpPr>
          <p:spPr bwMode="auto">
            <a:xfrm>
              <a:off x="2008" y="179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1968" y="2139"/>
              <a:ext cx="138" cy="174"/>
            </a:xfrm>
            <a:custGeom>
              <a:avLst/>
              <a:gdLst>
                <a:gd name="T0" fmla="*/ 63 w 1084"/>
                <a:gd name="T1" fmla="*/ 0 h 1369"/>
                <a:gd name="T2" fmla="*/ 1021 w 1084"/>
                <a:gd name="T3" fmla="*/ 0 h 1369"/>
                <a:gd name="T4" fmla="*/ 1084 w 1084"/>
                <a:gd name="T5" fmla="*/ 63 h 1369"/>
                <a:gd name="T6" fmla="*/ 1084 w 1084"/>
                <a:gd name="T7" fmla="*/ 1306 h 1369"/>
                <a:gd name="T8" fmla="*/ 1021 w 1084"/>
                <a:gd name="T9" fmla="*/ 1369 h 1369"/>
                <a:gd name="T10" fmla="*/ 63 w 1084"/>
                <a:gd name="T11" fmla="*/ 1369 h 1369"/>
                <a:gd name="T12" fmla="*/ 0 w 1084"/>
                <a:gd name="T13" fmla="*/ 1306 h 1369"/>
                <a:gd name="T14" fmla="*/ 0 w 1084"/>
                <a:gd name="T15" fmla="*/ 63 h 1369"/>
                <a:gd name="T16" fmla="*/ 63 w 1084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369">
                  <a:moveTo>
                    <a:pt x="63" y="0"/>
                  </a:moveTo>
                  <a:lnTo>
                    <a:pt x="1021" y="0"/>
                  </a:lnTo>
                  <a:cubicBezTo>
                    <a:pt x="1056" y="0"/>
                    <a:pt x="1084" y="28"/>
                    <a:pt x="1084" y="63"/>
                  </a:cubicBezTo>
                  <a:lnTo>
                    <a:pt x="1084" y="1306"/>
                  </a:lnTo>
                  <a:cubicBezTo>
                    <a:pt x="1084" y="1340"/>
                    <a:pt x="1056" y="1369"/>
                    <a:pt x="1021" y="1369"/>
                  </a:cubicBezTo>
                  <a:lnTo>
                    <a:pt x="63" y="1369"/>
                  </a:lnTo>
                  <a:cubicBezTo>
                    <a:pt x="29" y="1369"/>
                    <a:pt x="0" y="1340"/>
                    <a:pt x="0" y="1306"/>
                  </a:cubicBezTo>
                  <a:lnTo>
                    <a:pt x="0" y="63"/>
                  </a:lnTo>
                  <a:cubicBezTo>
                    <a:pt x="0" y="28"/>
                    <a:pt x="29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4"/>
            <p:cNvSpPr>
              <a:spLocks noChangeArrowheads="1"/>
            </p:cNvSpPr>
            <p:nvPr/>
          </p:nvSpPr>
          <p:spPr bwMode="auto">
            <a:xfrm>
              <a:off x="2005" y="2163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1972" y="2422"/>
              <a:ext cx="138" cy="175"/>
            </a:xfrm>
            <a:custGeom>
              <a:avLst/>
              <a:gdLst>
                <a:gd name="T0" fmla="*/ 63 w 1083"/>
                <a:gd name="T1" fmla="*/ 0 h 1368"/>
                <a:gd name="T2" fmla="*/ 1020 w 1083"/>
                <a:gd name="T3" fmla="*/ 0 h 1368"/>
                <a:gd name="T4" fmla="*/ 1083 w 1083"/>
                <a:gd name="T5" fmla="*/ 63 h 1368"/>
                <a:gd name="T6" fmla="*/ 1083 w 1083"/>
                <a:gd name="T7" fmla="*/ 1305 h 1368"/>
                <a:gd name="T8" fmla="*/ 1020 w 1083"/>
                <a:gd name="T9" fmla="*/ 1368 h 1368"/>
                <a:gd name="T10" fmla="*/ 63 w 1083"/>
                <a:gd name="T11" fmla="*/ 1368 h 1368"/>
                <a:gd name="T12" fmla="*/ 0 w 1083"/>
                <a:gd name="T13" fmla="*/ 1305 h 1368"/>
                <a:gd name="T14" fmla="*/ 0 w 1083"/>
                <a:gd name="T15" fmla="*/ 63 h 1368"/>
                <a:gd name="T16" fmla="*/ 63 w 1083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8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5"/>
                  </a:lnTo>
                  <a:cubicBezTo>
                    <a:pt x="1083" y="1340"/>
                    <a:pt x="1055" y="1368"/>
                    <a:pt x="1020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6"/>
            <p:cNvSpPr>
              <a:spLocks noChangeArrowheads="1"/>
            </p:cNvSpPr>
            <p:nvPr/>
          </p:nvSpPr>
          <p:spPr bwMode="auto">
            <a:xfrm>
              <a:off x="2008" y="2446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5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1968" y="2786"/>
              <a:ext cx="138" cy="174"/>
            </a:xfrm>
            <a:custGeom>
              <a:avLst/>
              <a:gdLst>
                <a:gd name="T0" fmla="*/ 63 w 1084"/>
                <a:gd name="T1" fmla="*/ 0 h 1369"/>
                <a:gd name="T2" fmla="*/ 1021 w 1084"/>
                <a:gd name="T3" fmla="*/ 0 h 1369"/>
                <a:gd name="T4" fmla="*/ 1084 w 1084"/>
                <a:gd name="T5" fmla="*/ 63 h 1369"/>
                <a:gd name="T6" fmla="*/ 1084 w 1084"/>
                <a:gd name="T7" fmla="*/ 1306 h 1369"/>
                <a:gd name="T8" fmla="*/ 1021 w 1084"/>
                <a:gd name="T9" fmla="*/ 1369 h 1369"/>
                <a:gd name="T10" fmla="*/ 63 w 1084"/>
                <a:gd name="T11" fmla="*/ 1369 h 1369"/>
                <a:gd name="T12" fmla="*/ 0 w 1084"/>
                <a:gd name="T13" fmla="*/ 1306 h 1369"/>
                <a:gd name="T14" fmla="*/ 0 w 1084"/>
                <a:gd name="T15" fmla="*/ 63 h 1369"/>
                <a:gd name="T16" fmla="*/ 63 w 1084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369">
                  <a:moveTo>
                    <a:pt x="63" y="0"/>
                  </a:moveTo>
                  <a:lnTo>
                    <a:pt x="1021" y="0"/>
                  </a:lnTo>
                  <a:cubicBezTo>
                    <a:pt x="1056" y="0"/>
                    <a:pt x="1084" y="28"/>
                    <a:pt x="1084" y="63"/>
                  </a:cubicBezTo>
                  <a:lnTo>
                    <a:pt x="1084" y="1306"/>
                  </a:lnTo>
                  <a:cubicBezTo>
                    <a:pt x="1084" y="1341"/>
                    <a:pt x="1056" y="1369"/>
                    <a:pt x="1021" y="1369"/>
                  </a:cubicBezTo>
                  <a:lnTo>
                    <a:pt x="63" y="1369"/>
                  </a:lnTo>
                  <a:cubicBezTo>
                    <a:pt x="29" y="1369"/>
                    <a:pt x="0" y="1341"/>
                    <a:pt x="0" y="1306"/>
                  </a:cubicBezTo>
                  <a:lnTo>
                    <a:pt x="0" y="63"/>
                  </a:lnTo>
                  <a:cubicBezTo>
                    <a:pt x="0" y="28"/>
                    <a:pt x="29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8"/>
            <p:cNvSpPr>
              <a:spLocks noChangeArrowheads="1"/>
            </p:cNvSpPr>
            <p:nvPr/>
          </p:nvSpPr>
          <p:spPr bwMode="auto">
            <a:xfrm>
              <a:off x="2005" y="2810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6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1972" y="3069"/>
              <a:ext cx="138" cy="175"/>
            </a:xfrm>
            <a:custGeom>
              <a:avLst/>
              <a:gdLst>
                <a:gd name="T0" fmla="*/ 63 w 1083"/>
                <a:gd name="T1" fmla="*/ 0 h 1369"/>
                <a:gd name="T2" fmla="*/ 1020 w 1083"/>
                <a:gd name="T3" fmla="*/ 0 h 1369"/>
                <a:gd name="T4" fmla="*/ 1083 w 1083"/>
                <a:gd name="T5" fmla="*/ 63 h 1369"/>
                <a:gd name="T6" fmla="*/ 1083 w 1083"/>
                <a:gd name="T7" fmla="*/ 1306 h 1369"/>
                <a:gd name="T8" fmla="*/ 1020 w 1083"/>
                <a:gd name="T9" fmla="*/ 1369 h 1369"/>
                <a:gd name="T10" fmla="*/ 63 w 1083"/>
                <a:gd name="T11" fmla="*/ 1369 h 1369"/>
                <a:gd name="T12" fmla="*/ 0 w 1083"/>
                <a:gd name="T13" fmla="*/ 1306 h 1369"/>
                <a:gd name="T14" fmla="*/ 0 w 1083"/>
                <a:gd name="T15" fmla="*/ 63 h 1369"/>
                <a:gd name="T16" fmla="*/ 63 w 1083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9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6"/>
                  </a:lnTo>
                  <a:cubicBezTo>
                    <a:pt x="1083" y="1340"/>
                    <a:pt x="1055" y="1369"/>
                    <a:pt x="1020" y="1369"/>
                  </a:cubicBezTo>
                  <a:lnTo>
                    <a:pt x="63" y="1369"/>
                  </a:lnTo>
                  <a:cubicBezTo>
                    <a:pt x="28" y="1369"/>
                    <a:pt x="0" y="1340"/>
                    <a:pt x="0" y="1306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0"/>
            <p:cNvSpPr>
              <a:spLocks noChangeArrowheads="1"/>
            </p:cNvSpPr>
            <p:nvPr/>
          </p:nvSpPr>
          <p:spPr bwMode="auto">
            <a:xfrm>
              <a:off x="2008" y="3093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7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1968" y="3426"/>
              <a:ext cx="138" cy="174"/>
            </a:xfrm>
            <a:custGeom>
              <a:avLst/>
              <a:gdLst>
                <a:gd name="T0" fmla="*/ 63 w 1084"/>
                <a:gd name="T1" fmla="*/ 0 h 1369"/>
                <a:gd name="T2" fmla="*/ 1021 w 1084"/>
                <a:gd name="T3" fmla="*/ 0 h 1369"/>
                <a:gd name="T4" fmla="*/ 1084 w 1084"/>
                <a:gd name="T5" fmla="*/ 63 h 1369"/>
                <a:gd name="T6" fmla="*/ 1084 w 1084"/>
                <a:gd name="T7" fmla="*/ 1306 h 1369"/>
                <a:gd name="T8" fmla="*/ 1021 w 1084"/>
                <a:gd name="T9" fmla="*/ 1369 h 1369"/>
                <a:gd name="T10" fmla="*/ 63 w 1084"/>
                <a:gd name="T11" fmla="*/ 1369 h 1369"/>
                <a:gd name="T12" fmla="*/ 0 w 1084"/>
                <a:gd name="T13" fmla="*/ 1306 h 1369"/>
                <a:gd name="T14" fmla="*/ 0 w 1084"/>
                <a:gd name="T15" fmla="*/ 63 h 1369"/>
                <a:gd name="T16" fmla="*/ 63 w 1084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369">
                  <a:moveTo>
                    <a:pt x="63" y="0"/>
                  </a:moveTo>
                  <a:lnTo>
                    <a:pt x="1021" y="0"/>
                  </a:lnTo>
                  <a:cubicBezTo>
                    <a:pt x="1056" y="0"/>
                    <a:pt x="1084" y="28"/>
                    <a:pt x="1084" y="63"/>
                  </a:cubicBezTo>
                  <a:lnTo>
                    <a:pt x="1084" y="1306"/>
                  </a:lnTo>
                  <a:cubicBezTo>
                    <a:pt x="1084" y="1341"/>
                    <a:pt x="1056" y="1369"/>
                    <a:pt x="1021" y="1369"/>
                  </a:cubicBezTo>
                  <a:lnTo>
                    <a:pt x="63" y="1369"/>
                  </a:lnTo>
                  <a:cubicBezTo>
                    <a:pt x="29" y="1369"/>
                    <a:pt x="0" y="1341"/>
                    <a:pt x="0" y="1306"/>
                  </a:cubicBezTo>
                  <a:lnTo>
                    <a:pt x="0" y="63"/>
                  </a:lnTo>
                  <a:cubicBezTo>
                    <a:pt x="0" y="28"/>
                    <a:pt x="29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2"/>
            <p:cNvSpPr>
              <a:spLocks noChangeArrowheads="1"/>
            </p:cNvSpPr>
            <p:nvPr/>
          </p:nvSpPr>
          <p:spPr bwMode="auto">
            <a:xfrm>
              <a:off x="2005" y="3450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8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4868" y="1115"/>
              <a:ext cx="138" cy="175"/>
            </a:xfrm>
            <a:custGeom>
              <a:avLst/>
              <a:gdLst>
                <a:gd name="T0" fmla="*/ 63 w 1083"/>
                <a:gd name="T1" fmla="*/ 0 h 1368"/>
                <a:gd name="T2" fmla="*/ 1020 w 1083"/>
                <a:gd name="T3" fmla="*/ 0 h 1368"/>
                <a:gd name="T4" fmla="*/ 1083 w 1083"/>
                <a:gd name="T5" fmla="*/ 63 h 1368"/>
                <a:gd name="T6" fmla="*/ 1083 w 1083"/>
                <a:gd name="T7" fmla="*/ 1305 h 1368"/>
                <a:gd name="T8" fmla="*/ 1020 w 1083"/>
                <a:gd name="T9" fmla="*/ 1368 h 1368"/>
                <a:gd name="T10" fmla="*/ 63 w 1083"/>
                <a:gd name="T11" fmla="*/ 1368 h 1368"/>
                <a:gd name="T12" fmla="*/ 0 w 1083"/>
                <a:gd name="T13" fmla="*/ 1305 h 1368"/>
                <a:gd name="T14" fmla="*/ 0 w 1083"/>
                <a:gd name="T15" fmla="*/ 63 h 1368"/>
                <a:gd name="T16" fmla="*/ 63 w 1083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8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5"/>
                  </a:lnTo>
                  <a:cubicBezTo>
                    <a:pt x="1083" y="1340"/>
                    <a:pt x="1055" y="1368"/>
                    <a:pt x="1020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4"/>
            <p:cNvSpPr>
              <a:spLocks noChangeArrowheads="1"/>
            </p:cNvSpPr>
            <p:nvPr/>
          </p:nvSpPr>
          <p:spPr bwMode="auto">
            <a:xfrm>
              <a:off x="4904" y="1140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4864" y="1515"/>
              <a:ext cx="138" cy="175"/>
            </a:xfrm>
            <a:custGeom>
              <a:avLst/>
              <a:gdLst>
                <a:gd name="T0" fmla="*/ 63 w 1083"/>
                <a:gd name="T1" fmla="*/ 0 h 1368"/>
                <a:gd name="T2" fmla="*/ 1020 w 1083"/>
                <a:gd name="T3" fmla="*/ 0 h 1368"/>
                <a:gd name="T4" fmla="*/ 1083 w 1083"/>
                <a:gd name="T5" fmla="*/ 63 h 1368"/>
                <a:gd name="T6" fmla="*/ 1083 w 1083"/>
                <a:gd name="T7" fmla="*/ 1305 h 1368"/>
                <a:gd name="T8" fmla="*/ 1020 w 1083"/>
                <a:gd name="T9" fmla="*/ 1368 h 1368"/>
                <a:gd name="T10" fmla="*/ 63 w 1083"/>
                <a:gd name="T11" fmla="*/ 1368 h 1368"/>
                <a:gd name="T12" fmla="*/ 0 w 1083"/>
                <a:gd name="T13" fmla="*/ 1305 h 1368"/>
                <a:gd name="T14" fmla="*/ 0 w 1083"/>
                <a:gd name="T15" fmla="*/ 63 h 1368"/>
                <a:gd name="T16" fmla="*/ 63 w 1083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8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5"/>
                  </a:lnTo>
                  <a:cubicBezTo>
                    <a:pt x="1083" y="1340"/>
                    <a:pt x="1055" y="1368"/>
                    <a:pt x="1020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16"/>
            <p:cNvSpPr>
              <a:spLocks noChangeArrowheads="1"/>
            </p:cNvSpPr>
            <p:nvPr/>
          </p:nvSpPr>
          <p:spPr bwMode="auto">
            <a:xfrm>
              <a:off x="4901" y="1539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4859" y="1773"/>
              <a:ext cx="138" cy="175"/>
            </a:xfrm>
            <a:custGeom>
              <a:avLst/>
              <a:gdLst>
                <a:gd name="T0" fmla="*/ 63 w 1084"/>
                <a:gd name="T1" fmla="*/ 0 h 1368"/>
                <a:gd name="T2" fmla="*/ 1021 w 1084"/>
                <a:gd name="T3" fmla="*/ 0 h 1368"/>
                <a:gd name="T4" fmla="*/ 1084 w 1084"/>
                <a:gd name="T5" fmla="*/ 63 h 1368"/>
                <a:gd name="T6" fmla="*/ 1084 w 1084"/>
                <a:gd name="T7" fmla="*/ 1305 h 1368"/>
                <a:gd name="T8" fmla="*/ 1021 w 1084"/>
                <a:gd name="T9" fmla="*/ 1368 h 1368"/>
                <a:gd name="T10" fmla="*/ 63 w 1084"/>
                <a:gd name="T11" fmla="*/ 1368 h 1368"/>
                <a:gd name="T12" fmla="*/ 0 w 1084"/>
                <a:gd name="T13" fmla="*/ 1305 h 1368"/>
                <a:gd name="T14" fmla="*/ 0 w 1084"/>
                <a:gd name="T15" fmla="*/ 63 h 1368"/>
                <a:gd name="T16" fmla="*/ 63 w 1084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368">
                  <a:moveTo>
                    <a:pt x="63" y="0"/>
                  </a:moveTo>
                  <a:lnTo>
                    <a:pt x="1021" y="0"/>
                  </a:lnTo>
                  <a:cubicBezTo>
                    <a:pt x="1056" y="0"/>
                    <a:pt x="1084" y="28"/>
                    <a:pt x="1084" y="63"/>
                  </a:cubicBezTo>
                  <a:lnTo>
                    <a:pt x="1084" y="1305"/>
                  </a:lnTo>
                  <a:cubicBezTo>
                    <a:pt x="1084" y="1340"/>
                    <a:pt x="1056" y="1368"/>
                    <a:pt x="1021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118"/>
            <p:cNvSpPr>
              <a:spLocks noChangeArrowheads="1"/>
            </p:cNvSpPr>
            <p:nvPr/>
          </p:nvSpPr>
          <p:spPr bwMode="auto">
            <a:xfrm>
              <a:off x="4895" y="1797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4855" y="2144"/>
              <a:ext cx="138" cy="175"/>
            </a:xfrm>
            <a:custGeom>
              <a:avLst/>
              <a:gdLst>
                <a:gd name="T0" fmla="*/ 63 w 1083"/>
                <a:gd name="T1" fmla="*/ 0 h 1369"/>
                <a:gd name="T2" fmla="*/ 1020 w 1083"/>
                <a:gd name="T3" fmla="*/ 0 h 1369"/>
                <a:gd name="T4" fmla="*/ 1083 w 1083"/>
                <a:gd name="T5" fmla="*/ 63 h 1369"/>
                <a:gd name="T6" fmla="*/ 1083 w 1083"/>
                <a:gd name="T7" fmla="*/ 1306 h 1369"/>
                <a:gd name="T8" fmla="*/ 1020 w 1083"/>
                <a:gd name="T9" fmla="*/ 1369 h 1369"/>
                <a:gd name="T10" fmla="*/ 63 w 1083"/>
                <a:gd name="T11" fmla="*/ 1369 h 1369"/>
                <a:gd name="T12" fmla="*/ 0 w 1083"/>
                <a:gd name="T13" fmla="*/ 1306 h 1369"/>
                <a:gd name="T14" fmla="*/ 0 w 1083"/>
                <a:gd name="T15" fmla="*/ 63 h 1369"/>
                <a:gd name="T16" fmla="*/ 63 w 1083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9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6"/>
                  </a:lnTo>
                  <a:cubicBezTo>
                    <a:pt x="1083" y="1341"/>
                    <a:pt x="1055" y="1369"/>
                    <a:pt x="1020" y="1369"/>
                  </a:cubicBezTo>
                  <a:lnTo>
                    <a:pt x="63" y="1369"/>
                  </a:lnTo>
                  <a:cubicBezTo>
                    <a:pt x="28" y="1369"/>
                    <a:pt x="0" y="1341"/>
                    <a:pt x="0" y="1306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120"/>
            <p:cNvSpPr>
              <a:spLocks noChangeArrowheads="1"/>
            </p:cNvSpPr>
            <p:nvPr/>
          </p:nvSpPr>
          <p:spPr bwMode="auto">
            <a:xfrm>
              <a:off x="4891" y="2168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4859" y="2427"/>
              <a:ext cx="138" cy="175"/>
            </a:xfrm>
            <a:custGeom>
              <a:avLst/>
              <a:gdLst>
                <a:gd name="T0" fmla="*/ 63 w 1084"/>
                <a:gd name="T1" fmla="*/ 0 h 1368"/>
                <a:gd name="T2" fmla="*/ 1021 w 1084"/>
                <a:gd name="T3" fmla="*/ 0 h 1368"/>
                <a:gd name="T4" fmla="*/ 1084 w 1084"/>
                <a:gd name="T5" fmla="*/ 63 h 1368"/>
                <a:gd name="T6" fmla="*/ 1084 w 1084"/>
                <a:gd name="T7" fmla="*/ 1305 h 1368"/>
                <a:gd name="T8" fmla="*/ 1021 w 1084"/>
                <a:gd name="T9" fmla="*/ 1368 h 1368"/>
                <a:gd name="T10" fmla="*/ 63 w 1084"/>
                <a:gd name="T11" fmla="*/ 1368 h 1368"/>
                <a:gd name="T12" fmla="*/ 0 w 1084"/>
                <a:gd name="T13" fmla="*/ 1305 h 1368"/>
                <a:gd name="T14" fmla="*/ 0 w 1084"/>
                <a:gd name="T15" fmla="*/ 63 h 1368"/>
                <a:gd name="T16" fmla="*/ 63 w 1084"/>
                <a:gd name="T17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368">
                  <a:moveTo>
                    <a:pt x="63" y="0"/>
                  </a:moveTo>
                  <a:lnTo>
                    <a:pt x="1021" y="0"/>
                  </a:lnTo>
                  <a:cubicBezTo>
                    <a:pt x="1056" y="0"/>
                    <a:pt x="1084" y="28"/>
                    <a:pt x="1084" y="63"/>
                  </a:cubicBezTo>
                  <a:lnTo>
                    <a:pt x="1084" y="1305"/>
                  </a:lnTo>
                  <a:cubicBezTo>
                    <a:pt x="1084" y="1340"/>
                    <a:pt x="1056" y="1368"/>
                    <a:pt x="1021" y="1368"/>
                  </a:cubicBezTo>
                  <a:lnTo>
                    <a:pt x="63" y="1368"/>
                  </a:lnTo>
                  <a:cubicBezTo>
                    <a:pt x="28" y="1368"/>
                    <a:pt x="0" y="1340"/>
                    <a:pt x="0" y="1305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2"/>
            <p:cNvSpPr>
              <a:spLocks noChangeArrowheads="1"/>
            </p:cNvSpPr>
            <p:nvPr/>
          </p:nvSpPr>
          <p:spPr bwMode="auto">
            <a:xfrm>
              <a:off x="4895" y="2452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5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4855" y="2791"/>
              <a:ext cx="138" cy="175"/>
            </a:xfrm>
            <a:custGeom>
              <a:avLst/>
              <a:gdLst>
                <a:gd name="T0" fmla="*/ 63 w 1083"/>
                <a:gd name="T1" fmla="*/ 0 h 1369"/>
                <a:gd name="T2" fmla="*/ 1020 w 1083"/>
                <a:gd name="T3" fmla="*/ 0 h 1369"/>
                <a:gd name="T4" fmla="*/ 1083 w 1083"/>
                <a:gd name="T5" fmla="*/ 63 h 1369"/>
                <a:gd name="T6" fmla="*/ 1083 w 1083"/>
                <a:gd name="T7" fmla="*/ 1306 h 1369"/>
                <a:gd name="T8" fmla="*/ 1020 w 1083"/>
                <a:gd name="T9" fmla="*/ 1369 h 1369"/>
                <a:gd name="T10" fmla="*/ 63 w 1083"/>
                <a:gd name="T11" fmla="*/ 1369 h 1369"/>
                <a:gd name="T12" fmla="*/ 0 w 1083"/>
                <a:gd name="T13" fmla="*/ 1306 h 1369"/>
                <a:gd name="T14" fmla="*/ 0 w 1083"/>
                <a:gd name="T15" fmla="*/ 63 h 1369"/>
                <a:gd name="T16" fmla="*/ 63 w 1083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9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8"/>
                    <a:pt x="1083" y="63"/>
                  </a:cubicBezTo>
                  <a:lnTo>
                    <a:pt x="1083" y="1306"/>
                  </a:lnTo>
                  <a:cubicBezTo>
                    <a:pt x="1083" y="1341"/>
                    <a:pt x="1055" y="1369"/>
                    <a:pt x="1020" y="1369"/>
                  </a:cubicBezTo>
                  <a:lnTo>
                    <a:pt x="63" y="1369"/>
                  </a:lnTo>
                  <a:cubicBezTo>
                    <a:pt x="28" y="1369"/>
                    <a:pt x="0" y="1341"/>
                    <a:pt x="0" y="1306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124"/>
            <p:cNvSpPr>
              <a:spLocks noChangeArrowheads="1"/>
            </p:cNvSpPr>
            <p:nvPr/>
          </p:nvSpPr>
          <p:spPr bwMode="auto">
            <a:xfrm>
              <a:off x="4891" y="2816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6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4859" y="3074"/>
              <a:ext cx="138" cy="175"/>
            </a:xfrm>
            <a:custGeom>
              <a:avLst/>
              <a:gdLst>
                <a:gd name="T0" fmla="*/ 63 w 1084"/>
                <a:gd name="T1" fmla="*/ 0 h 1369"/>
                <a:gd name="T2" fmla="*/ 1021 w 1084"/>
                <a:gd name="T3" fmla="*/ 0 h 1369"/>
                <a:gd name="T4" fmla="*/ 1084 w 1084"/>
                <a:gd name="T5" fmla="*/ 63 h 1369"/>
                <a:gd name="T6" fmla="*/ 1084 w 1084"/>
                <a:gd name="T7" fmla="*/ 1306 h 1369"/>
                <a:gd name="T8" fmla="*/ 1021 w 1084"/>
                <a:gd name="T9" fmla="*/ 1369 h 1369"/>
                <a:gd name="T10" fmla="*/ 63 w 1084"/>
                <a:gd name="T11" fmla="*/ 1369 h 1369"/>
                <a:gd name="T12" fmla="*/ 0 w 1084"/>
                <a:gd name="T13" fmla="*/ 1306 h 1369"/>
                <a:gd name="T14" fmla="*/ 0 w 1084"/>
                <a:gd name="T15" fmla="*/ 63 h 1369"/>
                <a:gd name="T16" fmla="*/ 63 w 1084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369">
                  <a:moveTo>
                    <a:pt x="63" y="0"/>
                  </a:moveTo>
                  <a:lnTo>
                    <a:pt x="1021" y="0"/>
                  </a:lnTo>
                  <a:cubicBezTo>
                    <a:pt x="1056" y="0"/>
                    <a:pt x="1084" y="28"/>
                    <a:pt x="1084" y="63"/>
                  </a:cubicBezTo>
                  <a:lnTo>
                    <a:pt x="1084" y="1306"/>
                  </a:lnTo>
                  <a:cubicBezTo>
                    <a:pt x="1084" y="1340"/>
                    <a:pt x="1056" y="1369"/>
                    <a:pt x="1021" y="1369"/>
                  </a:cubicBezTo>
                  <a:lnTo>
                    <a:pt x="63" y="1369"/>
                  </a:lnTo>
                  <a:cubicBezTo>
                    <a:pt x="28" y="1369"/>
                    <a:pt x="0" y="1340"/>
                    <a:pt x="0" y="1306"/>
                  </a:cubicBezTo>
                  <a:lnTo>
                    <a:pt x="0" y="63"/>
                  </a:lnTo>
                  <a:cubicBezTo>
                    <a:pt x="0" y="28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26"/>
            <p:cNvSpPr>
              <a:spLocks noChangeArrowheads="1"/>
            </p:cNvSpPr>
            <p:nvPr/>
          </p:nvSpPr>
          <p:spPr bwMode="auto">
            <a:xfrm>
              <a:off x="4895" y="3099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7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1" name="Freeform 127"/>
            <p:cNvSpPr>
              <a:spLocks/>
            </p:cNvSpPr>
            <p:nvPr/>
          </p:nvSpPr>
          <p:spPr bwMode="auto">
            <a:xfrm>
              <a:off x="4855" y="3431"/>
              <a:ext cx="138" cy="174"/>
            </a:xfrm>
            <a:custGeom>
              <a:avLst/>
              <a:gdLst>
                <a:gd name="T0" fmla="*/ 63 w 1083"/>
                <a:gd name="T1" fmla="*/ 0 h 1369"/>
                <a:gd name="T2" fmla="*/ 1020 w 1083"/>
                <a:gd name="T3" fmla="*/ 0 h 1369"/>
                <a:gd name="T4" fmla="*/ 1083 w 1083"/>
                <a:gd name="T5" fmla="*/ 63 h 1369"/>
                <a:gd name="T6" fmla="*/ 1083 w 1083"/>
                <a:gd name="T7" fmla="*/ 1306 h 1369"/>
                <a:gd name="T8" fmla="*/ 1020 w 1083"/>
                <a:gd name="T9" fmla="*/ 1369 h 1369"/>
                <a:gd name="T10" fmla="*/ 63 w 1083"/>
                <a:gd name="T11" fmla="*/ 1369 h 1369"/>
                <a:gd name="T12" fmla="*/ 0 w 1083"/>
                <a:gd name="T13" fmla="*/ 1306 h 1369"/>
                <a:gd name="T14" fmla="*/ 0 w 1083"/>
                <a:gd name="T15" fmla="*/ 63 h 1369"/>
                <a:gd name="T16" fmla="*/ 63 w 1083"/>
                <a:gd name="T17" fmla="*/ 0 h 1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3" h="1369">
                  <a:moveTo>
                    <a:pt x="63" y="0"/>
                  </a:moveTo>
                  <a:lnTo>
                    <a:pt x="1020" y="0"/>
                  </a:lnTo>
                  <a:cubicBezTo>
                    <a:pt x="1055" y="0"/>
                    <a:pt x="1083" y="29"/>
                    <a:pt x="1083" y="63"/>
                  </a:cubicBezTo>
                  <a:lnTo>
                    <a:pt x="1083" y="1306"/>
                  </a:lnTo>
                  <a:cubicBezTo>
                    <a:pt x="1083" y="1341"/>
                    <a:pt x="1055" y="1369"/>
                    <a:pt x="1020" y="1369"/>
                  </a:cubicBezTo>
                  <a:lnTo>
                    <a:pt x="63" y="1369"/>
                  </a:lnTo>
                  <a:cubicBezTo>
                    <a:pt x="28" y="1369"/>
                    <a:pt x="0" y="1341"/>
                    <a:pt x="0" y="1306"/>
                  </a:cubicBezTo>
                  <a:lnTo>
                    <a:pt x="0" y="63"/>
                  </a:lnTo>
                  <a:cubicBezTo>
                    <a:pt x="0" y="29"/>
                    <a:pt x="28" y="0"/>
                    <a:pt x="63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908E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4891" y="3455"/>
              <a:ext cx="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8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3" name="Rectangle 129"/>
            <p:cNvSpPr>
              <a:spLocks noChangeArrowheads="1"/>
            </p:cNvSpPr>
            <p:nvPr/>
          </p:nvSpPr>
          <p:spPr bwMode="auto">
            <a:xfrm>
              <a:off x="2631" y="1315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4" name="Rectangle 130"/>
            <p:cNvSpPr>
              <a:spLocks noChangeArrowheads="1"/>
            </p:cNvSpPr>
            <p:nvPr/>
          </p:nvSpPr>
          <p:spPr bwMode="auto">
            <a:xfrm>
              <a:off x="2616" y="1938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2602" y="2614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2595" y="3240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11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6144" y="3802"/>
              <a:ext cx="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8" name="Rectangle 134"/>
            <p:cNvSpPr>
              <a:spLocks noChangeArrowheads="1"/>
            </p:cNvSpPr>
            <p:nvPr/>
          </p:nvSpPr>
          <p:spPr bwMode="auto">
            <a:xfrm>
              <a:off x="3394" y="1326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9" name="Rectangle 135"/>
            <p:cNvSpPr>
              <a:spLocks noChangeArrowheads="1"/>
            </p:cNvSpPr>
            <p:nvPr/>
          </p:nvSpPr>
          <p:spPr bwMode="auto">
            <a:xfrm>
              <a:off x="3379" y="1950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0" name="Rectangle 136"/>
            <p:cNvSpPr>
              <a:spLocks noChangeArrowheads="1"/>
            </p:cNvSpPr>
            <p:nvPr/>
          </p:nvSpPr>
          <p:spPr bwMode="auto">
            <a:xfrm>
              <a:off x="3364" y="2626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3357" y="3251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11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4157" y="1326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3" name="Rectangle 139"/>
            <p:cNvSpPr>
              <a:spLocks noChangeArrowheads="1"/>
            </p:cNvSpPr>
            <p:nvPr/>
          </p:nvSpPr>
          <p:spPr bwMode="auto">
            <a:xfrm>
              <a:off x="4142" y="1950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4127" y="2626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5" name="Rectangle 141"/>
            <p:cNvSpPr>
              <a:spLocks noChangeArrowheads="1"/>
            </p:cNvSpPr>
            <p:nvPr/>
          </p:nvSpPr>
          <p:spPr bwMode="auto">
            <a:xfrm>
              <a:off x="4120" y="3251"/>
              <a:ext cx="172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000000"/>
                  </a:solidFill>
                  <a:latin typeface="Sans"/>
                </a:rPr>
                <a:t>11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Summary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133600" y="1905001"/>
            <a:ext cx="7816850" cy="2792413"/>
            <a:chOff x="829" y="1200"/>
            <a:chExt cx="4924" cy="1759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29" y="1200"/>
              <a:ext cx="4896" cy="1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875" y="1211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75" y="1246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875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910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990" y="1245"/>
              <a:ext cx="5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Topology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803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84" y="1245"/>
              <a:ext cx="63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# Switches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2605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2686" y="1245"/>
              <a:ext cx="42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# Links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3602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682" y="1245"/>
              <a:ext cx="52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Diameter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4370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4450" y="1245"/>
              <a:ext cx="11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Bisection Bandwidth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5710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744" y="124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875" y="1406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875" y="1441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875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910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990" y="1429"/>
              <a:ext cx="3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Chain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803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884" y="142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2605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686" y="142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N-1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24" name="Line 30"/>
            <p:cNvSpPr>
              <a:spLocks noChangeShapeType="1"/>
            </p:cNvSpPr>
            <p:nvPr/>
          </p:nvSpPr>
          <p:spPr bwMode="auto">
            <a:xfrm flipV="1">
              <a:off x="3602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5" name="Rectangle 31"/>
            <p:cNvSpPr>
              <a:spLocks noChangeArrowheads="1"/>
            </p:cNvSpPr>
            <p:nvPr/>
          </p:nvSpPr>
          <p:spPr bwMode="auto">
            <a:xfrm>
              <a:off x="3682" y="142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N-1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27" name="Line 32"/>
            <p:cNvSpPr>
              <a:spLocks noChangeShapeType="1"/>
            </p:cNvSpPr>
            <p:nvPr/>
          </p:nvSpPr>
          <p:spPr bwMode="auto">
            <a:xfrm flipV="1">
              <a:off x="4370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28" name="Rectangle 33"/>
            <p:cNvSpPr>
              <a:spLocks noChangeArrowheads="1"/>
            </p:cNvSpPr>
            <p:nvPr/>
          </p:nvSpPr>
          <p:spPr bwMode="auto">
            <a:xfrm>
              <a:off x="4450" y="142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29" name="Line 34"/>
            <p:cNvSpPr>
              <a:spLocks noChangeShapeType="1"/>
            </p:cNvSpPr>
            <p:nvPr/>
          </p:nvSpPr>
          <p:spPr bwMode="auto">
            <a:xfrm flipV="1">
              <a:off x="5710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0" name="Line 35"/>
            <p:cNvSpPr>
              <a:spLocks noChangeShapeType="1"/>
            </p:cNvSpPr>
            <p:nvPr/>
          </p:nvSpPr>
          <p:spPr bwMode="auto">
            <a:xfrm flipV="1">
              <a:off x="5744" y="1441"/>
              <a:ext cx="0" cy="148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1" name="Line 36"/>
            <p:cNvSpPr>
              <a:spLocks noChangeShapeType="1"/>
            </p:cNvSpPr>
            <p:nvPr/>
          </p:nvSpPr>
          <p:spPr bwMode="auto">
            <a:xfrm>
              <a:off x="875" y="1601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2" name="Line 37"/>
            <p:cNvSpPr>
              <a:spLocks noChangeShapeType="1"/>
            </p:cNvSpPr>
            <p:nvPr/>
          </p:nvSpPr>
          <p:spPr bwMode="auto">
            <a:xfrm flipV="1">
              <a:off x="875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3" name="Line 38"/>
            <p:cNvSpPr>
              <a:spLocks noChangeShapeType="1"/>
            </p:cNvSpPr>
            <p:nvPr/>
          </p:nvSpPr>
          <p:spPr bwMode="auto">
            <a:xfrm flipV="1">
              <a:off x="910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4" name="Rectangle 39"/>
            <p:cNvSpPr>
              <a:spLocks noChangeArrowheads="1"/>
            </p:cNvSpPr>
            <p:nvPr/>
          </p:nvSpPr>
          <p:spPr bwMode="auto">
            <a:xfrm>
              <a:off x="990" y="1589"/>
              <a:ext cx="2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Ring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35" name="Line 40"/>
            <p:cNvSpPr>
              <a:spLocks noChangeShapeType="1"/>
            </p:cNvSpPr>
            <p:nvPr/>
          </p:nvSpPr>
          <p:spPr bwMode="auto">
            <a:xfrm flipV="1">
              <a:off x="1803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6" name="Rectangle 41"/>
            <p:cNvSpPr>
              <a:spLocks noChangeArrowheads="1"/>
            </p:cNvSpPr>
            <p:nvPr/>
          </p:nvSpPr>
          <p:spPr bwMode="auto">
            <a:xfrm>
              <a:off x="1884" y="158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37" name="Line 42"/>
            <p:cNvSpPr>
              <a:spLocks noChangeShapeType="1"/>
            </p:cNvSpPr>
            <p:nvPr/>
          </p:nvSpPr>
          <p:spPr bwMode="auto">
            <a:xfrm flipV="1">
              <a:off x="2605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8" name="Rectangle 43"/>
            <p:cNvSpPr>
              <a:spLocks noChangeArrowheads="1"/>
            </p:cNvSpPr>
            <p:nvPr/>
          </p:nvSpPr>
          <p:spPr bwMode="auto">
            <a:xfrm>
              <a:off x="2686" y="1589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39" name="Line 44"/>
            <p:cNvSpPr>
              <a:spLocks noChangeShapeType="1"/>
            </p:cNvSpPr>
            <p:nvPr/>
          </p:nvSpPr>
          <p:spPr bwMode="auto">
            <a:xfrm flipV="1">
              <a:off x="3602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0" name="Rectangle 45"/>
            <p:cNvSpPr>
              <a:spLocks noChangeArrowheads="1"/>
            </p:cNvSpPr>
            <p:nvPr/>
          </p:nvSpPr>
          <p:spPr bwMode="auto">
            <a:xfrm>
              <a:off x="3682" y="1589"/>
              <a:ext cx="2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N/2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41" name="Line 46"/>
            <p:cNvSpPr>
              <a:spLocks noChangeShapeType="1"/>
            </p:cNvSpPr>
            <p:nvPr/>
          </p:nvSpPr>
          <p:spPr bwMode="auto">
            <a:xfrm flipV="1">
              <a:off x="4370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2" name="Rectangle 47"/>
            <p:cNvSpPr>
              <a:spLocks noChangeArrowheads="1"/>
            </p:cNvSpPr>
            <p:nvPr/>
          </p:nvSpPr>
          <p:spPr bwMode="auto">
            <a:xfrm>
              <a:off x="4450" y="158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43" name="Line 48"/>
            <p:cNvSpPr>
              <a:spLocks noChangeShapeType="1"/>
            </p:cNvSpPr>
            <p:nvPr/>
          </p:nvSpPr>
          <p:spPr bwMode="auto">
            <a:xfrm flipV="1">
              <a:off x="5710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4" name="Line 49"/>
            <p:cNvSpPr>
              <a:spLocks noChangeShapeType="1"/>
            </p:cNvSpPr>
            <p:nvPr/>
          </p:nvSpPr>
          <p:spPr bwMode="auto">
            <a:xfrm flipV="1">
              <a:off x="5744" y="160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5" name="Line 50"/>
            <p:cNvSpPr>
              <a:spLocks noChangeShapeType="1"/>
            </p:cNvSpPr>
            <p:nvPr/>
          </p:nvSpPr>
          <p:spPr bwMode="auto">
            <a:xfrm>
              <a:off x="875" y="1750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6" name="Line 51"/>
            <p:cNvSpPr>
              <a:spLocks noChangeShapeType="1"/>
            </p:cNvSpPr>
            <p:nvPr/>
          </p:nvSpPr>
          <p:spPr bwMode="auto">
            <a:xfrm flipV="1">
              <a:off x="875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7" name="Line 52"/>
            <p:cNvSpPr>
              <a:spLocks noChangeShapeType="1"/>
            </p:cNvSpPr>
            <p:nvPr/>
          </p:nvSpPr>
          <p:spPr bwMode="auto">
            <a:xfrm flipV="1">
              <a:off x="910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48" name="Rectangle 53"/>
            <p:cNvSpPr>
              <a:spLocks noChangeArrowheads="1"/>
            </p:cNvSpPr>
            <p:nvPr/>
          </p:nvSpPr>
          <p:spPr bwMode="auto">
            <a:xfrm>
              <a:off x="990" y="1749"/>
              <a:ext cx="48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Fat Tree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49" name="Line 54"/>
            <p:cNvSpPr>
              <a:spLocks noChangeShapeType="1"/>
            </p:cNvSpPr>
            <p:nvPr/>
          </p:nvSpPr>
          <p:spPr bwMode="auto">
            <a:xfrm flipV="1">
              <a:off x="1803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0" name="Rectangle 55"/>
            <p:cNvSpPr>
              <a:spLocks noChangeArrowheads="1"/>
            </p:cNvSpPr>
            <p:nvPr/>
          </p:nvSpPr>
          <p:spPr bwMode="auto">
            <a:xfrm>
              <a:off x="1884" y="174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N-1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51" name="Line 56"/>
            <p:cNvSpPr>
              <a:spLocks noChangeShapeType="1"/>
            </p:cNvSpPr>
            <p:nvPr/>
          </p:nvSpPr>
          <p:spPr bwMode="auto">
            <a:xfrm flipV="1">
              <a:off x="2605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2" name="Rectangle 57"/>
            <p:cNvSpPr>
              <a:spLocks noChangeArrowheads="1"/>
            </p:cNvSpPr>
            <p:nvPr/>
          </p:nvSpPr>
          <p:spPr bwMode="auto">
            <a:xfrm>
              <a:off x="2686" y="1749"/>
              <a:ext cx="5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N(log(N))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53" name="Line 58"/>
            <p:cNvSpPr>
              <a:spLocks noChangeShapeType="1"/>
            </p:cNvSpPr>
            <p:nvPr/>
          </p:nvSpPr>
          <p:spPr bwMode="auto">
            <a:xfrm flipV="1">
              <a:off x="3602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4" name="Rectangle 59"/>
            <p:cNvSpPr>
              <a:spLocks noChangeArrowheads="1"/>
            </p:cNvSpPr>
            <p:nvPr/>
          </p:nvSpPr>
          <p:spPr bwMode="auto">
            <a:xfrm>
              <a:off x="3682" y="1749"/>
              <a:ext cx="4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2log(N)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55" name="Line 60"/>
            <p:cNvSpPr>
              <a:spLocks noChangeShapeType="1"/>
            </p:cNvSpPr>
            <p:nvPr/>
          </p:nvSpPr>
          <p:spPr bwMode="auto">
            <a:xfrm flipV="1">
              <a:off x="4370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6" name="Rectangle 61"/>
            <p:cNvSpPr>
              <a:spLocks noChangeArrowheads="1"/>
            </p:cNvSpPr>
            <p:nvPr/>
          </p:nvSpPr>
          <p:spPr bwMode="auto">
            <a:xfrm>
              <a:off x="4450" y="1749"/>
              <a:ext cx="2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N/2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57" name="Rectangle 62"/>
            <p:cNvSpPr>
              <a:spLocks noChangeArrowheads="1"/>
            </p:cNvSpPr>
            <p:nvPr/>
          </p:nvSpPr>
          <p:spPr bwMode="auto">
            <a:xfrm>
              <a:off x="4656" y="175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A1B1C"/>
                  </a:solidFill>
                  <a:latin typeface="Adobe Caslon Pro"/>
                </a:rPr>
                <a:t>†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58" name="Line 63"/>
            <p:cNvSpPr>
              <a:spLocks noChangeShapeType="1"/>
            </p:cNvSpPr>
            <p:nvPr/>
          </p:nvSpPr>
          <p:spPr bwMode="auto">
            <a:xfrm flipV="1">
              <a:off x="5710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59" name="Line 64"/>
            <p:cNvSpPr>
              <a:spLocks noChangeShapeType="1"/>
            </p:cNvSpPr>
            <p:nvPr/>
          </p:nvSpPr>
          <p:spPr bwMode="auto">
            <a:xfrm flipV="1">
              <a:off x="5744" y="1761"/>
              <a:ext cx="0" cy="14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0" name="Line 65"/>
            <p:cNvSpPr>
              <a:spLocks noChangeShapeType="1"/>
            </p:cNvSpPr>
            <p:nvPr/>
          </p:nvSpPr>
          <p:spPr bwMode="auto">
            <a:xfrm>
              <a:off x="884" y="1910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1" name="Line 66"/>
            <p:cNvSpPr>
              <a:spLocks noChangeShapeType="1"/>
            </p:cNvSpPr>
            <p:nvPr/>
          </p:nvSpPr>
          <p:spPr bwMode="auto">
            <a:xfrm flipV="1">
              <a:off x="875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2" name="Line 67"/>
            <p:cNvSpPr>
              <a:spLocks noChangeShapeType="1"/>
            </p:cNvSpPr>
            <p:nvPr/>
          </p:nvSpPr>
          <p:spPr bwMode="auto">
            <a:xfrm flipV="1">
              <a:off x="910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3" name="Rectangle 68"/>
            <p:cNvSpPr>
              <a:spLocks noChangeArrowheads="1"/>
            </p:cNvSpPr>
            <p:nvPr/>
          </p:nvSpPr>
          <p:spPr bwMode="auto">
            <a:xfrm>
              <a:off x="990" y="1921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Mesh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64" name="Line 69"/>
            <p:cNvSpPr>
              <a:spLocks noChangeShapeType="1"/>
            </p:cNvSpPr>
            <p:nvPr/>
          </p:nvSpPr>
          <p:spPr bwMode="auto">
            <a:xfrm flipV="1">
              <a:off x="1803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5" name="Rectangle 70"/>
            <p:cNvSpPr>
              <a:spLocks noChangeArrowheads="1"/>
            </p:cNvSpPr>
            <p:nvPr/>
          </p:nvSpPr>
          <p:spPr bwMode="auto">
            <a:xfrm>
              <a:off x="1884" y="192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66" name="Line 71"/>
            <p:cNvSpPr>
              <a:spLocks noChangeShapeType="1"/>
            </p:cNvSpPr>
            <p:nvPr/>
          </p:nvSpPr>
          <p:spPr bwMode="auto">
            <a:xfrm flipV="1">
              <a:off x="2605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67" name="Rectangle 72"/>
            <p:cNvSpPr>
              <a:spLocks noChangeArrowheads="1"/>
            </p:cNvSpPr>
            <p:nvPr/>
          </p:nvSpPr>
          <p:spPr bwMode="auto">
            <a:xfrm>
              <a:off x="2686" y="1921"/>
              <a:ext cx="3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2N –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68" name="Rectangle 73"/>
            <p:cNvSpPr>
              <a:spLocks noChangeArrowheads="1"/>
            </p:cNvSpPr>
            <p:nvPr/>
          </p:nvSpPr>
          <p:spPr bwMode="auto">
            <a:xfrm>
              <a:off x="3018" y="1921"/>
              <a:ext cx="1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2√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71" name="Rectangle 76"/>
            <p:cNvSpPr>
              <a:spLocks noChangeArrowheads="1"/>
            </p:cNvSpPr>
            <p:nvPr/>
          </p:nvSpPr>
          <p:spPr bwMode="auto">
            <a:xfrm>
              <a:off x="3190" y="1921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72" name="Line 77"/>
            <p:cNvSpPr>
              <a:spLocks noChangeShapeType="1"/>
            </p:cNvSpPr>
            <p:nvPr/>
          </p:nvSpPr>
          <p:spPr bwMode="auto">
            <a:xfrm flipV="1">
              <a:off x="3602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73" name="Rectangle 78"/>
            <p:cNvSpPr>
              <a:spLocks noChangeArrowheads="1"/>
            </p:cNvSpPr>
            <p:nvPr/>
          </p:nvSpPr>
          <p:spPr bwMode="auto">
            <a:xfrm>
              <a:off x="3682" y="1921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2</a:t>
              </a: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√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74" name="Rectangle 79"/>
            <p:cNvSpPr>
              <a:spLocks noChangeArrowheads="1"/>
            </p:cNvSpPr>
            <p:nvPr/>
          </p:nvSpPr>
          <p:spPr bwMode="auto">
            <a:xfrm>
              <a:off x="3751" y="181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6676" name="Rectangle 81"/>
            <p:cNvSpPr>
              <a:spLocks noChangeArrowheads="1"/>
            </p:cNvSpPr>
            <p:nvPr/>
          </p:nvSpPr>
          <p:spPr bwMode="auto">
            <a:xfrm>
              <a:off x="3854" y="1921"/>
              <a:ext cx="2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 –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77" name="Rectangle 82"/>
            <p:cNvSpPr>
              <a:spLocks noChangeArrowheads="1"/>
            </p:cNvSpPr>
            <p:nvPr/>
          </p:nvSpPr>
          <p:spPr bwMode="auto">
            <a:xfrm>
              <a:off x="4129" y="192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78" name="Line 83"/>
            <p:cNvSpPr>
              <a:spLocks noChangeShapeType="1"/>
            </p:cNvSpPr>
            <p:nvPr/>
          </p:nvSpPr>
          <p:spPr bwMode="auto">
            <a:xfrm flipV="1">
              <a:off x="4370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79" name="Rectangle 84"/>
            <p:cNvSpPr>
              <a:spLocks noChangeArrowheads="1"/>
            </p:cNvSpPr>
            <p:nvPr/>
          </p:nvSpPr>
          <p:spPr bwMode="auto">
            <a:xfrm>
              <a:off x="4450" y="181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6680" name="Line 85"/>
            <p:cNvSpPr>
              <a:spLocks noChangeShapeType="1"/>
            </p:cNvSpPr>
            <p:nvPr/>
          </p:nvSpPr>
          <p:spPr bwMode="auto">
            <a:xfrm>
              <a:off x="4564" y="1922"/>
              <a:ext cx="115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1" name="Rectangle 86"/>
            <p:cNvSpPr>
              <a:spLocks noChangeArrowheads="1"/>
            </p:cNvSpPr>
            <p:nvPr/>
          </p:nvSpPr>
          <p:spPr bwMode="auto">
            <a:xfrm>
              <a:off x="4484" y="1921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√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82" name="Line 87"/>
            <p:cNvSpPr>
              <a:spLocks noChangeShapeType="1"/>
            </p:cNvSpPr>
            <p:nvPr/>
          </p:nvSpPr>
          <p:spPr bwMode="auto">
            <a:xfrm flipV="1">
              <a:off x="5710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3" name="Line 88"/>
            <p:cNvSpPr>
              <a:spLocks noChangeShapeType="1"/>
            </p:cNvSpPr>
            <p:nvPr/>
          </p:nvSpPr>
          <p:spPr bwMode="auto">
            <a:xfrm flipV="1">
              <a:off x="5744" y="1922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4" name="Line 89"/>
            <p:cNvSpPr>
              <a:spLocks noChangeShapeType="1"/>
            </p:cNvSpPr>
            <p:nvPr/>
          </p:nvSpPr>
          <p:spPr bwMode="auto">
            <a:xfrm>
              <a:off x="875" y="2082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5" name="Line 90"/>
            <p:cNvSpPr>
              <a:spLocks noChangeShapeType="1"/>
            </p:cNvSpPr>
            <p:nvPr/>
          </p:nvSpPr>
          <p:spPr bwMode="auto">
            <a:xfrm flipV="1">
              <a:off x="875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6" name="Line 91"/>
            <p:cNvSpPr>
              <a:spLocks noChangeShapeType="1"/>
            </p:cNvSpPr>
            <p:nvPr/>
          </p:nvSpPr>
          <p:spPr bwMode="auto">
            <a:xfrm flipV="1">
              <a:off x="910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7" name="Rectangle 92"/>
            <p:cNvSpPr>
              <a:spLocks noChangeArrowheads="1"/>
            </p:cNvSpPr>
            <p:nvPr/>
          </p:nvSpPr>
          <p:spPr bwMode="auto">
            <a:xfrm>
              <a:off x="990" y="2093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Torus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88" name="Line 93"/>
            <p:cNvSpPr>
              <a:spLocks noChangeShapeType="1"/>
            </p:cNvSpPr>
            <p:nvPr/>
          </p:nvSpPr>
          <p:spPr bwMode="auto">
            <a:xfrm flipV="1">
              <a:off x="1803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89" name="Rectangle 94"/>
            <p:cNvSpPr>
              <a:spLocks noChangeArrowheads="1"/>
            </p:cNvSpPr>
            <p:nvPr/>
          </p:nvSpPr>
          <p:spPr bwMode="auto">
            <a:xfrm>
              <a:off x="1884" y="2093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90" name="Line 95"/>
            <p:cNvSpPr>
              <a:spLocks noChangeShapeType="1"/>
            </p:cNvSpPr>
            <p:nvPr/>
          </p:nvSpPr>
          <p:spPr bwMode="auto">
            <a:xfrm flipV="1">
              <a:off x="2605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1" name="Rectangle 96"/>
            <p:cNvSpPr>
              <a:spLocks noChangeArrowheads="1"/>
            </p:cNvSpPr>
            <p:nvPr/>
          </p:nvSpPr>
          <p:spPr bwMode="auto">
            <a:xfrm>
              <a:off x="2686" y="2093"/>
              <a:ext cx="1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2N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692" name="Line 97"/>
            <p:cNvSpPr>
              <a:spLocks noChangeShapeType="1"/>
            </p:cNvSpPr>
            <p:nvPr/>
          </p:nvSpPr>
          <p:spPr bwMode="auto">
            <a:xfrm flipV="1">
              <a:off x="3602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3" name="Rectangle 98"/>
            <p:cNvSpPr>
              <a:spLocks noChangeArrowheads="1"/>
            </p:cNvSpPr>
            <p:nvPr/>
          </p:nvSpPr>
          <p:spPr bwMode="auto">
            <a:xfrm>
              <a:off x="3682" y="197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6695" name="Rectangle 100"/>
            <p:cNvSpPr>
              <a:spLocks noChangeArrowheads="1"/>
            </p:cNvSpPr>
            <p:nvPr/>
          </p:nvSpPr>
          <p:spPr bwMode="auto">
            <a:xfrm>
              <a:off x="3785" y="2093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√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96" name="Line 101"/>
            <p:cNvSpPr>
              <a:spLocks noChangeShapeType="1"/>
            </p:cNvSpPr>
            <p:nvPr/>
          </p:nvSpPr>
          <p:spPr bwMode="auto">
            <a:xfrm flipV="1">
              <a:off x="4370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97" name="Rectangle 102"/>
            <p:cNvSpPr>
              <a:spLocks noChangeArrowheads="1"/>
            </p:cNvSpPr>
            <p:nvPr/>
          </p:nvSpPr>
          <p:spPr bwMode="auto">
            <a:xfrm>
              <a:off x="4450" y="2093"/>
              <a:ext cx="1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2√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698" name="Rectangle 103"/>
            <p:cNvSpPr>
              <a:spLocks noChangeArrowheads="1"/>
            </p:cNvSpPr>
            <p:nvPr/>
          </p:nvSpPr>
          <p:spPr bwMode="auto">
            <a:xfrm>
              <a:off x="4519" y="197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6699" name="Line 104"/>
            <p:cNvSpPr>
              <a:spLocks noChangeShapeType="1"/>
            </p:cNvSpPr>
            <p:nvPr/>
          </p:nvSpPr>
          <p:spPr bwMode="auto">
            <a:xfrm>
              <a:off x="4622" y="2093"/>
              <a:ext cx="114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0" name="Rectangle 105"/>
            <p:cNvSpPr>
              <a:spLocks noChangeArrowheads="1"/>
            </p:cNvSpPr>
            <p:nvPr/>
          </p:nvSpPr>
          <p:spPr bwMode="auto">
            <a:xfrm>
              <a:off x="4622" y="2093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01" name="Line 106"/>
            <p:cNvSpPr>
              <a:spLocks noChangeShapeType="1"/>
            </p:cNvSpPr>
            <p:nvPr/>
          </p:nvSpPr>
          <p:spPr bwMode="auto">
            <a:xfrm flipV="1">
              <a:off x="5710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2" name="Line 107"/>
            <p:cNvSpPr>
              <a:spLocks noChangeShapeType="1"/>
            </p:cNvSpPr>
            <p:nvPr/>
          </p:nvSpPr>
          <p:spPr bwMode="auto">
            <a:xfrm flipV="1">
              <a:off x="5744" y="2093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3" name="Line 108"/>
            <p:cNvSpPr>
              <a:spLocks noChangeShapeType="1"/>
            </p:cNvSpPr>
            <p:nvPr/>
          </p:nvSpPr>
          <p:spPr bwMode="auto">
            <a:xfrm>
              <a:off x="875" y="2254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4" name="Line 109"/>
            <p:cNvSpPr>
              <a:spLocks noChangeShapeType="1"/>
            </p:cNvSpPr>
            <p:nvPr/>
          </p:nvSpPr>
          <p:spPr bwMode="auto">
            <a:xfrm flipV="1">
              <a:off x="875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5" name="Line 110"/>
            <p:cNvSpPr>
              <a:spLocks noChangeShapeType="1"/>
            </p:cNvSpPr>
            <p:nvPr/>
          </p:nvSpPr>
          <p:spPr bwMode="auto">
            <a:xfrm flipV="1">
              <a:off x="910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6" name="Rectangle 111"/>
            <p:cNvSpPr>
              <a:spLocks noChangeArrowheads="1"/>
            </p:cNvSpPr>
            <p:nvPr/>
          </p:nvSpPr>
          <p:spPr bwMode="auto">
            <a:xfrm>
              <a:off x="990" y="2265"/>
              <a:ext cx="76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Folded Torus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07" name="Line 112"/>
            <p:cNvSpPr>
              <a:spLocks noChangeShapeType="1"/>
            </p:cNvSpPr>
            <p:nvPr/>
          </p:nvSpPr>
          <p:spPr bwMode="auto">
            <a:xfrm flipV="1">
              <a:off x="1803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08" name="Rectangle 113"/>
            <p:cNvSpPr>
              <a:spLocks noChangeArrowheads="1"/>
            </p:cNvSpPr>
            <p:nvPr/>
          </p:nvSpPr>
          <p:spPr bwMode="auto">
            <a:xfrm>
              <a:off x="1884" y="226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09" name="Line 114"/>
            <p:cNvSpPr>
              <a:spLocks noChangeShapeType="1"/>
            </p:cNvSpPr>
            <p:nvPr/>
          </p:nvSpPr>
          <p:spPr bwMode="auto">
            <a:xfrm flipV="1">
              <a:off x="2605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10" name="Rectangle 115"/>
            <p:cNvSpPr>
              <a:spLocks noChangeArrowheads="1"/>
            </p:cNvSpPr>
            <p:nvPr/>
          </p:nvSpPr>
          <p:spPr bwMode="auto">
            <a:xfrm>
              <a:off x="2686" y="2265"/>
              <a:ext cx="1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2N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11" name="Line 116"/>
            <p:cNvSpPr>
              <a:spLocks noChangeShapeType="1"/>
            </p:cNvSpPr>
            <p:nvPr/>
          </p:nvSpPr>
          <p:spPr bwMode="auto">
            <a:xfrm flipV="1">
              <a:off x="3602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12" name="Rectangle 117"/>
            <p:cNvSpPr>
              <a:spLocks noChangeArrowheads="1"/>
            </p:cNvSpPr>
            <p:nvPr/>
          </p:nvSpPr>
          <p:spPr bwMode="auto">
            <a:xfrm>
              <a:off x="3682" y="21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6714" name="Rectangle 119"/>
            <p:cNvSpPr>
              <a:spLocks noChangeArrowheads="1"/>
            </p:cNvSpPr>
            <p:nvPr/>
          </p:nvSpPr>
          <p:spPr bwMode="auto">
            <a:xfrm>
              <a:off x="3785" y="2265"/>
              <a:ext cx="2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√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15" name="Line 120"/>
            <p:cNvSpPr>
              <a:spLocks noChangeShapeType="1"/>
            </p:cNvSpPr>
            <p:nvPr/>
          </p:nvSpPr>
          <p:spPr bwMode="auto">
            <a:xfrm flipV="1">
              <a:off x="4370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16" name="Rectangle 121"/>
            <p:cNvSpPr>
              <a:spLocks noChangeArrowheads="1"/>
            </p:cNvSpPr>
            <p:nvPr/>
          </p:nvSpPr>
          <p:spPr bwMode="auto">
            <a:xfrm>
              <a:off x="4450" y="2265"/>
              <a:ext cx="14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2√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17" name="Rectangle 122"/>
            <p:cNvSpPr>
              <a:spLocks noChangeArrowheads="1"/>
            </p:cNvSpPr>
            <p:nvPr/>
          </p:nvSpPr>
          <p:spPr bwMode="auto">
            <a:xfrm>
              <a:off x="4519" y="21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6718" name="Line 123"/>
            <p:cNvSpPr>
              <a:spLocks noChangeShapeType="1"/>
            </p:cNvSpPr>
            <p:nvPr/>
          </p:nvSpPr>
          <p:spPr bwMode="auto">
            <a:xfrm>
              <a:off x="4622" y="2265"/>
              <a:ext cx="114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19" name="Rectangle 124"/>
            <p:cNvSpPr>
              <a:spLocks noChangeArrowheads="1"/>
            </p:cNvSpPr>
            <p:nvPr/>
          </p:nvSpPr>
          <p:spPr bwMode="auto">
            <a:xfrm>
              <a:off x="4622" y="2265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20" name="Line 125"/>
            <p:cNvSpPr>
              <a:spLocks noChangeShapeType="1"/>
            </p:cNvSpPr>
            <p:nvPr/>
          </p:nvSpPr>
          <p:spPr bwMode="auto">
            <a:xfrm flipV="1">
              <a:off x="5710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1" name="Line 126"/>
            <p:cNvSpPr>
              <a:spLocks noChangeShapeType="1"/>
            </p:cNvSpPr>
            <p:nvPr/>
          </p:nvSpPr>
          <p:spPr bwMode="auto">
            <a:xfrm flipV="1">
              <a:off x="5744" y="2254"/>
              <a:ext cx="0" cy="172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2" name="Line 127"/>
            <p:cNvSpPr>
              <a:spLocks noChangeShapeType="1"/>
            </p:cNvSpPr>
            <p:nvPr/>
          </p:nvSpPr>
          <p:spPr bwMode="auto">
            <a:xfrm>
              <a:off x="875" y="2426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3" name="Line 128"/>
            <p:cNvSpPr>
              <a:spLocks noChangeShapeType="1"/>
            </p:cNvSpPr>
            <p:nvPr/>
          </p:nvSpPr>
          <p:spPr bwMode="auto">
            <a:xfrm flipV="1">
              <a:off x="875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4" name="Line 129"/>
            <p:cNvSpPr>
              <a:spLocks noChangeShapeType="1"/>
            </p:cNvSpPr>
            <p:nvPr/>
          </p:nvSpPr>
          <p:spPr bwMode="auto">
            <a:xfrm flipV="1">
              <a:off x="910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5" name="Rectangle 130"/>
            <p:cNvSpPr>
              <a:spLocks noChangeArrowheads="1"/>
            </p:cNvSpPr>
            <p:nvPr/>
          </p:nvSpPr>
          <p:spPr bwMode="auto">
            <a:xfrm>
              <a:off x="990" y="2425"/>
              <a:ext cx="62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Hypercube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26" name="Line 131"/>
            <p:cNvSpPr>
              <a:spLocks noChangeShapeType="1"/>
            </p:cNvSpPr>
            <p:nvPr/>
          </p:nvSpPr>
          <p:spPr bwMode="auto">
            <a:xfrm flipV="1">
              <a:off x="1803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7" name="Rectangle 132"/>
            <p:cNvSpPr>
              <a:spLocks noChangeArrowheads="1"/>
            </p:cNvSpPr>
            <p:nvPr/>
          </p:nvSpPr>
          <p:spPr bwMode="auto">
            <a:xfrm>
              <a:off x="1884" y="242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28" name="Line 133"/>
            <p:cNvSpPr>
              <a:spLocks noChangeShapeType="1"/>
            </p:cNvSpPr>
            <p:nvPr/>
          </p:nvSpPr>
          <p:spPr bwMode="auto">
            <a:xfrm flipV="1">
              <a:off x="2605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29" name="Rectangle 134"/>
            <p:cNvSpPr>
              <a:spLocks noChangeArrowheads="1"/>
            </p:cNvSpPr>
            <p:nvPr/>
          </p:nvSpPr>
          <p:spPr bwMode="auto">
            <a:xfrm>
              <a:off x="2686" y="2425"/>
              <a:ext cx="6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 log (N)/2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30" name="Line 135"/>
            <p:cNvSpPr>
              <a:spLocks noChangeShapeType="1"/>
            </p:cNvSpPr>
            <p:nvPr/>
          </p:nvSpPr>
          <p:spPr bwMode="auto">
            <a:xfrm flipV="1">
              <a:off x="3602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1" name="Rectangle 136"/>
            <p:cNvSpPr>
              <a:spLocks noChangeArrowheads="1"/>
            </p:cNvSpPr>
            <p:nvPr/>
          </p:nvSpPr>
          <p:spPr bwMode="auto">
            <a:xfrm>
              <a:off x="3682" y="2425"/>
              <a:ext cx="3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log(N)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32" name="Line 137"/>
            <p:cNvSpPr>
              <a:spLocks noChangeShapeType="1"/>
            </p:cNvSpPr>
            <p:nvPr/>
          </p:nvSpPr>
          <p:spPr bwMode="auto">
            <a:xfrm flipV="1">
              <a:off x="4370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3" name="Rectangle 138"/>
            <p:cNvSpPr>
              <a:spLocks noChangeArrowheads="1"/>
            </p:cNvSpPr>
            <p:nvPr/>
          </p:nvSpPr>
          <p:spPr bwMode="auto">
            <a:xfrm>
              <a:off x="4450" y="2425"/>
              <a:ext cx="2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N/2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34" name="Line 139"/>
            <p:cNvSpPr>
              <a:spLocks noChangeShapeType="1"/>
            </p:cNvSpPr>
            <p:nvPr/>
          </p:nvSpPr>
          <p:spPr bwMode="auto">
            <a:xfrm flipV="1">
              <a:off x="5710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5" name="Line 140"/>
            <p:cNvSpPr>
              <a:spLocks noChangeShapeType="1"/>
            </p:cNvSpPr>
            <p:nvPr/>
          </p:nvSpPr>
          <p:spPr bwMode="auto">
            <a:xfrm flipV="1">
              <a:off x="5744" y="242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6" name="Line 141"/>
            <p:cNvSpPr>
              <a:spLocks noChangeShapeType="1"/>
            </p:cNvSpPr>
            <p:nvPr/>
          </p:nvSpPr>
          <p:spPr bwMode="auto">
            <a:xfrm>
              <a:off x="875" y="2586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7" name="Line 142"/>
            <p:cNvSpPr>
              <a:spLocks noChangeShapeType="1"/>
            </p:cNvSpPr>
            <p:nvPr/>
          </p:nvSpPr>
          <p:spPr bwMode="auto">
            <a:xfrm flipV="1">
              <a:off x="875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8" name="Line 143"/>
            <p:cNvSpPr>
              <a:spLocks noChangeShapeType="1"/>
            </p:cNvSpPr>
            <p:nvPr/>
          </p:nvSpPr>
          <p:spPr bwMode="auto">
            <a:xfrm flipV="1">
              <a:off x="910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39" name="Rectangle 144"/>
            <p:cNvSpPr>
              <a:spLocks noChangeArrowheads="1"/>
            </p:cNvSpPr>
            <p:nvPr/>
          </p:nvSpPr>
          <p:spPr bwMode="auto">
            <a:xfrm>
              <a:off x="990" y="2586"/>
              <a:ext cx="4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Butterfly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40" name="Line 145"/>
            <p:cNvSpPr>
              <a:spLocks noChangeShapeType="1"/>
            </p:cNvSpPr>
            <p:nvPr/>
          </p:nvSpPr>
          <p:spPr bwMode="auto">
            <a:xfrm flipV="1">
              <a:off x="1803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41" name="Rectangle 146"/>
            <p:cNvSpPr>
              <a:spLocks noChangeArrowheads="1"/>
            </p:cNvSpPr>
            <p:nvPr/>
          </p:nvSpPr>
          <p:spPr bwMode="auto">
            <a:xfrm>
              <a:off x="1884" y="2586"/>
              <a:ext cx="6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 log (N)/2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42" name="Line 147"/>
            <p:cNvSpPr>
              <a:spLocks noChangeShapeType="1"/>
            </p:cNvSpPr>
            <p:nvPr/>
          </p:nvSpPr>
          <p:spPr bwMode="auto">
            <a:xfrm flipV="1">
              <a:off x="2605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43" name="Rectangle 148"/>
            <p:cNvSpPr>
              <a:spLocks noChangeArrowheads="1"/>
            </p:cNvSpPr>
            <p:nvPr/>
          </p:nvSpPr>
          <p:spPr bwMode="auto">
            <a:xfrm>
              <a:off x="2686" y="2586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44" name="Rectangle 149"/>
            <p:cNvSpPr>
              <a:spLocks noChangeArrowheads="1"/>
            </p:cNvSpPr>
            <p:nvPr/>
          </p:nvSpPr>
          <p:spPr bwMode="auto">
            <a:xfrm>
              <a:off x="2892" y="2586"/>
              <a:ext cx="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+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45" name="Rectangle 150"/>
            <p:cNvSpPr>
              <a:spLocks noChangeArrowheads="1"/>
            </p:cNvSpPr>
            <p:nvPr/>
          </p:nvSpPr>
          <p:spPr bwMode="auto">
            <a:xfrm>
              <a:off x="3018" y="2586"/>
              <a:ext cx="5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 log (N)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46" name="Line 151"/>
            <p:cNvSpPr>
              <a:spLocks noChangeShapeType="1"/>
            </p:cNvSpPr>
            <p:nvPr/>
          </p:nvSpPr>
          <p:spPr bwMode="auto">
            <a:xfrm flipV="1">
              <a:off x="3602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47" name="Rectangle 152"/>
            <p:cNvSpPr>
              <a:spLocks noChangeArrowheads="1"/>
            </p:cNvSpPr>
            <p:nvPr/>
          </p:nvSpPr>
          <p:spPr bwMode="auto">
            <a:xfrm>
              <a:off x="3682" y="2586"/>
              <a:ext cx="4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Arial" pitchFamily="34" charset="0"/>
                </a:rPr>
                <a:t>log(N)+1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748" name="Line 153"/>
            <p:cNvSpPr>
              <a:spLocks noChangeShapeType="1"/>
            </p:cNvSpPr>
            <p:nvPr/>
          </p:nvSpPr>
          <p:spPr bwMode="auto">
            <a:xfrm flipV="1">
              <a:off x="4370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49" name="Rectangle 154"/>
            <p:cNvSpPr>
              <a:spLocks noChangeArrowheads="1"/>
            </p:cNvSpPr>
            <p:nvPr/>
          </p:nvSpPr>
          <p:spPr bwMode="auto">
            <a:xfrm>
              <a:off x="4450" y="2586"/>
              <a:ext cx="2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N/2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50" name="Line 155"/>
            <p:cNvSpPr>
              <a:spLocks noChangeShapeType="1"/>
            </p:cNvSpPr>
            <p:nvPr/>
          </p:nvSpPr>
          <p:spPr bwMode="auto">
            <a:xfrm flipV="1">
              <a:off x="5710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1" name="Line 156"/>
            <p:cNvSpPr>
              <a:spLocks noChangeShapeType="1"/>
            </p:cNvSpPr>
            <p:nvPr/>
          </p:nvSpPr>
          <p:spPr bwMode="auto">
            <a:xfrm flipV="1">
              <a:off x="5744" y="2586"/>
              <a:ext cx="0" cy="16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2" name="Line 157"/>
            <p:cNvSpPr>
              <a:spLocks noChangeShapeType="1"/>
            </p:cNvSpPr>
            <p:nvPr/>
          </p:nvSpPr>
          <p:spPr bwMode="auto">
            <a:xfrm>
              <a:off x="875" y="2746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3" name="Line 158"/>
            <p:cNvSpPr>
              <a:spLocks noChangeShapeType="1"/>
            </p:cNvSpPr>
            <p:nvPr/>
          </p:nvSpPr>
          <p:spPr bwMode="auto">
            <a:xfrm flipV="1">
              <a:off x="875" y="2746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4" name="Line 159"/>
            <p:cNvSpPr>
              <a:spLocks noChangeShapeType="1"/>
            </p:cNvSpPr>
            <p:nvPr/>
          </p:nvSpPr>
          <p:spPr bwMode="auto">
            <a:xfrm flipV="1">
              <a:off x="910" y="2746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5" name="Rectangle 160"/>
            <p:cNvSpPr>
              <a:spLocks noChangeArrowheads="1"/>
            </p:cNvSpPr>
            <p:nvPr/>
          </p:nvSpPr>
          <p:spPr bwMode="auto">
            <a:xfrm>
              <a:off x="1030" y="278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1A1B1C"/>
                  </a:solidFill>
                  <a:latin typeface="Adobe Caslon Pro"/>
                </a:rPr>
                <a:t>†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56" name="Rectangle 161"/>
            <p:cNvSpPr>
              <a:spLocks noChangeArrowheads="1"/>
            </p:cNvSpPr>
            <p:nvPr/>
          </p:nvSpPr>
          <p:spPr bwMode="auto">
            <a:xfrm>
              <a:off x="1116" y="2746"/>
              <a:ext cx="44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Arial" pitchFamily="34" charset="0"/>
                </a:rPr>
                <a:t>Assume that the size of each link is equal to the number of leaves in its </a:t>
              </a:r>
              <a:r>
                <a:rPr lang="en-US" sz="1600" dirty="0" err="1">
                  <a:solidFill>
                    <a:srgbClr val="1A1B1C"/>
                  </a:solidFill>
                  <a:latin typeface="Arial" pitchFamily="34" charset="0"/>
                </a:rPr>
                <a:t>subtree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757" name="Line 162"/>
            <p:cNvSpPr>
              <a:spLocks noChangeShapeType="1"/>
            </p:cNvSpPr>
            <p:nvPr/>
          </p:nvSpPr>
          <p:spPr bwMode="auto">
            <a:xfrm flipV="1">
              <a:off x="5710" y="2746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8" name="Line 163"/>
            <p:cNvSpPr>
              <a:spLocks noChangeShapeType="1"/>
            </p:cNvSpPr>
            <p:nvPr/>
          </p:nvSpPr>
          <p:spPr bwMode="auto">
            <a:xfrm flipV="1">
              <a:off x="5744" y="2746"/>
              <a:ext cx="0" cy="161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59" name="Line 164"/>
            <p:cNvSpPr>
              <a:spLocks noChangeShapeType="1"/>
            </p:cNvSpPr>
            <p:nvPr/>
          </p:nvSpPr>
          <p:spPr bwMode="auto">
            <a:xfrm>
              <a:off x="875" y="2907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60" name="Line 165"/>
            <p:cNvSpPr>
              <a:spLocks noChangeShapeType="1"/>
            </p:cNvSpPr>
            <p:nvPr/>
          </p:nvSpPr>
          <p:spPr bwMode="auto">
            <a:xfrm>
              <a:off x="875" y="2941"/>
              <a:ext cx="486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85866B-B21B-EF51-9F48-59FA5EB1521E}"/>
              </a:ext>
            </a:extLst>
          </p:cNvPr>
          <p:cNvSpPr/>
          <p:nvPr/>
        </p:nvSpPr>
        <p:spPr>
          <a:xfrm>
            <a:off x="2061713" y="4917056"/>
            <a:ext cx="7874450" cy="54235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 a fat tree, we assume that the size of each link is equal to the number of nodes in its subtree.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23850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Strong</a:t>
            </a:r>
            <a:r>
              <a:rPr lang="fr-FR" dirty="0">
                <a:solidFill>
                  <a:schemeClr val="tx1"/>
                </a:solidFill>
              </a:rPr>
              <a:t> vs </a:t>
            </a:r>
            <a:r>
              <a:rPr lang="fr-FR" dirty="0" err="1">
                <a:solidFill>
                  <a:schemeClr val="tx1"/>
                </a:solidFill>
              </a:rPr>
              <a:t>Loosely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Coupled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Multiprocessing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286000"/>
            <a:ext cx="89595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Loosely Coupled Multiprocessing: </a:t>
            </a:r>
            <a:r>
              <a:rPr lang="en-US" sz="2400" i="1" dirty="0"/>
              <a:t>Running multiple unrelated </a:t>
            </a:r>
          </a:p>
          <a:p>
            <a:r>
              <a:rPr lang="en-US" sz="2400" i="1" dirty="0"/>
              <a:t>         programs in parallel on a multiprocessor is known as loosely </a:t>
            </a:r>
          </a:p>
          <a:p>
            <a:r>
              <a:rPr lang="en-US" sz="2400" i="1" dirty="0"/>
              <a:t>         coupled multiprocessing.</a:t>
            </a:r>
          </a:p>
          <a:p>
            <a:endParaRPr lang="en-US" sz="2400" b="1" i="1" dirty="0"/>
          </a:p>
          <a:p>
            <a:r>
              <a:rPr lang="en-US" sz="2400" b="1" dirty="0"/>
              <a:t>Strongly Coupled Multiprocessing: </a:t>
            </a:r>
            <a:r>
              <a:rPr lang="en-US" sz="2400" i="1" dirty="0"/>
              <a:t>Running a set of programs in </a:t>
            </a:r>
          </a:p>
          <a:p>
            <a:r>
              <a:rPr lang="en-US" sz="2400" i="1" dirty="0"/>
              <a:t>         parallel that share their data, code, file, and network connections</a:t>
            </a:r>
          </a:p>
          <a:p>
            <a:r>
              <a:rPr lang="en-US" sz="2400" i="1" dirty="0"/>
              <a:t>        is known as strongly coupled multiprocessing.</a:t>
            </a:r>
            <a:endParaRPr lang="en-US" sz="24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810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Shared</a:t>
            </a:r>
            <a:r>
              <a:rPr lang="fr-FR" dirty="0">
                <a:solidFill>
                  <a:schemeClr val="tx1"/>
                </a:solidFill>
              </a:rPr>
              <a:t> Memory vs Message Passing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46350" y="1676400"/>
            <a:ext cx="7283450" cy="4495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Shared Memory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All the programs share the virtual address space.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They can communicate with each other by reading and writing values from/to shared memory.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Message Passing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Programs communicate between each other by sending and receiving messages.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They do not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share</a:t>
            </a:r>
            <a:r>
              <a:rPr lang="en-US" dirty="0">
                <a:latin typeface="Calibri" panose="020F0502020204030204" pitchFamily="34" charset="0"/>
              </a:rPr>
              <a:t> memory addresses.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Let us </a:t>
            </a:r>
            <a:r>
              <a:rPr lang="fr-FR" dirty="0" err="1">
                <a:solidFill>
                  <a:schemeClr val="tx1"/>
                </a:solidFill>
              </a:rPr>
              <a:t>write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parallel</a:t>
            </a:r>
            <a:r>
              <a:rPr lang="fr-FR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752600"/>
            <a:ext cx="7416800" cy="4267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Write a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program</a:t>
            </a:r>
            <a:r>
              <a:rPr lang="en-US" sz="2800" dirty="0">
                <a:latin typeface="Calibri" panose="020F0502020204030204" pitchFamily="34" charset="0"/>
              </a:rPr>
              <a:t> using shared memory to add </a:t>
            </a:r>
            <a:r>
              <a:rPr lang="en-US" sz="2800" i="1" dirty="0">
                <a:solidFill>
                  <a:srgbClr val="00B050"/>
                </a:solidFill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numbers in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parallel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Number of parallel sub-programs →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 NUMTHREADS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array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numbers</a:t>
            </a:r>
            <a:r>
              <a:rPr lang="en-US" sz="2800" dirty="0">
                <a:latin typeface="Calibri" panose="020F0502020204030204" pitchFamily="34" charset="0"/>
              </a:rPr>
              <a:t> contains all the numbers to be added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contains </a:t>
            </a:r>
            <a:r>
              <a:rPr lang="en-US" sz="2800" dirty="0">
                <a:solidFill>
                  <a:srgbClr val="663300"/>
                </a:solidFill>
                <a:latin typeface="Calibri" panose="020F0502020204030204" pitchFamily="34" charset="0"/>
              </a:rPr>
              <a:t>NUMSIZE</a:t>
            </a:r>
            <a:r>
              <a:rPr lang="en-US" sz="2800" dirty="0">
                <a:latin typeface="Calibri" panose="020F0502020204030204" pitchFamily="34" charset="0"/>
              </a:rPr>
              <a:t> entries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use the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OpenMP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extension</a:t>
            </a:r>
            <a:r>
              <a:rPr lang="en-US" sz="2800" dirty="0">
                <a:latin typeface="Calibri" panose="020F0502020204030204" pitchFamily="34" charset="0"/>
              </a:rPr>
              <a:t> to C++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0" y="2819400"/>
            <a:ext cx="6705600" cy="2895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124200" y="914401"/>
            <a:ext cx="6858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variable declaration */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numbers[SIZE];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tabLst>
                <a:tab pos="914400" algn="l"/>
                <a:tab pos="1320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arrays */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914400" algn="l"/>
                <a:tab pos="1320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parallel section */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parallel {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get my processor id */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914400" algn="l"/>
                <a:tab pos="1320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add my portion of numbers */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SIZE/N;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SIZE/N;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+= numbers[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914400" algn="l"/>
                <a:tab pos="1320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sequential section */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914400" algn="l"/>
                <a:tab pos="1320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914400" algn="l"/>
                <a:tab pos="1320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Notion of Threads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600200"/>
            <a:ext cx="7772400" cy="47244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We spawn a set of separate </a:t>
            </a:r>
            <a:r>
              <a:rPr lang="en-US" sz="2600" dirty="0">
                <a:solidFill>
                  <a:srgbClr val="FF0000"/>
                </a:solidFill>
                <a:latin typeface="" pitchFamily="18"/>
              </a:rPr>
              <a:t>threads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Properties of </a:t>
            </a:r>
            <a:r>
              <a:rPr lang="en-US" sz="2600" dirty="0">
                <a:solidFill>
                  <a:srgbClr val="0047FF"/>
                </a:solidFill>
                <a:latin typeface="" pitchFamily="18"/>
              </a:rPr>
              <a:t>threads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A </a:t>
            </a:r>
            <a:r>
              <a:rPr lang="en-US" sz="2600" dirty="0">
                <a:solidFill>
                  <a:srgbClr val="0099FF"/>
                </a:solidFill>
                <a:latin typeface="" pitchFamily="18"/>
              </a:rPr>
              <a:t>thread</a:t>
            </a:r>
            <a:r>
              <a:rPr lang="en-US" sz="2600" dirty="0">
                <a:latin typeface="" pitchFamily="18"/>
              </a:rPr>
              <a:t> shares its </a:t>
            </a:r>
            <a:r>
              <a:rPr lang="en-US" sz="2600" dirty="0">
                <a:solidFill>
                  <a:srgbClr val="33CC66"/>
                </a:solidFill>
                <a:latin typeface="" pitchFamily="18"/>
              </a:rPr>
              <a:t>address space</a:t>
            </a:r>
            <a:r>
              <a:rPr lang="en-US" sz="2600" dirty="0">
                <a:latin typeface="" pitchFamily="18"/>
              </a:rPr>
              <a:t> with other threads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It has its own </a:t>
            </a:r>
            <a:r>
              <a:rPr lang="en-US" sz="2600" dirty="0">
                <a:solidFill>
                  <a:srgbClr val="2323DC"/>
                </a:solidFill>
                <a:latin typeface="" pitchFamily="18"/>
              </a:rPr>
              <a:t>program counter</a:t>
            </a:r>
            <a:r>
              <a:rPr lang="en-US" sz="2600" dirty="0">
                <a:latin typeface="" pitchFamily="18"/>
              </a:rPr>
              <a:t>, set of </a:t>
            </a:r>
            <a:r>
              <a:rPr lang="en-US" sz="2600" dirty="0">
                <a:solidFill>
                  <a:srgbClr val="C5000B"/>
                </a:solidFill>
                <a:latin typeface="" pitchFamily="18"/>
              </a:rPr>
              <a:t>registers</a:t>
            </a:r>
            <a:r>
              <a:rPr lang="en-US" sz="2600" dirty="0">
                <a:latin typeface="" pitchFamily="18"/>
              </a:rPr>
              <a:t>, and </a:t>
            </a:r>
            <a:r>
              <a:rPr lang="en-US" sz="2600" dirty="0">
                <a:solidFill>
                  <a:srgbClr val="33CC66"/>
                </a:solidFill>
                <a:latin typeface="" pitchFamily="18"/>
              </a:rPr>
              <a:t>stack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A </a:t>
            </a:r>
            <a:r>
              <a:rPr lang="en-US" sz="2600" dirty="0">
                <a:solidFill>
                  <a:srgbClr val="00AE00"/>
                </a:solidFill>
                <a:latin typeface="" pitchFamily="18"/>
              </a:rPr>
              <a:t>process</a:t>
            </a:r>
            <a:r>
              <a:rPr lang="en-US" sz="2600" dirty="0">
                <a:latin typeface="" pitchFamily="18"/>
              </a:rPr>
              <a:t> contains multiple </a:t>
            </a:r>
            <a:r>
              <a:rPr lang="en-US" sz="2600" dirty="0">
                <a:solidFill>
                  <a:srgbClr val="2300DC"/>
                </a:solidFill>
                <a:latin typeface="" pitchFamily="18"/>
              </a:rPr>
              <a:t>threads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" pitchFamily="18"/>
              </a:rPr>
              <a:t>Threads </a:t>
            </a:r>
            <a:r>
              <a:rPr lang="en-US" sz="2600" dirty="0">
                <a:solidFill>
                  <a:srgbClr val="B80047"/>
                </a:solidFill>
                <a:latin typeface="" pitchFamily="18"/>
              </a:rPr>
              <a:t>communicate</a:t>
            </a:r>
            <a:r>
              <a:rPr lang="en-US" sz="2600" dirty="0">
                <a:latin typeface="" pitchFamily="18"/>
              </a:rPr>
              <a:t> with each other by writing values </a:t>
            </a:r>
            <a:r>
              <a:rPr lang="en-US" sz="2600">
                <a:latin typeface="" pitchFamily="18"/>
              </a:rPr>
              <a:t>to memory </a:t>
            </a:r>
            <a:r>
              <a:rPr lang="en-US" sz="2600" dirty="0">
                <a:latin typeface="" pitchFamily="18"/>
              </a:rPr>
              <a:t>or via </a:t>
            </a:r>
            <a:r>
              <a:rPr lang="en-US" sz="2600" dirty="0" err="1">
                <a:latin typeface="" pitchFamily="18"/>
              </a:rPr>
              <a:t>synchronisation</a:t>
            </a:r>
            <a:r>
              <a:rPr lang="en-US" sz="2600" dirty="0">
                <a:latin typeface="" pitchFamily="18"/>
              </a:rPr>
              <a:t> operations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the Program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267200" y="1524000"/>
            <a:ext cx="4800600" cy="4648200"/>
            <a:chOff x="1728" y="960"/>
            <a:chExt cx="3024" cy="2928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960"/>
              <a:ext cx="3024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199" y="1202"/>
              <a:ext cx="307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369" y="1202"/>
              <a:ext cx="0" cy="2652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33" y="3848"/>
              <a:ext cx="307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63" y="1059"/>
              <a:ext cx="54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Parent thread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995" y="1265"/>
              <a:ext cx="0" cy="2481"/>
            </a:xfrm>
            <a:prstGeom prst="line">
              <a:avLst/>
            </a:prstGeom>
            <a:noFill/>
            <a:ln w="7" cap="flat">
              <a:solidFill>
                <a:srgbClr val="080AE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966" y="3643"/>
              <a:ext cx="58" cy="103"/>
            </a:xfrm>
            <a:custGeom>
              <a:avLst/>
              <a:gdLst>
                <a:gd name="T0" fmla="*/ 29 w 58"/>
                <a:gd name="T1" fmla="*/ 30 h 103"/>
                <a:gd name="T2" fmla="*/ 0 w 58"/>
                <a:gd name="T3" fmla="*/ 0 h 103"/>
                <a:gd name="T4" fmla="*/ 29 w 58"/>
                <a:gd name="T5" fmla="*/ 103 h 103"/>
                <a:gd name="T6" fmla="*/ 58 w 58"/>
                <a:gd name="T7" fmla="*/ 0 h 103"/>
                <a:gd name="T8" fmla="*/ 29 w 58"/>
                <a:gd name="T9" fmla="*/ 3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03">
                  <a:moveTo>
                    <a:pt x="29" y="30"/>
                  </a:moveTo>
                  <a:lnTo>
                    <a:pt x="0" y="0"/>
                  </a:lnTo>
                  <a:lnTo>
                    <a:pt x="29" y="103"/>
                  </a:lnTo>
                  <a:lnTo>
                    <a:pt x="58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04" y="2523"/>
              <a:ext cx="1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Time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375" y="1702"/>
              <a:ext cx="1623" cy="0"/>
            </a:xfrm>
            <a:prstGeom prst="line">
              <a:avLst/>
            </a:prstGeom>
            <a:noFill/>
            <a:ln w="15" cap="flat">
              <a:solidFill>
                <a:srgbClr val="091CE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95" y="1747"/>
              <a:ext cx="254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500" y="2605"/>
              <a:ext cx="255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630" y="1747"/>
              <a:ext cx="0" cy="858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892" y="1750"/>
              <a:ext cx="255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898" y="2607"/>
              <a:ext cx="254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028" y="1750"/>
              <a:ext cx="0" cy="857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78" y="1750"/>
              <a:ext cx="254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284" y="2607"/>
              <a:ext cx="254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414" y="1750"/>
              <a:ext cx="0" cy="857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641" y="1744"/>
              <a:ext cx="255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647" y="2602"/>
              <a:ext cx="254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777" y="1744"/>
              <a:ext cx="0" cy="858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727" y="1564"/>
              <a:ext cx="79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Spawn child threads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H="1">
              <a:off x="3885" y="2122"/>
              <a:ext cx="380" cy="0"/>
            </a:xfrm>
            <a:prstGeom prst="line">
              <a:avLst/>
            </a:prstGeom>
            <a:noFill/>
            <a:ln w="6" cap="flat">
              <a:solidFill>
                <a:srgbClr val="2E14F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885" y="2100"/>
              <a:ext cx="78" cy="45"/>
            </a:xfrm>
            <a:custGeom>
              <a:avLst/>
              <a:gdLst>
                <a:gd name="T0" fmla="*/ 56 w 78"/>
                <a:gd name="T1" fmla="*/ 22 h 45"/>
                <a:gd name="T2" fmla="*/ 78 w 78"/>
                <a:gd name="T3" fmla="*/ 0 h 45"/>
                <a:gd name="T4" fmla="*/ 0 w 78"/>
                <a:gd name="T5" fmla="*/ 22 h 45"/>
                <a:gd name="T6" fmla="*/ 78 w 78"/>
                <a:gd name="T7" fmla="*/ 45 h 45"/>
                <a:gd name="T8" fmla="*/ 56 w 78"/>
                <a:gd name="T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56" y="22"/>
                  </a:moveTo>
                  <a:lnTo>
                    <a:pt x="78" y="0"/>
                  </a:lnTo>
                  <a:lnTo>
                    <a:pt x="0" y="22"/>
                  </a:lnTo>
                  <a:lnTo>
                    <a:pt x="78" y="45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310" y="2013"/>
              <a:ext cx="19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Child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256" y="2139"/>
              <a:ext cx="2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threads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2386" y="2610"/>
              <a:ext cx="244" cy="159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2386" y="2708"/>
              <a:ext cx="79" cy="61"/>
            </a:xfrm>
            <a:custGeom>
              <a:avLst/>
              <a:gdLst>
                <a:gd name="T0" fmla="*/ 48 w 79"/>
                <a:gd name="T1" fmla="*/ 31 h 61"/>
                <a:gd name="T2" fmla="*/ 54 w 79"/>
                <a:gd name="T3" fmla="*/ 0 h 61"/>
                <a:gd name="T4" fmla="*/ 0 w 79"/>
                <a:gd name="T5" fmla="*/ 61 h 61"/>
                <a:gd name="T6" fmla="*/ 79 w 79"/>
                <a:gd name="T7" fmla="*/ 37 h 61"/>
                <a:gd name="T8" fmla="*/ 48 w 79"/>
                <a:gd name="T9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1">
                  <a:moveTo>
                    <a:pt x="48" y="31"/>
                  </a:moveTo>
                  <a:lnTo>
                    <a:pt x="54" y="0"/>
                  </a:lnTo>
                  <a:lnTo>
                    <a:pt x="0" y="61"/>
                  </a:lnTo>
                  <a:lnTo>
                    <a:pt x="79" y="37"/>
                  </a:lnTo>
                  <a:lnTo>
                    <a:pt x="48" y="31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2378" y="2605"/>
              <a:ext cx="653" cy="193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2378" y="2754"/>
              <a:ext cx="82" cy="44"/>
            </a:xfrm>
            <a:custGeom>
              <a:avLst/>
              <a:gdLst>
                <a:gd name="T0" fmla="*/ 54 w 82"/>
                <a:gd name="T1" fmla="*/ 28 h 44"/>
                <a:gd name="T2" fmla="*/ 69 w 82"/>
                <a:gd name="T3" fmla="*/ 0 h 44"/>
                <a:gd name="T4" fmla="*/ 0 w 82"/>
                <a:gd name="T5" fmla="*/ 44 h 44"/>
                <a:gd name="T6" fmla="*/ 82 w 82"/>
                <a:gd name="T7" fmla="*/ 43 h 44"/>
                <a:gd name="T8" fmla="*/ 54 w 82"/>
                <a:gd name="T9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4">
                  <a:moveTo>
                    <a:pt x="54" y="28"/>
                  </a:moveTo>
                  <a:lnTo>
                    <a:pt x="69" y="0"/>
                  </a:lnTo>
                  <a:lnTo>
                    <a:pt x="0" y="44"/>
                  </a:lnTo>
                  <a:lnTo>
                    <a:pt x="82" y="43"/>
                  </a:lnTo>
                  <a:lnTo>
                    <a:pt x="54" y="28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2378" y="2610"/>
              <a:ext cx="1033" cy="22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2378" y="2799"/>
              <a:ext cx="81" cy="43"/>
            </a:xfrm>
            <a:custGeom>
              <a:avLst/>
              <a:gdLst>
                <a:gd name="T0" fmla="*/ 55 w 81"/>
                <a:gd name="T1" fmla="*/ 26 h 43"/>
                <a:gd name="T2" fmla="*/ 72 w 81"/>
                <a:gd name="T3" fmla="*/ 0 h 43"/>
                <a:gd name="T4" fmla="*/ 0 w 81"/>
                <a:gd name="T5" fmla="*/ 38 h 43"/>
                <a:gd name="T6" fmla="*/ 81 w 81"/>
                <a:gd name="T7" fmla="*/ 43 h 43"/>
                <a:gd name="T8" fmla="*/ 55 w 81"/>
                <a:gd name="T9" fmla="*/ 2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3">
                  <a:moveTo>
                    <a:pt x="55" y="26"/>
                  </a:moveTo>
                  <a:lnTo>
                    <a:pt x="72" y="0"/>
                  </a:lnTo>
                  <a:lnTo>
                    <a:pt x="0" y="38"/>
                  </a:lnTo>
                  <a:lnTo>
                    <a:pt x="81" y="43"/>
                  </a:lnTo>
                  <a:lnTo>
                    <a:pt x="55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 flipH="1">
              <a:off x="2381" y="2608"/>
              <a:ext cx="1402" cy="267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2381" y="2838"/>
              <a:ext cx="81" cy="44"/>
            </a:xfrm>
            <a:custGeom>
              <a:avLst/>
              <a:gdLst>
                <a:gd name="T0" fmla="*/ 55 w 81"/>
                <a:gd name="T1" fmla="*/ 26 h 44"/>
                <a:gd name="T2" fmla="*/ 73 w 81"/>
                <a:gd name="T3" fmla="*/ 0 h 44"/>
                <a:gd name="T4" fmla="*/ 0 w 81"/>
                <a:gd name="T5" fmla="*/ 37 h 44"/>
                <a:gd name="T6" fmla="*/ 81 w 81"/>
                <a:gd name="T7" fmla="*/ 44 h 44"/>
                <a:gd name="T8" fmla="*/ 55 w 81"/>
                <a:gd name="T9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4">
                  <a:moveTo>
                    <a:pt x="55" y="26"/>
                  </a:moveTo>
                  <a:lnTo>
                    <a:pt x="73" y="0"/>
                  </a:lnTo>
                  <a:lnTo>
                    <a:pt x="0" y="37"/>
                  </a:lnTo>
                  <a:lnTo>
                    <a:pt x="81" y="44"/>
                  </a:lnTo>
                  <a:lnTo>
                    <a:pt x="55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239" y="2894"/>
              <a:ext cx="318" cy="46"/>
            </a:xfrm>
            <a:prstGeom prst="rect">
              <a:avLst/>
            </a:prstGeom>
            <a:solidFill>
              <a:srgbClr val="AAEEFF"/>
            </a:solidFill>
            <a:ln w="7" cap="flat">
              <a:solidFill>
                <a:srgbClr val="2E14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681" y="2836"/>
              <a:ext cx="8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Thread join operation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2629" y="2956"/>
              <a:ext cx="122" cy="455"/>
            </a:xfrm>
            <a:custGeom>
              <a:avLst/>
              <a:gdLst>
                <a:gd name="T0" fmla="*/ 0 w 617"/>
                <a:gd name="T1" fmla="*/ 0 h 2284"/>
                <a:gd name="T2" fmla="*/ 399 w 617"/>
                <a:gd name="T3" fmla="*/ 440 h 2284"/>
                <a:gd name="T4" fmla="*/ 399 w 617"/>
                <a:gd name="T5" fmla="*/ 1942 h 2284"/>
                <a:gd name="T6" fmla="*/ 617 w 617"/>
                <a:gd name="T7" fmla="*/ 2284 h 2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2284">
                  <a:moveTo>
                    <a:pt x="0" y="0"/>
                  </a:moveTo>
                  <a:lnTo>
                    <a:pt x="399" y="440"/>
                  </a:lnTo>
                  <a:lnTo>
                    <a:pt x="399" y="1942"/>
                  </a:lnTo>
                  <a:lnTo>
                    <a:pt x="617" y="2284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2624" y="3399"/>
              <a:ext cx="123" cy="455"/>
            </a:xfrm>
            <a:custGeom>
              <a:avLst/>
              <a:gdLst>
                <a:gd name="T0" fmla="*/ 0 w 616"/>
                <a:gd name="T1" fmla="*/ 2285 h 2285"/>
                <a:gd name="T2" fmla="*/ 399 w 616"/>
                <a:gd name="T3" fmla="*/ 1845 h 2285"/>
                <a:gd name="T4" fmla="*/ 399 w 616"/>
                <a:gd name="T5" fmla="*/ 343 h 2285"/>
                <a:gd name="T6" fmla="*/ 616 w 616"/>
                <a:gd name="T7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2285">
                  <a:moveTo>
                    <a:pt x="0" y="2285"/>
                  </a:moveTo>
                  <a:lnTo>
                    <a:pt x="399" y="1845"/>
                  </a:lnTo>
                  <a:lnTo>
                    <a:pt x="399" y="343"/>
                  </a:lnTo>
                  <a:lnTo>
                    <a:pt x="616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2805" y="3284"/>
              <a:ext cx="43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Sequential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2884" y="3411"/>
              <a:ext cx="28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section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554" y="1188"/>
              <a:ext cx="123" cy="255"/>
            </a:xfrm>
            <a:custGeom>
              <a:avLst/>
              <a:gdLst>
                <a:gd name="T0" fmla="*/ 0 w 616"/>
                <a:gd name="T1" fmla="*/ 0 h 1279"/>
                <a:gd name="T2" fmla="*/ 399 w 616"/>
                <a:gd name="T3" fmla="*/ 246 h 1279"/>
                <a:gd name="T4" fmla="*/ 399 w 616"/>
                <a:gd name="T5" fmla="*/ 1088 h 1279"/>
                <a:gd name="T6" fmla="*/ 616 w 616"/>
                <a:gd name="T7" fmla="*/ 1279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6" h="1279">
                  <a:moveTo>
                    <a:pt x="0" y="0"/>
                  </a:moveTo>
                  <a:lnTo>
                    <a:pt x="399" y="246"/>
                  </a:lnTo>
                  <a:lnTo>
                    <a:pt x="399" y="1088"/>
                  </a:lnTo>
                  <a:lnTo>
                    <a:pt x="616" y="1279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2550" y="1436"/>
              <a:ext cx="122" cy="255"/>
            </a:xfrm>
            <a:custGeom>
              <a:avLst/>
              <a:gdLst>
                <a:gd name="T0" fmla="*/ 0 w 617"/>
                <a:gd name="T1" fmla="*/ 1279 h 1279"/>
                <a:gd name="T2" fmla="*/ 400 w 617"/>
                <a:gd name="T3" fmla="*/ 1033 h 1279"/>
                <a:gd name="T4" fmla="*/ 400 w 617"/>
                <a:gd name="T5" fmla="*/ 191 h 1279"/>
                <a:gd name="T6" fmla="*/ 617 w 617"/>
                <a:gd name="T7" fmla="*/ 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7" h="1279">
                  <a:moveTo>
                    <a:pt x="0" y="1279"/>
                  </a:moveTo>
                  <a:lnTo>
                    <a:pt x="400" y="1033"/>
                  </a:lnTo>
                  <a:lnTo>
                    <a:pt x="400" y="191"/>
                  </a:lnTo>
                  <a:lnTo>
                    <a:pt x="617" y="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2749" y="1368"/>
              <a:ext cx="48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Initialisation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Message Passing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3950" y="1905000"/>
            <a:ext cx="7816850" cy="3886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3952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Typically used in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loosely coupled systems</a:t>
            </a:r>
          </a:p>
          <a:p>
            <a:pPr marL="574675" indent="-3952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Consists of multiple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processes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marL="574675" indent="-3952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process</a:t>
            </a:r>
            <a:r>
              <a:rPr lang="en-US" dirty="0">
                <a:latin typeface="Calibri" panose="020F0502020204030204" pitchFamily="34" charset="0"/>
              </a:rPr>
              <a:t> can send (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unicast/ multicast</a:t>
            </a:r>
            <a:r>
              <a:rPr lang="en-US" dirty="0">
                <a:latin typeface="Calibri" panose="020F0502020204030204" pitchFamily="34" charset="0"/>
              </a:rPr>
              <a:t>) a message to another process</a:t>
            </a:r>
          </a:p>
          <a:p>
            <a:pPr marL="574675" indent="-3952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Similarly, it can receive (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unicast/ multicast</a:t>
            </a:r>
            <a:r>
              <a:rPr lang="en-US" dirty="0">
                <a:latin typeface="Calibri" panose="020F0502020204030204" pitchFamily="34" charset="0"/>
              </a:rPr>
              <a:t>) a message from another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process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78202" y="4558800"/>
            <a:ext cx="77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2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We use a dialect similar to the popular parallel programming</a:t>
            </a:r>
          </a:p>
          <a:p>
            <a:pPr algn="ctr" hangingPunct="0"/>
            <a:r>
              <a:rPr lang="en-IN" sz="22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framework, MPI (Message Passing Interface)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1431" y="1841373"/>
            <a:ext cx="819326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Freestyle Script" panose="030804020302050B0404" pitchFamily="66" charset="0"/>
              </a:rPr>
              <a:t>Example:</a:t>
            </a:r>
            <a:r>
              <a:rPr lang="en-US" dirty="0"/>
              <a:t> Write a message passing based program to add a set of numbers in </a:t>
            </a:r>
          </a:p>
          <a:p>
            <a:r>
              <a:rPr lang="en-US" dirty="0"/>
              <a:t>parallel. Make appropriate assumptions. </a:t>
            </a:r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  <a:latin typeface="Freestyle Script" panose="030804020302050B0404" pitchFamily="66" charset="0"/>
              </a:rPr>
              <a:t>Answer:</a:t>
            </a:r>
            <a:r>
              <a:rPr lang="en-US" dirty="0"/>
              <a:t> Let us assume that all the number are stored in the array, </a:t>
            </a:r>
            <a:r>
              <a:rPr lang="en-US" i="1" dirty="0">
                <a:solidFill>
                  <a:srgbClr val="1318F9"/>
                </a:solidFill>
              </a:rPr>
              <a:t>numbers</a:t>
            </a:r>
            <a:r>
              <a:rPr lang="en-US" dirty="0"/>
              <a:t>, and this</a:t>
            </a:r>
          </a:p>
          <a:p>
            <a:r>
              <a:rPr lang="en-US" dirty="0"/>
              <a:t>array is available with all the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 processors. Let the number of elements in the</a:t>
            </a:r>
          </a:p>
          <a:p>
            <a:r>
              <a:rPr lang="en-US" dirty="0">
                <a:solidFill>
                  <a:srgbClr val="1318F9"/>
                </a:solidFill>
              </a:rPr>
              <a:t>numbers</a:t>
            </a:r>
            <a:r>
              <a:rPr lang="en-US" dirty="0"/>
              <a:t> array be SIZE. For the sake of simplicity, let us assume that SIZE</a:t>
            </a:r>
          </a:p>
          <a:p>
            <a:r>
              <a:rPr lang="en-US" dirty="0"/>
              <a:t>is divisible by N.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6400" y="152400"/>
            <a:ext cx="8839200" cy="16002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152400"/>
            <a:ext cx="64770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/* start all the parallel processes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SpawnAllParallelProcesses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71500" algn="l"/>
                <a:tab pos="1092200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/* For each process execute the following code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getMyProcessId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71500" algn="l"/>
                <a:tab pos="1092200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/* compute the partial sums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SIZE/N;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 SIZE/N;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+= numbers[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571500" algn="l"/>
                <a:tab pos="1092200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/* All the non-root nodes send their partial sums to the root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!= 0) {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/* send the partial sum to the root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send (0,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/* for the root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partialSum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da-DK" sz="1400" dirty="0">
                <a:latin typeface="Courier New" pitchFamily="49" charset="0"/>
                <a:cs typeface="Courier New" pitchFamily="49" charset="0"/>
              </a:rPr>
              <a:t>	for (int pid = 1; pid &lt; N; pid++) {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sum += receive(ANYSOURCE);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/* shut down all the processes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shutDownAllProcesses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571500" algn="l"/>
                <a:tab pos="1092200" algn="l"/>
              </a:tabLst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/* return the sum */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return sum;</a:t>
            </a:r>
          </a:p>
          <a:p>
            <a:pPr>
              <a:tabLst>
                <a:tab pos="571500" algn="l"/>
                <a:tab pos="1092200" algn="l"/>
              </a:tabLst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4123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1801" y="1622426"/>
            <a:ext cx="6396037" cy="409257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3888" indent="-5603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Overview</a:t>
            </a:r>
          </a:p>
          <a:p>
            <a:pPr marL="623888" indent="-5603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Amdahl's Law and Flynn's Taxonomy</a:t>
            </a:r>
          </a:p>
          <a:p>
            <a:pPr marL="623888" indent="-5603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MIMD Multiprocessors</a:t>
            </a:r>
          </a:p>
          <a:p>
            <a:pPr marL="623888" indent="-5603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Multithreading</a:t>
            </a:r>
          </a:p>
          <a:p>
            <a:pPr marL="623888" indent="-5603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Vector Processors</a:t>
            </a:r>
          </a:p>
          <a:p>
            <a:pPr marL="623888" indent="-5603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Interconnects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204040" y="20574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Amdahl's</a:t>
            </a:r>
            <a:r>
              <a:rPr lang="fr-FR" dirty="0">
                <a:solidFill>
                  <a:schemeClr val="tx1"/>
                </a:solidFill>
              </a:rPr>
              <a:t> Law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0"/>
            <a:ext cx="7467600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now </a:t>
            </a: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summarise</a:t>
            </a:r>
            <a:r>
              <a:rPr lang="en-US" sz="2800" dirty="0">
                <a:latin typeface="Calibri" panose="020F0502020204030204" pitchFamily="34" charset="0"/>
              </a:rPr>
              <a:t> our discussion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</a:t>
            </a:r>
            <a:r>
              <a:rPr lang="en-US" sz="2800" b="1" i="1" dirty="0">
                <a:solidFill>
                  <a:srgbClr val="280099"/>
                </a:solidFill>
                <a:latin typeface="Calibri" panose="020F0502020204030204" pitchFamily="34" charset="0"/>
              </a:rPr>
              <a:t>P</a:t>
            </a:r>
            <a:r>
              <a:rPr lang="en-US" sz="2800" b="1" dirty="0">
                <a:solidFill>
                  <a:srgbClr val="280099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parallel processors, we can expect a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speedup</a:t>
            </a:r>
            <a:r>
              <a:rPr lang="en-US" sz="2800" dirty="0">
                <a:latin typeface="Calibri" panose="020F0502020204030204" pitchFamily="34" charset="0"/>
              </a:rPr>
              <a:t> of P (in the ideal case)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assume that a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program</a:t>
            </a:r>
            <a:r>
              <a:rPr lang="en-US" sz="2800" dirty="0">
                <a:latin typeface="Calibri" panose="020F0502020204030204" pitchFamily="34" charset="0"/>
              </a:rPr>
              <a:t> takes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 T</a:t>
            </a:r>
            <a:r>
              <a:rPr lang="en-US" sz="2800" baseline="-33000" dirty="0">
                <a:solidFill>
                  <a:srgbClr val="2323DC"/>
                </a:solidFill>
                <a:latin typeface="Calibri" panose="020F0502020204030204" pitchFamily="34" charset="0"/>
              </a:rPr>
              <a:t>old</a:t>
            </a:r>
            <a:r>
              <a:rPr lang="en-US" sz="2800" dirty="0">
                <a:latin typeface="Calibri" panose="020F0502020204030204" pitchFamily="34" charset="0"/>
              </a:rPr>
              <a:t> units of time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divide it into two parts –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sequential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parallel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Sequential</a:t>
            </a:r>
            <a:r>
              <a:rPr lang="en-US" sz="2800" dirty="0">
                <a:latin typeface="Calibri" panose="020F0502020204030204" pitchFamily="34" charset="0"/>
              </a:rPr>
              <a:t> portion :  T</a:t>
            </a:r>
            <a:r>
              <a:rPr lang="en-US" sz="2800" baseline="-29000" dirty="0">
                <a:latin typeface="Calibri" panose="020F0502020204030204" pitchFamily="34" charset="0"/>
              </a:rPr>
              <a:t>old </a:t>
            </a:r>
            <a:r>
              <a:rPr lang="en-US" sz="2800" dirty="0">
                <a:latin typeface="Calibri" panose="020F0502020204030204" pitchFamily="34" charset="0"/>
              </a:rPr>
              <a:t> * </a:t>
            </a:r>
            <a:r>
              <a:rPr lang="en-US" sz="2800" dirty="0" err="1">
                <a:latin typeface="Calibri" panose="020F0502020204030204" pitchFamily="34" charset="0"/>
              </a:rPr>
              <a:t>f</a:t>
            </a:r>
            <a:r>
              <a:rPr lang="en-US" sz="2800" baseline="-29000" dirty="0" err="1">
                <a:latin typeface="Calibri" panose="020F0502020204030204" pitchFamily="34" charset="0"/>
              </a:rPr>
              <a:t>seq</a:t>
            </a:r>
            <a:r>
              <a:rPr lang="en-US" sz="2800" dirty="0">
                <a:latin typeface="Calibri" panose="020F0502020204030204" pitchFamily="34" charset="0"/>
              </a:rPr>
              <a:t> 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Parallel</a:t>
            </a:r>
            <a:r>
              <a:rPr lang="en-US" sz="2800" dirty="0">
                <a:latin typeface="Calibri" panose="020F0502020204030204" pitchFamily="34" charset="0"/>
              </a:rPr>
              <a:t> portion : T</a:t>
            </a:r>
            <a:r>
              <a:rPr lang="en-US" sz="2800" baseline="-30000" dirty="0">
                <a:latin typeface="Calibri" panose="020F0502020204030204" pitchFamily="34" charset="0"/>
              </a:rPr>
              <a:t>old </a:t>
            </a:r>
            <a:r>
              <a:rPr lang="en-US" sz="2800" dirty="0">
                <a:latin typeface="Calibri" panose="020F0502020204030204" pitchFamily="34" charset="0"/>
              </a:rPr>
              <a:t> * (1 - </a:t>
            </a:r>
            <a:r>
              <a:rPr lang="en-US" sz="2800" dirty="0" err="1">
                <a:latin typeface="Calibri" panose="020F0502020204030204" pitchFamily="34" charset="0"/>
              </a:rPr>
              <a:t>f</a:t>
            </a:r>
            <a:r>
              <a:rPr lang="en-US" sz="2800" baseline="-30000" dirty="0" err="1">
                <a:latin typeface="Calibri" panose="020F0502020204030204" pitchFamily="34" charset="0"/>
              </a:rPr>
              <a:t>seq</a:t>
            </a:r>
            <a:r>
              <a:rPr lang="en-US" sz="2800" dirty="0">
                <a:latin typeface="Calibri" panose="020F0502020204030204" pitchFamily="34" charset="0"/>
              </a:rPr>
              <a:t> 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Amdahl's</a:t>
            </a:r>
            <a:r>
              <a:rPr lang="fr-FR" dirty="0">
                <a:solidFill>
                  <a:schemeClr val="tx1"/>
                </a:solidFill>
              </a:rPr>
              <a:t> Law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58638"/>
            <a:ext cx="7416800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Only, the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parallel portion</a:t>
            </a:r>
            <a:r>
              <a:rPr lang="en-US" sz="2800" dirty="0">
                <a:latin typeface="Calibri" panose="020F0502020204030204" pitchFamily="34" charset="0"/>
              </a:rPr>
              <a:t> gets sped up P times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sequential</a:t>
            </a:r>
            <a:r>
              <a:rPr lang="en-US" sz="2800" dirty="0">
                <a:latin typeface="Calibri" panose="020F0502020204030204" pitchFamily="34" charset="0"/>
              </a:rPr>
              <a:t> portion is unaffected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Equation for the time taken with </a:t>
            </a:r>
            <a:r>
              <a:rPr lang="en-US" sz="2800" dirty="0" err="1">
                <a:latin typeface="Calibri" panose="020F0502020204030204" pitchFamily="34" charset="0"/>
              </a:rPr>
              <a:t>parallelisation</a:t>
            </a:r>
            <a:endParaRPr lang="en-US" sz="28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speedup is thus 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401" y="2895601"/>
                <a:ext cx="4538935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𝑠𝑒𝑞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2895601"/>
                <a:ext cx="4538935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1" y="5297894"/>
                <a:ext cx="3184911" cy="1213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𝑠𝑒𝑞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𝑠𝑒𝑞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5297894"/>
                <a:ext cx="3184911" cy="1213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Consider multiple values of </a:t>
            </a:r>
            <a:r>
              <a:rPr lang="en-US" dirty="0" err="1">
                <a:latin typeface="Calibri" panose="020F0502020204030204" pitchFamily="34" charset="0"/>
              </a:rPr>
              <a:t>f</a:t>
            </a:r>
            <a:r>
              <a:rPr lang="en-US" baseline="-33000" dirty="0" err="1">
                <a:latin typeface="Calibri" panose="020F0502020204030204" pitchFamily="34" charset="0"/>
              </a:rPr>
              <a:t>seq</a:t>
            </a:r>
            <a:endParaRPr lang="en-US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Speedup vs Number of processors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835367"/>
            <a:ext cx="5638800" cy="364306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181600" y="6553200"/>
            <a:ext cx="2514600" cy="228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Processors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447800"/>
            <a:ext cx="7848600" cy="48006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We are limited by the size of the </a:t>
            </a:r>
            <a:r>
              <a:rPr lang="en-US" sz="3600" dirty="0">
                <a:solidFill>
                  <a:srgbClr val="2323DC"/>
                </a:solidFill>
                <a:latin typeface="Calibri" panose="020F0502020204030204" pitchFamily="34" charset="0"/>
              </a:rPr>
              <a:t>sequential section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For a very large number of processors, the </a:t>
            </a:r>
            <a:r>
              <a:rPr lang="en-US" sz="3600" dirty="0">
                <a:solidFill>
                  <a:srgbClr val="33CC66"/>
                </a:solidFill>
                <a:latin typeface="Calibri" panose="020F0502020204030204" pitchFamily="34" charset="0"/>
              </a:rPr>
              <a:t>parallel section</a:t>
            </a:r>
            <a:r>
              <a:rPr lang="en-US" sz="3600" dirty="0">
                <a:latin typeface="Calibri" panose="020F0502020204030204" pitchFamily="34" charset="0"/>
              </a:rPr>
              <a:t> is actually very </a:t>
            </a:r>
            <a:r>
              <a:rPr lang="en-US" sz="3600" dirty="0">
                <a:solidFill>
                  <a:srgbClr val="FF3333"/>
                </a:solidFill>
                <a:latin typeface="Calibri" panose="020F0502020204030204" pitchFamily="34" charset="0"/>
              </a:rPr>
              <a:t>small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Ideally, a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parallel workload</a:t>
            </a:r>
            <a:r>
              <a:rPr lang="en-US" sz="3600" dirty="0">
                <a:latin typeface="Calibri" panose="020F0502020204030204" pitchFamily="34" charset="0"/>
              </a:rPr>
              <a:t> should have as small a </a:t>
            </a:r>
            <a:r>
              <a:rPr lang="en-US" sz="3600" dirty="0">
                <a:solidFill>
                  <a:srgbClr val="00AE00"/>
                </a:solidFill>
                <a:latin typeface="Calibri" panose="020F0502020204030204" pitchFamily="34" charset="0"/>
              </a:rPr>
              <a:t>sequential section</a:t>
            </a:r>
            <a:r>
              <a:rPr lang="en-US" sz="3600" dirty="0">
                <a:latin typeface="Calibri" panose="020F0502020204030204" pitchFamily="34" charset="0"/>
              </a:rPr>
              <a:t> as possible.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Flynn's Classification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17800" y="1905000"/>
            <a:ext cx="6883400" cy="32004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09588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Instruction stream</a:t>
            </a:r>
            <a:r>
              <a:rPr lang="en-US" dirty="0">
                <a:latin typeface="Calibri" panose="020F0502020204030204" pitchFamily="34" charset="0"/>
              </a:rPr>
              <a:t> → Set of instructions that are executed</a:t>
            </a:r>
          </a:p>
          <a:p>
            <a:pPr marL="509588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Data stream</a:t>
            </a:r>
            <a:r>
              <a:rPr lang="en-US" dirty="0">
                <a:latin typeface="Calibri" panose="020F0502020204030204" pitchFamily="34" charset="0"/>
              </a:rPr>
              <a:t> → Data values that the instructions process</a:t>
            </a:r>
          </a:p>
          <a:p>
            <a:pPr marL="509588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Four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types </a:t>
            </a:r>
            <a:r>
              <a:rPr lang="en-US" dirty="0">
                <a:latin typeface="Calibri" panose="020F0502020204030204" pitchFamily="34" charset="0"/>
              </a:rPr>
              <a:t>of multiprocessors :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SISD, SIMD, MISD, MIMD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SISD and SIMD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6400"/>
            <a:ext cx="7512050" cy="4114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SISD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Standard uniprocessor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B8DC"/>
                </a:solidFill>
                <a:latin typeface="Calibri" panose="020F0502020204030204" pitchFamily="34" charset="0"/>
              </a:rPr>
              <a:t>SIMD</a:t>
            </a:r>
            <a:r>
              <a:rPr lang="en-US" dirty="0">
                <a:latin typeface="Calibri" panose="020F0502020204030204" pitchFamily="34" charset="0"/>
              </a:rPr>
              <a:t> → One instruction, operates on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multiple pieces of data</a:t>
            </a:r>
            <a:r>
              <a:rPr lang="en-US" dirty="0"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rgbClr val="5C8526"/>
                </a:solidFill>
                <a:latin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5C8526"/>
                </a:solidFill>
                <a:latin typeface="Calibri" panose="020F0502020204030204" pitchFamily="34" charset="0"/>
              </a:rPr>
              <a:t>processors</a:t>
            </a:r>
            <a:r>
              <a:rPr lang="en-US" dirty="0">
                <a:latin typeface="Calibri" panose="020F0502020204030204" pitchFamily="34" charset="0"/>
              </a:rPr>
              <a:t> have one instruction that operates on many pieces of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</a:rPr>
              <a:t> in parallel. For example, one </a:t>
            </a:r>
            <a:r>
              <a:rPr lang="en-US" dirty="0">
                <a:solidFill>
                  <a:srgbClr val="47B8B8"/>
                </a:solidFill>
                <a:latin typeface="Calibri" panose="020F0502020204030204" pitchFamily="34" charset="0"/>
              </a:rPr>
              <a:t>instruction</a:t>
            </a:r>
            <a:r>
              <a:rPr lang="en-US" dirty="0">
                <a:latin typeface="Calibri" panose="020F0502020204030204" pitchFamily="34" charset="0"/>
              </a:rPr>
              <a:t> can compute the sin</a:t>
            </a:r>
            <a:r>
              <a:rPr lang="en-US" baseline="33000" dirty="0">
                <a:latin typeface="Calibri" panose="020F0502020204030204" pitchFamily="34" charset="0"/>
              </a:rPr>
              <a:t>-1</a:t>
            </a:r>
            <a:r>
              <a:rPr lang="en-US" dirty="0">
                <a:latin typeface="Calibri" panose="020F0502020204030204" pitchFamily="34" charset="0"/>
              </a:rPr>
              <a:t> of 4 values in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parallel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MISD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4000"/>
            <a:ext cx="8102600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2323DC"/>
                </a:solidFill>
                <a:latin typeface="Calibri" panose="020F0502020204030204" pitchFamily="34" charset="0"/>
              </a:rPr>
              <a:t>MISD</a:t>
            </a:r>
            <a:r>
              <a:rPr lang="en-US" sz="3600" dirty="0">
                <a:latin typeface="Calibri" panose="020F0502020204030204" pitchFamily="34" charset="0"/>
              </a:rPr>
              <a:t> → </a:t>
            </a:r>
            <a:r>
              <a:rPr lang="en-US" sz="3600" dirty="0" err="1">
                <a:latin typeface="Calibri" panose="020F0502020204030204" pitchFamily="34" charset="0"/>
              </a:rPr>
              <a:t>Mutiple</a:t>
            </a:r>
            <a:r>
              <a:rPr lang="en-US" sz="3600" dirty="0">
                <a:latin typeface="Calibri" panose="020F0502020204030204" pitchFamily="34" charset="0"/>
              </a:rPr>
              <a:t> Instruction Single Data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Very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rare</a:t>
            </a:r>
            <a:r>
              <a:rPr lang="en-US" sz="2800" dirty="0">
                <a:latin typeface="Calibri" panose="020F0502020204030204" pitchFamily="34" charset="0"/>
              </a:rPr>
              <a:t> in practice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Consider an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aircraft </a:t>
            </a:r>
            <a:r>
              <a:rPr lang="en-US" sz="2800" dirty="0">
                <a:latin typeface="Calibri" panose="020F0502020204030204" pitchFamily="34" charset="0"/>
              </a:rPr>
              <a:t>that has a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MIPS</a:t>
            </a:r>
            <a:r>
              <a:rPr lang="en-US" sz="2800" dirty="0">
                <a:latin typeface="Calibri" panose="020F0502020204030204" pitchFamily="34" charset="0"/>
              </a:rPr>
              <a:t>, an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ARM</a:t>
            </a:r>
            <a:r>
              <a:rPr lang="en-US" sz="2800" dirty="0">
                <a:latin typeface="Calibri" panose="020F0502020204030204" pitchFamily="34" charset="0"/>
              </a:rPr>
              <a:t>, and an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X86</a:t>
            </a:r>
            <a:r>
              <a:rPr lang="en-US" sz="2800" dirty="0">
                <a:latin typeface="Calibri" panose="020F0502020204030204" pitchFamily="34" charset="0"/>
              </a:rPr>
              <a:t> processor operating on the same data (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multiple</a:t>
            </a:r>
            <a:r>
              <a:rPr lang="en-US" sz="2800" dirty="0">
                <a:latin typeface="Calibri" panose="020F0502020204030204" pitchFamily="34" charset="0"/>
              </a:rPr>
              <a:t> instruction streams)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have different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instructions</a:t>
            </a:r>
            <a:r>
              <a:rPr lang="en-US" sz="2800" dirty="0">
                <a:latin typeface="Calibri" panose="020F0502020204030204" pitchFamily="34" charset="0"/>
              </a:rPr>
              <a:t> operating on the same data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final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outcome</a:t>
            </a:r>
            <a:r>
              <a:rPr lang="en-US" sz="2800" dirty="0">
                <a:latin typeface="Calibri" panose="020F0502020204030204" pitchFamily="34" charset="0"/>
              </a:rPr>
              <a:t> is decided on the basis of a majority vote.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606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MIMD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524000"/>
            <a:ext cx="7467600" cy="47244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MIMD</a:t>
            </a:r>
            <a:r>
              <a:rPr lang="en-US" dirty="0">
                <a:latin typeface="Calibri" panose="020F0502020204030204" pitchFamily="34" charset="0"/>
              </a:rPr>
              <a:t> → Multiple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instruction</a:t>
            </a:r>
            <a:r>
              <a:rPr lang="en-US" dirty="0">
                <a:latin typeface="Calibri" panose="020F0502020204030204" pitchFamily="34" charset="0"/>
              </a:rPr>
              <a:t>, multiple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data </a:t>
            </a:r>
            <a:r>
              <a:rPr lang="en-US" dirty="0">
                <a:latin typeface="Calibri" panose="020F0502020204030204" pitchFamily="34" charset="0"/>
              </a:rPr>
              <a:t>(two types, SPMD, MPMD)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SPMD → Single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program</a:t>
            </a:r>
            <a:r>
              <a:rPr lang="en-US" sz="2800" dirty="0">
                <a:latin typeface="Calibri" panose="020F0502020204030204" pitchFamily="34" charset="0"/>
              </a:rPr>
              <a:t>, multiple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data</a:t>
            </a:r>
            <a:r>
              <a:rPr lang="en-US" sz="2800" dirty="0">
                <a:latin typeface="Calibri" panose="020F0502020204030204" pitchFamily="34" charset="0"/>
              </a:rPr>
              <a:t>. Examples: </a:t>
            </a:r>
            <a:r>
              <a:rPr lang="en-US" sz="2800" dirty="0" err="1">
                <a:solidFill>
                  <a:srgbClr val="DC2300"/>
                </a:solidFill>
                <a:latin typeface="Calibri" panose="020F0502020204030204" pitchFamily="34" charset="0"/>
              </a:rPr>
              <a:t>OpenMP</a:t>
            </a:r>
            <a:r>
              <a:rPr lang="en-US" sz="2800" dirty="0">
                <a:latin typeface="Calibri" panose="020F0502020204030204" pitchFamily="34" charset="0"/>
              </a:rPr>
              <a:t> example that we showed, or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MPI</a:t>
            </a:r>
            <a:r>
              <a:rPr lang="en-US" sz="2800" dirty="0">
                <a:latin typeface="Calibri" panose="020F0502020204030204" pitchFamily="34" charset="0"/>
              </a:rPr>
              <a:t> example that we showed. We typically have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multiple processes </a:t>
            </a:r>
            <a:r>
              <a:rPr lang="en-US" sz="2800" dirty="0">
                <a:latin typeface="Calibri" panose="020F0502020204030204" pitchFamily="34" charset="0"/>
              </a:rPr>
              <a:t>or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threads</a:t>
            </a:r>
            <a:r>
              <a:rPr lang="en-US" sz="2800" dirty="0">
                <a:latin typeface="Calibri" panose="020F0502020204030204" pitchFamily="34" charset="0"/>
              </a:rPr>
              <a:t> executing the same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program</a:t>
            </a:r>
            <a:r>
              <a:rPr lang="en-US" sz="2800" dirty="0">
                <a:latin typeface="Calibri" panose="020F0502020204030204" pitchFamily="34" charset="0"/>
              </a:rPr>
              <a:t> with different inputs.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MPMD → A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master program</a:t>
            </a:r>
            <a:r>
              <a:rPr lang="en-US" sz="2800" dirty="0">
                <a:latin typeface="Calibri" panose="020F0502020204030204" pitchFamily="34" charset="0"/>
              </a:rPr>
              <a:t>, delegates work to multiple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slave programs</a:t>
            </a:r>
            <a:r>
              <a:rPr lang="en-US" sz="2800" dirty="0">
                <a:latin typeface="Calibri" panose="020F0502020204030204" pitchFamily="34" charset="0"/>
              </a:rPr>
              <a:t>. The programs are different.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48001" y="1600201"/>
            <a:ext cx="6167437" cy="416877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5475" indent="-5095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Overview</a:t>
            </a:r>
          </a:p>
          <a:p>
            <a:pPr marL="625475" indent="-5095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Amdahl's Law and Flynn's Taxonomy</a:t>
            </a:r>
          </a:p>
          <a:p>
            <a:pPr marL="625475" indent="-5095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MIMD Multiprocessors</a:t>
            </a:r>
          </a:p>
          <a:p>
            <a:pPr marL="625475" indent="-5095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Multithreading</a:t>
            </a:r>
          </a:p>
          <a:p>
            <a:pPr marL="625475" indent="-5095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Vector Processors</a:t>
            </a:r>
          </a:p>
          <a:p>
            <a:pPr marL="625475" indent="-5095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Interconnects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081437" y="30480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441" y="1878012"/>
            <a:ext cx="6222840" cy="4217988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5475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Overview</a:t>
            </a:r>
          </a:p>
          <a:p>
            <a:pPr marL="625475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Amdahl's Law and Flynn's Taxonomy</a:t>
            </a:r>
          </a:p>
          <a:p>
            <a:pPr marL="625475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MIMD Multiprocessors</a:t>
            </a:r>
          </a:p>
          <a:p>
            <a:pPr marL="625475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Multithreading</a:t>
            </a:r>
          </a:p>
          <a:p>
            <a:pPr marL="625475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Vector Processors</a:t>
            </a:r>
          </a:p>
          <a:p>
            <a:pPr marL="625475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Interconnects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051640" y="160944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Point of </a:t>
            </a:r>
            <a:r>
              <a:rPr lang="fr-FR" dirty="0" err="1">
                <a:solidFill>
                  <a:schemeClr val="tx1"/>
                </a:solidFill>
              </a:rPr>
              <a:t>View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4483100"/>
            <a:ext cx="7416800" cy="10795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09588" indent="-3937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All the processors see an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 unified view </a:t>
            </a:r>
            <a:r>
              <a:rPr lang="en-US" dirty="0">
                <a:latin typeface="Calibri" panose="020F0502020204030204" pitchFamily="34" charset="0"/>
              </a:rPr>
              <a:t>of shared memory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302001" y="1905000"/>
            <a:ext cx="5808663" cy="2273300"/>
            <a:chOff x="1152" y="1200"/>
            <a:chExt cx="3659" cy="143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2" y="1200"/>
              <a:ext cx="3659" cy="1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58" y="2127"/>
              <a:ext cx="3312" cy="384"/>
            </a:xfrm>
            <a:prstGeom prst="rect">
              <a:avLst/>
            </a:prstGeom>
            <a:solidFill>
              <a:srgbClr val="FFE6D5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332" y="1331"/>
              <a:ext cx="791" cy="523"/>
            </a:xfrm>
            <a:custGeom>
              <a:avLst/>
              <a:gdLst>
                <a:gd name="T0" fmla="*/ 187 w 1515"/>
                <a:gd name="T1" fmla="*/ 0 h 993"/>
                <a:gd name="T2" fmla="*/ 1327 w 1515"/>
                <a:gd name="T3" fmla="*/ 0 h 993"/>
                <a:gd name="T4" fmla="*/ 1515 w 1515"/>
                <a:gd name="T5" fmla="*/ 188 h 993"/>
                <a:gd name="T6" fmla="*/ 1515 w 1515"/>
                <a:gd name="T7" fmla="*/ 805 h 993"/>
                <a:gd name="T8" fmla="*/ 1327 w 1515"/>
                <a:gd name="T9" fmla="*/ 993 h 993"/>
                <a:gd name="T10" fmla="*/ 187 w 1515"/>
                <a:gd name="T11" fmla="*/ 993 h 993"/>
                <a:gd name="T12" fmla="*/ 0 w 1515"/>
                <a:gd name="T13" fmla="*/ 805 h 993"/>
                <a:gd name="T14" fmla="*/ 0 w 1515"/>
                <a:gd name="T15" fmla="*/ 188 h 993"/>
                <a:gd name="T16" fmla="*/ 187 w 1515"/>
                <a:gd name="T17" fmla="*/ 0 h 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5" h="993">
                  <a:moveTo>
                    <a:pt x="187" y="0"/>
                  </a:moveTo>
                  <a:lnTo>
                    <a:pt x="1327" y="0"/>
                  </a:lnTo>
                  <a:cubicBezTo>
                    <a:pt x="1431" y="0"/>
                    <a:pt x="1515" y="84"/>
                    <a:pt x="1515" y="188"/>
                  </a:cubicBezTo>
                  <a:lnTo>
                    <a:pt x="1515" y="805"/>
                  </a:lnTo>
                  <a:cubicBezTo>
                    <a:pt x="1515" y="909"/>
                    <a:pt x="1431" y="993"/>
                    <a:pt x="1327" y="993"/>
                  </a:cubicBezTo>
                  <a:lnTo>
                    <a:pt x="187" y="993"/>
                  </a:lnTo>
                  <a:cubicBezTo>
                    <a:pt x="83" y="993"/>
                    <a:pt x="0" y="909"/>
                    <a:pt x="0" y="805"/>
                  </a:cubicBezTo>
                  <a:lnTo>
                    <a:pt x="0" y="188"/>
                  </a:lnTo>
                  <a:cubicBezTo>
                    <a:pt x="0" y="84"/>
                    <a:pt x="83" y="0"/>
                    <a:pt x="187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399" y="1461"/>
              <a:ext cx="51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Proc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010" y="2194"/>
              <a:ext cx="151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900">
                  <a:solidFill>
                    <a:srgbClr val="000000"/>
                  </a:solidFill>
                  <a:latin typeface="Sans"/>
                </a:rPr>
                <a:t>Shared 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58" y="1332"/>
              <a:ext cx="791" cy="522"/>
            </a:xfrm>
            <a:custGeom>
              <a:avLst/>
              <a:gdLst>
                <a:gd name="T0" fmla="*/ 187 w 1515"/>
                <a:gd name="T1" fmla="*/ 0 h 992"/>
                <a:gd name="T2" fmla="*/ 1327 w 1515"/>
                <a:gd name="T3" fmla="*/ 0 h 992"/>
                <a:gd name="T4" fmla="*/ 1515 w 1515"/>
                <a:gd name="T5" fmla="*/ 187 h 992"/>
                <a:gd name="T6" fmla="*/ 1515 w 1515"/>
                <a:gd name="T7" fmla="*/ 805 h 992"/>
                <a:gd name="T8" fmla="*/ 1327 w 1515"/>
                <a:gd name="T9" fmla="*/ 992 h 992"/>
                <a:gd name="T10" fmla="*/ 187 w 1515"/>
                <a:gd name="T11" fmla="*/ 992 h 992"/>
                <a:gd name="T12" fmla="*/ 0 w 1515"/>
                <a:gd name="T13" fmla="*/ 805 h 992"/>
                <a:gd name="T14" fmla="*/ 0 w 1515"/>
                <a:gd name="T15" fmla="*/ 187 h 992"/>
                <a:gd name="T16" fmla="*/ 187 w 1515"/>
                <a:gd name="T1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5" h="992">
                  <a:moveTo>
                    <a:pt x="187" y="0"/>
                  </a:moveTo>
                  <a:lnTo>
                    <a:pt x="1327" y="0"/>
                  </a:lnTo>
                  <a:cubicBezTo>
                    <a:pt x="1431" y="0"/>
                    <a:pt x="1515" y="83"/>
                    <a:pt x="1515" y="187"/>
                  </a:cubicBezTo>
                  <a:lnTo>
                    <a:pt x="1515" y="805"/>
                  </a:lnTo>
                  <a:cubicBezTo>
                    <a:pt x="1515" y="909"/>
                    <a:pt x="1431" y="992"/>
                    <a:pt x="1327" y="992"/>
                  </a:cubicBezTo>
                  <a:lnTo>
                    <a:pt x="187" y="992"/>
                  </a:lnTo>
                  <a:cubicBezTo>
                    <a:pt x="83" y="992"/>
                    <a:pt x="0" y="909"/>
                    <a:pt x="0" y="805"/>
                  </a:cubicBezTo>
                  <a:lnTo>
                    <a:pt x="0" y="187"/>
                  </a:lnTo>
                  <a:cubicBezTo>
                    <a:pt x="0" y="83"/>
                    <a:pt x="83" y="0"/>
                    <a:pt x="187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325" y="1461"/>
              <a:ext cx="511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 err="1">
                  <a:solidFill>
                    <a:srgbClr val="000000"/>
                  </a:solidFill>
                  <a:latin typeface="Sans"/>
                </a:rPr>
                <a:t>Proc</a:t>
              </a: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732" y="1337"/>
              <a:ext cx="791" cy="522"/>
            </a:xfrm>
            <a:custGeom>
              <a:avLst/>
              <a:gdLst>
                <a:gd name="T0" fmla="*/ 187 w 1515"/>
                <a:gd name="T1" fmla="*/ 0 h 992"/>
                <a:gd name="T2" fmla="*/ 1327 w 1515"/>
                <a:gd name="T3" fmla="*/ 0 h 992"/>
                <a:gd name="T4" fmla="*/ 1515 w 1515"/>
                <a:gd name="T5" fmla="*/ 187 h 992"/>
                <a:gd name="T6" fmla="*/ 1515 w 1515"/>
                <a:gd name="T7" fmla="*/ 805 h 992"/>
                <a:gd name="T8" fmla="*/ 1327 w 1515"/>
                <a:gd name="T9" fmla="*/ 992 h 992"/>
                <a:gd name="T10" fmla="*/ 187 w 1515"/>
                <a:gd name="T11" fmla="*/ 992 h 992"/>
                <a:gd name="T12" fmla="*/ 0 w 1515"/>
                <a:gd name="T13" fmla="*/ 805 h 992"/>
                <a:gd name="T14" fmla="*/ 0 w 1515"/>
                <a:gd name="T15" fmla="*/ 187 h 992"/>
                <a:gd name="T16" fmla="*/ 187 w 1515"/>
                <a:gd name="T17" fmla="*/ 0 h 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5" h="992">
                  <a:moveTo>
                    <a:pt x="187" y="0"/>
                  </a:moveTo>
                  <a:lnTo>
                    <a:pt x="1327" y="0"/>
                  </a:lnTo>
                  <a:cubicBezTo>
                    <a:pt x="1431" y="0"/>
                    <a:pt x="1515" y="83"/>
                    <a:pt x="1515" y="187"/>
                  </a:cubicBezTo>
                  <a:lnTo>
                    <a:pt x="1515" y="805"/>
                  </a:lnTo>
                  <a:cubicBezTo>
                    <a:pt x="1515" y="909"/>
                    <a:pt x="1431" y="992"/>
                    <a:pt x="1327" y="992"/>
                  </a:cubicBezTo>
                  <a:lnTo>
                    <a:pt x="187" y="992"/>
                  </a:lnTo>
                  <a:cubicBezTo>
                    <a:pt x="83" y="992"/>
                    <a:pt x="0" y="909"/>
                    <a:pt x="0" y="805"/>
                  </a:cubicBezTo>
                  <a:lnTo>
                    <a:pt x="0" y="187"/>
                  </a:lnTo>
                  <a:cubicBezTo>
                    <a:pt x="0" y="83"/>
                    <a:pt x="83" y="0"/>
                    <a:pt x="187" y="0"/>
                  </a:cubicBezTo>
                  <a:close/>
                </a:path>
              </a:pathLst>
            </a:custGeom>
            <a:solidFill>
              <a:srgbClr val="F4D7E3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799" y="1467"/>
              <a:ext cx="51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 err="1">
                  <a:solidFill>
                    <a:srgbClr val="000000"/>
                  </a:solidFill>
                  <a:latin typeface="Sans"/>
                </a:rPr>
                <a:t>Proc</a:t>
              </a: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3171" y="1526"/>
              <a:ext cx="50" cy="40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3352" y="1526"/>
              <a:ext cx="50" cy="40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3547" y="1526"/>
              <a:ext cx="50" cy="40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668" y="1898"/>
              <a:ext cx="106" cy="177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606" y="1842"/>
              <a:ext cx="227" cy="91"/>
            </a:xfrm>
            <a:custGeom>
              <a:avLst/>
              <a:gdLst>
                <a:gd name="T0" fmla="*/ 231 w 434"/>
                <a:gd name="T1" fmla="*/ 0 h 172"/>
                <a:gd name="T2" fmla="*/ 0 w 434"/>
                <a:gd name="T3" fmla="*/ 172 h 172"/>
                <a:gd name="T4" fmla="*/ 434 w 434"/>
                <a:gd name="T5" fmla="*/ 161 h 172"/>
                <a:gd name="T6" fmla="*/ 231 w 43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172">
                  <a:moveTo>
                    <a:pt x="231" y="0"/>
                  </a:moveTo>
                  <a:cubicBezTo>
                    <a:pt x="138" y="59"/>
                    <a:pt x="93" y="113"/>
                    <a:pt x="0" y="172"/>
                  </a:cubicBezTo>
                  <a:lnTo>
                    <a:pt x="434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614" y="2043"/>
              <a:ext cx="219" cy="85"/>
            </a:xfrm>
            <a:custGeom>
              <a:avLst/>
              <a:gdLst>
                <a:gd name="T0" fmla="*/ 217 w 420"/>
                <a:gd name="T1" fmla="*/ 162 h 162"/>
                <a:gd name="T2" fmla="*/ 0 w 420"/>
                <a:gd name="T3" fmla="*/ 11 h 162"/>
                <a:gd name="T4" fmla="*/ 420 w 420"/>
                <a:gd name="T5" fmla="*/ 0 h 162"/>
                <a:gd name="T6" fmla="*/ 217 w 420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0" h="162">
                  <a:moveTo>
                    <a:pt x="217" y="162"/>
                  </a:moveTo>
                  <a:cubicBezTo>
                    <a:pt x="124" y="103"/>
                    <a:pt x="93" y="70"/>
                    <a:pt x="0" y="11"/>
                  </a:cubicBezTo>
                  <a:lnTo>
                    <a:pt x="420" y="0"/>
                  </a:lnTo>
                  <a:lnTo>
                    <a:pt x="217" y="162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602" y="1898"/>
              <a:ext cx="106" cy="177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2540" y="1842"/>
              <a:ext cx="227" cy="91"/>
            </a:xfrm>
            <a:custGeom>
              <a:avLst/>
              <a:gdLst>
                <a:gd name="T0" fmla="*/ 231 w 434"/>
                <a:gd name="T1" fmla="*/ 0 h 172"/>
                <a:gd name="T2" fmla="*/ 0 w 434"/>
                <a:gd name="T3" fmla="*/ 172 h 172"/>
                <a:gd name="T4" fmla="*/ 434 w 434"/>
                <a:gd name="T5" fmla="*/ 161 h 172"/>
                <a:gd name="T6" fmla="*/ 231 w 434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4" h="172">
                  <a:moveTo>
                    <a:pt x="231" y="0"/>
                  </a:moveTo>
                  <a:cubicBezTo>
                    <a:pt x="138" y="59"/>
                    <a:pt x="94" y="113"/>
                    <a:pt x="0" y="172"/>
                  </a:cubicBezTo>
                  <a:lnTo>
                    <a:pt x="434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548" y="2043"/>
              <a:ext cx="219" cy="85"/>
            </a:xfrm>
            <a:custGeom>
              <a:avLst/>
              <a:gdLst>
                <a:gd name="T0" fmla="*/ 217 w 420"/>
                <a:gd name="T1" fmla="*/ 162 h 162"/>
                <a:gd name="T2" fmla="*/ 0 w 420"/>
                <a:gd name="T3" fmla="*/ 11 h 162"/>
                <a:gd name="T4" fmla="*/ 420 w 420"/>
                <a:gd name="T5" fmla="*/ 0 h 162"/>
                <a:gd name="T6" fmla="*/ 217 w 420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0" h="162">
                  <a:moveTo>
                    <a:pt x="217" y="162"/>
                  </a:moveTo>
                  <a:cubicBezTo>
                    <a:pt x="124" y="103"/>
                    <a:pt x="94" y="70"/>
                    <a:pt x="0" y="11"/>
                  </a:cubicBezTo>
                  <a:lnTo>
                    <a:pt x="420" y="0"/>
                  </a:lnTo>
                  <a:lnTo>
                    <a:pt x="217" y="162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076" y="1904"/>
              <a:ext cx="106" cy="176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014" y="1847"/>
              <a:ext cx="226" cy="91"/>
            </a:xfrm>
            <a:custGeom>
              <a:avLst/>
              <a:gdLst>
                <a:gd name="T0" fmla="*/ 230 w 433"/>
                <a:gd name="T1" fmla="*/ 0 h 172"/>
                <a:gd name="T2" fmla="*/ 0 w 433"/>
                <a:gd name="T3" fmla="*/ 172 h 172"/>
                <a:gd name="T4" fmla="*/ 433 w 433"/>
                <a:gd name="T5" fmla="*/ 161 h 172"/>
                <a:gd name="T6" fmla="*/ 230 w 433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3" h="172">
                  <a:moveTo>
                    <a:pt x="230" y="0"/>
                  </a:moveTo>
                  <a:cubicBezTo>
                    <a:pt x="137" y="59"/>
                    <a:pt x="93" y="113"/>
                    <a:pt x="0" y="172"/>
                  </a:cubicBezTo>
                  <a:lnTo>
                    <a:pt x="433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022" y="2048"/>
              <a:ext cx="218" cy="86"/>
            </a:xfrm>
            <a:custGeom>
              <a:avLst/>
              <a:gdLst>
                <a:gd name="T0" fmla="*/ 216 w 419"/>
                <a:gd name="T1" fmla="*/ 162 h 162"/>
                <a:gd name="T2" fmla="*/ 0 w 419"/>
                <a:gd name="T3" fmla="*/ 11 h 162"/>
                <a:gd name="T4" fmla="*/ 419 w 419"/>
                <a:gd name="T5" fmla="*/ 0 h 162"/>
                <a:gd name="T6" fmla="*/ 216 w 419"/>
                <a:gd name="T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9" h="162">
                  <a:moveTo>
                    <a:pt x="216" y="162"/>
                  </a:moveTo>
                  <a:cubicBezTo>
                    <a:pt x="123" y="103"/>
                    <a:pt x="93" y="70"/>
                    <a:pt x="0" y="11"/>
                  </a:cubicBezTo>
                  <a:lnTo>
                    <a:pt x="419" y="0"/>
                  </a:lnTo>
                  <a:lnTo>
                    <a:pt x="216" y="162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Implementing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Shared</a:t>
            </a:r>
            <a:r>
              <a:rPr lang="fr-FR" dirty="0">
                <a:solidFill>
                  <a:schemeClr val="tx1"/>
                </a:solidFill>
              </a:rPr>
              <a:t> 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00200"/>
            <a:ext cx="7416800" cy="4724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Implementing an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unified view</a:t>
            </a:r>
            <a:r>
              <a:rPr lang="en-US" dirty="0">
                <a:latin typeface="Calibri" panose="020F0502020204030204" pitchFamily="34" charset="0"/>
              </a:rPr>
              <a:t> of memory, is in reality very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difficult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memory system is very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 complex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Consists of many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caches</a:t>
            </a:r>
            <a:r>
              <a:rPr lang="en-US" dirty="0">
                <a:latin typeface="Calibri" panose="020F0502020204030204" pitchFamily="34" charset="0"/>
              </a:rPr>
              <a:t> (parallel, hierarchical)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Many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temporary buffers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>
                <a:solidFill>
                  <a:srgbClr val="800080"/>
                </a:solidFill>
                <a:latin typeface="Calibri" panose="020F0502020204030204" pitchFamily="34" charset="0"/>
              </a:rPr>
              <a:t>victim cache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write buffers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Many messages are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in flight</a:t>
            </a:r>
            <a:r>
              <a:rPr lang="en-US" dirty="0">
                <a:latin typeface="Calibri" panose="020F0502020204030204" pitchFamily="34" charset="0"/>
              </a:rPr>
              <a:t> at any point of time (not committed). They also pass through a complex on-chip network.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Implications :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Reordering</a:t>
            </a:r>
            <a:r>
              <a:rPr lang="en-US" dirty="0">
                <a:latin typeface="Calibri" panose="020F0502020204030204" pitchFamily="34" charset="0"/>
              </a:rPr>
              <a:t> of messages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Coherence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828800"/>
            <a:ext cx="7416800" cy="3200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</a:rPr>
              <a:t> of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memory system</a:t>
            </a:r>
            <a:r>
              <a:rPr lang="en-US" dirty="0">
                <a:latin typeface="Calibri" panose="020F0502020204030204" pitchFamily="34" charset="0"/>
              </a:rPr>
              <a:t> with respect to access to one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memory location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variable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All the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global</a:t>
            </a:r>
            <a:r>
              <a:rPr lang="en-US" dirty="0">
                <a:latin typeface="Calibri" panose="020F0502020204030204" pitchFamily="34" charset="0"/>
              </a:rPr>
              <a:t> variables are </a:t>
            </a:r>
            <a:r>
              <a:rPr lang="en-US" dirty="0" err="1">
                <a:latin typeface="Calibri" panose="020F0502020204030204" pitchFamily="34" charset="0"/>
              </a:rPr>
              <a:t>initialised</a:t>
            </a:r>
            <a:r>
              <a:rPr lang="en-US" dirty="0">
                <a:latin typeface="Calibri" panose="020F0502020204030204" pitchFamily="34" charset="0"/>
              </a:rPr>
              <a:t> to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local</a:t>
            </a:r>
            <a:r>
              <a:rPr lang="en-US" dirty="0">
                <a:latin typeface="Calibri" panose="020F0502020204030204" pitchFamily="34" charset="0"/>
              </a:rPr>
              <a:t> variables start with 't'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2971800"/>
            <a:ext cx="7416800" cy="29845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Is t1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guaranteed</a:t>
            </a:r>
            <a:r>
              <a:rPr lang="en-US" dirty="0">
                <a:latin typeface="Calibri" panose="020F0502020204030204" pitchFamily="34" charset="0"/>
              </a:rPr>
              <a:t> to be 1 ?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Can it be 0 ?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Answer </a:t>
            </a:r>
            <a:r>
              <a:rPr lang="en-US" dirty="0">
                <a:latin typeface="Calibri" panose="020F0502020204030204" pitchFamily="34" charset="0"/>
              </a:rPr>
              <a:t>: It can be 0 or 1. However, if thread 2 is scheduled a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long time</a:t>
            </a:r>
            <a:r>
              <a:rPr lang="en-US" dirty="0">
                <a:latin typeface="Calibri" panose="020F0502020204030204" pitchFamily="34" charset="0"/>
              </a:rPr>
              <a:t> after thread 1,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most likely</a:t>
            </a:r>
            <a:r>
              <a:rPr lang="en-US" dirty="0">
                <a:latin typeface="Calibri" panose="020F0502020204030204" pitchFamily="34" charset="0"/>
              </a:rPr>
              <a:t> it is 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1524001"/>
            <a:ext cx="1359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318F9"/>
                </a:solidFill>
                <a:latin typeface="+mj-lt"/>
              </a:rPr>
              <a:t>Thread 1:</a:t>
            </a:r>
          </a:p>
          <a:p>
            <a:r>
              <a:rPr lang="en-US" sz="2400" dirty="0"/>
              <a:t>x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524632"/>
            <a:ext cx="14045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318F9"/>
                </a:solidFill>
                <a:latin typeface="+mj-lt"/>
              </a:rPr>
              <a:t>Thread 2:</a:t>
            </a:r>
          </a:p>
          <a:p>
            <a:r>
              <a:rPr lang="en-US" sz="2400" dirty="0"/>
              <a:t>t1 = 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19400" y="3684588"/>
            <a:ext cx="7416800" cy="30210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Is (t1, t2) = (2,1) a valid outcome ?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C5000B"/>
                </a:solidFill>
                <a:latin typeface="Calibri" panose="020F0502020204030204" pitchFamily="34" charset="0"/>
              </a:rPr>
              <a:t>NO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outcome is not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intuitive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order </a:t>
            </a:r>
            <a:r>
              <a:rPr lang="en-US" dirty="0">
                <a:latin typeface="Calibri" panose="020F0502020204030204" pitchFamily="34" charset="0"/>
              </a:rPr>
              <a:t>of updates to the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same</a:t>
            </a:r>
            <a:r>
              <a:rPr lang="en-US" dirty="0">
                <a:latin typeface="Calibri" panose="020F0502020204030204" pitchFamily="34" charset="0"/>
              </a:rPr>
              <a:t> location should be the same for all threads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59200" y="182880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318F9"/>
                </a:solidFill>
                <a:latin typeface="Courier New" pitchFamily="49" charset="0"/>
                <a:cs typeface="Courier New" pitchFamily="49" charset="0"/>
              </a:rPr>
              <a:t>Thread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2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97600" y="1828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318F9"/>
                </a:solidFill>
                <a:latin typeface="Courier New" pitchFamily="49" charset="0"/>
                <a:cs typeface="Courier New" pitchFamily="49" charset="0"/>
              </a:rPr>
              <a:t>Thread 2: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t1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t2 = 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Axioms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Coherence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2819400"/>
            <a:ext cx="7416800" cy="3733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Coherence Axioms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Messages are never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lost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Write messages to the same memory location are always </a:t>
            </a:r>
            <a:r>
              <a:rPr lang="en-US" b="1" dirty="0">
                <a:solidFill>
                  <a:srgbClr val="DC2300"/>
                </a:solidFill>
                <a:latin typeface="Calibri" panose="020F0502020204030204" pitchFamily="34" charset="0"/>
              </a:rPr>
              <a:t>perceived to be in the same order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(by different threads)</a:t>
            </a:r>
            <a:endParaRPr lang="en-US" b="1" dirty="0">
              <a:solidFill>
                <a:srgbClr val="DC2300"/>
              </a:solidFill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These two axioms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guarantee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that a coherent memory appears the same way as a single shared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cache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(across all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processors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), where there is only one storage area per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memory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word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5298" y="1510682"/>
            <a:ext cx="8052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Completion: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1318F9"/>
                </a:solidFill>
              </a:rPr>
              <a:t>write</a:t>
            </a:r>
            <a:r>
              <a:rPr lang="en-US" sz="2400" dirty="0"/>
              <a:t> must ultimately complete.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Order: </a:t>
            </a:r>
            <a:r>
              <a:rPr lang="en-US" sz="2400" dirty="0"/>
              <a:t>All the </a:t>
            </a:r>
            <a:r>
              <a:rPr lang="en-US" sz="2400" dirty="0">
                <a:solidFill>
                  <a:srgbClr val="00B050"/>
                </a:solidFill>
              </a:rPr>
              <a:t>accesses</a:t>
            </a:r>
            <a:r>
              <a:rPr lang="en-US" sz="2400" dirty="0"/>
              <a:t> to the same memory address need</a:t>
            </a:r>
          </a:p>
          <a:p>
            <a:r>
              <a:rPr lang="en-US" sz="2400" dirty="0"/>
              <a:t>        to be seen by all the threads in the same order.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8387" y="3585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 </a:t>
            </a:r>
            <a:r>
              <a:rPr lang="fr-FR" dirty="0" err="1">
                <a:solidFill>
                  <a:schemeClr val="tx1"/>
                </a:solidFill>
              </a:rPr>
              <a:t>Consistency</a:t>
            </a:r>
            <a:r>
              <a:rPr lang="fr-FR" dirty="0">
                <a:solidFill>
                  <a:schemeClr val="tx1"/>
                </a:solidFill>
              </a:rPr>
              <a:t> – </a:t>
            </a:r>
            <a:r>
              <a:rPr lang="fr-FR" dirty="0" err="1">
                <a:solidFill>
                  <a:schemeClr val="tx1"/>
                </a:solidFill>
              </a:rPr>
              <a:t>Behaviour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across</a:t>
            </a:r>
            <a:r>
              <a:rPr lang="fr-FR" dirty="0">
                <a:solidFill>
                  <a:schemeClr val="tx1"/>
                </a:solidFill>
              </a:rPr>
              <a:t> multiple locations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5410200"/>
            <a:ext cx="7416800" cy="11430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Is (1,0) a valid outcome ?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Is it intuitive?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4450" y="1752422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318F9"/>
                </a:solidFill>
                <a:latin typeface="Courier New" pitchFamily="49" charset="0"/>
                <a:cs typeface="Courier New" pitchFamily="49" charset="0"/>
              </a:rPr>
              <a:t>Thread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1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8150" y="1786531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1318F9"/>
                </a:solidFill>
                <a:latin typeface="Courier New" pitchFamily="49" charset="0"/>
                <a:cs typeface="Courier New" pitchFamily="49" charset="0"/>
              </a:rPr>
              <a:t>Thread 2: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t1 = y</a:t>
            </a:r>
          </a:p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t2 = x</a:t>
            </a:r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3810001" y="2981326"/>
            <a:ext cx="4659313" cy="2139949"/>
            <a:chOff x="1440" y="1878"/>
            <a:chExt cx="2935" cy="1348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40" y="1931"/>
              <a:ext cx="2935" cy="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616" y="1892"/>
              <a:ext cx="725" cy="1001"/>
            </a:xfrm>
            <a:prstGeom prst="rect">
              <a:avLst/>
            </a:prstGeom>
            <a:solidFill>
              <a:srgbClr val="F0D8C2"/>
            </a:solidFill>
            <a:ln w="14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699" y="1945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x =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699" y="2182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y =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699" y="2420"/>
              <a:ext cx="45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24282B"/>
                  </a:solidFill>
                  <a:latin typeface="Arial" pitchFamily="34" charset="0"/>
                </a:rPr>
                <a:t>t1 = 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699" y="2657"/>
              <a:ext cx="45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24282B"/>
                  </a:solidFill>
                  <a:latin typeface="Arial" pitchFamily="34" charset="0"/>
                </a:rPr>
                <a:t>t2 = 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28" y="1878"/>
              <a:ext cx="739" cy="1001"/>
            </a:xfrm>
            <a:prstGeom prst="rect">
              <a:avLst/>
            </a:prstGeom>
            <a:solidFill>
              <a:srgbClr val="F0D8C2"/>
            </a:solidFill>
            <a:ln w="14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612" y="1945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x =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612" y="2182"/>
              <a:ext cx="45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t1 = 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2612" y="2406"/>
              <a:ext cx="45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t2 = 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612" y="2643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y =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468" y="1878"/>
              <a:ext cx="725" cy="1001"/>
            </a:xfrm>
            <a:prstGeom prst="rect">
              <a:avLst/>
            </a:prstGeom>
            <a:solidFill>
              <a:srgbClr val="F0D8C2"/>
            </a:solidFill>
            <a:ln w="14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1552" y="1931"/>
              <a:ext cx="45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t1 = 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1552" y="2168"/>
              <a:ext cx="45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24282B"/>
                  </a:solidFill>
                  <a:latin typeface="Arial" pitchFamily="34" charset="0"/>
                </a:rPr>
                <a:t>t2 = 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552" y="2406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x =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552" y="2643"/>
              <a:ext cx="4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y =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2626" y="2908"/>
              <a:ext cx="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24282B"/>
                  </a:solidFill>
                  <a:latin typeface="Arial" pitchFamily="34" charset="0"/>
                </a:rPr>
                <a:t>(0,1)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607" y="2935"/>
              <a:ext cx="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24282B"/>
                  </a:solidFill>
                  <a:latin typeface="Arial" pitchFamily="34" charset="0"/>
                </a:rPr>
                <a:t>(0,0)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3755" y="2935"/>
              <a:ext cx="4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24282B"/>
                  </a:solidFill>
                  <a:latin typeface="Arial" pitchFamily="34" charset="0"/>
                </a:rPr>
                <a:t>(1,1)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Definitions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552576"/>
            <a:ext cx="7848600" cy="477202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An order of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instructions</a:t>
            </a:r>
            <a:r>
              <a:rPr lang="en-US" dirty="0">
                <a:latin typeface="Calibri" panose="020F0502020204030204" pitchFamily="34" charset="0"/>
              </a:rPr>
              <a:t> that is consistent with the semantics of a thread is said to be in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program order</a:t>
            </a:r>
            <a:r>
              <a:rPr lang="en-US" dirty="0">
                <a:latin typeface="Calibri" panose="020F0502020204030204" pitchFamily="34" charset="0"/>
              </a:rPr>
              <a:t>. For example, a single cycle processor always executes instructions in program order.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model of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memory system </a:t>
            </a:r>
            <a:r>
              <a:rPr lang="en-US" dirty="0">
                <a:latin typeface="Calibri" panose="020F0502020204030204" pitchFamily="34" charset="0"/>
              </a:rPr>
              <a:t>that determines the set of likely (and valid)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outcomes</a:t>
            </a:r>
            <a:r>
              <a:rPr lang="en-US" dirty="0">
                <a:latin typeface="Calibri" panose="020F0502020204030204" pitchFamily="34" charset="0"/>
              </a:rPr>
              <a:t> for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parallel programs, </a:t>
            </a:r>
            <a:r>
              <a:rPr lang="en-US" dirty="0">
                <a:latin typeface="Calibri" panose="020F0502020204030204" pitchFamily="34" charset="0"/>
              </a:rPr>
              <a:t>is known as a memory consistency model or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memory model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>
              <a:buSzPct val="100000"/>
              <a:buFont typeface="Symbol" panose="05050102010706020507" pitchFamily="18" charset="2"/>
              <a:buChar char="*"/>
              <a:tabLst>
                <a:tab pos="355680" algn="l"/>
                <a:tab pos="711360" algn="l"/>
                <a:tab pos="1066680" algn="l"/>
                <a:tab pos="1422359" algn="l"/>
                <a:tab pos="1778040" algn="l"/>
                <a:tab pos="2133720" algn="l"/>
                <a:tab pos="2489040" algn="l"/>
                <a:tab pos="2844720" algn="l"/>
                <a:tab pos="3200400" algn="l"/>
                <a:tab pos="3556080" algn="l"/>
                <a:tab pos="3911760" algn="l"/>
                <a:tab pos="4267080" algn="l"/>
              </a:tabLst>
            </a:pPr>
            <a:endParaRPr lang="en-US" sz="1000" dirty="0">
              <a:latin typeface="Calibri" panose="020F0502020204030204" pitchFamily="34" charset="0"/>
              <a:cs typeface="Helvetica" pitchFamily="3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Sequential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Consistency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188200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did we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generate</a:t>
            </a:r>
            <a:r>
              <a:rPr lang="en-US" dirty="0">
                <a:latin typeface="Calibri" panose="020F0502020204030204" pitchFamily="34" charset="0"/>
              </a:rPr>
              <a:t> the set of valid outcomes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arbitrarily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interleaved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instructions</a:t>
            </a:r>
            <a:r>
              <a:rPr lang="en-US" dirty="0">
                <a:latin typeface="Calibri" panose="020F0502020204030204" pitchFamily="34" charset="0"/>
              </a:rPr>
              <a:t> of both the threads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Such kind of an interleaving of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instructions</a:t>
            </a:r>
            <a:r>
              <a:rPr lang="en-US" dirty="0">
                <a:latin typeface="Calibri" panose="020F0502020204030204" pitchFamily="34" charset="0"/>
              </a:rPr>
              <a:t> where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program order</a:t>
            </a:r>
            <a:r>
              <a:rPr lang="en-US" dirty="0">
                <a:latin typeface="Calibri" panose="020F0502020204030204" pitchFamily="34" charset="0"/>
              </a:rPr>
              <a:t> is preserved is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known</a:t>
            </a:r>
            <a:r>
              <a:rPr lang="en-US" dirty="0">
                <a:latin typeface="Calibri" panose="020F0502020204030204" pitchFamily="34" charset="0"/>
              </a:rPr>
              <a:t> as a </a:t>
            </a: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sequentially consistent </a:t>
            </a:r>
            <a:r>
              <a:rPr lang="en-US" dirty="0">
                <a:latin typeface="Calibri" panose="020F0502020204030204" pitchFamily="34" charset="0"/>
              </a:rPr>
              <a:t>interleaving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 memory model</a:t>
            </a:r>
            <a:r>
              <a:rPr lang="en-US" dirty="0">
                <a:latin typeface="Calibri" panose="020F0502020204030204" pitchFamily="34" charset="0"/>
              </a:rPr>
              <a:t> that allows only sequential consistent </a:t>
            </a:r>
            <a:r>
              <a:rPr lang="en-US" dirty="0" err="1">
                <a:latin typeface="Calibri" panose="020F0502020204030204" pitchFamily="34" charset="0"/>
              </a:rPr>
              <a:t>interleavings</a:t>
            </a:r>
            <a:r>
              <a:rPr lang="en-US" dirty="0">
                <a:latin typeface="Calibri" panose="020F0502020204030204" pitchFamily="34" charset="0"/>
              </a:rPr>
              <a:t> is known as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sequential consistency (SC)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The outcome (1,0) is not in SC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Weak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Consistency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371600"/>
            <a:ext cx="7620000" cy="49196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4A4A"/>
                </a:solidFill>
                <a:latin typeface="Calibri" panose="020F0502020204030204" pitchFamily="34" charset="0"/>
              </a:rPr>
              <a:t>Sequential consistency</a:t>
            </a:r>
            <a:r>
              <a:rPr lang="en-US" dirty="0">
                <a:latin typeface="Calibri" panose="020F0502020204030204" pitchFamily="34" charset="0"/>
              </a:rPr>
              <a:t> comes at a cost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cost is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performance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need to add a lot of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constraints</a:t>
            </a:r>
            <a:r>
              <a:rPr lang="en-US" dirty="0">
                <a:latin typeface="Calibri" panose="020F0502020204030204" pitchFamily="34" charset="0"/>
              </a:rPr>
              <a:t> in the memory system to make it </a:t>
            </a:r>
            <a:r>
              <a:rPr lang="en-US" dirty="0">
                <a:solidFill>
                  <a:srgbClr val="004A4A"/>
                </a:solidFill>
                <a:latin typeface="Calibri" panose="020F0502020204030204" pitchFamily="34" charset="0"/>
              </a:rPr>
              <a:t>sequentially consistent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Most of the time, we need to wait for the current memory request to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complete</a:t>
            </a:r>
            <a:r>
              <a:rPr lang="en-US" dirty="0">
                <a:latin typeface="Calibri" panose="020F0502020204030204" pitchFamily="34" charset="0"/>
              </a:rPr>
              <a:t>, before we can issue the subsequent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memory request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is very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restrictive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Hence, we define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weak consistency</a:t>
            </a:r>
            <a:r>
              <a:rPr lang="en-US" sz="2800" dirty="0">
                <a:latin typeface="Calibri" panose="020F0502020204030204" pitchFamily="34" charset="0"/>
              </a:rPr>
              <a:t> that allows arbitrary orderings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04800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Processor Performance </a:t>
            </a:r>
            <a:r>
              <a:rPr lang="fr-FR" dirty="0" err="1">
                <a:solidFill>
                  <a:schemeClr val="tx1"/>
                </a:solidFill>
              </a:rPr>
              <a:t>Scaling</a:t>
            </a:r>
            <a:r>
              <a:rPr lang="fr-FR" dirty="0">
                <a:solidFill>
                  <a:schemeClr val="tx1"/>
                </a:solidFill>
              </a:rPr>
              <a:t> has reached its Limits</a:t>
            </a:r>
          </a:p>
        </p:txBody>
      </p:sp>
      <p:sp>
        <p:nvSpPr>
          <p:cNvPr id="4" name="Freeform 3"/>
          <p:cNvSpPr/>
          <p:nvPr/>
        </p:nvSpPr>
        <p:spPr>
          <a:xfrm>
            <a:off x="2860934" y="5259275"/>
            <a:ext cx="6623999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Clock frequency has remained constant for the last 10 years</a:t>
            </a:r>
          </a:p>
        </p:txBody>
      </p:sp>
      <p:grpSp>
        <p:nvGrpSpPr>
          <p:cNvPr id="8" name="Group 5"/>
          <p:cNvGrpSpPr>
            <a:grpSpLocks noChangeAspect="1"/>
          </p:cNvGrpSpPr>
          <p:nvPr/>
        </p:nvGrpSpPr>
        <p:grpSpPr bwMode="auto">
          <a:xfrm>
            <a:off x="2371646" y="1981201"/>
            <a:ext cx="7399338" cy="3013077"/>
            <a:chOff x="919" y="1430"/>
            <a:chExt cx="4661" cy="1898"/>
          </a:xfrm>
        </p:grpSpPr>
        <p:sp>
          <p:nvSpPr>
            <p:cNvPr id="9" name="AutoShape 4"/>
            <p:cNvSpPr>
              <a:spLocks noChangeAspect="1" noChangeArrowheads="1" noTextEdit="1"/>
            </p:cNvSpPr>
            <p:nvPr/>
          </p:nvSpPr>
          <p:spPr bwMode="auto">
            <a:xfrm>
              <a:off x="951" y="1440"/>
              <a:ext cx="4629" cy="1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206"/>
            <p:cNvGrpSpPr>
              <a:grpSpLocks/>
            </p:cNvGrpSpPr>
            <p:nvPr/>
          </p:nvGrpSpPr>
          <p:grpSpPr bwMode="auto">
            <a:xfrm>
              <a:off x="1105" y="1430"/>
              <a:ext cx="4272" cy="1519"/>
              <a:chOff x="1105" y="1430"/>
              <a:chExt cx="4272" cy="1519"/>
            </a:xfrm>
          </p:grpSpPr>
          <p:sp>
            <p:nvSpPr>
              <p:cNvPr id="1110" name="Rectangle 6"/>
              <p:cNvSpPr>
                <a:spLocks noChangeArrowheads="1"/>
              </p:cNvSpPr>
              <p:nvPr/>
            </p:nvSpPr>
            <p:spPr bwMode="auto">
              <a:xfrm>
                <a:off x="1105" y="1430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11D"/>
                    </a:solidFill>
                    <a:latin typeface="Times New Roman" pitchFamily="18" charset="0"/>
                  </a:rPr>
                  <a:t>6000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11" name="Rectangle 7"/>
              <p:cNvSpPr>
                <a:spLocks noChangeArrowheads="1"/>
              </p:cNvSpPr>
              <p:nvPr/>
            </p:nvSpPr>
            <p:spPr bwMode="auto">
              <a:xfrm>
                <a:off x="1105" y="1666"/>
                <a:ext cx="53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11D"/>
                    </a:solidFill>
                    <a:latin typeface="Times New Roman" pitchFamily="18" charset="0"/>
                  </a:rPr>
                  <a:t>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12" name="Rectangle 8"/>
              <p:cNvSpPr>
                <a:spLocks noChangeArrowheads="1"/>
              </p:cNvSpPr>
              <p:nvPr/>
            </p:nvSpPr>
            <p:spPr bwMode="auto">
              <a:xfrm>
                <a:off x="1156" y="1666"/>
                <a:ext cx="15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11D"/>
                    </a:solidFill>
                    <a:latin typeface="Times New Roman" pitchFamily="18" charset="0"/>
                  </a:rPr>
                  <a:t>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13" name="Rectangle 9"/>
              <p:cNvSpPr>
                <a:spLocks noChangeArrowheads="1"/>
              </p:cNvSpPr>
              <p:nvPr/>
            </p:nvSpPr>
            <p:spPr bwMode="auto">
              <a:xfrm>
                <a:off x="1105" y="1902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11D"/>
                    </a:solidFill>
                    <a:latin typeface="Times New Roman" pitchFamily="18" charset="0"/>
                  </a:rPr>
                  <a:t>4000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14" name="Rectangle 10"/>
              <p:cNvSpPr>
                <a:spLocks noChangeArrowheads="1"/>
              </p:cNvSpPr>
              <p:nvPr/>
            </p:nvSpPr>
            <p:spPr bwMode="auto">
              <a:xfrm>
                <a:off x="1105" y="2139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dirty="0">
                    <a:solidFill>
                      <a:srgbClr val="24211D"/>
                    </a:solidFill>
                    <a:latin typeface="Times New Roman" pitchFamily="18" charset="0"/>
                  </a:rPr>
                  <a:t>3000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115" name="Rectangle 11"/>
              <p:cNvSpPr>
                <a:spLocks noChangeArrowheads="1"/>
              </p:cNvSpPr>
              <p:nvPr/>
            </p:nvSpPr>
            <p:spPr bwMode="auto">
              <a:xfrm>
                <a:off x="1105" y="2375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11D"/>
                    </a:solidFill>
                    <a:latin typeface="Times New Roman" pitchFamily="18" charset="0"/>
                  </a:rPr>
                  <a:t>2000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16" name="Rectangle 12"/>
              <p:cNvSpPr>
                <a:spLocks noChangeArrowheads="1"/>
              </p:cNvSpPr>
              <p:nvPr/>
            </p:nvSpPr>
            <p:spPr bwMode="auto">
              <a:xfrm>
                <a:off x="1105" y="2611"/>
                <a:ext cx="21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11D"/>
                    </a:solidFill>
                    <a:latin typeface="Times New Roman" pitchFamily="18" charset="0"/>
                  </a:rPr>
                  <a:t>1000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117" name="Line 13"/>
              <p:cNvSpPr>
                <a:spLocks noChangeShapeType="1"/>
              </p:cNvSpPr>
              <p:nvPr/>
            </p:nvSpPr>
            <p:spPr bwMode="auto">
              <a:xfrm flipV="1">
                <a:off x="1403" y="1471"/>
                <a:ext cx="0" cy="1437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Line 14"/>
              <p:cNvSpPr>
                <a:spLocks noChangeShapeType="1"/>
              </p:cNvSpPr>
              <p:nvPr/>
            </p:nvSpPr>
            <p:spPr bwMode="auto">
              <a:xfrm flipH="1">
                <a:off x="1403" y="2908"/>
                <a:ext cx="3974" cy="0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Line 15"/>
              <p:cNvSpPr>
                <a:spLocks noChangeShapeType="1"/>
              </p:cNvSpPr>
              <p:nvPr/>
            </p:nvSpPr>
            <p:spPr bwMode="auto">
              <a:xfrm>
                <a:off x="5377" y="1471"/>
                <a:ext cx="0" cy="1437"/>
              </a:xfrm>
              <a:prstGeom prst="line">
                <a:avLst/>
              </a:pr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Line 16"/>
              <p:cNvSpPr>
                <a:spLocks noChangeShapeType="1"/>
              </p:cNvSpPr>
              <p:nvPr/>
            </p:nvSpPr>
            <p:spPr bwMode="auto">
              <a:xfrm>
                <a:off x="1403" y="1471"/>
                <a:ext cx="3974" cy="0"/>
              </a:xfrm>
              <a:prstGeom prst="line">
                <a:avLst/>
              </a:pr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Line 17"/>
              <p:cNvSpPr>
                <a:spLocks noChangeShapeType="1"/>
              </p:cNvSpPr>
              <p:nvPr/>
            </p:nvSpPr>
            <p:spPr bwMode="auto">
              <a:xfrm>
                <a:off x="1403" y="1717"/>
                <a:ext cx="3974" cy="0"/>
              </a:xfrm>
              <a:prstGeom prst="line">
                <a:avLst/>
              </a:pr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Line 18"/>
              <p:cNvSpPr>
                <a:spLocks noChangeShapeType="1"/>
              </p:cNvSpPr>
              <p:nvPr/>
            </p:nvSpPr>
            <p:spPr bwMode="auto">
              <a:xfrm>
                <a:off x="1403" y="1953"/>
                <a:ext cx="3974" cy="0"/>
              </a:xfrm>
              <a:prstGeom prst="line">
                <a:avLst/>
              </a:pr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Line 19"/>
              <p:cNvSpPr>
                <a:spLocks noChangeShapeType="1"/>
              </p:cNvSpPr>
              <p:nvPr/>
            </p:nvSpPr>
            <p:spPr bwMode="auto">
              <a:xfrm>
                <a:off x="1403" y="2189"/>
                <a:ext cx="3974" cy="0"/>
              </a:xfrm>
              <a:prstGeom prst="line">
                <a:avLst/>
              </a:pr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Line 20"/>
              <p:cNvSpPr>
                <a:spLocks noChangeShapeType="1"/>
              </p:cNvSpPr>
              <p:nvPr/>
            </p:nvSpPr>
            <p:spPr bwMode="auto">
              <a:xfrm>
                <a:off x="1403" y="2426"/>
                <a:ext cx="3974" cy="0"/>
              </a:xfrm>
              <a:prstGeom prst="line">
                <a:avLst/>
              </a:pr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Line 21"/>
              <p:cNvSpPr>
                <a:spLocks noChangeShapeType="1"/>
              </p:cNvSpPr>
              <p:nvPr/>
            </p:nvSpPr>
            <p:spPr bwMode="auto">
              <a:xfrm>
                <a:off x="1403" y="2662"/>
                <a:ext cx="3974" cy="0"/>
              </a:xfrm>
              <a:prstGeom prst="line">
                <a:avLst/>
              </a:pr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Line 22"/>
              <p:cNvSpPr>
                <a:spLocks noChangeShapeType="1"/>
              </p:cNvSpPr>
              <p:nvPr/>
            </p:nvSpPr>
            <p:spPr bwMode="auto">
              <a:xfrm flipH="1">
                <a:off x="1362" y="1717"/>
                <a:ext cx="41" cy="0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Line 23"/>
              <p:cNvSpPr>
                <a:spLocks noChangeShapeType="1"/>
              </p:cNvSpPr>
              <p:nvPr/>
            </p:nvSpPr>
            <p:spPr bwMode="auto">
              <a:xfrm flipH="1">
                <a:off x="1362" y="1953"/>
                <a:ext cx="41" cy="0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Line 24"/>
              <p:cNvSpPr>
                <a:spLocks noChangeShapeType="1"/>
              </p:cNvSpPr>
              <p:nvPr/>
            </p:nvSpPr>
            <p:spPr bwMode="auto">
              <a:xfrm flipH="1">
                <a:off x="1362" y="2189"/>
                <a:ext cx="41" cy="0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Line 25"/>
              <p:cNvSpPr>
                <a:spLocks noChangeShapeType="1"/>
              </p:cNvSpPr>
              <p:nvPr/>
            </p:nvSpPr>
            <p:spPr bwMode="auto">
              <a:xfrm flipH="1">
                <a:off x="1362" y="2426"/>
                <a:ext cx="41" cy="0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Line 26"/>
              <p:cNvSpPr>
                <a:spLocks noChangeShapeType="1"/>
              </p:cNvSpPr>
              <p:nvPr/>
            </p:nvSpPr>
            <p:spPr bwMode="auto">
              <a:xfrm flipH="1">
                <a:off x="1362" y="2662"/>
                <a:ext cx="41" cy="0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27"/>
              <p:cNvSpPr>
                <a:spLocks noEditPoints="1"/>
              </p:cNvSpPr>
              <p:nvPr/>
            </p:nvSpPr>
            <p:spPr bwMode="auto">
              <a:xfrm>
                <a:off x="1844" y="2908"/>
                <a:ext cx="3091" cy="41"/>
              </a:xfrm>
              <a:custGeom>
                <a:avLst/>
                <a:gdLst>
                  <a:gd name="T0" fmla="*/ 0 w 301"/>
                  <a:gd name="T1" fmla="*/ 0 h 4"/>
                  <a:gd name="T2" fmla="*/ 0 w 301"/>
                  <a:gd name="T3" fmla="*/ 4 h 4"/>
                  <a:gd name="T4" fmla="*/ 43 w 301"/>
                  <a:gd name="T5" fmla="*/ 0 h 4"/>
                  <a:gd name="T6" fmla="*/ 43 w 301"/>
                  <a:gd name="T7" fmla="*/ 4 h 4"/>
                  <a:gd name="T8" fmla="*/ 86 w 301"/>
                  <a:gd name="T9" fmla="*/ 0 h 4"/>
                  <a:gd name="T10" fmla="*/ 86 w 301"/>
                  <a:gd name="T11" fmla="*/ 4 h 4"/>
                  <a:gd name="T12" fmla="*/ 129 w 301"/>
                  <a:gd name="T13" fmla="*/ 0 h 4"/>
                  <a:gd name="T14" fmla="*/ 129 w 301"/>
                  <a:gd name="T15" fmla="*/ 4 h 4"/>
                  <a:gd name="T16" fmla="*/ 172 w 301"/>
                  <a:gd name="T17" fmla="*/ 0 h 4"/>
                  <a:gd name="T18" fmla="*/ 172 w 301"/>
                  <a:gd name="T19" fmla="*/ 4 h 4"/>
                  <a:gd name="T20" fmla="*/ 215 w 301"/>
                  <a:gd name="T21" fmla="*/ 0 h 4"/>
                  <a:gd name="T22" fmla="*/ 215 w 301"/>
                  <a:gd name="T23" fmla="*/ 4 h 4"/>
                  <a:gd name="T24" fmla="*/ 258 w 301"/>
                  <a:gd name="T25" fmla="*/ 0 h 4"/>
                  <a:gd name="T26" fmla="*/ 258 w 301"/>
                  <a:gd name="T27" fmla="*/ 4 h 4"/>
                  <a:gd name="T28" fmla="*/ 301 w 301"/>
                  <a:gd name="T29" fmla="*/ 0 h 4"/>
                  <a:gd name="T30" fmla="*/ 301 w 301"/>
                  <a:gd name="T3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1" h="4">
                    <a:moveTo>
                      <a:pt x="0" y="0"/>
                    </a:moveTo>
                    <a:lnTo>
                      <a:pt x="0" y="4"/>
                    </a:lnTo>
                    <a:moveTo>
                      <a:pt x="43" y="0"/>
                    </a:moveTo>
                    <a:lnTo>
                      <a:pt x="43" y="4"/>
                    </a:lnTo>
                    <a:moveTo>
                      <a:pt x="86" y="0"/>
                    </a:moveTo>
                    <a:lnTo>
                      <a:pt x="86" y="4"/>
                    </a:lnTo>
                    <a:moveTo>
                      <a:pt x="129" y="0"/>
                    </a:moveTo>
                    <a:lnTo>
                      <a:pt x="129" y="4"/>
                    </a:lnTo>
                    <a:moveTo>
                      <a:pt x="172" y="0"/>
                    </a:moveTo>
                    <a:lnTo>
                      <a:pt x="172" y="4"/>
                    </a:lnTo>
                    <a:moveTo>
                      <a:pt x="215" y="0"/>
                    </a:moveTo>
                    <a:lnTo>
                      <a:pt x="215" y="4"/>
                    </a:lnTo>
                    <a:moveTo>
                      <a:pt x="258" y="0"/>
                    </a:moveTo>
                    <a:lnTo>
                      <a:pt x="258" y="4"/>
                    </a:lnTo>
                    <a:moveTo>
                      <a:pt x="301" y="0"/>
                    </a:moveTo>
                    <a:lnTo>
                      <a:pt x="301" y="4"/>
                    </a:lnTo>
                  </a:path>
                </a:pathLst>
              </a:cu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28"/>
              <p:cNvSpPr>
                <a:spLocks/>
              </p:cNvSpPr>
              <p:nvPr/>
            </p:nvSpPr>
            <p:spPr bwMode="auto">
              <a:xfrm>
                <a:off x="1762" y="264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29"/>
              <p:cNvSpPr>
                <a:spLocks/>
              </p:cNvSpPr>
              <p:nvPr/>
            </p:nvSpPr>
            <p:spPr bwMode="auto">
              <a:xfrm>
                <a:off x="1793" y="2682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30"/>
              <p:cNvSpPr>
                <a:spLocks/>
              </p:cNvSpPr>
              <p:nvPr/>
            </p:nvSpPr>
            <p:spPr bwMode="auto">
              <a:xfrm>
                <a:off x="1865" y="2692"/>
                <a:ext cx="41" cy="42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31"/>
              <p:cNvSpPr>
                <a:spLocks/>
              </p:cNvSpPr>
              <p:nvPr/>
            </p:nvSpPr>
            <p:spPr bwMode="auto">
              <a:xfrm>
                <a:off x="1927" y="270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32"/>
              <p:cNvSpPr>
                <a:spLocks/>
              </p:cNvSpPr>
              <p:nvPr/>
            </p:nvSpPr>
            <p:spPr bwMode="auto">
              <a:xfrm>
                <a:off x="1896" y="2651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33"/>
              <p:cNvSpPr>
                <a:spLocks/>
              </p:cNvSpPr>
              <p:nvPr/>
            </p:nvSpPr>
            <p:spPr bwMode="auto">
              <a:xfrm>
                <a:off x="1896" y="2590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34"/>
              <p:cNvSpPr>
                <a:spLocks/>
              </p:cNvSpPr>
              <p:nvPr/>
            </p:nvSpPr>
            <p:spPr bwMode="auto">
              <a:xfrm>
                <a:off x="1896" y="2559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35"/>
              <p:cNvSpPr>
                <a:spLocks/>
              </p:cNvSpPr>
              <p:nvPr/>
            </p:nvSpPr>
            <p:spPr bwMode="auto">
              <a:xfrm>
                <a:off x="2081" y="264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36"/>
              <p:cNvSpPr>
                <a:spLocks/>
              </p:cNvSpPr>
              <p:nvPr/>
            </p:nvSpPr>
            <p:spPr bwMode="auto">
              <a:xfrm>
                <a:off x="2081" y="2610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37"/>
              <p:cNvSpPr>
                <a:spLocks/>
              </p:cNvSpPr>
              <p:nvPr/>
            </p:nvSpPr>
            <p:spPr bwMode="auto">
              <a:xfrm>
                <a:off x="2245" y="264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38"/>
              <p:cNvSpPr>
                <a:spLocks/>
              </p:cNvSpPr>
              <p:nvPr/>
            </p:nvSpPr>
            <p:spPr bwMode="auto">
              <a:xfrm>
                <a:off x="1978" y="2405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39"/>
              <p:cNvSpPr>
                <a:spLocks/>
              </p:cNvSpPr>
              <p:nvPr/>
            </p:nvSpPr>
            <p:spPr bwMode="auto">
              <a:xfrm>
                <a:off x="2081" y="235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40"/>
              <p:cNvSpPr>
                <a:spLocks/>
              </p:cNvSpPr>
              <p:nvPr/>
            </p:nvSpPr>
            <p:spPr bwMode="auto">
              <a:xfrm>
                <a:off x="2163" y="231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41"/>
              <p:cNvSpPr>
                <a:spLocks/>
              </p:cNvSpPr>
              <p:nvPr/>
            </p:nvSpPr>
            <p:spPr bwMode="auto">
              <a:xfrm>
                <a:off x="2183" y="2282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42"/>
              <p:cNvSpPr>
                <a:spLocks/>
              </p:cNvSpPr>
              <p:nvPr/>
            </p:nvSpPr>
            <p:spPr bwMode="auto">
              <a:xfrm>
                <a:off x="2224" y="2456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43"/>
              <p:cNvSpPr>
                <a:spLocks/>
              </p:cNvSpPr>
              <p:nvPr/>
            </p:nvSpPr>
            <p:spPr bwMode="auto">
              <a:xfrm>
                <a:off x="2430" y="236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44"/>
              <p:cNvSpPr>
                <a:spLocks/>
              </p:cNvSpPr>
              <p:nvPr/>
            </p:nvSpPr>
            <p:spPr bwMode="auto">
              <a:xfrm>
                <a:off x="2481" y="2456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45"/>
              <p:cNvSpPr>
                <a:spLocks/>
              </p:cNvSpPr>
              <p:nvPr/>
            </p:nvSpPr>
            <p:spPr bwMode="auto">
              <a:xfrm>
                <a:off x="2625" y="2405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46"/>
              <p:cNvSpPr>
                <a:spLocks/>
              </p:cNvSpPr>
              <p:nvPr/>
            </p:nvSpPr>
            <p:spPr bwMode="auto">
              <a:xfrm>
                <a:off x="2348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47"/>
              <p:cNvSpPr>
                <a:spLocks/>
              </p:cNvSpPr>
              <p:nvPr/>
            </p:nvSpPr>
            <p:spPr bwMode="auto">
              <a:xfrm>
                <a:off x="2882" y="2025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48"/>
              <p:cNvSpPr>
                <a:spLocks/>
              </p:cNvSpPr>
              <p:nvPr/>
            </p:nvSpPr>
            <p:spPr bwMode="auto">
              <a:xfrm>
                <a:off x="2861" y="226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49"/>
              <p:cNvSpPr>
                <a:spLocks/>
              </p:cNvSpPr>
              <p:nvPr/>
            </p:nvSpPr>
            <p:spPr bwMode="auto">
              <a:xfrm>
                <a:off x="2861" y="2436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50"/>
              <p:cNvSpPr>
                <a:spLocks/>
              </p:cNvSpPr>
              <p:nvPr/>
            </p:nvSpPr>
            <p:spPr bwMode="auto">
              <a:xfrm>
                <a:off x="2933" y="25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51"/>
              <p:cNvSpPr>
                <a:spLocks/>
              </p:cNvSpPr>
              <p:nvPr/>
            </p:nvSpPr>
            <p:spPr bwMode="auto">
              <a:xfrm>
                <a:off x="2994" y="2497"/>
                <a:ext cx="42" cy="42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52"/>
              <p:cNvSpPr>
                <a:spLocks/>
              </p:cNvSpPr>
              <p:nvPr/>
            </p:nvSpPr>
            <p:spPr bwMode="auto">
              <a:xfrm>
                <a:off x="3210" y="2559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53"/>
              <p:cNvSpPr>
                <a:spLocks/>
              </p:cNvSpPr>
              <p:nvPr/>
            </p:nvSpPr>
            <p:spPr bwMode="auto">
              <a:xfrm>
                <a:off x="3190" y="2354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54"/>
              <p:cNvSpPr>
                <a:spLocks/>
              </p:cNvSpPr>
              <p:nvPr/>
            </p:nvSpPr>
            <p:spPr bwMode="auto">
              <a:xfrm>
                <a:off x="3231" y="236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55"/>
              <p:cNvSpPr>
                <a:spLocks/>
              </p:cNvSpPr>
              <p:nvPr/>
            </p:nvSpPr>
            <p:spPr bwMode="auto">
              <a:xfrm>
                <a:off x="3190" y="2220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56"/>
              <p:cNvSpPr>
                <a:spLocks/>
              </p:cNvSpPr>
              <p:nvPr/>
            </p:nvSpPr>
            <p:spPr bwMode="auto">
              <a:xfrm>
                <a:off x="3097" y="1994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57"/>
              <p:cNvSpPr>
                <a:spLocks/>
              </p:cNvSpPr>
              <p:nvPr/>
            </p:nvSpPr>
            <p:spPr bwMode="auto">
              <a:xfrm>
                <a:off x="3354" y="1974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58"/>
              <p:cNvSpPr>
                <a:spLocks/>
              </p:cNvSpPr>
              <p:nvPr/>
            </p:nvSpPr>
            <p:spPr bwMode="auto">
              <a:xfrm>
                <a:off x="3374" y="2066"/>
                <a:ext cx="42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59"/>
              <p:cNvSpPr>
                <a:spLocks/>
              </p:cNvSpPr>
              <p:nvPr/>
            </p:nvSpPr>
            <p:spPr bwMode="auto">
              <a:xfrm>
                <a:off x="3374" y="2118"/>
                <a:ext cx="42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60"/>
              <p:cNvSpPr>
                <a:spLocks/>
              </p:cNvSpPr>
              <p:nvPr/>
            </p:nvSpPr>
            <p:spPr bwMode="auto">
              <a:xfrm>
                <a:off x="3374" y="2169"/>
                <a:ext cx="42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61"/>
              <p:cNvSpPr>
                <a:spLocks/>
              </p:cNvSpPr>
              <p:nvPr/>
            </p:nvSpPr>
            <p:spPr bwMode="auto">
              <a:xfrm>
                <a:off x="3374" y="2220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62"/>
              <p:cNvSpPr>
                <a:spLocks/>
              </p:cNvSpPr>
              <p:nvPr/>
            </p:nvSpPr>
            <p:spPr bwMode="auto">
              <a:xfrm>
                <a:off x="3374" y="2261"/>
                <a:ext cx="42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63"/>
              <p:cNvSpPr>
                <a:spLocks/>
              </p:cNvSpPr>
              <p:nvPr/>
            </p:nvSpPr>
            <p:spPr bwMode="auto">
              <a:xfrm>
                <a:off x="3344" y="2251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64"/>
              <p:cNvSpPr>
                <a:spLocks/>
              </p:cNvSpPr>
              <p:nvPr/>
            </p:nvSpPr>
            <p:spPr bwMode="auto">
              <a:xfrm>
                <a:off x="3374" y="2364"/>
                <a:ext cx="42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65"/>
              <p:cNvSpPr>
                <a:spLocks/>
              </p:cNvSpPr>
              <p:nvPr/>
            </p:nvSpPr>
            <p:spPr bwMode="auto">
              <a:xfrm>
                <a:off x="3374" y="2436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66"/>
              <p:cNvSpPr>
                <a:spLocks/>
              </p:cNvSpPr>
              <p:nvPr/>
            </p:nvSpPr>
            <p:spPr bwMode="auto">
              <a:xfrm>
                <a:off x="3487" y="2025"/>
                <a:ext cx="31" cy="31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2 h 3"/>
                  <a:gd name="T6" fmla="*/ 1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67"/>
              <p:cNvSpPr>
                <a:spLocks/>
              </p:cNvSpPr>
              <p:nvPr/>
            </p:nvSpPr>
            <p:spPr bwMode="auto">
              <a:xfrm>
                <a:off x="3528" y="2066"/>
                <a:ext cx="42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68"/>
              <p:cNvSpPr>
                <a:spLocks/>
              </p:cNvSpPr>
              <p:nvPr/>
            </p:nvSpPr>
            <p:spPr bwMode="auto">
              <a:xfrm>
                <a:off x="3559" y="2077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69"/>
              <p:cNvSpPr>
                <a:spLocks/>
              </p:cNvSpPr>
              <p:nvPr/>
            </p:nvSpPr>
            <p:spPr bwMode="auto">
              <a:xfrm>
                <a:off x="3559" y="211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70"/>
              <p:cNvSpPr>
                <a:spLocks/>
              </p:cNvSpPr>
              <p:nvPr/>
            </p:nvSpPr>
            <p:spPr bwMode="auto">
              <a:xfrm>
                <a:off x="3559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71"/>
              <p:cNvSpPr>
                <a:spLocks/>
              </p:cNvSpPr>
              <p:nvPr/>
            </p:nvSpPr>
            <p:spPr bwMode="auto">
              <a:xfrm>
                <a:off x="3539" y="2189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72"/>
              <p:cNvSpPr>
                <a:spLocks/>
              </p:cNvSpPr>
              <p:nvPr/>
            </p:nvSpPr>
            <p:spPr bwMode="auto">
              <a:xfrm>
                <a:off x="3508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7" name="Freeform 73"/>
              <p:cNvSpPr>
                <a:spLocks/>
              </p:cNvSpPr>
              <p:nvPr/>
            </p:nvSpPr>
            <p:spPr bwMode="auto">
              <a:xfrm>
                <a:off x="3539" y="2220"/>
                <a:ext cx="31" cy="31"/>
              </a:xfrm>
              <a:custGeom>
                <a:avLst/>
                <a:gdLst>
                  <a:gd name="T0" fmla="*/ 0 w 3"/>
                  <a:gd name="T1" fmla="*/ 1 h 3"/>
                  <a:gd name="T2" fmla="*/ 1 w 3"/>
                  <a:gd name="T3" fmla="*/ 0 h 3"/>
                  <a:gd name="T4" fmla="*/ 3 w 3"/>
                  <a:gd name="T5" fmla="*/ 1 h 3"/>
                  <a:gd name="T6" fmla="*/ 1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8" name="Freeform 74"/>
              <p:cNvSpPr>
                <a:spLocks/>
              </p:cNvSpPr>
              <p:nvPr/>
            </p:nvSpPr>
            <p:spPr bwMode="auto">
              <a:xfrm>
                <a:off x="3559" y="2220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9" name="Freeform 75"/>
              <p:cNvSpPr>
                <a:spLocks/>
              </p:cNvSpPr>
              <p:nvPr/>
            </p:nvSpPr>
            <p:spPr bwMode="auto">
              <a:xfrm>
                <a:off x="3621" y="2169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0" name="Freeform 76"/>
              <p:cNvSpPr>
                <a:spLocks/>
              </p:cNvSpPr>
              <p:nvPr/>
            </p:nvSpPr>
            <p:spPr bwMode="auto">
              <a:xfrm>
                <a:off x="3559" y="224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1" name="Freeform 77"/>
              <p:cNvSpPr>
                <a:spLocks/>
              </p:cNvSpPr>
              <p:nvPr/>
            </p:nvSpPr>
            <p:spPr bwMode="auto">
              <a:xfrm>
                <a:off x="3570" y="2261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2" name="Freeform 78"/>
              <p:cNvSpPr>
                <a:spLocks/>
              </p:cNvSpPr>
              <p:nvPr/>
            </p:nvSpPr>
            <p:spPr bwMode="auto">
              <a:xfrm>
                <a:off x="3539" y="2251"/>
                <a:ext cx="31" cy="31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3" name="Freeform 79"/>
              <p:cNvSpPr>
                <a:spLocks/>
              </p:cNvSpPr>
              <p:nvPr/>
            </p:nvSpPr>
            <p:spPr bwMode="auto">
              <a:xfrm>
                <a:off x="3508" y="2272"/>
                <a:ext cx="41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4" name="Freeform 80"/>
              <p:cNvSpPr>
                <a:spLocks/>
              </p:cNvSpPr>
              <p:nvPr/>
            </p:nvSpPr>
            <p:spPr bwMode="auto">
              <a:xfrm>
                <a:off x="3508" y="225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5" name="Freeform 81"/>
              <p:cNvSpPr>
                <a:spLocks/>
              </p:cNvSpPr>
              <p:nvPr/>
            </p:nvSpPr>
            <p:spPr bwMode="auto">
              <a:xfrm>
                <a:off x="3570" y="2302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6" name="Freeform 82"/>
              <p:cNvSpPr>
                <a:spLocks/>
              </p:cNvSpPr>
              <p:nvPr/>
            </p:nvSpPr>
            <p:spPr bwMode="auto">
              <a:xfrm>
                <a:off x="3570" y="2323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7" name="Freeform 83"/>
              <p:cNvSpPr>
                <a:spLocks/>
              </p:cNvSpPr>
              <p:nvPr/>
            </p:nvSpPr>
            <p:spPr bwMode="auto">
              <a:xfrm>
                <a:off x="3539" y="231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8" name="Freeform 84"/>
              <p:cNvSpPr>
                <a:spLocks/>
              </p:cNvSpPr>
              <p:nvPr/>
            </p:nvSpPr>
            <p:spPr bwMode="auto">
              <a:xfrm>
                <a:off x="3508" y="2333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9" name="Freeform 85"/>
              <p:cNvSpPr>
                <a:spLocks/>
              </p:cNvSpPr>
              <p:nvPr/>
            </p:nvSpPr>
            <p:spPr bwMode="auto">
              <a:xfrm>
                <a:off x="3539" y="237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86"/>
              <p:cNvSpPr>
                <a:spLocks/>
              </p:cNvSpPr>
              <p:nvPr/>
            </p:nvSpPr>
            <p:spPr bwMode="auto">
              <a:xfrm>
                <a:off x="3559" y="235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87"/>
              <p:cNvSpPr>
                <a:spLocks/>
              </p:cNvSpPr>
              <p:nvPr/>
            </p:nvSpPr>
            <p:spPr bwMode="auto">
              <a:xfrm>
                <a:off x="3559" y="2405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88"/>
              <p:cNvSpPr>
                <a:spLocks/>
              </p:cNvSpPr>
              <p:nvPr/>
            </p:nvSpPr>
            <p:spPr bwMode="auto">
              <a:xfrm>
                <a:off x="3590" y="2405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3" name="Freeform 89"/>
              <p:cNvSpPr>
                <a:spLocks/>
              </p:cNvSpPr>
              <p:nvPr/>
            </p:nvSpPr>
            <p:spPr bwMode="auto">
              <a:xfrm>
                <a:off x="3508" y="2405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4" name="Freeform 90"/>
              <p:cNvSpPr>
                <a:spLocks/>
              </p:cNvSpPr>
              <p:nvPr/>
            </p:nvSpPr>
            <p:spPr bwMode="auto">
              <a:xfrm>
                <a:off x="3508" y="2436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5" name="Freeform 91"/>
              <p:cNvSpPr>
                <a:spLocks/>
              </p:cNvSpPr>
              <p:nvPr/>
            </p:nvSpPr>
            <p:spPr bwMode="auto">
              <a:xfrm>
                <a:off x="3539" y="2436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6" name="Freeform 92"/>
              <p:cNvSpPr>
                <a:spLocks/>
              </p:cNvSpPr>
              <p:nvPr/>
            </p:nvSpPr>
            <p:spPr bwMode="auto">
              <a:xfrm>
                <a:off x="3559" y="2456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7" name="Freeform 93"/>
              <p:cNvSpPr>
                <a:spLocks/>
              </p:cNvSpPr>
              <p:nvPr/>
            </p:nvSpPr>
            <p:spPr bwMode="auto">
              <a:xfrm>
                <a:off x="3590" y="2487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8" name="Freeform 94"/>
              <p:cNvSpPr>
                <a:spLocks/>
              </p:cNvSpPr>
              <p:nvPr/>
            </p:nvSpPr>
            <p:spPr bwMode="auto">
              <a:xfrm>
                <a:off x="3508" y="2508"/>
                <a:ext cx="31" cy="31"/>
              </a:xfrm>
              <a:custGeom>
                <a:avLst/>
                <a:gdLst>
                  <a:gd name="T0" fmla="*/ 0 w 3"/>
                  <a:gd name="T1" fmla="*/ 2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9" name="Freeform 95"/>
              <p:cNvSpPr>
                <a:spLocks/>
              </p:cNvSpPr>
              <p:nvPr/>
            </p:nvSpPr>
            <p:spPr bwMode="auto">
              <a:xfrm>
                <a:off x="3641" y="2508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0" name="Freeform 96"/>
              <p:cNvSpPr>
                <a:spLocks/>
              </p:cNvSpPr>
              <p:nvPr/>
            </p:nvSpPr>
            <p:spPr bwMode="auto">
              <a:xfrm>
                <a:off x="3641" y="2446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1" name="Freeform 97"/>
              <p:cNvSpPr>
                <a:spLocks/>
              </p:cNvSpPr>
              <p:nvPr/>
            </p:nvSpPr>
            <p:spPr bwMode="auto">
              <a:xfrm>
                <a:off x="3672" y="2415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2" name="Freeform 98"/>
              <p:cNvSpPr>
                <a:spLocks/>
              </p:cNvSpPr>
              <p:nvPr/>
            </p:nvSpPr>
            <p:spPr bwMode="auto">
              <a:xfrm>
                <a:off x="3693" y="237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3" name="Freeform 99"/>
              <p:cNvSpPr>
                <a:spLocks/>
              </p:cNvSpPr>
              <p:nvPr/>
            </p:nvSpPr>
            <p:spPr bwMode="auto">
              <a:xfrm>
                <a:off x="3693" y="2456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4" name="Freeform 100"/>
              <p:cNvSpPr>
                <a:spLocks/>
              </p:cNvSpPr>
              <p:nvPr/>
            </p:nvSpPr>
            <p:spPr bwMode="auto">
              <a:xfrm>
                <a:off x="3693" y="2436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5" name="Freeform 101"/>
              <p:cNvSpPr>
                <a:spLocks/>
              </p:cNvSpPr>
              <p:nvPr/>
            </p:nvSpPr>
            <p:spPr bwMode="auto">
              <a:xfrm>
                <a:off x="3744" y="2436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6" name="Freeform 102"/>
              <p:cNvSpPr>
                <a:spLocks/>
              </p:cNvSpPr>
              <p:nvPr/>
            </p:nvSpPr>
            <p:spPr bwMode="auto">
              <a:xfrm>
                <a:off x="3857" y="254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7" name="Freeform 103"/>
              <p:cNvSpPr>
                <a:spLocks/>
              </p:cNvSpPr>
              <p:nvPr/>
            </p:nvSpPr>
            <p:spPr bwMode="auto">
              <a:xfrm>
                <a:off x="3837" y="250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104"/>
              <p:cNvSpPr>
                <a:spLocks/>
              </p:cNvSpPr>
              <p:nvPr/>
            </p:nvSpPr>
            <p:spPr bwMode="auto">
              <a:xfrm>
                <a:off x="3826" y="2456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105"/>
              <p:cNvSpPr>
                <a:spLocks/>
              </p:cNvSpPr>
              <p:nvPr/>
            </p:nvSpPr>
            <p:spPr bwMode="auto">
              <a:xfrm>
                <a:off x="3837" y="2405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106"/>
              <p:cNvSpPr>
                <a:spLocks/>
              </p:cNvSpPr>
              <p:nvPr/>
            </p:nvSpPr>
            <p:spPr bwMode="auto">
              <a:xfrm>
                <a:off x="3641" y="232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107"/>
              <p:cNvSpPr>
                <a:spLocks/>
              </p:cNvSpPr>
              <p:nvPr/>
            </p:nvSpPr>
            <p:spPr bwMode="auto">
              <a:xfrm>
                <a:off x="3641" y="225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2" name="Freeform 108"/>
              <p:cNvSpPr>
                <a:spLocks/>
              </p:cNvSpPr>
              <p:nvPr/>
            </p:nvSpPr>
            <p:spPr bwMode="auto">
              <a:xfrm>
                <a:off x="3693" y="2323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3" name="Freeform 109"/>
              <p:cNvSpPr>
                <a:spLocks/>
              </p:cNvSpPr>
              <p:nvPr/>
            </p:nvSpPr>
            <p:spPr bwMode="auto">
              <a:xfrm>
                <a:off x="3724" y="2220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4" name="Freeform 110"/>
              <p:cNvSpPr>
                <a:spLocks/>
              </p:cNvSpPr>
              <p:nvPr/>
            </p:nvSpPr>
            <p:spPr bwMode="auto">
              <a:xfrm>
                <a:off x="3724" y="214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5" name="Freeform 111"/>
              <p:cNvSpPr>
                <a:spLocks/>
              </p:cNvSpPr>
              <p:nvPr/>
            </p:nvSpPr>
            <p:spPr bwMode="auto">
              <a:xfrm>
                <a:off x="3775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6" name="Freeform 112"/>
              <p:cNvSpPr>
                <a:spLocks/>
              </p:cNvSpPr>
              <p:nvPr/>
            </p:nvSpPr>
            <p:spPr bwMode="auto">
              <a:xfrm>
                <a:off x="3775" y="2189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7" name="Freeform 113"/>
              <p:cNvSpPr>
                <a:spLocks/>
              </p:cNvSpPr>
              <p:nvPr/>
            </p:nvSpPr>
            <p:spPr bwMode="auto">
              <a:xfrm>
                <a:off x="3806" y="2046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8" name="Freeform 114"/>
              <p:cNvSpPr>
                <a:spLocks/>
              </p:cNvSpPr>
              <p:nvPr/>
            </p:nvSpPr>
            <p:spPr bwMode="auto">
              <a:xfrm>
                <a:off x="3857" y="2169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9" name="Freeform 115"/>
              <p:cNvSpPr>
                <a:spLocks/>
              </p:cNvSpPr>
              <p:nvPr/>
            </p:nvSpPr>
            <p:spPr bwMode="auto">
              <a:xfrm>
                <a:off x="3888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0" name="Freeform 116"/>
              <p:cNvSpPr>
                <a:spLocks/>
              </p:cNvSpPr>
              <p:nvPr/>
            </p:nvSpPr>
            <p:spPr bwMode="auto">
              <a:xfrm>
                <a:off x="3888" y="211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1" name="Freeform 117"/>
              <p:cNvSpPr>
                <a:spLocks/>
              </p:cNvSpPr>
              <p:nvPr/>
            </p:nvSpPr>
            <p:spPr bwMode="auto">
              <a:xfrm>
                <a:off x="3878" y="2220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2" name="Freeform 118"/>
              <p:cNvSpPr>
                <a:spLocks/>
              </p:cNvSpPr>
              <p:nvPr/>
            </p:nvSpPr>
            <p:spPr bwMode="auto">
              <a:xfrm>
                <a:off x="3857" y="225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19"/>
              <p:cNvSpPr>
                <a:spLocks/>
              </p:cNvSpPr>
              <p:nvPr/>
            </p:nvSpPr>
            <p:spPr bwMode="auto">
              <a:xfrm>
                <a:off x="3806" y="2313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120"/>
              <p:cNvSpPr>
                <a:spLocks/>
              </p:cNvSpPr>
              <p:nvPr/>
            </p:nvSpPr>
            <p:spPr bwMode="auto">
              <a:xfrm>
                <a:off x="3775" y="225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121"/>
              <p:cNvSpPr>
                <a:spLocks/>
              </p:cNvSpPr>
              <p:nvPr/>
            </p:nvSpPr>
            <p:spPr bwMode="auto">
              <a:xfrm>
                <a:off x="3857" y="235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122"/>
              <p:cNvSpPr>
                <a:spLocks/>
              </p:cNvSpPr>
              <p:nvPr/>
            </p:nvSpPr>
            <p:spPr bwMode="auto">
              <a:xfrm>
                <a:off x="3919" y="2405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123"/>
              <p:cNvSpPr>
                <a:spLocks/>
              </p:cNvSpPr>
              <p:nvPr/>
            </p:nvSpPr>
            <p:spPr bwMode="auto">
              <a:xfrm>
                <a:off x="3960" y="2405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124"/>
              <p:cNvSpPr>
                <a:spLocks/>
              </p:cNvSpPr>
              <p:nvPr/>
            </p:nvSpPr>
            <p:spPr bwMode="auto">
              <a:xfrm>
                <a:off x="3960" y="2436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125"/>
              <p:cNvSpPr>
                <a:spLocks/>
              </p:cNvSpPr>
              <p:nvPr/>
            </p:nvSpPr>
            <p:spPr bwMode="auto">
              <a:xfrm>
                <a:off x="3991" y="235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0" name="Freeform 126"/>
              <p:cNvSpPr>
                <a:spLocks/>
              </p:cNvSpPr>
              <p:nvPr/>
            </p:nvSpPr>
            <p:spPr bwMode="auto">
              <a:xfrm>
                <a:off x="4021" y="2374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1" name="Freeform 127"/>
              <p:cNvSpPr>
                <a:spLocks/>
              </p:cNvSpPr>
              <p:nvPr/>
            </p:nvSpPr>
            <p:spPr bwMode="auto">
              <a:xfrm>
                <a:off x="3939" y="2313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2" name="Freeform 128"/>
              <p:cNvSpPr>
                <a:spLocks/>
              </p:cNvSpPr>
              <p:nvPr/>
            </p:nvSpPr>
            <p:spPr bwMode="auto">
              <a:xfrm>
                <a:off x="3939" y="2323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3" name="Freeform 129"/>
              <p:cNvSpPr>
                <a:spLocks/>
              </p:cNvSpPr>
              <p:nvPr/>
            </p:nvSpPr>
            <p:spPr bwMode="auto">
              <a:xfrm>
                <a:off x="3960" y="2333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4" name="Freeform 130"/>
              <p:cNvSpPr>
                <a:spLocks/>
              </p:cNvSpPr>
              <p:nvPr/>
            </p:nvSpPr>
            <p:spPr bwMode="auto">
              <a:xfrm>
                <a:off x="3960" y="2292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5" name="Freeform 131"/>
              <p:cNvSpPr>
                <a:spLocks/>
              </p:cNvSpPr>
              <p:nvPr/>
            </p:nvSpPr>
            <p:spPr bwMode="auto">
              <a:xfrm>
                <a:off x="3960" y="225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6" name="Freeform 132"/>
              <p:cNvSpPr>
                <a:spLocks/>
              </p:cNvSpPr>
              <p:nvPr/>
            </p:nvSpPr>
            <p:spPr bwMode="auto">
              <a:xfrm>
                <a:off x="3939" y="2251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7" name="Freeform 133"/>
              <p:cNvSpPr>
                <a:spLocks/>
              </p:cNvSpPr>
              <p:nvPr/>
            </p:nvSpPr>
            <p:spPr bwMode="auto">
              <a:xfrm>
                <a:off x="3919" y="2272"/>
                <a:ext cx="30" cy="30"/>
              </a:xfrm>
              <a:custGeom>
                <a:avLst/>
                <a:gdLst>
                  <a:gd name="T0" fmla="*/ 0 w 3"/>
                  <a:gd name="T1" fmla="*/ 2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8" name="Freeform 134"/>
              <p:cNvSpPr>
                <a:spLocks/>
              </p:cNvSpPr>
              <p:nvPr/>
            </p:nvSpPr>
            <p:spPr bwMode="auto">
              <a:xfrm>
                <a:off x="3960" y="2210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9" name="Freeform 135"/>
              <p:cNvSpPr>
                <a:spLocks/>
              </p:cNvSpPr>
              <p:nvPr/>
            </p:nvSpPr>
            <p:spPr bwMode="auto">
              <a:xfrm>
                <a:off x="3970" y="2179"/>
                <a:ext cx="31" cy="31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0" name="Freeform 136"/>
              <p:cNvSpPr>
                <a:spLocks/>
              </p:cNvSpPr>
              <p:nvPr/>
            </p:nvSpPr>
            <p:spPr bwMode="auto">
              <a:xfrm>
                <a:off x="3939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1" name="Freeform 137"/>
              <p:cNvSpPr>
                <a:spLocks/>
              </p:cNvSpPr>
              <p:nvPr/>
            </p:nvSpPr>
            <p:spPr bwMode="auto">
              <a:xfrm>
                <a:off x="3970" y="2128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2" name="Freeform 138"/>
              <p:cNvSpPr>
                <a:spLocks/>
              </p:cNvSpPr>
              <p:nvPr/>
            </p:nvSpPr>
            <p:spPr bwMode="auto">
              <a:xfrm>
                <a:off x="3939" y="2097"/>
                <a:ext cx="31" cy="31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3" name="Freeform 139"/>
              <p:cNvSpPr>
                <a:spLocks/>
              </p:cNvSpPr>
              <p:nvPr/>
            </p:nvSpPr>
            <p:spPr bwMode="auto">
              <a:xfrm>
                <a:off x="3960" y="2087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4" name="Freeform 140"/>
              <p:cNvSpPr>
                <a:spLocks/>
              </p:cNvSpPr>
              <p:nvPr/>
            </p:nvSpPr>
            <p:spPr bwMode="auto">
              <a:xfrm>
                <a:off x="4021" y="212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5" name="Freeform 141"/>
              <p:cNvSpPr>
                <a:spLocks/>
              </p:cNvSpPr>
              <p:nvPr/>
            </p:nvSpPr>
            <p:spPr bwMode="auto">
              <a:xfrm>
                <a:off x="4021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6" name="Freeform 142"/>
              <p:cNvSpPr>
                <a:spLocks/>
              </p:cNvSpPr>
              <p:nvPr/>
            </p:nvSpPr>
            <p:spPr bwMode="auto">
              <a:xfrm>
                <a:off x="4021" y="2220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7" name="Freeform 143"/>
              <p:cNvSpPr>
                <a:spLocks/>
              </p:cNvSpPr>
              <p:nvPr/>
            </p:nvSpPr>
            <p:spPr bwMode="auto">
              <a:xfrm>
                <a:off x="4021" y="2241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8" name="Freeform 144"/>
              <p:cNvSpPr>
                <a:spLocks/>
              </p:cNvSpPr>
              <p:nvPr/>
            </p:nvSpPr>
            <p:spPr bwMode="auto">
              <a:xfrm>
                <a:off x="4021" y="226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9" name="Freeform 145"/>
              <p:cNvSpPr>
                <a:spLocks/>
              </p:cNvSpPr>
              <p:nvPr/>
            </p:nvSpPr>
            <p:spPr bwMode="auto">
              <a:xfrm>
                <a:off x="4073" y="211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0" name="Freeform 146"/>
              <p:cNvSpPr>
                <a:spLocks/>
              </p:cNvSpPr>
              <p:nvPr/>
            </p:nvSpPr>
            <p:spPr bwMode="auto">
              <a:xfrm>
                <a:off x="4073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1" name="Freeform 147"/>
              <p:cNvSpPr>
                <a:spLocks/>
              </p:cNvSpPr>
              <p:nvPr/>
            </p:nvSpPr>
            <p:spPr bwMode="auto">
              <a:xfrm>
                <a:off x="4073" y="2210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2" name="Freeform 148"/>
              <p:cNvSpPr>
                <a:spLocks/>
              </p:cNvSpPr>
              <p:nvPr/>
            </p:nvSpPr>
            <p:spPr bwMode="auto">
              <a:xfrm>
                <a:off x="4073" y="224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3" name="Freeform 149"/>
              <p:cNvSpPr>
                <a:spLocks/>
              </p:cNvSpPr>
              <p:nvPr/>
            </p:nvSpPr>
            <p:spPr bwMode="auto">
              <a:xfrm>
                <a:off x="4073" y="2282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4" name="Freeform 150"/>
              <p:cNvSpPr>
                <a:spLocks/>
              </p:cNvSpPr>
              <p:nvPr/>
            </p:nvSpPr>
            <p:spPr bwMode="auto">
              <a:xfrm>
                <a:off x="4073" y="233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5" name="Freeform 151"/>
              <p:cNvSpPr>
                <a:spLocks/>
              </p:cNvSpPr>
              <p:nvPr/>
            </p:nvSpPr>
            <p:spPr bwMode="auto">
              <a:xfrm>
                <a:off x="4073" y="237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6" name="Freeform 152"/>
              <p:cNvSpPr>
                <a:spLocks/>
              </p:cNvSpPr>
              <p:nvPr/>
            </p:nvSpPr>
            <p:spPr bwMode="auto">
              <a:xfrm>
                <a:off x="4104" y="2385"/>
                <a:ext cx="41" cy="30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7" name="Freeform 153"/>
              <p:cNvSpPr>
                <a:spLocks/>
              </p:cNvSpPr>
              <p:nvPr/>
            </p:nvSpPr>
            <p:spPr bwMode="auto">
              <a:xfrm>
                <a:off x="4104" y="2354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8" name="Freeform 154"/>
              <p:cNvSpPr>
                <a:spLocks/>
              </p:cNvSpPr>
              <p:nvPr/>
            </p:nvSpPr>
            <p:spPr bwMode="auto">
              <a:xfrm>
                <a:off x="4104" y="232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9" name="Freeform 155"/>
              <p:cNvSpPr>
                <a:spLocks/>
              </p:cNvSpPr>
              <p:nvPr/>
            </p:nvSpPr>
            <p:spPr bwMode="auto">
              <a:xfrm>
                <a:off x="4104" y="231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0" name="Freeform 156"/>
              <p:cNvSpPr>
                <a:spLocks/>
              </p:cNvSpPr>
              <p:nvPr/>
            </p:nvSpPr>
            <p:spPr bwMode="auto">
              <a:xfrm>
                <a:off x="4104" y="2292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1" name="Rectangle 157"/>
              <p:cNvSpPr>
                <a:spLocks noChangeArrowheads="1"/>
              </p:cNvSpPr>
              <p:nvPr/>
            </p:nvSpPr>
            <p:spPr bwMode="auto">
              <a:xfrm>
                <a:off x="3374" y="1461"/>
                <a:ext cx="31" cy="30"/>
              </a:xfrm>
              <a:prstGeom prst="rect">
                <a:avLst/>
              </a:pr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2" name="Rectangle 158"/>
              <p:cNvSpPr>
                <a:spLocks noChangeArrowheads="1"/>
              </p:cNvSpPr>
              <p:nvPr/>
            </p:nvSpPr>
            <p:spPr bwMode="auto">
              <a:xfrm>
                <a:off x="3374" y="2888"/>
                <a:ext cx="31" cy="30"/>
              </a:xfrm>
              <a:prstGeom prst="rect">
                <a:avLst/>
              </a:prstGeom>
              <a:solidFill>
                <a:srgbClr val="716F6E"/>
              </a:solidFill>
              <a:ln w="10" cap="flat">
                <a:solidFill>
                  <a:srgbClr val="4E4B4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3" name="Freeform 159"/>
              <p:cNvSpPr>
                <a:spLocks/>
              </p:cNvSpPr>
              <p:nvPr/>
            </p:nvSpPr>
            <p:spPr bwMode="auto">
              <a:xfrm>
                <a:off x="3806" y="1984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4" name="Freeform 160"/>
              <p:cNvSpPr>
                <a:spLocks/>
              </p:cNvSpPr>
              <p:nvPr/>
            </p:nvSpPr>
            <p:spPr bwMode="auto">
              <a:xfrm>
                <a:off x="3806" y="1881"/>
                <a:ext cx="41" cy="42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5" name="Freeform 161"/>
              <p:cNvSpPr>
                <a:spLocks/>
              </p:cNvSpPr>
              <p:nvPr/>
            </p:nvSpPr>
            <p:spPr bwMode="auto">
              <a:xfrm>
                <a:off x="3806" y="1769"/>
                <a:ext cx="41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6" name="Freeform 162"/>
              <p:cNvSpPr>
                <a:spLocks/>
              </p:cNvSpPr>
              <p:nvPr/>
            </p:nvSpPr>
            <p:spPr bwMode="auto">
              <a:xfrm>
                <a:off x="3806" y="1697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7" name="Freeform 163"/>
              <p:cNvSpPr>
                <a:spLocks/>
              </p:cNvSpPr>
              <p:nvPr/>
            </p:nvSpPr>
            <p:spPr bwMode="auto">
              <a:xfrm>
                <a:off x="3939" y="2487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8" name="Freeform 164"/>
              <p:cNvSpPr>
                <a:spLocks/>
              </p:cNvSpPr>
              <p:nvPr/>
            </p:nvSpPr>
            <p:spPr bwMode="auto">
              <a:xfrm>
                <a:off x="3939" y="2508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9" name="Freeform 165"/>
              <p:cNvSpPr>
                <a:spLocks/>
              </p:cNvSpPr>
              <p:nvPr/>
            </p:nvSpPr>
            <p:spPr bwMode="auto">
              <a:xfrm>
                <a:off x="3898" y="250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0" name="Freeform 166"/>
              <p:cNvSpPr>
                <a:spLocks/>
              </p:cNvSpPr>
              <p:nvPr/>
            </p:nvSpPr>
            <p:spPr bwMode="auto">
              <a:xfrm>
                <a:off x="3939" y="2549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1" name="Freeform 167"/>
              <p:cNvSpPr>
                <a:spLocks/>
              </p:cNvSpPr>
              <p:nvPr/>
            </p:nvSpPr>
            <p:spPr bwMode="auto">
              <a:xfrm>
                <a:off x="4104" y="25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2" name="Freeform 168"/>
              <p:cNvSpPr>
                <a:spLocks/>
              </p:cNvSpPr>
              <p:nvPr/>
            </p:nvSpPr>
            <p:spPr bwMode="auto">
              <a:xfrm>
                <a:off x="4104" y="250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3" name="Freeform 169"/>
              <p:cNvSpPr>
                <a:spLocks/>
              </p:cNvSpPr>
              <p:nvPr/>
            </p:nvSpPr>
            <p:spPr bwMode="auto">
              <a:xfrm>
                <a:off x="4124" y="2456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4" name="Freeform 170"/>
              <p:cNvSpPr>
                <a:spLocks/>
              </p:cNvSpPr>
              <p:nvPr/>
            </p:nvSpPr>
            <p:spPr bwMode="auto">
              <a:xfrm>
                <a:off x="4155" y="2497"/>
                <a:ext cx="41" cy="42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5" name="Freeform 171"/>
              <p:cNvSpPr>
                <a:spLocks/>
              </p:cNvSpPr>
              <p:nvPr/>
            </p:nvSpPr>
            <p:spPr bwMode="auto">
              <a:xfrm>
                <a:off x="4227" y="254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6" name="Freeform 172"/>
              <p:cNvSpPr>
                <a:spLocks/>
              </p:cNvSpPr>
              <p:nvPr/>
            </p:nvSpPr>
            <p:spPr bwMode="auto">
              <a:xfrm>
                <a:off x="4237" y="2508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7" name="Freeform 173"/>
              <p:cNvSpPr>
                <a:spLocks/>
              </p:cNvSpPr>
              <p:nvPr/>
            </p:nvSpPr>
            <p:spPr bwMode="auto">
              <a:xfrm>
                <a:off x="4186" y="2405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8" name="Freeform 174"/>
              <p:cNvSpPr>
                <a:spLocks/>
              </p:cNvSpPr>
              <p:nvPr/>
            </p:nvSpPr>
            <p:spPr bwMode="auto">
              <a:xfrm>
                <a:off x="4258" y="2385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9" name="Freeform 175"/>
              <p:cNvSpPr>
                <a:spLocks/>
              </p:cNvSpPr>
              <p:nvPr/>
            </p:nvSpPr>
            <p:spPr bwMode="auto">
              <a:xfrm>
                <a:off x="4453" y="2580"/>
                <a:ext cx="41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0" name="Freeform 176"/>
              <p:cNvSpPr>
                <a:spLocks/>
              </p:cNvSpPr>
              <p:nvPr/>
            </p:nvSpPr>
            <p:spPr bwMode="auto">
              <a:xfrm>
                <a:off x="4422" y="2559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1" name="Freeform 177"/>
              <p:cNvSpPr>
                <a:spLocks/>
              </p:cNvSpPr>
              <p:nvPr/>
            </p:nvSpPr>
            <p:spPr bwMode="auto">
              <a:xfrm>
                <a:off x="4381" y="2477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2" name="Freeform 178"/>
              <p:cNvSpPr>
                <a:spLocks/>
              </p:cNvSpPr>
              <p:nvPr/>
            </p:nvSpPr>
            <p:spPr bwMode="auto">
              <a:xfrm>
                <a:off x="4576" y="2600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3" name="Freeform 179"/>
              <p:cNvSpPr>
                <a:spLocks/>
              </p:cNvSpPr>
              <p:nvPr/>
            </p:nvSpPr>
            <p:spPr bwMode="auto">
              <a:xfrm>
                <a:off x="4576" y="2508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4" name="Freeform 180"/>
              <p:cNvSpPr>
                <a:spLocks/>
              </p:cNvSpPr>
              <p:nvPr/>
            </p:nvSpPr>
            <p:spPr bwMode="auto">
              <a:xfrm>
                <a:off x="4555" y="2446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5" name="Freeform 181"/>
              <p:cNvSpPr>
                <a:spLocks/>
              </p:cNvSpPr>
              <p:nvPr/>
            </p:nvSpPr>
            <p:spPr bwMode="auto">
              <a:xfrm>
                <a:off x="4155" y="2343"/>
                <a:ext cx="41" cy="42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6" name="Freeform 182"/>
              <p:cNvSpPr>
                <a:spLocks/>
              </p:cNvSpPr>
              <p:nvPr/>
            </p:nvSpPr>
            <p:spPr bwMode="auto">
              <a:xfrm>
                <a:off x="4165" y="231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7" name="Freeform 183"/>
              <p:cNvSpPr>
                <a:spLocks/>
              </p:cNvSpPr>
              <p:nvPr/>
            </p:nvSpPr>
            <p:spPr bwMode="auto">
              <a:xfrm>
                <a:off x="4175" y="2302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8" name="Freeform 184"/>
              <p:cNvSpPr>
                <a:spLocks/>
              </p:cNvSpPr>
              <p:nvPr/>
            </p:nvSpPr>
            <p:spPr bwMode="auto">
              <a:xfrm>
                <a:off x="4206" y="2323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9" name="Freeform 185"/>
              <p:cNvSpPr>
                <a:spLocks/>
              </p:cNvSpPr>
              <p:nvPr/>
            </p:nvSpPr>
            <p:spPr bwMode="auto">
              <a:xfrm>
                <a:off x="4186" y="2282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0" name="Freeform 186"/>
              <p:cNvSpPr>
                <a:spLocks/>
              </p:cNvSpPr>
              <p:nvPr/>
            </p:nvSpPr>
            <p:spPr bwMode="auto">
              <a:xfrm>
                <a:off x="4175" y="226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1" name="Freeform 187"/>
              <p:cNvSpPr>
                <a:spLocks/>
              </p:cNvSpPr>
              <p:nvPr/>
            </p:nvSpPr>
            <p:spPr bwMode="auto">
              <a:xfrm>
                <a:off x="4196" y="2272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2" name="Freeform 188"/>
              <p:cNvSpPr>
                <a:spLocks/>
              </p:cNvSpPr>
              <p:nvPr/>
            </p:nvSpPr>
            <p:spPr bwMode="auto">
              <a:xfrm>
                <a:off x="4206" y="2292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3" name="Freeform 189"/>
              <p:cNvSpPr>
                <a:spLocks/>
              </p:cNvSpPr>
              <p:nvPr/>
            </p:nvSpPr>
            <p:spPr bwMode="auto">
              <a:xfrm>
                <a:off x="4206" y="2261"/>
                <a:ext cx="41" cy="31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4" name="Freeform 190"/>
              <p:cNvSpPr>
                <a:spLocks/>
              </p:cNvSpPr>
              <p:nvPr/>
            </p:nvSpPr>
            <p:spPr bwMode="auto">
              <a:xfrm>
                <a:off x="4186" y="2231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5" name="Freeform 191"/>
              <p:cNvSpPr>
                <a:spLocks/>
              </p:cNvSpPr>
              <p:nvPr/>
            </p:nvSpPr>
            <p:spPr bwMode="auto">
              <a:xfrm>
                <a:off x="4309" y="2292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6" name="Freeform 192"/>
              <p:cNvSpPr>
                <a:spLocks/>
              </p:cNvSpPr>
              <p:nvPr/>
            </p:nvSpPr>
            <p:spPr bwMode="auto">
              <a:xfrm>
                <a:off x="4299" y="2292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7" name="Freeform 193"/>
              <p:cNvSpPr>
                <a:spLocks/>
              </p:cNvSpPr>
              <p:nvPr/>
            </p:nvSpPr>
            <p:spPr bwMode="auto">
              <a:xfrm>
                <a:off x="4299" y="2272"/>
                <a:ext cx="30" cy="3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2 h 3"/>
                  <a:gd name="T6" fmla="*/ 1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8" name="Freeform 194"/>
              <p:cNvSpPr>
                <a:spLocks/>
              </p:cNvSpPr>
              <p:nvPr/>
            </p:nvSpPr>
            <p:spPr bwMode="auto">
              <a:xfrm>
                <a:off x="4288" y="2241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9" name="Freeform 195"/>
              <p:cNvSpPr>
                <a:spLocks/>
              </p:cNvSpPr>
              <p:nvPr/>
            </p:nvSpPr>
            <p:spPr bwMode="auto">
              <a:xfrm>
                <a:off x="4258" y="2220"/>
                <a:ext cx="41" cy="31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0" name="Freeform 196"/>
              <p:cNvSpPr>
                <a:spLocks/>
              </p:cNvSpPr>
              <p:nvPr/>
            </p:nvSpPr>
            <p:spPr bwMode="auto">
              <a:xfrm>
                <a:off x="4288" y="217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1" name="Freeform 197"/>
              <p:cNvSpPr>
                <a:spLocks/>
              </p:cNvSpPr>
              <p:nvPr/>
            </p:nvSpPr>
            <p:spPr bwMode="auto">
              <a:xfrm>
                <a:off x="4206" y="2169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2" name="Freeform 198"/>
              <p:cNvSpPr>
                <a:spLocks/>
              </p:cNvSpPr>
              <p:nvPr/>
            </p:nvSpPr>
            <p:spPr bwMode="auto">
              <a:xfrm>
                <a:off x="4186" y="2128"/>
                <a:ext cx="30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3" name="Freeform 199"/>
              <p:cNvSpPr>
                <a:spLocks/>
              </p:cNvSpPr>
              <p:nvPr/>
            </p:nvSpPr>
            <p:spPr bwMode="auto">
              <a:xfrm>
                <a:off x="4206" y="2087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4" name="Freeform 200"/>
              <p:cNvSpPr>
                <a:spLocks/>
              </p:cNvSpPr>
              <p:nvPr/>
            </p:nvSpPr>
            <p:spPr bwMode="auto">
              <a:xfrm>
                <a:off x="4237" y="2087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5" name="Freeform 201"/>
              <p:cNvSpPr>
                <a:spLocks/>
              </p:cNvSpPr>
              <p:nvPr/>
            </p:nvSpPr>
            <p:spPr bwMode="auto">
              <a:xfrm>
                <a:off x="4237" y="2056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6" name="Freeform 202"/>
              <p:cNvSpPr>
                <a:spLocks/>
              </p:cNvSpPr>
              <p:nvPr/>
            </p:nvSpPr>
            <p:spPr bwMode="auto">
              <a:xfrm>
                <a:off x="4268" y="2118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7" name="Freeform 203"/>
              <p:cNvSpPr>
                <a:spLocks/>
              </p:cNvSpPr>
              <p:nvPr/>
            </p:nvSpPr>
            <p:spPr bwMode="auto">
              <a:xfrm>
                <a:off x="4288" y="211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8" name="Freeform 204"/>
              <p:cNvSpPr>
                <a:spLocks/>
              </p:cNvSpPr>
              <p:nvPr/>
            </p:nvSpPr>
            <p:spPr bwMode="auto">
              <a:xfrm>
                <a:off x="4371" y="2128"/>
                <a:ext cx="41" cy="41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9" name="Freeform 205"/>
              <p:cNvSpPr>
                <a:spLocks/>
              </p:cNvSpPr>
              <p:nvPr/>
            </p:nvSpPr>
            <p:spPr bwMode="auto">
              <a:xfrm>
                <a:off x="4401" y="2118"/>
                <a:ext cx="31" cy="41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207"/>
            <p:cNvSpPr>
              <a:spLocks/>
            </p:cNvSpPr>
            <p:nvPr/>
          </p:nvSpPr>
          <p:spPr bwMode="auto">
            <a:xfrm>
              <a:off x="4401" y="2097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08"/>
            <p:cNvSpPr>
              <a:spLocks/>
            </p:cNvSpPr>
            <p:nvPr/>
          </p:nvSpPr>
          <p:spPr bwMode="auto">
            <a:xfrm>
              <a:off x="4453" y="2087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09"/>
            <p:cNvSpPr>
              <a:spLocks/>
            </p:cNvSpPr>
            <p:nvPr/>
          </p:nvSpPr>
          <p:spPr bwMode="auto">
            <a:xfrm>
              <a:off x="4422" y="2148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0"/>
            <p:cNvSpPr>
              <a:spLocks/>
            </p:cNvSpPr>
            <p:nvPr/>
          </p:nvSpPr>
          <p:spPr bwMode="auto">
            <a:xfrm>
              <a:off x="4453" y="2159"/>
              <a:ext cx="41" cy="30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1"/>
            <p:cNvSpPr>
              <a:spLocks/>
            </p:cNvSpPr>
            <p:nvPr/>
          </p:nvSpPr>
          <p:spPr bwMode="auto">
            <a:xfrm>
              <a:off x="4422" y="2189"/>
              <a:ext cx="41" cy="42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12"/>
            <p:cNvSpPr>
              <a:spLocks/>
            </p:cNvSpPr>
            <p:nvPr/>
          </p:nvSpPr>
          <p:spPr bwMode="auto">
            <a:xfrm>
              <a:off x="4391" y="2179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3"/>
            <p:cNvSpPr>
              <a:spLocks/>
            </p:cNvSpPr>
            <p:nvPr/>
          </p:nvSpPr>
          <p:spPr bwMode="auto">
            <a:xfrm>
              <a:off x="4340" y="2169"/>
              <a:ext cx="41" cy="31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4"/>
            <p:cNvSpPr>
              <a:spLocks/>
            </p:cNvSpPr>
            <p:nvPr/>
          </p:nvSpPr>
          <p:spPr bwMode="auto">
            <a:xfrm>
              <a:off x="4340" y="2189"/>
              <a:ext cx="41" cy="42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5"/>
            <p:cNvSpPr>
              <a:spLocks/>
            </p:cNvSpPr>
            <p:nvPr/>
          </p:nvSpPr>
          <p:spPr bwMode="auto">
            <a:xfrm>
              <a:off x="4340" y="2210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16"/>
            <p:cNvSpPr>
              <a:spLocks/>
            </p:cNvSpPr>
            <p:nvPr/>
          </p:nvSpPr>
          <p:spPr bwMode="auto">
            <a:xfrm>
              <a:off x="4360" y="2220"/>
              <a:ext cx="41" cy="31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7"/>
            <p:cNvSpPr>
              <a:spLocks/>
            </p:cNvSpPr>
            <p:nvPr/>
          </p:nvSpPr>
          <p:spPr bwMode="auto">
            <a:xfrm>
              <a:off x="4381" y="2200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8"/>
            <p:cNvSpPr>
              <a:spLocks/>
            </p:cNvSpPr>
            <p:nvPr/>
          </p:nvSpPr>
          <p:spPr bwMode="auto">
            <a:xfrm>
              <a:off x="4391" y="2210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9"/>
            <p:cNvSpPr>
              <a:spLocks/>
            </p:cNvSpPr>
            <p:nvPr/>
          </p:nvSpPr>
          <p:spPr bwMode="auto">
            <a:xfrm>
              <a:off x="4391" y="2251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0"/>
            <p:cNvSpPr>
              <a:spLocks/>
            </p:cNvSpPr>
            <p:nvPr/>
          </p:nvSpPr>
          <p:spPr bwMode="auto">
            <a:xfrm>
              <a:off x="4422" y="2251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1"/>
            <p:cNvSpPr>
              <a:spLocks/>
            </p:cNvSpPr>
            <p:nvPr/>
          </p:nvSpPr>
          <p:spPr bwMode="auto">
            <a:xfrm>
              <a:off x="4381" y="2261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2"/>
            <p:cNvSpPr>
              <a:spLocks/>
            </p:cNvSpPr>
            <p:nvPr/>
          </p:nvSpPr>
          <p:spPr bwMode="auto">
            <a:xfrm>
              <a:off x="4371" y="2282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3"/>
            <p:cNvSpPr>
              <a:spLocks/>
            </p:cNvSpPr>
            <p:nvPr/>
          </p:nvSpPr>
          <p:spPr bwMode="auto">
            <a:xfrm>
              <a:off x="4401" y="2282"/>
              <a:ext cx="31" cy="31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0 h 3"/>
                <a:gd name="T4" fmla="*/ 3 w 3"/>
                <a:gd name="T5" fmla="*/ 2 h 3"/>
                <a:gd name="T6" fmla="*/ 2 w 3"/>
                <a:gd name="T7" fmla="*/ 3 h 3"/>
                <a:gd name="T8" fmla="*/ 0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4"/>
            <p:cNvSpPr>
              <a:spLocks/>
            </p:cNvSpPr>
            <p:nvPr/>
          </p:nvSpPr>
          <p:spPr bwMode="auto">
            <a:xfrm>
              <a:off x="4453" y="2220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5"/>
            <p:cNvSpPr>
              <a:spLocks/>
            </p:cNvSpPr>
            <p:nvPr/>
          </p:nvSpPr>
          <p:spPr bwMode="auto">
            <a:xfrm>
              <a:off x="4514" y="2220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6"/>
            <p:cNvSpPr>
              <a:spLocks/>
            </p:cNvSpPr>
            <p:nvPr/>
          </p:nvSpPr>
          <p:spPr bwMode="auto">
            <a:xfrm>
              <a:off x="4473" y="2261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7"/>
            <p:cNvSpPr>
              <a:spLocks/>
            </p:cNvSpPr>
            <p:nvPr/>
          </p:nvSpPr>
          <p:spPr bwMode="auto">
            <a:xfrm>
              <a:off x="4535" y="2087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228"/>
            <p:cNvSpPr>
              <a:spLocks/>
            </p:cNvSpPr>
            <p:nvPr/>
          </p:nvSpPr>
          <p:spPr bwMode="auto">
            <a:xfrm>
              <a:off x="4535" y="2118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229"/>
            <p:cNvSpPr>
              <a:spLocks/>
            </p:cNvSpPr>
            <p:nvPr/>
          </p:nvSpPr>
          <p:spPr bwMode="auto">
            <a:xfrm>
              <a:off x="4535" y="2148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230"/>
            <p:cNvSpPr>
              <a:spLocks/>
            </p:cNvSpPr>
            <p:nvPr/>
          </p:nvSpPr>
          <p:spPr bwMode="auto">
            <a:xfrm>
              <a:off x="4555" y="2148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231"/>
            <p:cNvSpPr>
              <a:spLocks/>
            </p:cNvSpPr>
            <p:nvPr/>
          </p:nvSpPr>
          <p:spPr bwMode="auto">
            <a:xfrm>
              <a:off x="4607" y="2128"/>
              <a:ext cx="41" cy="31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232"/>
            <p:cNvSpPr>
              <a:spLocks/>
            </p:cNvSpPr>
            <p:nvPr/>
          </p:nvSpPr>
          <p:spPr bwMode="auto">
            <a:xfrm>
              <a:off x="4555" y="2179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233"/>
            <p:cNvSpPr>
              <a:spLocks/>
            </p:cNvSpPr>
            <p:nvPr/>
          </p:nvSpPr>
          <p:spPr bwMode="auto">
            <a:xfrm>
              <a:off x="4555" y="2220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234"/>
            <p:cNvSpPr>
              <a:spLocks/>
            </p:cNvSpPr>
            <p:nvPr/>
          </p:nvSpPr>
          <p:spPr bwMode="auto">
            <a:xfrm>
              <a:off x="4555" y="2251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235"/>
            <p:cNvSpPr>
              <a:spLocks/>
            </p:cNvSpPr>
            <p:nvPr/>
          </p:nvSpPr>
          <p:spPr bwMode="auto">
            <a:xfrm>
              <a:off x="4555" y="2282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236"/>
            <p:cNvSpPr>
              <a:spLocks/>
            </p:cNvSpPr>
            <p:nvPr/>
          </p:nvSpPr>
          <p:spPr bwMode="auto">
            <a:xfrm>
              <a:off x="4555" y="2292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237"/>
            <p:cNvSpPr>
              <a:spLocks/>
            </p:cNvSpPr>
            <p:nvPr/>
          </p:nvSpPr>
          <p:spPr bwMode="auto">
            <a:xfrm>
              <a:off x="4555" y="2313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238"/>
            <p:cNvSpPr>
              <a:spLocks/>
            </p:cNvSpPr>
            <p:nvPr/>
          </p:nvSpPr>
          <p:spPr bwMode="auto">
            <a:xfrm>
              <a:off x="4401" y="2313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239"/>
            <p:cNvSpPr>
              <a:spLocks/>
            </p:cNvSpPr>
            <p:nvPr/>
          </p:nvSpPr>
          <p:spPr bwMode="auto">
            <a:xfrm>
              <a:off x="4401" y="2343"/>
              <a:ext cx="31" cy="42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240"/>
            <p:cNvSpPr>
              <a:spLocks/>
            </p:cNvSpPr>
            <p:nvPr/>
          </p:nvSpPr>
          <p:spPr bwMode="auto">
            <a:xfrm>
              <a:off x="4401" y="2374"/>
              <a:ext cx="31" cy="31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0 h 3"/>
                <a:gd name="T4" fmla="*/ 3 w 3"/>
                <a:gd name="T5" fmla="*/ 2 h 3"/>
                <a:gd name="T6" fmla="*/ 2 w 3"/>
                <a:gd name="T7" fmla="*/ 3 h 3"/>
                <a:gd name="T8" fmla="*/ 0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241"/>
            <p:cNvSpPr>
              <a:spLocks/>
            </p:cNvSpPr>
            <p:nvPr/>
          </p:nvSpPr>
          <p:spPr bwMode="auto">
            <a:xfrm>
              <a:off x="4401" y="2405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242"/>
            <p:cNvSpPr>
              <a:spLocks/>
            </p:cNvSpPr>
            <p:nvPr/>
          </p:nvSpPr>
          <p:spPr bwMode="auto">
            <a:xfrm>
              <a:off x="4401" y="2436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243"/>
            <p:cNvSpPr>
              <a:spLocks/>
            </p:cNvSpPr>
            <p:nvPr/>
          </p:nvSpPr>
          <p:spPr bwMode="auto">
            <a:xfrm>
              <a:off x="4689" y="2005"/>
              <a:ext cx="41" cy="30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244"/>
            <p:cNvSpPr>
              <a:spLocks/>
            </p:cNvSpPr>
            <p:nvPr/>
          </p:nvSpPr>
          <p:spPr bwMode="auto">
            <a:xfrm>
              <a:off x="4689" y="2035"/>
              <a:ext cx="41" cy="42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245"/>
            <p:cNvSpPr>
              <a:spLocks/>
            </p:cNvSpPr>
            <p:nvPr/>
          </p:nvSpPr>
          <p:spPr bwMode="auto">
            <a:xfrm>
              <a:off x="4668" y="2056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246"/>
            <p:cNvSpPr>
              <a:spLocks/>
            </p:cNvSpPr>
            <p:nvPr/>
          </p:nvSpPr>
          <p:spPr bwMode="auto">
            <a:xfrm>
              <a:off x="4668" y="2087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47"/>
            <p:cNvSpPr>
              <a:spLocks/>
            </p:cNvSpPr>
            <p:nvPr/>
          </p:nvSpPr>
          <p:spPr bwMode="auto">
            <a:xfrm>
              <a:off x="4668" y="2118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48"/>
            <p:cNvSpPr>
              <a:spLocks/>
            </p:cNvSpPr>
            <p:nvPr/>
          </p:nvSpPr>
          <p:spPr bwMode="auto">
            <a:xfrm>
              <a:off x="4668" y="2148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49"/>
            <p:cNvSpPr>
              <a:spLocks/>
            </p:cNvSpPr>
            <p:nvPr/>
          </p:nvSpPr>
          <p:spPr bwMode="auto">
            <a:xfrm>
              <a:off x="4668" y="2189"/>
              <a:ext cx="31" cy="31"/>
            </a:xfrm>
            <a:custGeom>
              <a:avLst/>
              <a:gdLst>
                <a:gd name="T0" fmla="*/ 0 w 3"/>
                <a:gd name="T1" fmla="*/ 1 h 3"/>
                <a:gd name="T2" fmla="*/ 2 w 3"/>
                <a:gd name="T3" fmla="*/ 0 h 3"/>
                <a:gd name="T4" fmla="*/ 3 w 3"/>
                <a:gd name="T5" fmla="*/ 1 h 3"/>
                <a:gd name="T6" fmla="*/ 2 w 3"/>
                <a:gd name="T7" fmla="*/ 3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2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50"/>
            <p:cNvSpPr>
              <a:spLocks/>
            </p:cNvSpPr>
            <p:nvPr/>
          </p:nvSpPr>
          <p:spPr bwMode="auto">
            <a:xfrm>
              <a:off x="4668" y="2220"/>
              <a:ext cx="31" cy="31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0 h 3"/>
                <a:gd name="T4" fmla="*/ 3 w 3"/>
                <a:gd name="T5" fmla="*/ 2 h 3"/>
                <a:gd name="T6" fmla="*/ 2 w 3"/>
                <a:gd name="T7" fmla="*/ 3 h 3"/>
                <a:gd name="T8" fmla="*/ 0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51"/>
            <p:cNvSpPr>
              <a:spLocks/>
            </p:cNvSpPr>
            <p:nvPr/>
          </p:nvSpPr>
          <p:spPr bwMode="auto">
            <a:xfrm>
              <a:off x="4709" y="2056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2"/>
            <p:cNvSpPr>
              <a:spLocks/>
            </p:cNvSpPr>
            <p:nvPr/>
          </p:nvSpPr>
          <p:spPr bwMode="auto">
            <a:xfrm>
              <a:off x="4720" y="2087"/>
              <a:ext cx="30" cy="41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53"/>
            <p:cNvSpPr>
              <a:spLocks/>
            </p:cNvSpPr>
            <p:nvPr/>
          </p:nvSpPr>
          <p:spPr bwMode="auto">
            <a:xfrm>
              <a:off x="4740" y="2025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54"/>
            <p:cNvSpPr>
              <a:spLocks/>
            </p:cNvSpPr>
            <p:nvPr/>
          </p:nvSpPr>
          <p:spPr bwMode="auto">
            <a:xfrm>
              <a:off x="4771" y="2118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55"/>
            <p:cNvSpPr>
              <a:spLocks/>
            </p:cNvSpPr>
            <p:nvPr/>
          </p:nvSpPr>
          <p:spPr bwMode="auto">
            <a:xfrm>
              <a:off x="4853" y="2087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56"/>
            <p:cNvSpPr>
              <a:spLocks/>
            </p:cNvSpPr>
            <p:nvPr/>
          </p:nvSpPr>
          <p:spPr bwMode="auto">
            <a:xfrm>
              <a:off x="4987" y="2077"/>
              <a:ext cx="41" cy="30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257"/>
            <p:cNvSpPr>
              <a:spLocks/>
            </p:cNvSpPr>
            <p:nvPr/>
          </p:nvSpPr>
          <p:spPr bwMode="auto">
            <a:xfrm>
              <a:off x="4720" y="2148"/>
              <a:ext cx="30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258"/>
            <p:cNvSpPr>
              <a:spLocks/>
            </p:cNvSpPr>
            <p:nvPr/>
          </p:nvSpPr>
          <p:spPr bwMode="auto">
            <a:xfrm>
              <a:off x="4720" y="2179"/>
              <a:ext cx="30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259"/>
            <p:cNvSpPr>
              <a:spLocks/>
            </p:cNvSpPr>
            <p:nvPr/>
          </p:nvSpPr>
          <p:spPr bwMode="auto">
            <a:xfrm>
              <a:off x="4720" y="2220"/>
              <a:ext cx="30" cy="31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0 h 3"/>
                <a:gd name="T4" fmla="*/ 3 w 3"/>
                <a:gd name="T5" fmla="*/ 2 h 3"/>
                <a:gd name="T6" fmla="*/ 2 w 3"/>
                <a:gd name="T7" fmla="*/ 3 h 3"/>
                <a:gd name="T8" fmla="*/ 0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260"/>
            <p:cNvSpPr>
              <a:spLocks/>
            </p:cNvSpPr>
            <p:nvPr/>
          </p:nvSpPr>
          <p:spPr bwMode="auto">
            <a:xfrm>
              <a:off x="4720" y="2251"/>
              <a:ext cx="30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261"/>
            <p:cNvSpPr>
              <a:spLocks/>
            </p:cNvSpPr>
            <p:nvPr/>
          </p:nvSpPr>
          <p:spPr bwMode="auto">
            <a:xfrm>
              <a:off x="4720" y="2282"/>
              <a:ext cx="30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262"/>
            <p:cNvSpPr>
              <a:spLocks/>
            </p:cNvSpPr>
            <p:nvPr/>
          </p:nvSpPr>
          <p:spPr bwMode="auto">
            <a:xfrm>
              <a:off x="4720" y="2313"/>
              <a:ext cx="30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263"/>
            <p:cNvSpPr>
              <a:spLocks/>
            </p:cNvSpPr>
            <p:nvPr/>
          </p:nvSpPr>
          <p:spPr bwMode="auto">
            <a:xfrm>
              <a:off x="4720" y="2343"/>
              <a:ext cx="30" cy="42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264"/>
            <p:cNvSpPr>
              <a:spLocks/>
            </p:cNvSpPr>
            <p:nvPr/>
          </p:nvSpPr>
          <p:spPr bwMode="auto">
            <a:xfrm>
              <a:off x="4720" y="2385"/>
              <a:ext cx="30" cy="30"/>
            </a:xfrm>
            <a:custGeom>
              <a:avLst/>
              <a:gdLst>
                <a:gd name="T0" fmla="*/ 0 w 3"/>
                <a:gd name="T1" fmla="*/ 1 h 3"/>
                <a:gd name="T2" fmla="*/ 2 w 3"/>
                <a:gd name="T3" fmla="*/ 0 h 3"/>
                <a:gd name="T4" fmla="*/ 3 w 3"/>
                <a:gd name="T5" fmla="*/ 1 h 3"/>
                <a:gd name="T6" fmla="*/ 2 w 3"/>
                <a:gd name="T7" fmla="*/ 3 h 3"/>
                <a:gd name="T8" fmla="*/ 0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lnTo>
                    <a:pt x="2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265"/>
            <p:cNvSpPr>
              <a:spLocks/>
            </p:cNvSpPr>
            <p:nvPr/>
          </p:nvSpPr>
          <p:spPr bwMode="auto">
            <a:xfrm>
              <a:off x="4699" y="2282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266"/>
            <p:cNvSpPr>
              <a:spLocks/>
            </p:cNvSpPr>
            <p:nvPr/>
          </p:nvSpPr>
          <p:spPr bwMode="auto">
            <a:xfrm>
              <a:off x="4668" y="2282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267"/>
            <p:cNvSpPr>
              <a:spLocks/>
            </p:cNvSpPr>
            <p:nvPr/>
          </p:nvSpPr>
          <p:spPr bwMode="auto">
            <a:xfrm>
              <a:off x="4668" y="2313"/>
              <a:ext cx="31" cy="41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268"/>
            <p:cNvSpPr>
              <a:spLocks/>
            </p:cNvSpPr>
            <p:nvPr/>
          </p:nvSpPr>
          <p:spPr bwMode="auto">
            <a:xfrm>
              <a:off x="4668" y="2354"/>
              <a:ext cx="41" cy="31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269"/>
            <p:cNvSpPr>
              <a:spLocks/>
            </p:cNvSpPr>
            <p:nvPr/>
          </p:nvSpPr>
          <p:spPr bwMode="auto">
            <a:xfrm>
              <a:off x="4679" y="2374"/>
              <a:ext cx="30" cy="41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270"/>
            <p:cNvSpPr>
              <a:spLocks/>
            </p:cNvSpPr>
            <p:nvPr/>
          </p:nvSpPr>
          <p:spPr bwMode="auto">
            <a:xfrm>
              <a:off x="4904" y="2251"/>
              <a:ext cx="42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271"/>
            <p:cNvSpPr>
              <a:spLocks/>
            </p:cNvSpPr>
            <p:nvPr/>
          </p:nvSpPr>
          <p:spPr bwMode="auto">
            <a:xfrm>
              <a:off x="4904" y="2282"/>
              <a:ext cx="42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272"/>
            <p:cNvSpPr>
              <a:spLocks/>
            </p:cNvSpPr>
            <p:nvPr/>
          </p:nvSpPr>
          <p:spPr bwMode="auto">
            <a:xfrm>
              <a:off x="4709" y="2436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273"/>
            <p:cNvSpPr>
              <a:spLocks/>
            </p:cNvSpPr>
            <p:nvPr/>
          </p:nvSpPr>
          <p:spPr bwMode="auto">
            <a:xfrm>
              <a:off x="4750" y="2456"/>
              <a:ext cx="31" cy="31"/>
            </a:xfrm>
            <a:custGeom>
              <a:avLst/>
              <a:gdLst>
                <a:gd name="T0" fmla="*/ 0 w 3"/>
                <a:gd name="T1" fmla="*/ 2 h 3"/>
                <a:gd name="T2" fmla="*/ 1 w 3"/>
                <a:gd name="T3" fmla="*/ 0 h 3"/>
                <a:gd name="T4" fmla="*/ 3 w 3"/>
                <a:gd name="T5" fmla="*/ 2 h 3"/>
                <a:gd name="T6" fmla="*/ 1 w 3"/>
                <a:gd name="T7" fmla="*/ 3 h 3"/>
                <a:gd name="T8" fmla="*/ 0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274"/>
            <p:cNvSpPr>
              <a:spLocks/>
            </p:cNvSpPr>
            <p:nvPr/>
          </p:nvSpPr>
          <p:spPr bwMode="auto">
            <a:xfrm>
              <a:off x="4648" y="2487"/>
              <a:ext cx="41" cy="41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275"/>
            <p:cNvSpPr>
              <a:spLocks/>
            </p:cNvSpPr>
            <p:nvPr/>
          </p:nvSpPr>
          <p:spPr bwMode="auto">
            <a:xfrm>
              <a:off x="4894" y="2580"/>
              <a:ext cx="41" cy="30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276"/>
            <p:cNvSpPr>
              <a:spLocks/>
            </p:cNvSpPr>
            <p:nvPr/>
          </p:nvSpPr>
          <p:spPr bwMode="auto">
            <a:xfrm>
              <a:off x="4956" y="2580"/>
              <a:ext cx="41" cy="30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Rectangle 277"/>
            <p:cNvSpPr>
              <a:spLocks noChangeArrowheads="1"/>
            </p:cNvSpPr>
            <p:nvPr/>
          </p:nvSpPr>
          <p:spPr bwMode="auto">
            <a:xfrm>
              <a:off x="1393" y="2179"/>
              <a:ext cx="20" cy="21"/>
            </a:xfrm>
            <a:prstGeom prst="rect">
              <a:avLst/>
            </a:prstGeom>
            <a:solidFill>
              <a:srgbClr val="716F6E"/>
            </a:solidFill>
            <a:ln w="10" cap="flat">
              <a:solidFill>
                <a:srgbClr val="4E4B4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Oval 278"/>
            <p:cNvSpPr>
              <a:spLocks noChangeArrowheads="1"/>
            </p:cNvSpPr>
            <p:nvPr/>
          </p:nvSpPr>
          <p:spPr bwMode="auto">
            <a:xfrm>
              <a:off x="1382" y="1461"/>
              <a:ext cx="41" cy="30"/>
            </a:xfrm>
            <a:prstGeom prst="ellipse">
              <a:avLst/>
            </a:prstGeom>
            <a:solidFill>
              <a:srgbClr val="716F6E"/>
            </a:solidFill>
            <a:ln w="10" cap="flat">
              <a:solidFill>
                <a:srgbClr val="2421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279"/>
            <p:cNvSpPr>
              <a:spLocks noChangeArrowheads="1"/>
            </p:cNvSpPr>
            <p:nvPr/>
          </p:nvSpPr>
          <p:spPr bwMode="auto">
            <a:xfrm>
              <a:off x="1382" y="2888"/>
              <a:ext cx="41" cy="41"/>
            </a:xfrm>
            <a:prstGeom prst="ellipse">
              <a:avLst/>
            </a:prstGeom>
            <a:solidFill>
              <a:srgbClr val="716F6E"/>
            </a:solidFill>
            <a:ln w="10" cap="flat">
              <a:solidFill>
                <a:srgbClr val="24211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280"/>
            <p:cNvSpPr>
              <a:spLocks noChangeArrowheads="1"/>
            </p:cNvSpPr>
            <p:nvPr/>
          </p:nvSpPr>
          <p:spPr bwMode="auto">
            <a:xfrm>
              <a:off x="1259" y="2847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8" name="Rectangle 281"/>
            <p:cNvSpPr>
              <a:spLocks noChangeArrowheads="1"/>
            </p:cNvSpPr>
            <p:nvPr/>
          </p:nvSpPr>
          <p:spPr bwMode="auto">
            <a:xfrm rot="16200000">
              <a:off x="1006" y="254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79" name="Rectangle 282"/>
            <p:cNvSpPr>
              <a:spLocks noChangeArrowheads="1"/>
            </p:cNvSpPr>
            <p:nvPr/>
          </p:nvSpPr>
          <p:spPr bwMode="auto">
            <a:xfrm rot="16200000">
              <a:off x="1007" y="249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0" name="Rectangle 283"/>
            <p:cNvSpPr>
              <a:spLocks noChangeArrowheads="1"/>
            </p:cNvSpPr>
            <p:nvPr/>
          </p:nvSpPr>
          <p:spPr bwMode="auto">
            <a:xfrm rot="16200000">
              <a:off x="1007" y="246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1" name="Rectangle 284"/>
            <p:cNvSpPr>
              <a:spLocks noChangeArrowheads="1"/>
            </p:cNvSpPr>
            <p:nvPr/>
          </p:nvSpPr>
          <p:spPr bwMode="auto">
            <a:xfrm rot="16200000">
              <a:off x="1007" y="242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2" name="Rectangle 285"/>
            <p:cNvSpPr>
              <a:spLocks noChangeArrowheads="1"/>
            </p:cNvSpPr>
            <p:nvPr/>
          </p:nvSpPr>
          <p:spPr bwMode="auto">
            <a:xfrm rot="16200000">
              <a:off x="1007" y="236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3" name="Rectangle 286"/>
            <p:cNvSpPr>
              <a:spLocks noChangeArrowheads="1"/>
            </p:cNvSpPr>
            <p:nvPr/>
          </p:nvSpPr>
          <p:spPr bwMode="auto">
            <a:xfrm rot="16200000">
              <a:off x="994" y="2346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24211D"/>
                  </a:solidFill>
                  <a:latin typeface="Times New Roman" pitchFamily="18" charset="0"/>
                </a:rPr>
                <a:t>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84" name="Rectangle 287"/>
            <p:cNvSpPr>
              <a:spLocks noChangeArrowheads="1"/>
            </p:cNvSpPr>
            <p:nvPr/>
          </p:nvSpPr>
          <p:spPr bwMode="auto">
            <a:xfrm rot="16200000">
              <a:off x="1006" y="2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5" name="Rectangle 288"/>
            <p:cNvSpPr>
              <a:spLocks noChangeArrowheads="1"/>
            </p:cNvSpPr>
            <p:nvPr/>
          </p:nvSpPr>
          <p:spPr bwMode="auto">
            <a:xfrm rot="16200000">
              <a:off x="1007" y="224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6" name="Rectangle 289"/>
            <p:cNvSpPr>
              <a:spLocks noChangeArrowheads="1"/>
            </p:cNvSpPr>
            <p:nvPr/>
          </p:nvSpPr>
          <p:spPr bwMode="auto">
            <a:xfrm rot="16200000">
              <a:off x="1007" y="219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7" name="Rectangle 290"/>
            <p:cNvSpPr>
              <a:spLocks noChangeArrowheads="1"/>
            </p:cNvSpPr>
            <p:nvPr/>
          </p:nvSpPr>
          <p:spPr bwMode="auto">
            <a:xfrm rot="16200000">
              <a:off x="1007" y="214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8" name="Rectangle 291"/>
            <p:cNvSpPr>
              <a:spLocks noChangeArrowheads="1"/>
            </p:cNvSpPr>
            <p:nvPr/>
          </p:nvSpPr>
          <p:spPr bwMode="auto">
            <a:xfrm rot="16200000">
              <a:off x="1007" y="209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89" name="Rectangle 292"/>
            <p:cNvSpPr>
              <a:spLocks noChangeArrowheads="1"/>
            </p:cNvSpPr>
            <p:nvPr/>
          </p:nvSpPr>
          <p:spPr bwMode="auto">
            <a:xfrm rot="16200000">
              <a:off x="1007" y="2050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0" name="Rectangle 293"/>
            <p:cNvSpPr>
              <a:spLocks noChangeArrowheads="1"/>
            </p:cNvSpPr>
            <p:nvPr/>
          </p:nvSpPr>
          <p:spPr bwMode="auto">
            <a:xfrm rot="16200000">
              <a:off x="1007" y="199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1" name="Rectangle 294"/>
            <p:cNvSpPr>
              <a:spLocks noChangeArrowheads="1"/>
            </p:cNvSpPr>
            <p:nvPr/>
          </p:nvSpPr>
          <p:spPr bwMode="auto">
            <a:xfrm rot="16200000">
              <a:off x="1007" y="194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2" name="Rectangle 295"/>
            <p:cNvSpPr>
              <a:spLocks noChangeArrowheads="1"/>
            </p:cNvSpPr>
            <p:nvPr/>
          </p:nvSpPr>
          <p:spPr bwMode="auto">
            <a:xfrm rot="16200000">
              <a:off x="1008" y="190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3" name="Rectangle 296"/>
            <p:cNvSpPr>
              <a:spLocks noChangeArrowheads="1"/>
            </p:cNvSpPr>
            <p:nvPr/>
          </p:nvSpPr>
          <p:spPr bwMode="auto">
            <a:xfrm rot="16200000">
              <a:off x="995" y="1884"/>
              <a:ext cx="2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94" name="Rectangle 297"/>
            <p:cNvSpPr>
              <a:spLocks noChangeArrowheads="1"/>
            </p:cNvSpPr>
            <p:nvPr/>
          </p:nvSpPr>
          <p:spPr bwMode="auto">
            <a:xfrm rot="16200000">
              <a:off x="1008" y="1829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5" name="Rectangle 298"/>
            <p:cNvSpPr>
              <a:spLocks noChangeArrowheads="1"/>
            </p:cNvSpPr>
            <p:nvPr/>
          </p:nvSpPr>
          <p:spPr bwMode="auto">
            <a:xfrm rot="16200000">
              <a:off x="1007" y="176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6" name="Rectangle 299"/>
            <p:cNvSpPr>
              <a:spLocks noChangeArrowheads="1"/>
            </p:cNvSpPr>
            <p:nvPr/>
          </p:nvSpPr>
          <p:spPr bwMode="auto">
            <a:xfrm rot="16200000">
              <a:off x="1007" y="168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7" name="Rectangle 300"/>
            <p:cNvSpPr>
              <a:spLocks noChangeArrowheads="1"/>
            </p:cNvSpPr>
            <p:nvPr/>
          </p:nvSpPr>
          <p:spPr bwMode="auto">
            <a:xfrm rot="16200000">
              <a:off x="1008" y="161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8" name="Rectangle 301"/>
            <p:cNvSpPr>
              <a:spLocks noChangeArrowheads="1"/>
            </p:cNvSpPr>
            <p:nvPr/>
          </p:nvSpPr>
          <p:spPr bwMode="auto">
            <a:xfrm rot="16200000">
              <a:off x="1008" y="158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99" name="Rectangle 302"/>
            <p:cNvSpPr>
              <a:spLocks noChangeArrowheads="1"/>
            </p:cNvSpPr>
            <p:nvPr/>
          </p:nvSpPr>
          <p:spPr bwMode="auto">
            <a:xfrm>
              <a:off x="1208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24211D"/>
                  </a:solidFill>
                  <a:latin typeface="Times New Roman" pitchFamily="18" charset="0"/>
                </a:rPr>
                <a:t>29/10/99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00" name="Rectangle 303"/>
            <p:cNvSpPr>
              <a:spLocks noChangeArrowheads="1"/>
            </p:cNvSpPr>
            <p:nvPr/>
          </p:nvSpPr>
          <p:spPr bwMode="auto">
            <a:xfrm>
              <a:off x="1649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24211D"/>
                  </a:solidFill>
                  <a:latin typeface="Times New Roman" pitchFamily="18" charset="0"/>
                </a:rPr>
                <a:t>12/03/01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01" name="Rectangle 304"/>
            <p:cNvSpPr>
              <a:spLocks noChangeArrowheads="1"/>
            </p:cNvSpPr>
            <p:nvPr/>
          </p:nvSpPr>
          <p:spPr bwMode="auto">
            <a:xfrm>
              <a:off x="2091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24211D"/>
                  </a:solidFill>
                  <a:latin typeface="Times New Roman" pitchFamily="18" charset="0"/>
                </a:rPr>
                <a:t>25/07/02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02" name="Rectangle 305"/>
            <p:cNvSpPr>
              <a:spLocks noChangeArrowheads="1"/>
            </p:cNvSpPr>
            <p:nvPr/>
          </p:nvSpPr>
          <p:spPr bwMode="auto">
            <a:xfrm>
              <a:off x="2532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07/12/03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3" name="Rectangle 306"/>
            <p:cNvSpPr>
              <a:spLocks noChangeArrowheads="1"/>
            </p:cNvSpPr>
            <p:nvPr/>
          </p:nvSpPr>
          <p:spPr bwMode="auto">
            <a:xfrm>
              <a:off x="2974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20/04/05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4" name="Rectangle 307"/>
            <p:cNvSpPr>
              <a:spLocks noChangeArrowheads="1"/>
            </p:cNvSpPr>
            <p:nvPr/>
          </p:nvSpPr>
          <p:spPr bwMode="auto">
            <a:xfrm>
              <a:off x="3416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02/09/06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5" name="Rectangle 308"/>
            <p:cNvSpPr>
              <a:spLocks noChangeArrowheads="1"/>
            </p:cNvSpPr>
            <p:nvPr/>
          </p:nvSpPr>
          <p:spPr bwMode="auto">
            <a:xfrm>
              <a:off x="3857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24211D"/>
                  </a:solidFill>
                  <a:latin typeface="Times New Roman" pitchFamily="18" charset="0"/>
                </a:rPr>
                <a:t>15/01/08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06" name="Rectangle 309"/>
            <p:cNvSpPr>
              <a:spLocks noChangeArrowheads="1"/>
            </p:cNvSpPr>
            <p:nvPr/>
          </p:nvSpPr>
          <p:spPr bwMode="auto">
            <a:xfrm>
              <a:off x="4299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29/05/09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7" name="Rectangle 310"/>
            <p:cNvSpPr>
              <a:spLocks noChangeArrowheads="1"/>
            </p:cNvSpPr>
            <p:nvPr/>
          </p:nvSpPr>
          <p:spPr bwMode="auto">
            <a:xfrm>
              <a:off x="4750" y="2960"/>
              <a:ext cx="37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11/10/10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8" name="Rectangle 311"/>
            <p:cNvSpPr>
              <a:spLocks noChangeArrowheads="1"/>
            </p:cNvSpPr>
            <p:nvPr/>
          </p:nvSpPr>
          <p:spPr bwMode="auto">
            <a:xfrm>
              <a:off x="5182" y="2960"/>
              <a:ext cx="3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11D"/>
                  </a:solidFill>
                  <a:latin typeface="Times New Roman" pitchFamily="18" charset="0"/>
                </a:rPr>
                <a:t>23/02/12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9" name="Rectangle 312"/>
            <p:cNvSpPr>
              <a:spLocks noChangeArrowheads="1"/>
            </p:cNvSpPr>
            <p:nvPr/>
          </p:nvSpPr>
          <p:spPr bwMode="auto">
            <a:xfrm>
              <a:off x="3272" y="3134"/>
              <a:ext cx="30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24211D"/>
                  </a:solidFill>
                  <a:latin typeface="Times New Roman" pitchFamily="18" charset="0"/>
                </a:rPr>
                <a:t>Date</a:t>
              </a: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11" name="TextBox 1310"/>
          <p:cNvSpPr txBox="1"/>
          <p:nvPr/>
        </p:nvSpPr>
        <p:spPr>
          <a:xfrm rot="16200000">
            <a:off x="1260556" y="3067945"/>
            <a:ext cx="2449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Arial" pitchFamily="18"/>
                <a:ea typeface="Microsoft YaHei" pitchFamily="2"/>
                <a:cs typeface="Mangal" pitchFamily="2"/>
              </a:rPr>
              <a:t>Clock frequency (MHz)</a:t>
            </a:r>
            <a:endParaRPr 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Weak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Consistency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0"/>
            <a:ext cx="7435850" cy="4800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have two kinds of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memory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instructions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Regular</a:t>
            </a:r>
            <a:r>
              <a:rPr lang="en-US" dirty="0">
                <a:latin typeface="Calibri" panose="020F0502020204030204" pitchFamily="34" charset="0"/>
              </a:rPr>
              <a:t> load/store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instructions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FF00FF"/>
                </a:solidFill>
                <a:latin typeface="Calibri" panose="020F0502020204030204" pitchFamily="34" charset="0"/>
              </a:rPr>
              <a:t>Synchronisation</a:t>
            </a:r>
            <a:r>
              <a:rPr lang="en-US" dirty="0">
                <a:latin typeface="Calibri" panose="020F0502020204030204" pitchFamily="34" charset="0"/>
              </a:rPr>
              <a:t> instructions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 of a </a:t>
            </a:r>
            <a:r>
              <a:rPr lang="en-US" dirty="0" err="1">
                <a:solidFill>
                  <a:srgbClr val="FF00FF"/>
                </a:solidFill>
                <a:latin typeface="Calibri" panose="020F0502020204030204" pitchFamily="34" charset="0"/>
              </a:rPr>
              <a:t>synchronisation</a:t>
            </a:r>
            <a:r>
              <a:rPr lang="en-US" dirty="0">
                <a:latin typeface="Calibri" panose="020F0502020204030204" pitchFamily="34" charset="0"/>
              </a:rPr>
              <a:t> instruction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</a:rPr>
              <a:t>fence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→ </a:t>
            </a:r>
            <a:r>
              <a:rPr lang="en-US" dirty="0">
                <a:latin typeface="Calibri" panose="020F0502020204030204" pitchFamily="34" charset="0"/>
              </a:rPr>
              <a:t>Waits till all the memory accesses before the fence instruction (in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same thread</a:t>
            </a:r>
            <a:r>
              <a:rPr lang="en-US" dirty="0">
                <a:latin typeface="Calibri" panose="020F0502020204030204" pitchFamily="34" charset="0"/>
              </a:rPr>
              <a:t>) </a:t>
            </a: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complete</a:t>
            </a:r>
            <a:r>
              <a:rPr lang="en-US" dirty="0">
                <a:latin typeface="Calibri" panose="020F0502020204030204" pitchFamily="34" charset="0"/>
              </a:rPr>
              <a:t>. Any subsequent memory instruction in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same thread</a:t>
            </a:r>
            <a:r>
              <a:rPr lang="en-US" dirty="0">
                <a:latin typeface="Calibri" panose="020F0502020204030204" pitchFamily="34" charset="0"/>
              </a:rPr>
              <a:t> can start only after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fence</a:t>
            </a:r>
            <a:r>
              <a:rPr lang="en-US" dirty="0">
                <a:latin typeface="Calibri" panose="020F0502020204030204" pitchFamily="34" charset="0"/>
              </a:rPr>
              <a:t> instruction </a:t>
            </a:r>
            <a:r>
              <a:rPr lang="en-US" b="1" dirty="0">
                <a:solidFill>
                  <a:srgbClr val="00AE00"/>
                </a:solidFill>
                <a:latin typeface="Calibri" panose="020F0502020204030204" pitchFamily="34" charset="0"/>
              </a:rPr>
              <a:t>completes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i="1" dirty="0">
                <a:solidFill>
                  <a:schemeClr val="tx1"/>
                </a:solidFill>
              </a:rPr>
              <a:t>n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on an SC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1371601"/>
            <a:ext cx="70358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variable declaration */</a:t>
            </a:r>
          </a:p>
          <a:p>
            <a:pPr>
              <a:tabLst>
                <a:tab pos="7493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tabLst>
                <a:tab pos="7493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finished[N];</a:t>
            </a:r>
          </a:p>
          <a:p>
            <a:pPr>
              <a:tabLst>
                <a:tab pos="7493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numbers[SIZE];</a:t>
            </a:r>
          </a:p>
          <a:p>
            <a:pPr>
              <a:tabLst>
                <a:tab pos="7493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tabLst>
                <a:tab pos="7493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doneInit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tabLst>
                <a:tab pos="7493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all the elements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and finished to 0 */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7493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doneInit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parallel section */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parallel {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wait till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initialisation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while (!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doneInit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){};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compute the partial sum */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getThreadId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7493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SIZE/N;</a:t>
            </a:r>
          </a:p>
          <a:p>
            <a:pPr>
              <a:tabLst>
                <a:tab pos="7493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SC </a:t>
            </a: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1295400"/>
            <a:ext cx="7848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SIZE/N;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+= numbers[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set an entry in the finished array */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finished[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1;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wait till all the threads are done */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flag = 1;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	for (int i=0; i &lt; N; i++){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if(finished[i] == 0){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flag = 0;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 while (flag == 0);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compute the final result */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406400" algn="l"/>
                <a:tab pos="863600" algn="l"/>
                <a:tab pos="13716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048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  <a:cs typeface="Helvetica" pitchFamily="34"/>
              </a:rPr>
              <a:t>Add</a:t>
            </a:r>
            <a:r>
              <a:rPr lang="fr-FR" dirty="0">
                <a:solidFill>
                  <a:schemeClr val="tx1"/>
                </a:solidFill>
                <a:cs typeface="Helvetica" pitchFamily="34"/>
              </a:rPr>
              <a:t> </a:t>
            </a:r>
            <a:r>
              <a:rPr lang="fr-FR" i="1" dirty="0">
                <a:solidFill>
                  <a:schemeClr val="tx1"/>
                </a:solidFill>
              </a:rPr>
              <a:t>n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on a WC Machine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2362201"/>
            <a:ext cx="7620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variable declaration */</a:t>
            </a:r>
          </a:p>
          <a:p>
            <a:pPr>
              <a:tabLst>
                <a:tab pos="9144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[N];</a:t>
            </a:r>
          </a:p>
          <a:p>
            <a:pPr>
              <a:tabLst>
                <a:tab pos="9144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finished[N];</a:t>
            </a:r>
          </a:p>
          <a:p>
            <a:pPr>
              <a:tabLst>
                <a:tab pos="9144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numbers[SIZE];</a:t>
            </a:r>
          </a:p>
          <a:p>
            <a:pPr>
              <a:tabLst>
                <a:tab pos="914400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>
              <a:tabLst>
                <a:tab pos="91440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initialise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all the elements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and finished to 0 */</a:t>
            </a:r>
          </a:p>
          <a:p>
            <a:pPr>
              <a:tabLst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>
              <a:tabLst>
                <a:tab pos="9144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fence */</a:t>
            </a:r>
          </a:p>
          <a:p>
            <a:pPr>
              <a:tabLst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ensures that the parallel section can read 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arrays */</a:t>
            </a:r>
          </a:p>
          <a:p>
            <a:pPr>
              <a:tabLst>
                <a:tab pos="914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fence();</a:t>
            </a:r>
          </a:p>
          <a:p>
            <a:pPr>
              <a:tabLst>
                <a:tab pos="9144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95800" y="1600200"/>
            <a:ext cx="36576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Initialisation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524001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All the data is present in all the arrays at this point */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/* parallel section */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parallel {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/* get the current thread id */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getThreadId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/* compute the partial sum */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SIZE/N;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+ SIZE/N;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endIdx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9144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+= numbers[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jdx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91440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800100" algn="l"/>
                <a:tab pos="14859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/* ensures that finished[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is written after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*/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fence();</a:t>
            </a:r>
          </a:p>
          <a:p>
            <a:pPr>
              <a:tabLst>
                <a:tab pos="800100" algn="l"/>
                <a:tab pos="148590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800100" algn="l"/>
                <a:tab pos="14859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/* the thread is done */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finished[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= 1;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91440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267200" y="990600"/>
            <a:ext cx="36576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Parallel Section</a:t>
            </a:r>
          </a:p>
        </p:txBody>
      </p:sp>
    </p:spTree>
    <p:extLst>
      <p:ext uri="{BB962C8B-B14F-4D97-AF65-F5344CB8AC3E}">
        <p14:creationId xmlns:p14="http://schemas.microsoft.com/office/powerpoint/2010/main" val="30375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828800"/>
            <a:ext cx="8229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wait till all the threads are done */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>
              <a:tabLst>
                <a:tab pos="800100" algn="l"/>
                <a:tab pos="14859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flag = 1;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	for (int i=0; i &lt; N; i++){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if(finished[i] == 0){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flag = 0;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	break;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}while (flag == 0) ;</a:t>
            </a:r>
          </a:p>
          <a:p>
            <a:pPr>
              <a:tabLst>
                <a:tab pos="800100" algn="l"/>
                <a:tab pos="14859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sequential section */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tabLst>
                <a:tab pos="8001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result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partialSums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800100" algn="l"/>
                <a:tab pos="14859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267200" y="990600"/>
            <a:ext cx="3657600" cy="457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Aggregating the Results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Physical </a:t>
            </a: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600200"/>
            <a:ext cx="758825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66"/>
                </a:solidFill>
                <a:latin typeface="Calibri" panose="020F0502020204030204" pitchFamily="34" charset="0"/>
              </a:rPr>
              <a:t>Shared Cache</a:t>
            </a:r>
            <a:r>
              <a:rPr lang="en-US" dirty="0">
                <a:latin typeface="Calibri" panose="020F0502020204030204" pitchFamily="34" charset="0"/>
              </a:rPr>
              <a:t> → One cache shared by all the processors.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Private Cache</a:t>
            </a:r>
            <a:r>
              <a:rPr lang="en-US" dirty="0">
                <a:latin typeface="Calibri" panose="020F0502020204030204" pitchFamily="34" charset="0"/>
              </a:rPr>
              <a:t> → Each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, or set of processors have a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private</a:t>
            </a:r>
            <a:r>
              <a:rPr lang="en-US" dirty="0">
                <a:latin typeface="Calibri" panose="020F0502020204030204" pitchFamily="34" charset="0"/>
              </a:rPr>
              <a:t> cache.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489200" y="3962400"/>
            <a:ext cx="8191500" cy="2349500"/>
            <a:chOff x="608" y="2496"/>
            <a:chExt cx="5160" cy="1480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608" y="2496"/>
              <a:ext cx="5160" cy="1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51" y="3151"/>
              <a:ext cx="1410" cy="17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782" y="2781"/>
              <a:ext cx="337" cy="243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1"/>
                    <a:pt x="849" y="116"/>
                  </a:cubicBezTo>
                  <a:lnTo>
                    <a:pt x="849" y="497"/>
                  </a:lnTo>
                  <a:cubicBezTo>
                    <a:pt x="849" y="561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2" y="613"/>
                    <a:pt x="0" y="561"/>
                    <a:pt x="0" y="497"/>
                  </a:cubicBezTo>
                  <a:lnTo>
                    <a:pt x="0" y="116"/>
                  </a:lnTo>
                  <a:cubicBezTo>
                    <a:pt x="0" y="51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811" y="2845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71" y="3187"/>
              <a:ext cx="6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Shared L1 cache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177" y="2781"/>
              <a:ext cx="336" cy="243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7"/>
                  </a:lnTo>
                  <a:cubicBezTo>
                    <a:pt x="849" y="562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2" y="613"/>
                    <a:pt x="0" y="562"/>
                    <a:pt x="0" y="497"/>
                  </a:cubicBez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205" y="2845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804" y="2783"/>
              <a:ext cx="337" cy="243"/>
            </a:xfrm>
            <a:custGeom>
              <a:avLst/>
              <a:gdLst>
                <a:gd name="T0" fmla="*/ 116 w 849"/>
                <a:gd name="T1" fmla="*/ 0 h 614"/>
                <a:gd name="T2" fmla="*/ 733 w 849"/>
                <a:gd name="T3" fmla="*/ 0 h 614"/>
                <a:gd name="T4" fmla="*/ 849 w 849"/>
                <a:gd name="T5" fmla="*/ 116 h 614"/>
                <a:gd name="T6" fmla="*/ 849 w 849"/>
                <a:gd name="T7" fmla="*/ 498 h 614"/>
                <a:gd name="T8" fmla="*/ 733 w 849"/>
                <a:gd name="T9" fmla="*/ 614 h 614"/>
                <a:gd name="T10" fmla="*/ 116 w 849"/>
                <a:gd name="T11" fmla="*/ 614 h 614"/>
                <a:gd name="T12" fmla="*/ 0 w 849"/>
                <a:gd name="T13" fmla="*/ 498 h 614"/>
                <a:gd name="T14" fmla="*/ 0 w 849"/>
                <a:gd name="T15" fmla="*/ 116 h 614"/>
                <a:gd name="T16" fmla="*/ 116 w 849"/>
                <a:gd name="T17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4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8"/>
                  </a:lnTo>
                  <a:cubicBezTo>
                    <a:pt x="849" y="562"/>
                    <a:pt x="797" y="614"/>
                    <a:pt x="733" y="614"/>
                  </a:cubicBezTo>
                  <a:lnTo>
                    <a:pt x="116" y="614"/>
                  </a:lnTo>
                  <a:cubicBezTo>
                    <a:pt x="51" y="614"/>
                    <a:pt x="0" y="562"/>
                    <a:pt x="0" y="498"/>
                  </a:cubicBezTo>
                  <a:lnTo>
                    <a:pt x="0" y="116"/>
                  </a:lnTo>
                  <a:cubicBezTo>
                    <a:pt x="0" y="52"/>
                    <a:pt x="51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832" y="2847"/>
              <a:ext cx="2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1565" y="2871"/>
              <a:ext cx="15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643" y="2871"/>
              <a:ext cx="14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1725" y="2871"/>
              <a:ext cx="16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925" y="3045"/>
              <a:ext cx="46" cy="8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899" y="3018"/>
              <a:ext cx="96" cy="42"/>
            </a:xfrm>
            <a:custGeom>
              <a:avLst/>
              <a:gdLst>
                <a:gd name="T0" fmla="*/ 129 w 242"/>
                <a:gd name="T1" fmla="*/ 0 h 107"/>
                <a:gd name="T2" fmla="*/ 0 w 242"/>
                <a:gd name="T3" fmla="*/ 107 h 107"/>
                <a:gd name="T4" fmla="*/ 242 w 242"/>
                <a:gd name="T5" fmla="*/ 100 h 107"/>
                <a:gd name="T6" fmla="*/ 129 w 24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2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902" y="3112"/>
              <a:ext cx="93" cy="40"/>
            </a:xfrm>
            <a:custGeom>
              <a:avLst/>
              <a:gdLst>
                <a:gd name="T0" fmla="*/ 122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2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2" y="100"/>
                  </a:moveTo>
                  <a:cubicBezTo>
                    <a:pt x="70" y="63"/>
                    <a:pt x="53" y="43"/>
                    <a:pt x="0" y="6"/>
                  </a:cubicBezTo>
                  <a:lnTo>
                    <a:pt x="235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323" y="3045"/>
              <a:ext cx="45" cy="8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297" y="3018"/>
              <a:ext cx="96" cy="42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1300" y="3112"/>
              <a:ext cx="93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951" y="3047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924" y="3021"/>
              <a:ext cx="97" cy="42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100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6"/>
                    <a:pt x="52" y="70"/>
                    <a:pt x="0" y="106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927" y="3114"/>
              <a:ext cx="94" cy="40"/>
            </a:xfrm>
            <a:custGeom>
              <a:avLst/>
              <a:gdLst>
                <a:gd name="T0" fmla="*/ 122 w 236"/>
                <a:gd name="T1" fmla="*/ 100 h 100"/>
                <a:gd name="T2" fmla="*/ 0 w 236"/>
                <a:gd name="T3" fmla="*/ 7 h 100"/>
                <a:gd name="T4" fmla="*/ 236 w 236"/>
                <a:gd name="T5" fmla="*/ 0 h 100"/>
                <a:gd name="T6" fmla="*/ 122 w 236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00">
                  <a:moveTo>
                    <a:pt x="122" y="100"/>
                  </a:moveTo>
                  <a:cubicBezTo>
                    <a:pt x="70" y="63"/>
                    <a:pt x="53" y="43"/>
                    <a:pt x="0" y="7"/>
                  </a:cubicBezTo>
                  <a:lnTo>
                    <a:pt x="236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634" y="3141"/>
              <a:ext cx="187" cy="18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564" y="2774"/>
              <a:ext cx="337" cy="244"/>
            </a:xfrm>
            <a:custGeom>
              <a:avLst/>
              <a:gdLst>
                <a:gd name="T0" fmla="*/ 116 w 849"/>
                <a:gd name="T1" fmla="*/ 0 h 614"/>
                <a:gd name="T2" fmla="*/ 733 w 849"/>
                <a:gd name="T3" fmla="*/ 0 h 614"/>
                <a:gd name="T4" fmla="*/ 849 w 849"/>
                <a:gd name="T5" fmla="*/ 116 h 614"/>
                <a:gd name="T6" fmla="*/ 849 w 849"/>
                <a:gd name="T7" fmla="*/ 498 h 614"/>
                <a:gd name="T8" fmla="*/ 733 w 849"/>
                <a:gd name="T9" fmla="*/ 614 h 614"/>
                <a:gd name="T10" fmla="*/ 116 w 849"/>
                <a:gd name="T11" fmla="*/ 614 h 614"/>
                <a:gd name="T12" fmla="*/ 0 w 849"/>
                <a:gd name="T13" fmla="*/ 498 h 614"/>
                <a:gd name="T14" fmla="*/ 0 w 849"/>
                <a:gd name="T15" fmla="*/ 116 h 614"/>
                <a:gd name="T16" fmla="*/ 116 w 849"/>
                <a:gd name="T17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4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8"/>
                  </a:lnTo>
                  <a:cubicBezTo>
                    <a:pt x="849" y="562"/>
                    <a:pt x="797" y="614"/>
                    <a:pt x="733" y="614"/>
                  </a:cubicBezTo>
                  <a:lnTo>
                    <a:pt x="116" y="614"/>
                  </a:lnTo>
                  <a:cubicBezTo>
                    <a:pt x="52" y="614"/>
                    <a:pt x="0" y="562"/>
                    <a:pt x="0" y="498"/>
                  </a:cubicBez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593" y="2838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958" y="2775"/>
              <a:ext cx="337" cy="243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1"/>
                    <a:pt x="849" y="116"/>
                  </a:cubicBezTo>
                  <a:lnTo>
                    <a:pt x="849" y="497"/>
                  </a:lnTo>
                  <a:cubicBezTo>
                    <a:pt x="849" y="561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2" y="613"/>
                    <a:pt x="0" y="561"/>
                    <a:pt x="0" y="497"/>
                  </a:cubicBezTo>
                  <a:lnTo>
                    <a:pt x="0" y="116"/>
                  </a:lnTo>
                  <a:cubicBezTo>
                    <a:pt x="0" y="51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987" y="2839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586" y="2777"/>
              <a:ext cx="337" cy="243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7"/>
                  </a:lnTo>
                  <a:cubicBezTo>
                    <a:pt x="849" y="561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1" y="613"/>
                    <a:pt x="0" y="561"/>
                    <a:pt x="0" y="497"/>
                  </a:cubicBezTo>
                  <a:lnTo>
                    <a:pt x="0" y="116"/>
                  </a:lnTo>
                  <a:cubicBezTo>
                    <a:pt x="0" y="52"/>
                    <a:pt x="51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614" y="2841"/>
              <a:ext cx="2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3347" y="2865"/>
              <a:ext cx="15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3424" y="2865"/>
              <a:ext cx="15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3508" y="2865"/>
              <a:ext cx="15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707" y="3039"/>
              <a:ext cx="46" cy="8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681" y="3012"/>
              <a:ext cx="96" cy="42"/>
            </a:xfrm>
            <a:custGeom>
              <a:avLst/>
              <a:gdLst>
                <a:gd name="T0" fmla="*/ 129 w 242"/>
                <a:gd name="T1" fmla="*/ 0 h 107"/>
                <a:gd name="T2" fmla="*/ 0 w 242"/>
                <a:gd name="T3" fmla="*/ 107 h 107"/>
                <a:gd name="T4" fmla="*/ 242 w 242"/>
                <a:gd name="T5" fmla="*/ 100 h 107"/>
                <a:gd name="T6" fmla="*/ 129 w 24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2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684" y="3106"/>
              <a:ext cx="93" cy="39"/>
            </a:xfrm>
            <a:custGeom>
              <a:avLst/>
              <a:gdLst>
                <a:gd name="T0" fmla="*/ 122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2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2" y="100"/>
                  </a:moveTo>
                  <a:cubicBezTo>
                    <a:pt x="70" y="64"/>
                    <a:pt x="53" y="44"/>
                    <a:pt x="0" y="7"/>
                  </a:cubicBezTo>
                  <a:lnTo>
                    <a:pt x="235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105" y="3039"/>
              <a:ext cx="45" cy="8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079" y="3012"/>
              <a:ext cx="96" cy="42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082" y="3106"/>
              <a:ext cx="93" cy="39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4"/>
                    <a:pt x="52" y="44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733" y="3041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706" y="3014"/>
              <a:ext cx="97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667" y="3171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3710" y="3108"/>
              <a:ext cx="93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030" y="3141"/>
              <a:ext cx="187" cy="18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064" y="3171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661" y="3145"/>
              <a:ext cx="187" cy="185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694" y="3175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2539" y="3456"/>
              <a:ext cx="1410" cy="17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859" y="3491"/>
              <a:ext cx="6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Shared L2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709" y="3351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2683" y="3324"/>
              <a:ext cx="96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2686" y="3418"/>
              <a:ext cx="93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099" y="3351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072" y="3324"/>
              <a:ext cx="97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076" y="3418"/>
              <a:ext cx="93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736" y="3344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3710" y="3318"/>
              <a:ext cx="96" cy="42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100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6"/>
                    <a:pt x="52" y="70"/>
                    <a:pt x="0" y="106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3713" y="3411"/>
              <a:ext cx="93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764" y="3446"/>
              <a:ext cx="1410" cy="179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1085" y="3482"/>
              <a:ext cx="6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Shared L2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1384" y="3342"/>
              <a:ext cx="45" cy="8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1358" y="3315"/>
              <a:ext cx="96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361" y="3409"/>
              <a:ext cx="93" cy="39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4"/>
                    <a:pt x="52" y="44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4361" y="3132"/>
              <a:ext cx="187" cy="18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291" y="2766"/>
              <a:ext cx="337" cy="243"/>
            </a:xfrm>
            <a:custGeom>
              <a:avLst/>
              <a:gdLst>
                <a:gd name="T0" fmla="*/ 116 w 849"/>
                <a:gd name="T1" fmla="*/ 0 h 614"/>
                <a:gd name="T2" fmla="*/ 734 w 849"/>
                <a:gd name="T3" fmla="*/ 0 h 614"/>
                <a:gd name="T4" fmla="*/ 849 w 849"/>
                <a:gd name="T5" fmla="*/ 116 h 614"/>
                <a:gd name="T6" fmla="*/ 849 w 849"/>
                <a:gd name="T7" fmla="*/ 498 h 614"/>
                <a:gd name="T8" fmla="*/ 734 w 849"/>
                <a:gd name="T9" fmla="*/ 614 h 614"/>
                <a:gd name="T10" fmla="*/ 116 w 849"/>
                <a:gd name="T11" fmla="*/ 614 h 614"/>
                <a:gd name="T12" fmla="*/ 0 w 849"/>
                <a:gd name="T13" fmla="*/ 498 h 614"/>
                <a:gd name="T14" fmla="*/ 0 w 849"/>
                <a:gd name="T15" fmla="*/ 116 h 614"/>
                <a:gd name="T16" fmla="*/ 116 w 849"/>
                <a:gd name="T17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4">
                  <a:moveTo>
                    <a:pt x="116" y="0"/>
                  </a:moveTo>
                  <a:lnTo>
                    <a:pt x="734" y="0"/>
                  </a:lnTo>
                  <a:cubicBezTo>
                    <a:pt x="798" y="0"/>
                    <a:pt x="849" y="52"/>
                    <a:pt x="849" y="116"/>
                  </a:cubicBezTo>
                  <a:lnTo>
                    <a:pt x="849" y="498"/>
                  </a:lnTo>
                  <a:cubicBezTo>
                    <a:pt x="849" y="562"/>
                    <a:pt x="798" y="614"/>
                    <a:pt x="734" y="614"/>
                  </a:cubicBezTo>
                  <a:lnTo>
                    <a:pt x="116" y="614"/>
                  </a:lnTo>
                  <a:cubicBezTo>
                    <a:pt x="52" y="614"/>
                    <a:pt x="0" y="562"/>
                    <a:pt x="0" y="498"/>
                  </a:cubicBez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4320" y="2830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686" y="2766"/>
              <a:ext cx="337" cy="243"/>
            </a:xfrm>
            <a:custGeom>
              <a:avLst/>
              <a:gdLst>
                <a:gd name="T0" fmla="*/ 115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5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5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5" y="0"/>
                  </a:moveTo>
                  <a:lnTo>
                    <a:pt x="733" y="0"/>
                  </a:lnTo>
                  <a:cubicBezTo>
                    <a:pt x="797" y="0"/>
                    <a:pt x="849" y="51"/>
                    <a:pt x="849" y="116"/>
                  </a:cubicBezTo>
                  <a:lnTo>
                    <a:pt x="849" y="497"/>
                  </a:lnTo>
                  <a:cubicBezTo>
                    <a:pt x="849" y="561"/>
                    <a:pt x="797" y="613"/>
                    <a:pt x="733" y="613"/>
                  </a:cubicBezTo>
                  <a:lnTo>
                    <a:pt x="115" y="613"/>
                  </a:lnTo>
                  <a:cubicBezTo>
                    <a:pt x="51" y="613"/>
                    <a:pt x="0" y="561"/>
                    <a:pt x="0" y="497"/>
                  </a:cubicBezTo>
                  <a:lnTo>
                    <a:pt x="0" y="116"/>
                  </a:lnTo>
                  <a:cubicBezTo>
                    <a:pt x="0" y="51"/>
                    <a:pt x="51" y="0"/>
                    <a:pt x="115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4714" y="2830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5313" y="2768"/>
              <a:ext cx="337" cy="243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7"/>
                  </a:lnTo>
                  <a:cubicBezTo>
                    <a:pt x="849" y="562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2" y="613"/>
                    <a:pt x="0" y="562"/>
                    <a:pt x="0" y="497"/>
                  </a:cubicBez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5342" y="2832"/>
              <a:ext cx="2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Oval 72"/>
            <p:cNvSpPr>
              <a:spLocks noChangeArrowheads="1"/>
            </p:cNvSpPr>
            <p:nvPr/>
          </p:nvSpPr>
          <p:spPr bwMode="auto">
            <a:xfrm>
              <a:off x="5075" y="2856"/>
              <a:ext cx="15" cy="14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5152" y="2856"/>
              <a:ext cx="15" cy="14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4"/>
            <p:cNvSpPr>
              <a:spLocks noChangeArrowheads="1"/>
            </p:cNvSpPr>
            <p:nvPr/>
          </p:nvSpPr>
          <p:spPr bwMode="auto">
            <a:xfrm>
              <a:off x="5235" y="2856"/>
              <a:ext cx="15" cy="14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4435" y="3030"/>
              <a:ext cx="45" cy="8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408" y="3003"/>
              <a:ext cx="97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411" y="3097"/>
              <a:ext cx="94" cy="39"/>
            </a:xfrm>
            <a:custGeom>
              <a:avLst/>
              <a:gdLst>
                <a:gd name="T0" fmla="*/ 121 w 235"/>
                <a:gd name="T1" fmla="*/ 99 h 99"/>
                <a:gd name="T2" fmla="*/ 0 w 235"/>
                <a:gd name="T3" fmla="*/ 6 h 99"/>
                <a:gd name="T4" fmla="*/ 235 w 235"/>
                <a:gd name="T5" fmla="*/ 0 h 99"/>
                <a:gd name="T6" fmla="*/ 121 w 235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99">
                  <a:moveTo>
                    <a:pt x="121" y="99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99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4832" y="3030"/>
              <a:ext cx="46" cy="8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806" y="3003"/>
              <a:ext cx="96" cy="43"/>
            </a:xfrm>
            <a:custGeom>
              <a:avLst/>
              <a:gdLst>
                <a:gd name="T0" fmla="*/ 129 w 242"/>
                <a:gd name="T1" fmla="*/ 0 h 107"/>
                <a:gd name="T2" fmla="*/ 0 w 242"/>
                <a:gd name="T3" fmla="*/ 107 h 107"/>
                <a:gd name="T4" fmla="*/ 242 w 242"/>
                <a:gd name="T5" fmla="*/ 100 h 107"/>
                <a:gd name="T6" fmla="*/ 129 w 24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2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809" y="3097"/>
              <a:ext cx="93" cy="39"/>
            </a:xfrm>
            <a:custGeom>
              <a:avLst/>
              <a:gdLst>
                <a:gd name="T0" fmla="*/ 122 w 235"/>
                <a:gd name="T1" fmla="*/ 99 h 99"/>
                <a:gd name="T2" fmla="*/ 0 w 235"/>
                <a:gd name="T3" fmla="*/ 6 h 99"/>
                <a:gd name="T4" fmla="*/ 235 w 235"/>
                <a:gd name="T5" fmla="*/ 0 h 99"/>
                <a:gd name="T6" fmla="*/ 122 w 235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99">
                  <a:moveTo>
                    <a:pt x="122" y="99"/>
                  </a:moveTo>
                  <a:cubicBezTo>
                    <a:pt x="70" y="63"/>
                    <a:pt x="53" y="43"/>
                    <a:pt x="0" y="6"/>
                  </a:cubicBezTo>
                  <a:lnTo>
                    <a:pt x="235" y="0"/>
                  </a:lnTo>
                  <a:lnTo>
                    <a:pt x="122" y="99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5460" y="3032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5434" y="3006"/>
              <a:ext cx="96" cy="42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4395" y="3163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5437" y="3100"/>
              <a:ext cx="93" cy="39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5"/>
            <p:cNvSpPr>
              <a:spLocks noChangeArrowheads="1"/>
            </p:cNvSpPr>
            <p:nvPr/>
          </p:nvSpPr>
          <p:spPr bwMode="auto">
            <a:xfrm>
              <a:off x="4757" y="3132"/>
              <a:ext cx="188" cy="18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6"/>
            <p:cNvSpPr>
              <a:spLocks noChangeArrowheads="1"/>
            </p:cNvSpPr>
            <p:nvPr/>
          </p:nvSpPr>
          <p:spPr bwMode="auto">
            <a:xfrm>
              <a:off x="4791" y="3163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87"/>
            <p:cNvSpPr>
              <a:spLocks noChangeArrowheads="1"/>
            </p:cNvSpPr>
            <p:nvPr/>
          </p:nvSpPr>
          <p:spPr bwMode="auto">
            <a:xfrm>
              <a:off x="5388" y="3136"/>
              <a:ext cx="187" cy="18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8"/>
            <p:cNvSpPr>
              <a:spLocks noChangeArrowheads="1"/>
            </p:cNvSpPr>
            <p:nvPr/>
          </p:nvSpPr>
          <p:spPr bwMode="auto">
            <a:xfrm>
              <a:off x="5422" y="3166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4436" y="3342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4410" y="3316"/>
              <a:ext cx="96" cy="42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99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6"/>
                    <a:pt x="52" y="69"/>
                    <a:pt x="0" y="106"/>
                  </a:cubicBezTo>
                  <a:lnTo>
                    <a:pt x="243" y="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4413" y="3410"/>
              <a:ext cx="93" cy="39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4826" y="3342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4800" y="3316"/>
              <a:ext cx="96" cy="42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99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6"/>
                    <a:pt x="52" y="69"/>
                    <a:pt x="0" y="106"/>
                  </a:cubicBezTo>
                  <a:lnTo>
                    <a:pt x="243" y="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4803" y="3410"/>
              <a:ext cx="93" cy="39"/>
            </a:xfrm>
            <a:custGeom>
              <a:avLst/>
              <a:gdLst>
                <a:gd name="T0" fmla="*/ 122 w 236"/>
                <a:gd name="T1" fmla="*/ 100 h 100"/>
                <a:gd name="T2" fmla="*/ 0 w 236"/>
                <a:gd name="T3" fmla="*/ 7 h 100"/>
                <a:gd name="T4" fmla="*/ 236 w 236"/>
                <a:gd name="T5" fmla="*/ 0 h 100"/>
                <a:gd name="T6" fmla="*/ 122 w 236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00">
                  <a:moveTo>
                    <a:pt x="122" y="100"/>
                  </a:moveTo>
                  <a:cubicBezTo>
                    <a:pt x="70" y="63"/>
                    <a:pt x="53" y="43"/>
                    <a:pt x="0" y="7"/>
                  </a:cubicBezTo>
                  <a:lnTo>
                    <a:pt x="236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5463" y="3335"/>
              <a:ext cx="45" cy="8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5437" y="3309"/>
              <a:ext cx="96" cy="42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100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7"/>
                    <a:pt x="52" y="70"/>
                    <a:pt x="0" y="106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5440" y="3402"/>
              <a:ext cx="93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4"/>
                    <a:pt x="52" y="44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4361" y="3443"/>
              <a:ext cx="187" cy="18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9"/>
            <p:cNvSpPr>
              <a:spLocks noChangeArrowheads="1"/>
            </p:cNvSpPr>
            <p:nvPr/>
          </p:nvSpPr>
          <p:spPr bwMode="auto">
            <a:xfrm>
              <a:off x="4395" y="3473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Rectangle 100"/>
            <p:cNvSpPr>
              <a:spLocks noChangeArrowheads="1"/>
            </p:cNvSpPr>
            <p:nvPr/>
          </p:nvSpPr>
          <p:spPr bwMode="auto">
            <a:xfrm>
              <a:off x="4757" y="3443"/>
              <a:ext cx="188" cy="18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1"/>
            <p:cNvSpPr>
              <a:spLocks noChangeArrowheads="1"/>
            </p:cNvSpPr>
            <p:nvPr/>
          </p:nvSpPr>
          <p:spPr bwMode="auto">
            <a:xfrm>
              <a:off x="4791" y="3473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" name="Rectangle 102"/>
            <p:cNvSpPr>
              <a:spLocks noChangeArrowheads="1"/>
            </p:cNvSpPr>
            <p:nvPr/>
          </p:nvSpPr>
          <p:spPr bwMode="auto">
            <a:xfrm>
              <a:off x="5388" y="3447"/>
              <a:ext cx="187" cy="185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3"/>
            <p:cNvSpPr>
              <a:spLocks noChangeArrowheads="1"/>
            </p:cNvSpPr>
            <p:nvPr/>
          </p:nvSpPr>
          <p:spPr bwMode="auto">
            <a:xfrm>
              <a:off x="5422" y="3477"/>
              <a:ext cx="10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L2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9" name="Rectangle 104"/>
            <p:cNvSpPr>
              <a:spLocks noChangeArrowheads="1"/>
            </p:cNvSpPr>
            <p:nvPr/>
          </p:nvSpPr>
          <p:spPr bwMode="auto">
            <a:xfrm>
              <a:off x="1311" y="3734"/>
              <a:ext cx="12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0" name="Rectangle 105"/>
            <p:cNvSpPr>
              <a:spLocks noChangeArrowheads="1"/>
            </p:cNvSpPr>
            <p:nvPr/>
          </p:nvSpPr>
          <p:spPr bwMode="auto">
            <a:xfrm>
              <a:off x="3147" y="3738"/>
              <a:ext cx="1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1" name="Rectangle 106"/>
            <p:cNvSpPr>
              <a:spLocks noChangeArrowheads="1"/>
            </p:cNvSpPr>
            <p:nvPr/>
          </p:nvSpPr>
          <p:spPr bwMode="auto">
            <a:xfrm>
              <a:off x="4890" y="3706"/>
              <a:ext cx="11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(c)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Tradeoffs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4308476"/>
            <a:ext cx="7924800" cy="139858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Typically, the L1 level has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private caches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L2 and beyond have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shared caches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362200" y="1752601"/>
            <a:ext cx="7493000" cy="2028825"/>
            <a:chOff x="864" y="1301"/>
            <a:chExt cx="4720" cy="1278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864" y="1301"/>
              <a:ext cx="4720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76" y="1313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76" y="1349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876" y="1349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912" y="1349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97" y="1349"/>
              <a:ext cx="51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Attribute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664" y="1349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195" y="1349"/>
              <a:ext cx="85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Arial" pitchFamily="34" charset="0"/>
                </a:rPr>
                <a:t>Private Cache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4548" y="1349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632" y="1349"/>
              <a:ext cx="88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Arial" pitchFamily="34" charset="0"/>
                </a:rPr>
                <a:t>Shared Cache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5526" y="1349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5562" y="1349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876" y="1518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876" y="1518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912" y="1518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997" y="1518"/>
              <a:ext cx="29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Area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2664" y="1518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509" y="1518"/>
              <a:ext cx="2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low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48" y="1518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910" y="1518"/>
              <a:ext cx="26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high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5526" y="1518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5562" y="1518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876" y="1687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876" y="1687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8" name="Line 30"/>
            <p:cNvSpPr>
              <a:spLocks noChangeShapeType="1"/>
            </p:cNvSpPr>
            <p:nvPr/>
          </p:nvSpPr>
          <p:spPr bwMode="auto">
            <a:xfrm flipV="1">
              <a:off x="912" y="1687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" name="Rectangle 31"/>
            <p:cNvSpPr>
              <a:spLocks noChangeArrowheads="1"/>
            </p:cNvSpPr>
            <p:nvPr/>
          </p:nvSpPr>
          <p:spPr bwMode="auto">
            <a:xfrm>
              <a:off x="997" y="1675"/>
              <a:ext cx="3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Speed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72" name="Line 32"/>
            <p:cNvSpPr>
              <a:spLocks noChangeShapeType="1"/>
            </p:cNvSpPr>
            <p:nvPr/>
          </p:nvSpPr>
          <p:spPr bwMode="auto">
            <a:xfrm flipV="1">
              <a:off x="2664" y="1687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3" name="Rectangle 33"/>
            <p:cNvSpPr>
              <a:spLocks noChangeArrowheads="1"/>
            </p:cNvSpPr>
            <p:nvPr/>
          </p:nvSpPr>
          <p:spPr bwMode="auto">
            <a:xfrm>
              <a:off x="3497" y="1675"/>
              <a:ext cx="2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fast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74" name="Line 34"/>
            <p:cNvSpPr>
              <a:spLocks noChangeShapeType="1"/>
            </p:cNvSpPr>
            <p:nvPr/>
          </p:nvSpPr>
          <p:spPr bwMode="auto">
            <a:xfrm flipV="1">
              <a:off x="4548" y="1687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5" name="Rectangle 35"/>
            <p:cNvSpPr>
              <a:spLocks noChangeArrowheads="1"/>
            </p:cNvSpPr>
            <p:nvPr/>
          </p:nvSpPr>
          <p:spPr bwMode="auto">
            <a:xfrm>
              <a:off x="4910" y="1675"/>
              <a:ext cx="2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slow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76" name="Line 36"/>
            <p:cNvSpPr>
              <a:spLocks noChangeShapeType="1"/>
            </p:cNvSpPr>
            <p:nvPr/>
          </p:nvSpPr>
          <p:spPr bwMode="auto">
            <a:xfrm flipV="1">
              <a:off x="5526" y="1687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7" name="Line 37"/>
            <p:cNvSpPr>
              <a:spLocks noChangeShapeType="1"/>
            </p:cNvSpPr>
            <p:nvPr/>
          </p:nvSpPr>
          <p:spPr bwMode="auto">
            <a:xfrm flipV="1">
              <a:off x="5562" y="1687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8" name="Line 38"/>
            <p:cNvSpPr>
              <a:spLocks noChangeShapeType="1"/>
            </p:cNvSpPr>
            <p:nvPr/>
          </p:nvSpPr>
          <p:spPr bwMode="auto">
            <a:xfrm>
              <a:off x="876" y="1856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9" name="Line 39"/>
            <p:cNvSpPr>
              <a:spLocks noChangeShapeType="1"/>
            </p:cNvSpPr>
            <p:nvPr/>
          </p:nvSpPr>
          <p:spPr bwMode="auto">
            <a:xfrm flipV="1">
              <a:off x="876" y="1856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0" name="Line 40"/>
            <p:cNvSpPr>
              <a:spLocks noChangeShapeType="1"/>
            </p:cNvSpPr>
            <p:nvPr/>
          </p:nvSpPr>
          <p:spPr bwMode="auto">
            <a:xfrm flipV="1">
              <a:off x="912" y="1856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1" name="Rectangle 41"/>
            <p:cNvSpPr>
              <a:spLocks noChangeArrowheads="1"/>
            </p:cNvSpPr>
            <p:nvPr/>
          </p:nvSpPr>
          <p:spPr bwMode="auto">
            <a:xfrm>
              <a:off x="997" y="1844"/>
              <a:ext cx="15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Arial" pitchFamily="34" charset="0"/>
                </a:rPr>
                <a:t>Proximity to the processor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82" name="Line 42"/>
            <p:cNvSpPr>
              <a:spLocks noChangeShapeType="1"/>
            </p:cNvSpPr>
            <p:nvPr/>
          </p:nvSpPr>
          <p:spPr bwMode="auto">
            <a:xfrm flipV="1">
              <a:off x="2664" y="1856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3" name="Rectangle 43"/>
            <p:cNvSpPr>
              <a:spLocks noChangeArrowheads="1"/>
            </p:cNvSpPr>
            <p:nvPr/>
          </p:nvSpPr>
          <p:spPr bwMode="auto">
            <a:xfrm>
              <a:off x="3473" y="1844"/>
              <a:ext cx="2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near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84" name="Line 44"/>
            <p:cNvSpPr>
              <a:spLocks noChangeShapeType="1"/>
            </p:cNvSpPr>
            <p:nvPr/>
          </p:nvSpPr>
          <p:spPr bwMode="auto">
            <a:xfrm flipV="1">
              <a:off x="4548" y="1856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5" name="Rectangle 45"/>
            <p:cNvSpPr>
              <a:spLocks noChangeArrowheads="1"/>
            </p:cNvSpPr>
            <p:nvPr/>
          </p:nvSpPr>
          <p:spPr bwMode="auto">
            <a:xfrm>
              <a:off x="4958" y="1844"/>
              <a:ext cx="16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far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86" name="Line 46"/>
            <p:cNvSpPr>
              <a:spLocks noChangeShapeType="1"/>
            </p:cNvSpPr>
            <p:nvPr/>
          </p:nvSpPr>
          <p:spPr bwMode="auto">
            <a:xfrm flipV="1">
              <a:off x="5526" y="1856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7" name="Line 47"/>
            <p:cNvSpPr>
              <a:spLocks noChangeShapeType="1"/>
            </p:cNvSpPr>
            <p:nvPr/>
          </p:nvSpPr>
          <p:spPr bwMode="auto">
            <a:xfrm flipV="1">
              <a:off x="5562" y="1856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8" name="Line 48"/>
            <p:cNvSpPr>
              <a:spLocks noChangeShapeType="1"/>
            </p:cNvSpPr>
            <p:nvPr/>
          </p:nvSpPr>
          <p:spPr bwMode="auto">
            <a:xfrm>
              <a:off x="876" y="2013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9" name="Line 49"/>
            <p:cNvSpPr>
              <a:spLocks noChangeShapeType="1"/>
            </p:cNvSpPr>
            <p:nvPr/>
          </p:nvSpPr>
          <p:spPr bwMode="auto">
            <a:xfrm flipV="1">
              <a:off x="876" y="2025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0" name="Line 50"/>
            <p:cNvSpPr>
              <a:spLocks noChangeShapeType="1"/>
            </p:cNvSpPr>
            <p:nvPr/>
          </p:nvSpPr>
          <p:spPr bwMode="auto">
            <a:xfrm flipV="1">
              <a:off x="912" y="2025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1" name="Rectangle 51"/>
            <p:cNvSpPr>
              <a:spLocks noChangeArrowheads="1"/>
            </p:cNvSpPr>
            <p:nvPr/>
          </p:nvSpPr>
          <p:spPr bwMode="auto">
            <a:xfrm>
              <a:off x="997" y="2013"/>
              <a:ext cx="104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Arial" pitchFamily="34" charset="0"/>
                </a:rPr>
                <a:t>Scalability in size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192" name="Line 52"/>
            <p:cNvSpPr>
              <a:spLocks noChangeShapeType="1"/>
            </p:cNvSpPr>
            <p:nvPr/>
          </p:nvSpPr>
          <p:spPr bwMode="auto">
            <a:xfrm flipV="1">
              <a:off x="2664" y="2025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3" name="Rectangle 53"/>
            <p:cNvSpPr>
              <a:spLocks noChangeArrowheads="1"/>
            </p:cNvSpPr>
            <p:nvPr/>
          </p:nvSpPr>
          <p:spPr bwMode="auto">
            <a:xfrm>
              <a:off x="3509" y="2013"/>
              <a:ext cx="2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low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94" name="Line 54"/>
            <p:cNvSpPr>
              <a:spLocks noChangeShapeType="1"/>
            </p:cNvSpPr>
            <p:nvPr/>
          </p:nvSpPr>
          <p:spPr bwMode="auto">
            <a:xfrm flipV="1">
              <a:off x="4548" y="2025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5" name="Rectangle 55"/>
            <p:cNvSpPr>
              <a:spLocks noChangeArrowheads="1"/>
            </p:cNvSpPr>
            <p:nvPr/>
          </p:nvSpPr>
          <p:spPr bwMode="auto">
            <a:xfrm>
              <a:off x="4910" y="2013"/>
              <a:ext cx="26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high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96" name="Line 56"/>
            <p:cNvSpPr>
              <a:spLocks noChangeShapeType="1"/>
            </p:cNvSpPr>
            <p:nvPr/>
          </p:nvSpPr>
          <p:spPr bwMode="auto">
            <a:xfrm flipV="1">
              <a:off x="5526" y="2025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7" name="Line 57"/>
            <p:cNvSpPr>
              <a:spLocks noChangeShapeType="1"/>
            </p:cNvSpPr>
            <p:nvPr/>
          </p:nvSpPr>
          <p:spPr bwMode="auto">
            <a:xfrm flipV="1">
              <a:off x="5562" y="2025"/>
              <a:ext cx="0" cy="15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8" name="Line 58"/>
            <p:cNvSpPr>
              <a:spLocks noChangeShapeType="1"/>
            </p:cNvSpPr>
            <p:nvPr/>
          </p:nvSpPr>
          <p:spPr bwMode="auto">
            <a:xfrm>
              <a:off x="876" y="2182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9" name="Line 59"/>
            <p:cNvSpPr>
              <a:spLocks noChangeShapeType="1"/>
            </p:cNvSpPr>
            <p:nvPr/>
          </p:nvSpPr>
          <p:spPr bwMode="auto">
            <a:xfrm flipV="1">
              <a:off x="876" y="2182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0" name="Line 60"/>
            <p:cNvSpPr>
              <a:spLocks noChangeShapeType="1"/>
            </p:cNvSpPr>
            <p:nvPr/>
          </p:nvSpPr>
          <p:spPr bwMode="auto">
            <a:xfrm flipV="1">
              <a:off x="912" y="2182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1" name="Rectangle 61"/>
            <p:cNvSpPr>
              <a:spLocks noChangeArrowheads="1"/>
            </p:cNvSpPr>
            <p:nvPr/>
          </p:nvSpPr>
          <p:spPr bwMode="auto">
            <a:xfrm>
              <a:off x="997" y="2182"/>
              <a:ext cx="95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Arial" pitchFamily="34" charset="0"/>
                </a:rPr>
                <a:t>Data replication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02" name="Line 62"/>
            <p:cNvSpPr>
              <a:spLocks noChangeShapeType="1"/>
            </p:cNvSpPr>
            <p:nvPr/>
          </p:nvSpPr>
          <p:spPr bwMode="auto">
            <a:xfrm flipV="1">
              <a:off x="2664" y="2182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3" name="Rectangle 63"/>
            <p:cNvSpPr>
              <a:spLocks noChangeArrowheads="1"/>
            </p:cNvSpPr>
            <p:nvPr/>
          </p:nvSpPr>
          <p:spPr bwMode="auto">
            <a:xfrm>
              <a:off x="3509" y="2182"/>
              <a:ext cx="2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yes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04" name="Line 64"/>
            <p:cNvSpPr>
              <a:spLocks noChangeShapeType="1"/>
            </p:cNvSpPr>
            <p:nvPr/>
          </p:nvSpPr>
          <p:spPr bwMode="auto">
            <a:xfrm flipV="1">
              <a:off x="4548" y="2182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5" name="Rectangle 65"/>
            <p:cNvSpPr>
              <a:spLocks noChangeArrowheads="1"/>
            </p:cNvSpPr>
            <p:nvPr/>
          </p:nvSpPr>
          <p:spPr bwMode="auto">
            <a:xfrm>
              <a:off x="4958" y="2182"/>
              <a:ext cx="15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no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06" name="Line 66"/>
            <p:cNvSpPr>
              <a:spLocks noChangeShapeType="1"/>
            </p:cNvSpPr>
            <p:nvPr/>
          </p:nvSpPr>
          <p:spPr bwMode="auto">
            <a:xfrm flipV="1">
              <a:off x="5526" y="2182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7" name="Line 67"/>
            <p:cNvSpPr>
              <a:spLocks noChangeShapeType="1"/>
            </p:cNvSpPr>
            <p:nvPr/>
          </p:nvSpPr>
          <p:spPr bwMode="auto">
            <a:xfrm flipV="1">
              <a:off x="5562" y="2182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8" name="Line 68"/>
            <p:cNvSpPr>
              <a:spLocks noChangeShapeType="1"/>
            </p:cNvSpPr>
            <p:nvPr/>
          </p:nvSpPr>
          <p:spPr bwMode="auto">
            <a:xfrm>
              <a:off x="876" y="2351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9" name="Line 69"/>
            <p:cNvSpPr>
              <a:spLocks noChangeShapeType="1"/>
            </p:cNvSpPr>
            <p:nvPr/>
          </p:nvSpPr>
          <p:spPr bwMode="auto">
            <a:xfrm flipV="1">
              <a:off x="876" y="2351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0" name="Line 70"/>
            <p:cNvSpPr>
              <a:spLocks noChangeShapeType="1"/>
            </p:cNvSpPr>
            <p:nvPr/>
          </p:nvSpPr>
          <p:spPr bwMode="auto">
            <a:xfrm flipV="1">
              <a:off x="912" y="2351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1" name="Rectangle 71"/>
            <p:cNvSpPr>
              <a:spLocks noChangeArrowheads="1"/>
            </p:cNvSpPr>
            <p:nvPr/>
          </p:nvSpPr>
          <p:spPr bwMode="auto">
            <a:xfrm>
              <a:off x="997" y="2351"/>
              <a:ext cx="68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Complexity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12" name="Line 72"/>
            <p:cNvSpPr>
              <a:spLocks noChangeShapeType="1"/>
            </p:cNvSpPr>
            <p:nvPr/>
          </p:nvSpPr>
          <p:spPr bwMode="auto">
            <a:xfrm flipV="1">
              <a:off x="2664" y="2351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3" name="Rectangle 73"/>
            <p:cNvSpPr>
              <a:spLocks noChangeArrowheads="1"/>
            </p:cNvSpPr>
            <p:nvPr/>
          </p:nvSpPr>
          <p:spPr bwMode="auto">
            <a:xfrm>
              <a:off x="2686" y="2351"/>
              <a:ext cx="18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Arial" pitchFamily="34" charset="0"/>
                </a:rPr>
                <a:t>High (needs cache coherence)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14" name="Line 74"/>
            <p:cNvSpPr>
              <a:spLocks noChangeShapeType="1"/>
            </p:cNvSpPr>
            <p:nvPr/>
          </p:nvSpPr>
          <p:spPr bwMode="auto">
            <a:xfrm flipV="1">
              <a:off x="4548" y="2351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5" name="Rectangle 75"/>
            <p:cNvSpPr>
              <a:spLocks noChangeArrowheads="1"/>
            </p:cNvSpPr>
            <p:nvPr/>
          </p:nvSpPr>
          <p:spPr bwMode="auto">
            <a:xfrm>
              <a:off x="4934" y="2351"/>
              <a:ext cx="2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Arial" pitchFamily="34" charset="0"/>
                </a:rPr>
                <a:t>low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16" name="Line 76"/>
            <p:cNvSpPr>
              <a:spLocks noChangeShapeType="1"/>
            </p:cNvSpPr>
            <p:nvPr/>
          </p:nvSpPr>
          <p:spPr bwMode="auto">
            <a:xfrm flipV="1">
              <a:off x="5526" y="2351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7" name="Line 77"/>
            <p:cNvSpPr>
              <a:spLocks noChangeShapeType="1"/>
            </p:cNvSpPr>
            <p:nvPr/>
          </p:nvSpPr>
          <p:spPr bwMode="auto">
            <a:xfrm flipV="1">
              <a:off x="5562" y="2351"/>
              <a:ext cx="0" cy="16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8" name="Line 78"/>
            <p:cNvSpPr>
              <a:spLocks noChangeShapeType="1"/>
            </p:cNvSpPr>
            <p:nvPr/>
          </p:nvSpPr>
          <p:spPr bwMode="auto">
            <a:xfrm>
              <a:off x="876" y="2520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9" name="Line 79"/>
            <p:cNvSpPr>
              <a:spLocks noChangeShapeType="1"/>
            </p:cNvSpPr>
            <p:nvPr/>
          </p:nvSpPr>
          <p:spPr bwMode="auto">
            <a:xfrm>
              <a:off x="876" y="2556"/>
              <a:ext cx="4686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Shared</a:t>
            </a:r>
            <a:r>
              <a:rPr lang="fr-FR" dirty="0">
                <a:solidFill>
                  <a:schemeClr val="tx1"/>
                </a:solidFill>
              </a:rPr>
              <a:t> Caches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76400"/>
            <a:ext cx="7416800" cy="4114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Assume a 4MB Cache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will have a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massive tag and data array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lookup operation</a:t>
            </a:r>
            <a:r>
              <a:rPr lang="en-US" dirty="0">
                <a:latin typeface="Calibri" panose="020F0502020204030204" pitchFamily="34" charset="0"/>
              </a:rPr>
              <a:t> will become very slow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Secondly, we might have a lot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contention</a:t>
            </a:r>
            <a:r>
              <a:rPr lang="en-US" dirty="0">
                <a:latin typeface="Calibri" panose="020F0502020204030204" pitchFamily="34" charset="0"/>
              </a:rPr>
              <a:t>. It will be necessary to make this 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multi-ported</a:t>
            </a:r>
            <a:r>
              <a:rPr lang="en-US" dirty="0">
                <a:latin typeface="Calibri" panose="020F0502020204030204" pitchFamily="34" charset="0"/>
              </a:rPr>
              <a:t> structure (more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area</a:t>
            </a:r>
            <a:r>
              <a:rPr lang="en-US" dirty="0">
                <a:latin typeface="Calibri" panose="020F0502020204030204" pitchFamily="34" charset="0"/>
              </a:rPr>
              <a:t> and more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power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4A4A"/>
                </a:solidFill>
                <a:latin typeface="Calibri" panose="020F0502020204030204" pitchFamily="34" charset="0"/>
              </a:rPr>
              <a:t>Solution </a:t>
            </a:r>
            <a:r>
              <a:rPr lang="en-US" dirty="0">
                <a:latin typeface="Calibri" panose="020F0502020204030204" pitchFamily="34" charset="0"/>
              </a:rPr>
              <a:t>: Divide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cache</a:t>
            </a:r>
            <a:r>
              <a:rPr lang="en-US" dirty="0">
                <a:latin typeface="Calibri" panose="020F0502020204030204" pitchFamily="34" charset="0"/>
              </a:rPr>
              <a:t> into banks. Each bank is a </a:t>
            </a:r>
            <a:r>
              <a:rPr lang="en-US" dirty="0" err="1">
                <a:solidFill>
                  <a:srgbClr val="FF00FF"/>
                </a:solidFill>
                <a:latin typeface="Calibri" panose="020F0502020204030204" pitchFamily="34" charset="0"/>
              </a:rPr>
              <a:t>subcache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Shared</a:t>
            </a:r>
            <a:r>
              <a:rPr lang="fr-FR" dirty="0">
                <a:solidFill>
                  <a:schemeClr val="tx1"/>
                </a:solidFill>
              </a:rPr>
              <a:t> Caches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676400"/>
            <a:ext cx="7086600" cy="4267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4MB = 2</a:t>
            </a:r>
            <a:r>
              <a:rPr lang="en-US" baseline="33000" dirty="0">
                <a:latin typeface="Calibri" panose="020F0502020204030204" pitchFamily="34" charset="0"/>
              </a:rPr>
              <a:t>22 </a:t>
            </a:r>
            <a:r>
              <a:rPr lang="en-US" dirty="0">
                <a:latin typeface="Calibri" panose="020F0502020204030204" pitchFamily="34" charset="0"/>
              </a:rPr>
              <a:t> bytes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have 16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banks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 bits 19-22 to choose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bank address.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Access the corresponding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bank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bank can be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direct mapped or set associative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Perform a regular </a:t>
            </a:r>
            <a:r>
              <a:rPr lang="en-US" dirty="0">
                <a:solidFill>
                  <a:srgbClr val="3DEB3D"/>
                </a:solidFill>
                <a:latin typeface="Calibri" panose="020F0502020204030204" pitchFamily="34" charset="0"/>
              </a:rPr>
              <a:t>cache lookup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Processor Performance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5041900"/>
            <a:ext cx="7416800" cy="5095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Performance is also saturating</a:t>
            </a:r>
          </a:p>
        </p:txBody>
      </p:sp>
      <p:grpSp>
        <p:nvGrpSpPr>
          <p:cNvPr id="2336" name="Group 318"/>
          <p:cNvGrpSpPr>
            <a:grpSpLocks noChangeAspect="1"/>
          </p:cNvGrpSpPr>
          <p:nvPr/>
        </p:nvGrpSpPr>
        <p:grpSpPr bwMode="auto">
          <a:xfrm>
            <a:off x="2209800" y="1905001"/>
            <a:ext cx="7615238" cy="2719389"/>
            <a:chOff x="784" y="1384"/>
            <a:chExt cx="4797" cy="1713"/>
          </a:xfrm>
        </p:grpSpPr>
        <p:sp>
          <p:nvSpPr>
            <p:cNvPr id="2337" name="AutoShape 317"/>
            <p:cNvSpPr>
              <a:spLocks noChangeAspect="1" noChangeArrowheads="1" noTextEdit="1"/>
            </p:cNvSpPr>
            <p:nvPr/>
          </p:nvSpPr>
          <p:spPr bwMode="auto">
            <a:xfrm>
              <a:off x="784" y="1384"/>
              <a:ext cx="4797" cy="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38" name="Group 519"/>
            <p:cNvGrpSpPr>
              <a:grpSpLocks/>
            </p:cNvGrpSpPr>
            <p:nvPr/>
          </p:nvGrpSpPr>
          <p:grpSpPr bwMode="auto">
            <a:xfrm>
              <a:off x="1069" y="1394"/>
              <a:ext cx="4480" cy="1703"/>
              <a:chOff x="1069" y="1394"/>
              <a:chExt cx="4480" cy="1703"/>
            </a:xfrm>
          </p:grpSpPr>
          <p:sp>
            <p:nvSpPr>
              <p:cNvPr id="2430" name="Freeform 319"/>
              <p:cNvSpPr>
                <a:spLocks noEditPoints="1"/>
              </p:cNvSpPr>
              <p:nvPr/>
            </p:nvSpPr>
            <p:spPr bwMode="auto">
              <a:xfrm>
                <a:off x="1431" y="1394"/>
                <a:ext cx="3959" cy="1323"/>
              </a:xfrm>
              <a:custGeom>
                <a:avLst/>
                <a:gdLst>
                  <a:gd name="T0" fmla="*/ 0 w 404"/>
                  <a:gd name="T1" fmla="*/ 135 h 135"/>
                  <a:gd name="T2" fmla="*/ 404 w 404"/>
                  <a:gd name="T3" fmla="*/ 135 h 135"/>
                  <a:gd name="T4" fmla="*/ 0 w 404"/>
                  <a:gd name="T5" fmla="*/ 0 h 135"/>
                  <a:gd name="T6" fmla="*/ 404 w 404"/>
                  <a:gd name="T7" fmla="*/ 0 h 135"/>
                  <a:gd name="T8" fmla="*/ 0 w 404"/>
                  <a:gd name="T9" fmla="*/ 17 h 135"/>
                  <a:gd name="T10" fmla="*/ 404 w 404"/>
                  <a:gd name="T11" fmla="*/ 17 h 135"/>
                  <a:gd name="T12" fmla="*/ 0 w 404"/>
                  <a:gd name="T13" fmla="*/ 34 h 135"/>
                  <a:gd name="T14" fmla="*/ 404 w 404"/>
                  <a:gd name="T15" fmla="*/ 34 h 135"/>
                  <a:gd name="T16" fmla="*/ 0 w 404"/>
                  <a:gd name="T17" fmla="*/ 51 h 135"/>
                  <a:gd name="T18" fmla="*/ 404 w 404"/>
                  <a:gd name="T19" fmla="*/ 51 h 135"/>
                  <a:gd name="T20" fmla="*/ 0 w 404"/>
                  <a:gd name="T21" fmla="*/ 68 h 135"/>
                  <a:gd name="T22" fmla="*/ 404 w 404"/>
                  <a:gd name="T23" fmla="*/ 68 h 135"/>
                  <a:gd name="T24" fmla="*/ 0 w 404"/>
                  <a:gd name="T25" fmla="*/ 85 h 135"/>
                  <a:gd name="T26" fmla="*/ 404 w 404"/>
                  <a:gd name="T27" fmla="*/ 85 h 135"/>
                  <a:gd name="T28" fmla="*/ 0 w 404"/>
                  <a:gd name="T29" fmla="*/ 101 h 135"/>
                  <a:gd name="T30" fmla="*/ 404 w 404"/>
                  <a:gd name="T31" fmla="*/ 101 h 135"/>
                  <a:gd name="T32" fmla="*/ 0 w 404"/>
                  <a:gd name="T33" fmla="*/ 118 h 135"/>
                  <a:gd name="T34" fmla="*/ 404 w 404"/>
                  <a:gd name="T35" fmla="*/ 11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4" h="135">
                    <a:moveTo>
                      <a:pt x="0" y="135"/>
                    </a:moveTo>
                    <a:lnTo>
                      <a:pt x="404" y="135"/>
                    </a:lnTo>
                    <a:moveTo>
                      <a:pt x="0" y="0"/>
                    </a:moveTo>
                    <a:lnTo>
                      <a:pt x="404" y="0"/>
                    </a:lnTo>
                    <a:moveTo>
                      <a:pt x="0" y="17"/>
                    </a:moveTo>
                    <a:lnTo>
                      <a:pt x="404" y="17"/>
                    </a:lnTo>
                    <a:moveTo>
                      <a:pt x="0" y="34"/>
                    </a:moveTo>
                    <a:lnTo>
                      <a:pt x="404" y="34"/>
                    </a:lnTo>
                    <a:moveTo>
                      <a:pt x="0" y="51"/>
                    </a:moveTo>
                    <a:lnTo>
                      <a:pt x="404" y="51"/>
                    </a:lnTo>
                    <a:moveTo>
                      <a:pt x="0" y="68"/>
                    </a:moveTo>
                    <a:lnTo>
                      <a:pt x="404" y="68"/>
                    </a:lnTo>
                    <a:moveTo>
                      <a:pt x="0" y="85"/>
                    </a:moveTo>
                    <a:lnTo>
                      <a:pt x="404" y="85"/>
                    </a:lnTo>
                    <a:moveTo>
                      <a:pt x="0" y="101"/>
                    </a:moveTo>
                    <a:lnTo>
                      <a:pt x="404" y="101"/>
                    </a:lnTo>
                    <a:moveTo>
                      <a:pt x="0" y="118"/>
                    </a:moveTo>
                    <a:lnTo>
                      <a:pt x="404" y="118"/>
                    </a:lnTo>
                  </a:path>
                </a:pathLst>
              </a:custGeom>
              <a:noFill/>
              <a:ln w="10" cap="flat">
                <a:solidFill>
                  <a:srgbClr val="94939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1" name="Line 320"/>
              <p:cNvSpPr>
                <a:spLocks noChangeShapeType="1"/>
              </p:cNvSpPr>
              <p:nvPr/>
            </p:nvSpPr>
            <p:spPr bwMode="auto">
              <a:xfrm>
                <a:off x="1460" y="1394"/>
                <a:ext cx="0" cy="1352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2" name="Line 321"/>
              <p:cNvSpPr>
                <a:spLocks noChangeShapeType="1"/>
              </p:cNvSpPr>
              <p:nvPr/>
            </p:nvSpPr>
            <p:spPr bwMode="auto">
              <a:xfrm>
                <a:off x="1460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3" name="Line 322"/>
              <p:cNvSpPr>
                <a:spLocks noChangeShapeType="1"/>
              </p:cNvSpPr>
              <p:nvPr/>
            </p:nvSpPr>
            <p:spPr bwMode="auto">
              <a:xfrm>
                <a:off x="1892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4" name="Line 323"/>
              <p:cNvSpPr>
                <a:spLocks noChangeShapeType="1"/>
              </p:cNvSpPr>
              <p:nvPr/>
            </p:nvSpPr>
            <p:spPr bwMode="auto">
              <a:xfrm>
                <a:off x="2333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5" name="Line 324"/>
              <p:cNvSpPr>
                <a:spLocks noChangeShapeType="1"/>
              </p:cNvSpPr>
              <p:nvPr/>
            </p:nvSpPr>
            <p:spPr bwMode="auto">
              <a:xfrm>
                <a:off x="2764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6" name="Line 325"/>
              <p:cNvSpPr>
                <a:spLocks noChangeShapeType="1"/>
              </p:cNvSpPr>
              <p:nvPr/>
            </p:nvSpPr>
            <p:spPr bwMode="auto">
              <a:xfrm>
                <a:off x="3205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7" name="Line 326"/>
              <p:cNvSpPr>
                <a:spLocks noChangeShapeType="1"/>
              </p:cNvSpPr>
              <p:nvPr/>
            </p:nvSpPr>
            <p:spPr bwMode="auto">
              <a:xfrm>
                <a:off x="3646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8" name="Line 327"/>
              <p:cNvSpPr>
                <a:spLocks noChangeShapeType="1"/>
              </p:cNvSpPr>
              <p:nvPr/>
            </p:nvSpPr>
            <p:spPr bwMode="auto">
              <a:xfrm>
                <a:off x="4077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9" name="Line 328"/>
              <p:cNvSpPr>
                <a:spLocks noChangeShapeType="1"/>
              </p:cNvSpPr>
              <p:nvPr/>
            </p:nvSpPr>
            <p:spPr bwMode="auto">
              <a:xfrm>
                <a:off x="4518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0" name="Line 329"/>
              <p:cNvSpPr>
                <a:spLocks noChangeShapeType="1"/>
              </p:cNvSpPr>
              <p:nvPr/>
            </p:nvSpPr>
            <p:spPr bwMode="auto">
              <a:xfrm>
                <a:off x="4949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1" name="Line 330"/>
              <p:cNvSpPr>
                <a:spLocks noChangeShapeType="1"/>
              </p:cNvSpPr>
              <p:nvPr/>
            </p:nvSpPr>
            <p:spPr bwMode="auto">
              <a:xfrm>
                <a:off x="5390" y="2717"/>
                <a:ext cx="0" cy="29"/>
              </a:xfrm>
              <a:prstGeom prst="line">
                <a:avLst/>
              </a:prstGeom>
              <a:noFill/>
              <a:ln w="10" cap="flat">
                <a:solidFill>
                  <a:srgbClr val="24211D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2" name="Rectangle 331"/>
              <p:cNvSpPr>
                <a:spLocks noChangeArrowheads="1"/>
              </p:cNvSpPr>
              <p:nvPr/>
            </p:nvSpPr>
            <p:spPr bwMode="auto">
              <a:xfrm>
                <a:off x="1284" y="2217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40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43" name="Rectangle 332"/>
              <p:cNvSpPr>
                <a:spLocks noChangeArrowheads="1"/>
              </p:cNvSpPr>
              <p:nvPr/>
            </p:nvSpPr>
            <p:spPr bwMode="auto">
              <a:xfrm>
                <a:off x="1284" y="1472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35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44" name="Rectangle 333"/>
              <p:cNvSpPr>
                <a:spLocks noChangeArrowheads="1"/>
              </p:cNvSpPr>
              <p:nvPr/>
            </p:nvSpPr>
            <p:spPr bwMode="auto">
              <a:xfrm>
                <a:off x="1284" y="1619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30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45" name="Rectangle 334"/>
              <p:cNvSpPr>
                <a:spLocks noChangeArrowheads="1"/>
              </p:cNvSpPr>
              <p:nvPr/>
            </p:nvSpPr>
            <p:spPr bwMode="auto">
              <a:xfrm>
                <a:off x="1284" y="1766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46" name="Rectangle 335"/>
              <p:cNvSpPr>
                <a:spLocks noChangeArrowheads="1"/>
              </p:cNvSpPr>
              <p:nvPr/>
            </p:nvSpPr>
            <p:spPr bwMode="auto">
              <a:xfrm>
                <a:off x="1284" y="1923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20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47" name="Rectangle 336"/>
              <p:cNvSpPr>
                <a:spLocks noChangeArrowheads="1"/>
              </p:cNvSpPr>
              <p:nvPr/>
            </p:nvSpPr>
            <p:spPr bwMode="auto">
              <a:xfrm>
                <a:off x="1284" y="2070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15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48" name="Rectangle 337"/>
              <p:cNvSpPr>
                <a:spLocks noChangeArrowheads="1"/>
              </p:cNvSpPr>
              <p:nvPr/>
            </p:nvSpPr>
            <p:spPr bwMode="auto">
              <a:xfrm>
                <a:off x="1284" y="2374"/>
                <a:ext cx="9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49" name="Rectangle 338"/>
              <p:cNvSpPr>
                <a:spLocks noChangeArrowheads="1"/>
              </p:cNvSpPr>
              <p:nvPr/>
            </p:nvSpPr>
            <p:spPr bwMode="auto">
              <a:xfrm>
                <a:off x="1333" y="2521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0" name="Rectangle 339"/>
              <p:cNvSpPr>
                <a:spLocks noChangeArrowheads="1"/>
              </p:cNvSpPr>
              <p:nvPr/>
            </p:nvSpPr>
            <p:spPr bwMode="auto">
              <a:xfrm>
                <a:off x="1333" y="2668"/>
                <a:ext cx="4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1" name="Rectangle 340"/>
              <p:cNvSpPr>
                <a:spLocks noChangeArrowheads="1"/>
              </p:cNvSpPr>
              <p:nvPr/>
            </p:nvSpPr>
            <p:spPr bwMode="auto">
              <a:xfrm rot="16200000">
                <a:off x="572" y="2041"/>
                <a:ext cx="116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err="1">
                    <a:solidFill>
                      <a:srgbClr val="24211D"/>
                    </a:solidFill>
                    <a:latin typeface="Times New Roman" pitchFamily="18" charset="0"/>
                  </a:rPr>
                  <a:t>Speclnt</a:t>
                </a:r>
                <a:r>
                  <a:rPr lang="en-US" dirty="0">
                    <a:solidFill>
                      <a:srgbClr val="24211D"/>
                    </a:solidFill>
                    <a:latin typeface="Times New Roman" pitchFamily="18" charset="0"/>
                  </a:rPr>
                  <a:t> 2006  Score</a:t>
                </a:r>
                <a:endParaRPr lang="en-US" sz="2800" dirty="0">
                  <a:latin typeface="Arial" pitchFamily="34" charset="0"/>
                </a:endParaRPr>
              </a:p>
            </p:txBody>
          </p:sp>
          <p:sp>
            <p:nvSpPr>
              <p:cNvPr id="2452" name="Rectangle 341"/>
              <p:cNvSpPr>
                <a:spLocks noChangeArrowheads="1"/>
              </p:cNvSpPr>
              <p:nvPr/>
            </p:nvSpPr>
            <p:spPr bwMode="auto">
              <a:xfrm>
                <a:off x="1274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29/10/99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3" name="Rectangle 342"/>
              <p:cNvSpPr>
                <a:spLocks noChangeArrowheads="1"/>
              </p:cNvSpPr>
              <p:nvPr/>
            </p:nvSpPr>
            <p:spPr bwMode="auto">
              <a:xfrm>
                <a:off x="1725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12/03/01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4" name="Rectangle 343"/>
              <p:cNvSpPr>
                <a:spLocks noChangeArrowheads="1"/>
              </p:cNvSpPr>
              <p:nvPr/>
            </p:nvSpPr>
            <p:spPr bwMode="auto">
              <a:xfrm>
                <a:off x="2146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25/07/02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5" name="Rectangle 344"/>
              <p:cNvSpPr>
                <a:spLocks noChangeArrowheads="1"/>
              </p:cNvSpPr>
              <p:nvPr/>
            </p:nvSpPr>
            <p:spPr bwMode="auto">
              <a:xfrm>
                <a:off x="2587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07/12/03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6" name="Rectangle 345"/>
              <p:cNvSpPr>
                <a:spLocks noChangeArrowheads="1"/>
              </p:cNvSpPr>
              <p:nvPr/>
            </p:nvSpPr>
            <p:spPr bwMode="auto">
              <a:xfrm>
                <a:off x="3028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24211D"/>
                    </a:solidFill>
                    <a:latin typeface="Times New Roman" pitchFamily="18" charset="0"/>
                  </a:rPr>
                  <a:t>20/04/05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457" name="Rectangle 346"/>
              <p:cNvSpPr>
                <a:spLocks noChangeArrowheads="1"/>
              </p:cNvSpPr>
              <p:nvPr/>
            </p:nvSpPr>
            <p:spPr bwMode="auto">
              <a:xfrm>
                <a:off x="3460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02/09/06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8" name="Rectangle 347"/>
              <p:cNvSpPr>
                <a:spLocks noChangeArrowheads="1"/>
              </p:cNvSpPr>
              <p:nvPr/>
            </p:nvSpPr>
            <p:spPr bwMode="auto">
              <a:xfrm>
                <a:off x="3901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15/01/08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59" name="Rectangle 348"/>
              <p:cNvSpPr>
                <a:spLocks noChangeArrowheads="1"/>
              </p:cNvSpPr>
              <p:nvPr/>
            </p:nvSpPr>
            <p:spPr bwMode="auto">
              <a:xfrm>
                <a:off x="4332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29/05/09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60" name="Rectangle 349"/>
              <p:cNvSpPr>
                <a:spLocks noChangeArrowheads="1"/>
              </p:cNvSpPr>
              <p:nvPr/>
            </p:nvSpPr>
            <p:spPr bwMode="auto">
              <a:xfrm>
                <a:off x="4783" y="2756"/>
                <a:ext cx="3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11/10/10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61" name="Rectangle 350"/>
              <p:cNvSpPr>
                <a:spLocks noChangeArrowheads="1"/>
              </p:cNvSpPr>
              <p:nvPr/>
            </p:nvSpPr>
            <p:spPr bwMode="auto">
              <a:xfrm>
                <a:off x="5204" y="2756"/>
                <a:ext cx="34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11D"/>
                    </a:solidFill>
                    <a:latin typeface="Times New Roman" pitchFamily="18" charset="0"/>
                  </a:rPr>
                  <a:t>23/02/12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62" name="Rectangle 351"/>
              <p:cNvSpPr>
                <a:spLocks noChangeArrowheads="1"/>
              </p:cNvSpPr>
              <p:nvPr/>
            </p:nvSpPr>
            <p:spPr bwMode="auto">
              <a:xfrm>
                <a:off x="3244" y="2923"/>
                <a:ext cx="27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24211D"/>
                    </a:solidFill>
                    <a:latin typeface="Times New Roman" pitchFamily="18" charset="0"/>
                  </a:rPr>
                  <a:t>Date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463" name="Line 352"/>
              <p:cNvSpPr>
                <a:spLocks noChangeShapeType="1"/>
              </p:cNvSpPr>
              <p:nvPr/>
            </p:nvSpPr>
            <p:spPr bwMode="auto">
              <a:xfrm>
                <a:off x="4793" y="1453"/>
                <a:ext cx="58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4" name="Line 353"/>
              <p:cNvSpPr>
                <a:spLocks noChangeShapeType="1"/>
              </p:cNvSpPr>
              <p:nvPr/>
            </p:nvSpPr>
            <p:spPr bwMode="auto">
              <a:xfrm>
                <a:off x="4861" y="1453"/>
                <a:ext cx="49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5" name="Line 354"/>
              <p:cNvSpPr>
                <a:spLocks noChangeShapeType="1"/>
              </p:cNvSpPr>
              <p:nvPr/>
            </p:nvSpPr>
            <p:spPr bwMode="auto">
              <a:xfrm flipV="1">
                <a:off x="4920" y="1443"/>
                <a:ext cx="59" cy="1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6" name="Line 355"/>
              <p:cNvSpPr>
                <a:spLocks noChangeShapeType="1"/>
              </p:cNvSpPr>
              <p:nvPr/>
            </p:nvSpPr>
            <p:spPr bwMode="auto">
              <a:xfrm>
                <a:off x="4989" y="1443"/>
                <a:ext cx="58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7" name="Line 356"/>
              <p:cNvSpPr>
                <a:spLocks noChangeShapeType="1"/>
              </p:cNvSpPr>
              <p:nvPr/>
            </p:nvSpPr>
            <p:spPr bwMode="auto">
              <a:xfrm>
                <a:off x="5057" y="1443"/>
                <a:ext cx="59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8" name="Line 357"/>
              <p:cNvSpPr>
                <a:spLocks noChangeShapeType="1"/>
              </p:cNvSpPr>
              <p:nvPr/>
            </p:nvSpPr>
            <p:spPr bwMode="auto">
              <a:xfrm>
                <a:off x="5126" y="1443"/>
                <a:ext cx="49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Line 358"/>
              <p:cNvSpPr>
                <a:spLocks noChangeShapeType="1"/>
              </p:cNvSpPr>
              <p:nvPr/>
            </p:nvSpPr>
            <p:spPr bwMode="auto">
              <a:xfrm flipV="1">
                <a:off x="5194" y="1433"/>
                <a:ext cx="49" cy="1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Line 359"/>
              <p:cNvSpPr>
                <a:spLocks noChangeShapeType="1"/>
              </p:cNvSpPr>
              <p:nvPr/>
            </p:nvSpPr>
            <p:spPr bwMode="auto">
              <a:xfrm>
                <a:off x="5253" y="1433"/>
                <a:ext cx="59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Line 360"/>
              <p:cNvSpPr>
                <a:spLocks noChangeShapeType="1"/>
              </p:cNvSpPr>
              <p:nvPr/>
            </p:nvSpPr>
            <p:spPr bwMode="auto">
              <a:xfrm>
                <a:off x="5322" y="1433"/>
                <a:ext cx="59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Line 361"/>
              <p:cNvSpPr>
                <a:spLocks noChangeShapeType="1"/>
              </p:cNvSpPr>
              <p:nvPr/>
            </p:nvSpPr>
            <p:spPr bwMode="auto">
              <a:xfrm>
                <a:off x="5390" y="1433"/>
                <a:ext cx="40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Line 362"/>
              <p:cNvSpPr>
                <a:spLocks noChangeShapeType="1"/>
              </p:cNvSpPr>
              <p:nvPr/>
            </p:nvSpPr>
            <p:spPr bwMode="auto">
              <a:xfrm>
                <a:off x="5390" y="1433"/>
                <a:ext cx="40" cy="0"/>
              </a:xfrm>
              <a:prstGeom prst="line">
                <a:avLst/>
              </a:prstGeom>
              <a:noFill/>
              <a:ln w="0">
                <a:solidFill>
                  <a:srgbClr val="22398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Freeform 363"/>
              <p:cNvSpPr>
                <a:spLocks/>
              </p:cNvSpPr>
              <p:nvPr/>
            </p:nvSpPr>
            <p:spPr bwMode="auto">
              <a:xfrm>
                <a:off x="1774" y="1453"/>
                <a:ext cx="3019" cy="1127"/>
              </a:xfrm>
              <a:custGeom>
                <a:avLst/>
                <a:gdLst>
                  <a:gd name="T0" fmla="*/ 0 w 308"/>
                  <a:gd name="T1" fmla="*/ 115 h 115"/>
                  <a:gd name="T2" fmla="*/ 9 w 308"/>
                  <a:gd name="T3" fmla="*/ 111 h 115"/>
                  <a:gd name="T4" fmla="*/ 13 w 308"/>
                  <a:gd name="T5" fmla="*/ 110 h 115"/>
                  <a:gd name="T6" fmla="*/ 22 w 308"/>
                  <a:gd name="T7" fmla="*/ 107 h 115"/>
                  <a:gd name="T8" fmla="*/ 44 w 308"/>
                  <a:gd name="T9" fmla="*/ 109 h 115"/>
                  <a:gd name="T10" fmla="*/ 54 w 308"/>
                  <a:gd name="T11" fmla="*/ 108 h 115"/>
                  <a:gd name="T12" fmla="*/ 69 w 308"/>
                  <a:gd name="T13" fmla="*/ 97 h 115"/>
                  <a:gd name="T14" fmla="*/ 80 w 308"/>
                  <a:gd name="T15" fmla="*/ 102 h 115"/>
                  <a:gd name="T16" fmla="*/ 89 w 308"/>
                  <a:gd name="T17" fmla="*/ 95 h 115"/>
                  <a:gd name="T18" fmla="*/ 95 w 308"/>
                  <a:gd name="T19" fmla="*/ 93 h 115"/>
                  <a:gd name="T20" fmla="*/ 104 w 308"/>
                  <a:gd name="T21" fmla="*/ 95 h 115"/>
                  <a:gd name="T22" fmla="*/ 119 w 308"/>
                  <a:gd name="T23" fmla="*/ 90 h 115"/>
                  <a:gd name="T24" fmla="*/ 146 w 308"/>
                  <a:gd name="T25" fmla="*/ 90 h 115"/>
                  <a:gd name="T26" fmla="*/ 151 w 308"/>
                  <a:gd name="T27" fmla="*/ 88 h 115"/>
                  <a:gd name="T28" fmla="*/ 159 w 308"/>
                  <a:gd name="T29" fmla="*/ 92 h 115"/>
                  <a:gd name="T30" fmla="*/ 169 w 308"/>
                  <a:gd name="T31" fmla="*/ 84 h 115"/>
                  <a:gd name="T32" fmla="*/ 180 w 308"/>
                  <a:gd name="T33" fmla="*/ 62 h 115"/>
                  <a:gd name="T34" fmla="*/ 184 w 308"/>
                  <a:gd name="T35" fmla="*/ 61 h 115"/>
                  <a:gd name="T36" fmla="*/ 190 w 308"/>
                  <a:gd name="T37" fmla="*/ 63 h 115"/>
                  <a:gd name="T38" fmla="*/ 194 w 308"/>
                  <a:gd name="T39" fmla="*/ 74 h 115"/>
                  <a:gd name="T40" fmla="*/ 197 w 308"/>
                  <a:gd name="T41" fmla="*/ 69 h 115"/>
                  <a:gd name="T42" fmla="*/ 200 w 308"/>
                  <a:gd name="T43" fmla="*/ 66 h 115"/>
                  <a:gd name="T44" fmla="*/ 204 w 308"/>
                  <a:gd name="T45" fmla="*/ 60 h 115"/>
                  <a:gd name="T46" fmla="*/ 221 w 308"/>
                  <a:gd name="T47" fmla="*/ 45 h 115"/>
                  <a:gd name="T48" fmla="*/ 228 w 308"/>
                  <a:gd name="T49" fmla="*/ 39 h 115"/>
                  <a:gd name="T50" fmla="*/ 234 w 308"/>
                  <a:gd name="T51" fmla="*/ 31 h 115"/>
                  <a:gd name="T52" fmla="*/ 243 w 308"/>
                  <a:gd name="T53" fmla="*/ 34 h 115"/>
                  <a:gd name="T54" fmla="*/ 249 w 308"/>
                  <a:gd name="T55" fmla="*/ 32 h 115"/>
                  <a:gd name="T56" fmla="*/ 251 w 308"/>
                  <a:gd name="T57" fmla="*/ 24 h 115"/>
                  <a:gd name="T58" fmla="*/ 253 w 308"/>
                  <a:gd name="T59" fmla="*/ 21 h 115"/>
                  <a:gd name="T60" fmla="*/ 254 w 308"/>
                  <a:gd name="T61" fmla="*/ 16 h 115"/>
                  <a:gd name="T62" fmla="*/ 263 w 308"/>
                  <a:gd name="T63" fmla="*/ 16 h 115"/>
                  <a:gd name="T64" fmla="*/ 279 w 308"/>
                  <a:gd name="T65" fmla="*/ 8 h 115"/>
                  <a:gd name="T66" fmla="*/ 291 w 308"/>
                  <a:gd name="T67" fmla="*/ 3 h 115"/>
                  <a:gd name="T68" fmla="*/ 308 w 308"/>
                  <a:gd name="T6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8" h="115">
                    <a:moveTo>
                      <a:pt x="0" y="115"/>
                    </a:moveTo>
                    <a:cubicBezTo>
                      <a:pt x="0" y="115"/>
                      <a:pt x="7" y="111"/>
                      <a:pt x="9" y="111"/>
                    </a:cubicBezTo>
                    <a:cubicBezTo>
                      <a:pt x="12" y="111"/>
                      <a:pt x="13" y="111"/>
                      <a:pt x="13" y="110"/>
                    </a:cubicBezTo>
                    <a:cubicBezTo>
                      <a:pt x="14" y="109"/>
                      <a:pt x="18" y="107"/>
                      <a:pt x="22" y="107"/>
                    </a:cubicBezTo>
                    <a:cubicBezTo>
                      <a:pt x="25" y="108"/>
                      <a:pt x="42" y="109"/>
                      <a:pt x="44" y="109"/>
                    </a:cubicBezTo>
                    <a:cubicBezTo>
                      <a:pt x="47" y="109"/>
                      <a:pt x="50" y="110"/>
                      <a:pt x="54" y="108"/>
                    </a:cubicBezTo>
                    <a:cubicBezTo>
                      <a:pt x="57" y="106"/>
                      <a:pt x="64" y="94"/>
                      <a:pt x="69" y="97"/>
                    </a:cubicBezTo>
                    <a:cubicBezTo>
                      <a:pt x="73" y="99"/>
                      <a:pt x="74" y="103"/>
                      <a:pt x="80" y="102"/>
                    </a:cubicBezTo>
                    <a:cubicBezTo>
                      <a:pt x="86" y="100"/>
                      <a:pt x="89" y="96"/>
                      <a:pt x="89" y="95"/>
                    </a:cubicBezTo>
                    <a:cubicBezTo>
                      <a:pt x="89" y="94"/>
                      <a:pt x="92" y="90"/>
                      <a:pt x="95" y="93"/>
                    </a:cubicBezTo>
                    <a:cubicBezTo>
                      <a:pt x="99" y="95"/>
                      <a:pt x="100" y="97"/>
                      <a:pt x="104" y="95"/>
                    </a:cubicBezTo>
                    <a:cubicBezTo>
                      <a:pt x="108" y="92"/>
                      <a:pt x="115" y="88"/>
                      <a:pt x="119" y="90"/>
                    </a:cubicBezTo>
                    <a:cubicBezTo>
                      <a:pt x="126" y="95"/>
                      <a:pt x="140" y="94"/>
                      <a:pt x="146" y="90"/>
                    </a:cubicBezTo>
                    <a:cubicBezTo>
                      <a:pt x="147" y="89"/>
                      <a:pt x="150" y="85"/>
                      <a:pt x="151" y="88"/>
                    </a:cubicBezTo>
                    <a:cubicBezTo>
                      <a:pt x="152" y="89"/>
                      <a:pt x="157" y="92"/>
                      <a:pt x="159" y="92"/>
                    </a:cubicBezTo>
                    <a:cubicBezTo>
                      <a:pt x="161" y="91"/>
                      <a:pt x="169" y="85"/>
                      <a:pt x="169" y="84"/>
                    </a:cubicBezTo>
                    <a:cubicBezTo>
                      <a:pt x="170" y="83"/>
                      <a:pt x="180" y="65"/>
                      <a:pt x="180" y="62"/>
                    </a:cubicBezTo>
                    <a:cubicBezTo>
                      <a:pt x="179" y="60"/>
                      <a:pt x="182" y="62"/>
                      <a:pt x="184" y="61"/>
                    </a:cubicBezTo>
                    <a:cubicBezTo>
                      <a:pt x="186" y="60"/>
                      <a:pt x="190" y="59"/>
                      <a:pt x="190" y="63"/>
                    </a:cubicBezTo>
                    <a:cubicBezTo>
                      <a:pt x="190" y="68"/>
                      <a:pt x="191" y="76"/>
                      <a:pt x="194" y="74"/>
                    </a:cubicBezTo>
                    <a:cubicBezTo>
                      <a:pt x="197" y="72"/>
                      <a:pt x="197" y="70"/>
                      <a:pt x="197" y="69"/>
                    </a:cubicBezTo>
                    <a:cubicBezTo>
                      <a:pt x="197" y="67"/>
                      <a:pt x="199" y="67"/>
                      <a:pt x="200" y="66"/>
                    </a:cubicBezTo>
                    <a:cubicBezTo>
                      <a:pt x="202" y="65"/>
                      <a:pt x="203" y="62"/>
                      <a:pt x="204" y="60"/>
                    </a:cubicBezTo>
                    <a:cubicBezTo>
                      <a:pt x="205" y="58"/>
                      <a:pt x="220" y="46"/>
                      <a:pt x="221" y="45"/>
                    </a:cubicBezTo>
                    <a:cubicBezTo>
                      <a:pt x="222" y="43"/>
                      <a:pt x="227" y="40"/>
                      <a:pt x="228" y="39"/>
                    </a:cubicBezTo>
                    <a:cubicBezTo>
                      <a:pt x="228" y="38"/>
                      <a:pt x="230" y="32"/>
                      <a:pt x="234" y="31"/>
                    </a:cubicBezTo>
                    <a:cubicBezTo>
                      <a:pt x="238" y="30"/>
                      <a:pt x="241" y="33"/>
                      <a:pt x="243" y="34"/>
                    </a:cubicBezTo>
                    <a:cubicBezTo>
                      <a:pt x="246" y="35"/>
                      <a:pt x="247" y="35"/>
                      <a:pt x="249" y="32"/>
                    </a:cubicBezTo>
                    <a:cubicBezTo>
                      <a:pt x="252" y="29"/>
                      <a:pt x="251" y="27"/>
                      <a:pt x="251" y="24"/>
                    </a:cubicBezTo>
                    <a:cubicBezTo>
                      <a:pt x="252" y="21"/>
                      <a:pt x="253" y="21"/>
                      <a:pt x="253" y="21"/>
                    </a:cubicBezTo>
                    <a:cubicBezTo>
                      <a:pt x="252" y="20"/>
                      <a:pt x="251" y="16"/>
                      <a:pt x="254" y="16"/>
                    </a:cubicBezTo>
                    <a:cubicBezTo>
                      <a:pt x="256" y="16"/>
                      <a:pt x="260" y="16"/>
                      <a:pt x="263" y="16"/>
                    </a:cubicBezTo>
                    <a:cubicBezTo>
                      <a:pt x="265" y="15"/>
                      <a:pt x="274" y="12"/>
                      <a:pt x="279" y="8"/>
                    </a:cubicBezTo>
                    <a:cubicBezTo>
                      <a:pt x="284" y="4"/>
                      <a:pt x="287" y="4"/>
                      <a:pt x="291" y="3"/>
                    </a:cubicBezTo>
                    <a:cubicBezTo>
                      <a:pt x="295" y="1"/>
                      <a:pt x="308" y="0"/>
                      <a:pt x="308" y="0"/>
                    </a:cubicBezTo>
                  </a:path>
                </a:pathLst>
              </a:custGeom>
              <a:noFill/>
              <a:ln w="10" cap="flat">
                <a:solidFill>
                  <a:srgbClr val="23398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Freeform 364"/>
              <p:cNvSpPr>
                <a:spLocks/>
              </p:cNvSpPr>
              <p:nvPr/>
            </p:nvSpPr>
            <p:spPr bwMode="auto">
              <a:xfrm>
                <a:off x="1813" y="2570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Freeform 365"/>
              <p:cNvSpPr>
                <a:spLocks/>
              </p:cNvSpPr>
              <p:nvPr/>
            </p:nvSpPr>
            <p:spPr bwMode="auto">
              <a:xfrm>
                <a:off x="1843" y="2599"/>
                <a:ext cx="29" cy="4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Freeform 366"/>
              <p:cNvSpPr>
                <a:spLocks/>
              </p:cNvSpPr>
              <p:nvPr/>
            </p:nvSpPr>
            <p:spPr bwMode="auto">
              <a:xfrm>
                <a:off x="1921" y="2629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Freeform 367"/>
              <p:cNvSpPr>
                <a:spLocks/>
              </p:cNvSpPr>
              <p:nvPr/>
            </p:nvSpPr>
            <p:spPr bwMode="auto">
              <a:xfrm>
                <a:off x="1921" y="2599"/>
                <a:ext cx="29" cy="3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Freeform 368"/>
              <p:cNvSpPr>
                <a:spLocks/>
              </p:cNvSpPr>
              <p:nvPr/>
            </p:nvSpPr>
            <p:spPr bwMode="auto">
              <a:xfrm>
                <a:off x="1941" y="2599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0" name="Freeform 369"/>
              <p:cNvSpPr>
                <a:spLocks/>
              </p:cNvSpPr>
              <p:nvPr/>
            </p:nvSpPr>
            <p:spPr bwMode="auto">
              <a:xfrm>
                <a:off x="1950" y="2580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1" name="Freeform 370"/>
              <p:cNvSpPr>
                <a:spLocks/>
              </p:cNvSpPr>
              <p:nvPr/>
            </p:nvSpPr>
            <p:spPr bwMode="auto">
              <a:xfrm>
                <a:off x="1941" y="2560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2" name="Freeform 371"/>
              <p:cNvSpPr>
                <a:spLocks/>
              </p:cNvSpPr>
              <p:nvPr/>
            </p:nvSpPr>
            <p:spPr bwMode="auto">
              <a:xfrm>
                <a:off x="1941" y="253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3" name="Freeform 372"/>
              <p:cNvSpPr>
                <a:spLocks/>
              </p:cNvSpPr>
              <p:nvPr/>
            </p:nvSpPr>
            <p:spPr bwMode="auto">
              <a:xfrm>
                <a:off x="2137" y="2560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4" name="Freeform 373"/>
              <p:cNvSpPr>
                <a:spLocks/>
              </p:cNvSpPr>
              <p:nvPr/>
            </p:nvSpPr>
            <p:spPr bwMode="auto">
              <a:xfrm>
                <a:off x="2137" y="254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5" name="Freeform 374"/>
              <p:cNvSpPr>
                <a:spLocks/>
              </p:cNvSpPr>
              <p:nvPr/>
            </p:nvSpPr>
            <p:spPr bwMode="auto">
              <a:xfrm>
                <a:off x="2264" y="2550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6" name="Freeform 375"/>
              <p:cNvSpPr>
                <a:spLocks/>
              </p:cNvSpPr>
              <p:nvPr/>
            </p:nvSpPr>
            <p:spPr bwMode="auto">
              <a:xfrm>
                <a:off x="2284" y="2560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" name="Freeform 376"/>
              <p:cNvSpPr>
                <a:spLocks/>
              </p:cNvSpPr>
              <p:nvPr/>
            </p:nvSpPr>
            <p:spPr bwMode="auto">
              <a:xfrm>
                <a:off x="2284" y="254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8" name="Freeform 377"/>
              <p:cNvSpPr>
                <a:spLocks/>
              </p:cNvSpPr>
              <p:nvPr/>
            </p:nvSpPr>
            <p:spPr bwMode="auto">
              <a:xfrm>
                <a:off x="2401" y="2472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Freeform 378"/>
              <p:cNvSpPr>
                <a:spLocks/>
              </p:cNvSpPr>
              <p:nvPr/>
            </p:nvSpPr>
            <p:spPr bwMode="auto">
              <a:xfrm>
                <a:off x="2401" y="2443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Freeform 379"/>
              <p:cNvSpPr>
                <a:spLocks/>
              </p:cNvSpPr>
              <p:nvPr/>
            </p:nvSpPr>
            <p:spPr bwMode="auto">
              <a:xfrm>
                <a:off x="2480" y="2511"/>
                <a:ext cx="29" cy="30"/>
              </a:xfrm>
              <a:custGeom>
                <a:avLst/>
                <a:gdLst>
                  <a:gd name="T0" fmla="*/ 0 w 3"/>
                  <a:gd name="T1" fmla="*/ 2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Freeform 380"/>
              <p:cNvSpPr>
                <a:spLocks/>
              </p:cNvSpPr>
              <p:nvPr/>
            </p:nvSpPr>
            <p:spPr bwMode="auto">
              <a:xfrm>
                <a:off x="2529" y="251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Freeform 381"/>
              <p:cNvSpPr>
                <a:spLocks/>
              </p:cNvSpPr>
              <p:nvPr/>
            </p:nvSpPr>
            <p:spPr bwMode="auto">
              <a:xfrm>
                <a:off x="2529" y="2482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Freeform 382"/>
              <p:cNvSpPr>
                <a:spLocks/>
              </p:cNvSpPr>
              <p:nvPr/>
            </p:nvSpPr>
            <p:spPr bwMode="auto">
              <a:xfrm>
                <a:off x="2529" y="2452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Freeform 383"/>
              <p:cNvSpPr>
                <a:spLocks/>
              </p:cNvSpPr>
              <p:nvPr/>
            </p:nvSpPr>
            <p:spPr bwMode="auto">
              <a:xfrm>
                <a:off x="2666" y="2403"/>
                <a:ext cx="29" cy="4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Freeform 384"/>
              <p:cNvSpPr>
                <a:spLocks/>
              </p:cNvSpPr>
              <p:nvPr/>
            </p:nvSpPr>
            <p:spPr bwMode="auto">
              <a:xfrm>
                <a:off x="2970" y="252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Freeform 385"/>
              <p:cNvSpPr>
                <a:spLocks/>
              </p:cNvSpPr>
              <p:nvPr/>
            </p:nvSpPr>
            <p:spPr bwMode="auto">
              <a:xfrm>
                <a:off x="2901" y="2423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Freeform 386"/>
              <p:cNvSpPr>
                <a:spLocks/>
              </p:cNvSpPr>
              <p:nvPr/>
            </p:nvSpPr>
            <p:spPr bwMode="auto">
              <a:xfrm>
                <a:off x="2901" y="2403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Freeform 387"/>
              <p:cNvSpPr>
                <a:spLocks/>
              </p:cNvSpPr>
              <p:nvPr/>
            </p:nvSpPr>
            <p:spPr bwMode="auto">
              <a:xfrm>
                <a:off x="2891" y="238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Freeform 388"/>
              <p:cNvSpPr>
                <a:spLocks/>
              </p:cNvSpPr>
              <p:nvPr/>
            </p:nvSpPr>
            <p:spPr bwMode="auto">
              <a:xfrm>
                <a:off x="2921" y="2384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Freeform 389"/>
              <p:cNvSpPr>
                <a:spLocks/>
              </p:cNvSpPr>
              <p:nvPr/>
            </p:nvSpPr>
            <p:spPr bwMode="auto">
              <a:xfrm>
                <a:off x="2901" y="2354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Freeform 390"/>
              <p:cNvSpPr>
                <a:spLocks/>
              </p:cNvSpPr>
              <p:nvPr/>
            </p:nvSpPr>
            <p:spPr bwMode="auto">
              <a:xfrm>
                <a:off x="3038" y="2423"/>
                <a:ext cx="39" cy="29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Freeform 391"/>
              <p:cNvSpPr>
                <a:spLocks/>
              </p:cNvSpPr>
              <p:nvPr/>
            </p:nvSpPr>
            <p:spPr bwMode="auto">
              <a:xfrm>
                <a:off x="3038" y="238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Freeform 392"/>
              <p:cNvSpPr>
                <a:spLocks/>
              </p:cNvSpPr>
              <p:nvPr/>
            </p:nvSpPr>
            <p:spPr bwMode="auto">
              <a:xfrm>
                <a:off x="3224" y="2433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Freeform 393"/>
              <p:cNvSpPr>
                <a:spLocks/>
              </p:cNvSpPr>
              <p:nvPr/>
            </p:nvSpPr>
            <p:spPr bwMode="auto">
              <a:xfrm>
                <a:off x="3224" y="2413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Freeform 394"/>
              <p:cNvSpPr>
                <a:spLocks/>
              </p:cNvSpPr>
              <p:nvPr/>
            </p:nvSpPr>
            <p:spPr bwMode="auto">
              <a:xfrm>
                <a:off x="3224" y="2354"/>
                <a:ext cx="40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Freeform 395"/>
              <p:cNvSpPr>
                <a:spLocks/>
              </p:cNvSpPr>
              <p:nvPr/>
            </p:nvSpPr>
            <p:spPr bwMode="auto">
              <a:xfrm>
                <a:off x="3224" y="2335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Freeform 396"/>
              <p:cNvSpPr>
                <a:spLocks/>
              </p:cNvSpPr>
              <p:nvPr/>
            </p:nvSpPr>
            <p:spPr bwMode="auto">
              <a:xfrm>
                <a:off x="3381" y="2433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Freeform 397"/>
              <p:cNvSpPr>
                <a:spLocks/>
              </p:cNvSpPr>
              <p:nvPr/>
            </p:nvSpPr>
            <p:spPr bwMode="auto">
              <a:xfrm>
                <a:off x="3401" y="2394"/>
                <a:ext cx="39" cy="29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Freeform 398"/>
              <p:cNvSpPr>
                <a:spLocks/>
              </p:cNvSpPr>
              <p:nvPr/>
            </p:nvSpPr>
            <p:spPr bwMode="auto">
              <a:xfrm>
                <a:off x="3401" y="237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0" name="Freeform 399"/>
              <p:cNvSpPr>
                <a:spLocks/>
              </p:cNvSpPr>
              <p:nvPr/>
            </p:nvSpPr>
            <p:spPr bwMode="auto">
              <a:xfrm>
                <a:off x="3411" y="2354"/>
                <a:ext cx="29" cy="3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0 h 3"/>
                  <a:gd name="T4" fmla="*/ 3 w 3"/>
                  <a:gd name="T5" fmla="*/ 2 h 3"/>
                  <a:gd name="T6" fmla="*/ 1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Freeform 400"/>
              <p:cNvSpPr>
                <a:spLocks/>
              </p:cNvSpPr>
              <p:nvPr/>
            </p:nvSpPr>
            <p:spPr bwMode="auto">
              <a:xfrm>
                <a:off x="3411" y="2335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Freeform 401"/>
              <p:cNvSpPr>
                <a:spLocks/>
              </p:cNvSpPr>
              <p:nvPr/>
            </p:nvSpPr>
            <p:spPr bwMode="auto">
              <a:xfrm>
                <a:off x="3411" y="2315"/>
                <a:ext cx="29" cy="30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Freeform 402"/>
              <p:cNvSpPr>
                <a:spLocks/>
              </p:cNvSpPr>
              <p:nvPr/>
            </p:nvSpPr>
            <p:spPr bwMode="auto">
              <a:xfrm>
                <a:off x="3381" y="2315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Freeform 403"/>
              <p:cNvSpPr>
                <a:spLocks/>
              </p:cNvSpPr>
              <p:nvPr/>
            </p:nvSpPr>
            <p:spPr bwMode="auto">
              <a:xfrm>
                <a:off x="3538" y="239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Freeform 404"/>
              <p:cNvSpPr>
                <a:spLocks/>
              </p:cNvSpPr>
              <p:nvPr/>
            </p:nvSpPr>
            <p:spPr bwMode="auto">
              <a:xfrm>
                <a:off x="3538" y="2374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Freeform 405"/>
              <p:cNvSpPr>
                <a:spLocks/>
              </p:cNvSpPr>
              <p:nvPr/>
            </p:nvSpPr>
            <p:spPr bwMode="auto">
              <a:xfrm>
                <a:off x="3509" y="2325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Freeform 406"/>
              <p:cNvSpPr>
                <a:spLocks/>
              </p:cNvSpPr>
              <p:nvPr/>
            </p:nvSpPr>
            <p:spPr bwMode="auto">
              <a:xfrm>
                <a:off x="3538" y="2335"/>
                <a:ext cx="29" cy="29"/>
              </a:xfrm>
              <a:custGeom>
                <a:avLst/>
                <a:gdLst>
                  <a:gd name="T0" fmla="*/ 0 w 3"/>
                  <a:gd name="T1" fmla="*/ 1 h 3"/>
                  <a:gd name="T2" fmla="*/ 1 w 3"/>
                  <a:gd name="T3" fmla="*/ 0 h 3"/>
                  <a:gd name="T4" fmla="*/ 3 w 3"/>
                  <a:gd name="T5" fmla="*/ 1 h 3"/>
                  <a:gd name="T6" fmla="*/ 1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Freeform 407"/>
              <p:cNvSpPr>
                <a:spLocks/>
              </p:cNvSpPr>
              <p:nvPr/>
            </p:nvSpPr>
            <p:spPr bwMode="auto">
              <a:xfrm>
                <a:off x="3567" y="2325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Freeform 408"/>
              <p:cNvSpPr>
                <a:spLocks/>
              </p:cNvSpPr>
              <p:nvPr/>
            </p:nvSpPr>
            <p:spPr bwMode="auto">
              <a:xfrm>
                <a:off x="3528" y="2296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Freeform 409"/>
              <p:cNvSpPr>
                <a:spLocks/>
              </p:cNvSpPr>
              <p:nvPr/>
            </p:nvSpPr>
            <p:spPr bwMode="auto">
              <a:xfrm>
                <a:off x="3558" y="2296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Freeform 410"/>
              <p:cNvSpPr>
                <a:spLocks/>
              </p:cNvSpPr>
              <p:nvPr/>
            </p:nvSpPr>
            <p:spPr bwMode="auto">
              <a:xfrm>
                <a:off x="3587" y="2482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Freeform 411"/>
              <p:cNvSpPr>
                <a:spLocks/>
              </p:cNvSpPr>
              <p:nvPr/>
            </p:nvSpPr>
            <p:spPr bwMode="auto">
              <a:xfrm>
                <a:off x="3587" y="2462"/>
                <a:ext cx="39" cy="30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Freeform 412"/>
              <p:cNvSpPr>
                <a:spLocks/>
              </p:cNvSpPr>
              <p:nvPr/>
            </p:nvSpPr>
            <p:spPr bwMode="auto">
              <a:xfrm>
                <a:off x="3587" y="2433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Freeform 413"/>
              <p:cNvSpPr>
                <a:spLocks/>
              </p:cNvSpPr>
              <p:nvPr/>
            </p:nvSpPr>
            <p:spPr bwMode="auto">
              <a:xfrm>
                <a:off x="3587" y="2413"/>
                <a:ext cx="39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Freeform 414"/>
              <p:cNvSpPr>
                <a:spLocks/>
              </p:cNvSpPr>
              <p:nvPr/>
            </p:nvSpPr>
            <p:spPr bwMode="auto">
              <a:xfrm>
                <a:off x="3587" y="238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Freeform 415"/>
              <p:cNvSpPr>
                <a:spLocks/>
              </p:cNvSpPr>
              <p:nvPr/>
            </p:nvSpPr>
            <p:spPr bwMode="auto">
              <a:xfrm>
                <a:off x="3587" y="2354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Freeform 416"/>
              <p:cNvSpPr>
                <a:spLocks/>
              </p:cNvSpPr>
              <p:nvPr/>
            </p:nvSpPr>
            <p:spPr bwMode="auto">
              <a:xfrm>
                <a:off x="3587" y="2335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8" name="Freeform 417"/>
              <p:cNvSpPr>
                <a:spLocks/>
              </p:cNvSpPr>
              <p:nvPr/>
            </p:nvSpPr>
            <p:spPr bwMode="auto">
              <a:xfrm>
                <a:off x="3587" y="2305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Freeform 418"/>
              <p:cNvSpPr>
                <a:spLocks/>
              </p:cNvSpPr>
              <p:nvPr/>
            </p:nvSpPr>
            <p:spPr bwMode="auto">
              <a:xfrm>
                <a:off x="3587" y="2276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Freeform 419"/>
              <p:cNvSpPr>
                <a:spLocks/>
              </p:cNvSpPr>
              <p:nvPr/>
            </p:nvSpPr>
            <p:spPr bwMode="auto">
              <a:xfrm>
                <a:off x="3567" y="2256"/>
                <a:ext cx="30" cy="40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Freeform 420"/>
              <p:cNvSpPr>
                <a:spLocks/>
              </p:cNvSpPr>
              <p:nvPr/>
            </p:nvSpPr>
            <p:spPr bwMode="auto">
              <a:xfrm>
                <a:off x="3587" y="2237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Freeform 421"/>
              <p:cNvSpPr>
                <a:spLocks/>
              </p:cNvSpPr>
              <p:nvPr/>
            </p:nvSpPr>
            <p:spPr bwMode="auto">
              <a:xfrm>
                <a:off x="3597" y="2227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Freeform 422"/>
              <p:cNvSpPr>
                <a:spLocks/>
              </p:cNvSpPr>
              <p:nvPr/>
            </p:nvSpPr>
            <p:spPr bwMode="auto">
              <a:xfrm>
                <a:off x="3538" y="2247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Freeform 423"/>
              <p:cNvSpPr>
                <a:spLocks/>
              </p:cNvSpPr>
              <p:nvPr/>
            </p:nvSpPr>
            <p:spPr bwMode="auto">
              <a:xfrm>
                <a:off x="3538" y="2207"/>
                <a:ext cx="29" cy="40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Freeform 424"/>
              <p:cNvSpPr>
                <a:spLocks/>
              </p:cNvSpPr>
              <p:nvPr/>
            </p:nvSpPr>
            <p:spPr bwMode="auto">
              <a:xfrm>
                <a:off x="3538" y="2188"/>
                <a:ext cx="29" cy="29"/>
              </a:xfrm>
              <a:custGeom>
                <a:avLst/>
                <a:gdLst>
                  <a:gd name="T0" fmla="*/ 0 w 3"/>
                  <a:gd name="T1" fmla="*/ 2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Freeform 425"/>
              <p:cNvSpPr>
                <a:spLocks/>
              </p:cNvSpPr>
              <p:nvPr/>
            </p:nvSpPr>
            <p:spPr bwMode="auto">
              <a:xfrm>
                <a:off x="3567" y="2178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Freeform 426"/>
              <p:cNvSpPr>
                <a:spLocks/>
              </p:cNvSpPr>
              <p:nvPr/>
            </p:nvSpPr>
            <p:spPr bwMode="auto">
              <a:xfrm>
                <a:off x="3538" y="2149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Freeform 427"/>
              <p:cNvSpPr>
                <a:spLocks/>
              </p:cNvSpPr>
              <p:nvPr/>
            </p:nvSpPr>
            <p:spPr bwMode="auto">
              <a:xfrm>
                <a:off x="3538" y="2129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Freeform 428"/>
              <p:cNvSpPr>
                <a:spLocks/>
              </p:cNvSpPr>
              <p:nvPr/>
            </p:nvSpPr>
            <p:spPr bwMode="auto">
              <a:xfrm>
                <a:off x="3538" y="2090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Freeform 429"/>
              <p:cNvSpPr>
                <a:spLocks/>
              </p:cNvSpPr>
              <p:nvPr/>
            </p:nvSpPr>
            <p:spPr bwMode="auto">
              <a:xfrm>
                <a:off x="3567" y="2139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Freeform 430"/>
              <p:cNvSpPr>
                <a:spLocks/>
              </p:cNvSpPr>
              <p:nvPr/>
            </p:nvSpPr>
            <p:spPr bwMode="auto">
              <a:xfrm>
                <a:off x="3567" y="2109"/>
                <a:ext cx="40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Freeform 431"/>
              <p:cNvSpPr>
                <a:spLocks/>
              </p:cNvSpPr>
              <p:nvPr/>
            </p:nvSpPr>
            <p:spPr bwMode="auto">
              <a:xfrm>
                <a:off x="3567" y="2090"/>
                <a:ext cx="40" cy="29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Freeform 432"/>
              <p:cNvSpPr>
                <a:spLocks/>
              </p:cNvSpPr>
              <p:nvPr/>
            </p:nvSpPr>
            <p:spPr bwMode="auto">
              <a:xfrm>
                <a:off x="3597" y="2139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Freeform 433"/>
              <p:cNvSpPr>
                <a:spLocks/>
              </p:cNvSpPr>
              <p:nvPr/>
            </p:nvSpPr>
            <p:spPr bwMode="auto">
              <a:xfrm>
                <a:off x="3675" y="2188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Freeform 434"/>
              <p:cNvSpPr>
                <a:spLocks/>
              </p:cNvSpPr>
              <p:nvPr/>
            </p:nvSpPr>
            <p:spPr bwMode="auto">
              <a:xfrm>
                <a:off x="3675" y="2247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Freeform 435"/>
              <p:cNvSpPr>
                <a:spLocks/>
              </p:cNvSpPr>
              <p:nvPr/>
            </p:nvSpPr>
            <p:spPr bwMode="auto">
              <a:xfrm>
                <a:off x="3636" y="239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Freeform 436"/>
              <p:cNvSpPr>
                <a:spLocks/>
              </p:cNvSpPr>
              <p:nvPr/>
            </p:nvSpPr>
            <p:spPr bwMode="auto">
              <a:xfrm>
                <a:off x="3675" y="2374"/>
                <a:ext cx="39" cy="29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Freeform 437"/>
              <p:cNvSpPr>
                <a:spLocks/>
              </p:cNvSpPr>
              <p:nvPr/>
            </p:nvSpPr>
            <p:spPr bwMode="auto">
              <a:xfrm>
                <a:off x="3675" y="2335"/>
                <a:ext cx="30" cy="29"/>
              </a:xfrm>
              <a:custGeom>
                <a:avLst/>
                <a:gdLst>
                  <a:gd name="T0" fmla="*/ 0 w 3"/>
                  <a:gd name="T1" fmla="*/ 2 h 3"/>
                  <a:gd name="T2" fmla="*/ 2 w 3"/>
                  <a:gd name="T3" fmla="*/ 0 h 3"/>
                  <a:gd name="T4" fmla="*/ 3 w 3"/>
                  <a:gd name="T5" fmla="*/ 2 h 3"/>
                  <a:gd name="T6" fmla="*/ 2 w 3"/>
                  <a:gd name="T7" fmla="*/ 3 h 3"/>
                  <a:gd name="T8" fmla="*/ 0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Freeform 438"/>
              <p:cNvSpPr>
                <a:spLocks/>
              </p:cNvSpPr>
              <p:nvPr/>
            </p:nvSpPr>
            <p:spPr bwMode="auto">
              <a:xfrm>
                <a:off x="3685" y="2305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Freeform 439"/>
              <p:cNvSpPr>
                <a:spLocks/>
              </p:cNvSpPr>
              <p:nvPr/>
            </p:nvSpPr>
            <p:spPr bwMode="auto">
              <a:xfrm>
                <a:off x="3705" y="2286"/>
                <a:ext cx="29" cy="29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Freeform 440"/>
              <p:cNvSpPr>
                <a:spLocks/>
              </p:cNvSpPr>
              <p:nvPr/>
            </p:nvSpPr>
            <p:spPr bwMode="auto">
              <a:xfrm>
                <a:off x="3773" y="2335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Freeform 441"/>
              <p:cNvSpPr>
                <a:spLocks/>
              </p:cNvSpPr>
              <p:nvPr/>
            </p:nvSpPr>
            <p:spPr bwMode="auto">
              <a:xfrm>
                <a:off x="3724" y="2345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Freeform 442"/>
              <p:cNvSpPr>
                <a:spLocks/>
              </p:cNvSpPr>
              <p:nvPr/>
            </p:nvSpPr>
            <p:spPr bwMode="auto">
              <a:xfrm>
                <a:off x="3724" y="2325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Freeform 443"/>
              <p:cNvSpPr>
                <a:spLocks/>
              </p:cNvSpPr>
              <p:nvPr/>
            </p:nvSpPr>
            <p:spPr bwMode="auto">
              <a:xfrm>
                <a:off x="3724" y="2305"/>
                <a:ext cx="40" cy="30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Freeform 444"/>
              <p:cNvSpPr>
                <a:spLocks/>
              </p:cNvSpPr>
              <p:nvPr/>
            </p:nvSpPr>
            <p:spPr bwMode="auto">
              <a:xfrm>
                <a:off x="3754" y="2296"/>
                <a:ext cx="29" cy="29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Freeform 445"/>
              <p:cNvSpPr>
                <a:spLocks/>
              </p:cNvSpPr>
              <p:nvPr/>
            </p:nvSpPr>
            <p:spPr bwMode="auto">
              <a:xfrm>
                <a:off x="3754" y="2276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Freeform 446"/>
              <p:cNvSpPr>
                <a:spLocks/>
              </p:cNvSpPr>
              <p:nvPr/>
            </p:nvSpPr>
            <p:spPr bwMode="auto">
              <a:xfrm>
                <a:off x="3724" y="2266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Freeform 447"/>
              <p:cNvSpPr>
                <a:spLocks/>
              </p:cNvSpPr>
              <p:nvPr/>
            </p:nvSpPr>
            <p:spPr bwMode="auto">
              <a:xfrm>
                <a:off x="3724" y="2247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Freeform 448"/>
              <p:cNvSpPr>
                <a:spLocks/>
              </p:cNvSpPr>
              <p:nvPr/>
            </p:nvSpPr>
            <p:spPr bwMode="auto">
              <a:xfrm>
                <a:off x="3724" y="2217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Freeform 449"/>
              <p:cNvSpPr>
                <a:spLocks/>
              </p:cNvSpPr>
              <p:nvPr/>
            </p:nvSpPr>
            <p:spPr bwMode="auto">
              <a:xfrm>
                <a:off x="3724" y="2198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Freeform 450"/>
              <p:cNvSpPr>
                <a:spLocks/>
              </p:cNvSpPr>
              <p:nvPr/>
            </p:nvSpPr>
            <p:spPr bwMode="auto">
              <a:xfrm>
                <a:off x="3724" y="2168"/>
                <a:ext cx="40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Freeform 451"/>
              <p:cNvSpPr>
                <a:spLocks/>
              </p:cNvSpPr>
              <p:nvPr/>
            </p:nvSpPr>
            <p:spPr bwMode="auto">
              <a:xfrm>
                <a:off x="3724" y="2139"/>
                <a:ext cx="40" cy="29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Freeform 452"/>
              <p:cNvSpPr>
                <a:spLocks/>
              </p:cNvSpPr>
              <p:nvPr/>
            </p:nvSpPr>
            <p:spPr bwMode="auto">
              <a:xfrm>
                <a:off x="3862" y="2305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Freeform 453"/>
              <p:cNvSpPr>
                <a:spLocks/>
              </p:cNvSpPr>
              <p:nvPr/>
            </p:nvSpPr>
            <p:spPr bwMode="auto">
              <a:xfrm>
                <a:off x="3862" y="2266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Freeform 454"/>
              <p:cNvSpPr>
                <a:spLocks/>
              </p:cNvSpPr>
              <p:nvPr/>
            </p:nvSpPr>
            <p:spPr bwMode="auto">
              <a:xfrm>
                <a:off x="3832" y="2256"/>
                <a:ext cx="30" cy="4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Freeform 455"/>
              <p:cNvSpPr>
                <a:spLocks/>
              </p:cNvSpPr>
              <p:nvPr/>
            </p:nvSpPr>
            <p:spPr bwMode="auto">
              <a:xfrm>
                <a:off x="3803" y="2256"/>
                <a:ext cx="39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Freeform 456"/>
              <p:cNvSpPr>
                <a:spLocks/>
              </p:cNvSpPr>
              <p:nvPr/>
            </p:nvSpPr>
            <p:spPr bwMode="auto">
              <a:xfrm>
                <a:off x="3832" y="2227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Freeform 457"/>
              <p:cNvSpPr>
                <a:spLocks/>
              </p:cNvSpPr>
              <p:nvPr/>
            </p:nvSpPr>
            <p:spPr bwMode="auto">
              <a:xfrm>
                <a:off x="3832" y="2207"/>
                <a:ext cx="30" cy="40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Freeform 458"/>
              <p:cNvSpPr>
                <a:spLocks/>
              </p:cNvSpPr>
              <p:nvPr/>
            </p:nvSpPr>
            <p:spPr bwMode="auto">
              <a:xfrm>
                <a:off x="3832" y="2188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Freeform 459"/>
              <p:cNvSpPr>
                <a:spLocks/>
              </p:cNvSpPr>
              <p:nvPr/>
            </p:nvSpPr>
            <p:spPr bwMode="auto">
              <a:xfrm>
                <a:off x="3832" y="2158"/>
                <a:ext cx="30" cy="4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Freeform 460"/>
              <p:cNvSpPr>
                <a:spLocks/>
              </p:cNvSpPr>
              <p:nvPr/>
            </p:nvSpPr>
            <p:spPr bwMode="auto">
              <a:xfrm>
                <a:off x="3832" y="2139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Freeform 461"/>
              <p:cNvSpPr>
                <a:spLocks/>
              </p:cNvSpPr>
              <p:nvPr/>
            </p:nvSpPr>
            <p:spPr bwMode="auto">
              <a:xfrm>
                <a:off x="3832" y="2119"/>
                <a:ext cx="39" cy="30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Freeform 462"/>
              <p:cNvSpPr>
                <a:spLocks/>
              </p:cNvSpPr>
              <p:nvPr/>
            </p:nvSpPr>
            <p:spPr bwMode="auto">
              <a:xfrm>
                <a:off x="3793" y="2149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Freeform 463"/>
              <p:cNvSpPr>
                <a:spLocks/>
              </p:cNvSpPr>
              <p:nvPr/>
            </p:nvSpPr>
            <p:spPr bwMode="auto">
              <a:xfrm>
                <a:off x="3803" y="2129"/>
                <a:ext cx="29" cy="29"/>
              </a:xfrm>
              <a:custGeom>
                <a:avLst/>
                <a:gdLst>
                  <a:gd name="T0" fmla="*/ 0 w 3"/>
                  <a:gd name="T1" fmla="*/ 1 h 3"/>
                  <a:gd name="T2" fmla="*/ 2 w 3"/>
                  <a:gd name="T3" fmla="*/ 0 h 3"/>
                  <a:gd name="T4" fmla="*/ 3 w 3"/>
                  <a:gd name="T5" fmla="*/ 1 h 3"/>
                  <a:gd name="T6" fmla="*/ 2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Freeform 464"/>
              <p:cNvSpPr>
                <a:spLocks/>
              </p:cNvSpPr>
              <p:nvPr/>
            </p:nvSpPr>
            <p:spPr bwMode="auto">
              <a:xfrm>
                <a:off x="3803" y="2100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Freeform 465"/>
              <p:cNvSpPr>
                <a:spLocks/>
              </p:cNvSpPr>
              <p:nvPr/>
            </p:nvSpPr>
            <p:spPr bwMode="auto">
              <a:xfrm>
                <a:off x="3803" y="203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Freeform 466"/>
              <p:cNvSpPr>
                <a:spLocks/>
              </p:cNvSpPr>
              <p:nvPr/>
            </p:nvSpPr>
            <p:spPr bwMode="auto">
              <a:xfrm>
                <a:off x="3881" y="2050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Freeform 467"/>
              <p:cNvSpPr>
                <a:spLocks/>
              </p:cNvSpPr>
              <p:nvPr/>
            </p:nvSpPr>
            <p:spPr bwMode="auto">
              <a:xfrm>
                <a:off x="3881" y="2031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9" name="Freeform 468"/>
              <p:cNvSpPr>
                <a:spLocks/>
              </p:cNvSpPr>
              <p:nvPr/>
            </p:nvSpPr>
            <p:spPr bwMode="auto">
              <a:xfrm>
                <a:off x="3881" y="1992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0" name="Freeform 469"/>
              <p:cNvSpPr>
                <a:spLocks/>
              </p:cNvSpPr>
              <p:nvPr/>
            </p:nvSpPr>
            <p:spPr bwMode="auto">
              <a:xfrm>
                <a:off x="3881" y="2090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1" name="Freeform 470"/>
              <p:cNvSpPr>
                <a:spLocks/>
              </p:cNvSpPr>
              <p:nvPr/>
            </p:nvSpPr>
            <p:spPr bwMode="auto">
              <a:xfrm>
                <a:off x="3911" y="2090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2" name="Freeform 471"/>
              <p:cNvSpPr>
                <a:spLocks/>
              </p:cNvSpPr>
              <p:nvPr/>
            </p:nvSpPr>
            <p:spPr bwMode="auto">
              <a:xfrm>
                <a:off x="3911" y="2129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3" name="Freeform 472"/>
              <p:cNvSpPr>
                <a:spLocks/>
              </p:cNvSpPr>
              <p:nvPr/>
            </p:nvSpPr>
            <p:spPr bwMode="auto">
              <a:xfrm>
                <a:off x="3930" y="2119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4" name="Freeform 473"/>
              <p:cNvSpPr>
                <a:spLocks/>
              </p:cNvSpPr>
              <p:nvPr/>
            </p:nvSpPr>
            <p:spPr bwMode="auto">
              <a:xfrm>
                <a:off x="3969" y="2129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5" name="Freeform 474"/>
              <p:cNvSpPr>
                <a:spLocks/>
              </p:cNvSpPr>
              <p:nvPr/>
            </p:nvSpPr>
            <p:spPr bwMode="auto">
              <a:xfrm>
                <a:off x="3969" y="2149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6" name="Freeform 475"/>
              <p:cNvSpPr>
                <a:spLocks/>
              </p:cNvSpPr>
              <p:nvPr/>
            </p:nvSpPr>
            <p:spPr bwMode="auto">
              <a:xfrm>
                <a:off x="3960" y="2178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7" name="Freeform 476"/>
              <p:cNvSpPr>
                <a:spLocks/>
              </p:cNvSpPr>
              <p:nvPr/>
            </p:nvSpPr>
            <p:spPr bwMode="auto">
              <a:xfrm>
                <a:off x="3969" y="2198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8" name="Freeform 477"/>
              <p:cNvSpPr>
                <a:spLocks/>
              </p:cNvSpPr>
              <p:nvPr/>
            </p:nvSpPr>
            <p:spPr bwMode="auto">
              <a:xfrm>
                <a:off x="3911" y="2227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9" name="Freeform 478"/>
              <p:cNvSpPr>
                <a:spLocks/>
              </p:cNvSpPr>
              <p:nvPr/>
            </p:nvSpPr>
            <p:spPr bwMode="auto">
              <a:xfrm>
                <a:off x="4116" y="2276"/>
                <a:ext cx="40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0" name="Freeform 479"/>
              <p:cNvSpPr>
                <a:spLocks/>
              </p:cNvSpPr>
              <p:nvPr/>
            </p:nvSpPr>
            <p:spPr bwMode="auto">
              <a:xfrm>
                <a:off x="4146" y="2325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1" name="Freeform 480"/>
              <p:cNvSpPr>
                <a:spLocks/>
              </p:cNvSpPr>
              <p:nvPr/>
            </p:nvSpPr>
            <p:spPr bwMode="auto">
              <a:xfrm>
                <a:off x="4146" y="2296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2" name="Freeform 481"/>
              <p:cNvSpPr>
                <a:spLocks/>
              </p:cNvSpPr>
              <p:nvPr/>
            </p:nvSpPr>
            <p:spPr bwMode="auto">
              <a:xfrm>
                <a:off x="4205" y="2335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3" name="Freeform 482"/>
              <p:cNvSpPr>
                <a:spLocks/>
              </p:cNvSpPr>
              <p:nvPr/>
            </p:nvSpPr>
            <p:spPr bwMode="auto">
              <a:xfrm>
                <a:off x="4205" y="2315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4" name="Freeform 483"/>
              <p:cNvSpPr>
                <a:spLocks/>
              </p:cNvSpPr>
              <p:nvPr/>
            </p:nvSpPr>
            <p:spPr bwMode="auto">
              <a:xfrm>
                <a:off x="4205" y="2266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5" name="Freeform 484"/>
              <p:cNvSpPr>
                <a:spLocks/>
              </p:cNvSpPr>
              <p:nvPr/>
            </p:nvSpPr>
            <p:spPr bwMode="auto">
              <a:xfrm>
                <a:off x="4205" y="2256"/>
                <a:ext cx="39" cy="30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6" name="Freeform 485"/>
              <p:cNvSpPr>
                <a:spLocks/>
              </p:cNvSpPr>
              <p:nvPr/>
            </p:nvSpPr>
            <p:spPr bwMode="auto">
              <a:xfrm>
                <a:off x="4175" y="2129"/>
                <a:ext cx="30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7" name="Freeform 486"/>
              <p:cNvSpPr>
                <a:spLocks/>
              </p:cNvSpPr>
              <p:nvPr/>
            </p:nvSpPr>
            <p:spPr bwMode="auto">
              <a:xfrm>
                <a:off x="4097" y="2129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8" name="Freeform 487"/>
              <p:cNvSpPr>
                <a:spLocks/>
              </p:cNvSpPr>
              <p:nvPr/>
            </p:nvSpPr>
            <p:spPr bwMode="auto">
              <a:xfrm>
                <a:off x="4097" y="2109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9" name="Freeform 488"/>
              <p:cNvSpPr>
                <a:spLocks/>
              </p:cNvSpPr>
              <p:nvPr/>
            </p:nvSpPr>
            <p:spPr bwMode="auto">
              <a:xfrm>
                <a:off x="4048" y="2100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0" name="Freeform 489"/>
              <p:cNvSpPr>
                <a:spLocks/>
              </p:cNvSpPr>
              <p:nvPr/>
            </p:nvSpPr>
            <p:spPr bwMode="auto">
              <a:xfrm>
                <a:off x="4048" y="2080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1" name="Freeform 490"/>
              <p:cNvSpPr>
                <a:spLocks/>
              </p:cNvSpPr>
              <p:nvPr/>
            </p:nvSpPr>
            <p:spPr bwMode="auto">
              <a:xfrm>
                <a:off x="4048" y="2060"/>
                <a:ext cx="29" cy="40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2" name="Freeform 491"/>
              <p:cNvSpPr>
                <a:spLocks/>
              </p:cNvSpPr>
              <p:nvPr/>
            </p:nvSpPr>
            <p:spPr bwMode="auto">
              <a:xfrm>
                <a:off x="4126" y="2050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3" name="Freeform 492"/>
              <p:cNvSpPr>
                <a:spLocks/>
              </p:cNvSpPr>
              <p:nvPr/>
            </p:nvSpPr>
            <p:spPr bwMode="auto">
              <a:xfrm>
                <a:off x="3989" y="201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4" name="Freeform 493"/>
              <p:cNvSpPr>
                <a:spLocks/>
              </p:cNvSpPr>
              <p:nvPr/>
            </p:nvSpPr>
            <p:spPr bwMode="auto">
              <a:xfrm>
                <a:off x="3989" y="1992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5" name="Freeform 494"/>
              <p:cNvSpPr>
                <a:spLocks/>
              </p:cNvSpPr>
              <p:nvPr/>
            </p:nvSpPr>
            <p:spPr bwMode="auto">
              <a:xfrm>
                <a:off x="3989" y="1962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6" name="Freeform 495"/>
              <p:cNvSpPr>
                <a:spLocks/>
              </p:cNvSpPr>
              <p:nvPr/>
            </p:nvSpPr>
            <p:spPr bwMode="auto">
              <a:xfrm>
                <a:off x="4048" y="2001"/>
                <a:ext cx="29" cy="40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7" name="Freeform 496"/>
              <p:cNvSpPr>
                <a:spLocks/>
              </p:cNvSpPr>
              <p:nvPr/>
            </p:nvSpPr>
            <p:spPr bwMode="auto">
              <a:xfrm>
                <a:off x="4038" y="1992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8" name="Freeform 497"/>
              <p:cNvSpPr>
                <a:spLocks/>
              </p:cNvSpPr>
              <p:nvPr/>
            </p:nvSpPr>
            <p:spPr bwMode="auto">
              <a:xfrm>
                <a:off x="4048" y="1972"/>
                <a:ext cx="29" cy="29"/>
              </a:xfrm>
              <a:custGeom>
                <a:avLst/>
                <a:gdLst>
                  <a:gd name="T0" fmla="*/ 0 w 3"/>
                  <a:gd name="T1" fmla="*/ 1 h 3"/>
                  <a:gd name="T2" fmla="*/ 1 w 3"/>
                  <a:gd name="T3" fmla="*/ 0 h 3"/>
                  <a:gd name="T4" fmla="*/ 3 w 3"/>
                  <a:gd name="T5" fmla="*/ 1 h 3"/>
                  <a:gd name="T6" fmla="*/ 1 w 3"/>
                  <a:gd name="T7" fmla="*/ 3 h 3"/>
                  <a:gd name="T8" fmla="*/ 0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0" y="1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1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9" name="Freeform 498"/>
              <p:cNvSpPr>
                <a:spLocks/>
              </p:cNvSpPr>
              <p:nvPr/>
            </p:nvSpPr>
            <p:spPr bwMode="auto">
              <a:xfrm>
                <a:off x="4097" y="2050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0" name="Freeform 499"/>
              <p:cNvSpPr>
                <a:spLocks/>
              </p:cNvSpPr>
              <p:nvPr/>
            </p:nvSpPr>
            <p:spPr bwMode="auto">
              <a:xfrm>
                <a:off x="4097" y="203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1" name="Freeform 500"/>
              <p:cNvSpPr>
                <a:spLocks/>
              </p:cNvSpPr>
              <p:nvPr/>
            </p:nvSpPr>
            <p:spPr bwMode="auto">
              <a:xfrm>
                <a:off x="4097" y="2011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2" name="Freeform 501"/>
              <p:cNvSpPr>
                <a:spLocks/>
              </p:cNvSpPr>
              <p:nvPr/>
            </p:nvSpPr>
            <p:spPr bwMode="auto">
              <a:xfrm>
                <a:off x="4097" y="1982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3" name="Freeform 502"/>
              <p:cNvSpPr>
                <a:spLocks/>
              </p:cNvSpPr>
              <p:nvPr/>
            </p:nvSpPr>
            <p:spPr bwMode="auto">
              <a:xfrm>
                <a:off x="4097" y="1962"/>
                <a:ext cx="39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4" name="Freeform 503"/>
              <p:cNvSpPr>
                <a:spLocks/>
              </p:cNvSpPr>
              <p:nvPr/>
            </p:nvSpPr>
            <p:spPr bwMode="auto">
              <a:xfrm>
                <a:off x="4097" y="1933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5" name="Freeform 504"/>
              <p:cNvSpPr>
                <a:spLocks/>
              </p:cNvSpPr>
              <p:nvPr/>
            </p:nvSpPr>
            <p:spPr bwMode="auto">
              <a:xfrm>
                <a:off x="4097" y="1913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6" name="Freeform 505"/>
              <p:cNvSpPr>
                <a:spLocks/>
              </p:cNvSpPr>
              <p:nvPr/>
            </p:nvSpPr>
            <p:spPr bwMode="auto">
              <a:xfrm>
                <a:off x="4097" y="189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7" name="Freeform 506"/>
              <p:cNvSpPr>
                <a:spLocks/>
              </p:cNvSpPr>
              <p:nvPr/>
            </p:nvSpPr>
            <p:spPr bwMode="auto">
              <a:xfrm>
                <a:off x="4097" y="186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8" name="Freeform 507"/>
              <p:cNvSpPr>
                <a:spLocks/>
              </p:cNvSpPr>
              <p:nvPr/>
            </p:nvSpPr>
            <p:spPr bwMode="auto">
              <a:xfrm>
                <a:off x="4038" y="1923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9" name="Freeform 508"/>
              <p:cNvSpPr>
                <a:spLocks/>
              </p:cNvSpPr>
              <p:nvPr/>
            </p:nvSpPr>
            <p:spPr bwMode="auto">
              <a:xfrm>
                <a:off x="4038" y="1884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0" name="Freeform 509"/>
              <p:cNvSpPr>
                <a:spLocks/>
              </p:cNvSpPr>
              <p:nvPr/>
            </p:nvSpPr>
            <p:spPr bwMode="auto">
              <a:xfrm>
                <a:off x="4038" y="1845"/>
                <a:ext cx="39" cy="39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1" name="Freeform 510"/>
              <p:cNvSpPr>
                <a:spLocks/>
              </p:cNvSpPr>
              <p:nvPr/>
            </p:nvSpPr>
            <p:spPr bwMode="auto">
              <a:xfrm>
                <a:off x="3989" y="1894"/>
                <a:ext cx="39" cy="29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2" name="Freeform 511"/>
              <p:cNvSpPr>
                <a:spLocks/>
              </p:cNvSpPr>
              <p:nvPr/>
            </p:nvSpPr>
            <p:spPr bwMode="auto">
              <a:xfrm>
                <a:off x="3989" y="1864"/>
                <a:ext cx="39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3" name="Freeform 512"/>
              <p:cNvSpPr>
                <a:spLocks/>
              </p:cNvSpPr>
              <p:nvPr/>
            </p:nvSpPr>
            <p:spPr bwMode="auto">
              <a:xfrm>
                <a:off x="4097" y="1815"/>
                <a:ext cx="39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4" name="Freeform 513"/>
              <p:cNvSpPr>
                <a:spLocks/>
              </p:cNvSpPr>
              <p:nvPr/>
            </p:nvSpPr>
            <p:spPr bwMode="auto">
              <a:xfrm>
                <a:off x="4097" y="1796"/>
                <a:ext cx="39" cy="29"/>
              </a:xfrm>
              <a:custGeom>
                <a:avLst/>
                <a:gdLst>
                  <a:gd name="T0" fmla="*/ 0 w 4"/>
                  <a:gd name="T1" fmla="*/ 1 h 3"/>
                  <a:gd name="T2" fmla="*/ 2 w 4"/>
                  <a:gd name="T3" fmla="*/ 0 h 3"/>
                  <a:gd name="T4" fmla="*/ 4 w 4"/>
                  <a:gd name="T5" fmla="*/ 1 h 3"/>
                  <a:gd name="T6" fmla="*/ 2 w 4"/>
                  <a:gd name="T7" fmla="*/ 3 h 3"/>
                  <a:gd name="T8" fmla="*/ 0 w 4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1"/>
                    </a:moveTo>
                    <a:lnTo>
                      <a:pt x="2" y="0"/>
                    </a:lnTo>
                    <a:lnTo>
                      <a:pt x="4" y="1"/>
                    </a:lnTo>
                    <a:lnTo>
                      <a:pt x="2" y="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5" name="Freeform 514"/>
              <p:cNvSpPr>
                <a:spLocks/>
              </p:cNvSpPr>
              <p:nvPr/>
            </p:nvSpPr>
            <p:spPr bwMode="auto">
              <a:xfrm>
                <a:off x="4224" y="1952"/>
                <a:ext cx="39" cy="40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6" name="Freeform 515"/>
              <p:cNvSpPr>
                <a:spLocks/>
              </p:cNvSpPr>
              <p:nvPr/>
            </p:nvSpPr>
            <p:spPr bwMode="auto">
              <a:xfrm>
                <a:off x="4205" y="1952"/>
                <a:ext cx="29" cy="4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7" name="Freeform 516"/>
              <p:cNvSpPr>
                <a:spLocks/>
              </p:cNvSpPr>
              <p:nvPr/>
            </p:nvSpPr>
            <p:spPr bwMode="auto">
              <a:xfrm>
                <a:off x="4234" y="2100"/>
                <a:ext cx="29" cy="39"/>
              </a:xfrm>
              <a:custGeom>
                <a:avLst/>
                <a:gdLst>
                  <a:gd name="T0" fmla="*/ 0 w 3"/>
                  <a:gd name="T1" fmla="*/ 2 h 4"/>
                  <a:gd name="T2" fmla="*/ 2 w 3"/>
                  <a:gd name="T3" fmla="*/ 0 h 4"/>
                  <a:gd name="T4" fmla="*/ 3 w 3"/>
                  <a:gd name="T5" fmla="*/ 2 h 4"/>
                  <a:gd name="T6" fmla="*/ 2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2" y="0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8" name="Freeform 517"/>
              <p:cNvSpPr>
                <a:spLocks/>
              </p:cNvSpPr>
              <p:nvPr/>
            </p:nvSpPr>
            <p:spPr bwMode="auto">
              <a:xfrm>
                <a:off x="4234" y="2060"/>
                <a:ext cx="29" cy="40"/>
              </a:xfrm>
              <a:custGeom>
                <a:avLst/>
                <a:gdLst>
                  <a:gd name="T0" fmla="*/ 0 w 3"/>
                  <a:gd name="T1" fmla="*/ 2 h 4"/>
                  <a:gd name="T2" fmla="*/ 1 w 3"/>
                  <a:gd name="T3" fmla="*/ 0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0" y="2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9" name="Freeform 518"/>
              <p:cNvSpPr>
                <a:spLocks/>
              </p:cNvSpPr>
              <p:nvPr/>
            </p:nvSpPr>
            <p:spPr bwMode="auto">
              <a:xfrm>
                <a:off x="4205" y="2050"/>
                <a:ext cx="39" cy="30"/>
              </a:xfrm>
              <a:custGeom>
                <a:avLst/>
                <a:gdLst>
                  <a:gd name="T0" fmla="*/ 0 w 4"/>
                  <a:gd name="T1" fmla="*/ 2 h 3"/>
                  <a:gd name="T2" fmla="*/ 2 w 4"/>
                  <a:gd name="T3" fmla="*/ 0 h 3"/>
                  <a:gd name="T4" fmla="*/ 4 w 4"/>
                  <a:gd name="T5" fmla="*/ 2 h 3"/>
                  <a:gd name="T6" fmla="*/ 2 w 4"/>
                  <a:gd name="T7" fmla="*/ 3 h 3"/>
                  <a:gd name="T8" fmla="*/ 0 w 4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2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33B4EF"/>
              </a:solidFill>
              <a:ln w="10" cap="flat">
                <a:solidFill>
                  <a:srgbClr val="0089E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39" name="Freeform 520"/>
            <p:cNvSpPr>
              <a:spLocks/>
            </p:cNvSpPr>
            <p:nvPr/>
          </p:nvSpPr>
          <p:spPr bwMode="auto">
            <a:xfrm>
              <a:off x="4234" y="2031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0" name="Freeform 521"/>
            <p:cNvSpPr>
              <a:spLocks/>
            </p:cNvSpPr>
            <p:nvPr/>
          </p:nvSpPr>
          <p:spPr bwMode="auto">
            <a:xfrm>
              <a:off x="4234" y="2021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1" name="Freeform 522"/>
            <p:cNvSpPr>
              <a:spLocks/>
            </p:cNvSpPr>
            <p:nvPr/>
          </p:nvSpPr>
          <p:spPr bwMode="auto">
            <a:xfrm>
              <a:off x="4234" y="2001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2" name="Freeform 523"/>
            <p:cNvSpPr>
              <a:spLocks/>
            </p:cNvSpPr>
            <p:nvPr/>
          </p:nvSpPr>
          <p:spPr bwMode="auto">
            <a:xfrm>
              <a:off x="4283" y="2011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3" name="Freeform 524"/>
            <p:cNvSpPr>
              <a:spLocks/>
            </p:cNvSpPr>
            <p:nvPr/>
          </p:nvSpPr>
          <p:spPr bwMode="auto">
            <a:xfrm>
              <a:off x="4283" y="1992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4" name="Freeform 525"/>
            <p:cNvSpPr>
              <a:spLocks/>
            </p:cNvSpPr>
            <p:nvPr/>
          </p:nvSpPr>
          <p:spPr bwMode="auto">
            <a:xfrm>
              <a:off x="4312" y="2139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5" name="Freeform 526"/>
            <p:cNvSpPr>
              <a:spLocks/>
            </p:cNvSpPr>
            <p:nvPr/>
          </p:nvSpPr>
          <p:spPr bwMode="auto">
            <a:xfrm>
              <a:off x="4312" y="2119"/>
              <a:ext cx="40" cy="30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6" name="Freeform 527"/>
            <p:cNvSpPr>
              <a:spLocks/>
            </p:cNvSpPr>
            <p:nvPr/>
          </p:nvSpPr>
          <p:spPr bwMode="auto">
            <a:xfrm>
              <a:off x="4312" y="2080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7" name="Freeform 528"/>
            <p:cNvSpPr>
              <a:spLocks/>
            </p:cNvSpPr>
            <p:nvPr/>
          </p:nvSpPr>
          <p:spPr bwMode="auto">
            <a:xfrm>
              <a:off x="4312" y="2050"/>
              <a:ext cx="40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8" name="Freeform 529"/>
            <p:cNvSpPr>
              <a:spLocks/>
            </p:cNvSpPr>
            <p:nvPr/>
          </p:nvSpPr>
          <p:spPr bwMode="auto">
            <a:xfrm>
              <a:off x="4440" y="2041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9" name="Freeform 530"/>
            <p:cNvSpPr>
              <a:spLocks/>
            </p:cNvSpPr>
            <p:nvPr/>
          </p:nvSpPr>
          <p:spPr bwMode="auto">
            <a:xfrm>
              <a:off x="4499" y="2100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0" name="Freeform 531"/>
            <p:cNvSpPr>
              <a:spLocks/>
            </p:cNvSpPr>
            <p:nvPr/>
          </p:nvSpPr>
          <p:spPr bwMode="auto">
            <a:xfrm>
              <a:off x="4469" y="2168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1" name="Freeform 532"/>
            <p:cNvSpPr>
              <a:spLocks/>
            </p:cNvSpPr>
            <p:nvPr/>
          </p:nvSpPr>
          <p:spPr bwMode="auto">
            <a:xfrm>
              <a:off x="4332" y="2266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2" name="Freeform 533"/>
            <p:cNvSpPr>
              <a:spLocks/>
            </p:cNvSpPr>
            <p:nvPr/>
          </p:nvSpPr>
          <p:spPr bwMode="auto">
            <a:xfrm>
              <a:off x="4391" y="2217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3" name="Freeform 534"/>
            <p:cNvSpPr>
              <a:spLocks/>
            </p:cNvSpPr>
            <p:nvPr/>
          </p:nvSpPr>
          <p:spPr bwMode="auto">
            <a:xfrm>
              <a:off x="4391" y="2198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4" name="Freeform 535"/>
            <p:cNvSpPr>
              <a:spLocks/>
            </p:cNvSpPr>
            <p:nvPr/>
          </p:nvSpPr>
          <p:spPr bwMode="auto">
            <a:xfrm>
              <a:off x="4391" y="2168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5" name="Freeform 536"/>
            <p:cNvSpPr>
              <a:spLocks/>
            </p:cNvSpPr>
            <p:nvPr/>
          </p:nvSpPr>
          <p:spPr bwMode="auto">
            <a:xfrm>
              <a:off x="4410" y="2149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" name="Freeform 537"/>
            <p:cNvSpPr>
              <a:spLocks/>
            </p:cNvSpPr>
            <p:nvPr/>
          </p:nvSpPr>
          <p:spPr bwMode="auto">
            <a:xfrm>
              <a:off x="4410" y="2139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" name="Freeform 538"/>
            <p:cNvSpPr>
              <a:spLocks/>
            </p:cNvSpPr>
            <p:nvPr/>
          </p:nvSpPr>
          <p:spPr bwMode="auto">
            <a:xfrm>
              <a:off x="4361" y="2178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" name="Freeform 539"/>
            <p:cNvSpPr>
              <a:spLocks/>
            </p:cNvSpPr>
            <p:nvPr/>
          </p:nvSpPr>
          <p:spPr bwMode="auto">
            <a:xfrm>
              <a:off x="4361" y="2158"/>
              <a:ext cx="40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9" name="Freeform 540"/>
            <p:cNvSpPr>
              <a:spLocks/>
            </p:cNvSpPr>
            <p:nvPr/>
          </p:nvSpPr>
          <p:spPr bwMode="auto">
            <a:xfrm>
              <a:off x="4567" y="2168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0" name="Freeform 541"/>
            <p:cNvSpPr>
              <a:spLocks/>
            </p:cNvSpPr>
            <p:nvPr/>
          </p:nvSpPr>
          <p:spPr bwMode="auto">
            <a:xfrm>
              <a:off x="4548" y="2119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1" name="Freeform 542"/>
            <p:cNvSpPr>
              <a:spLocks/>
            </p:cNvSpPr>
            <p:nvPr/>
          </p:nvSpPr>
          <p:spPr bwMode="auto">
            <a:xfrm>
              <a:off x="4685" y="2041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2" name="Freeform 543"/>
            <p:cNvSpPr>
              <a:spLocks/>
            </p:cNvSpPr>
            <p:nvPr/>
          </p:nvSpPr>
          <p:spPr bwMode="auto">
            <a:xfrm>
              <a:off x="4734" y="1992"/>
              <a:ext cx="39" cy="29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4" name="Freeform 544"/>
            <p:cNvSpPr>
              <a:spLocks/>
            </p:cNvSpPr>
            <p:nvPr/>
          </p:nvSpPr>
          <p:spPr bwMode="auto">
            <a:xfrm>
              <a:off x="4685" y="1992"/>
              <a:ext cx="39" cy="29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5" name="Freeform 545"/>
            <p:cNvSpPr>
              <a:spLocks/>
            </p:cNvSpPr>
            <p:nvPr/>
          </p:nvSpPr>
          <p:spPr bwMode="auto">
            <a:xfrm>
              <a:off x="4685" y="1962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6" name="Freeform 546"/>
            <p:cNvSpPr>
              <a:spLocks/>
            </p:cNvSpPr>
            <p:nvPr/>
          </p:nvSpPr>
          <p:spPr bwMode="auto">
            <a:xfrm>
              <a:off x="4459" y="1962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7" name="Freeform 547"/>
            <p:cNvSpPr>
              <a:spLocks/>
            </p:cNvSpPr>
            <p:nvPr/>
          </p:nvSpPr>
          <p:spPr bwMode="auto">
            <a:xfrm>
              <a:off x="4410" y="1952"/>
              <a:ext cx="40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8" name="Freeform 548"/>
            <p:cNvSpPr>
              <a:spLocks/>
            </p:cNvSpPr>
            <p:nvPr/>
          </p:nvSpPr>
          <p:spPr bwMode="auto">
            <a:xfrm>
              <a:off x="4440" y="1913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9" name="Freeform 549"/>
            <p:cNvSpPr>
              <a:spLocks/>
            </p:cNvSpPr>
            <p:nvPr/>
          </p:nvSpPr>
          <p:spPr bwMode="auto">
            <a:xfrm>
              <a:off x="4410" y="1913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0" name="Freeform 550"/>
            <p:cNvSpPr>
              <a:spLocks/>
            </p:cNvSpPr>
            <p:nvPr/>
          </p:nvSpPr>
          <p:spPr bwMode="auto">
            <a:xfrm>
              <a:off x="4391" y="1913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1" name="Freeform 551"/>
            <p:cNvSpPr>
              <a:spLocks/>
            </p:cNvSpPr>
            <p:nvPr/>
          </p:nvSpPr>
          <p:spPr bwMode="auto">
            <a:xfrm>
              <a:off x="4361" y="1894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2" name="Freeform 552"/>
            <p:cNvSpPr>
              <a:spLocks/>
            </p:cNvSpPr>
            <p:nvPr/>
          </p:nvSpPr>
          <p:spPr bwMode="auto">
            <a:xfrm>
              <a:off x="4312" y="1854"/>
              <a:ext cx="40" cy="30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3" name="Freeform 553"/>
            <p:cNvSpPr>
              <a:spLocks/>
            </p:cNvSpPr>
            <p:nvPr/>
          </p:nvSpPr>
          <p:spPr bwMode="auto">
            <a:xfrm>
              <a:off x="4224" y="1874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4" name="Freeform 554"/>
            <p:cNvSpPr>
              <a:spLocks/>
            </p:cNvSpPr>
            <p:nvPr/>
          </p:nvSpPr>
          <p:spPr bwMode="auto">
            <a:xfrm>
              <a:off x="4224" y="1854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5" name="Freeform 555"/>
            <p:cNvSpPr>
              <a:spLocks/>
            </p:cNvSpPr>
            <p:nvPr/>
          </p:nvSpPr>
          <p:spPr bwMode="auto">
            <a:xfrm>
              <a:off x="4224" y="1845"/>
              <a:ext cx="39" cy="29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6" name="Freeform 556"/>
            <p:cNvSpPr>
              <a:spLocks/>
            </p:cNvSpPr>
            <p:nvPr/>
          </p:nvSpPr>
          <p:spPr bwMode="auto">
            <a:xfrm>
              <a:off x="4224" y="1815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7" name="Freeform 557"/>
            <p:cNvSpPr>
              <a:spLocks/>
            </p:cNvSpPr>
            <p:nvPr/>
          </p:nvSpPr>
          <p:spPr bwMode="auto">
            <a:xfrm>
              <a:off x="4254" y="1835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8" name="Freeform 558"/>
            <p:cNvSpPr>
              <a:spLocks/>
            </p:cNvSpPr>
            <p:nvPr/>
          </p:nvSpPr>
          <p:spPr bwMode="auto">
            <a:xfrm>
              <a:off x="4312" y="1786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9" name="Freeform 559"/>
            <p:cNvSpPr>
              <a:spLocks/>
            </p:cNvSpPr>
            <p:nvPr/>
          </p:nvSpPr>
          <p:spPr bwMode="auto">
            <a:xfrm>
              <a:off x="4312" y="1766"/>
              <a:ext cx="30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0" name="Freeform 560"/>
            <p:cNvSpPr>
              <a:spLocks/>
            </p:cNvSpPr>
            <p:nvPr/>
          </p:nvSpPr>
          <p:spPr bwMode="auto">
            <a:xfrm>
              <a:off x="4391" y="1845"/>
              <a:ext cx="39" cy="29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1" name="Freeform 561"/>
            <p:cNvSpPr>
              <a:spLocks/>
            </p:cNvSpPr>
            <p:nvPr/>
          </p:nvSpPr>
          <p:spPr bwMode="auto">
            <a:xfrm>
              <a:off x="4391" y="1825"/>
              <a:ext cx="39" cy="29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2" name="Freeform 562"/>
            <p:cNvSpPr>
              <a:spLocks/>
            </p:cNvSpPr>
            <p:nvPr/>
          </p:nvSpPr>
          <p:spPr bwMode="auto">
            <a:xfrm>
              <a:off x="4410" y="1796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3" name="Freeform 563"/>
            <p:cNvSpPr>
              <a:spLocks/>
            </p:cNvSpPr>
            <p:nvPr/>
          </p:nvSpPr>
          <p:spPr bwMode="auto">
            <a:xfrm>
              <a:off x="4459" y="1737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4" name="Freeform 564"/>
            <p:cNvSpPr>
              <a:spLocks/>
            </p:cNvSpPr>
            <p:nvPr/>
          </p:nvSpPr>
          <p:spPr bwMode="auto">
            <a:xfrm>
              <a:off x="4410" y="1727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5" name="Freeform 565"/>
            <p:cNvSpPr>
              <a:spLocks/>
            </p:cNvSpPr>
            <p:nvPr/>
          </p:nvSpPr>
          <p:spPr bwMode="auto">
            <a:xfrm>
              <a:off x="4283" y="1707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" name="Freeform 566"/>
            <p:cNvSpPr>
              <a:spLocks/>
            </p:cNvSpPr>
            <p:nvPr/>
          </p:nvSpPr>
          <p:spPr bwMode="auto">
            <a:xfrm>
              <a:off x="4283" y="1658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7" name="Freeform 567"/>
            <p:cNvSpPr>
              <a:spLocks/>
            </p:cNvSpPr>
            <p:nvPr/>
          </p:nvSpPr>
          <p:spPr bwMode="auto">
            <a:xfrm>
              <a:off x="4283" y="1639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8" name="Freeform 568"/>
            <p:cNvSpPr>
              <a:spLocks/>
            </p:cNvSpPr>
            <p:nvPr/>
          </p:nvSpPr>
          <p:spPr bwMode="auto">
            <a:xfrm>
              <a:off x="4283" y="1619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9" name="Freeform 569"/>
            <p:cNvSpPr>
              <a:spLocks/>
            </p:cNvSpPr>
            <p:nvPr/>
          </p:nvSpPr>
          <p:spPr bwMode="auto">
            <a:xfrm>
              <a:off x="4410" y="1678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0" name="Freeform 570"/>
            <p:cNvSpPr>
              <a:spLocks/>
            </p:cNvSpPr>
            <p:nvPr/>
          </p:nvSpPr>
          <p:spPr bwMode="auto">
            <a:xfrm>
              <a:off x="4469" y="1658"/>
              <a:ext cx="39" cy="30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1" name="Freeform 571"/>
            <p:cNvSpPr>
              <a:spLocks/>
            </p:cNvSpPr>
            <p:nvPr/>
          </p:nvSpPr>
          <p:spPr bwMode="auto">
            <a:xfrm>
              <a:off x="4410" y="1649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572"/>
            <p:cNvSpPr>
              <a:spLocks/>
            </p:cNvSpPr>
            <p:nvPr/>
          </p:nvSpPr>
          <p:spPr bwMode="auto">
            <a:xfrm>
              <a:off x="4410" y="1629"/>
              <a:ext cx="40" cy="29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573"/>
            <p:cNvSpPr>
              <a:spLocks/>
            </p:cNvSpPr>
            <p:nvPr/>
          </p:nvSpPr>
          <p:spPr bwMode="auto">
            <a:xfrm>
              <a:off x="4410" y="1609"/>
              <a:ext cx="40" cy="30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574"/>
            <p:cNvSpPr>
              <a:spLocks/>
            </p:cNvSpPr>
            <p:nvPr/>
          </p:nvSpPr>
          <p:spPr bwMode="auto">
            <a:xfrm>
              <a:off x="4410" y="1580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575"/>
            <p:cNvSpPr>
              <a:spLocks/>
            </p:cNvSpPr>
            <p:nvPr/>
          </p:nvSpPr>
          <p:spPr bwMode="auto">
            <a:xfrm>
              <a:off x="4626" y="1649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576"/>
            <p:cNvSpPr>
              <a:spLocks/>
            </p:cNvSpPr>
            <p:nvPr/>
          </p:nvSpPr>
          <p:spPr bwMode="auto">
            <a:xfrm>
              <a:off x="4685" y="1688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577"/>
            <p:cNvSpPr>
              <a:spLocks/>
            </p:cNvSpPr>
            <p:nvPr/>
          </p:nvSpPr>
          <p:spPr bwMode="auto">
            <a:xfrm>
              <a:off x="4685" y="1717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578"/>
            <p:cNvSpPr>
              <a:spLocks/>
            </p:cNvSpPr>
            <p:nvPr/>
          </p:nvSpPr>
          <p:spPr bwMode="auto">
            <a:xfrm>
              <a:off x="4685" y="1756"/>
              <a:ext cx="29" cy="30"/>
            </a:xfrm>
            <a:custGeom>
              <a:avLst/>
              <a:gdLst>
                <a:gd name="T0" fmla="*/ 0 w 3"/>
                <a:gd name="T1" fmla="*/ 2 h 3"/>
                <a:gd name="T2" fmla="*/ 2 w 3"/>
                <a:gd name="T3" fmla="*/ 0 h 3"/>
                <a:gd name="T4" fmla="*/ 3 w 3"/>
                <a:gd name="T5" fmla="*/ 2 h 3"/>
                <a:gd name="T6" fmla="*/ 2 w 3"/>
                <a:gd name="T7" fmla="*/ 3 h 3"/>
                <a:gd name="T8" fmla="*/ 0 w 3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579"/>
            <p:cNvSpPr>
              <a:spLocks/>
            </p:cNvSpPr>
            <p:nvPr/>
          </p:nvSpPr>
          <p:spPr bwMode="auto">
            <a:xfrm>
              <a:off x="4793" y="1776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580"/>
            <p:cNvSpPr>
              <a:spLocks/>
            </p:cNvSpPr>
            <p:nvPr/>
          </p:nvSpPr>
          <p:spPr bwMode="auto">
            <a:xfrm>
              <a:off x="4861" y="1747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581"/>
            <p:cNvSpPr>
              <a:spLocks/>
            </p:cNvSpPr>
            <p:nvPr/>
          </p:nvSpPr>
          <p:spPr bwMode="auto">
            <a:xfrm>
              <a:off x="4763" y="1639"/>
              <a:ext cx="30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582"/>
            <p:cNvSpPr>
              <a:spLocks/>
            </p:cNvSpPr>
            <p:nvPr/>
          </p:nvSpPr>
          <p:spPr bwMode="auto">
            <a:xfrm>
              <a:off x="4734" y="1551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583"/>
            <p:cNvSpPr>
              <a:spLocks/>
            </p:cNvSpPr>
            <p:nvPr/>
          </p:nvSpPr>
          <p:spPr bwMode="auto">
            <a:xfrm>
              <a:off x="4734" y="1521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584"/>
            <p:cNvSpPr>
              <a:spLocks/>
            </p:cNvSpPr>
            <p:nvPr/>
          </p:nvSpPr>
          <p:spPr bwMode="auto">
            <a:xfrm>
              <a:off x="4685" y="1894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585"/>
            <p:cNvSpPr>
              <a:spLocks/>
            </p:cNvSpPr>
            <p:nvPr/>
          </p:nvSpPr>
          <p:spPr bwMode="auto">
            <a:xfrm>
              <a:off x="4685" y="1864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1 w 3"/>
                <a:gd name="T3" fmla="*/ 0 h 4"/>
                <a:gd name="T4" fmla="*/ 3 w 3"/>
                <a:gd name="T5" fmla="*/ 2 h 4"/>
                <a:gd name="T6" fmla="*/ 1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1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586"/>
            <p:cNvSpPr>
              <a:spLocks/>
            </p:cNvSpPr>
            <p:nvPr/>
          </p:nvSpPr>
          <p:spPr bwMode="auto">
            <a:xfrm>
              <a:off x="4685" y="1835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587"/>
            <p:cNvSpPr>
              <a:spLocks/>
            </p:cNvSpPr>
            <p:nvPr/>
          </p:nvSpPr>
          <p:spPr bwMode="auto">
            <a:xfrm>
              <a:off x="4577" y="1952"/>
              <a:ext cx="29" cy="40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588"/>
            <p:cNvSpPr>
              <a:spLocks/>
            </p:cNvSpPr>
            <p:nvPr/>
          </p:nvSpPr>
          <p:spPr bwMode="auto">
            <a:xfrm>
              <a:off x="4577" y="1933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9" name="Freeform 589"/>
            <p:cNvSpPr>
              <a:spLocks/>
            </p:cNvSpPr>
            <p:nvPr/>
          </p:nvSpPr>
          <p:spPr bwMode="auto">
            <a:xfrm>
              <a:off x="4577" y="1913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0" name="Freeform 590"/>
            <p:cNvSpPr>
              <a:spLocks/>
            </p:cNvSpPr>
            <p:nvPr/>
          </p:nvSpPr>
          <p:spPr bwMode="auto">
            <a:xfrm>
              <a:off x="4577" y="1884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1" name="Freeform 591"/>
            <p:cNvSpPr>
              <a:spLocks/>
            </p:cNvSpPr>
            <p:nvPr/>
          </p:nvSpPr>
          <p:spPr bwMode="auto">
            <a:xfrm>
              <a:off x="4577" y="1864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2" name="Freeform 592"/>
            <p:cNvSpPr>
              <a:spLocks/>
            </p:cNvSpPr>
            <p:nvPr/>
          </p:nvSpPr>
          <p:spPr bwMode="auto">
            <a:xfrm>
              <a:off x="4577" y="1845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3" name="Freeform 593"/>
            <p:cNvSpPr>
              <a:spLocks/>
            </p:cNvSpPr>
            <p:nvPr/>
          </p:nvSpPr>
          <p:spPr bwMode="auto">
            <a:xfrm>
              <a:off x="4577" y="1815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4" name="Freeform 594"/>
            <p:cNvSpPr>
              <a:spLocks/>
            </p:cNvSpPr>
            <p:nvPr/>
          </p:nvSpPr>
          <p:spPr bwMode="auto">
            <a:xfrm>
              <a:off x="4577" y="1796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5" name="Freeform 595"/>
            <p:cNvSpPr>
              <a:spLocks/>
            </p:cNvSpPr>
            <p:nvPr/>
          </p:nvSpPr>
          <p:spPr bwMode="auto">
            <a:xfrm>
              <a:off x="4577" y="1766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" name="Freeform 596"/>
            <p:cNvSpPr>
              <a:spLocks/>
            </p:cNvSpPr>
            <p:nvPr/>
          </p:nvSpPr>
          <p:spPr bwMode="auto">
            <a:xfrm>
              <a:off x="4577" y="1747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" name="Freeform 597"/>
            <p:cNvSpPr>
              <a:spLocks/>
            </p:cNvSpPr>
            <p:nvPr/>
          </p:nvSpPr>
          <p:spPr bwMode="auto">
            <a:xfrm>
              <a:off x="4577" y="1717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8" name="Freeform 598"/>
            <p:cNvSpPr>
              <a:spLocks/>
            </p:cNvSpPr>
            <p:nvPr/>
          </p:nvSpPr>
          <p:spPr bwMode="auto">
            <a:xfrm>
              <a:off x="4577" y="1698"/>
              <a:ext cx="39" cy="29"/>
            </a:xfrm>
            <a:custGeom>
              <a:avLst/>
              <a:gdLst>
                <a:gd name="T0" fmla="*/ 0 w 4"/>
                <a:gd name="T1" fmla="*/ 2 h 3"/>
                <a:gd name="T2" fmla="*/ 2 w 4"/>
                <a:gd name="T3" fmla="*/ 0 h 3"/>
                <a:gd name="T4" fmla="*/ 4 w 4"/>
                <a:gd name="T5" fmla="*/ 2 h 3"/>
                <a:gd name="T6" fmla="*/ 2 w 4"/>
                <a:gd name="T7" fmla="*/ 3 h 3"/>
                <a:gd name="T8" fmla="*/ 0 w 4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9" name="Freeform 599"/>
            <p:cNvSpPr>
              <a:spLocks/>
            </p:cNvSpPr>
            <p:nvPr/>
          </p:nvSpPr>
          <p:spPr bwMode="auto">
            <a:xfrm>
              <a:off x="4548" y="1688"/>
              <a:ext cx="39" cy="29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0" name="Freeform 600"/>
            <p:cNvSpPr>
              <a:spLocks/>
            </p:cNvSpPr>
            <p:nvPr/>
          </p:nvSpPr>
          <p:spPr bwMode="auto">
            <a:xfrm>
              <a:off x="4577" y="1658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1" name="Freeform 601"/>
            <p:cNvSpPr>
              <a:spLocks/>
            </p:cNvSpPr>
            <p:nvPr/>
          </p:nvSpPr>
          <p:spPr bwMode="auto">
            <a:xfrm>
              <a:off x="4577" y="1629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2" name="Freeform 602"/>
            <p:cNvSpPr>
              <a:spLocks/>
            </p:cNvSpPr>
            <p:nvPr/>
          </p:nvSpPr>
          <p:spPr bwMode="auto">
            <a:xfrm>
              <a:off x="4577" y="1609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3" name="Freeform 603"/>
            <p:cNvSpPr>
              <a:spLocks/>
            </p:cNvSpPr>
            <p:nvPr/>
          </p:nvSpPr>
          <p:spPr bwMode="auto">
            <a:xfrm>
              <a:off x="4577" y="1580"/>
              <a:ext cx="29" cy="39"/>
            </a:xfrm>
            <a:custGeom>
              <a:avLst/>
              <a:gdLst>
                <a:gd name="T0" fmla="*/ 0 w 3"/>
                <a:gd name="T1" fmla="*/ 2 h 4"/>
                <a:gd name="T2" fmla="*/ 2 w 3"/>
                <a:gd name="T3" fmla="*/ 0 h 4"/>
                <a:gd name="T4" fmla="*/ 3 w 3"/>
                <a:gd name="T5" fmla="*/ 2 h 4"/>
                <a:gd name="T6" fmla="*/ 2 w 3"/>
                <a:gd name="T7" fmla="*/ 4 h 4"/>
                <a:gd name="T8" fmla="*/ 0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0" y="2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4" name="Freeform 604"/>
            <p:cNvSpPr>
              <a:spLocks/>
            </p:cNvSpPr>
            <p:nvPr/>
          </p:nvSpPr>
          <p:spPr bwMode="auto">
            <a:xfrm>
              <a:off x="4577" y="1560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5" name="Freeform 605"/>
            <p:cNvSpPr>
              <a:spLocks/>
            </p:cNvSpPr>
            <p:nvPr/>
          </p:nvSpPr>
          <p:spPr bwMode="auto">
            <a:xfrm>
              <a:off x="4577" y="1541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6" name="Freeform 606"/>
            <p:cNvSpPr>
              <a:spLocks/>
            </p:cNvSpPr>
            <p:nvPr/>
          </p:nvSpPr>
          <p:spPr bwMode="auto">
            <a:xfrm>
              <a:off x="4734" y="1472"/>
              <a:ext cx="39" cy="30"/>
            </a:xfrm>
            <a:custGeom>
              <a:avLst/>
              <a:gdLst>
                <a:gd name="T0" fmla="*/ 0 w 4"/>
                <a:gd name="T1" fmla="*/ 1 h 3"/>
                <a:gd name="T2" fmla="*/ 2 w 4"/>
                <a:gd name="T3" fmla="*/ 0 h 3"/>
                <a:gd name="T4" fmla="*/ 4 w 4"/>
                <a:gd name="T5" fmla="*/ 1 h 3"/>
                <a:gd name="T6" fmla="*/ 2 w 4"/>
                <a:gd name="T7" fmla="*/ 3 h 3"/>
                <a:gd name="T8" fmla="*/ 0 w 4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1"/>
                  </a:moveTo>
                  <a:lnTo>
                    <a:pt x="2" y="0"/>
                  </a:lnTo>
                  <a:lnTo>
                    <a:pt x="4" y="1"/>
                  </a:lnTo>
                  <a:lnTo>
                    <a:pt x="2" y="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" name="Freeform 607"/>
            <p:cNvSpPr>
              <a:spLocks/>
            </p:cNvSpPr>
            <p:nvPr/>
          </p:nvSpPr>
          <p:spPr bwMode="auto">
            <a:xfrm>
              <a:off x="3862" y="2443"/>
              <a:ext cx="39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8" name="Freeform 608"/>
            <p:cNvSpPr>
              <a:spLocks/>
            </p:cNvSpPr>
            <p:nvPr/>
          </p:nvSpPr>
          <p:spPr bwMode="auto">
            <a:xfrm>
              <a:off x="3920" y="2462"/>
              <a:ext cx="40" cy="39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9" name="Freeform 609"/>
            <p:cNvSpPr>
              <a:spLocks/>
            </p:cNvSpPr>
            <p:nvPr/>
          </p:nvSpPr>
          <p:spPr bwMode="auto">
            <a:xfrm>
              <a:off x="4763" y="2550"/>
              <a:ext cx="39" cy="40"/>
            </a:xfrm>
            <a:custGeom>
              <a:avLst/>
              <a:gdLst>
                <a:gd name="T0" fmla="*/ 0 w 4"/>
                <a:gd name="T1" fmla="*/ 2 h 4"/>
                <a:gd name="T2" fmla="*/ 2 w 4"/>
                <a:gd name="T3" fmla="*/ 0 h 4"/>
                <a:gd name="T4" fmla="*/ 4 w 4"/>
                <a:gd name="T5" fmla="*/ 2 h 4"/>
                <a:gd name="T6" fmla="*/ 2 w 4"/>
                <a:gd name="T7" fmla="*/ 4 h 4"/>
                <a:gd name="T8" fmla="*/ 0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0" y="2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2" y="4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33B4EF"/>
            </a:solidFill>
            <a:ln w="10" cap="flat">
              <a:solidFill>
                <a:srgbClr val="0089E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Coherent </a:t>
            </a:r>
            <a:r>
              <a:rPr lang="fr-FR" dirty="0" err="1">
                <a:solidFill>
                  <a:schemeClr val="tx1"/>
                </a:solidFill>
              </a:rPr>
              <a:t>Private</a:t>
            </a:r>
            <a:r>
              <a:rPr lang="fr-FR" dirty="0">
                <a:solidFill>
                  <a:schemeClr val="tx1"/>
                </a:solidFill>
              </a:rPr>
              <a:t> Caches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3601" y="4267200"/>
            <a:ext cx="7859713" cy="685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set of caches appears to be just one cache.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590801" y="1676401"/>
            <a:ext cx="7097713" cy="2398713"/>
            <a:chOff x="960" y="1152"/>
            <a:chExt cx="4471" cy="151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1152"/>
              <a:ext cx="4471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04" y="1853"/>
              <a:ext cx="1442" cy="183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036" y="1475"/>
              <a:ext cx="344" cy="248"/>
            </a:xfrm>
            <a:custGeom>
              <a:avLst/>
              <a:gdLst>
                <a:gd name="T0" fmla="*/ 116 w 849"/>
                <a:gd name="T1" fmla="*/ 0 h 614"/>
                <a:gd name="T2" fmla="*/ 733 w 849"/>
                <a:gd name="T3" fmla="*/ 0 h 614"/>
                <a:gd name="T4" fmla="*/ 849 w 849"/>
                <a:gd name="T5" fmla="*/ 116 h 614"/>
                <a:gd name="T6" fmla="*/ 849 w 849"/>
                <a:gd name="T7" fmla="*/ 498 h 614"/>
                <a:gd name="T8" fmla="*/ 733 w 849"/>
                <a:gd name="T9" fmla="*/ 614 h 614"/>
                <a:gd name="T10" fmla="*/ 116 w 849"/>
                <a:gd name="T11" fmla="*/ 614 h 614"/>
                <a:gd name="T12" fmla="*/ 0 w 849"/>
                <a:gd name="T13" fmla="*/ 498 h 614"/>
                <a:gd name="T14" fmla="*/ 0 w 849"/>
                <a:gd name="T15" fmla="*/ 116 h 614"/>
                <a:gd name="T16" fmla="*/ 116 w 849"/>
                <a:gd name="T17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4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8"/>
                  </a:lnTo>
                  <a:cubicBezTo>
                    <a:pt x="849" y="562"/>
                    <a:pt x="797" y="614"/>
                    <a:pt x="733" y="614"/>
                  </a:cubicBezTo>
                  <a:lnTo>
                    <a:pt x="116" y="614"/>
                  </a:lnTo>
                  <a:cubicBezTo>
                    <a:pt x="52" y="614"/>
                    <a:pt x="0" y="562"/>
                    <a:pt x="0" y="498"/>
                  </a:cubicBez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065" y="1541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331" y="1890"/>
              <a:ext cx="6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Shared L1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439" y="1475"/>
              <a:ext cx="345" cy="248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1"/>
                    <a:pt x="849" y="116"/>
                  </a:cubicBezTo>
                  <a:lnTo>
                    <a:pt x="849" y="497"/>
                  </a:lnTo>
                  <a:cubicBezTo>
                    <a:pt x="849" y="561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2" y="613"/>
                    <a:pt x="0" y="561"/>
                    <a:pt x="0" y="497"/>
                  </a:cubicBezTo>
                  <a:lnTo>
                    <a:pt x="0" y="116"/>
                  </a:lnTo>
                  <a:cubicBezTo>
                    <a:pt x="0" y="51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468" y="1541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081" y="1478"/>
              <a:ext cx="345" cy="248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7"/>
                  </a:lnTo>
                  <a:cubicBezTo>
                    <a:pt x="849" y="561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1" y="613"/>
                    <a:pt x="0" y="561"/>
                    <a:pt x="0" y="497"/>
                  </a:cubicBezTo>
                  <a:lnTo>
                    <a:pt x="0" y="116"/>
                  </a:lnTo>
                  <a:cubicBezTo>
                    <a:pt x="0" y="52"/>
                    <a:pt x="51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110" y="1544"/>
              <a:ext cx="2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1837" y="1568"/>
              <a:ext cx="16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915" y="1568"/>
              <a:ext cx="16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2000" y="1568"/>
              <a:ext cx="16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182" y="1745"/>
              <a:ext cx="47" cy="83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1156" y="1718"/>
              <a:ext cx="98" cy="43"/>
            </a:xfrm>
            <a:custGeom>
              <a:avLst/>
              <a:gdLst>
                <a:gd name="T0" fmla="*/ 129 w 242"/>
                <a:gd name="T1" fmla="*/ 0 h 107"/>
                <a:gd name="T2" fmla="*/ 0 w 242"/>
                <a:gd name="T3" fmla="*/ 107 h 107"/>
                <a:gd name="T4" fmla="*/ 242 w 242"/>
                <a:gd name="T5" fmla="*/ 100 h 107"/>
                <a:gd name="T6" fmla="*/ 129 w 24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2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1158" y="1813"/>
              <a:ext cx="96" cy="41"/>
            </a:xfrm>
            <a:custGeom>
              <a:avLst/>
              <a:gdLst>
                <a:gd name="T0" fmla="*/ 122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2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2" y="100"/>
                  </a:moveTo>
                  <a:cubicBezTo>
                    <a:pt x="70" y="64"/>
                    <a:pt x="53" y="44"/>
                    <a:pt x="0" y="7"/>
                  </a:cubicBezTo>
                  <a:lnTo>
                    <a:pt x="235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589" y="1745"/>
              <a:ext cx="46" cy="83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562" y="1718"/>
              <a:ext cx="99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1565" y="1813"/>
              <a:ext cx="96" cy="41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4"/>
                    <a:pt x="52" y="44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231" y="1747"/>
              <a:ext cx="46" cy="8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204" y="1720"/>
              <a:ext cx="99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207" y="1816"/>
              <a:ext cx="96" cy="40"/>
            </a:xfrm>
            <a:custGeom>
              <a:avLst/>
              <a:gdLst>
                <a:gd name="T0" fmla="*/ 122 w 236"/>
                <a:gd name="T1" fmla="*/ 100 h 100"/>
                <a:gd name="T2" fmla="*/ 0 w 236"/>
                <a:gd name="T3" fmla="*/ 6 h 100"/>
                <a:gd name="T4" fmla="*/ 236 w 236"/>
                <a:gd name="T5" fmla="*/ 0 h 100"/>
                <a:gd name="T6" fmla="*/ 122 w 236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" h="100">
                  <a:moveTo>
                    <a:pt x="122" y="100"/>
                  </a:moveTo>
                  <a:cubicBezTo>
                    <a:pt x="70" y="63"/>
                    <a:pt x="53" y="43"/>
                    <a:pt x="0" y="6"/>
                  </a:cubicBezTo>
                  <a:lnTo>
                    <a:pt x="236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403" y="1788"/>
              <a:ext cx="1478" cy="285"/>
            </a:xfrm>
            <a:prstGeom prst="rect">
              <a:avLst/>
            </a:prstGeom>
            <a:solidFill>
              <a:srgbClr val="EEFFAA"/>
            </a:solidFill>
            <a:ln w="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523" y="1838"/>
              <a:ext cx="191" cy="189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451" y="1463"/>
              <a:ext cx="345" cy="248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1"/>
                    <a:pt x="849" y="116"/>
                  </a:cubicBezTo>
                  <a:lnTo>
                    <a:pt x="849" y="497"/>
                  </a:lnTo>
                  <a:cubicBezTo>
                    <a:pt x="849" y="561"/>
                    <a:pt x="797" y="613"/>
                    <a:pt x="733" y="613"/>
                  </a:cubicBezTo>
                  <a:lnTo>
                    <a:pt x="116" y="613"/>
                  </a:lnTo>
                  <a:cubicBezTo>
                    <a:pt x="52" y="613"/>
                    <a:pt x="0" y="561"/>
                    <a:pt x="0" y="497"/>
                  </a:cubicBezTo>
                  <a:lnTo>
                    <a:pt x="0" y="116"/>
                  </a:lnTo>
                  <a:cubicBezTo>
                    <a:pt x="0" y="51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3480" y="1529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855" y="1463"/>
              <a:ext cx="344" cy="248"/>
            </a:xfrm>
            <a:custGeom>
              <a:avLst/>
              <a:gdLst>
                <a:gd name="T0" fmla="*/ 116 w 849"/>
                <a:gd name="T1" fmla="*/ 0 h 613"/>
                <a:gd name="T2" fmla="*/ 733 w 849"/>
                <a:gd name="T3" fmla="*/ 0 h 613"/>
                <a:gd name="T4" fmla="*/ 849 w 849"/>
                <a:gd name="T5" fmla="*/ 116 h 613"/>
                <a:gd name="T6" fmla="*/ 849 w 849"/>
                <a:gd name="T7" fmla="*/ 497 h 613"/>
                <a:gd name="T8" fmla="*/ 733 w 849"/>
                <a:gd name="T9" fmla="*/ 613 h 613"/>
                <a:gd name="T10" fmla="*/ 116 w 849"/>
                <a:gd name="T11" fmla="*/ 613 h 613"/>
                <a:gd name="T12" fmla="*/ 0 w 849"/>
                <a:gd name="T13" fmla="*/ 497 h 613"/>
                <a:gd name="T14" fmla="*/ 0 w 849"/>
                <a:gd name="T15" fmla="*/ 116 h 613"/>
                <a:gd name="T16" fmla="*/ 116 w 849"/>
                <a:gd name="T1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3">
                  <a:moveTo>
                    <a:pt x="116" y="0"/>
                  </a:moveTo>
                  <a:lnTo>
                    <a:pt x="733" y="0"/>
                  </a:lnTo>
                  <a:cubicBezTo>
                    <a:pt x="798" y="0"/>
                    <a:pt x="849" y="52"/>
                    <a:pt x="849" y="116"/>
                  </a:cubicBezTo>
                  <a:lnTo>
                    <a:pt x="849" y="497"/>
                  </a:lnTo>
                  <a:cubicBezTo>
                    <a:pt x="849" y="562"/>
                    <a:pt x="798" y="613"/>
                    <a:pt x="733" y="613"/>
                  </a:cubicBezTo>
                  <a:lnTo>
                    <a:pt x="116" y="613"/>
                  </a:lnTo>
                  <a:cubicBezTo>
                    <a:pt x="52" y="613"/>
                    <a:pt x="0" y="562"/>
                    <a:pt x="0" y="497"/>
                  </a:cubicBezTo>
                  <a:lnTo>
                    <a:pt x="0" y="116"/>
                  </a:lnTo>
                  <a:cubicBezTo>
                    <a:pt x="0" y="52"/>
                    <a:pt x="52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884" y="1529"/>
              <a:ext cx="22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497" y="1466"/>
              <a:ext cx="344" cy="248"/>
            </a:xfrm>
            <a:custGeom>
              <a:avLst/>
              <a:gdLst>
                <a:gd name="T0" fmla="*/ 116 w 849"/>
                <a:gd name="T1" fmla="*/ 0 h 614"/>
                <a:gd name="T2" fmla="*/ 733 w 849"/>
                <a:gd name="T3" fmla="*/ 0 h 614"/>
                <a:gd name="T4" fmla="*/ 849 w 849"/>
                <a:gd name="T5" fmla="*/ 116 h 614"/>
                <a:gd name="T6" fmla="*/ 849 w 849"/>
                <a:gd name="T7" fmla="*/ 498 h 614"/>
                <a:gd name="T8" fmla="*/ 733 w 849"/>
                <a:gd name="T9" fmla="*/ 614 h 614"/>
                <a:gd name="T10" fmla="*/ 116 w 849"/>
                <a:gd name="T11" fmla="*/ 614 h 614"/>
                <a:gd name="T12" fmla="*/ 0 w 849"/>
                <a:gd name="T13" fmla="*/ 498 h 614"/>
                <a:gd name="T14" fmla="*/ 0 w 849"/>
                <a:gd name="T15" fmla="*/ 116 h 614"/>
                <a:gd name="T16" fmla="*/ 116 w 849"/>
                <a:gd name="T17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9" h="614">
                  <a:moveTo>
                    <a:pt x="116" y="0"/>
                  </a:moveTo>
                  <a:lnTo>
                    <a:pt x="733" y="0"/>
                  </a:lnTo>
                  <a:cubicBezTo>
                    <a:pt x="797" y="0"/>
                    <a:pt x="849" y="52"/>
                    <a:pt x="849" y="116"/>
                  </a:cubicBezTo>
                  <a:lnTo>
                    <a:pt x="849" y="498"/>
                  </a:lnTo>
                  <a:cubicBezTo>
                    <a:pt x="849" y="562"/>
                    <a:pt x="797" y="614"/>
                    <a:pt x="733" y="614"/>
                  </a:cubicBezTo>
                  <a:lnTo>
                    <a:pt x="116" y="614"/>
                  </a:lnTo>
                  <a:cubicBezTo>
                    <a:pt x="51" y="614"/>
                    <a:pt x="0" y="562"/>
                    <a:pt x="0" y="498"/>
                  </a:cubicBezTo>
                  <a:lnTo>
                    <a:pt x="0" y="116"/>
                  </a:lnTo>
                  <a:cubicBezTo>
                    <a:pt x="0" y="52"/>
                    <a:pt x="51" y="0"/>
                    <a:pt x="116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526" y="1532"/>
              <a:ext cx="2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 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4252" y="1556"/>
              <a:ext cx="16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4331" y="1556"/>
              <a:ext cx="15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4415" y="1556"/>
              <a:ext cx="17" cy="13"/>
            </a:xfrm>
            <a:prstGeom prst="ellipse">
              <a:avLst/>
            </a:prstGeom>
            <a:solidFill>
              <a:srgbClr val="00008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3598" y="1733"/>
              <a:ext cx="46" cy="83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571" y="1706"/>
              <a:ext cx="99" cy="43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574" y="1801"/>
              <a:ext cx="96" cy="41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005" y="1733"/>
              <a:ext cx="46" cy="83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978" y="1706"/>
              <a:ext cx="98" cy="43"/>
            </a:xfrm>
            <a:custGeom>
              <a:avLst/>
              <a:gdLst>
                <a:gd name="T0" fmla="*/ 130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30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30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981" y="1801"/>
              <a:ext cx="95" cy="41"/>
            </a:xfrm>
            <a:custGeom>
              <a:avLst/>
              <a:gdLst>
                <a:gd name="T0" fmla="*/ 122 w 235"/>
                <a:gd name="T1" fmla="*/ 100 h 100"/>
                <a:gd name="T2" fmla="*/ 0 w 235"/>
                <a:gd name="T3" fmla="*/ 6 h 100"/>
                <a:gd name="T4" fmla="*/ 235 w 235"/>
                <a:gd name="T5" fmla="*/ 0 h 100"/>
                <a:gd name="T6" fmla="*/ 122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2" y="100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646" y="1735"/>
              <a:ext cx="47" cy="8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4619" y="1708"/>
              <a:ext cx="99" cy="43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99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6"/>
                    <a:pt x="52" y="70"/>
                    <a:pt x="0" y="106"/>
                  </a:cubicBezTo>
                  <a:lnTo>
                    <a:pt x="243" y="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557" y="1867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4623" y="1804"/>
              <a:ext cx="95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928" y="1837"/>
              <a:ext cx="191" cy="190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962" y="1867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573" y="1841"/>
              <a:ext cx="191" cy="190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607" y="1871"/>
              <a:ext cx="11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426" y="2158"/>
              <a:ext cx="1442" cy="183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753" y="2195"/>
              <a:ext cx="6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Shared L2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3599" y="2051"/>
              <a:ext cx="47" cy="8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3573" y="2025"/>
              <a:ext cx="98" cy="43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100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6"/>
                    <a:pt x="52" y="70"/>
                    <a:pt x="0" y="106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3576" y="2120"/>
              <a:ext cx="95" cy="41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998" y="2051"/>
              <a:ext cx="46" cy="8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971" y="2025"/>
              <a:ext cx="99" cy="43"/>
            </a:xfrm>
            <a:custGeom>
              <a:avLst/>
              <a:gdLst>
                <a:gd name="T0" fmla="*/ 130 w 243"/>
                <a:gd name="T1" fmla="*/ 0 h 106"/>
                <a:gd name="T2" fmla="*/ 0 w 243"/>
                <a:gd name="T3" fmla="*/ 106 h 106"/>
                <a:gd name="T4" fmla="*/ 243 w 243"/>
                <a:gd name="T5" fmla="*/ 100 h 106"/>
                <a:gd name="T6" fmla="*/ 130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30" y="0"/>
                  </a:moveTo>
                  <a:cubicBezTo>
                    <a:pt x="77" y="36"/>
                    <a:pt x="53" y="70"/>
                    <a:pt x="0" y="106"/>
                  </a:cubicBezTo>
                  <a:lnTo>
                    <a:pt x="243" y="10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3974" y="2120"/>
              <a:ext cx="96" cy="41"/>
            </a:xfrm>
            <a:custGeom>
              <a:avLst/>
              <a:gdLst>
                <a:gd name="T0" fmla="*/ 122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2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2" y="100"/>
                  </a:moveTo>
                  <a:cubicBezTo>
                    <a:pt x="69" y="63"/>
                    <a:pt x="52" y="43"/>
                    <a:pt x="0" y="7"/>
                  </a:cubicBezTo>
                  <a:lnTo>
                    <a:pt x="235" y="0"/>
                  </a:lnTo>
                  <a:lnTo>
                    <a:pt x="122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4650" y="2045"/>
              <a:ext cx="46" cy="83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4623" y="2017"/>
              <a:ext cx="98" cy="44"/>
            </a:xfrm>
            <a:custGeom>
              <a:avLst/>
              <a:gdLst>
                <a:gd name="T0" fmla="*/ 129 w 243"/>
                <a:gd name="T1" fmla="*/ 0 h 107"/>
                <a:gd name="T2" fmla="*/ 0 w 243"/>
                <a:gd name="T3" fmla="*/ 107 h 107"/>
                <a:gd name="T4" fmla="*/ 243 w 243"/>
                <a:gd name="T5" fmla="*/ 100 h 107"/>
                <a:gd name="T6" fmla="*/ 129 w 243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7">
                  <a:moveTo>
                    <a:pt x="129" y="0"/>
                  </a:moveTo>
                  <a:cubicBezTo>
                    <a:pt x="77" y="37"/>
                    <a:pt x="52" y="70"/>
                    <a:pt x="0" y="107"/>
                  </a:cubicBezTo>
                  <a:lnTo>
                    <a:pt x="243" y="100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4626" y="2113"/>
              <a:ext cx="95" cy="40"/>
            </a:xfrm>
            <a:custGeom>
              <a:avLst/>
              <a:gdLst>
                <a:gd name="T0" fmla="*/ 121 w 235"/>
                <a:gd name="T1" fmla="*/ 99 h 99"/>
                <a:gd name="T2" fmla="*/ 0 w 235"/>
                <a:gd name="T3" fmla="*/ 6 h 99"/>
                <a:gd name="T4" fmla="*/ 235 w 235"/>
                <a:gd name="T5" fmla="*/ 0 h 99"/>
                <a:gd name="T6" fmla="*/ 121 w 235"/>
                <a:gd name="T7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99">
                  <a:moveTo>
                    <a:pt x="121" y="99"/>
                  </a:moveTo>
                  <a:cubicBezTo>
                    <a:pt x="69" y="63"/>
                    <a:pt x="52" y="43"/>
                    <a:pt x="0" y="6"/>
                  </a:cubicBezTo>
                  <a:lnTo>
                    <a:pt x="235" y="0"/>
                  </a:lnTo>
                  <a:lnTo>
                    <a:pt x="121" y="99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1018" y="2155"/>
              <a:ext cx="1442" cy="182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1345" y="2191"/>
              <a:ext cx="69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Shared L2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1651" y="2048"/>
              <a:ext cx="47" cy="8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1625" y="2021"/>
              <a:ext cx="98" cy="43"/>
            </a:xfrm>
            <a:custGeom>
              <a:avLst/>
              <a:gdLst>
                <a:gd name="T0" fmla="*/ 129 w 243"/>
                <a:gd name="T1" fmla="*/ 0 h 106"/>
                <a:gd name="T2" fmla="*/ 0 w 243"/>
                <a:gd name="T3" fmla="*/ 106 h 106"/>
                <a:gd name="T4" fmla="*/ 243 w 243"/>
                <a:gd name="T5" fmla="*/ 99 h 106"/>
                <a:gd name="T6" fmla="*/ 129 w 243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106">
                  <a:moveTo>
                    <a:pt x="129" y="0"/>
                  </a:moveTo>
                  <a:cubicBezTo>
                    <a:pt x="77" y="36"/>
                    <a:pt x="52" y="70"/>
                    <a:pt x="0" y="106"/>
                  </a:cubicBezTo>
                  <a:lnTo>
                    <a:pt x="243" y="9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1628" y="2117"/>
              <a:ext cx="95" cy="40"/>
            </a:xfrm>
            <a:custGeom>
              <a:avLst/>
              <a:gdLst>
                <a:gd name="T0" fmla="*/ 121 w 235"/>
                <a:gd name="T1" fmla="*/ 100 h 100"/>
                <a:gd name="T2" fmla="*/ 0 w 235"/>
                <a:gd name="T3" fmla="*/ 7 h 100"/>
                <a:gd name="T4" fmla="*/ 235 w 235"/>
                <a:gd name="T5" fmla="*/ 0 h 100"/>
                <a:gd name="T6" fmla="*/ 121 w 23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100">
                  <a:moveTo>
                    <a:pt x="121" y="100"/>
                  </a:moveTo>
                  <a:cubicBezTo>
                    <a:pt x="69" y="63"/>
                    <a:pt x="52" y="43"/>
                    <a:pt x="0" y="7"/>
                  </a:cubicBezTo>
                  <a:lnTo>
                    <a:pt x="235" y="0"/>
                  </a:lnTo>
                  <a:lnTo>
                    <a:pt x="121" y="10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2646" y="1776"/>
              <a:ext cx="598" cy="202"/>
            </a:xfrm>
            <a:prstGeom prst="ellipse">
              <a:avLst/>
            </a:prstGeom>
            <a:solidFill>
              <a:srgbClr val="FFD5D5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2820" y="1844"/>
              <a:ext cx="257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>
              <a:off x="2816" y="1916"/>
              <a:ext cx="257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4918" y="1821"/>
              <a:ext cx="3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One logical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5011" y="1932"/>
              <a:ext cx="1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cache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362200" y="1524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one cache </a:t>
            </a:r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4139514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672914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206314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739714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48400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781800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315200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8600" y="19812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3487736" y="274320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distributed cache needs to be perceived as a single array of</a:t>
            </a:r>
            <a:br>
              <a:rPr lang="en-US" dirty="0"/>
            </a:br>
            <a:r>
              <a:rPr lang="en-US" dirty="0"/>
              <a:t>                                      bytes by all threads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2133600" y="1676400"/>
            <a:ext cx="1219200" cy="457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AIM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2133600" y="3787775"/>
            <a:ext cx="2286000" cy="762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can problems happen?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242356" y="4549776"/>
            <a:ext cx="67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T1:</a:t>
            </a:r>
          </a:p>
          <a:p>
            <a:r>
              <a:rPr lang="en-US" dirty="0"/>
              <a:t>x = 1</a:t>
            </a:r>
          </a:p>
          <a:p>
            <a:r>
              <a:rPr lang="en-US" dirty="0"/>
              <a:t>x  = 2</a:t>
            </a:r>
          </a:p>
          <a:p>
            <a:r>
              <a:rPr lang="en-US" dirty="0"/>
              <a:t>x = 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406978" y="4549775"/>
            <a:ext cx="641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T2:</a:t>
            </a:r>
          </a:p>
          <a:p>
            <a:r>
              <a:rPr lang="en-US" dirty="0"/>
              <a:t>x = 4</a:t>
            </a:r>
          </a:p>
          <a:p>
            <a:r>
              <a:rPr lang="en-US" dirty="0"/>
              <a:t>x = 5</a:t>
            </a:r>
          </a:p>
          <a:p>
            <a:r>
              <a:rPr lang="en-US" dirty="0"/>
              <a:t>x = 6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429500" y="4549774"/>
            <a:ext cx="731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T3:</a:t>
            </a:r>
          </a:p>
          <a:p>
            <a:r>
              <a:rPr lang="en-US" dirty="0"/>
              <a:t>t1  = x</a:t>
            </a:r>
          </a:p>
          <a:p>
            <a:r>
              <a:rPr lang="en-US" dirty="0"/>
              <a:t>t2 = x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8304589" y="4570369"/>
            <a:ext cx="763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T4:</a:t>
            </a:r>
          </a:p>
          <a:p>
            <a:r>
              <a:rPr lang="en-US" dirty="0"/>
              <a:t>t3  = x</a:t>
            </a:r>
          </a:p>
          <a:p>
            <a:r>
              <a:rPr lang="en-US" dirty="0"/>
              <a:t>t4 = x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939615" y="6172200"/>
            <a:ext cx="2371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(t1,t2) = (2,4)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500621" y="6166022"/>
            <a:ext cx="237128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(t3,t4) = (4,2)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187" y="6003272"/>
            <a:ext cx="809567" cy="7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83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0" y="3810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a single cache </a:t>
            </a:r>
            <a:r>
              <a:rPr lang="fr-FR" dirty="0" err="1">
                <a:solidFill>
                  <a:schemeClr val="tx1"/>
                </a:solidFill>
              </a:rPr>
              <a:t>mean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438400" y="1600200"/>
            <a:ext cx="7416800" cy="426720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to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ensure</a:t>
            </a:r>
            <a:r>
              <a:rPr lang="en-US" dirty="0">
                <a:latin typeface="Calibri" panose="020F0502020204030204" pitchFamily="34" charset="0"/>
              </a:rPr>
              <a:t> coherence?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Is there a problem if multiple threads read at the same time?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only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care</a:t>
            </a:r>
            <a:r>
              <a:rPr lang="en-US" dirty="0">
                <a:latin typeface="Calibri" panose="020F0502020204030204" pitchFamily="34" charset="0"/>
              </a:rPr>
              <a:t> about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order</a:t>
            </a:r>
            <a:r>
              <a:rPr lang="en-US" dirty="0">
                <a:latin typeface="Calibri" panose="020F0502020204030204" pitchFamily="34" charset="0"/>
              </a:rPr>
              <a:t> of writes (for any specific memory address)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Reading is just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fine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You will always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latin typeface="Calibri" panose="020F0502020204030204" pitchFamily="34" charset="0"/>
              </a:rPr>
              <a:t> the same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</a:rPr>
              <a:t> as long as there are no intervening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writes</a:t>
            </a:r>
            <a:r>
              <a:rPr lang="en-US" dirty="0">
                <a:latin typeface="Calibri" panose="020F0502020204030204" pitchFamily="34" charset="0"/>
              </a:rPr>
              <a:t> (for the same location)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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order</a:t>
            </a:r>
            <a:r>
              <a:rPr lang="en-US" dirty="0">
                <a:latin typeface="Calibri" panose="020F0502020204030204" pitchFamily="34" charset="0"/>
                <a:sym typeface="Wingdings" panose="05000000000000000000" pitchFamily="2" charset="2"/>
              </a:rPr>
              <a:t> of reads does not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matter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if there are not intervening writes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70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0" y="3810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about </a:t>
            </a:r>
            <a:r>
              <a:rPr lang="fr-FR" dirty="0" err="1">
                <a:solidFill>
                  <a:schemeClr val="tx1"/>
                </a:solidFill>
              </a:rPr>
              <a:t>writes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590800" y="1752600"/>
            <a:ext cx="7416800" cy="426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Writes need a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global</a:t>
            </a:r>
            <a:r>
              <a:rPr lang="en-US" sz="2400" dirty="0">
                <a:latin typeface="Calibri" panose="020F0502020204030204" pitchFamily="34" charset="0"/>
              </a:rPr>
              <a:t> ordering.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</a:rPr>
              <a:t>Global ordering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All threads see the same order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Acquire access to an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exclusive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resource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Exclusive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resource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 A resource, which can be acquired by any one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request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at any point of time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IDEA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: Let us designate a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bus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(set of copper wires) as an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exclusive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resource. The read/</a:t>
            </a: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write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request that has exclusive access to the bus, can use it to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transmit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a message to caches in a </a:t>
            </a:r>
            <a:r>
              <a:rPr lang="en-US" sz="2400" dirty="0">
                <a:solidFill>
                  <a:srgbClr val="00B0F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distributed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cache, and thus effect a read or write.	</a:t>
            </a:r>
          </a:p>
        </p:txBody>
      </p:sp>
    </p:spTree>
    <p:extLst>
      <p:ext uri="{BB962C8B-B14F-4D97-AF65-F5344CB8AC3E}">
        <p14:creationId xmlns:p14="http://schemas.microsoft.com/office/powerpoint/2010/main" val="4080586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057400"/>
            <a:ext cx="7848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  The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order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of accesses to the bus induces a global ordering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  The ordering of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reads</a:t>
            </a:r>
            <a:r>
              <a:rPr 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 does not matter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  <a:sym typeface="Wingdings" panose="05000000000000000000" pitchFamily="2" charset="2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  However, the order of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writes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does matter</a:t>
            </a:r>
            <a:r>
              <a:rPr lang="en-US" sz="2800" dirty="0">
                <a:latin typeface="Calibri" panose="020F0502020204030204" pitchFamily="34" charset="0"/>
                <a:sym typeface="Wingdings" panose="05000000000000000000" pitchFamily="2" charset="2"/>
              </a:rPr>
              <a:t>. The mutual exclusivity of the bus lets us have an order for writes. 			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965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Snoopy</a:t>
            </a:r>
            <a:r>
              <a:rPr lang="fr-FR" dirty="0">
                <a:solidFill>
                  <a:schemeClr val="tx1"/>
                </a:solidFill>
              </a:rPr>
              <a:t> Protocol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4340226"/>
            <a:ext cx="7188200" cy="1831975"/>
          </a:xfrm>
        </p:spPr>
        <p:txBody>
          <a:bodyPr vert="horz" lIns="0" tIns="0" rIns="0" bIns="0" rtlCol="0">
            <a:normAutofit fontScale="92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All the caches are connected to a </a:t>
            </a:r>
            <a:r>
              <a:rPr lang="en-US" sz="2800" dirty="0">
                <a:solidFill>
                  <a:srgbClr val="94006B"/>
                </a:solidFill>
                <a:latin typeface="Calibri" panose="020F0502020204030204" pitchFamily="34" charset="0"/>
              </a:rPr>
              <a:t>multi-reader, single-writer bus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bus can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broadcast</a:t>
            </a:r>
            <a:r>
              <a:rPr lang="en-US" sz="2800" dirty="0">
                <a:latin typeface="Calibri" panose="020F0502020204030204" pitchFamily="34" charset="0"/>
              </a:rPr>
              <a:t> data. All caches see the same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order</a:t>
            </a:r>
            <a:r>
              <a:rPr lang="en-US" sz="2800" dirty="0">
                <a:latin typeface="Calibri" panose="020F0502020204030204" pitchFamily="34" charset="0"/>
              </a:rPr>
              <a:t> of messages, and also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all</a:t>
            </a:r>
            <a:r>
              <a:rPr lang="en-US" sz="2800" dirty="0">
                <a:latin typeface="Calibri" panose="020F0502020204030204" pitchFamily="34" charset="0"/>
              </a:rPr>
              <a:t> the messages.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495800" y="1524001"/>
            <a:ext cx="4267200" cy="2640013"/>
            <a:chOff x="1872" y="960"/>
            <a:chExt cx="2688" cy="166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72" y="960"/>
              <a:ext cx="2688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110" y="1647"/>
              <a:ext cx="307" cy="321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95" y="1014"/>
              <a:ext cx="553" cy="419"/>
            </a:xfrm>
            <a:custGeom>
              <a:avLst/>
              <a:gdLst>
                <a:gd name="T0" fmla="*/ 178 w 1242"/>
                <a:gd name="T1" fmla="*/ 0 h 942"/>
                <a:gd name="T2" fmla="*/ 1064 w 1242"/>
                <a:gd name="T3" fmla="*/ 0 h 942"/>
                <a:gd name="T4" fmla="*/ 1242 w 1242"/>
                <a:gd name="T5" fmla="*/ 178 h 942"/>
                <a:gd name="T6" fmla="*/ 1242 w 1242"/>
                <a:gd name="T7" fmla="*/ 764 h 942"/>
                <a:gd name="T8" fmla="*/ 1064 w 1242"/>
                <a:gd name="T9" fmla="*/ 942 h 942"/>
                <a:gd name="T10" fmla="*/ 178 w 1242"/>
                <a:gd name="T11" fmla="*/ 942 h 942"/>
                <a:gd name="T12" fmla="*/ 0 w 1242"/>
                <a:gd name="T13" fmla="*/ 764 h 942"/>
                <a:gd name="T14" fmla="*/ 0 w 1242"/>
                <a:gd name="T15" fmla="*/ 178 h 942"/>
                <a:gd name="T16" fmla="*/ 178 w 1242"/>
                <a:gd name="T17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2" h="942">
                  <a:moveTo>
                    <a:pt x="178" y="0"/>
                  </a:moveTo>
                  <a:lnTo>
                    <a:pt x="1064" y="0"/>
                  </a:lnTo>
                  <a:cubicBezTo>
                    <a:pt x="1163" y="0"/>
                    <a:pt x="1242" y="79"/>
                    <a:pt x="1242" y="178"/>
                  </a:cubicBezTo>
                  <a:lnTo>
                    <a:pt x="1242" y="764"/>
                  </a:lnTo>
                  <a:cubicBezTo>
                    <a:pt x="1242" y="862"/>
                    <a:pt x="1163" y="942"/>
                    <a:pt x="1064" y="942"/>
                  </a:cubicBezTo>
                  <a:lnTo>
                    <a:pt x="178" y="942"/>
                  </a:lnTo>
                  <a:cubicBezTo>
                    <a:pt x="79" y="942"/>
                    <a:pt x="0" y="862"/>
                    <a:pt x="0" y="764"/>
                  </a:cubicBezTo>
                  <a:lnTo>
                    <a:pt x="0" y="178"/>
                  </a:lnTo>
                  <a:cubicBezTo>
                    <a:pt x="0" y="79"/>
                    <a:pt x="79" y="0"/>
                    <a:pt x="178" y="0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042" y="1128"/>
              <a:ext cx="3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Proc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643" y="1014"/>
              <a:ext cx="553" cy="419"/>
            </a:xfrm>
            <a:custGeom>
              <a:avLst/>
              <a:gdLst>
                <a:gd name="T0" fmla="*/ 178 w 1242"/>
                <a:gd name="T1" fmla="*/ 0 h 942"/>
                <a:gd name="T2" fmla="*/ 1064 w 1242"/>
                <a:gd name="T3" fmla="*/ 0 h 942"/>
                <a:gd name="T4" fmla="*/ 1242 w 1242"/>
                <a:gd name="T5" fmla="*/ 178 h 942"/>
                <a:gd name="T6" fmla="*/ 1242 w 1242"/>
                <a:gd name="T7" fmla="*/ 764 h 942"/>
                <a:gd name="T8" fmla="*/ 1064 w 1242"/>
                <a:gd name="T9" fmla="*/ 942 h 942"/>
                <a:gd name="T10" fmla="*/ 178 w 1242"/>
                <a:gd name="T11" fmla="*/ 942 h 942"/>
                <a:gd name="T12" fmla="*/ 0 w 1242"/>
                <a:gd name="T13" fmla="*/ 764 h 942"/>
                <a:gd name="T14" fmla="*/ 0 w 1242"/>
                <a:gd name="T15" fmla="*/ 178 h 942"/>
                <a:gd name="T16" fmla="*/ 178 w 1242"/>
                <a:gd name="T17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2" h="942">
                  <a:moveTo>
                    <a:pt x="178" y="0"/>
                  </a:moveTo>
                  <a:lnTo>
                    <a:pt x="1064" y="0"/>
                  </a:lnTo>
                  <a:cubicBezTo>
                    <a:pt x="1163" y="0"/>
                    <a:pt x="1242" y="80"/>
                    <a:pt x="1242" y="178"/>
                  </a:cubicBezTo>
                  <a:lnTo>
                    <a:pt x="1242" y="764"/>
                  </a:lnTo>
                  <a:cubicBezTo>
                    <a:pt x="1242" y="863"/>
                    <a:pt x="1163" y="942"/>
                    <a:pt x="1064" y="942"/>
                  </a:cubicBezTo>
                  <a:lnTo>
                    <a:pt x="178" y="942"/>
                  </a:lnTo>
                  <a:cubicBezTo>
                    <a:pt x="80" y="942"/>
                    <a:pt x="0" y="863"/>
                    <a:pt x="0" y="764"/>
                  </a:cubicBezTo>
                  <a:lnTo>
                    <a:pt x="0" y="178"/>
                  </a:lnTo>
                  <a:cubicBezTo>
                    <a:pt x="0" y="80"/>
                    <a:pt x="80" y="0"/>
                    <a:pt x="178" y="0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690" y="1129"/>
              <a:ext cx="3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Proc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674" y="1018"/>
              <a:ext cx="553" cy="420"/>
            </a:xfrm>
            <a:custGeom>
              <a:avLst/>
              <a:gdLst>
                <a:gd name="T0" fmla="*/ 178 w 1242"/>
                <a:gd name="T1" fmla="*/ 0 h 942"/>
                <a:gd name="T2" fmla="*/ 1064 w 1242"/>
                <a:gd name="T3" fmla="*/ 0 h 942"/>
                <a:gd name="T4" fmla="*/ 1242 w 1242"/>
                <a:gd name="T5" fmla="*/ 178 h 942"/>
                <a:gd name="T6" fmla="*/ 1242 w 1242"/>
                <a:gd name="T7" fmla="*/ 764 h 942"/>
                <a:gd name="T8" fmla="*/ 1064 w 1242"/>
                <a:gd name="T9" fmla="*/ 942 h 942"/>
                <a:gd name="T10" fmla="*/ 178 w 1242"/>
                <a:gd name="T11" fmla="*/ 942 h 942"/>
                <a:gd name="T12" fmla="*/ 0 w 1242"/>
                <a:gd name="T13" fmla="*/ 764 h 942"/>
                <a:gd name="T14" fmla="*/ 0 w 1242"/>
                <a:gd name="T15" fmla="*/ 178 h 942"/>
                <a:gd name="T16" fmla="*/ 178 w 1242"/>
                <a:gd name="T17" fmla="*/ 0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2" h="942">
                  <a:moveTo>
                    <a:pt x="178" y="0"/>
                  </a:moveTo>
                  <a:lnTo>
                    <a:pt x="1064" y="0"/>
                  </a:lnTo>
                  <a:cubicBezTo>
                    <a:pt x="1163" y="0"/>
                    <a:pt x="1242" y="79"/>
                    <a:pt x="1242" y="178"/>
                  </a:cubicBezTo>
                  <a:lnTo>
                    <a:pt x="1242" y="764"/>
                  </a:lnTo>
                  <a:cubicBezTo>
                    <a:pt x="1242" y="862"/>
                    <a:pt x="1163" y="942"/>
                    <a:pt x="1064" y="942"/>
                  </a:cubicBezTo>
                  <a:lnTo>
                    <a:pt x="178" y="942"/>
                  </a:lnTo>
                  <a:cubicBezTo>
                    <a:pt x="80" y="942"/>
                    <a:pt x="0" y="862"/>
                    <a:pt x="0" y="764"/>
                  </a:cubicBezTo>
                  <a:lnTo>
                    <a:pt x="0" y="178"/>
                  </a:lnTo>
                  <a:cubicBezTo>
                    <a:pt x="0" y="79"/>
                    <a:pt x="80" y="0"/>
                    <a:pt x="178" y="0"/>
                  </a:cubicBezTo>
                  <a:close/>
                </a:path>
              </a:pathLst>
            </a:cu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21" y="1133"/>
              <a:ext cx="39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Proc 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3281" y="1171"/>
              <a:ext cx="33" cy="31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408" y="1171"/>
              <a:ext cx="32" cy="31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3545" y="1171"/>
              <a:ext cx="31" cy="31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230" y="1469"/>
              <a:ext cx="74" cy="14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187" y="1424"/>
              <a:ext cx="158" cy="73"/>
            </a:xfrm>
            <a:custGeom>
              <a:avLst/>
              <a:gdLst>
                <a:gd name="T0" fmla="*/ 189 w 355"/>
                <a:gd name="T1" fmla="*/ 0 h 164"/>
                <a:gd name="T2" fmla="*/ 0 w 355"/>
                <a:gd name="T3" fmla="*/ 164 h 164"/>
                <a:gd name="T4" fmla="*/ 355 w 355"/>
                <a:gd name="T5" fmla="*/ 153 h 164"/>
                <a:gd name="T6" fmla="*/ 189 w 355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64">
                  <a:moveTo>
                    <a:pt x="189" y="0"/>
                  </a:moveTo>
                  <a:cubicBezTo>
                    <a:pt x="112" y="56"/>
                    <a:pt x="76" y="107"/>
                    <a:pt x="0" y="164"/>
                  </a:cubicBezTo>
                  <a:lnTo>
                    <a:pt x="355" y="15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192" y="1586"/>
              <a:ext cx="153" cy="68"/>
            </a:xfrm>
            <a:custGeom>
              <a:avLst/>
              <a:gdLst>
                <a:gd name="T0" fmla="*/ 178 w 344"/>
                <a:gd name="T1" fmla="*/ 154 h 154"/>
                <a:gd name="T2" fmla="*/ 0 w 344"/>
                <a:gd name="T3" fmla="*/ 10 h 154"/>
                <a:gd name="T4" fmla="*/ 344 w 344"/>
                <a:gd name="T5" fmla="*/ 0 h 154"/>
                <a:gd name="T6" fmla="*/ 178 w 344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154">
                  <a:moveTo>
                    <a:pt x="178" y="154"/>
                  </a:moveTo>
                  <a:cubicBezTo>
                    <a:pt x="101" y="97"/>
                    <a:pt x="77" y="67"/>
                    <a:pt x="0" y="10"/>
                  </a:cubicBezTo>
                  <a:lnTo>
                    <a:pt x="344" y="0"/>
                  </a:lnTo>
                  <a:lnTo>
                    <a:pt x="178" y="154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884" y="1469"/>
              <a:ext cx="74" cy="14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841" y="1424"/>
              <a:ext cx="158" cy="73"/>
            </a:xfrm>
            <a:custGeom>
              <a:avLst/>
              <a:gdLst>
                <a:gd name="T0" fmla="*/ 189 w 355"/>
                <a:gd name="T1" fmla="*/ 0 h 164"/>
                <a:gd name="T2" fmla="*/ 0 w 355"/>
                <a:gd name="T3" fmla="*/ 164 h 164"/>
                <a:gd name="T4" fmla="*/ 355 w 355"/>
                <a:gd name="T5" fmla="*/ 153 h 164"/>
                <a:gd name="T6" fmla="*/ 189 w 355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64">
                  <a:moveTo>
                    <a:pt x="189" y="0"/>
                  </a:moveTo>
                  <a:cubicBezTo>
                    <a:pt x="112" y="56"/>
                    <a:pt x="76" y="107"/>
                    <a:pt x="0" y="164"/>
                  </a:cubicBezTo>
                  <a:lnTo>
                    <a:pt x="355" y="15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846" y="1586"/>
              <a:ext cx="153" cy="68"/>
            </a:xfrm>
            <a:custGeom>
              <a:avLst/>
              <a:gdLst>
                <a:gd name="T0" fmla="*/ 178 w 344"/>
                <a:gd name="T1" fmla="*/ 154 h 154"/>
                <a:gd name="T2" fmla="*/ 0 w 344"/>
                <a:gd name="T3" fmla="*/ 10 h 154"/>
                <a:gd name="T4" fmla="*/ 344 w 344"/>
                <a:gd name="T5" fmla="*/ 0 h 154"/>
                <a:gd name="T6" fmla="*/ 178 w 344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154">
                  <a:moveTo>
                    <a:pt x="178" y="154"/>
                  </a:moveTo>
                  <a:cubicBezTo>
                    <a:pt x="101" y="97"/>
                    <a:pt x="77" y="67"/>
                    <a:pt x="0" y="10"/>
                  </a:cubicBezTo>
                  <a:lnTo>
                    <a:pt x="344" y="0"/>
                  </a:lnTo>
                  <a:lnTo>
                    <a:pt x="178" y="154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915" y="1474"/>
              <a:ext cx="74" cy="14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872" y="1428"/>
              <a:ext cx="158" cy="73"/>
            </a:xfrm>
            <a:custGeom>
              <a:avLst/>
              <a:gdLst>
                <a:gd name="T0" fmla="*/ 189 w 355"/>
                <a:gd name="T1" fmla="*/ 0 h 163"/>
                <a:gd name="T2" fmla="*/ 0 w 355"/>
                <a:gd name="T3" fmla="*/ 163 h 163"/>
                <a:gd name="T4" fmla="*/ 355 w 355"/>
                <a:gd name="T5" fmla="*/ 153 h 163"/>
                <a:gd name="T6" fmla="*/ 189 w 355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63">
                  <a:moveTo>
                    <a:pt x="189" y="0"/>
                  </a:moveTo>
                  <a:cubicBezTo>
                    <a:pt x="112" y="56"/>
                    <a:pt x="76" y="107"/>
                    <a:pt x="0" y="163"/>
                  </a:cubicBezTo>
                  <a:lnTo>
                    <a:pt x="355" y="15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165" y="1701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877" y="1590"/>
              <a:ext cx="153" cy="68"/>
            </a:xfrm>
            <a:custGeom>
              <a:avLst/>
              <a:gdLst>
                <a:gd name="T0" fmla="*/ 178 w 344"/>
                <a:gd name="T1" fmla="*/ 153 h 153"/>
                <a:gd name="T2" fmla="*/ 0 w 344"/>
                <a:gd name="T3" fmla="*/ 10 h 153"/>
                <a:gd name="T4" fmla="*/ 344 w 344"/>
                <a:gd name="T5" fmla="*/ 0 h 153"/>
                <a:gd name="T6" fmla="*/ 178 w 344"/>
                <a:gd name="T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153">
                  <a:moveTo>
                    <a:pt x="178" y="153"/>
                  </a:moveTo>
                  <a:cubicBezTo>
                    <a:pt x="101" y="97"/>
                    <a:pt x="77" y="66"/>
                    <a:pt x="0" y="10"/>
                  </a:cubicBezTo>
                  <a:lnTo>
                    <a:pt x="344" y="0"/>
                  </a:lnTo>
                  <a:lnTo>
                    <a:pt x="178" y="15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761" y="1647"/>
              <a:ext cx="307" cy="320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816" y="1701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797" y="1653"/>
              <a:ext cx="307" cy="321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3852" y="1707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954" y="2189"/>
              <a:ext cx="2317" cy="309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480" y="2253"/>
              <a:ext cx="76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Shared 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2233" y="2009"/>
              <a:ext cx="74" cy="14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2190" y="1963"/>
              <a:ext cx="158" cy="73"/>
            </a:xfrm>
            <a:custGeom>
              <a:avLst/>
              <a:gdLst>
                <a:gd name="T0" fmla="*/ 189 w 355"/>
                <a:gd name="T1" fmla="*/ 0 h 164"/>
                <a:gd name="T2" fmla="*/ 0 w 355"/>
                <a:gd name="T3" fmla="*/ 164 h 164"/>
                <a:gd name="T4" fmla="*/ 355 w 355"/>
                <a:gd name="T5" fmla="*/ 153 h 164"/>
                <a:gd name="T6" fmla="*/ 189 w 355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5" h="164">
                  <a:moveTo>
                    <a:pt x="189" y="0"/>
                  </a:moveTo>
                  <a:cubicBezTo>
                    <a:pt x="112" y="56"/>
                    <a:pt x="76" y="107"/>
                    <a:pt x="0" y="164"/>
                  </a:cubicBezTo>
                  <a:lnTo>
                    <a:pt x="355" y="15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2195" y="2125"/>
              <a:ext cx="153" cy="68"/>
            </a:xfrm>
            <a:custGeom>
              <a:avLst/>
              <a:gdLst>
                <a:gd name="T0" fmla="*/ 178 w 344"/>
                <a:gd name="T1" fmla="*/ 153 h 153"/>
                <a:gd name="T2" fmla="*/ 0 w 344"/>
                <a:gd name="T3" fmla="*/ 10 h 153"/>
                <a:gd name="T4" fmla="*/ 344 w 344"/>
                <a:gd name="T5" fmla="*/ 0 h 153"/>
                <a:gd name="T6" fmla="*/ 178 w 344"/>
                <a:gd name="T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153">
                  <a:moveTo>
                    <a:pt x="178" y="153"/>
                  </a:moveTo>
                  <a:cubicBezTo>
                    <a:pt x="101" y="97"/>
                    <a:pt x="77" y="67"/>
                    <a:pt x="0" y="10"/>
                  </a:cubicBezTo>
                  <a:lnTo>
                    <a:pt x="344" y="0"/>
                  </a:lnTo>
                  <a:lnTo>
                    <a:pt x="178" y="15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2874" y="2009"/>
              <a:ext cx="74" cy="14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2830" y="1963"/>
              <a:ext cx="159" cy="73"/>
            </a:xfrm>
            <a:custGeom>
              <a:avLst/>
              <a:gdLst>
                <a:gd name="T0" fmla="*/ 189 w 356"/>
                <a:gd name="T1" fmla="*/ 0 h 164"/>
                <a:gd name="T2" fmla="*/ 0 w 356"/>
                <a:gd name="T3" fmla="*/ 164 h 164"/>
                <a:gd name="T4" fmla="*/ 356 w 356"/>
                <a:gd name="T5" fmla="*/ 153 h 164"/>
                <a:gd name="T6" fmla="*/ 189 w 356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" h="164">
                  <a:moveTo>
                    <a:pt x="189" y="0"/>
                  </a:moveTo>
                  <a:cubicBezTo>
                    <a:pt x="113" y="56"/>
                    <a:pt x="77" y="107"/>
                    <a:pt x="0" y="164"/>
                  </a:cubicBezTo>
                  <a:lnTo>
                    <a:pt x="356" y="153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2835" y="2125"/>
              <a:ext cx="154" cy="68"/>
            </a:xfrm>
            <a:custGeom>
              <a:avLst/>
              <a:gdLst>
                <a:gd name="T0" fmla="*/ 177 w 344"/>
                <a:gd name="T1" fmla="*/ 153 h 153"/>
                <a:gd name="T2" fmla="*/ 0 w 344"/>
                <a:gd name="T3" fmla="*/ 10 h 153"/>
                <a:gd name="T4" fmla="*/ 344 w 344"/>
                <a:gd name="T5" fmla="*/ 0 h 153"/>
                <a:gd name="T6" fmla="*/ 177 w 344"/>
                <a:gd name="T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153">
                  <a:moveTo>
                    <a:pt x="177" y="153"/>
                  </a:moveTo>
                  <a:cubicBezTo>
                    <a:pt x="101" y="97"/>
                    <a:pt x="76" y="67"/>
                    <a:pt x="0" y="10"/>
                  </a:cubicBezTo>
                  <a:lnTo>
                    <a:pt x="344" y="0"/>
                  </a:lnTo>
                  <a:lnTo>
                    <a:pt x="177" y="15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3920" y="1997"/>
              <a:ext cx="74" cy="14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877" y="1951"/>
              <a:ext cx="158" cy="73"/>
            </a:xfrm>
            <a:custGeom>
              <a:avLst/>
              <a:gdLst>
                <a:gd name="T0" fmla="*/ 190 w 356"/>
                <a:gd name="T1" fmla="*/ 0 h 163"/>
                <a:gd name="T2" fmla="*/ 0 w 356"/>
                <a:gd name="T3" fmla="*/ 163 h 163"/>
                <a:gd name="T4" fmla="*/ 356 w 356"/>
                <a:gd name="T5" fmla="*/ 153 h 163"/>
                <a:gd name="T6" fmla="*/ 190 w 356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6" h="163">
                  <a:moveTo>
                    <a:pt x="190" y="0"/>
                  </a:moveTo>
                  <a:cubicBezTo>
                    <a:pt x="113" y="56"/>
                    <a:pt x="77" y="107"/>
                    <a:pt x="0" y="163"/>
                  </a:cubicBezTo>
                  <a:lnTo>
                    <a:pt x="356" y="153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882" y="2113"/>
              <a:ext cx="153" cy="68"/>
            </a:xfrm>
            <a:custGeom>
              <a:avLst/>
              <a:gdLst>
                <a:gd name="T0" fmla="*/ 178 w 344"/>
                <a:gd name="T1" fmla="*/ 153 h 153"/>
                <a:gd name="T2" fmla="*/ 0 w 344"/>
                <a:gd name="T3" fmla="*/ 10 h 153"/>
                <a:gd name="T4" fmla="*/ 344 w 344"/>
                <a:gd name="T5" fmla="*/ 0 h 153"/>
                <a:gd name="T6" fmla="*/ 178 w 344"/>
                <a:gd name="T7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4" h="153">
                  <a:moveTo>
                    <a:pt x="178" y="153"/>
                  </a:moveTo>
                  <a:cubicBezTo>
                    <a:pt x="101" y="97"/>
                    <a:pt x="76" y="66"/>
                    <a:pt x="0" y="10"/>
                  </a:cubicBezTo>
                  <a:lnTo>
                    <a:pt x="344" y="0"/>
                  </a:lnTo>
                  <a:lnTo>
                    <a:pt x="178" y="153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Write Update Protocol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00200"/>
            <a:ext cx="8077200" cy="4876800"/>
          </a:xfrm>
        </p:spPr>
        <p:txBody>
          <a:bodyPr vert="horz" lIns="0" tIns="0" rIns="0" bIns="0" rtlCol="0">
            <a:normAutofit fontScale="700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Tag each cache line with a state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 (Modified) → written by the current processor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 (Shared) → not modified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 (invalid) → not valid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Whenever there is a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write,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broadcast</a:t>
            </a:r>
            <a:r>
              <a:rPr lang="en-US" dirty="0">
                <a:latin typeface="Calibri" panose="020F0502020204030204" pitchFamily="34" charset="0"/>
              </a:rPr>
              <a:t> it to all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caches.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All the caches update the data. They thus see the same order of writes.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For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, broadcast it to all the caches, and ask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</a:rPr>
              <a:t>everybody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if they have the block. If any cache has the block, it sends a copy of the block. Otherwise, we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from the lower level.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While </a:t>
            </a:r>
            <a:r>
              <a:rPr lang="en-US" dirty="0">
                <a:solidFill>
                  <a:srgbClr val="5218F4"/>
                </a:solidFill>
                <a:latin typeface="Calibri" panose="020F0502020204030204" pitchFamily="34" charset="0"/>
              </a:rPr>
              <a:t>evicting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a block that has been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modified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write it to the lower level.  </a:t>
            </a:r>
            <a:r>
              <a:rPr lang="en-US" dirty="0">
                <a:latin typeface="Calibri" panose="020F0502020204030204" pitchFamily="34" charset="0"/>
              </a:rPr>
              <a:t>	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should be seamlessly able to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evict </a:t>
            </a:r>
            <a:r>
              <a:rPr lang="en-US" dirty="0">
                <a:latin typeface="Calibri" panose="020F0502020204030204" pitchFamily="34" charset="0"/>
              </a:rPr>
              <a:t>unmodified data from the cache. </a:t>
            </a:r>
            <a:endParaRPr lang="en-US" dirty="0">
              <a:solidFill>
                <a:srgbClr val="2300D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State </a:t>
            </a:r>
            <a:r>
              <a:rPr lang="fr-FR" dirty="0" err="1">
                <a:solidFill>
                  <a:schemeClr val="tx1"/>
                </a:solidFill>
              </a:rPr>
              <a:t>Diagram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3733800" y="1524001"/>
            <a:ext cx="5783580" cy="4176713"/>
            <a:chOff x="1776" y="1392"/>
            <a:chExt cx="3045" cy="2199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76" y="1392"/>
              <a:ext cx="3045" cy="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1859" y="1710"/>
              <a:ext cx="486" cy="428"/>
            </a:xfrm>
            <a:prstGeom prst="ellipse">
              <a:avLst/>
            </a:prstGeom>
            <a:solidFill>
              <a:srgbClr val="FFE6D5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057" y="1821"/>
              <a:ext cx="4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choolbook Uralic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3786" y="1764"/>
              <a:ext cx="486" cy="428"/>
            </a:xfrm>
            <a:prstGeom prst="ellipse">
              <a:avLst/>
            </a:prstGeom>
            <a:solidFill>
              <a:srgbClr val="FFE6D5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965" y="1884"/>
              <a:ext cx="8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choolbook Uralic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auto">
            <a:xfrm>
              <a:off x="2766" y="2824"/>
              <a:ext cx="486" cy="429"/>
            </a:xfrm>
            <a:prstGeom prst="ellipse">
              <a:avLst/>
            </a:prstGeom>
            <a:solidFill>
              <a:srgbClr val="FFE6D5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897" y="2931"/>
              <a:ext cx="16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choolbook Uralic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2350" y="1943"/>
              <a:ext cx="1435" cy="0"/>
            </a:xfrm>
            <a:prstGeom prst="line">
              <a:avLst/>
            </a:prstGeom>
            <a:noFill/>
            <a:ln w="13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3603" y="1891"/>
              <a:ext cx="182" cy="104"/>
            </a:xfrm>
            <a:custGeom>
              <a:avLst/>
              <a:gdLst>
                <a:gd name="T0" fmla="*/ 52 w 182"/>
                <a:gd name="T1" fmla="*/ 52 h 104"/>
                <a:gd name="T2" fmla="*/ 0 w 182"/>
                <a:gd name="T3" fmla="*/ 104 h 104"/>
                <a:gd name="T4" fmla="*/ 182 w 182"/>
                <a:gd name="T5" fmla="*/ 52 h 104"/>
                <a:gd name="T6" fmla="*/ 0 w 182"/>
                <a:gd name="T7" fmla="*/ 0 h 104"/>
                <a:gd name="T8" fmla="*/ 52 w 182"/>
                <a:gd name="T9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4">
                  <a:moveTo>
                    <a:pt x="52" y="52"/>
                  </a:moveTo>
                  <a:lnTo>
                    <a:pt x="0" y="104"/>
                  </a:lnTo>
                  <a:lnTo>
                    <a:pt x="182" y="52"/>
                  </a:lnTo>
                  <a:lnTo>
                    <a:pt x="0" y="0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535" y="1970"/>
              <a:ext cx="85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read miss/ Broadcast read miss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535" y="2104"/>
              <a:ext cx="27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 flipH="1">
              <a:off x="3178" y="2167"/>
              <a:ext cx="708" cy="707"/>
            </a:xfrm>
            <a:prstGeom prst="line">
              <a:avLst/>
            </a:prstGeom>
            <a:noFill/>
            <a:ln w="13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3178" y="2709"/>
              <a:ext cx="165" cy="165"/>
            </a:xfrm>
            <a:custGeom>
              <a:avLst/>
              <a:gdLst>
                <a:gd name="T0" fmla="*/ 92 w 165"/>
                <a:gd name="T1" fmla="*/ 73 h 165"/>
                <a:gd name="T2" fmla="*/ 92 w 165"/>
                <a:gd name="T3" fmla="*/ 0 h 165"/>
                <a:gd name="T4" fmla="*/ 0 w 165"/>
                <a:gd name="T5" fmla="*/ 165 h 165"/>
                <a:gd name="T6" fmla="*/ 165 w 165"/>
                <a:gd name="T7" fmla="*/ 73 h 165"/>
                <a:gd name="T8" fmla="*/ 92 w 165"/>
                <a:gd name="T9" fmla="*/ 7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165">
                  <a:moveTo>
                    <a:pt x="92" y="73"/>
                  </a:moveTo>
                  <a:lnTo>
                    <a:pt x="92" y="0"/>
                  </a:lnTo>
                  <a:lnTo>
                    <a:pt x="0" y="165"/>
                  </a:lnTo>
                  <a:lnTo>
                    <a:pt x="165" y="73"/>
                  </a:lnTo>
                  <a:lnTo>
                    <a:pt x="92" y="73"/>
                  </a:lnTo>
                  <a:close/>
                </a:path>
              </a:pathLst>
            </a:custGeom>
            <a:solidFill>
              <a:srgbClr val="00000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 rot="18848558">
              <a:off x="3381" y="2470"/>
              <a:ext cx="717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Write hit/ Broadcast write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3483" y="2920"/>
              <a:ext cx="27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H="1" flipV="1">
              <a:off x="2182" y="2145"/>
              <a:ext cx="606" cy="796"/>
            </a:xfrm>
            <a:prstGeom prst="line">
              <a:avLst/>
            </a:prstGeom>
            <a:noFill/>
            <a:ln w="13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182" y="2145"/>
              <a:ext cx="151" cy="176"/>
            </a:xfrm>
            <a:custGeom>
              <a:avLst/>
              <a:gdLst>
                <a:gd name="T0" fmla="*/ 79 w 151"/>
                <a:gd name="T1" fmla="*/ 103 h 176"/>
                <a:gd name="T2" fmla="*/ 151 w 151"/>
                <a:gd name="T3" fmla="*/ 113 h 176"/>
                <a:gd name="T4" fmla="*/ 0 w 151"/>
                <a:gd name="T5" fmla="*/ 0 h 176"/>
                <a:gd name="T6" fmla="*/ 69 w 151"/>
                <a:gd name="T7" fmla="*/ 176 h 176"/>
                <a:gd name="T8" fmla="*/ 79 w 151"/>
                <a:gd name="T9" fmla="*/ 10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76">
                  <a:moveTo>
                    <a:pt x="79" y="103"/>
                  </a:moveTo>
                  <a:lnTo>
                    <a:pt x="151" y="113"/>
                  </a:lnTo>
                  <a:lnTo>
                    <a:pt x="0" y="0"/>
                  </a:lnTo>
                  <a:lnTo>
                    <a:pt x="69" y="176"/>
                  </a:lnTo>
                  <a:lnTo>
                    <a:pt x="79" y="103"/>
                  </a:lnTo>
                  <a:close/>
                </a:path>
              </a:pathLst>
            </a:custGeom>
            <a:solidFill>
              <a:srgbClr val="00000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 rot="3113575">
              <a:off x="2136" y="2651"/>
              <a:ext cx="56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evict/ Write back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088" y="2402"/>
              <a:ext cx="33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23"/>
            <p:cNvSpPr>
              <a:spLocks/>
            </p:cNvSpPr>
            <p:nvPr/>
          </p:nvSpPr>
          <p:spPr bwMode="auto">
            <a:xfrm>
              <a:off x="4218" y="1528"/>
              <a:ext cx="533" cy="509"/>
            </a:xfrm>
            <a:custGeom>
              <a:avLst/>
              <a:gdLst>
                <a:gd name="T0" fmla="*/ 220 w 1632"/>
                <a:gd name="T1" fmla="*/ 1346 h 1551"/>
                <a:gd name="T2" fmla="*/ 824 w 1632"/>
                <a:gd name="T3" fmla="*/ 1523 h 1551"/>
                <a:gd name="T4" fmla="*/ 1604 w 1632"/>
                <a:gd name="T5" fmla="*/ 896 h 1551"/>
                <a:gd name="T6" fmla="*/ 1265 w 1632"/>
                <a:gd name="T7" fmla="*/ 268 h 1551"/>
                <a:gd name="T8" fmla="*/ 309 w 1632"/>
                <a:gd name="T9" fmla="*/ 459 h 1551"/>
                <a:gd name="T10" fmla="*/ 0 w 1632"/>
                <a:gd name="T11" fmla="*/ 91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2" h="1551">
                  <a:moveTo>
                    <a:pt x="220" y="1346"/>
                  </a:moveTo>
                  <a:cubicBezTo>
                    <a:pt x="220" y="1346"/>
                    <a:pt x="309" y="1496"/>
                    <a:pt x="824" y="1523"/>
                  </a:cubicBezTo>
                  <a:cubicBezTo>
                    <a:pt x="1339" y="1551"/>
                    <a:pt x="1620" y="1100"/>
                    <a:pt x="1604" y="896"/>
                  </a:cubicBezTo>
                  <a:cubicBezTo>
                    <a:pt x="1588" y="699"/>
                    <a:pt x="1632" y="463"/>
                    <a:pt x="1265" y="268"/>
                  </a:cubicBezTo>
                  <a:cubicBezTo>
                    <a:pt x="758" y="0"/>
                    <a:pt x="483" y="210"/>
                    <a:pt x="309" y="459"/>
                  </a:cubicBezTo>
                  <a:cubicBezTo>
                    <a:pt x="140" y="700"/>
                    <a:pt x="0" y="910"/>
                    <a:pt x="0" y="910"/>
                  </a:cubicBez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/>
            <p:cNvSpPr>
              <a:spLocks/>
            </p:cNvSpPr>
            <p:nvPr/>
          </p:nvSpPr>
          <p:spPr bwMode="auto">
            <a:xfrm>
              <a:off x="4218" y="1647"/>
              <a:ext cx="144" cy="180"/>
            </a:xfrm>
            <a:custGeom>
              <a:avLst/>
              <a:gdLst>
                <a:gd name="T0" fmla="*/ 72 w 144"/>
                <a:gd name="T1" fmla="*/ 72 h 180"/>
                <a:gd name="T2" fmla="*/ 58 w 144"/>
                <a:gd name="T3" fmla="*/ 0 h 180"/>
                <a:gd name="T4" fmla="*/ 0 w 144"/>
                <a:gd name="T5" fmla="*/ 180 h 180"/>
                <a:gd name="T6" fmla="*/ 144 w 144"/>
                <a:gd name="T7" fmla="*/ 58 h 180"/>
                <a:gd name="T8" fmla="*/ 72 w 144"/>
                <a:gd name="T9" fmla="*/ 7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80">
                  <a:moveTo>
                    <a:pt x="72" y="72"/>
                  </a:moveTo>
                  <a:lnTo>
                    <a:pt x="58" y="0"/>
                  </a:lnTo>
                  <a:lnTo>
                    <a:pt x="0" y="180"/>
                  </a:lnTo>
                  <a:lnTo>
                    <a:pt x="144" y="58"/>
                  </a:lnTo>
                  <a:lnTo>
                    <a:pt x="72" y="72"/>
                  </a:lnTo>
                  <a:close/>
                </a:path>
              </a:pathLst>
            </a:custGeom>
            <a:solidFill>
              <a:srgbClr val="00000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275" y="1428"/>
              <a:ext cx="381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read hit/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4275" y="1616"/>
              <a:ext cx="41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 flipH="1">
              <a:off x="2350" y="1858"/>
              <a:ext cx="1488" cy="5"/>
            </a:xfrm>
            <a:prstGeom prst="line">
              <a:avLst/>
            </a:prstGeom>
            <a:noFill/>
            <a:ln w="13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2350" y="1810"/>
              <a:ext cx="182" cy="104"/>
            </a:xfrm>
            <a:custGeom>
              <a:avLst/>
              <a:gdLst>
                <a:gd name="T0" fmla="*/ 130 w 182"/>
                <a:gd name="T1" fmla="*/ 52 h 104"/>
                <a:gd name="T2" fmla="*/ 182 w 182"/>
                <a:gd name="T3" fmla="*/ 0 h 104"/>
                <a:gd name="T4" fmla="*/ 0 w 182"/>
                <a:gd name="T5" fmla="*/ 53 h 104"/>
                <a:gd name="T6" fmla="*/ 182 w 182"/>
                <a:gd name="T7" fmla="*/ 104 h 104"/>
                <a:gd name="T8" fmla="*/ 130 w 182"/>
                <a:gd name="T9" fmla="*/ 5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4">
                  <a:moveTo>
                    <a:pt x="130" y="52"/>
                  </a:moveTo>
                  <a:lnTo>
                    <a:pt x="182" y="0"/>
                  </a:lnTo>
                  <a:lnTo>
                    <a:pt x="0" y="53"/>
                  </a:lnTo>
                  <a:lnTo>
                    <a:pt x="182" y="104"/>
                  </a:lnTo>
                  <a:lnTo>
                    <a:pt x="130" y="52"/>
                  </a:lnTo>
                  <a:close/>
                </a:path>
              </a:pathLst>
            </a:custGeom>
            <a:solidFill>
              <a:srgbClr val="00000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2889" y="1728"/>
              <a:ext cx="236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evict/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2889" y="1915"/>
              <a:ext cx="410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3115" y="3105"/>
              <a:ext cx="549" cy="471"/>
            </a:xfrm>
            <a:custGeom>
              <a:avLst/>
              <a:gdLst>
                <a:gd name="T0" fmla="*/ 112 w 1680"/>
                <a:gd name="T1" fmla="*/ 364 h 1435"/>
                <a:gd name="T2" fmla="*/ 183 w 1680"/>
                <a:gd name="T3" fmla="*/ 947 h 1435"/>
                <a:gd name="T4" fmla="*/ 1075 w 1680"/>
                <a:gd name="T5" fmla="*/ 1338 h 1435"/>
                <a:gd name="T6" fmla="*/ 1600 w 1680"/>
                <a:gd name="T7" fmla="*/ 810 h 1435"/>
                <a:gd name="T8" fmla="*/ 1022 w 1680"/>
                <a:gd name="T9" fmla="*/ 78 h 1435"/>
                <a:gd name="T10" fmla="*/ 452 w 1680"/>
                <a:gd name="T11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1435">
                  <a:moveTo>
                    <a:pt x="112" y="364"/>
                  </a:moveTo>
                  <a:cubicBezTo>
                    <a:pt x="112" y="364"/>
                    <a:pt x="0" y="500"/>
                    <a:pt x="183" y="947"/>
                  </a:cubicBezTo>
                  <a:cubicBezTo>
                    <a:pt x="367" y="1394"/>
                    <a:pt x="881" y="1435"/>
                    <a:pt x="1075" y="1338"/>
                  </a:cubicBezTo>
                  <a:cubicBezTo>
                    <a:pt x="1263" y="1245"/>
                    <a:pt x="1544" y="1186"/>
                    <a:pt x="1600" y="810"/>
                  </a:cubicBezTo>
                  <a:cubicBezTo>
                    <a:pt x="1680" y="273"/>
                    <a:pt x="1339" y="124"/>
                    <a:pt x="1022" y="78"/>
                  </a:cubicBezTo>
                  <a:cubicBezTo>
                    <a:pt x="716" y="33"/>
                    <a:pt x="452" y="0"/>
                    <a:pt x="452" y="0"/>
                  </a:cubicBez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3263" y="3077"/>
              <a:ext cx="186" cy="103"/>
            </a:xfrm>
            <a:custGeom>
              <a:avLst/>
              <a:gdLst>
                <a:gd name="T0" fmla="*/ 129 w 186"/>
                <a:gd name="T1" fmla="*/ 45 h 103"/>
                <a:gd name="T2" fmla="*/ 186 w 186"/>
                <a:gd name="T3" fmla="*/ 0 h 103"/>
                <a:gd name="T4" fmla="*/ 0 w 186"/>
                <a:gd name="T5" fmla="*/ 28 h 103"/>
                <a:gd name="T6" fmla="*/ 173 w 186"/>
                <a:gd name="T7" fmla="*/ 103 h 103"/>
                <a:gd name="T8" fmla="*/ 129 w 186"/>
                <a:gd name="T9" fmla="*/ 4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03">
                  <a:moveTo>
                    <a:pt x="129" y="45"/>
                  </a:moveTo>
                  <a:lnTo>
                    <a:pt x="186" y="0"/>
                  </a:lnTo>
                  <a:lnTo>
                    <a:pt x="0" y="28"/>
                  </a:lnTo>
                  <a:lnTo>
                    <a:pt x="173" y="103"/>
                  </a:lnTo>
                  <a:lnTo>
                    <a:pt x="129" y="45"/>
                  </a:lnTo>
                  <a:close/>
                </a:path>
              </a:pathLst>
            </a:custGeom>
            <a:solidFill>
              <a:srgbClr val="00000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3649" y="3222"/>
              <a:ext cx="85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Write hit/ broadcast write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3658" y="3376"/>
              <a:ext cx="288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read hit/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Line 35"/>
            <p:cNvSpPr>
              <a:spLocks noChangeShapeType="1"/>
            </p:cNvSpPr>
            <p:nvPr/>
          </p:nvSpPr>
          <p:spPr bwMode="auto">
            <a:xfrm>
              <a:off x="2300" y="2064"/>
              <a:ext cx="582" cy="792"/>
            </a:xfrm>
            <a:prstGeom prst="line">
              <a:avLst/>
            </a:prstGeom>
            <a:noFill/>
            <a:ln w="13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6"/>
            <p:cNvSpPr>
              <a:spLocks/>
            </p:cNvSpPr>
            <p:nvPr/>
          </p:nvSpPr>
          <p:spPr bwMode="auto">
            <a:xfrm>
              <a:off x="2733" y="2678"/>
              <a:ext cx="149" cy="178"/>
            </a:xfrm>
            <a:custGeom>
              <a:avLst/>
              <a:gdLst>
                <a:gd name="T0" fmla="*/ 72 w 149"/>
                <a:gd name="T1" fmla="*/ 73 h 178"/>
                <a:gd name="T2" fmla="*/ 0 w 149"/>
                <a:gd name="T3" fmla="*/ 62 h 178"/>
                <a:gd name="T4" fmla="*/ 149 w 149"/>
                <a:gd name="T5" fmla="*/ 178 h 178"/>
                <a:gd name="T6" fmla="*/ 83 w 149"/>
                <a:gd name="T7" fmla="*/ 0 h 178"/>
                <a:gd name="T8" fmla="*/ 72 w 149"/>
                <a:gd name="T9" fmla="*/ 7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78">
                  <a:moveTo>
                    <a:pt x="72" y="73"/>
                  </a:moveTo>
                  <a:lnTo>
                    <a:pt x="0" y="62"/>
                  </a:lnTo>
                  <a:lnTo>
                    <a:pt x="149" y="178"/>
                  </a:lnTo>
                  <a:lnTo>
                    <a:pt x="83" y="0"/>
                  </a:lnTo>
                  <a:lnTo>
                    <a:pt x="72" y="73"/>
                  </a:lnTo>
                  <a:close/>
                </a:path>
              </a:pathLst>
            </a:custGeom>
            <a:solidFill>
              <a:srgbClr val="000000"/>
            </a:solidFill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 rot="2988521">
              <a:off x="2261" y="2432"/>
              <a:ext cx="902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Write miss/ Broadcast write miss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248" y="2022"/>
              <a:ext cx="27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912043" y="5886852"/>
            <a:ext cx="557442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any write message received from another cache (via the bus) </a:t>
            </a:r>
            <a:r>
              <a:rPr lang="en-US" dirty="0">
                <a:sym typeface="Wingdings" panose="05000000000000000000" pitchFamily="2" charset="2"/>
              </a:rPr>
              <a:t> update the value</a:t>
            </a:r>
            <a:endParaRPr lang="en-IN" dirty="0"/>
          </a:p>
        </p:txBody>
      </p:sp>
      <p:sp>
        <p:nvSpPr>
          <p:cNvPr id="46" name="Rounded Rectangle 45"/>
          <p:cNvSpPr/>
          <p:nvPr/>
        </p:nvSpPr>
        <p:spPr>
          <a:xfrm>
            <a:off x="1845348" y="1131797"/>
            <a:ext cx="2883723" cy="7247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Whenever, you do a write: broadcast the data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Write </a:t>
            </a:r>
            <a:r>
              <a:rPr lang="fr-FR" dirty="0" err="1">
                <a:solidFill>
                  <a:schemeClr val="tx1"/>
                </a:solidFill>
              </a:rPr>
              <a:t>Invalidate</a:t>
            </a:r>
            <a:r>
              <a:rPr lang="fr-FR" dirty="0">
                <a:solidFill>
                  <a:schemeClr val="tx1"/>
                </a:solidFill>
              </a:rPr>
              <a:t> Protocol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524000"/>
            <a:ext cx="7054850" cy="45720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is no need to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broadcast</a:t>
            </a:r>
            <a:r>
              <a:rPr lang="en-US" dirty="0">
                <a:latin typeface="Calibri" panose="020F0502020204030204" pitchFamily="34" charset="0"/>
              </a:rPr>
              <a:t> every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write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is too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expensive</a:t>
            </a:r>
            <a:r>
              <a:rPr lang="en-US" dirty="0">
                <a:latin typeface="Calibri" panose="020F0502020204030204" pitchFamily="34" charset="0"/>
              </a:rPr>
              <a:t> in terms of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messages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assume that if a block is there in the M state with some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cache</a:t>
            </a:r>
            <a:r>
              <a:rPr lang="en-US" dirty="0">
                <a:latin typeface="Calibri" panose="020F0502020204030204" pitchFamily="34" charset="0"/>
              </a:rPr>
              <a:t>, then no other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cache</a:t>
            </a:r>
            <a:r>
              <a:rPr lang="en-US" dirty="0">
                <a:latin typeface="Calibri" panose="020F0502020204030204" pitchFamily="34" charset="0"/>
              </a:rPr>
              <a:t> contains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valid copy </a:t>
            </a:r>
            <a:r>
              <a:rPr lang="en-US" dirty="0">
                <a:latin typeface="Calibri" panose="020F0502020204030204" pitchFamily="34" charset="0"/>
              </a:rPr>
              <a:t>of the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will ensure that we can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write</a:t>
            </a:r>
            <a:r>
              <a:rPr lang="en-US" dirty="0">
                <a:latin typeface="Calibri" panose="020F0502020204030204" pitchFamily="34" charset="0"/>
              </a:rPr>
              <a:t> without </a:t>
            </a:r>
            <a:r>
              <a:rPr lang="en-US" dirty="0">
                <a:solidFill>
                  <a:srgbClr val="3DEB3D"/>
                </a:solidFill>
                <a:latin typeface="Calibri" panose="020F0502020204030204" pitchFamily="34" charset="0"/>
              </a:rPr>
              <a:t>broadcasting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rest of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logic</a:t>
            </a:r>
            <a:r>
              <a:rPr lang="en-US" dirty="0">
                <a:latin typeface="Calibri" panose="020F0502020204030204" pitchFamily="34" charset="0"/>
              </a:rPr>
              <a:t> (more or less) remains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same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476250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State Transition </a:t>
            </a:r>
            <a:r>
              <a:rPr lang="fr-FR" dirty="0" err="1">
                <a:solidFill>
                  <a:schemeClr val="tx1"/>
                </a:solidFill>
              </a:rPr>
              <a:t>Diagram</a:t>
            </a:r>
            <a:r>
              <a:rPr lang="fr-FR" dirty="0">
                <a:solidFill>
                  <a:schemeClr val="tx1"/>
                </a:solidFill>
              </a:rPr>
              <a:t> for Actions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Taken</a:t>
            </a:r>
            <a:r>
              <a:rPr lang="fr-FR" dirty="0">
                <a:solidFill>
                  <a:schemeClr val="tx1"/>
                </a:solidFill>
              </a:rPr>
              <a:t> by the Processor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559176" y="2286000"/>
            <a:ext cx="5473855" cy="3953916"/>
            <a:chOff x="1282" y="2160"/>
            <a:chExt cx="2114" cy="1527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82" y="2160"/>
              <a:ext cx="2114" cy="1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340" y="2381"/>
              <a:ext cx="337" cy="297"/>
            </a:xfrm>
            <a:prstGeom prst="ellipse">
              <a:avLst/>
            </a:prstGeom>
            <a:solidFill>
              <a:srgbClr val="FFE6D5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477" y="2458"/>
              <a:ext cx="2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choolbook Uralic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678" y="2418"/>
              <a:ext cx="337" cy="297"/>
            </a:xfrm>
            <a:prstGeom prst="ellipse">
              <a:avLst/>
            </a:prstGeom>
            <a:solidFill>
              <a:srgbClr val="FFE6D5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02" y="2502"/>
              <a:ext cx="4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choolbook Uralic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969" y="3155"/>
              <a:ext cx="337" cy="297"/>
            </a:xfrm>
            <a:prstGeom prst="ellipse">
              <a:avLst/>
            </a:prstGeom>
            <a:solidFill>
              <a:srgbClr val="FFE6D5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060" y="3229"/>
              <a:ext cx="85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choolbook Uralic"/>
                </a:rPr>
                <a:t>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681" y="2543"/>
              <a:ext cx="995" cy="0"/>
            </a:xfrm>
            <a:prstGeom prst="line">
              <a:avLst/>
            </a:prstGeom>
            <a:noFill/>
            <a:ln w="9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550" y="2507"/>
              <a:ext cx="126" cy="72"/>
            </a:xfrm>
            <a:custGeom>
              <a:avLst/>
              <a:gdLst>
                <a:gd name="T0" fmla="*/ 36 w 126"/>
                <a:gd name="T1" fmla="*/ 36 h 72"/>
                <a:gd name="T2" fmla="*/ 0 w 126"/>
                <a:gd name="T3" fmla="*/ 72 h 72"/>
                <a:gd name="T4" fmla="*/ 126 w 126"/>
                <a:gd name="T5" fmla="*/ 36 h 72"/>
                <a:gd name="T6" fmla="*/ 0 w 126"/>
                <a:gd name="T7" fmla="*/ 0 h 72"/>
                <a:gd name="T8" fmla="*/ 36 w 126"/>
                <a:gd name="T9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2">
                  <a:moveTo>
                    <a:pt x="36" y="36"/>
                  </a:moveTo>
                  <a:lnTo>
                    <a:pt x="0" y="72"/>
                  </a:lnTo>
                  <a:lnTo>
                    <a:pt x="126" y="36"/>
                  </a:lnTo>
                  <a:lnTo>
                    <a:pt x="0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894" y="2568"/>
              <a:ext cx="532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Read miss/ Broadcast miss</a:t>
              </a:r>
              <a:endParaRPr lang="en-US" sz="1000" dirty="0">
                <a:latin typeface="Arial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841" y="2655"/>
              <a:ext cx="145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2256" y="2698"/>
              <a:ext cx="491" cy="491"/>
            </a:xfrm>
            <a:prstGeom prst="line">
              <a:avLst/>
            </a:prstGeom>
            <a:noFill/>
            <a:ln w="9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256" y="3074"/>
              <a:ext cx="114" cy="115"/>
            </a:xfrm>
            <a:custGeom>
              <a:avLst/>
              <a:gdLst>
                <a:gd name="T0" fmla="*/ 63 w 114"/>
                <a:gd name="T1" fmla="*/ 51 h 115"/>
                <a:gd name="T2" fmla="*/ 63 w 114"/>
                <a:gd name="T3" fmla="*/ 0 h 115"/>
                <a:gd name="T4" fmla="*/ 0 w 114"/>
                <a:gd name="T5" fmla="*/ 115 h 115"/>
                <a:gd name="T6" fmla="*/ 114 w 114"/>
                <a:gd name="T7" fmla="*/ 52 h 115"/>
                <a:gd name="T8" fmla="*/ 63 w 114"/>
                <a:gd name="T9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5">
                  <a:moveTo>
                    <a:pt x="63" y="51"/>
                  </a:moveTo>
                  <a:lnTo>
                    <a:pt x="63" y="0"/>
                  </a:lnTo>
                  <a:lnTo>
                    <a:pt x="0" y="115"/>
                  </a:lnTo>
                  <a:lnTo>
                    <a:pt x="114" y="52"/>
                  </a:lnTo>
                  <a:lnTo>
                    <a:pt x="63" y="51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 rot="18953168">
              <a:off x="2301" y="2955"/>
              <a:ext cx="52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Write hit/ Broadcast write</a:t>
              </a:r>
              <a:endParaRPr lang="en-US" sz="1000" dirty="0">
                <a:latin typeface="Arial" pitchFamily="34" charset="0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463" y="3222"/>
              <a:ext cx="145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 flipV="1">
              <a:off x="1564" y="2683"/>
              <a:ext cx="421" cy="553"/>
            </a:xfrm>
            <a:prstGeom prst="line">
              <a:avLst/>
            </a:prstGeom>
            <a:noFill/>
            <a:ln w="9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1564" y="2683"/>
              <a:ext cx="105" cy="122"/>
            </a:xfrm>
            <a:custGeom>
              <a:avLst/>
              <a:gdLst>
                <a:gd name="T0" fmla="*/ 55 w 105"/>
                <a:gd name="T1" fmla="*/ 71 h 122"/>
                <a:gd name="T2" fmla="*/ 105 w 105"/>
                <a:gd name="T3" fmla="*/ 78 h 122"/>
                <a:gd name="T4" fmla="*/ 0 w 105"/>
                <a:gd name="T5" fmla="*/ 0 h 122"/>
                <a:gd name="T6" fmla="*/ 48 w 105"/>
                <a:gd name="T7" fmla="*/ 122 h 122"/>
                <a:gd name="T8" fmla="*/ 55 w 105"/>
                <a:gd name="T9" fmla="*/ 7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22">
                  <a:moveTo>
                    <a:pt x="55" y="71"/>
                  </a:moveTo>
                  <a:lnTo>
                    <a:pt x="105" y="78"/>
                  </a:lnTo>
                  <a:lnTo>
                    <a:pt x="0" y="0"/>
                  </a:lnTo>
                  <a:lnTo>
                    <a:pt x="48" y="122"/>
                  </a:lnTo>
                  <a:lnTo>
                    <a:pt x="55" y="71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 rot="3086761">
              <a:off x="1556" y="3004"/>
              <a:ext cx="344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Evict/ Write back</a:t>
              </a:r>
              <a:endParaRPr lang="en-US" sz="1000" dirty="0">
                <a:latin typeface="Arial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499" y="2860"/>
              <a:ext cx="156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2977" y="2255"/>
              <a:ext cx="371" cy="353"/>
            </a:xfrm>
            <a:custGeom>
              <a:avLst/>
              <a:gdLst>
                <a:gd name="T0" fmla="*/ 220 w 1632"/>
                <a:gd name="T1" fmla="*/ 1346 h 1551"/>
                <a:gd name="T2" fmla="*/ 824 w 1632"/>
                <a:gd name="T3" fmla="*/ 1523 h 1551"/>
                <a:gd name="T4" fmla="*/ 1604 w 1632"/>
                <a:gd name="T5" fmla="*/ 896 h 1551"/>
                <a:gd name="T6" fmla="*/ 1265 w 1632"/>
                <a:gd name="T7" fmla="*/ 268 h 1551"/>
                <a:gd name="T8" fmla="*/ 309 w 1632"/>
                <a:gd name="T9" fmla="*/ 459 h 1551"/>
                <a:gd name="T10" fmla="*/ 0 w 1632"/>
                <a:gd name="T11" fmla="*/ 910 h 1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2" h="1551">
                  <a:moveTo>
                    <a:pt x="220" y="1346"/>
                  </a:moveTo>
                  <a:cubicBezTo>
                    <a:pt x="220" y="1346"/>
                    <a:pt x="309" y="1496"/>
                    <a:pt x="824" y="1523"/>
                  </a:cubicBezTo>
                  <a:cubicBezTo>
                    <a:pt x="1339" y="1551"/>
                    <a:pt x="1620" y="1100"/>
                    <a:pt x="1604" y="896"/>
                  </a:cubicBezTo>
                  <a:cubicBezTo>
                    <a:pt x="1588" y="699"/>
                    <a:pt x="1632" y="463"/>
                    <a:pt x="1265" y="268"/>
                  </a:cubicBezTo>
                  <a:cubicBezTo>
                    <a:pt x="758" y="0"/>
                    <a:pt x="483" y="210"/>
                    <a:pt x="309" y="459"/>
                  </a:cubicBezTo>
                  <a:cubicBezTo>
                    <a:pt x="140" y="700"/>
                    <a:pt x="0" y="910"/>
                    <a:pt x="0" y="910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977" y="2337"/>
              <a:ext cx="100" cy="125"/>
            </a:xfrm>
            <a:custGeom>
              <a:avLst/>
              <a:gdLst>
                <a:gd name="T0" fmla="*/ 50 w 100"/>
                <a:gd name="T1" fmla="*/ 50 h 125"/>
                <a:gd name="T2" fmla="*/ 41 w 100"/>
                <a:gd name="T3" fmla="*/ 0 h 125"/>
                <a:gd name="T4" fmla="*/ 0 w 100"/>
                <a:gd name="T5" fmla="*/ 125 h 125"/>
                <a:gd name="T6" fmla="*/ 100 w 100"/>
                <a:gd name="T7" fmla="*/ 40 h 125"/>
                <a:gd name="T8" fmla="*/ 50 w 100"/>
                <a:gd name="T9" fmla="*/ 5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25">
                  <a:moveTo>
                    <a:pt x="50" y="50"/>
                  </a:moveTo>
                  <a:lnTo>
                    <a:pt x="41" y="0"/>
                  </a:lnTo>
                  <a:lnTo>
                    <a:pt x="0" y="125"/>
                  </a:lnTo>
                  <a:lnTo>
                    <a:pt x="100" y="40"/>
                  </a:lnTo>
                  <a:lnTo>
                    <a:pt x="50" y="50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017" y="2185"/>
              <a:ext cx="196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Read hit/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017" y="2315"/>
              <a:ext cx="201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H="1">
              <a:off x="1681" y="2484"/>
              <a:ext cx="1032" cy="3"/>
            </a:xfrm>
            <a:prstGeom prst="line">
              <a:avLst/>
            </a:prstGeom>
            <a:noFill/>
            <a:ln w="9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681" y="2450"/>
              <a:ext cx="126" cy="73"/>
            </a:xfrm>
            <a:custGeom>
              <a:avLst/>
              <a:gdLst>
                <a:gd name="T0" fmla="*/ 90 w 126"/>
                <a:gd name="T1" fmla="*/ 36 h 73"/>
                <a:gd name="T2" fmla="*/ 126 w 126"/>
                <a:gd name="T3" fmla="*/ 0 h 73"/>
                <a:gd name="T4" fmla="*/ 0 w 126"/>
                <a:gd name="T5" fmla="*/ 37 h 73"/>
                <a:gd name="T6" fmla="*/ 126 w 126"/>
                <a:gd name="T7" fmla="*/ 73 h 73"/>
                <a:gd name="T8" fmla="*/ 90 w 126"/>
                <a:gd name="T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90" y="36"/>
                  </a:moveTo>
                  <a:lnTo>
                    <a:pt x="126" y="0"/>
                  </a:lnTo>
                  <a:lnTo>
                    <a:pt x="0" y="37"/>
                  </a:lnTo>
                  <a:lnTo>
                    <a:pt x="126" y="73"/>
                  </a:lnTo>
                  <a:lnTo>
                    <a:pt x="90" y="36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055" y="2393"/>
              <a:ext cx="11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Evict/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055" y="2524"/>
              <a:ext cx="201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2212" y="3350"/>
              <a:ext cx="381" cy="327"/>
            </a:xfrm>
            <a:custGeom>
              <a:avLst/>
              <a:gdLst>
                <a:gd name="T0" fmla="*/ 112 w 1680"/>
                <a:gd name="T1" fmla="*/ 364 h 1435"/>
                <a:gd name="T2" fmla="*/ 183 w 1680"/>
                <a:gd name="T3" fmla="*/ 947 h 1435"/>
                <a:gd name="T4" fmla="*/ 1075 w 1680"/>
                <a:gd name="T5" fmla="*/ 1338 h 1435"/>
                <a:gd name="T6" fmla="*/ 1600 w 1680"/>
                <a:gd name="T7" fmla="*/ 810 h 1435"/>
                <a:gd name="T8" fmla="*/ 1022 w 1680"/>
                <a:gd name="T9" fmla="*/ 78 h 1435"/>
                <a:gd name="T10" fmla="*/ 452 w 1680"/>
                <a:gd name="T11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1435">
                  <a:moveTo>
                    <a:pt x="112" y="364"/>
                  </a:moveTo>
                  <a:cubicBezTo>
                    <a:pt x="112" y="364"/>
                    <a:pt x="0" y="500"/>
                    <a:pt x="183" y="947"/>
                  </a:cubicBezTo>
                  <a:cubicBezTo>
                    <a:pt x="367" y="1394"/>
                    <a:pt x="881" y="1435"/>
                    <a:pt x="1075" y="1338"/>
                  </a:cubicBezTo>
                  <a:cubicBezTo>
                    <a:pt x="1263" y="1245"/>
                    <a:pt x="1544" y="1186"/>
                    <a:pt x="1600" y="810"/>
                  </a:cubicBezTo>
                  <a:cubicBezTo>
                    <a:pt x="1680" y="273"/>
                    <a:pt x="1339" y="124"/>
                    <a:pt x="1022" y="78"/>
                  </a:cubicBezTo>
                  <a:cubicBezTo>
                    <a:pt x="716" y="33"/>
                    <a:pt x="452" y="0"/>
                    <a:pt x="452" y="0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2314" y="3330"/>
              <a:ext cx="130" cy="72"/>
            </a:xfrm>
            <a:custGeom>
              <a:avLst/>
              <a:gdLst>
                <a:gd name="T0" fmla="*/ 90 w 130"/>
                <a:gd name="T1" fmla="*/ 31 h 72"/>
                <a:gd name="T2" fmla="*/ 130 w 130"/>
                <a:gd name="T3" fmla="*/ 0 h 72"/>
                <a:gd name="T4" fmla="*/ 0 w 130"/>
                <a:gd name="T5" fmla="*/ 20 h 72"/>
                <a:gd name="T6" fmla="*/ 121 w 130"/>
                <a:gd name="T7" fmla="*/ 72 h 72"/>
                <a:gd name="T8" fmla="*/ 90 w 130"/>
                <a:gd name="T9" fmla="*/ 3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72">
                  <a:moveTo>
                    <a:pt x="90" y="31"/>
                  </a:moveTo>
                  <a:lnTo>
                    <a:pt x="130" y="0"/>
                  </a:lnTo>
                  <a:lnTo>
                    <a:pt x="0" y="20"/>
                  </a:lnTo>
                  <a:lnTo>
                    <a:pt x="121" y="72"/>
                  </a:lnTo>
                  <a:lnTo>
                    <a:pt x="90" y="31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2582" y="3431"/>
              <a:ext cx="158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Sans"/>
                </a:rPr>
                <a:t>Write hit/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588" y="3538"/>
              <a:ext cx="150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rgbClr val="000000"/>
                  </a:solidFill>
                  <a:latin typeface="Sans"/>
                </a:rPr>
                <a:t>read hit/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646" y="2627"/>
              <a:ext cx="404" cy="550"/>
            </a:xfrm>
            <a:prstGeom prst="line">
              <a:avLst/>
            </a:prstGeom>
            <a:noFill/>
            <a:ln w="9" cap="flat">
              <a:solidFill>
                <a:srgbClr val="101DF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946" y="3053"/>
              <a:ext cx="104" cy="124"/>
            </a:xfrm>
            <a:custGeom>
              <a:avLst/>
              <a:gdLst>
                <a:gd name="T0" fmla="*/ 51 w 104"/>
                <a:gd name="T1" fmla="*/ 51 h 124"/>
                <a:gd name="T2" fmla="*/ 0 w 104"/>
                <a:gd name="T3" fmla="*/ 43 h 124"/>
                <a:gd name="T4" fmla="*/ 104 w 104"/>
                <a:gd name="T5" fmla="*/ 124 h 124"/>
                <a:gd name="T6" fmla="*/ 58 w 104"/>
                <a:gd name="T7" fmla="*/ 0 h 124"/>
                <a:gd name="T8" fmla="*/ 51 w 104"/>
                <a:gd name="T9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4">
                  <a:moveTo>
                    <a:pt x="51" y="51"/>
                  </a:moveTo>
                  <a:lnTo>
                    <a:pt x="0" y="43"/>
                  </a:lnTo>
                  <a:lnTo>
                    <a:pt x="104" y="124"/>
                  </a:lnTo>
                  <a:lnTo>
                    <a:pt x="58" y="0"/>
                  </a:lnTo>
                  <a:lnTo>
                    <a:pt x="51" y="51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 rot="3162714">
              <a:off x="1648" y="2873"/>
              <a:ext cx="54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Write miss/ Broadcast miss</a:t>
              </a:r>
              <a:endParaRPr lang="en-US" sz="1000" dirty="0">
                <a:latin typeface="Arial" pitchFamily="34" charset="0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1597" y="2604"/>
              <a:ext cx="145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rgbClr val="000000"/>
                  </a:solidFill>
                  <a:latin typeface="Sans"/>
                </a:rPr>
                <a:t>                  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Future of computer architecture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70200" y="2873376"/>
            <a:ext cx="7416800" cy="6318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431800" indent="-381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Is computer architecture dead ?</a:t>
            </a:r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4294967295"/>
          </p:nvPr>
        </p:nvSpPr>
        <p:spPr>
          <a:xfrm>
            <a:off x="4416426" y="4714876"/>
            <a:ext cx="5870575" cy="115252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We need to use extra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transistors</a:t>
            </a:r>
            <a:br>
              <a:rPr lang="en-US" sz="2600" dirty="0">
                <a:latin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</a:rPr>
              <a:t>to add more </a:t>
            </a:r>
            <a:r>
              <a:rPr lang="en-US" sz="2600" dirty="0">
                <a:solidFill>
                  <a:srgbClr val="2323DC"/>
                </a:solidFill>
                <a:latin typeface="Calibri" panose="020F0502020204030204" pitchFamily="34" charset="0"/>
              </a:rPr>
              <a:t>processors</a:t>
            </a:r>
            <a:r>
              <a:rPr lang="en-US" sz="2600" dirty="0">
                <a:latin typeface="Calibri" panose="020F0502020204030204" pitchFamily="34" charset="0"/>
              </a:rPr>
              <a:t> per chip</a:t>
            </a:r>
            <a:br>
              <a:rPr lang="en-US" sz="2600" dirty="0">
                <a:latin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</a:rPr>
              <a:t>rather than add </a:t>
            </a:r>
            <a:r>
              <a:rPr lang="en-US" sz="2600" dirty="0">
                <a:solidFill>
                  <a:srgbClr val="FF3366"/>
                </a:solidFill>
                <a:latin typeface="Calibri" panose="020F0502020204030204" pitchFamily="34" charset="0"/>
              </a:rPr>
              <a:t>extra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68041" y="1371600"/>
            <a:ext cx="1599480" cy="13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514600" y="3419999"/>
            <a:ext cx="1096920" cy="1875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3827521" y="3636000"/>
            <a:ext cx="172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23850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State Transition </a:t>
            </a:r>
            <a:r>
              <a:rPr lang="fr-FR" dirty="0" err="1">
                <a:solidFill>
                  <a:schemeClr val="tx1"/>
                </a:solidFill>
              </a:rPr>
              <a:t>Diagram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(for </a:t>
            </a:r>
            <a:r>
              <a:rPr lang="fr-FR" dirty="0" err="1">
                <a:solidFill>
                  <a:schemeClr val="tx1"/>
                </a:solidFill>
              </a:rPr>
              <a:t>events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received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from</a:t>
            </a:r>
            <a:r>
              <a:rPr lang="fr-FR" dirty="0">
                <a:solidFill>
                  <a:schemeClr val="tx1"/>
                </a:solidFill>
              </a:rPr>
              <a:t> the bus)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3617913" y="1752600"/>
            <a:ext cx="56197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687763" y="2578101"/>
            <a:ext cx="825500" cy="727075"/>
          </a:xfrm>
          <a:prstGeom prst="ellipse">
            <a:avLst/>
          </a:pr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24313" y="2767014"/>
            <a:ext cx="961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Schoolbook Uralic"/>
              </a:rPr>
              <a:t>I</a:t>
            </a:r>
            <a:endParaRPr lang="en-US">
              <a:latin typeface="Arial" pitchFamily="34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965951" y="2670176"/>
            <a:ext cx="827088" cy="727075"/>
          </a:xfrm>
          <a:prstGeom prst="ellipse">
            <a:avLst/>
          </a:pr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7272338" y="2874964"/>
            <a:ext cx="176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Schoolbook Uralic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230813" y="4468814"/>
            <a:ext cx="827088" cy="728663"/>
          </a:xfrm>
          <a:prstGeom prst="ellipse">
            <a:avLst/>
          </a:pr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53063" y="4651376"/>
            <a:ext cx="328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>
                <a:solidFill>
                  <a:srgbClr val="000000"/>
                </a:solidFill>
                <a:latin typeface="Schoolbook Uralic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273676" y="2606675"/>
            <a:ext cx="7533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Write hit/ 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5273677" y="2898775"/>
            <a:ext cx="7213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                  </a:t>
            </a:r>
            <a:endParaRPr lang="en-US">
              <a:latin typeface="Arial" pitchFamily="34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V="1">
            <a:off x="5932489" y="3354388"/>
            <a:ext cx="1203325" cy="1200150"/>
          </a:xfrm>
          <a:prstGeom prst="line">
            <a:avLst/>
          </a:prstGeom>
          <a:noFill/>
          <a:ln w="14" cap="flat">
            <a:solidFill>
              <a:srgbClr val="101DF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/>
        </p:nvSpPr>
        <p:spPr bwMode="auto">
          <a:xfrm>
            <a:off x="6854826" y="3354388"/>
            <a:ext cx="280988" cy="280988"/>
          </a:xfrm>
          <a:custGeom>
            <a:avLst/>
            <a:gdLst>
              <a:gd name="T0" fmla="*/ 79 w 177"/>
              <a:gd name="T1" fmla="*/ 98 h 177"/>
              <a:gd name="T2" fmla="*/ 79 w 177"/>
              <a:gd name="T3" fmla="*/ 177 h 177"/>
              <a:gd name="T4" fmla="*/ 177 w 177"/>
              <a:gd name="T5" fmla="*/ 0 h 177"/>
              <a:gd name="T6" fmla="*/ 0 w 177"/>
              <a:gd name="T7" fmla="*/ 98 h 177"/>
              <a:gd name="T8" fmla="*/ 79 w 177"/>
              <a:gd name="T9" fmla="*/ 9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177">
                <a:moveTo>
                  <a:pt x="79" y="98"/>
                </a:moveTo>
                <a:lnTo>
                  <a:pt x="79" y="177"/>
                </a:lnTo>
                <a:lnTo>
                  <a:pt x="177" y="0"/>
                </a:lnTo>
                <a:lnTo>
                  <a:pt x="0" y="98"/>
                </a:lnTo>
                <a:lnTo>
                  <a:pt x="79" y="98"/>
                </a:lnTo>
                <a:close/>
              </a:path>
            </a:pathLst>
          </a:custGeom>
          <a:solidFill>
            <a:srgbClr val="000000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 rot="18688561">
            <a:off x="5979250" y="4076442"/>
            <a:ext cx="16098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Read miss/ Send data and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 rot="18681399">
            <a:off x="6276519" y="4344729"/>
            <a:ext cx="12502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                 write back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515102" y="4979988"/>
            <a:ext cx="6347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                  </a:t>
            </a:r>
            <a:endParaRPr lang="en-US">
              <a:latin typeface="Arial" pitchFamily="34" charset="0"/>
            </a:endParaRP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 flipV="1">
            <a:off x="4237039" y="3316288"/>
            <a:ext cx="1031875" cy="1352550"/>
          </a:xfrm>
          <a:prstGeom prst="line">
            <a:avLst/>
          </a:prstGeom>
          <a:noFill/>
          <a:ln w="14" cap="flat">
            <a:solidFill>
              <a:srgbClr val="101DF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/>
          </p:cNvSpPr>
          <p:nvPr/>
        </p:nvSpPr>
        <p:spPr bwMode="auto">
          <a:xfrm>
            <a:off x="4237039" y="3316288"/>
            <a:ext cx="258763" cy="300038"/>
          </a:xfrm>
          <a:custGeom>
            <a:avLst/>
            <a:gdLst>
              <a:gd name="T0" fmla="*/ 85 w 163"/>
              <a:gd name="T1" fmla="*/ 111 h 189"/>
              <a:gd name="T2" fmla="*/ 163 w 163"/>
              <a:gd name="T3" fmla="*/ 121 h 189"/>
              <a:gd name="T4" fmla="*/ 0 w 163"/>
              <a:gd name="T5" fmla="*/ 0 h 189"/>
              <a:gd name="T6" fmla="*/ 74 w 163"/>
              <a:gd name="T7" fmla="*/ 189 h 189"/>
              <a:gd name="T8" fmla="*/ 85 w 163"/>
              <a:gd name="T9" fmla="*/ 111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89">
                <a:moveTo>
                  <a:pt x="85" y="111"/>
                </a:moveTo>
                <a:lnTo>
                  <a:pt x="163" y="121"/>
                </a:lnTo>
                <a:lnTo>
                  <a:pt x="0" y="0"/>
                </a:lnTo>
                <a:lnTo>
                  <a:pt x="74" y="189"/>
                </a:lnTo>
                <a:lnTo>
                  <a:pt x="85" y="111"/>
                </a:lnTo>
                <a:close/>
              </a:path>
            </a:pathLst>
          </a:custGeom>
          <a:solidFill>
            <a:srgbClr val="000000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 rot="3223378">
            <a:off x="3877867" y="4204235"/>
            <a:ext cx="13755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Write miss/ Send 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037014" y="3732213"/>
            <a:ext cx="6347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                  </a:t>
            </a:r>
            <a:endParaRPr lang="en-US">
              <a:latin typeface="Arial" pitchFamily="34" charset="0"/>
            </a:endParaRPr>
          </a:p>
        </p:txBody>
      </p:sp>
      <p:sp>
        <p:nvSpPr>
          <p:cNvPr id="26" name="Freeform 22"/>
          <p:cNvSpPr>
            <a:spLocks/>
          </p:cNvSpPr>
          <p:nvPr/>
        </p:nvSpPr>
        <p:spPr bwMode="auto">
          <a:xfrm>
            <a:off x="7700963" y="2270125"/>
            <a:ext cx="908050" cy="863600"/>
          </a:xfrm>
          <a:custGeom>
            <a:avLst/>
            <a:gdLst>
              <a:gd name="T0" fmla="*/ 221 w 1633"/>
              <a:gd name="T1" fmla="*/ 1346 h 1551"/>
              <a:gd name="T2" fmla="*/ 824 w 1633"/>
              <a:gd name="T3" fmla="*/ 1523 h 1551"/>
              <a:gd name="T4" fmla="*/ 1604 w 1633"/>
              <a:gd name="T5" fmla="*/ 896 h 1551"/>
              <a:gd name="T6" fmla="*/ 1266 w 1633"/>
              <a:gd name="T7" fmla="*/ 269 h 1551"/>
              <a:gd name="T8" fmla="*/ 309 w 1633"/>
              <a:gd name="T9" fmla="*/ 460 h 1551"/>
              <a:gd name="T10" fmla="*/ 0 w 1633"/>
              <a:gd name="T11" fmla="*/ 910 h 1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3" h="1551">
                <a:moveTo>
                  <a:pt x="221" y="1346"/>
                </a:moveTo>
                <a:cubicBezTo>
                  <a:pt x="221" y="1346"/>
                  <a:pt x="309" y="1496"/>
                  <a:pt x="824" y="1523"/>
                </a:cubicBezTo>
                <a:cubicBezTo>
                  <a:pt x="1340" y="1551"/>
                  <a:pt x="1621" y="1100"/>
                  <a:pt x="1604" y="896"/>
                </a:cubicBezTo>
                <a:cubicBezTo>
                  <a:pt x="1589" y="699"/>
                  <a:pt x="1633" y="463"/>
                  <a:pt x="1266" y="269"/>
                </a:cubicBezTo>
                <a:cubicBezTo>
                  <a:pt x="758" y="0"/>
                  <a:pt x="484" y="210"/>
                  <a:pt x="309" y="460"/>
                </a:cubicBezTo>
                <a:cubicBezTo>
                  <a:pt x="141" y="700"/>
                  <a:pt x="0" y="910"/>
                  <a:pt x="0" y="910"/>
                </a:cubicBezTo>
              </a:path>
            </a:pathLst>
          </a:custGeom>
          <a:noFill/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>
            <a:off x="7700964" y="2470150"/>
            <a:ext cx="246063" cy="306388"/>
          </a:xfrm>
          <a:custGeom>
            <a:avLst/>
            <a:gdLst>
              <a:gd name="T0" fmla="*/ 78 w 155"/>
              <a:gd name="T1" fmla="*/ 78 h 193"/>
              <a:gd name="T2" fmla="*/ 63 w 155"/>
              <a:gd name="T3" fmla="*/ 0 h 193"/>
              <a:gd name="T4" fmla="*/ 0 w 155"/>
              <a:gd name="T5" fmla="*/ 193 h 193"/>
              <a:gd name="T6" fmla="*/ 155 w 155"/>
              <a:gd name="T7" fmla="*/ 62 h 193"/>
              <a:gd name="T8" fmla="*/ 78 w 155"/>
              <a:gd name="T9" fmla="*/ 78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193">
                <a:moveTo>
                  <a:pt x="78" y="78"/>
                </a:moveTo>
                <a:lnTo>
                  <a:pt x="63" y="0"/>
                </a:lnTo>
                <a:lnTo>
                  <a:pt x="0" y="193"/>
                </a:lnTo>
                <a:lnTo>
                  <a:pt x="155" y="62"/>
                </a:lnTo>
                <a:lnTo>
                  <a:pt x="78" y="78"/>
                </a:lnTo>
                <a:close/>
              </a:path>
            </a:pathLst>
          </a:custGeom>
          <a:solidFill>
            <a:srgbClr val="000000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7442201" y="2120900"/>
            <a:ext cx="1715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Read miss/ Send data </a:t>
            </a:r>
            <a:endParaRPr lang="en-US">
              <a:latin typeface="Arial" pitchFamily="34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7442202" y="2419350"/>
            <a:ext cx="7790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                  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H="1">
            <a:off x="4524377" y="2830513"/>
            <a:ext cx="2530475" cy="7938"/>
          </a:xfrm>
          <a:prstGeom prst="line">
            <a:avLst/>
          </a:prstGeom>
          <a:noFill/>
          <a:ln w="14" cap="flat">
            <a:solidFill>
              <a:srgbClr val="101DF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4524377" y="2747963"/>
            <a:ext cx="309563" cy="177800"/>
          </a:xfrm>
          <a:custGeom>
            <a:avLst/>
            <a:gdLst>
              <a:gd name="T0" fmla="*/ 139 w 195"/>
              <a:gd name="T1" fmla="*/ 56 h 112"/>
              <a:gd name="T2" fmla="*/ 194 w 195"/>
              <a:gd name="T3" fmla="*/ 0 h 112"/>
              <a:gd name="T4" fmla="*/ 0 w 195"/>
              <a:gd name="T5" fmla="*/ 57 h 112"/>
              <a:gd name="T6" fmla="*/ 195 w 195"/>
              <a:gd name="T7" fmla="*/ 112 h 112"/>
              <a:gd name="T8" fmla="*/ 139 w 195"/>
              <a:gd name="T9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12">
                <a:moveTo>
                  <a:pt x="139" y="56"/>
                </a:moveTo>
                <a:lnTo>
                  <a:pt x="194" y="0"/>
                </a:lnTo>
                <a:lnTo>
                  <a:pt x="0" y="57"/>
                </a:lnTo>
                <a:lnTo>
                  <a:pt x="195" y="112"/>
                </a:lnTo>
                <a:lnTo>
                  <a:pt x="139" y="56"/>
                </a:lnTo>
                <a:close/>
              </a:path>
            </a:pathLst>
          </a:custGeom>
          <a:solidFill>
            <a:srgbClr val="000000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281613" y="2368550"/>
            <a:ext cx="16080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Write miss/ Send 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5281614" y="2662239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3824289" y="3840163"/>
            <a:ext cx="63478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                  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Directory Protocol (Broad </a:t>
            </a:r>
            <a:r>
              <a:rPr lang="fr-FR" dirty="0" err="1">
                <a:solidFill>
                  <a:schemeClr val="tx1"/>
                </a:solidFill>
              </a:rPr>
              <a:t>Idea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752600"/>
            <a:ext cx="8045450" cy="4648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Let us avoid</a:t>
            </a:r>
            <a:r>
              <a:rPr lang="en-US" sz="3600" dirty="0">
                <a:solidFill>
                  <a:srgbClr val="3DEB3D"/>
                </a:solidFill>
                <a:latin typeface="Calibri" panose="020F0502020204030204" pitchFamily="34" charset="0"/>
              </a:rPr>
              <a:t> expensive broadcasts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Most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blocks</a:t>
            </a:r>
            <a:r>
              <a:rPr lang="en-US" sz="3600" dirty="0">
                <a:latin typeface="Calibri" panose="020F0502020204030204" pitchFamily="34" charset="0"/>
              </a:rPr>
              <a:t> are cached by a few caches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Have a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directory</a:t>
            </a:r>
            <a:r>
              <a:rPr lang="en-US" sz="3600" dirty="0">
                <a:latin typeface="Calibri" panose="020F0502020204030204" pitchFamily="34" charset="0"/>
              </a:rPr>
              <a:t> that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Maintains a list of all the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sharers</a:t>
            </a:r>
            <a:r>
              <a:rPr lang="en-US" sz="2800" dirty="0">
                <a:latin typeface="Calibri" panose="020F0502020204030204" pitchFamily="34" charset="0"/>
              </a:rPr>
              <a:t> for each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Sends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messages</a:t>
            </a:r>
            <a:r>
              <a:rPr lang="en-US" sz="2800" dirty="0">
                <a:latin typeface="Calibri" panose="020F0502020204030204" pitchFamily="34" charset="0"/>
              </a:rPr>
              <a:t> to only the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sharers</a:t>
            </a:r>
            <a:r>
              <a:rPr lang="en-US" sz="2800" dirty="0">
                <a:latin typeface="Calibri" panose="020F0502020204030204" pitchFamily="34" charset="0"/>
              </a:rPr>
              <a:t> (for a block)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Dynamically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updates</a:t>
            </a:r>
            <a:r>
              <a:rPr lang="en-US" sz="2800" dirty="0">
                <a:latin typeface="Calibri" panose="020F0502020204030204" pitchFamily="34" charset="0"/>
              </a:rPr>
              <a:t> the list of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sharers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11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4345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1622425"/>
            <a:ext cx="6553200" cy="4217988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6263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Overview</a:t>
            </a:r>
          </a:p>
          <a:p>
            <a:pPr marL="576263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Amdahl's Law and Flynn's Taxonomy</a:t>
            </a:r>
          </a:p>
          <a:p>
            <a:pPr marL="576263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MIMD Multiprocessors</a:t>
            </a:r>
          </a:p>
          <a:p>
            <a:pPr marL="576263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Multithreading</a:t>
            </a:r>
          </a:p>
          <a:p>
            <a:pPr marL="576263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Vector Processors</a:t>
            </a:r>
          </a:p>
          <a:p>
            <a:pPr marL="576263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Interconnects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746840" y="370032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Multithreading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76400"/>
            <a:ext cx="7416800" cy="4038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6B6B"/>
                </a:solidFill>
                <a:latin typeface="Calibri" panose="020F0502020204030204" pitchFamily="34" charset="0"/>
              </a:rPr>
              <a:t>Multithreading</a:t>
            </a:r>
            <a:r>
              <a:rPr lang="en-US" dirty="0">
                <a:latin typeface="Calibri" panose="020F0502020204030204" pitchFamily="34" charset="0"/>
              </a:rPr>
              <a:t> → A design paradigm that proposes to run multiple threads on the same pipeline.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Three types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Coarse grained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Fine grained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55E00"/>
                </a:solidFill>
                <a:latin typeface="Calibri" panose="020F0502020204030204" pitchFamily="34" charset="0"/>
              </a:rPr>
              <a:t>Simultaneous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Coarse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Grained</a:t>
            </a:r>
            <a:r>
              <a:rPr lang="fr-FR" dirty="0">
                <a:solidFill>
                  <a:schemeClr val="tx1"/>
                </a:solidFill>
              </a:rPr>
              <a:t> Multithreading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Assume</a:t>
            </a:r>
            <a:r>
              <a:rPr lang="en-US" dirty="0">
                <a:latin typeface="Calibri" panose="020F0502020204030204" pitchFamily="34" charset="0"/>
              </a:rPr>
              <a:t> that we want to run 4 threads on a pipeline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Run thread 1 for n cycles, run thread 2 for n cycles, ….</a:t>
            </a:r>
          </a:p>
        </p:txBody>
      </p:sp>
      <p:grpSp>
        <p:nvGrpSpPr>
          <p:cNvPr id="8" name="Group 50"/>
          <p:cNvGrpSpPr>
            <a:grpSpLocks noChangeAspect="1"/>
          </p:cNvGrpSpPr>
          <p:nvPr/>
        </p:nvGrpSpPr>
        <p:grpSpPr bwMode="auto">
          <a:xfrm>
            <a:off x="4840288" y="3810001"/>
            <a:ext cx="2398713" cy="2297113"/>
            <a:chOff x="2358" y="2448"/>
            <a:chExt cx="1511" cy="1447"/>
          </a:xfrm>
        </p:grpSpPr>
        <p:sp>
          <p:nvSpPr>
            <p:cNvPr id="9" name="AutoShape 49"/>
            <p:cNvSpPr>
              <a:spLocks noChangeAspect="1" noChangeArrowheads="1" noTextEdit="1"/>
            </p:cNvSpPr>
            <p:nvPr/>
          </p:nvSpPr>
          <p:spPr bwMode="auto">
            <a:xfrm>
              <a:off x="2358" y="2448"/>
              <a:ext cx="1511" cy="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51"/>
            <p:cNvSpPr>
              <a:spLocks noChangeArrowheads="1"/>
            </p:cNvSpPr>
            <p:nvPr/>
          </p:nvSpPr>
          <p:spPr bwMode="auto">
            <a:xfrm>
              <a:off x="2515" y="2588"/>
              <a:ext cx="1188" cy="1180"/>
            </a:xfrm>
            <a:prstGeom prst="ellipse">
              <a:avLst/>
            </a:prstGeom>
            <a:noFill/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2"/>
            <p:cNvSpPr>
              <a:spLocks/>
            </p:cNvSpPr>
            <p:nvPr/>
          </p:nvSpPr>
          <p:spPr bwMode="auto">
            <a:xfrm>
              <a:off x="2977" y="2465"/>
              <a:ext cx="281" cy="239"/>
            </a:xfrm>
            <a:custGeom>
              <a:avLst/>
              <a:gdLst>
                <a:gd name="T0" fmla="*/ 11 w 34"/>
                <a:gd name="T1" fmla="*/ 0 h 29"/>
                <a:gd name="T2" fmla="*/ 23 w 34"/>
                <a:gd name="T3" fmla="*/ 0 h 29"/>
                <a:gd name="T4" fmla="*/ 34 w 34"/>
                <a:gd name="T5" fmla="*/ 11 h 29"/>
                <a:gd name="T6" fmla="*/ 34 w 34"/>
                <a:gd name="T7" fmla="*/ 18 h 29"/>
                <a:gd name="T8" fmla="*/ 23 w 34"/>
                <a:gd name="T9" fmla="*/ 29 h 29"/>
                <a:gd name="T10" fmla="*/ 11 w 34"/>
                <a:gd name="T11" fmla="*/ 29 h 29"/>
                <a:gd name="T12" fmla="*/ 0 w 34"/>
                <a:gd name="T13" fmla="*/ 18 h 29"/>
                <a:gd name="T14" fmla="*/ 0 w 34"/>
                <a:gd name="T15" fmla="*/ 11 h 29"/>
                <a:gd name="T16" fmla="*/ 11 w 3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9">
                  <a:moveTo>
                    <a:pt x="11" y="0"/>
                  </a:moveTo>
                  <a:lnTo>
                    <a:pt x="23" y="0"/>
                  </a:lnTo>
                  <a:cubicBezTo>
                    <a:pt x="29" y="0"/>
                    <a:pt x="34" y="5"/>
                    <a:pt x="34" y="11"/>
                  </a:cubicBezTo>
                  <a:lnTo>
                    <a:pt x="34" y="18"/>
                  </a:lnTo>
                  <a:cubicBezTo>
                    <a:pt x="34" y="24"/>
                    <a:pt x="29" y="29"/>
                    <a:pt x="23" y="29"/>
                  </a:cubicBezTo>
                  <a:lnTo>
                    <a:pt x="11" y="29"/>
                  </a:lnTo>
                  <a:cubicBezTo>
                    <a:pt x="5" y="29"/>
                    <a:pt x="0" y="24"/>
                    <a:pt x="0" y="18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D9BDC9"/>
            </a:solidFill>
            <a:ln w="8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53"/>
            <p:cNvSpPr>
              <a:spLocks noChangeArrowheads="1"/>
            </p:cNvSpPr>
            <p:nvPr/>
          </p:nvSpPr>
          <p:spPr bwMode="auto">
            <a:xfrm>
              <a:off x="3068" y="2481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54"/>
            <p:cNvSpPr>
              <a:spLocks/>
            </p:cNvSpPr>
            <p:nvPr/>
          </p:nvSpPr>
          <p:spPr bwMode="auto">
            <a:xfrm>
              <a:off x="2985" y="3636"/>
              <a:ext cx="281" cy="240"/>
            </a:xfrm>
            <a:custGeom>
              <a:avLst/>
              <a:gdLst>
                <a:gd name="T0" fmla="*/ 11 w 34"/>
                <a:gd name="T1" fmla="*/ 0 h 29"/>
                <a:gd name="T2" fmla="*/ 23 w 34"/>
                <a:gd name="T3" fmla="*/ 0 h 29"/>
                <a:gd name="T4" fmla="*/ 34 w 34"/>
                <a:gd name="T5" fmla="*/ 11 h 29"/>
                <a:gd name="T6" fmla="*/ 34 w 34"/>
                <a:gd name="T7" fmla="*/ 18 h 29"/>
                <a:gd name="T8" fmla="*/ 23 w 34"/>
                <a:gd name="T9" fmla="*/ 29 h 29"/>
                <a:gd name="T10" fmla="*/ 11 w 34"/>
                <a:gd name="T11" fmla="*/ 29 h 29"/>
                <a:gd name="T12" fmla="*/ 0 w 34"/>
                <a:gd name="T13" fmla="*/ 18 h 29"/>
                <a:gd name="T14" fmla="*/ 0 w 34"/>
                <a:gd name="T15" fmla="*/ 11 h 29"/>
                <a:gd name="T16" fmla="*/ 11 w 3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9">
                  <a:moveTo>
                    <a:pt x="11" y="0"/>
                  </a:moveTo>
                  <a:lnTo>
                    <a:pt x="23" y="0"/>
                  </a:lnTo>
                  <a:cubicBezTo>
                    <a:pt x="29" y="0"/>
                    <a:pt x="34" y="5"/>
                    <a:pt x="34" y="11"/>
                  </a:cubicBezTo>
                  <a:lnTo>
                    <a:pt x="34" y="18"/>
                  </a:lnTo>
                  <a:cubicBezTo>
                    <a:pt x="34" y="24"/>
                    <a:pt x="29" y="29"/>
                    <a:pt x="23" y="29"/>
                  </a:cubicBezTo>
                  <a:lnTo>
                    <a:pt x="11" y="29"/>
                  </a:lnTo>
                  <a:cubicBezTo>
                    <a:pt x="5" y="29"/>
                    <a:pt x="0" y="24"/>
                    <a:pt x="0" y="18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D9BDC9"/>
            </a:solidFill>
            <a:ln w="8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55"/>
            <p:cNvSpPr>
              <a:spLocks noChangeArrowheads="1"/>
            </p:cNvSpPr>
            <p:nvPr/>
          </p:nvSpPr>
          <p:spPr bwMode="auto">
            <a:xfrm>
              <a:off x="3068" y="3653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24282B"/>
                  </a:solidFill>
                  <a:latin typeface="Arial" pitchFamily="34" charset="0"/>
                </a:rPr>
                <a:t>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Freeform 56"/>
            <p:cNvSpPr>
              <a:spLocks/>
            </p:cNvSpPr>
            <p:nvPr/>
          </p:nvSpPr>
          <p:spPr bwMode="auto">
            <a:xfrm>
              <a:off x="3613" y="3042"/>
              <a:ext cx="239" cy="239"/>
            </a:xfrm>
            <a:custGeom>
              <a:avLst/>
              <a:gdLst>
                <a:gd name="T0" fmla="*/ 12 w 29"/>
                <a:gd name="T1" fmla="*/ 0 h 29"/>
                <a:gd name="T2" fmla="*/ 18 w 29"/>
                <a:gd name="T3" fmla="*/ 0 h 29"/>
                <a:gd name="T4" fmla="*/ 29 w 29"/>
                <a:gd name="T5" fmla="*/ 11 h 29"/>
                <a:gd name="T6" fmla="*/ 29 w 29"/>
                <a:gd name="T7" fmla="*/ 18 h 29"/>
                <a:gd name="T8" fmla="*/ 18 w 29"/>
                <a:gd name="T9" fmla="*/ 29 h 29"/>
                <a:gd name="T10" fmla="*/ 12 w 29"/>
                <a:gd name="T11" fmla="*/ 29 h 29"/>
                <a:gd name="T12" fmla="*/ 0 w 29"/>
                <a:gd name="T13" fmla="*/ 18 h 29"/>
                <a:gd name="T14" fmla="*/ 0 w 29"/>
                <a:gd name="T15" fmla="*/ 11 h 29"/>
                <a:gd name="T16" fmla="*/ 12 w 29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9">
                  <a:moveTo>
                    <a:pt x="12" y="0"/>
                  </a:moveTo>
                  <a:lnTo>
                    <a:pt x="18" y="0"/>
                  </a:lnTo>
                  <a:cubicBezTo>
                    <a:pt x="24" y="0"/>
                    <a:pt x="29" y="5"/>
                    <a:pt x="29" y="11"/>
                  </a:cubicBezTo>
                  <a:lnTo>
                    <a:pt x="29" y="18"/>
                  </a:lnTo>
                  <a:cubicBezTo>
                    <a:pt x="29" y="24"/>
                    <a:pt x="24" y="29"/>
                    <a:pt x="18" y="29"/>
                  </a:cubicBezTo>
                  <a:lnTo>
                    <a:pt x="12" y="29"/>
                  </a:lnTo>
                  <a:cubicBezTo>
                    <a:pt x="5" y="29"/>
                    <a:pt x="0" y="24"/>
                    <a:pt x="0" y="18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D9BDC9"/>
            </a:solidFill>
            <a:ln w="8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3687" y="3059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58"/>
            <p:cNvSpPr>
              <a:spLocks/>
            </p:cNvSpPr>
            <p:nvPr/>
          </p:nvSpPr>
          <p:spPr bwMode="auto">
            <a:xfrm>
              <a:off x="2375" y="3042"/>
              <a:ext cx="280" cy="239"/>
            </a:xfrm>
            <a:custGeom>
              <a:avLst/>
              <a:gdLst>
                <a:gd name="T0" fmla="*/ 11 w 34"/>
                <a:gd name="T1" fmla="*/ 0 h 29"/>
                <a:gd name="T2" fmla="*/ 23 w 34"/>
                <a:gd name="T3" fmla="*/ 0 h 29"/>
                <a:gd name="T4" fmla="*/ 34 w 34"/>
                <a:gd name="T5" fmla="*/ 11 h 29"/>
                <a:gd name="T6" fmla="*/ 34 w 34"/>
                <a:gd name="T7" fmla="*/ 18 h 29"/>
                <a:gd name="T8" fmla="*/ 23 w 34"/>
                <a:gd name="T9" fmla="*/ 29 h 29"/>
                <a:gd name="T10" fmla="*/ 11 w 34"/>
                <a:gd name="T11" fmla="*/ 29 h 29"/>
                <a:gd name="T12" fmla="*/ 0 w 34"/>
                <a:gd name="T13" fmla="*/ 18 h 29"/>
                <a:gd name="T14" fmla="*/ 0 w 34"/>
                <a:gd name="T15" fmla="*/ 11 h 29"/>
                <a:gd name="T16" fmla="*/ 11 w 34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9">
                  <a:moveTo>
                    <a:pt x="11" y="0"/>
                  </a:moveTo>
                  <a:lnTo>
                    <a:pt x="23" y="0"/>
                  </a:lnTo>
                  <a:cubicBezTo>
                    <a:pt x="29" y="0"/>
                    <a:pt x="34" y="5"/>
                    <a:pt x="34" y="11"/>
                  </a:cubicBezTo>
                  <a:lnTo>
                    <a:pt x="34" y="18"/>
                  </a:lnTo>
                  <a:cubicBezTo>
                    <a:pt x="34" y="24"/>
                    <a:pt x="29" y="29"/>
                    <a:pt x="23" y="29"/>
                  </a:cubicBezTo>
                  <a:lnTo>
                    <a:pt x="11" y="29"/>
                  </a:lnTo>
                  <a:cubicBezTo>
                    <a:pt x="5" y="29"/>
                    <a:pt x="0" y="24"/>
                    <a:pt x="0" y="18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D9BDC9"/>
            </a:solidFill>
            <a:ln w="8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2457" y="3059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" pitchFamily="34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60"/>
            <p:cNvSpPr>
              <a:spLocks noChangeShapeType="1"/>
            </p:cNvSpPr>
            <p:nvPr/>
          </p:nvSpPr>
          <p:spPr bwMode="auto">
            <a:xfrm flipV="1">
              <a:off x="3126" y="2720"/>
              <a:ext cx="0" cy="446"/>
            </a:xfrm>
            <a:prstGeom prst="line">
              <a:avLst/>
            </a:prstGeom>
            <a:noFill/>
            <a:ln w="8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1"/>
            <p:cNvSpPr>
              <a:spLocks/>
            </p:cNvSpPr>
            <p:nvPr/>
          </p:nvSpPr>
          <p:spPr bwMode="auto">
            <a:xfrm>
              <a:off x="3093" y="2704"/>
              <a:ext cx="57" cy="99"/>
            </a:xfrm>
            <a:custGeom>
              <a:avLst/>
              <a:gdLst>
                <a:gd name="T0" fmla="*/ 4 w 7"/>
                <a:gd name="T1" fmla="*/ 9 h 12"/>
                <a:gd name="T2" fmla="*/ 7 w 7"/>
                <a:gd name="T3" fmla="*/ 12 h 12"/>
                <a:gd name="T4" fmla="*/ 4 w 7"/>
                <a:gd name="T5" fmla="*/ 0 h 12"/>
                <a:gd name="T6" fmla="*/ 0 w 7"/>
                <a:gd name="T7" fmla="*/ 12 h 12"/>
                <a:gd name="T8" fmla="*/ 4 w 7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4" y="9"/>
                  </a:moveTo>
                  <a:lnTo>
                    <a:pt x="7" y="12"/>
                  </a:lnTo>
                  <a:lnTo>
                    <a:pt x="4" y="0"/>
                  </a:lnTo>
                  <a:lnTo>
                    <a:pt x="0" y="12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2"/>
            <p:cNvSpPr>
              <a:spLocks noChangeArrowheads="1"/>
            </p:cNvSpPr>
            <p:nvPr/>
          </p:nvSpPr>
          <p:spPr bwMode="auto">
            <a:xfrm>
              <a:off x="3093" y="3133"/>
              <a:ext cx="66" cy="66"/>
            </a:xfrm>
            <a:prstGeom prst="ellipse">
              <a:avLst/>
            </a:prstGeom>
            <a:solidFill>
              <a:srgbClr val="3C1D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3"/>
            <p:cNvSpPr>
              <a:spLocks noEditPoints="1"/>
            </p:cNvSpPr>
            <p:nvPr/>
          </p:nvSpPr>
          <p:spPr bwMode="auto">
            <a:xfrm>
              <a:off x="3084" y="3125"/>
              <a:ext cx="75" cy="82"/>
            </a:xfrm>
            <a:custGeom>
              <a:avLst/>
              <a:gdLst>
                <a:gd name="T0" fmla="*/ 9 w 9"/>
                <a:gd name="T1" fmla="*/ 5 h 10"/>
                <a:gd name="T2" fmla="*/ 8 w 9"/>
                <a:gd name="T3" fmla="*/ 9 h 10"/>
                <a:gd name="T4" fmla="*/ 7 w 9"/>
                <a:gd name="T5" fmla="*/ 7 h 10"/>
                <a:gd name="T6" fmla="*/ 8 w 9"/>
                <a:gd name="T7" fmla="*/ 5 h 10"/>
                <a:gd name="T8" fmla="*/ 9 w 9"/>
                <a:gd name="T9" fmla="*/ 5 h 10"/>
                <a:gd name="T10" fmla="*/ 8 w 9"/>
                <a:gd name="T11" fmla="*/ 9 h 10"/>
                <a:gd name="T12" fmla="*/ 5 w 9"/>
                <a:gd name="T13" fmla="*/ 10 h 10"/>
                <a:gd name="T14" fmla="*/ 5 w 9"/>
                <a:gd name="T15" fmla="*/ 8 h 10"/>
                <a:gd name="T16" fmla="*/ 7 w 9"/>
                <a:gd name="T17" fmla="*/ 7 h 10"/>
                <a:gd name="T18" fmla="*/ 8 w 9"/>
                <a:gd name="T19" fmla="*/ 9 h 10"/>
                <a:gd name="T20" fmla="*/ 5 w 9"/>
                <a:gd name="T21" fmla="*/ 10 h 10"/>
                <a:gd name="T22" fmla="*/ 2 w 9"/>
                <a:gd name="T23" fmla="*/ 9 h 10"/>
                <a:gd name="T24" fmla="*/ 3 w 9"/>
                <a:gd name="T25" fmla="*/ 7 h 10"/>
                <a:gd name="T26" fmla="*/ 5 w 9"/>
                <a:gd name="T27" fmla="*/ 8 h 10"/>
                <a:gd name="T28" fmla="*/ 5 w 9"/>
                <a:gd name="T29" fmla="*/ 10 h 10"/>
                <a:gd name="T30" fmla="*/ 2 w 9"/>
                <a:gd name="T31" fmla="*/ 9 h 10"/>
                <a:gd name="T32" fmla="*/ 0 w 9"/>
                <a:gd name="T33" fmla="*/ 5 h 10"/>
                <a:gd name="T34" fmla="*/ 2 w 9"/>
                <a:gd name="T35" fmla="*/ 5 h 10"/>
                <a:gd name="T36" fmla="*/ 3 w 9"/>
                <a:gd name="T37" fmla="*/ 7 h 10"/>
                <a:gd name="T38" fmla="*/ 2 w 9"/>
                <a:gd name="T39" fmla="*/ 9 h 10"/>
                <a:gd name="T40" fmla="*/ 0 w 9"/>
                <a:gd name="T41" fmla="*/ 5 h 10"/>
                <a:gd name="T42" fmla="*/ 2 w 9"/>
                <a:gd name="T43" fmla="*/ 1 h 10"/>
                <a:gd name="T44" fmla="*/ 3 w 9"/>
                <a:gd name="T45" fmla="*/ 3 h 10"/>
                <a:gd name="T46" fmla="*/ 2 w 9"/>
                <a:gd name="T47" fmla="*/ 5 h 10"/>
                <a:gd name="T48" fmla="*/ 0 w 9"/>
                <a:gd name="T49" fmla="*/ 5 h 10"/>
                <a:gd name="T50" fmla="*/ 2 w 9"/>
                <a:gd name="T51" fmla="*/ 1 h 10"/>
                <a:gd name="T52" fmla="*/ 5 w 9"/>
                <a:gd name="T53" fmla="*/ 0 h 10"/>
                <a:gd name="T54" fmla="*/ 5 w 9"/>
                <a:gd name="T55" fmla="*/ 2 h 10"/>
                <a:gd name="T56" fmla="*/ 3 w 9"/>
                <a:gd name="T57" fmla="*/ 3 h 10"/>
                <a:gd name="T58" fmla="*/ 2 w 9"/>
                <a:gd name="T59" fmla="*/ 1 h 10"/>
                <a:gd name="T60" fmla="*/ 5 w 9"/>
                <a:gd name="T61" fmla="*/ 0 h 10"/>
                <a:gd name="T62" fmla="*/ 8 w 9"/>
                <a:gd name="T63" fmla="*/ 1 h 10"/>
                <a:gd name="T64" fmla="*/ 7 w 9"/>
                <a:gd name="T65" fmla="*/ 3 h 10"/>
                <a:gd name="T66" fmla="*/ 5 w 9"/>
                <a:gd name="T67" fmla="*/ 2 h 10"/>
                <a:gd name="T68" fmla="*/ 5 w 9"/>
                <a:gd name="T69" fmla="*/ 0 h 10"/>
                <a:gd name="T70" fmla="*/ 8 w 9"/>
                <a:gd name="T71" fmla="*/ 1 h 10"/>
                <a:gd name="T72" fmla="*/ 9 w 9"/>
                <a:gd name="T73" fmla="*/ 5 h 10"/>
                <a:gd name="T74" fmla="*/ 8 w 9"/>
                <a:gd name="T75" fmla="*/ 5 h 10"/>
                <a:gd name="T76" fmla="*/ 7 w 9"/>
                <a:gd name="T77" fmla="*/ 3 h 10"/>
                <a:gd name="T78" fmla="*/ 8 w 9"/>
                <a:gd name="T7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" h="10">
                  <a:moveTo>
                    <a:pt x="9" y="5"/>
                  </a:moveTo>
                  <a:cubicBezTo>
                    <a:pt x="9" y="6"/>
                    <a:pt x="9" y="8"/>
                    <a:pt x="8" y="9"/>
                  </a:cubicBezTo>
                  <a:lnTo>
                    <a:pt x="7" y="7"/>
                  </a:lnTo>
                  <a:cubicBezTo>
                    <a:pt x="8" y="6"/>
                    <a:pt x="8" y="6"/>
                    <a:pt x="8" y="5"/>
                  </a:cubicBezTo>
                  <a:lnTo>
                    <a:pt x="9" y="5"/>
                  </a:lnTo>
                  <a:close/>
                  <a:moveTo>
                    <a:pt x="8" y="9"/>
                  </a:moveTo>
                  <a:cubicBezTo>
                    <a:pt x="7" y="9"/>
                    <a:pt x="6" y="10"/>
                    <a:pt x="5" y="10"/>
                  </a:cubicBezTo>
                  <a:lnTo>
                    <a:pt x="5" y="8"/>
                  </a:lnTo>
                  <a:cubicBezTo>
                    <a:pt x="6" y="8"/>
                    <a:pt x="7" y="7"/>
                    <a:pt x="7" y="7"/>
                  </a:cubicBezTo>
                  <a:lnTo>
                    <a:pt x="8" y="9"/>
                  </a:lnTo>
                  <a:close/>
                  <a:moveTo>
                    <a:pt x="5" y="10"/>
                  </a:moveTo>
                  <a:cubicBezTo>
                    <a:pt x="4" y="10"/>
                    <a:pt x="3" y="9"/>
                    <a:pt x="2" y="9"/>
                  </a:cubicBezTo>
                  <a:lnTo>
                    <a:pt x="3" y="7"/>
                  </a:lnTo>
                  <a:cubicBezTo>
                    <a:pt x="3" y="7"/>
                    <a:pt x="4" y="8"/>
                    <a:pt x="5" y="8"/>
                  </a:cubicBezTo>
                  <a:lnTo>
                    <a:pt x="5" y="10"/>
                  </a:lnTo>
                  <a:close/>
                  <a:moveTo>
                    <a:pt x="2" y="9"/>
                  </a:moveTo>
                  <a:cubicBezTo>
                    <a:pt x="1" y="8"/>
                    <a:pt x="0" y="6"/>
                    <a:pt x="0" y="5"/>
                  </a:cubicBezTo>
                  <a:lnTo>
                    <a:pt x="2" y="5"/>
                  </a:lnTo>
                  <a:cubicBezTo>
                    <a:pt x="2" y="6"/>
                    <a:pt x="2" y="6"/>
                    <a:pt x="3" y="7"/>
                  </a:cubicBezTo>
                  <a:lnTo>
                    <a:pt x="2" y="9"/>
                  </a:lnTo>
                  <a:close/>
                  <a:moveTo>
                    <a:pt x="0" y="5"/>
                  </a:moveTo>
                  <a:cubicBezTo>
                    <a:pt x="0" y="3"/>
                    <a:pt x="1" y="2"/>
                    <a:pt x="2" y="1"/>
                  </a:cubicBezTo>
                  <a:lnTo>
                    <a:pt x="3" y="3"/>
                  </a:lnTo>
                  <a:cubicBezTo>
                    <a:pt x="2" y="3"/>
                    <a:pt x="2" y="4"/>
                    <a:pt x="2" y="5"/>
                  </a:cubicBezTo>
                  <a:lnTo>
                    <a:pt x="0" y="5"/>
                  </a:lnTo>
                  <a:close/>
                  <a:moveTo>
                    <a:pt x="2" y="1"/>
                  </a:moveTo>
                  <a:cubicBezTo>
                    <a:pt x="3" y="0"/>
                    <a:pt x="4" y="0"/>
                    <a:pt x="5" y="0"/>
                  </a:cubicBezTo>
                  <a:lnTo>
                    <a:pt x="5" y="2"/>
                  </a:lnTo>
                  <a:cubicBezTo>
                    <a:pt x="4" y="2"/>
                    <a:pt x="3" y="2"/>
                    <a:pt x="3" y="3"/>
                  </a:cubicBezTo>
                  <a:lnTo>
                    <a:pt x="2" y="1"/>
                  </a:lnTo>
                  <a:close/>
                  <a:moveTo>
                    <a:pt x="5" y="0"/>
                  </a:moveTo>
                  <a:cubicBezTo>
                    <a:pt x="6" y="0"/>
                    <a:pt x="7" y="0"/>
                    <a:pt x="8" y="1"/>
                  </a:cubicBezTo>
                  <a:lnTo>
                    <a:pt x="7" y="3"/>
                  </a:lnTo>
                  <a:cubicBezTo>
                    <a:pt x="7" y="2"/>
                    <a:pt x="6" y="2"/>
                    <a:pt x="5" y="2"/>
                  </a:cubicBezTo>
                  <a:lnTo>
                    <a:pt x="5" y="0"/>
                  </a:lnTo>
                  <a:close/>
                  <a:moveTo>
                    <a:pt x="8" y="1"/>
                  </a:moveTo>
                  <a:cubicBezTo>
                    <a:pt x="9" y="2"/>
                    <a:pt x="9" y="3"/>
                    <a:pt x="9" y="5"/>
                  </a:cubicBezTo>
                  <a:lnTo>
                    <a:pt x="8" y="5"/>
                  </a:lnTo>
                  <a:cubicBezTo>
                    <a:pt x="8" y="4"/>
                    <a:pt x="8" y="3"/>
                    <a:pt x="7" y="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64"/>
            <p:cNvSpPr>
              <a:spLocks noChangeShapeType="1"/>
            </p:cNvSpPr>
            <p:nvPr/>
          </p:nvSpPr>
          <p:spPr bwMode="auto">
            <a:xfrm>
              <a:off x="3142" y="3166"/>
              <a:ext cx="50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>
              <a:off x="3249" y="3166"/>
              <a:ext cx="50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66"/>
            <p:cNvSpPr>
              <a:spLocks noChangeShapeType="1"/>
            </p:cNvSpPr>
            <p:nvPr/>
          </p:nvSpPr>
          <p:spPr bwMode="auto">
            <a:xfrm>
              <a:off x="3357" y="3166"/>
              <a:ext cx="49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67"/>
            <p:cNvSpPr>
              <a:spLocks noChangeShapeType="1"/>
            </p:cNvSpPr>
            <p:nvPr/>
          </p:nvSpPr>
          <p:spPr bwMode="auto">
            <a:xfrm>
              <a:off x="3464" y="3166"/>
              <a:ext cx="58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68"/>
            <p:cNvSpPr>
              <a:spLocks noChangeShapeType="1"/>
            </p:cNvSpPr>
            <p:nvPr/>
          </p:nvSpPr>
          <p:spPr bwMode="auto">
            <a:xfrm>
              <a:off x="3571" y="3166"/>
              <a:ext cx="25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69"/>
            <p:cNvSpPr>
              <a:spLocks noChangeShapeType="1"/>
            </p:cNvSpPr>
            <p:nvPr/>
          </p:nvSpPr>
          <p:spPr bwMode="auto">
            <a:xfrm>
              <a:off x="3571" y="3166"/>
              <a:ext cx="25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0"/>
            <p:cNvSpPr>
              <a:spLocks/>
            </p:cNvSpPr>
            <p:nvPr/>
          </p:nvSpPr>
          <p:spPr bwMode="auto">
            <a:xfrm>
              <a:off x="3514" y="3141"/>
              <a:ext cx="99" cy="58"/>
            </a:xfrm>
            <a:custGeom>
              <a:avLst/>
              <a:gdLst>
                <a:gd name="T0" fmla="*/ 3 w 12"/>
                <a:gd name="T1" fmla="*/ 3 h 7"/>
                <a:gd name="T2" fmla="*/ 0 w 12"/>
                <a:gd name="T3" fmla="*/ 7 h 7"/>
                <a:gd name="T4" fmla="*/ 12 w 12"/>
                <a:gd name="T5" fmla="*/ 3 h 7"/>
                <a:gd name="T6" fmla="*/ 0 w 12"/>
                <a:gd name="T7" fmla="*/ 0 h 7"/>
                <a:gd name="T8" fmla="*/ 3 w 12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3" y="3"/>
                  </a:moveTo>
                  <a:lnTo>
                    <a:pt x="0" y="7"/>
                  </a:lnTo>
                  <a:lnTo>
                    <a:pt x="12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71"/>
            <p:cNvSpPr>
              <a:spLocks noChangeShapeType="1"/>
            </p:cNvSpPr>
            <p:nvPr/>
          </p:nvSpPr>
          <p:spPr bwMode="auto">
            <a:xfrm>
              <a:off x="3126" y="3191"/>
              <a:ext cx="0" cy="49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>
              <a:off x="3126" y="3298"/>
              <a:ext cx="0" cy="49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" name="Line 73"/>
            <p:cNvSpPr>
              <a:spLocks noChangeShapeType="1"/>
            </p:cNvSpPr>
            <p:nvPr/>
          </p:nvSpPr>
          <p:spPr bwMode="auto">
            <a:xfrm>
              <a:off x="3126" y="3405"/>
              <a:ext cx="0" cy="5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" name="Line 74"/>
            <p:cNvSpPr>
              <a:spLocks noChangeShapeType="1"/>
            </p:cNvSpPr>
            <p:nvPr/>
          </p:nvSpPr>
          <p:spPr bwMode="auto">
            <a:xfrm>
              <a:off x="3126" y="3512"/>
              <a:ext cx="0" cy="58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" name="Line 75"/>
            <p:cNvSpPr>
              <a:spLocks noChangeShapeType="1"/>
            </p:cNvSpPr>
            <p:nvPr/>
          </p:nvSpPr>
          <p:spPr bwMode="auto">
            <a:xfrm>
              <a:off x="3126" y="3620"/>
              <a:ext cx="0" cy="8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" name="Line 76"/>
            <p:cNvSpPr>
              <a:spLocks noChangeShapeType="1"/>
            </p:cNvSpPr>
            <p:nvPr/>
          </p:nvSpPr>
          <p:spPr bwMode="auto">
            <a:xfrm>
              <a:off x="3126" y="3620"/>
              <a:ext cx="0" cy="8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" name="Freeform 77"/>
            <p:cNvSpPr>
              <a:spLocks/>
            </p:cNvSpPr>
            <p:nvPr/>
          </p:nvSpPr>
          <p:spPr bwMode="auto">
            <a:xfrm>
              <a:off x="3101" y="3545"/>
              <a:ext cx="58" cy="99"/>
            </a:xfrm>
            <a:custGeom>
              <a:avLst/>
              <a:gdLst>
                <a:gd name="T0" fmla="*/ 3 w 7"/>
                <a:gd name="T1" fmla="*/ 3 h 12"/>
                <a:gd name="T2" fmla="*/ 0 w 7"/>
                <a:gd name="T3" fmla="*/ 0 h 12"/>
                <a:gd name="T4" fmla="*/ 3 w 7"/>
                <a:gd name="T5" fmla="*/ 12 h 12"/>
                <a:gd name="T6" fmla="*/ 7 w 7"/>
                <a:gd name="T7" fmla="*/ 0 h 12"/>
                <a:gd name="T8" fmla="*/ 3 w 7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2">
                  <a:moveTo>
                    <a:pt x="3" y="3"/>
                  </a:moveTo>
                  <a:lnTo>
                    <a:pt x="0" y="0"/>
                  </a:lnTo>
                  <a:lnTo>
                    <a:pt x="3" y="12"/>
                  </a:lnTo>
                  <a:lnTo>
                    <a:pt x="7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9" name="Line 78"/>
            <p:cNvSpPr>
              <a:spLocks noChangeShapeType="1"/>
            </p:cNvSpPr>
            <p:nvPr/>
          </p:nvSpPr>
          <p:spPr bwMode="auto">
            <a:xfrm flipH="1">
              <a:off x="3060" y="3174"/>
              <a:ext cx="57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0" name="Line 79"/>
            <p:cNvSpPr>
              <a:spLocks noChangeShapeType="1"/>
            </p:cNvSpPr>
            <p:nvPr/>
          </p:nvSpPr>
          <p:spPr bwMode="auto">
            <a:xfrm flipH="1">
              <a:off x="2952" y="3174"/>
              <a:ext cx="50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1" name="Line 80"/>
            <p:cNvSpPr>
              <a:spLocks noChangeShapeType="1"/>
            </p:cNvSpPr>
            <p:nvPr/>
          </p:nvSpPr>
          <p:spPr bwMode="auto">
            <a:xfrm flipH="1">
              <a:off x="2845" y="3174"/>
              <a:ext cx="49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2" name="Line 81"/>
            <p:cNvSpPr>
              <a:spLocks noChangeShapeType="1"/>
            </p:cNvSpPr>
            <p:nvPr/>
          </p:nvSpPr>
          <p:spPr bwMode="auto">
            <a:xfrm flipH="1">
              <a:off x="2738" y="3174"/>
              <a:ext cx="49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3" name="Line 82"/>
            <p:cNvSpPr>
              <a:spLocks noChangeShapeType="1"/>
            </p:cNvSpPr>
            <p:nvPr/>
          </p:nvSpPr>
          <p:spPr bwMode="auto">
            <a:xfrm flipH="1">
              <a:off x="2655" y="3174"/>
              <a:ext cx="25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4" name="Line 83"/>
            <p:cNvSpPr>
              <a:spLocks noChangeShapeType="1"/>
            </p:cNvSpPr>
            <p:nvPr/>
          </p:nvSpPr>
          <p:spPr bwMode="auto">
            <a:xfrm flipH="1">
              <a:off x="2655" y="3174"/>
              <a:ext cx="25" cy="0"/>
            </a:xfrm>
            <a:prstGeom prst="line">
              <a:avLst/>
            </a:prstGeom>
            <a:noFill/>
            <a:ln w="0">
              <a:solidFill>
                <a:srgbClr val="362A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5" name="Freeform 84"/>
            <p:cNvSpPr>
              <a:spLocks/>
            </p:cNvSpPr>
            <p:nvPr/>
          </p:nvSpPr>
          <p:spPr bwMode="auto">
            <a:xfrm>
              <a:off x="2639" y="3141"/>
              <a:ext cx="99" cy="58"/>
            </a:xfrm>
            <a:custGeom>
              <a:avLst/>
              <a:gdLst>
                <a:gd name="T0" fmla="*/ 9 w 12"/>
                <a:gd name="T1" fmla="*/ 4 h 7"/>
                <a:gd name="T2" fmla="*/ 12 w 12"/>
                <a:gd name="T3" fmla="*/ 0 h 7"/>
                <a:gd name="T4" fmla="*/ 0 w 12"/>
                <a:gd name="T5" fmla="*/ 4 h 7"/>
                <a:gd name="T6" fmla="*/ 12 w 12"/>
                <a:gd name="T7" fmla="*/ 7 h 7"/>
                <a:gd name="T8" fmla="*/ 9 w 12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9" y="4"/>
                  </a:moveTo>
                  <a:lnTo>
                    <a:pt x="12" y="0"/>
                  </a:lnTo>
                  <a:lnTo>
                    <a:pt x="0" y="4"/>
                  </a:lnTo>
                  <a:lnTo>
                    <a:pt x="12" y="7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6" name="Freeform 85"/>
            <p:cNvSpPr>
              <a:spLocks/>
            </p:cNvSpPr>
            <p:nvPr/>
          </p:nvSpPr>
          <p:spPr bwMode="auto">
            <a:xfrm>
              <a:off x="2911" y="2918"/>
              <a:ext cx="421" cy="471"/>
            </a:xfrm>
            <a:custGeom>
              <a:avLst/>
              <a:gdLst>
                <a:gd name="T0" fmla="*/ 25 w 51"/>
                <a:gd name="T1" fmla="*/ 1 h 57"/>
                <a:gd name="T2" fmla="*/ 51 w 51"/>
                <a:gd name="T3" fmla="*/ 27 h 57"/>
                <a:gd name="T4" fmla="*/ 26 w 51"/>
                <a:gd name="T5" fmla="*/ 56 h 57"/>
                <a:gd name="T6" fmla="*/ 0 w 51"/>
                <a:gd name="T7" fmla="*/ 30 h 57"/>
                <a:gd name="T8" fmla="*/ 7 w 51"/>
                <a:gd name="T9" fmla="*/ 1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7">
                  <a:moveTo>
                    <a:pt x="25" y="1"/>
                  </a:moveTo>
                  <a:cubicBezTo>
                    <a:pt x="40" y="0"/>
                    <a:pt x="51" y="12"/>
                    <a:pt x="51" y="27"/>
                  </a:cubicBezTo>
                  <a:cubicBezTo>
                    <a:pt x="51" y="42"/>
                    <a:pt x="40" y="55"/>
                    <a:pt x="26" y="56"/>
                  </a:cubicBezTo>
                  <a:cubicBezTo>
                    <a:pt x="11" y="57"/>
                    <a:pt x="0" y="45"/>
                    <a:pt x="0" y="30"/>
                  </a:cubicBezTo>
                  <a:cubicBezTo>
                    <a:pt x="0" y="23"/>
                    <a:pt x="2" y="16"/>
                    <a:pt x="7" y="11"/>
                  </a:cubicBezTo>
                </a:path>
              </a:pathLst>
            </a:custGeom>
            <a:noFill/>
            <a:ln w="0">
              <a:solidFill>
                <a:srgbClr val="362F4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7" name="Freeform 86"/>
            <p:cNvSpPr>
              <a:spLocks/>
            </p:cNvSpPr>
            <p:nvPr/>
          </p:nvSpPr>
          <p:spPr bwMode="auto">
            <a:xfrm>
              <a:off x="2919" y="2960"/>
              <a:ext cx="91" cy="82"/>
            </a:xfrm>
            <a:custGeom>
              <a:avLst/>
              <a:gdLst>
                <a:gd name="T0" fmla="*/ 0 w 11"/>
                <a:gd name="T1" fmla="*/ 2 h 10"/>
                <a:gd name="T2" fmla="*/ 10 w 11"/>
                <a:gd name="T3" fmla="*/ 10 h 10"/>
                <a:gd name="T4" fmla="*/ 11 w 11"/>
                <a:gd name="T5" fmla="*/ 0 h 10"/>
                <a:gd name="T6" fmla="*/ 0 w 11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0" y="2"/>
                  </a:moveTo>
                  <a:lnTo>
                    <a:pt x="10" y="10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603F"/>
            </a:solidFill>
            <a:ln w="8" cap="flat">
              <a:solidFill>
                <a:srgbClr val="362F4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Implementation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4000"/>
            <a:ext cx="7848600" cy="4800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Steps to </a:t>
            </a:r>
            <a:r>
              <a:rPr lang="en-US" dirty="0" err="1">
                <a:solidFill>
                  <a:srgbClr val="280099"/>
                </a:solidFill>
                <a:latin typeface="Calibri" panose="020F0502020204030204" pitchFamily="34" charset="0"/>
              </a:rPr>
              <a:t>minimise</a:t>
            </a:r>
            <a:r>
              <a:rPr lang="en-US" dirty="0">
                <a:latin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context switch</a:t>
            </a:r>
            <a:r>
              <a:rPr lang="en-US" dirty="0">
                <a:latin typeface="Calibri" panose="020F0502020204030204" pitchFamily="34" charset="0"/>
              </a:rPr>
              <a:t> overhead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a 4-way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coarse grained MT</a:t>
            </a:r>
            <a:r>
              <a:rPr lang="en-US" dirty="0">
                <a:latin typeface="Calibri" panose="020F0502020204030204" pitchFamily="34" charset="0"/>
              </a:rPr>
              <a:t> machine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4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program counters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4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register files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4 </a:t>
            </a: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flags 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context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register</a:t>
            </a:r>
            <a:r>
              <a:rPr lang="en-US" dirty="0">
                <a:latin typeface="Calibri" panose="020F0502020204030204" pitchFamily="34" charset="0"/>
              </a:rPr>
              <a:t> that contains a thread id.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Zero overhead context switching</a:t>
            </a:r>
            <a:r>
              <a:rPr lang="en-US" dirty="0">
                <a:latin typeface="Calibri" panose="020F0502020204030204" pitchFamily="34" charset="0"/>
              </a:rPr>
              <a:t> → Change the thread id in the context register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Advantages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4000"/>
            <a:ext cx="7848600" cy="4648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Assume that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thread 1</a:t>
            </a:r>
            <a:r>
              <a:rPr lang="en-US" dirty="0">
                <a:latin typeface="Calibri" panose="020F0502020204030204" pitchFamily="34" charset="0"/>
              </a:rPr>
              <a:t> has an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L2 miss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2300DC"/>
                </a:solidFill>
                <a:latin typeface="Calibri" panose="020F0502020204030204" pitchFamily="34" charset="0"/>
              </a:rPr>
              <a:t>Wait</a:t>
            </a:r>
            <a:r>
              <a:rPr lang="en-US" dirty="0">
                <a:latin typeface="Calibri" panose="020F0502020204030204" pitchFamily="34" charset="0"/>
              </a:rPr>
              <a:t> for 200 cycles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Schedule thread 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Now let us say that thread 2 has an L2 miss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Schedule thread 3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have a </a:t>
            </a:r>
            <a:r>
              <a:rPr lang="en-US" sz="2800" b="1" dirty="0">
                <a:solidFill>
                  <a:srgbClr val="00AE00"/>
                </a:solidFill>
                <a:latin typeface="Calibri" panose="020F0502020204030204" pitchFamily="34" charset="0"/>
              </a:rPr>
              <a:t>sophisticated algorithm</a:t>
            </a:r>
            <a:r>
              <a:rPr lang="en-US" sz="2800" dirty="0">
                <a:latin typeface="Calibri" panose="020F0502020204030204" pitchFamily="34" charset="0"/>
              </a:rPr>
              <a:t> that switches every </a:t>
            </a:r>
            <a:r>
              <a:rPr lang="en-US" sz="2800" u="sng" dirty="0">
                <a:latin typeface="Calibri" panose="020F0502020204030204" pitchFamily="34" charset="0"/>
              </a:rPr>
              <a:t>n cycles</a:t>
            </a:r>
            <a:r>
              <a:rPr lang="en-US" sz="2800" dirty="0">
                <a:latin typeface="Calibri" panose="020F0502020204030204" pitchFamily="34" charset="0"/>
              </a:rPr>
              <a:t>, or when there is a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</a:rPr>
              <a:t>long latency event</a:t>
            </a:r>
            <a:r>
              <a:rPr lang="en-US" sz="2800" dirty="0">
                <a:latin typeface="Calibri" panose="020F0502020204030204" pitchFamily="34" charset="0"/>
              </a:rPr>
              <a:t> such as an L2 miss.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Minimises</a:t>
            </a:r>
            <a:r>
              <a:rPr lang="en-US" sz="2800" dirty="0">
                <a:latin typeface="Calibri" panose="020F0502020204030204" pitchFamily="34" charset="0"/>
              </a:rPr>
              <a:t> idle cycles for the entire system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Fine </a:t>
            </a:r>
            <a:r>
              <a:rPr lang="fr-FR" dirty="0" err="1">
                <a:solidFill>
                  <a:schemeClr val="tx1"/>
                </a:solidFill>
              </a:rPr>
              <a:t>Grained</a:t>
            </a:r>
            <a:r>
              <a:rPr lang="fr-FR" dirty="0">
                <a:solidFill>
                  <a:schemeClr val="tx1"/>
                </a:solidFill>
              </a:rPr>
              <a:t> Multithreading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371601"/>
            <a:ext cx="7620000" cy="49514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switching granularity</a:t>
            </a:r>
            <a:r>
              <a:rPr lang="en-US" sz="2800" dirty="0">
                <a:latin typeface="Calibri" panose="020F0502020204030204" pitchFamily="34" charset="0"/>
              </a:rPr>
              <a:t> is very small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1-2 cycles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b="1" dirty="0">
                <a:solidFill>
                  <a:srgbClr val="0084D1"/>
                </a:solidFill>
                <a:latin typeface="Calibri" panose="020F0502020204030204" pitchFamily="34" charset="0"/>
              </a:rPr>
              <a:t>Advantage 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Can take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advantage</a:t>
            </a:r>
            <a:r>
              <a:rPr lang="en-US" sz="2200" dirty="0">
                <a:latin typeface="Calibri" panose="020F0502020204030204" pitchFamily="34" charset="0"/>
              </a:rPr>
              <a:t> of </a:t>
            </a: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low latency </a:t>
            </a:r>
            <a:r>
              <a:rPr lang="en-US" sz="2200" dirty="0">
                <a:latin typeface="Calibri" panose="020F0502020204030204" pitchFamily="34" charset="0"/>
              </a:rPr>
              <a:t>events such as division, or L1 cache misses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 err="1">
                <a:solidFill>
                  <a:srgbClr val="FF3333"/>
                </a:solidFill>
                <a:latin typeface="Calibri" panose="020F0502020204030204" pitchFamily="34" charset="0"/>
              </a:rPr>
              <a:t>Minimise</a:t>
            </a:r>
            <a:r>
              <a:rPr lang="en-US" sz="2200" dirty="0">
                <a:latin typeface="Calibri" panose="020F0502020204030204" pitchFamily="34" charset="0"/>
              </a:rPr>
              <a:t> idle cycles to an even greater extent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b="1" dirty="0">
                <a:solidFill>
                  <a:srgbClr val="00AE00"/>
                </a:solidFill>
                <a:latin typeface="Calibri" panose="020F0502020204030204" pitchFamily="34" charset="0"/>
              </a:rPr>
              <a:t>Correctness Issues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We can have instructions of 2 threads simultaneously in the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pipeline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We never forward/interlock for </a:t>
            </a:r>
            <a:r>
              <a:rPr lang="en-US" sz="2200" dirty="0">
                <a:solidFill>
                  <a:srgbClr val="2323DC"/>
                </a:solidFill>
                <a:latin typeface="Calibri" panose="020F0502020204030204" pitchFamily="34" charset="0"/>
              </a:rPr>
              <a:t>instructions</a:t>
            </a:r>
            <a:r>
              <a:rPr lang="en-US" sz="2200" dirty="0">
                <a:latin typeface="Calibri" panose="020F0502020204030204" pitchFamily="34" charset="0"/>
              </a:rPr>
              <a:t> across </a:t>
            </a:r>
            <a:r>
              <a:rPr lang="en-US" sz="2200" dirty="0">
                <a:solidFill>
                  <a:srgbClr val="00AE00"/>
                </a:solidFill>
                <a:latin typeface="Calibri" panose="020F0502020204030204" pitchFamily="34" charset="0"/>
              </a:rPr>
              <a:t>threads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Simultaneous</a:t>
            </a:r>
            <a:r>
              <a:rPr lang="fr-FR" dirty="0">
                <a:solidFill>
                  <a:schemeClr val="tx1"/>
                </a:solidFill>
              </a:rPr>
              <a:t> Multithreading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7416800" cy="4114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Most modern processors have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multiple issue slots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Can issue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multiple instructions</a:t>
            </a:r>
            <a:r>
              <a:rPr lang="en-US" dirty="0">
                <a:latin typeface="Calibri" panose="020F0502020204030204" pitchFamily="34" charset="0"/>
              </a:rPr>
              <a:t> to the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functional units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example, a 3 issue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 can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fetch, decode,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execute</a:t>
            </a:r>
            <a:r>
              <a:rPr lang="en-US" dirty="0">
                <a:latin typeface="Calibri" panose="020F0502020204030204" pitchFamily="34" charset="0"/>
              </a:rPr>
              <a:t> 3 instructions per cycle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a benchmark has low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ILP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(instruction level parallelism), then fine and coarse grained multithreading cannot </a:t>
            </a:r>
            <a:r>
              <a:rPr lang="en-US" b="1" dirty="0">
                <a:latin typeface="Calibri" panose="020F0502020204030204" pitchFamily="34" charset="0"/>
              </a:rPr>
              <a:t>really help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Simultaneous</a:t>
            </a:r>
            <a:r>
              <a:rPr lang="fr-FR" dirty="0">
                <a:solidFill>
                  <a:schemeClr val="tx1"/>
                </a:solidFill>
              </a:rPr>
              <a:t> Multithreading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Main Idea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Partition</a:t>
            </a:r>
            <a:r>
              <a:rPr lang="en-US" dirty="0">
                <a:latin typeface="Calibri" panose="020F0502020204030204" pitchFamily="34" charset="0"/>
              </a:rPr>
              <a:t> the issue slots across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threads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4A4A"/>
                </a:solidFill>
                <a:latin typeface="Calibri" panose="020F0502020204030204" pitchFamily="34" charset="0"/>
              </a:rPr>
              <a:t>Scenario </a:t>
            </a:r>
            <a:r>
              <a:rPr lang="en-US" dirty="0">
                <a:latin typeface="Calibri" panose="020F0502020204030204" pitchFamily="34" charset="0"/>
              </a:rPr>
              <a:t>: In the same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cycle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Issue 2 instructions for thread 1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and, issue 1 instruction for thread 2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and, issue 1 instruction for thread 3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198A8A"/>
                </a:solidFill>
                <a:latin typeface="Calibri" panose="020F0502020204030204" pitchFamily="34" charset="0"/>
              </a:rPr>
              <a:t>Support required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Need smart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 instruction selection logic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Balance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fairness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throughput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Multiprocessing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2057400"/>
            <a:ext cx="7416800" cy="2743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0388" indent="-444500" algn="just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The term </a:t>
            </a:r>
            <a:r>
              <a:rPr lang="en-US" sz="2400" dirty="0">
                <a:solidFill>
                  <a:srgbClr val="33CC66"/>
                </a:solidFill>
                <a:latin typeface="Calibri" panose="020F0502020204030204" pitchFamily="34" charset="0"/>
              </a:rPr>
              <a:t>multiprocessing</a:t>
            </a:r>
            <a:r>
              <a:rPr lang="en-US" sz="2400" dirty="0">
                <a:latin typeface="Calibri" panose="020F0502020204030204" pitchFamily="34" charset="0"/>
              </a:rPr>
              <a:t> refers to </a:t>
            </a:r>
            <a:r>
              <a:rPr lang="en-US" sz="2400" dirty="0">
                <a:solidFill>
                  <a:srgbClr val="FF3366"/>
                </a:solidFill>
                <a:latin typeface="Calibri" panose="020F0502020204030204" pitchFamily="34" charset="0"/>
              </a:rPr>
              <a:t>multiple processors</a:t>
            </a:r>
            <a:r>
              <a:rPr lang="en-US" sz="2400" dirty="0">
                <a:latin typeface="Calibri" panose="020F0502020204030204" pitchFamily="34" charset="0"/>
              </a:rPr>
              <a:t> working in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parallel</a:t>
            </a:r>
            <a:r>
              <a:rPr lang="en-US" sz="2400" dirty="0">
                <a:latin typeface="Calibri" panose="020F0502020204030204" pitchFamily="34" charset="0"/>
              </a:rPr>
              <a:t>. This is a generic definition, and it can refer to multiple processors in the </a:t>
            </a:r>
            <a:r>
              <a:rPr lang="en-US" sz="2400" dirty="0">
                <a:solidFill>
                  <a:srgbClr val="C5000B"/>
                </a:solidFill>
                <a:latin typeface="Calibri" panose="020F0502020204030204" pitchFamily="34" charset="0"/>
              </a:rPr>
              <a:t>same chip</a:t>
            </a:r>
            <a:r>
              <a:rPr lang="en-US" sz="2400" dirty="0">
                <a:latin typeface="Calibri" panose="020F0502020204030204" pitchFamily="34" charset="0"/>
              </a:rPr>
              <a:t>, or processors across </a:t>
            </a:r>
            <a:r>
              <a:rPr lang="en-US" sz="2400" dirty="0">
                <a:solidFill>
                  <a:srgbClr val="FF3333"/>
                </a:solidFill>
                <a:latin typeface="Calibri" panose="020F0502020204030204" pitchFamily="34" charset="0"/>
              </a:rPr>
              <a:t>different chips</a:t>
            </a:r>
            <a:r>
              <a:rPr lang="en-US" sz="2400" dirty="0">
                <a:latin typeface="Calibri" panose="020F0502020204030204" pitchFamily="34" charset="0"/>
              </a:rPr>
              <a:t>. A </a:t>
            </a:r>
            <a:r>
              <a:rPr lang="en-US" sz="2400" dirty="0">
                <a:solidFill>
                  <a:srgbClr val="993366"/>
                </a:solidFill>
                <a:latin typeface="Calibri" panose="020F0502020204030204" pitchFamily="34" charset="0"/>
              </a:rPr>
              <a:t>multicore processor</a:t>
            </a:r>
            <a:r>
              <a:rPr lang="en-US" sz="2400" dirty="0">
                <a:latin typeface="Calibri" panose="020F0502020204030204" pitchFamily="34" charset="0"/>
              </a:rPr>
              <a:t> is a specific type of multiprocessor that contains all of its constituent processors in the </a:t>
            </a:r>
            <a:r>
              <a:rPr lang="en-US" sz="2400" dirty="0">
                <a:solidFill>
                  <a:srgbClr val="5E11A6"/>
                </a:solidFill>
                <a:latin typeface="Calibri" panose="020F0502020204030204" pitchFamily="34" charset="0"/>
              </a:rPr>
              <a:t>same chip</a:t>
            </a:r>
            <a:r>
              <a:rPr lang="en-US" sz="2400" dirty="0">
                <a:latin typeface="Calibri" panose="020F0502020204030204" pitchFamily="34" charset="0"/>
              </a:rPr>
              <a:t>. Each such processor is known as a </a:t>
            </a:r>
            <a:r>
              <a:rPr lang="en-US" sz="2400" b="1" dirty="0">
                <a:solidFill>
                  <a:srgbClr val="C5000B"/>
                </a:solidFill>
                <a:latin typeface="Calibri" panose="020F0502020204030204" pitchFamily="34" charset="0"/>
              </a:rPr>
              <a:t>core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Summary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AutoShape 4"/>
          <p:cNvSpPr>
            <a:spLocks noChangeAspect="1" noChangeArrowheads="1" noTextEdit="1"/>
          </p:cNvSpPr>
          <p:nvPr/>
        </p:nvSpPr>
        <p:spPr bwMode="auto">
          <a:xfrm>
            <a:off x="3276600" y="1905001"/>
            <a:ext cx="5629274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32214" y="1943101"/>
            <a:ext cx="1235075" cy="569913"/>
          </a:xfrm>
          <a:prstGeom prst="rect">
            <a:avLst/>
          </a:prstGeom>
          <a:solidFill>
            <a:srgbClr val="F0D8C2"/>
          </a:solidFill>
          <a:ln w="12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543300" y="2551114"/>
            <a:ext cx="0" cy="1768475"/>
          </a:xfrm>
          <a:prstGeom prst="line">
            <a:avLst/>
          </a:prstGeom>
          <a:noFill/>
          <a:ln w="12" cap="flat">
            <a:solidFill>
              <a:srgbClr val="39267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3486150" y="4129088"/>
            <a:ext cx="114300" cy="190500"/>
          </a:xfrm>
          <a:custGeom>
            <a:avLst/>
            <a:gdLst>
              <a:gd name="T0" fmla="*/ 3 w 6"/>
              <a:gd name="T1" fmla="*/ 3 h 10"/>
              <a:gd name="T2" fmla="*/ 0 w 6"/>
              <a:gd name="T3" fmla="*/ 0 h 10"/>
              <a:gd name="T4" fmla="*/ 3 w 6"/>
              <a:gd name="T5" fmla="*/ 10 h 10"/>
              <a:gd name="T6" fmla="*/ 6 w 6"/>
              <a:gd name="T7" fmla="*/ 0 h 10"/>
              <a:gd name="T8" fmla="*/ 3 w 6"/>
              <a:gd name="T9" fmla="*/ 3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3" y="3"/>
                </a:moveTo>
                <a:lnTo>
                  <a:pt x="0" y="0"/>
                </a:lnTo>
                <a:lnTo>
                  <a:pt x="3" y="10"/>
                </a:lnTo>
                <a:lnTo>
                  <a:pt x="6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16200000">
            <a:off x="3329816" y="3405287"/>
            <a:ext cx="1570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4282B"/>
                </a:solidFill>
                <a:latin typeface="Arial" pitchFamily="34" charset="0"/>
              </a:rPr>
              <a:t>T</a:t>
            </a:r>
            <a:endParaRPr lang="en-US">
              <a:latin typeface="Arial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 rot="16200000">
            <a:off x="3379509" y="3319562"/>
            <a:ext cx="577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4282B"/>
                </a:solidFill>
                <a:latin typeface="Arial" pitchFamily="34" charset="0"/>
              </a:rPr>
              <a:t>i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 rot="16200000">
            <a:off x="3301763" y="3205262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4282B"/>
                </a:solidFill>
                <a:latin typeface="Arial" pitchFamily="34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 rot="16200000">
            <a:off x="3337029" y="3052862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4282B"/>
                </a:solidFill>
                <a:latin typeface="Arial" pitchFamily="34" charset="0"/>
              </a:rPr>
              <a:t>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884613" y="2589213"/>
            <a:ext cx="15240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132263" y="2589213"/>
            <a:ext cx="150812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359275" y="2589213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06925" y="2589213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84613" y="2817813"/>
            <a:ext cx="15240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132263" y="2817813"/>
            <a:ext cx="150812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4359275" y="2817813"/>
            <a:ext cx="17145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606925" y="2817813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84613" y="3046414"/>
            <a:ext cx="152400" cy="150813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113213" y="3046414"/>
            <a:ext cx="169862" cy="150813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4359275" y="3046414"/>
            <a:ext cx="171450" cy="150813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4606925" y="3046414"/>
            <a:ext cx="152400" cy="150813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884613" y="3254375"/>
            <a:ext cx="152400" cy="17145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113213" y="3254375"/>
            <a:ext cx="169862" cy="17145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359275" y="3254375"/>
            <a:ext cx="171450" cy="17145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4606925" y="3254375"/>
            <a:ext cx="152400" cy="17145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3884613" y="3482975"/>
            <a:ext cx="152400" cy="171450"/>
          </a:xfrm>
          <a:prstGeom prst="rect">
            <a:avLst/>
          </a:prstGeom>
          <a:solidFill>
            <a:srgbClr val="7896C6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" name="Rectangle 30"/>
          <p:cNvSpPr>
            <a:spLocks noChangeArrowheads="1"/>
          </p:cNvSpPr>
          <p:nvPr/>
        </p:nvSpPr>
        <p:spPr bwMode="auto">
          <a:xfrm>
            <a:off x="4113213" y="3482975"/>
            <a:ext cx="169862" cy="171450"/>
          </a:xfrm>
          <a:prstGeom prst="rect">
            <a:avLst/>
          </a:prstGeom>
          <a:solidFill>
            <a:srgbClr val="7896C6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" name="Rectangle 31"/>
          <p:cNvSpPr>
            <a:spLocks noChangeArrowheads="1"/>
          </p:cNvSpPr>
          <p:nvPr/>
        </p:nvSpPr>
        <p:spPr bwMode="auto">
          <a:xfrm>
            <a:off x="4359275" y="3482975"/>
            <a:ext cx="171450" cy="17145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" name="Rectangle 32"/>
          <p:cNvSpPr>
            <a:spLocks noChangeArrowheads="1"/>
          </p:cNvSpPr>
          <p:nvPr/>
        </p:nvSpPr>
        <p:spPr bwMode="auto">
          <a:xfrm>
            <a:off x="4606925" y="3482975"/>
            <a:ext cx="152400" cy="17145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Rectangle 33"/>
          <p:cNvSpPr>
            <a:spLocks noChangeArrowheads="1"/>
          </p:cNvSpPr>
          <p:nvPr/>
        </p:nvSpPr>
        <p:spPr bwMode="auto">
          <a:xfrm>
            <a:off x="3884613" y="3711575"/>
            <a:ext cx="152400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Rectangle 34"/>
          <p:cNvSpPr>
            <a:spLocks noChangeArrowheads="1"/>
          </p:cNvSpPr>
          <p:nvPr/>
        </p:nvSpPr>
        <p:spPr bwMode="auto">
          <a:xfrm>
            <a:off x="4113213" y="3711575"/>
            <a:ext cx="169862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Rectangle 35"/>
          <p:cNvSpPr>
            <a:spLocks noChangeArrowheads="1"/>
          </p:cNvSpPr>
          <p:nvPr/>
        </p:nvSpPr>
        <p:spPr bwMode="auto">
          <a:xfrm>
            <a:off x="4359275" y="3711575"/>
            <a:ext cx="171450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3" name="Rectangle 36"/>
          <p:cNvSpPr>
            <a:spLocks noChangeArrowheads="1"/>
          </p:cNvSpPr>
          <p:nvPr/>
        </p:nvSpPr>
        <p:spPr bwMode="auto">
          <a:xfrm>
            <a:off x="4606925" y="3711575"/>
            <a:ext cx="15240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Rectangle 37"/>
          <p:cNvSpPr>
            <a:spLocks noChangeArrowheads="1"/>
          </p:cNvSpPr>
          <p:nvPr/>
        </p:nvSpPr>
        <p:spPr bwMode="auto">
          <a:xfrm>
            <a:off x="3884613" y="3957638"/>
            <a:ext cx="15240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Rectangle 38"/>
          <p:cNvSpPr>
            <a:spLocks noChangeArrowheads="1"/>
          </p:cNvSpPr>
          <p:nvPr/>
        </p:nvSpPr>
        <p:spPr bwMode="auto">
          <a:xfrm>
            <a:off x="4132263" y="3957638"/>
            <a:ext cx="150812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Rectangle 39"/>
          <p:cNvSpPr>
            <a:spLocks noChangeArrowheads="1"/>
          </p:cNvSpPr>
          <p:nvPr/>
        </p:nvSpPr>
        <p:spPr bwMode="auto">
          <a:xfrm>
            <a:off x="4359275" y="3957638"/>
            <a:ext cx="17145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Rectangle 40"/>
          <p:cNvSpPr>
            <a:spLocks noChangeArrowheads="1"/>
          </p:cNvSpPr>
          <p:nvPr/>
        </p:nvSpPr>
        <p:spPr bwMode="auto">
          <a:xfrm>
            <a:off x="4606925" y="3957638"/>
            <a:ext cx="17145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Rectangle 41"/>
          <p:cNvSpPr>
            <a:spLocks noChangeArrowheads="1"/>
          </p:cNvSpPr>
          <p:nvPr/>
        </p:nvSpPr>
        <p:spPr bwMode="auto">
          <a:xfrm>
            <a:off x="3884613" y="4186238"/>
            <a:ext cx="15240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Rectangle 42"/>
          <p:cNvSpPr>
            <a:spLocks noChangeArrowheads="1"/>
          </p:cNvSpPr>
          <p:nvPr/>
        </p:nvSpPr>
        <p:spPr bwMode="auto">
          <a:xfrm>
            <a:off x="4132263" y="4186238"/>
            <a:ext cx="150812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Rectangle 43"/>
          <p:cNvSpPr>
            <a:spLocks noChangeArrowheads="1"/>
          </p:cNvSpPr>
          <p:nvPr/>
        </p:nvSpPr>
        <p:spPr bwMode="auto">
          <a:xfrm>
            <a:off x="4359275" y="4186238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Rectangle 44"/>
          <p:cNvSpPr>
            <a:spLocks noChangeArrowheads="1"/>
          </p:cNvSpPr>
          <p:nvPr/>
        </p:nvSpPr>
        <p:spPr bwMode="auto">
          <a:xfrm>
            <a:off x="4606925" y="4186238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3" name="Rectangle 46"/>
          <p:cNvSpPr>
            <a:spLocks noChangeArrowheads="1"/>
          </p:cNvSpPr>
          <p:nvPr/>
        </p:nvSpPr>
        <p:spPr bwMode="auto">
          <a:xfrm>
            <a:off x="5272088" y="2589213"/>
            <a:ext cx="17145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Rectangle 47"/>
          <p:cNvSpPr>
            <a:spLocks noChangeArrowheads="1"/>
          </p:cNvSpPr>
          <p:nvPr/>
        </p:nvSpPr>
        <p:spPr bwMode="auto">
          <a:xfrm>
            <a:off x="5519738" y="2589213"/>
            <a:ext cx="169862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5" name="Rectangle 48"/>
          <p:cNvSpPr>
            <a:spLocks noChangeArrowheads="1"/>
          </p:cNvSpPr>
          <p:nvPr/>
        </p:nvSpPr>
        <p:spPr bwMode="auto">
          <a:xfrm>
            <a:off x="5765800" y="2589213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6" name="Rectangle 49"/>
          <p:cNvSpPr>
            <a:spLocks noChangeArrowheads="1"/>
          </p:cNvSpPr>
          <p:nvPr/>
        </p:nvSpPr>
        <p:spPr bwMode="auto">
          <a:xfrm>
            <a:off x="6013450" y="2589213"/>
            <a:ext cx="15240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7" name="Rectangle 50"/>
          <p:cNvSpPr>
            <a:spLocks noChangeArrowheads="1"/>
          </p:cNvSpPr>
          <p:nvPr/>
        </p:nvSpPr>
        <p:spPr bwMode="auto">
          <a:xfrm>
            <a:off x="5272088" y="3502025"/>
            <a:ext cx="15240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8" name="Rectangle 51"/>
          <p:cNvSpPr>
            <a:spLocks noChangeArrowheads="1"/>
          </p:cNvSpPr>
          <p:nvPr/>
        </p:nvSpPr>
        <p:spPr bwMode="auto">
          <a:xfrm>
            <a:off x="5519738" y="3502025"/>
            <a:ext cx="150812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9" name="Rectangle 52"/>
          <p:cNvSpPr>
            <a:spLocks noChangeArrowheads="1"/>
          </p:cNvSpPr>
          <p:nvPr/>
        </p:nvSpPr>
        <p:spPr bwMode="auto">
          <a:xfrm>
            <a:off x="5746750" y="3502025"/>
            <a:ext cx="17145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0" name="Rectangle 53"/>
          <p:cNvSpPr>
            <a:spLocks noChangeArrowheads="1"/>
          </p:cNvSpPr>
          <p:nvPr/>
        </p:nvSpPr>
        <p:spPr bwMode="auto">
          <a:xfrm>
            <a:off x="5994400" y="3502025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1" name="Rectangle 54"/>
          <p:cNvSpPr>
            <a:spLocks noChangeArrowheads="1"/>
          </p:cNvSpPr>
          <p:nvPr/>
        </p:nvSpPr>
        <p:spPr bwMode="auto">
          <a:xfrm>
            <a:off x="5272088" y="2817813"/>
            <a:ext cx="171450" cy="17145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2" name="Rectangle 55"/>
          <p:cNvSpPr>
            <a:spLocks noChangeArrowheads="1"/>
          </p:cNvSpPr>
          <p:nvPr/>
        </p:nvSpPr>
        <p:spPr bwMode="auto">
          <a:xfrm>
            <a:off x="5519738" y="2817813"/>
            <a:ext cx="150812" cy="17145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3" name="Rectangle 56"/>
          <p:cNvSpPr>
            <a:spLocks noChangeArrowheads="1"/>
          </p:cNvSpPr>
          <p:nvPr/>
        </p:nvSpPr>
        <p:spPr bwMode="auto">
          <a:xfrm>
            <a:off x="5765800" y="2817813"/>
            <a:ext cx="152400" cy="17145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4" name="Rectangle 57"/>
          <p:cNvSpPr>
            <a:spLocks noChangeArrowheads="1"/>
          </p:cNvSpPr>
          <p:nvPr/>
        </p:nvSpPr>
        <p:spPr bwMode="auto">
          <a:xfrm>
            <a:off x="6013450" y="2817813"/>
            <a:ext cx="152400" cy="17145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5" name="Rectangle 58"/>
          <p:cNvSpPr>
            <a:spLocks noChangeArrowheads="1"/>
          </p:cNvSpPr>
          <p:nvPr/>
        </p:nvSpPr>
        <p:spPr bwMode="auto">
          <a:xfrm>
            <a:off x="5272088" y="3730625"/>
            <a:ext cx="171450" cy="15240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6" name="Rectangle 59"/>
          <p:cNvSpPr>
            <a:spLocks noChangeArrowheads="1"/>
          </p:cNvSpPr>
          <p:nvPr/>
        </p:nvSpPr>
        <p:spPr bwMode="auto">
          <a:xfrm>
            <a:off x="5519738" y="3730625"/>
            <a:ext cx="150812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7" name="Rectangle 60"/>
          <p:cNvSpPr>
            <a:spLocks noChangeArrowheads="1"/>
          </p:cNvSpPr>
          <p:nvPr/>
        </p:nvSpPr>
        <p:spPr bwMode="auto">
          <a:xfrm>
            <a:off x="5765800" y="3730625"/>
            <a:ext cx="15240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8" name="Rectangle 61"/>
          <p:cNvSpPr>
            <a:spLocks noChangeArrowheads="1"/>
          </p:cNvSpPr>
          <p:nvPr/>
        </p:nvSpPr>
        <p:spPr bwMode="auto">
          <a:xfrm>
            <a:off x="6013450" y="3730625"/>
            <a:ext cx="15240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9" name="Rectangle 62"/>
          <p:cNvSpPr>
            <a:spLocks noChangeArrowheads="1"/>
          </p:cNvSpPr>
          <p:nvPr/>
        </p:nvSpPr>
        <p:spPr bwMode="auto">
          <a:xfrm>
            <a:off x="5272088" y="3046414"/>
            <a:ext cx="171450" cy="150813"/>
          </a:xfrm>
          <a:prstGeom prst="rect">
            <a:avLst/>
          </a:prstGeom>
          <a:solidFill>
            <a:srgbClr val="7896C6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0" name="Rectangle 63"/>
          <p:cNvSpPr>
            <a:spLocks noChangeArrowheads="1"/>
          </p:cNvSpPr>
          <p:nvPr/>
        </p:nvSpPr>
        <p:spPr bwMode="auto">
          <a:xfrm>
            <a:off x="5519738" y="3046414"/>
            <a:ext cx="169862" cy="150813"/>
          </a:xfrm>
          <a:prstGeom prst="rect">
            <a:avLst/>
          </a:prstGeom>
          <a:solidFill>
            <a:srgbClr val="7896C6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1" name="Rectangle 64"/>
          <p:cNvSpPr>
            <a:spLocks noChangeArrowheads="1"/>
          </p:cNvSpPr>
          <p:nvPr/>
        </p:nvSpPr>
        <p:spPr bwMode="auto">
          <a:xfrm>
            <a:off x="5765800" y="3046414"/>
            <a:ext cx="171450" cy="150813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Rectangle 65"/>
          <p:cNvSpPr>
            <a:spLocks noChangeArrowheads="1"/>
          </p:cNvSpPr>
          <p:nvPr/>
        </p:nvSpPr>
        <p:spPr bwMode="auto">
          <a:xfrm>
            <a:off x="6013450" y="3046414"/>
            <a:ext cx="152400" cy="150813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3" name="Rectangle 66"/>
          <p:cNvSpPr>
            <a:spLocks noChangeArrowheads="1"/>
          </p:cNvSpPr>
          <p:nvPr/>
        </p:nvSpPr>
        <p:spPr bwMode="auto">
          <a:xfrm>
            <a:off x="5291138" y="3957638"/>
            <a:ext cx="152400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4" name="Rectangle 67"/>
          <p:cNvSpPr>
            <a:spLocks noChangeArrowheads="1"/>
          </p:cNvSpPr>
          <p:nvPr/>
        </p:nvSpPr>
        <p:spPr bwMode="auto">
          <a:xfrm>
            <a:off x="5538788" y="3957638"/>
            <a:ext cx="150812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5" name="Rectangle 68"/>
          <p:cNvSpPr>
            <a:spLocks noChangeArrowheads="1"/>
          </p:cNvSpPr>
          <p:nvPr/>
        </p:nvSpPr>
        <p:spPr bwMode="auto">
          <a:xfrm>
            <a:off x="5765800" y="3957638"/>
            <a:ext cx="171450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6" name="Rectangle 69"/>
          <p:cNvSpPr>
            <a:spLocks noChangeArrowheads="1"/>
          </p:cNvSpPr>
          <p:nvPr/>
        </p:nvSpPr>
        <p:spPr bwMode="auto">
          <a:xfrm>
            <a:off x="6013450" y="3957638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7" name="Rectangle 70"/>
          <p:cNvSpPr>
            <a:spLocks noChangeArrowheads="1"/>
          </p:cNvSpPr>
          <p:nvPr/>
        </p:nvSpPr>
        <p:spPr bwMode="auto">
          <a:xfrm>
            <a:off x="5272088" y="3292475"/>
            <a:ext cx="17145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8" name="Rectangle 71"/>
          <p:cNvSpPr>
            <a:spLocks noChangeArrowheads="1"/>
          </p:cNvSpPr>
          <p:nvPr/>
        </p:nvSpPr>
        <p:spPr bwMode="auto">
          <a:xfrm>
            <a:off x="5519738" y="3292475"/>
            <a:ext cx="169862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9" name="Rectangle 72"/>
          <p:cNvSpPr>
            <a:spLocks noChangeArrowheads="1"/>
          </p:cNvSpPr>
          <p:nvPr/>
        </p:nvSpPr>
        <p:spPr bwMode="auto">
          <a:xfrm>
            <a:off x="5765800" y="3292475"/>
            <a:ext cx="17145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0" name="Rectangle 73"/>
          <p:cNvSpPr>
            <a:spLocks noChangeArrowheads="1"/>
          </p:cNvSpPr>
          <p:nvPr/>
        </p:nvSpPr>
        <p:spPr bwMode="auto">
          <a:xfrm>
            <a:off x="6013450" y="3292475"/>
            <a:ext cx="15240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1" name="Rectangle 74"/>
          <p:cNvSpPr>
            <a:spLocks noChangeArrowheads="1"/>
          </p:cNvSpPr>
          <p:nvPr/>
        </p:nvSpPr>
        <p:spPr bwMode="auto">
          <a:xfrm>
            <a:off x="5272088" y="4186238"/>
            <a:ext cx="17145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2" name="Rectangle 75"/>
          <p:cNvSpPr>
            <a:spLocks noChangeArrowheads="1"/>
          </p:cNvSpPr>
          <p:nvPr/>
        </p:nvSpPr>
        <p:spPr bwMode="auto">
          <a:xfrm>
            <a:off x="5519738" y="4186238"/>
            <a:ext cx="169862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3" name="Rectangle 76"/>
          <p:cNvSpPr>
            <a:spLocks noChangeArrowheads="1"/>
          </p:cNvSpPr>
          <p:nvPr/>
        </p:nvSpPr>
        <p:spPr bwMode="auto">
          <a:xfrm>
            <a:off x="5765800" y="4186238"/>
            <a:ext cx="17145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4" name="Rectangle 77"/>
          <p:cNvSpPr>
            <a:spLocks noChangeArrowheads="1"/>
          </p:cNvSpPr>
          <p:nvPr/>
        </p:nvSpPr>
        <p:spPr bwMode="auto">
          <a:xfrm>
            <a:off x="6013450" y="4186238"/>
            <a:ext cx="152400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5" name="Rectangle 78"/>
          <p:cNvSpPr>
            <a:spLocks noChangeArrowheads="1"/>
          </p:cNvSpPr>
          <p:nvPr/>
        </p:nvSpPr>
        <p:spPr bwMode="auto">
          <a:xfrm>
            <a:off x="6678612" y="2589213"/>
            <a:ext cx="15240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6" name="Rectangle 79"/>
          <p:cNvSpPr>
            <a:spLocks noChangeArrowheads="1"/>
          </p:cNvSpPr>
          <p:nvPr/>
        </p:nvSpPr>
        <p:spPr bwMode="auto">
          <a:xfrm>
            <a:off x="6924675" y="2589213"/>
            <a:ext cx="15240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7" name="Rectangle 80"/>
          <p:cNvSpPr>
            <a:spLocks noChangeArrowheads="1"/>
          </p:cNvSpPr>
          <p:nvPr/>
        </p:nvSpPr>
        <p:spPr bwMode="auto">
          <a:xfrm>
            <a:off x="6678612" y="3292475"/>
            <a:ext cx="15240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8" name="Rectangle 81"/>
          <p:cNvSpPr>
            <a:spLocks noChangeArrowheads="1"/>
          </p:cNvSpPr>
          <p:nvPr/>
        </p:nvSpPr>
        <p:spPr bwMode="auto">
          <a:xfrm>
            <a:off x="6905625" y="3292475"/>
            <a:ext cx="17145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9" name="Rectangle 82"/>
          <p:cNvSpPr>
            <a:spLocks noChangeArrowheads="1"/>
          </p:cNvSpPr>
          <p:nvPr/>
        </p:nvSpPr>
        <p:spPr bwMode="auto">
          <a:xfrm>
            <a:off x="7153275" y="3292475"/>
            <a:ext cx="17145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0" name="Rectangle 83"/>
          <p:cNvSpPr>
            <a:spLocks noChangeArrowheads="1"/>
          </p:cNvSpPr>
          <p:nvPr/>
        </p:nvSpPr>
        <p:spPr bwMode="auto">
          <a:xfrm>
            <a:off x="7172325" y="2589213"/>
            <a:ext cx="171450" cy="15240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1" name="Rectangle 84"/>
          <p:cNvSpPr>
            <a:spLocks noChangeArrowheads="1"/>
          </p:cNvSpPr>
          <p:nvPr/>
        </p:nvSpPr>
        <p:spPr bwMode="auto">
          <a:xfrm>
            <a:off x="7419975" y="2589213"/>
            <a:ext cx="150812" cy="15240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2" name="Rectangle 85"/>
          <p:cNvSpPr>
            <a:spLocks noChangeArrowheads="1"/>
          </p:cNvSpPr>
          <p:nvPr/>
        </p:nvSpPr>
        <p:spPr bwMode="auto">
          <a:xfrm>
            <a:off x="6678612" y="2817813"/>
            <a:ext cx="152400" cy="17145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3" name="Rectangle 86"/>
          <p:cNvSpPr>
            <a:spLocks noChangeArrowheads="1"/>
          </p:cNvSpPr>
          <p:nvPr/>
        </p:nvSpPr>
        <p:spPr bwMode="auto">
          <a:xfrm>
            <a:off x="7400925" y="2836863"/>
            <a:ext cx="169862" cy="152400"/>
          </a:xfrm>
          <a:prstGeom prst="rect">
            <a:avLst/>
          </a:prstGeom>
          <a:solidFill>
            <a:srgbClr val="FFFFFF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4" name="Rectangle 87"/>
          <p:cNvSpPr>
            <a:spLocks noChangeArrowheads="1"/>
          </p:cNvSpPr>
          <p:nvPr/>
        </p:nvSpPr>
        <p:spPr bwMode="auto">
          <a:xfrm>
            <a:off x="6924675" y="2836863"/>
            <a:ext cx="171450" cy="152400"/>
          </a:xfrm>
          <a:prstGeom prst="rect">
            <a:avLst/>
          </a:prstGeom>
          <a:solidFill>
            <a:srgbClr val="7896C6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5" name="Rectangle 88"/>
          <p:cNvSpPr>
            <a:spLocks noChangeArrowheads="1"/>
          </p:cNvSpPr>
          <p:nvPr/>
        </p:nvSpPr>
        <p:spPr bwMode="auto">
          <a:xfrm>
            <a:off x="7172325" y="2836863"/>
            <a:ext cx="171450" cy="152400"/>
          </a:xfrm>
          <a:prstGeom prst="rect">
            <a:avLst/>
          </a:prstGeom>
          <a:solidFill>
            <a:srgbClr val="7896C6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6" name="Rectangle 89"/>
          <p:cNvSpPr>
            <a:spLocks noChangeArrowheads="1"/>
          </p:cNvSpPr>
          <p:nvPr/>
        </p:nvSpPr>
        <p:spPr bwMode="auto">
          <a:xfrm>
            <a:off x="6678612" y="3540125"/>
            <a:ext cx="152400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7" name="Rectangle 90"/>
          <p:cNvSpPr>
            <a:spLocks noChangeArrowheads="1"/>
          </p:cNvSpPr>
          <p:nvPr/>
        </p:nvSpPr>
        <p:spPr bwMode="auto">
          <a:xfrm>
            <a:off x="6905625" y="3540125"/>
            <a:ext cx="171450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8" name="Rectangle 91"/>
          <p:cNvSpPr>
            <a:spLocks noChangeArrowheads="1"/>
          </p:cNvSpPr>
          <p:nvPr/>
        </p:nvSpPr>
        <p:spPr bwMode="auto">
          <a:xfrm>
            <a:off x="7153275" y="3540125"/>
            <a:ext cx="171450" cy="152400"/>
          </a:xfrm>
          <a:prstGeom prst="rect">
            <a:avLst/>
          </a:prstGeom>
          <a:solidFill>
            <a:srgbClr val="5383BB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9" name="Rectangle 92"/>
          <p:cNvSpPr>
            <a:spLocks noChangeArrowheads="1"/>
          </p:cNvSpPr>
          <p:nvPr/>
        </p:nvSpPr>
        <p:spPr bwMode="auto">
          <a:xfrm>
            <a:off x="6678612" y="3065464"/>
            <a:ext cx="152400" cy="150813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0" name="Rectangle 93"/>
          <p:cNvSpPr>
            <a:spLocks noChangeArrowheads="1"/>
          </p:cNvSpPr>
          <p:nvPr/>
        </p:nvSpPr>
        <p:spPr bwMode="auto">
          <a:xfrm>
            <a:off x="6905625" y="3065464"/>
            <a:ext cx="171450" cy="150813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1" name="Rectangle 94"/>
          <p:cNvSpPr>
            <a:spLocks noChangeArrowheads="1"/>
          </p:cNvSpPr>
          <p:nvPr/>
        </p:nvSpPr>
        <p:spPr bwMode="auto">
          <a:xfrm>
            <a:off x="7153275" y="3065464"/>
            <a:ext cx="171450" cy="150813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2" name="Rectangle 95"/>
          <p:cNvSpPr>
            <a:spLocks noChangeArrowheads="1"/>
          </p:cNvSpPr>
          <p:nvPr/>
        </p:nvSpPr>
        <p:spPr bwMode="auto">
          <a:xfrm>
            <a:off x="7400925" y="3065464"/>
            <a:ext cx="169862" cy="150813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3" name="Rectangle 96"/>
          <p:cNvSpPr>
            <a:spLocks noChangeArrowheads="1"/>
          </p:cNvSpPr>
          <p:nvPr/>
        </p:nvSpPr>
        <p:spPr bwMode="auto">
          <a:xfrm>
            <a:off x="7381875" y="3521075"/>
            <a:ext cx="169862" cy="17145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5" name="Rectangle 98"/>
          <p:cNvSpPr>
            <a:spLocks noChangeArrowheads="1"/>
          </p:cNvSpPr>
          <p:nvPr/>
        </p:nvSpPr>
        <p:spPr bwMode="auto">
          <a:xfrm>
            <a:off x="7400925" y="3292475"/>
            <a:ext cx="169862" cy="15240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6" name="Rectangle 99"/>
          <p:cNvSpPr>
            <a:spLocks noChangeArrowheads="1"/>
          </p:cNvSpPr>
          <p:nvPr/>
        </p:nvSpPr>
        <p:spPr bwMode="auto">
          <a:xfrm>
            <a:off x="3808413" y="1962150"/>
            <a:ext cx="1046162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Coarse grained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14407" name="Rectangle 100"/>
          <p:cNvSpPr>
            <a:spLocks noChangeArrowheads="1"/>
          </p:cNvSpPr>
          <p:nvPr/>
        </p:nvSpPr>
        <p:spPr bwMode="auto">
          <a:xfrm>
            <a:off x="3827464" y="2227263"/>
            <a:ext cx="9620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multithreading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14408" name="Rectangle 101"/>
          <p:cNvSpPr>
            <a:spLocks noChangeArrowheads="1"/>
          </p:cNvSpPr>
          <p:nvPr/>
        </p:nvSpPr>
        <p:spPr bwMode="auto">
          <a:xfrm>
            <a:off x="5119689" y="1943101"/>
            <a:ext cx="1216025" cy="569913"/>
          </a:xfrm>
          <a:prstGeom prst="rect">
            <a:avLst/>
          </a:prstGeom>
          <a:solidFill>
            <a:srgbClr val="F0D8C2"/>
          </a:solidFill>
          <a:ln w="12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9" name="Rectangle 102"/>
          <p:cNvSpPr>
            <a:spLocks noChangeArrowheads="1"/>
          </p:cNvSpPr>
          <p:nvPr/>
        </p:nvSpPr>
        <p:spPr bwMode="auto">
          <a:xfrm>
            <a:off x="5291138" y="1943100"/>
            <a:ext cx="8509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Fine grained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14410" name="Rectangle 103"/>
          <p:cNvSpPr>
            <a:spLocks noChangeArrowheads="1"/>
          </p:cNvSpPr>
          <p:nvPr/>
        </p:nvSpPr>
        <p:spPr bwMode="auto">
          <a:xfrm>
            <a:off x="5195889" y="2227263"/>
            <a:ext cx="9620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multithreading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14411" name="Rectangle 104"/>
          <p:cNvSpPr>
            <a:spLocks noChangeArrowheads="1"/>
          </p:cNvSpPr>
          <p:nvPr/>
        </p:nvSpPr>
        <p:spPr bwMode="auto">
          <a:xfrm>
            <a:off x="6488113" y="1943101"/>
            <a:ext cx="1216025" cy="569913"/>
          </a:xfrm>
          <a:prstGeom prst="rect">
            <a:avLst/>
          </a:prstGeom>
          <a:solidFill>
            <a:srgbClr val="F0D8C2"/>
          </a:solidFill>
          <a:ln w="12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12" name="Rectangle 105"/>
          <p:cNvSpPr>
            <a:spLocks noChangeArrowheads="1"/>
          </p:cNvSpPr>
          <p:nvPr/>
        </p:nvSpPr>
        <p:spPr bwMode="auto">
          <a:xfrm>
            <a:off x="6602413" y="1943100"/>
            <a:ext cx="9286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Simultaneous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14413" name="Rectangle 106"/>
          <p:cNvSpPr>
            <a:spLocks noChangeArrowheads="1"/>
          </p:cNvSpPr>
          <p:nvPr/>
        </p:nvSpPr>
        <p:spPr bwMode="auto">
          <a:xfrm>
            <a:off x="6564313" y="2227263"/>
            <a:ext cx="9620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multithreading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14414" name="Rectangle 107"/>
          <p:cNvSpPr>
            <a:spLocks noChangeArrowheads="1"/>
          </p:cNvSpPr>
          <p:nvPr/>
        </p:nvSpPr>
        <p:spPr bwMode="auto">
          <a:xfrm>
            <a:off x="7875587" y="2398713"/>
            <a:ext cx="171450" cy="152400"/>
          </a:xfrm>
          <a:prstGeom prst="rect">
            <a:avLst/>
          </a:prstGeom>
          <a:solidFill>
            <a:srgbClr val="7EC46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15" name="Rectangle 108"/>
          <p:cNvSpPr>
            <a:spLocks noChangeArrowheads="1"/>
          </p:cNvSpPr>
          <p:nvPr/>
        </p:nvSpPr>
        <p:spPr bwMode="auto">
          <a:xfrm>
            <a:off x="7875587" y="2798763"/>
            <a:ext cx="171450" cy="152400"/>
          </a:xfrm>
          <a:prstGeom prst="rect">
            <a:avLst/>
          </a:prstGeom>
          <a:solidFill>
            <a:srgbClr val="F19C90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16" name="Rectangle 109"/>
          <p:cNvSpPr>
            <a:spLocks noChangeArrowheads="1"/>
          </p:cNvSpPr>
          <p:nvPr/>
        </p:nvSpPr>
        <p:spPr bwMode="auto">
          <a:xfrm>
            <a:off x="7875587" y="3178175"/>
            <a:ext cx="171450" cy="152400"/>
          </a:xfrm>
          <a:prstGeom prst="rect">
            <a:avLst/>
          </a:prstGeom>
          <a:solidFill>
            <a:srgbClr val="7896C6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17" name="Rectangle 110"/>
          <p:cNvSpPr>
            <a:spLocks noChangeArrowheads="1"/>
          </p:cNvSpPr>
          <p:nvPr/>
        </p:nvSpPr>
        <p:spPr bwMode="auto">
          <a:xfrm>
            <a:off x="7875587" y="3502025"/>
            <a:ext cx="171450" cy="152400"/>
          </a:xfrm>
          <a:prstGeom prst="rect">
            <a:avLst/>
          </a:prstGeom>
          <a:solidFill>
            <a:srgbClr val="972E74"/>
          </a:solidFill>
          <a:ln w="12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18" name="Rectangle 111"/>
          <p:cNvSpPr>
            <a:spLocks noChangeArrowheads="1"/>
          </p:cNvSpPr>
          <p:nvPr/>
        </p:nvSpPr>
        <p:spPr bwMode="auto">
          <a:xfrm>
            <a:off x="8197851" y="2379663"/>
            <a:ext cx="7149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Arial" pitchFamily="34" charset="0"/>
              </a:rPr>
              <a:t>Thread 1</a:t>
            </a:r>
            <a:endParaRPr lang="en-US">
              <a:latin typeface="Arial" pitchFamily="34" charset="0"/>
            </a:endParaRPr>
          </a:p>
        </p:txBody>
      </p:sp>
      <p:sp>
        <p:nvSpPr>
          <p:cNvPr id="14419" name="Rectangle 112"/>
          <p:cNvSpPr>
            <a:spLocks noChangeArrowheads="1"/>
          </p:cNvSpPr>
          <p:nvPr/>
        </p:nvSpPr>
        <p:spPr bwMode="auto">
          <a:xfrm>
            <a:off x="8197851" y="2760663"/>
            <a:ext cx="7149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Arial" pitchFamily="34" charset="0"/>
              </a:rPr>
              <a:t>Thread 2</a:t>
            </a:r>
            <a:endParaRPr lang="en-US">
              <a:latin typeface="Arial" pitchFamily="34" charset="0"/>
            </a:endParaRPr>
          </a:p>
        </p:txBody>
      </p:sp>
      <p:sp>
        <p:nvSpPr>
          <p:cNvPr id="14420" name="Rectangle 113"/>
          <p:cNvSpPr>
            <a:spLocks noChangeArrowheads="1"/>
          </p:cNvSpPr>
          <p:nvPr/>
        </p:nvSpPr>
        <p:spPr bwMode="auto">
          <a:xfrm>
            <a:off x="8197851" y="3140075"/>
            <a:ext cx="7149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Arial" pitchFamily="34" charset="0"/>
              </a:rPr>
              <a:t>Thread 3</a:t>
            </a:r>
            <a:endParaRPr lang="en-US">
              <a:latin typeface="Arial" pitchFamily="34" charset="0"/>
            </a:endParaRPr>
          </a:p>
        </p:txBody>
      </p:sp>
      <p:sp>
        <p:nvSpPr>
          <p:cNvPr id="14421" name="Rectangle 114"/>
          <p:cNvSpPr>
            <a:spLocks noChangeArrowheads="1"/>
          </p:cNvSpPr>
          <p:nvPr/>
        </p:nvSpPr>
        <p:spPr bwMode="auto">
          <a:xfrm>
            <a:off x="8197851" y="3482975"/>
            <a:ext cx="7149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Arial" pitchFamily="34" charset="0"/>
              </a:rPr>
              <a:t>Thread 4</a:t>
            </a:r>
            <a:endParaRPr lang="en-US">
              <a:latin typeface="Arial" pitchFamily="34" charset="0"/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4191000" y="4114800"/>
            <a:ext cx="228600" cy="838200"/>
          </a:xfrm>
          <a:prstGeom prst="rightBrace">
            <a:avLst>
              <a:gd name="adj1" fmla="val 116667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0" y="4800600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slots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6564" y="1600200"/>
            <a:ext cx="6396037" cy="4217988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Overview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Amdahl's Law and Flynn's Taxonomy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MIMD Multiprocessors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Multithreading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Vector Processors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Interconnects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670640" y="4234139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Vector</a:t>
            </a:r>
            <a:r>
              <a:rPr lang="fr-FR" dirty="0">
                <a:solidFill>
                  <a:schemeClr val="tx1"/>
                </a:solidFill>
              </a:rPr>
              <a:t> Processors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00200"/>
            <a:ext cx="7416800" cy="4419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vector instruction</a:t>
            </a:r>
            <a:r>
              <a:rPr lang="en-US" dirty="0">
                <a:latin typeface="Calibri" panose="020F0502020204030204" pitchFamily="34" charset="0"/>
              </a:rPr>
              <a:t> operates on arrays of data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 : There are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vector instructions</a:t>
            </a:r>
            <a:r>
              <a:rPr lang="en-US" dirty="0">
                <a:latin typeface="Calibri" panose="020F0502020204030204" pitchFamily="34" charset="0"/>
              </a:rPr>
              <a:t> to add or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multiply</a:t>
            </a:r>
            <a:r>
              <a:rPr lang="en-US" dirty="0">
                <a:latin typeface="Calibri" panose="020F0502020204030204" pitchFamily="34" charset="0"/>
              </a:rPr>
              <a:t> two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arrays</a:t>
            </a:r>
            <a:r>
              <a:rPr lang="en-US" dirty="0">
                <a:latin typeface="Calibri" panose="020F0502020204030204" pitchFamily="34" charset="0"/>
              </a:rPr>
              <a:t> of data, and produce an array as output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00FF"/>
                </a:solidFill>
                <a:latin typeface="Calibri" panose="020F0502020204030204" pitchFamily="34" charset="0"/>
              </a:rPr>
              <a:t>Advantage </a:t>
            </a:r>
            <a:r>
              <a:rPr lang="en-US" dirty="0">
                <a:latin typeface="Calibri" panose="020F0502020204030204" pitchFamily="34" charset="0"/>
              </a:rPr>
              <a:t>: Can be used to perform all kinds of array, matrix, and linear algebra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operations</a:t>
            </a:r>
            <a:r>
              <a:rPr lang="en-US" dirty="0">
                <a:latin typeface="Calibri" panose="020F0502020204030204" pitchFamily="34" charset="0"/>
              </a:rPr>
              <a:t>. These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operations</a:t>
            </a:r>
            <a:r>
              <a:rPr lang="en-US" dirty="0">
                <a:latin typeface="Calibri" panose="020F0502020204030204" pitchFamily="34" charset="0"/>
              </a:rPr>
              <a:t> form the core of many scientific programs, high intensity graphics, and data </a:t>
            </a:r>
            <a:r>
              <a:rPr lang="en-US" dirty="0" err="1">
                <a:latin typeface="Calibri" panose="020F0502020204030204" pitchFamily="34" charset="0"/>
              </a:rPr>
              <a:t>anaytics</a:t>
            </a:r>
            <a:r>
              <a:rPr lang="en-US" dirty="0">
                <a:latin typeface="Calibri" panose="020F0502020204030204" pitchFamily="34" charset="0"/>
              </a:rPr>
              <a:t> applications.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6400"/>
            <a:ext cx="7416800" cy="4267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Vector processors</a:t>
            </a:r>
            <a:r>
              <a:rPr lang="en-US" dirty="0">
                <a:latin typeface="Calibri" panose="020F0502020204030204" pitchFamily="34" charset="0"/>
              </a:rPr>
              <a:t> were traditionally used in supercomputers (read about Cray 1)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Vector instructions</a:t>
            </a:r>
            <a:r>
              <a:rPr lang="en-US" dirty="0">
                <a:latin typeface="Calibri" panose="020F0502020204030204" pitchFamily="34" charset="0"/>
              </a:rPr>
              <a:t> gradually found their way into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mainstream</a:t>
            </a:r>
            <a:r>
              <a:rPr lang="en-US" dirty="0">
                <a:latin typeface="Calibri" panose="020F0502020204030204" pitchFamily="34" charset="0"/>
              </a:rPr>
              <a:t> processors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MMX, SSE1, SSE2, SSE3, SSE4, and AVX instruction sets for x86 processors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AMD 3D Now Instruction Set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Software Interface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3950" y="1600201"/>
            <a:ext cx="751205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define a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vector register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 : 128 bit registers in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MMX instruction set</a:t>
            </a:r>
            <a:r>
              <a:rPr lang="en-US" dirty="0">
                <a:latin typeface="Calibri" panose="020F0502020204030204" pitchFamily="34" charset="0"/>
              </a:rPr>
              <a:t> → XMM0 … XMM15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Can hold 4 floating point values, or 8 2-byte short integers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Addition</a:t>
            </a:r>
            <a:r>
              <a:rPr lang="en-US" dirty="0">
                <a:latin typeface="Calibri" panose="020F0502020204030204" pitchFamily="34" charset="0"/>
              </a:rPr>
              <a:t> of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vector registers</a:t>
            </a:r>
            <a:r>
              <a:rPr lang="en-US" dirty="0">
                <a:latin typeface="Calibri" panose="020F0502020204030204" pitchFamily="34" charset="0"/>
              </a:rPr>
              <a:t> is equivalent to pairwise addition of each of the individual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elements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84D1"/>
                </a:solidFill>
                <a:latin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</a:rPr>
              <a:t> is saved in a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vector register</a:t>
            </a:r>
            <a:r>
              <a:rPr lang="en-US" dirty="0">
                <a:latin typeface="Calibri" panose="020F0502020204030204" pitchFamily="34" charset="0"/>
              </a:rPr>
              <a:t> of the same size.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7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Vector</a:t>
            </a:r>
            <a:r>
              <a:rPr lang="fr-FR" dirty="0">
                <a:solidFill>
                  <a:schemeClr val="tx1"/>
                </a:solidFill>
              </a:rPr>
              <a:t> Addition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2895600" y="5328000"/>
            <a:ext cx="712800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Let us define 8 128 bit vector registers in </a:t>
            </a:r>
            <a:r>
              <a:rPr lang="en-IN" sz="2000" dirty="0" err="1">
                <a:latin typeface="Calibri" panose="020F0502020204030204" pitchFamily="34" charset="0"/>
                <a:ea typeface="Microsoft YaHei" pitchFamily="2"/>
                <a:cs typeface="Mangal" pitchFamily="2"/>
              </a:rPr>
              <a:t>SimpleRisc</a:t>
            </a:r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. vr0 ... vr7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657600" y="1752600"/>
            <a:ext cx="6140450" cy="3098800"/>
            <a:chOff x="1344" y="1104"/>
            <a:chExt cx="3868" cy="195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4" y="1104"/>
              <a:ext cx="3868" cy="1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916" y="1156"/>
              <a:ext cx="542" cy="1809"/>
            </a:xfrm>
            <a:prstGeom prst="rect">
              <a:avLst/>
            </a:prstGeom>
            <a:solidFill>
              <a:srgbClr val="F3D8E3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982" y="1265"/>
              <a:ext cx="494" cy="301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465" y="1268"/>
              <a:ext cx="495" cy="301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954" y="1267"/>
              <a:ext cx="495" cy="300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437" y="1270"/>
              <a:ext cx="495" cy="300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416" y="1150"/>
              <a:ext cx="566" cy="1791"/>
            </a:xfrm>
            <a:prstGeom prst="rect">
              <a:avLst/>
            </a:prstGeom>
            <a:solidFill>
              <a:srgbClr val="F3D8E3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927" y="1267"/>
              <a:ext cx="495" cy="300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411" y="1270"/>
              <a:ext cx="495" cy="300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81" y="1899"/>
              <a:ext cx="495" cy="301"/>
            </a:xfrm>
            <a:prstGeom prst="rect">
              <a:avLst/>
            </a:prstGeom>
            <a:solidFill>
              <a:srgbClr val="DDE9A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465" y="1902"/>
              <a:ext cx="494" cy="301"/>
            </a:xfrm>
            <a:prstGeom prst="rect">
              <a:avLst/>
            </a:prstGeom>
            <a:solidFill>
              <a:srgbClr val="DDE9A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953" y="1901"/>
              <a:ext cx="494" cy="301"/>
            </a:xfrm>
            <a:prstGeom prst="rect">
              <a:avLst/>
            </a:prstGeom>
            <a:solidFill>
              <a:srgbClr val="DDE9A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437" y="1904"/>
              <a:ext cx="495" cy="301"/>
            </a:xfrm>
            <a:prstGeom prst="rect">
              <a:avLst/>
            </a:prstGeom>
            <a:solidFill>
              <a:srgbClr val="DDE9A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926" y="1901"/>
              <a:ext cx="495" cy="301"/>
            </a:xfrm>
            <a:prstGeom prst="rect">
              <a:avLst/>
            </a:prstGeom>
            <a:solidFill>
              <a:srgbClr val="DDE9A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410" y="1904"/>
              <a:ext cx="495" cy="301"/>
            </a:xfrm>
            <a:prstGeom prst="rect">
              <a:avLst/>
            </a:prstGeom>
            <a:solidFill>
              <a:srgbClr val="DDE9A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443" y="1271"/>
              <a:ext cx="2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vr1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463" y="1940"/>
              <a:ext cx="2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vr2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971" y="2545"/>
              <a:ext cx="495" cy="301"/>
            </a:xfrm>
            <a:prstGeom prst="rect">
              <a:avLst/>
            </a:prstGeom>
            <a:solidFill>
              <a:srgbClr val="80E5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455" y="2548"/>
              <a:ext cx="495" cy="301"/>
            </a:xfrm>
            <a:prstGeom prst="rect">
              <a:avLst/>
            </a:prstGeom>
            <a:solidFill>
              <a:srgbClr val="80E5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943" y="2546"/>
              <a:ext cx="495" cy="301"/>
            </a:xfrm>
            <a:prstGeom prst="rect">
              <a:avLst/>
            </a:prstGeom>
            <a:solidFill>
              <a:srgbClr val="80E5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427" y="2550"/>
              <a:ext cx="495" cy="300"/>
            </a:xfrm>
            <a:prstGeom prst="rect">
              <a:avLst/>
            </a:prstGeom>
            <a:solidFill>
              <a:srgbClr val="80E5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916" y="2546"/>
              <a:ext cx="495" cy="301"/>
            </a:xfrm>
            <a:prstGeom prst="rect">
              <a:avLst/>
            </a:prstGeom>
            <a:solidFill>
              <a:srgbClr val="80E5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401" y="2550"/>
              <a:ext cx="494" cy="300"/>
            </a:xfrm>
            <a:prstGeom prst="rect">
              <a:avLst/>
            </a:prstGeom>
            <a:solidFill>
              <a:srgbClr val="80E5FF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453" y="2586"/>
              <a:ext cx="29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vr3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380" y="2350"/>
              <a:ext cx="3797" cy="0"/>
            </a:xfrm>
            <a:prstGeom prst="line">
              <a:avLst/>
            </a:prstGeom>
            <a:noFill/>
            <a:ln w="2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085" y="1723"/>
              <a:ext cx="264" cy="0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2212" y="1624"/>
              <a:ext cx="0" cy="203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4509" y="1708"/>
              <a:ext cx="265" cy="0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636" y="1609"/>
              <a:ext cx="0" cy="203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2950" y="1683"/>
              <a:ext cx="33" cy="34"/>
            </a:xfrm>
            <a:prstGeom prst="ellipse">
              <a:avLst/>
            </a:prstGeom>
            <a:solidFill>
              <a:srgbClr val="002B11"/>
            </a:solidFill>
            <a:ln w="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3233" y="1683"/>
              <a:ext cx="33" cy="34"/>
            </a:xfrm>
            <a:prstGeom prst="ellipse">
              <a:avLst/>
            </a:prstGeom>
            <a:solidFill>
              <a:srgbClr val="002B11"/>
            </a:solidFill>
            <a:ln w="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3518" y="1683"/>
              <a:ext cx="35" cy="34"/>
            </a:xfrm>
            <a:prstGeom prst="ellipse">
              <a:avLst/>
            </a:prstGeom>
            <a:solidFill>
              <a:srgbClr val="002B11"/>
            </a:solidFill>
            <a:ln w="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Loading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Vector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00200"/>
            <a:ext cx="7416800" cy="4343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two </a:t>
            </a:r>
            <a:r>
              <a:rPr lang="en-US" b="1" dirty="0">
                <a:solidFill>
                  <a:srgbClr val="280099"/>
                </a:solidFill>
                <a:latin typeface="Calibri" panose="020F0502020204030204" pitchFamily="34" charset="0"/>
              </a:rPr>
              <a:t>options 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Option 1 : </a:t>
            </a:r>
            <a:r>
              <a:rPr lang="en-US" dirty="0">
                <a:latin typeface="Calibri" panose="020F0502020204030204" pitchFamily="34" charset="0"/>
              </a:rPr>
              <a:t>We assume that the data elements are stored in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contiguous locations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define the </a:t>
            </a:r>
            <a:r>
              <a:rPr lang="en-US" dirty="0" err="1">
                <a:latin typeface="Calibri" panose="020F0502020204030204" pitchFamily="34" charset="0"/>
              </a:rPr>
              <a:t>v.ld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instruction</a:t>
            </a:r>
            <a:r>
              <a:rPr lang="en-US" dirty="0">
                <a:latin typeface="Calibri" panose="020F0502020204030204" pitchFamily="34" charset="0"/>
              </a:rPr>
              <a:t> that uses this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assumption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Option 2</a:t>
            </a:r>
            <a:r>
              <a:rPr lang="en-US" dirty="0">
                <a:latin typeface="Calibri" panose="020F0502020204030204" pitchFamily="34" charset="0"/>
              </a:rPr>
              <a:t>: Assume that the elements are not saved in contiguous locations.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32799"/>
              </p:ext>
            </p:extLst>
          </p:nvPr>
        </p:nvGraphicFramePr>
        <p:xfrm>
          <a:off x="2895600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v.ld</a:t>
                      </a:r>
                      <a:r>
                        <a:rPr lang="en-US" dirty="0"/>
                        <a:t> vr1, 12[r1]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vr1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 ([r1+12], [r1+16],[r1+20],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[r1+24])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Scatter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Gather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Operation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371600"/>
            <a:ext cx="7416800" cy="47545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data is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scattered</a:t>
            </a:r>
            <a:r>
              <a:rPr lang="en-US" dirty="0">
                <a:latin typeface="Calibri" panose="020F0502020204030204" pitchFamily="34" charset="0"/>
              </a:rPr>
              <a:t> in memory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load operation</a:t>
            </a:r>
            <a:r>
              <a:rPr lang="en-US" dirty="0">
                <a:latin typeface="Calibri" panose="020F0502020204030204" pitchFamily="34" charset="0"/>
              </a:rPr>
              <a:t> needs to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gather</a:t>
            </a:r>
            <a:r>
              <a:rPr lang="en-US" dirty="0">
                <a:latin typeface="Calibri" panose="020F0502020204030204" pitchFamily="34" charset="0"/>
              </a:rPr>
              <a:t> the data and save it in 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vector register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define a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 scatter gather</a:t>
            </a:r>
            <a:r>
              <a:rPr lang="en-US" sz="2800" dirty="0">
                <a:latin typeface="Calibri" panose="020F0502020204030204" pitchFamily="34" charset="0"/>
              </a:rPr>
              <a:t> version of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load instruction</a:t>
            </a:r>
            <a:r>
              <a:rPr lang="en-US" sz="2800" dirty="0">
                <a:latin typeface="Calibri" panose="020F0502020204030204" pitchFamily="34" charset="0"/>
              </a:rPr>
              <a:t> → </a:t>
            </a:r>
            <a:r>
              <a:rPr lang="en-US" sz="2800" dirty="0" err="1">
                <a:latin typeface="Calibri" panose="020F0502020204030204" pitchFamily="34" charset="0"/>
              </a:rPr>
              <a:t>v.sg.ld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uses another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vector register</a:t>
            </a:r>
            <a:r>
              <a:rPr lang="en-US" dirty="0">
                <a:latin typeface="Calibri" panose="020F0502020204030204" pitchFamily="34" charset="0"/>
              </a:rPr>
              <a:t> that contains the addresses of each of the elements.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40441"/>
              </p:ext>
            </p:extLst>
          </p:nvPr>
        </p:nvGraphicFramePr>
        <p:xfrm>
          <a:off x="2895600" y="5029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v.sg.ld</a:t>
                      </a:r>
                      <a:r>
                        <a:rPr lang="en-US" dirty="0"/>
                        <a:t> vr1,</a:t>
                      </a:r>
                      <a:r>
                        <a:rPr lang="en-US" baseline="0" dirty="0"/>
                        <a:t> vr2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vr1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 ([vr2[0]], [vr2[1]], [vr2[2]],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[vr2[3]])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Vector</a:t>
            </a:r>
            <a:r>
              <a:rPr lang="fr-FR" dirty="0">
                <a:solidFill>
                  <a:schemeClr val="tx1"/>
                </a:solidFill>
              </a:rPr>
              <a:t> Store </a:t>
            </a:r>
            <a:r>
              <a:rPr lang="fr-FR" dirty="0" err="1">
                <a:solidFill>
                  <a:schemeClr val="tx1"/>
                </a:solidFill>
              </a:rPr>
              <a:t>Operation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0"/>
            <a:ext cx="7467600" cy="4648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similarly define two vector store operations</a:t>
            </a:r>
            <a:endParaRPr 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99647"/>
              </p:ext>
            </p:extLst>
          </p:nvPr>
        </p:nvGraphicFramePr>
        <p:xfrm>
          <a:off x="2819400" y="2438400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v.sg.st vr1,</a:t>
                      </a:r>
                      <a:r>
                        <a:rPr lang="en-US" baseline="0" dirty="0"/>
                        <a:t> vr2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[vr2[0]]  vr1[0]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[vr2[1]]  vr1[1]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[vr2[2]]  vr1[2]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[vr2[3]]  vr1[3]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1444"/>
              </p:ext>
            </p:extLst>
          </p:nvPr>
        </p:nvGraphicFramePr>
        <p:xfrm>
          <a:off x="2819400" y="4419600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v.st vr1, 12[r1]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[r1+12]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 v</a:t>
                      </a:r>
                      <a:r>
                        <a:rPr lang="en-US" baseline="0" dirty="0"/>
                        <a:t>r1[0]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[r1+16]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 v</a:t>
                      </a:r>
                      <a:r>
                        <a:rPr lang="en-US" baseline="0" dirty="0"/>
                        <a:t>r1[1]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[r1+20]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 v</a:t>
                      </a:r>
                      <a:r>
                        <a:rPr lang="en-US" baseline="0" dirty="0"/>
                        <a:t>r1[2]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[r1+24]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 v</a:t>
                      </a:r>
                      <a:r>
                        <a:rPr lang="en-US" baseline="0" dirty="0"/>
                        <a:t>r1[3]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4617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Vector</a:t>
            </a:r>
            <a:r>
              <a:rPr lang="fr-FR" dirty="0">
                <a:solidFill>
                  <a:schemeClr val="tx1"/>
                </a:solidFill>
              </a:rPr>
              <a:t> Operations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0"/>
            <a:ext cx="7467600" cy="4648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now define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custom operations</a:t>
            </a:r>
            <a:r>
              <a:rPr lang="en-US" sz="2800" dirty="0">
                <a:latin typeface="Calibri" panose="020F0502020204030204" pitchFamily="34" charset="0"/>
              </a:rPr>
              <a:t> on vector 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v.add</a:t>
            </a:r>
            <a:r>
              <a:rPr lang="en-US" dirty="0">
                <a:latin typeface="Calibri" panose="020F0502020204030204" pitchFamily="34" charset="0"/>
              </a:rPr>
              <a:t> → Adds two vector 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v.mul</a:t>
            </a:r>
            <a:r>
              <a:rPr lang="en-US" dirty="0">
                <a:latin typeface="Calibri" panose="020F0502020204030204" pitchFamily="34" charset="0"/>
              </a:rPr>
              <a:t> → Multiplies two vector registers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even have operations that have a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vector operand</a:t>
            </a:r>
            <a:r>
              <a:rPr lang="en-US" dirty="0">
                <a:latin typeface="Calibri" panose="020F0502020204030204" pitchFamily="34" charset="0"/>
              </a:rPr>
              <a:t> and a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 scalar operand</a:t>
            </a:r>
            <a:r>
              <a:rPr lang="en-US" dirty="0">
                <a:latin typeface="Calibri" panose="020F0502020204030204" pitchFamily="34" charset="0"/>
              </a:rPr>
              <a:t> → Multiply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</a:rPr>
              <a:t> with a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scalar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Symmetric vs Asymmetric 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8950" y="2286001"/>
            <a:ext cx="863730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Symmetric Multiprocessing: </a:t>
            </a:r>
            <a:r>
              <a:rPr lang="en-US" sz="2000" i="1" dirty="0"/>
              <a:t>This </a:t>
            </a:r>
            <a:r>
              <a:rPr lang="en-US" sz="2000" i="1" dirty="0">
                <a:solidFill>
                  <a:srgbClr val="FF0000"/>
                </a:solidFill>
              </a:rPr>
              <a:t>paradigm</a:t>
            </a:r>
            <a:r>
              <a:rPr lang="en-US" sz="2000" i="1" dirty="0"/>
              <a:t> treats all the constituent </a:t>
            </a:r>
            <a:r>
              <a:rPr lang="en-US" sz="2000" i="1" dirty="0">
                <a:solidFill>
                  <a:srgbClr val="00B050"/>
                </a:solidFill>
              </a:rPr>
              <a:t>processors</a:t>
            </a:r>
          </a:p>
          <a:p>
            <a:r>
              <a:rPr lang="en-US" sz="2000" i="1" dirty="0"/>
              <a:t>in a multiprocessor system as the same. Each processor has equal access to the </a:t>
            </a:r>
          </a:p>
          <a:p>
            <a:r>
              <a:rPr lang="en-US" sz="2000" i="1" dirty="0"/>
              <a:t>operating system, and the I/O peripherals. These are also known as SMP systems.</a:t>
            </a:r>
          </a:p>
          <a:p>
            <a:endParaRPr lang="en-US" sz="2000" i="1" dirty="0"/>
          </a:p>
          <a:p>
            <a:r>
              <a:rPr lang="en-US" sz="2000" b="1" dirty="0"/>
              <a:t>Asymmetric Multiprocessing: </a:t>
            </a:r>
            <a:r>
              <a:rPr lang="en-US" sz="2000" i="1" dirty="0"/>
              <a:t>This </a:t>
            </a:r>
            <a:r>
              <a:rPr lang="en-US" sz="2000" i="1" dirty="0">
                <a:solidFill>
                  <a:srgbClr val="FF0000"/>
                </a:solidFill>
              </a:rPr>
              <a:t>paradigm</a:t>
            </a:r>
            <a:r>
              <a:rPr lang="en-US" sz="2000" i="1" dirty="0"/>
              <a:t> does not treat all the constituent</a:t>
            </a:r>
          </a:p>
          <a:p>
            <a:r>
              <a:rPr lang="en-US" sz="2000" i="1" dirty="0">
                <a:solidFill>
                  <a:srgbClr val="00B050"/>
                </a:solidFill>
              </a:rPr>
              <a:t>processors</a:t>
            </a:r>
            <a:r>
              <a:rPr lang="en-US" sz="2000" i="1" dirty="0"/>
              <a:t> in a multiprocessor system as the same. There is typically one master</a:t>
            </a:r>
          </a:p>
          <a:p>
            <a:r>
              <a:rPr lang="en-US" sz="2000" i="1" dirty="0"/>
              <a:t>processor that has exclusive control of the operating system and I/O devices.</a:t>
            </a:r>
          </a:p>
          <a:p>
            <a:r>
              <a:rPr lang="en-US" sz="2000" i="1" dirty="0"/>
              <a:t>It assigns work to the rest of the processors.</a:t>
            </a:r>
            <a:endParaRPr lang="en-US" sz="20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SSE Instructions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1232958"/>
            <a:ext cx="716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566738" algn="l"/>
                <a:tab pos="1320800" algn="l"/>
                <a:tab pos="2336800" algn="l"/>
              </a:tabLst>
            </a:pP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sseAdd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float a[],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float b[], float c[],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strip mining */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numIters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N / 4;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iteration */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numIters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/* load the values */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__m128 val1 =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mm_load_ps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(a);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		__m128 val2 = _mm_load_ps (b);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/* perform the vector addition */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nn-NO" sz="1600" dirty="0">
                <a:latin typeface="Courier New" pitchFamily="49" charset="0"/>
                <a:cs typeface="Courier New" pitchFamily="49" charset="0"/>
              </a:rPr>
              <a:t>		__m128 res = _mm_add_ps(val1, val2);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/* store the result */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mm_store_ps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(c, res);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/* increment the pointers */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		a += 4 ; b += 4; c+= 4;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566738" algn="l"/>
                <a:tab pos="1320800" algn="l"/>
                <a:tab pos="233680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153400" y="5334000"/>
            <a:ext cx="22098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Roughly 2X faster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Predicated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524000"/>
            <a:ext cx="7416800" cy="4191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Suppose we want to run the following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 code snippet</a:t>
            </a:r>
            <a:r>
              <a:rPr lang="en-US" sz="2800" dirty="0">
                <a:latin typeface="Calibri" panose="020F0502020204030204" pitchFamily="34" charset="0"/>
              </a:rPr>
              <a:t> on each element of a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vector register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if(x &lt; 10)  x = x + 10 ;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input vector register</a:t>
            </a:r>
            <a:r>
              <a:rPr lang="en-US" dirty="0">
                <a:latin typeface="Calibri" panose="020F0502020204030204" pitchFamily="34" charset="0"/>
              </a:rPr>
              <a:t> be vr1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first do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vector comparison</a:t>
            </a:r>
            <a:r>
              <a:rPr lang="en-US" dirty="0">
                <a:latin typeface="Calibri" panose="020F0502020204030204" pitchFamily="34" charset="0"/>
              </a:rPr>
              <a:t>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v.cmp</a:t>
            </a:r>
            <a:r>
              <a:rPr lang="en-US" dirty="0">
                <a:latin typeface="Calibri" panose="020F0502020204030204" pitchFamily="34" charset="0"/>
              </a:rPr>
              <a:t> vr1, 10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saves the</a:t>
            </a: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 results</a:t>
            </a:r>
            <a:r>
              <a:rPr lang="en-US" dirty="0">
                <a:latin typeface="Calibri" panose="020F0502020204030204" pitchFamily="34" charset="0"/>
              </a:rPr>
              <a:t> of the comparison in the</a:t>
            </a:r>
            <a:r>
              <a:rPr lang="en-US" b="1" dirty="0">
                <a:solidFill>
                  <a:srgbClr val="280099"/>
                </a:solidFill>
                <a:latin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280099"/>
                </a:solidFill>
                <a:latin typeface="Calibri" panose="020F0502020204030204" pitchFamily="34" charset="0"/>
              </a:rPr>
              <a:t>v.flags</a:t>
            </a:r>
            <a:r>
              <a:rPr lang="en-US" dirty="0">
                <a:latin typeface="Calibri" panose="020F0502020204030204" pitchFamily="34" charset="0"/>
              </a:rPr>
              <a:t> register (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</a:rPr>
              <a:t> form of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flags</a:t>
            </a:r>
            <a:r>
              <a:rPr lang="en-US" dirty="0">
                <a:latin typeface="Calibri" panose="020F0502020204030204" pitchFamily="34" charset="0"/>
              </a:rPr>
              <a:t> register)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Predicated</a:t>
            </a:r>
            <a:r>
              <a:rPr lang="fr-FR" dirty="0">
                <a:solidFill>
                  <a:schemeClr val="tx1"/>
                </a:solidFill>
              </a:rPr>
              <a:t> Instructions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00200"/>
            <a:ext cx="7416800" cy="4343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a condition is true, then the predicated instruction gets evaluated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Otherwise, it is replaced with a </a:t>
            </a:r>
            <a:r>
              <a:rPr lang="en-US" dirty="0" err="1">
                <a:latin typeface="Calibri" panose="020F0502020204030204" pitchFamily="34" charset="0"/>
              </a:rPr>
              <a:t>nop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Consider a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scalar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predicated instruction</a:t>
            </a:r>
            <a:r>
              <a:rPr lang="en-US" dirty="0">
                <a:latin typeface="Calibri" panose="020F0502020204030204" pitchFamily="34" charset="0"/>
              </a:rPr>
              <a:t> (in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ARM</a:t>
            </a:r>
            <a:r>
              <a:rPr lang="en-US" dirty="0">
                <a:latin typeface="Calibri" panose="020F0502020204030204" pitchFamily="34" charset="0"/>
              </a:rPr>
              <a:t> ISA)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addeq</a:t>
            </a:r>
            <a:r>
              <a:rPr lang="en-US" dirty="0">
                <a:latin typeface="Calibri" panose="020F0502020204030204" pitchFamily="34" charset="0"/>
              </a:rPr>
              <a:t> r1, r2, r3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r1 = r2 + r3 (if the previous comparison resulted in an equality)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Predicated</a:t>
            </a:r>
            <a:r>
              <a:rPr lang="fr-FR" dirty="0">
                <a:solidFill>
                  <a:schemeClr val="tx1"/>
                </a:solidFill>
              </a:rPr>
              <a:t> Instructions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1423988"/>
            <a:ext cx="7416800" cy="50530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now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define a vector form</a:t>
            </a:r>
            <a:r>
              <a:rPr lang="en-US" dirty="0">
                <a:latin typeface="Calibri" panose="020F0502020204030204" pitchFamily="34" charset="0"/>
              </a:rPr>
              <a:t> of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predicated instruction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example : v.&lt;p&gt;.add (&lt;p&gt; is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predicate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a regular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add</a:t>
            </a:r>
            <a:r>
              <a:rPr lang="en-US" dirty="0">
                <a:latin typeface="Calibri" panose="020F0502020204030204" pitchFamily="34" charset="0"/>
              </a:rPr>
              <a:t> instruction for the elements in which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predicate</a:t>
            </a:r>
            <a:r>
              <a:rPr lang="en-US" dirty="0">
                <a:latin typeface="Calibri" panose="020F0502020204030204" pitchFamily="34" charset="0"/>
              </a:rPr>
              <a:t> is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true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the rest of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elements</a:t>
            </a:r>
            <a:r>
              <a:rPr lang="en-US" dirty="0">
                <a:latin typeface="Calibri" panose="020F0502020204030204" pitchFamily="34" charset="0"/>
              </a:rPr>
              <a:t>, the instruction becomes a </a:t>
            </a:r>
            <a:r>
              <a:rPr lang="en-US" dirty="0" err="1">
                <a:solidFill>
                  <a:srgbClr val="006B6B"/>
                </a:solidFill>
                <a:latin typeface="Calibri" panose="020F0502020204030204" pitchFamily="34" charset="0"/>
              </a:rPr>
              <a:t>nop</a:t>
            </a:r>
            <a:endParaRPr lang="en-US" dirty="0">
              <a:solidFill>
                <a:srgbClr val="006B6B"/>
              </a:solidFill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 of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predicates 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lt</a:t>
            </a:r>
            <a:r>
              <a:rPr lang="en-US" dirty="0">
                <a:latin typeface="Calibri" panose="020F0502020204030204" pitchFamily="34" charset="0"/>
              </a:rPr>
              <a:t> (less than) , </a:t>
            </a:r>
            <a:r>
              <a:rPr lang="en-US" dirty="0" err="1">
                <a:latin typeface="Calibri" panose="020F0502020204030204" pitchFamily="34" charset="0"/>
              </a:rPr>
              <a:t>gt</a:t>
            </a:r>
            <a:r>
              <a:rPr lang="en-US" dirty="0">
                <a:latin typeface="Calibri" panose="020F0502020204030204" pitchFamily="34" charset="0"/>
              </a:rPr>
              <a:t> (greater than), </a:t>
            </a:r>
            <a:r>
              <a:rPr lang="en-US" dirty="0" err="1">
                <a:latin typeface="Calibri" panose="020F0502020204030204" pitchFamily="34" charset="0"/>
              </a:rPr>
              <a:t>eq</a:t>
            </a:r>
            <a:r>
              <a:rPr lang="en-US" dirty="0">
                <a:latin typeface="Calibri" panose="020F0502020204030204" pitchFamily="34" charset="0"/>
              </a:rPr>
              <a:t> (equality)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Predicated</a:t>
            </a:r>
            <a:r>
              <a:rPr lang="fr-FR" dirty="0">
                <a:solidFill>
                  <a:schemeClr val="tx1"/>
                </a:solidFill>
              </a:rPr>
              <a:t> Instructions - IV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828800"/>
            <a:ext cx="7416800" cy="1295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Implementation of our function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(x &lt; 10) x = x + 10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38600" y="3352801"/>
            <a:ext cx="483216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v.cmp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vr1, 10</a:t>
            </a:r>
          </a:p>
          <a:p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v.lt.add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vr1, vr1, 10</a:t>
            </a:r>
          </a:p>
          <a:p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810000" y="4724400"/>
            <a:ext cx="5486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Adds 10 to every element of </a:t>
            </a:r>
            <a:r>
              <a:rPr lang="en-US" i="1" dirty="0"/>
              <a:t>vr1</a:t>
            </a:r>
            <a:endParaRPr lang="en-I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Design of a </a:t>
            </a:r>
            <a:r>
              <a:rPr lang="fr-FR" dirty="0" err="1">
                <a:solidFill>
                  <a:schemeClr val="tx1"/>
                </a:solidFill>
              </a:rPr>
              <a:t>Vector</a:t>
            </a:r>
            <a:r>
              <a:rPr lang="fr-FR" dirty="0">
                <a:solidFill>
                  <a:schemeClr val="tx1"/>
                </a:solidFill>
              </a:rPr>
              <a:t> Processor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57438" y="1600200"/>
            <a:ext cx="7777162" cy="4419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Salient Points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have a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vector register file</a:t>
            </a:r>
            <a:r>
              <a:rPr lang="en-US" dirty="0">
                <a:solidFill>
                  <a:srgbClr val="00FF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and a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scalar register file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scalar and vector functional units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Unless we are converting a vector to a scalar or vice versa, we in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general</a:t>
            </a:r>
            <a:r>
              <a:rPr lang="en-US" dirty="0">
                <a:latin typeface="Calibri" panose="020F0502020204030204" pitchFamily="34" charset="0"/>
              </a:rPr>
              <a:t> do not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forward</a:t>
            </a:r>
            <a:r>
              <a:rPr lang="en-US" dirty="0">
                <a:latin typeface="Calibri" panose="020F0502020204030204" pitchFamily="34" charset="0"/>
              </a:rPr>
              <a:t> values between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scalar</a:t>
            </a:r>
            <a:r>
              <a:rPr lang="en-US" dirty="0">
                <a:latin typeface="Calibri" panose="020F0502020204030204" pitchFamily="34" charset="0"/>
              </a:rPr>
              <a:t> instructions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B84700"/>
                </a:solidFill>
                <a:latin typeface="Calibri" panose="020F0502020204030204" pitchFamily="34" charset="0"/>
              </a:rPr>
              <a:t>memory</a:t>
            </a:r>
            <a:r>
              <a:rPr lang="en-US" dirty="0">
                <a:latin typeface="Calibri" panose="020F0502020204030204" pitchFamily="34" charset="0"/>
              </a:rPr>
              <a:t> unit needs support for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regular</a:t>
            </a:r>
            <a:r>
              <a:rPr lang="en-US" dirty="0">
                <a:latin typeface="Calibri" panose="020F0502020204030204" pitchFamily="34" charset="0"/>
              </a:rPr>
              <a:t> operations,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</a:rPr>
              <a:t> operations, and possibly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 scatter-gather</a:t>
            </a:r>
            <a:r>
              <a:rPr lang="en-US" dirty="0">
                <a:latin typeface="Calibri" panose="020F0502020204030204" pitchFamily="34" charset="0"/>
              </a:rPr>
              <a:t> operations.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93688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Graphics</a:t>
            </a:r>
            <a:r>
              <a:rPr lang="fr-FR" dirty="0">
                <a:solidFill>
                  <a:schemeClr val="tx1"/>
                </a:solidFill>
              </a:rPr>
              <a:t> Processors – Quick </a:t>
            </a:r>
            <a:r>
              <a:rPr lang="fr-FR" dirty="0" err="1">
                <a:solidFill>
                  <a:schemeClr val="tx1"/>
                </a:solidFill>
              </a:rPr>
              <a:t>Overview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1905000"/>
            <a:ext cx="2828925" cy="4698892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Graphics Processors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1250" y="1524000"/>
            <a:ext cx="760095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Modern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computer systems</a:t>
            </a:r>
            <a:r>
              <a:rPr lang="en-US" dirty="0">
                <a:latin typeface="Calibri" panose="020F0502020204030204" pitchFamily="34" charset="0"/>
              </a:rPr>
              <a:t> have a lot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graphics</a:t>
            </a:r>
            <a:r>
              <a:rPr lang="en-US" dirty="0">
                <a:latin typeface="Calibri" panose="020F0502020204030204" pitchFamily="34" charset="0"/>
              </a:rPr>
              <a:t> intensive tasks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computer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games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computer aided design</a:t>
            </a:r>
            <a:r>
              <a:rPr lang="en-US" dirty="0">
                <a:latin typeface="Calibri" panose="020F0502020204030204" pitchFamily="34" charset="0"/>
              </a:rPr>
              <a:t> (engineering, architecture)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high definition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videos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desktop effects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windows</a:t>
            </a:r>
            <a:r>
              <a:rPr lang="en-US" dirty="0">
                <a:latin typeface="Calibri" panose="020F0502020204030204" pitchFamily="34" charset="0"/>
              </a:rPr>
              <a:t> and other aesthetic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software </a:t>
            </a:r>
            <a:r>
              <a:rPr lang="en-US" dirty="0">
                <a:solidFill>
                  <a:srgbClr val="004A4A"/>
                </a:solidFill>
                <a:latin typeface="Calibri" panose="020F0502020204030204" pitchFamily="34" charset="0"/>
              </a:rPr>
              <a:t>features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cannot tie up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processor's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resources</a:t>
            </a:r>
            <a:r>
              <a:rPr lang="en-US" dirty="0">
                <a:latin typeface="Calibri" panose="020F0502020204030204" pitchFamily="34" charset="0"/>
              </a:rPr>
              <a:t> for processing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graphics </a:t>
            </a:r>
            <a:r>
              <a:rPr lang="en-US" dirty="0">
                <a:latin typeface="Calibri" panose="020F0502020204030204" pitchFamily="34" charset="0"/>
              </a:rPr>
              <a:t>→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Use a graphics processor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Role</a:t>
            </a:r>
            <a:r>
              <a:rPr lang="fr-FR" dirty="0">
                <a:solidFill>
                  <a:schemeClr val="tx1"/>
                </a:solidFill>
              </a:rPr>
              <a:t> of a Graphics Processor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46350" y="1600200"/>
            <a:ext cx="7664450" cy="4495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Synthesize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graphics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Process</a:t>
            </a:r>
            <a:r>
              <a:rPr lang="en-US" dirty="0">
                <a:latin typeface="Calibri" panose="020F0502020204030204" pitchFamily="34" charset="0"/>
              </a:rPr>
              <a:t> a set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</a:rPr>
              <a:t> in a game to create a sequence of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scenes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Automatically</a:t>
            </a:r>
            <a:r>
              <a:rPr lang="en-US" dirty="0">
                <a:latin typeface="Calibri" panose="020F0502020204030204" pitchFamily="34" charset="0"/>
              </a:rPr>
              <a:t> apply shadow and illumination effects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Convert a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3D scene</a:t>
            </a:r>
            <a:r>
              <a:rPr lang="en-US" dirty="0">
                <a:latin typeface="Calibri" panose="020F0502020204030204" pitchFamily="34" charset="0"/>
              </a:rPr>
              <a:t> to a 2D image (add depth information)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colour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B84700"/>
                </a:solidFill>
                <a:latin typeface="Calibri" panose="020F0502020204030204" pitchFamily="34" charset="0"/>
              </a:rPr>
              <a:t>texture</a:t>
            </a:r>
            <a:r>
              <a:rPr lang="en-US" dirty="0">
                <a:latin typeface="Calibri" panose="020F0502020204030204" pitchFamily="34" charset="0"/>
              </a:rPr>
              <a:t> information.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Physics → simulation of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fluids</a:t>
            </a:r>
            <a:r>
              <a:rPr lang="en-US" dirty="0">
                <a:latin typeface="Calibri" panose="020F0502020204030204" pitchFamily="34" charset="0"/>
              </a:rPr>
              <a:t>, and solid </a:t>
            </a:r>
            <a:r>
              <a:rPr lang="en-US" dirty="0">
                <a:solidFill>
                  <a:srgbClr val="5C8526"/>
                </a:solidFill>
                <a:latin typeface="Calibri" panose="020F0502020204030204" pitchFamily="34" charset="0"/>
              </a:rPr>
              <a:t>bodies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Play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videos</a:t>
            </a:r>
            <a:r>
              <a:rPr lang="en-US" dirty="0">
                <a:latin typeface="Calibri" panose="020F0502020204030204" pitchFamily="34" charset="0"/>
              </a:rPr>
              <a:t> (mpeg4 encoder)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90788" y="206376"/>
            <a:ext cx="7415212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Graphics Pipeline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3276601"/>
            <a:ext cx="6959600" cy="3030537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vertex processing</a:t>
            </a:r>
            <a:r>
              <a:rPr lang="en-US" sz="2800" dirty="0">
                <a:latin typeface="Calibri" panose="020F0502020204030204" pitchFamily="34" charset="0"/>
              </a:rPr>
              <a:t> → Operations on shapes, and make a set of triangles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rasterisation</a:t>
            </a:r>
            <a:r>
              <a:rPr lang="en-US" sz="2800" dirty="0">
                <a:latin typeface="Calibri" panose="020F0502020204030204" pitchFamily="34" charset="0"/>
              </a:rPr>
              <a:t> → conversion into fragments of pixels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fragment processing</a:t>
            </a:r>
            <a:r>
              <a:rPr lang="en-US" sz="2800" dirty="0">
                <a:latin typeface="Calibri" panose="020F0502020204030204" pitchFamily="34" charset="0"/>
              </a:rPr>
              <a:t> → </a:t>
            </a:r>
            <a:r>
              <a:rPr lang="en-US" sz="2800" dirty="0" err="1">
                <a:latin typeface="Calibri" panose="020F0502020204030204" pitchFamily="34" charset="0"/>
              </a:rPr>
              <a:t>colour</a:t>
            </a:r>
            <a:r>
              <a:rPr lang="en-US" sz="2800" dirty="0">
                <a:latin typeface="Calibri" panose="020F0502020204030204" pitchFamily="34" charset="0"/>
              </a:rPr>
              <a:t>/ texture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solidFill>
                  <a:srgbClr val="9966CC"/>
                </a:solidFill>
                <a:latin typeface="Calibri" panose="020F0502020204030204" pitchFamily="34" charset="0"/>
              </a:rPr>
              <a:t>framebuffer</a:t>
            </a:r>
            <a:r>
              <a:rPr lang="en-US" sz="2800" dirty="0">
                <a:solidFill>
                  <a:srgbClr val="9966CC"/>
                </a:solidFill>
                <a:latin typeface="Calibri" panose="020F0502020204030204" pitchFamily="34" charset="0"/>
              </a:rPr>
              <a:t> proc.</a:t>
            </a:r>
            <a:r>
              <a:rPr lang="en-US" sz="2800" dirty="0">
                <a:latin typeface="Calibri" panose="020F0502020204030204" pitchFamily="34" charset="0"/>
              </a:rPr>
              <a:t> → depth information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86234" t="19728" r="2319" b="10795"/>
          <a:stretch/>
        </p:blipFill>
        <p:spPr>
          <a:xfrm>
            <a:off x="9601200" y="1905000"/>
            <a:ext cx="914400" cy="11756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>
          <a:xfrm>
            <a:off x="8459754" y="2336801"/>
            <a:ext cx="1141446" cy="372533"/>
          </a:xfrm>
          <a:prstGeom prst="rightArrow">
            <a:avLst/>
          </a:prstGeom>
          <a:solidFill>
            <a:srgbClr val="131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450228" y="2354540"/>
            <a:ext cx="612249" cy="372533"/>
          </a:xfrm>
          <a:prstGeom prst="rightArrow">
            <a:avLst/>
          </a:prstGeom>
          <a:solidFill>
            <a:srgbClr val="131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62476" y="2057400"/>
            <a:ext cx="964492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026969" y="2354540"/>
            <a:ext cx="612249" cy="372533"/>
          </a:xfrm>
          <a:prstGeom prst="rightArrow">
            <a:avLst/>
          </a:prstGeom>
          <a:solidFill>
            <a:srgbClr val="131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610775" y="2354540"/>
            <a:ext cx="612249" cy="372533"/>
          </a:xfrm>
          <a:prstGeom prst="rightArrow">
            <a:avLst/>
          </a:prstGeom>
          <a:solidFill>
            <a:srgbClr val="131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639217" y="2057400"/>
            <a:ext cx="1067316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223023" y="2057400"/>
            <a:ext cx="964492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7184843" y="2354540"/>
            <a:ext cx="612249" cy="372533"/>
          </a:xfrm>
          <a:prstGeom prst="rightArrow">
            <a:avLst/>
          </a:prstGeom>
          <a:solidFill>
            <a:srgbClr val="1318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97091" y="2057400"/>
            <a:ext cx="1042109" cy="838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86001" y="1676400"/>
            <a:ext cx="940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shapes, objects</a:t>
            </a:r>
          </a:p>
          <a:p>
            <a:r>
              <a:rPr lang="en-US" sz="1000" dirty="0"/>
              <a:t>rules, </a:t>
            </a:r>
          </a:p>
          <a:p>
            <a:r>
              <a:rPr lang="en-US" sz="1000" dirty="0"/>
              <a:t>effects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62477" y="2209800"/>
            <a:ext cx="105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Vertex processing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5308" y="2291770"/>
            <a:ext cx="122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Rasterisation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190366" y="2286000"/>
            <a:ext cx="113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Fragment</a:t>
            </a:r>
          </a:p>
          <a:p>
            <a:r>
              <a:rPr lang="en-US" sz="1400" dirty="0"/>
              <a:t>processing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52727" y="2261456"/>
            <a:ext cx="113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Framebuffer</a:t>
            </a:r>
            <a:endParaRPr lang="en-US" sz="1400" dirty="0"/>
          </a:p>
          <a:p>
            <a:r>
              <a:rPr lang="en-US" sz="1400" dirty="0"/>
              <a:t>processing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9964" y="2057401"/>
            <a:ext cx="695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triangles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7544" y="1935240"/>
            <a:ext cx="87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fragments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97282" y="2004089"/>
            <a:ext cx="87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pixels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839201" y="1981201"/>
            <a:ext cx="875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framebuffer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Moore's</a:t>
            </a:r>
            <a:r>
              <a:rPr lang="fr-FR" dirty="0">
                <a:solidFill>
                  <a:schemeClr val="tx1"/>
                </a:solidFill>
              </a:rPr>
              <a:t> Law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00200"/>
            <a:ext cx="7416800" cy="4495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processor in a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cell phone</a:t>
            </a:r>
            <a:r>
              <a:rPr lang="en-US" sz="2800" dirty="0">
                <a:latin typeface="Calibri" panose="020F0502020204030204" pitchFamily="34" charset="0"/>
              </a:rPr>
              <a:t> is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1.6 million times faster</a:t>
            </a:r>
            <a:r>
              <a:rPr lang="en-US" sz="2800" dirty="0">
                <a:latin typeface="Calibri" panose="020F0502020204030204" pitchFamily="34" charset="0"/>
              </a:rPr>
              <a:t> than IBM 360 (state of the art </a:t>
            </a:r>
            <a:r>
              <a:rPr lang="en-US" sz="2800" dirty="0">
                <a:solidFill>
                  <a:srgbClr val="0099FF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in the sixties)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Transistor in the sixties/seventies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several millimeters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Today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579D1C"/>
                </a:solidFill>
                <a:latin typeface="Calibri" panose="020F0502020204030204" pitchFamily="34" charset="0"/>
              </a:rPr>
              <a:t>several nanometers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47B8B8"/>
                </a:solidFill>
                <a:latin typeface="Calibri" panose="020F0502020204030204" pitchFamily="34" charset="0"/>
              </a:rPr>
              <a:t>The number of transistors per chip doubles roughly every two years </a:t>
            </a:r>
            <a:r>
              <a:rPr lang="en-US" sz="2400" dirty="0">
                <a:latin typeface="Calibri" panose="020F0502020204030204" pitchFamily="34" charset="0"/>
              </a:rPr>
              <a:t>→ known as </a:t>
            </a:r>
            <a:r>
              <a:rPr lang="en-US" sz="2400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Moore's Law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4"/>
          <p:cNvSpPr>
            <a:spLocks/>
          </p:cNvSpPr>
          <p:nvPr/>
        </p:nvSpPr>
        <p:spPr bwMode="auto">
          <a:xfrm>
            <a:off x="5686425" y="1860550"/>
            <a:ext cx="1620838" cy="350838"/>
          </a:xfrm>
          <a:custGeom>
            <a:avLst/>
            <a:gdLst>
              <a:gd name="T0" fmla="*/ 0 w 4979"/>
              <a:gd name="T1" fmla="*/ 0 h 1079"/>
              <a:gd name="T2" fmla="*/ 4979 w 4979"/>
              <a:gd name="T3" fmla="*/ 0 h 1079"/>
              <a:gd name="T4" fmla="*/ 4979 w 4979"/>
              <a:gd name="T5" fmla="*/ 1079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79" h="1079">
                <a:moveTo>
                  <a:pt x="0" y="0"/>
                </a:moveTo>
                <a:lnTo>
                  <a:pt x="4979" y="0"/>
                </a:lnTo>
                <a:lnTo>
                  <a:pt x="4979" y="1079"/>
                </a:lnTo>
              </a:path>
            </a:pathLst>
          </a:cu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4" name="Freeform 3"/>
          <p:cNvSpPr/>
          <p:nvPr/>
        </p:nvSpPr>
        <p:spPr>
          <a:xfrm>
            <a:off x="3124200" y="5715000"/>
            <a:ext cx="6696000" cy="59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NVidia Tesla GeForce 8800, Copyrights belong to IEEE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4419601" y="1279525"/>
            <a:ext cx="4233863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67200" y="1343026"/>
            <a:ext cx="666750" cy="333375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343400" y="1447800"/>
            <a:ext cx="48571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Host CPU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146676" y="1427163"/>
            <a:ext cx="436563" cy="165100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81601" y="1418112"/>
            <a:ext cx="33663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Bridge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02314" y="1423988"/>
            <a:ext cx="979487" cy="165100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849588" y="1429987"/>
            <a:ext cx="8511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System Memory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933950" y="1497013"/>
            <a:ext cx="211138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578475" y="1503363"/>
            <a:ext cx="215900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027614" y="1787525"/>
            <a:ext cx="854631" cy="165100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5075713" y="1788226"/>
            <a:ext cx="7357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Host interface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>
            <a:off x="5354639" y="1589088"/>
            <a:ext cx="3175" cy="20320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348288" y="1946276"/>
            <a:ext cx="0" cy="130175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902531" y="2076450"/>
            <a:ext cx="961900" cy="165100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932384" y="2071812"/>
            <a:ext cx="8383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Input assembler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035550" y="2338388"/>
            <a:ext cx="733879" cy="268288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5067487" y="2342449"/>
            <a:ext cx="63478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Vertex work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5090886" y="2468274"/>
            <a:ext cx="6171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distribution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351463" y="2235201"/>
            <a:ext cx="0" cy="111125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6342063" y="1863725"/>
            <a:ext cx="0" cy="236538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888182" y="2087564"/>
            <a:ext cx="1092530" cy="284163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904222" y="2070636"/>
            <a:ext cx="10708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Viewport/clip/setup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6068436" y="2214275"/>
            <a:ext cx="6540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/raster/</a:t>
            </a:r>
            <a:r>
              <a:rPr lang="en-US" sz="1000" dirty="0" err="1">
                <a:solidFill>
                  <a:srgbClr val="000000"/>
                </a:solidFill>
                <a:latin typeface="Sans"/>
              </a:rPr>
              <a:t>zcull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6003925" y="2484438"/>
            <a:ext cx="660400" cy="266700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6062848" y="2464748"/>
            <a:ext cx="5338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Pixel work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039861" y="2596511"/>
            <a:ext cx="6171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distribution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6338888" y="2374901"/>
            <a:ext cx="0" cy="111125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7076416" y="2205863"/>
            <a:ext cx="884010" cy="266700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800"/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7114166" y="2202398"/>
            <a:ext cx="7710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Compute work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7171729" y="2334161"/>
            <a:ext cx="6171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distribution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39" name="Freeform 35"/>
          <p:cNvSpPr>
            <a:spLocks/>
          </p:cNvSpPr>
          <p:nvPr/>
        </p:nvSpPr>
        <p:spPr bwMode="auto">
          <a:xfrm>
            <a:off x="5351463" y="2608264"/>
            <a:ext cx="2470150" cy="307975"/>
          </a:xfrm>
          <a:custGeom>
            <a:avLst/>
            <a:gdLst>
              <a:gd name="T0" fmla="*/ 0 w 7589"/>
              <a:gd name="T1" fmla="*/ 0 h 948"/>
              <a:gd name="T2" fmla="*/ 0 w 7589"/>
              <a:gd name="T3" fmla="*/ 928 h 948"/>
              <a:gd name="T4" fmla="*/ 7589 w 7589"/>
              <a:gd name="T5" fmla="*/ 948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89" h="948">
                <a:moveTo>
                  <a:pt x="0" y="0"/>
                </a:moveTo>
                <a:lnTo>
                  <a:pt x="0" y="928"/>
                </a:lnTo>
                <a:cubicBezTo>
                  <a:pt x="0" y="928"/>
                  <a:pt x="6561" y="907"/>
                  <a:pt x="7589" y="948"/>
                </a:cubicBezTo>
              </a:path>
            </a:pathLst>
          </a:cu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7307263" y="2478088"/>
            <a:ext cx="0" cy="42545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6335713" y="2755900"/>
            <a:ext cx="0" cy="153988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5351463" y="2906714"/>
            <a:ext cx="0" cy="168275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003800" y="3078164"/>
            <a:ext cx="649288" cy="1173163"/>
          </a:xfrm>
          <a:prstGeom prst="rect">
            <a:avLst/>
          </a:prstGeom>
          <a:solidFill>
            <a:srgbClr val="FFD5D5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0"/>
          <p:cNvSpPr>
            <a:spLocks/>
          </p:cNvSpPr>
          <p:nvPr/>
        </p:nvSpPr>
        <p:spPr bwMode="auto">
          <a:xfrm>
            <a:off x="5097464" y="3090864"/>
            <a:ext cx="436563" cy="163513"/>
          </a:xfrm>
          <a:custGeom>
            <a:avLst/>
            <a:gdLst>
              <a:gd name="T0" fmla="*/ 251 w 1339"/>
              <a:gd name="T1" fmla="*/ 0 h 502"/>
              <a:gd name="T2" fmla="*/ 1087 w 1339"/>
              <a:gd name="T3" fmla="*/ 0 h 502"/>
              <a:gd name="T4" fmla="*/ 1339 w 1339"/>
              <a:gd name="T5" fmla="*/ 251 h 502"/>
              <a:gd name="T6" fmla="*/ 1087 w 1339"/>
              <a:gd name="T7" fmla="*/ 502 h 502"/>
              <a:gd name="T8" fmla="*/ 251 w 1339"/>
              <a:gd name="T9" fmla="*/ 502 h 502"/>
              <a:gd name="T10" fmla="*/ 0 w 1339"/>
              <a:gd name="T11" fmla="*/ 251 h 502"/>
              <a:gd name="T12" fmla="*/ 251 w 1339"/>
              <a:gd name="T13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9" h="502">
                <a:moveTo>
                  <a:pt x="251" y="0"/>
                </a:moveTo>
                <a:lnTo>
                  <a:pt x="1087" y="0"/>
                </a:lnTo>
                <a:cubicBezTo>
                  <a:pt x="1227" y="0"/>
                  <a:pt x="1339" y="112"/>
                  <a:pt x="1339" y="251"/>
                </a:cubicBezTo>
                <a:cubicBezTo>
                  <a:pt x="1339" y="390"/>
                  <a:pt x="1227" y="502"/>
                  <a:pt x="1087" y="502"/>
                </a:cubicBezTo>
                <a:lnTo>
                  <a:pt x="251" y="502"/>
                </a:lnTo>
                <a:cubicBezTo>
                  <a:pt x="112" y="502"/>
                  <a:pt x="0" y="390"/>
                  <a:pt x="0" y="251"/>
                </a:cubicBezTo>
                <a:cubicBezTo>
                  <a:pt x="0" y="112"/>
                  <a:pt x="112" y="0"/>
                  <a:pt x="251" y="0"/>
                </a:cubicBezTo>
                <a:close/>
              </a:path>
            </a:pathLst>
          </a:custGeom>
          <a:solidFill>
            <a:srgbClr val="A2D0D9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5207000" y="3116264"/>
            <a:ext cx="176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TPC</a:t>
            </a:r>
            <a:endParaRPr lang="en-US">
              <a:latin typeface="Arial" pitchFamily="34" charset="0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5033963" y="3349625"/>
            <a:ext cx="249238" cy="565150"/>
          </a:xfrm>
          <a:prstGeom prst="rect">
            <a:avLst/>
          </a:prstGeom>
          <a:solidFill>
            <a:srgbClr val="DE8787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5354638" y="3349625"/>
            <a:ext cx="249238" cy="565150"/>
          </a:xfrm>
          <a:prstGeom prst="rect">
            <a:avLst/>
          </a:prstGeom>
          <a:solidFill>
            <a:srgbClr val="DE8787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5040314" y="3959225"/>
            <a:ext cx="563563" cy="249238"/>
          </a:xfrm>
          <a:prstGeom prst="rect">
            <a:avLst/>
          </a:prstGeom>
          <a:solidFill>
            <a:srgbClr val="FFB38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5102226" y="4030663"/>
            <a:ext cx="44563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000000"/>
                </a:solidFill>
                <a:latin typeface="Sans"/>
              </a:rPr>
              <a:t>Texture unit</a:t>
            </a:r>
            <a:endParaRPr lang="en-US">
              <a:latin typeface="Arial" pitchFamily="34" charset="0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5056188" y="3559176"/>
            <a:ext cx="18434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SM</a:t>
            </a:r>
            <a:endParaRPr lang="en-US">
              <a:latin typeface="Arial" pitchFamily="34" charset="0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5372100" y="3573464"/>
            <a:ext cx="18434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SM</a:t>
            </a:r>
            <a:endParaRPr lang="en-US">
              <a:latin typeface="Arial" pitchFamily="34" charset="0"/>
            </a:endParaRPr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6248400" y="2924175"/>
            <a:ext cx="0" cy="166688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5900738" y="3094038"/>
            <a:ext cx="649288" cy="1174750"/>
          </a:xfrm>
          <a:prstGeom prst="rect">
            <a:avLst/>
          </a:prstGeom>
          <a:solidFill>
            <a:srgbClr val="FFD5D5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/>
          <p:cNvSpPr>
            <a:spLocks/>
          </p:cNvSpPr>
          <p:nvPr/>
        </p:nvSpPr>
        <p:spPr bwMode="auto">
          <a:xfrm>
            <a:off x="5994401" y="3108326"/>
            <a:ext cx="436563" cy="163513"/>
          </a:xfrm>
          <a:custGeom>
            <a:avLst/>
            <a:gdLst>
              <a:gd name="T0" fmla="*/ 251 w 1338"/>
              <a:gd name="T1" fmla="*/ 0 h 503"/>
              <a:gd name="T2" fmla="*/ 1087 w 1338"/>
              <a:gd name="T3" fmla="*/ 0 h 503"/>
              <a:gd name="T4" fmla="*/ 1338 w 1338"/>
              <a:gd name="T5" fmla="*/ 252 h 503"/>
              <a:gd name="T6" fmla="*/ 1087 w 1338"/>
              <a:gd name="T7" fmla="*/ 503 h 503"/>
              <a:gd name="T8" fmla="*/ 251 w 1338"/>
              <a:gd name="T9" fmla="*/ 503 h 503"/>
              <a:gd name="T10" fmla="*/ 0 w 1338"/>
              <a:gd name="T11" fmla="*/ 252 h 503"/>
              <a:gd name="T12" fmla="*/ 251 w 1338"/>
              <a:gd name="T13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8" h="503">
                <a:moveTo>
                  <a:pt x="251" y="0"/>
                </a:moveTo>
                <a:lnTo>
                  <a:pt x="1087" y="0"/>
                </a:lnTo>
                <a:cubicBezTo>
                  <a:pt x="1226" y="0"/>
                  <a:pt x="1338" y="112"/>
                  <a:pt x="1338" y="252"/>
                </a:cubicBezTo>
                <a:cubicBezTo>
                  <a:pt x="1338" y="391"/>
                  <a:pt x="1226" y="503"/>
                  <a:pt x="1087" y="503"/>
                </a:cubicBezTo>
                <a:lnTo>
                  <a:pt x="251" y="503"/>
                </a:lnTo>
                <a:cubicBezTo>
                  <a:pt x="112" y="503"/>
                  <a:pt x="0" y="391"/>
                  <a:pt x="0" y="252"/>
                </a:cubicBezTo>
                <a:cubicBezTo>
                  <a:pt x="0" y="112"/>
                  <a:pt x="112" y="0"/>
                  <a:pt x="251" y="0"/>
                </a:cubicBezTo>
                <a:close/>
              </a:path>
            </a:pathLst>
          </a:custGeom>
          <a:solidFill>
            <a:srgbClr val="A2D0D9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6103938" y="3132139"/>
            <a:ext cx="176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TPC</a:t>
            </a:r>
            <a:endParaRPr lang="en-US">
              <a:latin typeface="Arial" pitchFamily="34" charset="0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5929313" y="3367089"/>
            <a:ext cx="249238" cy="563563"/>
          </a:xfrm>
          <a:prstGeom prst="rect">
            <a:avLst/>
          </a:prstGeom>
          <a:solidFill>
            <a:srgbClr val="DE8787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6251575" y="3367089"/>
            <a:ext cx="249238" cy="563563"/>
          </a:xfrm>
          <a:prstGeom prst="rect">
            <a:avLst/>
          </a:prstGeom>
          <a:solidFill>
            <a:srgbClr val="DE8787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5937251" y="3976688"/>
            <a:ext cx="563563" cy="249238"/>
          </a:xfrm>
          <a:prstGeom prst="rect">
            <a:avLst/>
          </a:prstGeom>
          <a:solidFill>
            <a:srgbClr val="FFB38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5999164" y="4048125"/>
            <a:ext cx="44563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000000"/>
                </a:solidFill>
                <a:latin typeface="Sans"/>
              </a:rPr>
              <a:t>Texture unit</a:t>
            </a:r>
            <a:endParaRPr lang="en-US">
              <a:latin typeface="Arial" pitchFamily="34" charset="0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5953125" y="3575051"/>
            <a:ext cx="18434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SM</a:t>
            </a:r>
            <a:endParaRPr lang="en-US">
              <a:latin typeface="Arial" pitchFamily="34" charset="0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269038" y="3590926"/>
            <a:ext cx="18434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SM</a:t>
            </a:r>
            <a:endParaRPr lang="en-US">
              <a:latin typeface="Arial" pitchFamily="34" charset="0"/>
            </a:endParaRPr>
          </a:p>
        </p:txBody>
      </p:sp>
      <p:sp>
        <p:nvSpPr>
          <p:cNvPr id="62" name="Line 58"/>
          <p:cNvSpPr>
            <a:spLocks noChangeShapeType="1"/>
          </p:cNvSpPr>
          <p:nvPr/>
        </p:nvSpPr>
        <p:spPr bwMode="auto">
          <a:xfrm>
            <a:off x="7816850" y="2924175"/>
            <a:ext cx="0" cy="166688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7469188" y="3094038"/>
            <a:ext cx="649288" cy="1174750"/>
          </a:xfrm>
          <a:prstGeom prst="rect">
            <a:avLst/>
          </a:prstGeom>
          <a:solidFill>
            <a:srgbClr val="FFD5D5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/>
          <p:cNvSpPr>
            <a:spLocks/>
          </p:cNvSpPr>
          <p:nvPr/>
        </p:nvSpPr>
        <p:spPr bwMode="auto">
          <a:xfrm>
            <a:off x="7562851" y="3108326"/>
            <a:ext cx="436563" cy="163513"/>
          </a:xfrm>
          <a:custGeom>
            <a:avLst/>
            <a:gdLst>
              <a:gd name="T0" fmla="*/ 251 w 1338"/>
              <a:gd name="T1" fmla="*/ 0 h 503"/>
              <a:gd name="T2" fmla="*/ 1087 w 1338"/>
              <a:gd name="T3" fmla="*/ 0 h 503"/>
              <a:gd name="T4" fmla="*/ 1338 w 1338"/>
              <a:gd name="T5" fmla="*/ 252 h 503"/>
              <a:gd name="T6" fmla="*/ 1087 w 1338"/>
              <a:gd name="T7" fmla="*/ 503 h 503"/>
              <a:gd name="T8" fmla="*/ 251 w 1338"/>
              <a:gd name="T9" fmla="*/ 503 h 503"/>
              <a:gd name="T10" fmla="*/ 0 w 1338"/>
              <a:gd name="T11" fmla="*/ 252 h 503"/>
              <a:gd name="T12" fmla="*/ 251 w 1338"/>
              <a:gd name="T13" fmla="*/ 0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8" h="503">
                <a:moveTo>
                  <a:pt x="251" y="0"/>
                </a:moveTo>
                <a:lnTo>
                  <a:pt x="1087" y="0"/>
                </a:lnTo>
                <a:cubicBezTo>
                  <a:pt x="1226" y="0"/>
                  <a:pt x="1338" y="112"/>
                  <a:pt x="1338" y="252"/>
                </a:cubicBezTo>
                <a:cubicBezTo>
                  <a:pt x="1338" y="391"/>
                  <a:pt x="1226" y="503"/>
                  <a:pt x="1087" y="503"/>
                </a:cubicBezTo>
                <a:lnTo>
                  <a:pt x="251" y="503"/>
                </a:lnTo>
                <a:cubicBezTo>
                  <a:pt x="112" y="503"/>
                  <a:pt x="0" y="391"/>
                  <a:pt x="0" y="252"/>
                </a:cubicBezTo>
                <a:cubicBezTo>
                  <a:pt x="0" y="112"/>
                  <a:pt x="112" y="0"/>
                  <a:pt x="251" y="0"/>
                </a:cubicBezTo>
                <a:close/>
              </a:path>
            </a:pathLst>
          </a:custGeom>
          <a:solidFill>
            <a:srgbClr val="A2D0D9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1"/>
          <p:cNvSpPr>
            <a:spLocks noChangeArrowheads="1"/>
          </p:cNvSpPr>
          <p:nvPr/>
        </p:nvSpPr>
        <p:spPr bwMode="auto">
          <a:xfrm>
            <a:off x="7672388" y="3132139"/>
            <a:ext cx="17633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TPC</a:t>
            </a:r>
            <a:endParaRPr lang="en-US">
              <a:latin typeface="Arial" pitchFamily="34" charset="0"/>
            </a:endParaRPr>
          </a:p>
        </p:txBody>
      </p:sp>
      <p:sp>
        <p:nvSpPr>
          <p:cNvPr id="66" name="Rectangle 62"/>
          <p:cNvSpPr>
            <a:spLocks noChangeArrowheads="1"/>
          </p:cNvSpPr>
          <p:nvPr/>
        </p:nvSpPr>
        <p:spPr bwMode="auto">
          <a:xfrm>
            <a:off x="7497763" y="3367089"/>
            <a:ext cx="249238" cy="563563"/>
          </a:xfrm>
          <a:prstGeom prst="rect">
            <a:avLst/>
          </a:prstGeom>
          <a:solidFill>
            <a:srgbClr val="DE8787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3"/>
          <p:cNvSpPr>
            <a:spLocks noChangeArrowheads="1"/>
          </p:cNvSpPr>
          <p:nvPr/>
        </p:nvSpPr>
        <p:spPr bwMode="auto">
          <a:xfrm>
            <a:off x="7820025" y="3367089"/>
            <a:ext cx="249238" cy="563563"/>
          </a:xfrm>
          <a:prstGeom prst="rect">
            <a:avLst/>
          </a:prstGeom>
          <a:solidFill>
            <a:srgbClr val="DE8787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7505701" y="3976688"/>
            <a:ext cx="563563" cy="249238"/>
          </a:xfrm>
          <a:prstGeom prst="rect">
            <a:avLst/>
          </a:prstGeom>
          <a:solidFill>
            <a:srgbClr val="FFB38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7567614" y="4048125"/>
            <a:ext cx="44563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000000"/>
                </a:solidFill>
                <a:latin typeface="Sans"/>
              </a:rPr>
              <a:t>Texture unit</a:t>
            </a:r>
            <a:endParaRPr lang="en-US">
              <a:latin typeface="Arial" pitchFamily="34" charset="0"/>
            </a:endParaRPr>
          </a:p>
        </p:txBody>
      </p:sp>
      <p:sp>
        <p:nvSpPr>
          <p:cNvPr id="70" name="Rectangle 66"/>
          <p:cNvSpPr>
            <a:spLocks noChangeArrowheads="1"/>
          </p:cNvSpPr>
          <p:nvPr/>
        </p:nvSpPr>
        <p:spPr bwMode="auto">
          <a:xfrm>
            <a:off x="7521575" y="3575051"/>
            <a:ext cx="18434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SM</a:t>
            </a:r>
            <a:endParaRPr lang="en-US">
              <a:latin typeface="Arial" pitchFamily="34" charset="0"/>
            </a:endParaRPr>
          </a:p>
        </p:txBody>
      </p:sp>
      <p:sp>
        <p:nvSpPr>
          <p:cNvPr id="71" name="Rectangle 67"/>
          <p:cNvSpPr>
            <a:spLocks noChangeArrowheads="1"/>
          </p:cNvSpPr>
          <p:nvPr/>
        </p:nvSpPr>
        <p:spPr bwMode="auto">
          <a:xfrm>
            <a:off x="7837488" y="3590926"/>
            <a:ext cx="18434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SM</a:t>
            </a:r>
            <a:endParaRPr lang="en-US">
              <a:latin typeface="Arial" pitchFamily="34" charset="0"/>
            </a:endParaRPr>
          </a:p>
        </p:txBody>
      </p:sp>
      <p:sp>
        <p:nvSpPr>
          <p:cNvPr id="72" name="Freeform 68"/>
          <p:cNvSpPr>
            <a:spLocks/>
          </p:cNvSpPr>
          <p:nvPr/>
        </p:nvSpPr>
        <p:spPr bwMode="auto">
          <a:xfrm>
            <a:off x="6716713" y="3602039"/>
            <a:ext cx="65088" cy="73025"/>
          </a:xfrm>
          <a:custGeom>
            <a:avLst/>
            <a:gdLst>
              <a:gd name="T0" fmla="*/ 201 w 201"/>
              <a:gd name="T1" fmla="*/ 111 h 222"/>
              <a:gd name="T2" fmla="*/ 100 w 201"/>
              <a:gd name="T3" fmla="*/ 222 h 222"/>
              <a:gd name="T4" fmla="*/ 0 w 201"/>
              <a:gd name="T5" fmla="*/ 111 h 222"/>
              <a:gd name="T6" fmla="*/ 100 w 201"/>
              <a:gd name="T7" fmla="*/ 0 h 222"/>
              <a:gd name="T8" fmla="*/ 201 w 201"/>
              <a:gd name="T9" fmla="*/ 107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22">
                <a:moveTo>
                  <a:pt x="201" y="111"/>
                </a:moveTo>
                <a:cubicBezTo>
                  <a:pt x="201" y="172"/>
                  <a:pt x="156" y="222"/>
                  <a:pt x="100" y="222"/>
                </a:cubicBezTo>
                <a:cubicBezTo>
                  <a:pt x="45" y="222"/>
                  <a:pt x="0" y="172"/>
                  <a:pt x="0" y="111"/>
                </a:cubicBezTo>
                <a:cubicBezTo>
                  <a:pt x="0" y="50"/>
                  <a:pt x="45" y="0"/>
                  <a:pt x="100" y="0"/>
                </a:cubicBezTo>
                <a:cubicBezTo>
                  <a:pt x="155" y="0"/>
                  <a:pt x="199" y="47"/>
                  <a:pt x="201" y="107"/>
                </a:cubicBezTo>
              </a:path>
            </a:pathLst>
          </a:custGeom>
          <a:solidFill>
            <a:srgbClr val="000080"/>
          </a:solidFill>
          <a:ln w="6" cap="flat">
            <a:solidFill>
              <a:srgbClr val="916F6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9"/>
          <p:cNvSpPr>
            <a:spLocks/>
          </p:cNvSpPr>
          <p:nvPr/>
        </p:nvSpPr>
        <p:spPr bwMode="auto">
          <a:xfrm>
            <a:off x="6916738" y="3602039"/>
            <a:ext cx="65088" cy="73025"/>
          </a:xfrm>
          <a:custGeom>
            <a:avLst/>
            <a:gdLst>
              <a:gd name="T0" fmla="*/ 202 w 202"/>
              <a:gd name="T1" fmla="*/ 111 h 222"/>
              <a:gd name="T2" fmla="*/ 101 w 202"/>
              <a:gd name="T3" fmla="*/ 222 h 222"/>
              <a:gd name="T4" fmla="*/ 0 w 202"/>
              <a:gd name="T5" fmla="*/ 111 h 222"/>
              <a:gd name="T6" fmla="*/ 101 w 202"/>
              <a:gd name="T7" fmla="*/ 0 h 222"/>
              <a:gd name="T8" fmla="*/ 202 w 202"/>
              <a:gd name="T9" fmla="*/ 107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22">
                <a:moveTo>
                  <a:pt x="202" y="111"/>
                </a:moveTo>
                <a:cubicBezTo>
                  <a:pt x="202" y="172"/>
                  <a:pt x="157" y="222"/>
                  <a:pt x="101" y="222"/>
                </a:cubicBezTo>
                <a:cubicBezTo>
                  <a:pt x="46" y="222"/>
                  <a:pt x="0" y="172"/>
                  <a:pt x="0" y="111"/>
                </a:cubicBezTo>
                <a:cubicBezTo>
                  <a:pt x="0" y="50"/>
                  <a:pt x="46" y="0"/>
                  <a:pt x="101" y="0"/>
                </a:cubicBezTo>
                <a:cubicBezTo>
                  <a:pt x="155" y="0"/>
                  <a:pt x="200" y="47"/>
                  <a:pt x="202" y="107"/>
                </a:cubicBezTo>
              </a:path>
            </a:pathLst>
          </a:custGeom>
          <a:solidFill>
            <a:srgbClr val="000080"/>
          </a:solidFill>
          <a:ln w="6" cap="flat">
            <a:solidFill>
              <a:srgbClr val="916F6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0"/>
          <p:cNvSpPr>
            <a:spLocks/>
          </p:cNvSpPr>
          <p:nvPr/>
        </p:nvSpPr>
        <p:spPr bwMode="auto">
          <a:xfrm>
            <a:off x="7116763" y="3602039"/>
            <a:ext cx="65088" cy="73025"/>
          </a:xfrm>
          <a:custGeom>
            <a:avLst/>
            <a:gdLst>
              <a:gd name="T0" fmla="*/ 202 w 202"/>
              <a:gd name="T1" fmla="*/ 111 h 222"/>
              <a:gd name="T2" fmla="*/ 101 w 202"/>
              <a:gd name="T3" fmla="*/ 222 h 222"/>
              <a:gd name="T4" fmla="*/ 0 w 202"/>
              <a:gd name="T5" fmla="*/ 111 h 222"/>
              <a:gd name="T6" fmla="*/ 101 w 202"/>
              <a:gd name="T7" fmla="*/ 0 h 222"/>
              <a:gd name="T8" fmla="*/ 202 w 202"/>
              <a:gd name="T9" fmla="*/ 107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22">
                <a:moveTo>
                  <a:pt x="202" y="111"/>
                </a:moveTo>
                <a:cubicBezTo>
                  <a:pt x="202" y="172"/>
                  <a:pt x="157" y="222"/>
                  <a:pt x="101" y="222"/>
                </a:cubicBezTo>
                <a:cubicBezTo>
                  <a:pt x="45" y="222"/>
                  <a:pt x="0" y="172"/>
                  <a:pt x="0" y="111"/>
                </a:cubicBezTo>
                <a:cubicBezTo>
                  <a:pt x="0" y="50"/>
                  <a:pt x="45" y="0"/>
                  <a:pt x="101" y="0"/>
                </a:cubicBezTo>
                <a:cubicBezTo>
                  <a:pt x="155" y="0"/>
                  <a:pt x="200" y="47"/>
                  <a:pt x="202" y="107"/>
                </a:cubicBezTo>
              </a:path>
            </a:pathLst>
          </a:custGeom>
          <a:solidFill>
            <a:srgbClr val="000080"/>
          </a:solidFill>
          <a:ln w="6" cap="flat">
            <a:solidFill>
              <a:srgbClr val="916F6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1"/>
          <p:cNvSpPr>
            <a:spLocks noChangeArrowheads="1"/>
          </p:cNvSpPr>
          <p:nvPr/>
        </p:nvSpPr>
        <p:spPr bwMode="auto">
          <a:xfrm>
            <a:off x="7643813" y="4845050"/>
            <a:ext cx="458788" cy="266700"/>
          </a:xfrm>
          <a:prstGeom prst="rect">
            <a:avLst/>
          </a:prstGeom>
          <a:solidFill>
            <a:srgbClr val="2C89A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2"/>
          <p:cNvSpPr>
            <a:spLocks noChangeArrowheads="1"/>
          </p:cNvSpPr>
          <p:nvPr/>
        </p:nvSpPr>
        <p:spPr bwMode="auto">
          <a:xfrm>
            <a:off x="7686675" y="4900613"/>
            <a:ext cx="3076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ROP</a:t>
            </a:r>
            <a:endParaRPr lang="en-US">
              <a:latin typeface="Arial" pitchFamily="34" charset="0"/>
            </a:endParaRPr>
          </a:p>
        </p:txBody>
      </p:sp>
      <p:sp>
        <p:nvSpPr>
          <p:cNvPr id="77" name="Rectangle 73"/>
          <p:cNvSpPr>
            <a:spLocks noChangeArrowheads="1"/>
          </p:cNvSpPr>
          <p:nvPr/>
        </p:nvSpPr>
        <p:spPr bwMode="auto">
          <a:xfrm>
            <a:off x="8185151" y="4843463"/>
            <a:ext cx="346075" cy="266700"/>
          </a:xfrm>
          <a:prstGeom prst="rect">
            <a:avLst/>
          </a:prstGeom>
          <a:solidFill>
            <a:srgbClr val="DEAA87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4"/>
          <p:cNvSpPr>
            <a:spLocks noChangeArrowheads="1"/>
          </p:cNvSpPr>
          <p:nvPr/>
        </p:nvSpPr>
        <p:spPr bwMode="auto">
          <a:xfrm>
            <a:off x="8259763" y="4892675"/>
            <a:ext cx="1667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L2</a:t>
            </a:r>
            <a:endParaRPr lang="en-US">
              <a:latin typeface="Arial" pitchFamily="34" charset="0"/>
            </a:endParaRPr>
          </a:p>
        </p:txBody>
      </p:sp>
      <p:sp>
        <p:nvSpPr>
          <p:cNvPr id="79" name="Rectangle 75"/>
          <p:cNvSpPr>
            <a:spLocks noChangeArrowheads="1"/>
          </p:cNvSpPr>
          <p:nvPr/>
        </p:nvSpPr>
        <p:spPr bwMode="auto">
          <a:xfrm>
            <a:off x="7631114" y="5256213"/>
            <a:ext cx="900113" cy="266700"/>
          </a:xfrm>
          <a:prstGeom prst="rect">
            <a:avLst/>
          </a:prstGeom>
          <a:solidFill>
            <a:srgbClr val="CCFFAA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7805738" y="5294313"/>
            <a:ext cx="4664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DRAM</a:t>
            </a:r>
            <a:endParaRPr lang="en-US">
              <a:latin typeface="Arial" pitchFamily="34" charset="0"/>
            </a:endParaRPr>
          </a:p>
        </p:txBody>
      </p:sp>
      <p:sp>
        <p:nvSpPr>
          <p:cNvPr id="81" name="Line 77"/>
          <p:cNvSpPr>
            <a:spLocks noChangeShapeType="1"/>
          </p:cNvSpPr>
          <p:nvPr/>
        </p:nvSpPr>
        <p:spPr bwMode="auto">
          <a:xfrm>
            <a:off x="7899400" y="4675189"/>
            <a:ext cx="0" cy="1698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7880350" y="5106989"/>
            <a:ext cx="0" cy="13811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9"/>
          <p:cNvSpPr>
            <a:spLocks noChangeShapeType="1"/>
          </p:cNvSpPr>
          <p:nvPr/>
        </p:nvSpPr>
        <p:spPr bwMode="auto">
          <a:xfrm>
            <a:off x="8339138" y="5113339"/>
            <a:ext cx="0" cy="1444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8339138" y="4687889"/>
            <a:ext cx="0" cy="1444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>
            <a:off x="6200775" y="4667250"/>
            <a:ext cx="0" cy="17145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82"/>
          <p:cNvSpPr>
            <a:spLocks noChangeShapeType="1"/>
          </p:cNvSpPr>
          <p:nvPr/>
        </p:nvSpPr>
        <p:spPr bwMode="auto">
          <a:xfrm>
            <a:off x="6640513" y="4681539"/>
            <a:ext cx="0" cy="1444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83"/>
          <p:cNvSpPr>
            <a:spLocks noChangeShapeType="1"/>
          </p:cNvSpPr>
          <p:nvPr/>
        </p:nvSpPr>
        <p:spPr bwMode="auto">
          <a:xfrm>
            <a:off x="5600700" y="4681539"/>
            <a:ext cx="0" cy="1444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84"/>
          <p:cNvSpPr>
            <a:spLocks noChangeShapeType="1"/>
          </p:cNvSpPr>
          <p:nvPr/>
        </p:nvSpPr>
        <p:spPr bwMode="auto">
          <a:xfrm>
            <a:off x="5160963" y="4668839"/>
            <a:ext cx="0" cy="1698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5"/>
          <p:cNvSpPr>
            <a:spLocks/>
          </p:cNvSpPr>
          <p:nvPr/>
        </p:nvSpPr>
        <p:spPr bwMode="auto">
          <a:xfrm>
            <a:off x="4852989" y="4445000"/>
            <a:ext cx="3629025" cy="247650"/>
          </a:xfrm>
          <a:custGeom>
            <a:avLst/>
            <a:gdLst>
              <a:gd name="T0" fmla="*/ 381 w 11148"/>
              <a:gd name="T1" fmla="*/ 0 h 760"/>
              <a:gd name="T2" fmla="*/ 10768 w 11148"/>
              <a:gd name="T3" fmla="*/ 0 h 760"/>
              <a:gd name="T4" fmla="*/ 11148 w 11148"/>
              <a:gd name="T5" fmla="*/ 380 h 760"/>
              <a:gd name="T6" fmla="*/ 10768 w 11148"/>
              <a:gd name="T7" fmla="*/ 760 h 760"/>
              <a:gd name="T8" fmla="*/ 381 w 11148"/>
              <a:gd name="T9" fmla="*/ 760 h 760"/>
              <a:gd name="T10" fmla="*/ 0 w 11148"/>
              <a:gd name="T11" fmla="*/ 380 h 760"/>
              <a:gd name="T12" fmla="*/ 381 w 11148"/>
              <a:gd name="T13" fmla="*/ 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48" h="760">
                <a:moveTo>
                  <a:pt x="381" y="0"/>
                </a:moveTo>
                <a:lnTo>
                  <a:pt x="10768" y="0"/>
                </a:lnTo>
                <a:cubicBezTo>
                  <a:pt x="10979" y="0"/>
                  <a:pt x="11148" y="169"/>
                  <a:pt x="11148" y="380"/>
                </a:cubicBezTo>
                <a:cubicBezTo>
                  <a:pt x="11148" y="590"/>
                  <a:pt x="10979" y="760"/>
                  <a:pt x="10768" y="760"/>
                </a:cubicBezTo>
                <a:lnTo>
                  <a:pt x="381" y="760"/>
                </a:lnTo>
                <a:cubicBezTo>
                  <a:pt x="170" y="760"/>
                  <a:pt x="0" y="590"/>
                  <a:pt x="0" y="380"/>
                </a:cubicBezTo>
                <a:cubicBezTo>
                  <a:pt x="0" y="169"/>
                  <a:pt x="170" y="0"/>
                  <a:pt x="381" y="0"/>
                </a:cubicBezTo>
                <a:close/>
              </a:path>
            </a:pathLst>
          </a:custGeom>
          <a:solidFill>
            <a:srgbClr val="E9AFAF"/>
          </a:solidFill>
          <a:ln w="7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86"/>
          <p:cNvSpPr>
            <a:spLocks noChangeShapeType="1"/>
          </p:cNvSpPr>
          <p:nvPr/>
        </p:nvSpPr>
        <p:spPr bwMode="auto">
          <a:xfrm>
            <a:off x="5305425" y="4254500"/>
            <a:ext cx="0" cy="20320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7"/>
          <p:cNvSpPr>
            <a:spLocks noChangeShapeType="1"/>
          </p:cNvSpPr>
          <p:nvPr/>
        </p:nvSpPr>
        <p:spPr bwMode="auto">
          <a:xfrm>
            <a:off x="6203950" y="4281488"/>
            <a:ext cx="0" cy="19050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8"/>
          <p:cNvSpPr>
            <a:spLocks noChangeShapeType="1"/>
          </p:cNvSpPr>
          <p:nvPr/>
        </p:nvSpPr>
        <p:spPr bwMode="auto">
          <a:xfrm>
            <a:off x="7780338" y="4268789"/>
            <a:ext cx="0" cy="1698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89"/>
          <p:cNvSpPr>
            <a:spLocks/>
          </p:cNvSpPr>
          <p:nvPr/>
        </p:nvSpPr>
        <p:spPr bwMode="auto">
          <a:xfrm>
            <a:off x="7307263" y="1860550"/>
            <a:ext cx="996950" cy="2605088"/>
          </a:xfrm>
          <a:custGeom>
            <a:avLst/>
            <a:gdLst>
              <a:gd name="T0" fmla="*/ 0 w 3064"/>
              <a:gd name="T1" fmla="*/ 0 h 8003"/>
              <a:gd name="T2" fmla="*/ 3064 w 3064"/>
              <a:gd name="T3" fmla="*/ 0 h 8003"/>
              <a:gd name="T4" fmla="*/ 3064 w 3064"/>
              <a:gd name="T5" fmla="*/ 8003 h 8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64" h="8003">
                <a:moveTo>
                  <a:pt x="0" y="0"/>
                </a:moveTo>
                <a:lnTo>
                  <a:pt x="3064" y="0"/>
                </a:lnTo>
                <a:lnTo>
                  <a:pt x="3064" y="8003"/>
                </a:lnTo>
              </a:path>
            </a:pathLst>
          </a:cu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5548313" y="4475163"/>
            <a:ext cx="18074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Sans"/>
              </a:rPr>
              <a:t>interconnection network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95" name="Rectangle 91"/>
          <p:cNvSpPr>
            <a:spLocks noChangeArrowheads="1"/>
          </p:cNvSpPr>
          <p:nvPr/>
        </p:nvSpPr>
        <p:spPr bwMode="auto">
          <a:xfrm>
            <a:off x="4906963" y="4838700"/>
            <a:ext cx="457200" cy="266700"/>
          </a:xfrm>
          <a:prstGeom prst="rect">
            <a:avLst/>
          </a:prstGeom>
          <a:solidFill>
            <a:srgbClr val="2C89A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4948238" y="4894263"/>
            <a:ext cx="3076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ROP</a:t>
            </a:r>
            <a:endParaRPr lang="en-US">
              <a:latin typeface="Arial" pitchFamily="34" charset="0"/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5446714" y="4837113"/>
            <a:ext cx="346075" cy="266700"/>
          </a:xfrm>
          <a:prstGeom prst="rect">
            <a:avLst/>
          </a:prstGeom>
          <a:solidFill>
            <a:srgbClr val="DEAA87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4"/>
          <p:cNvSpPr>
            <a:spLocks noChangeArrowheads="1"/>
          </p:cNvSpPr>
          <p:nvPr/>
        </p:nvSpPr>
        <p:spPr bwMode="auto">
          <a:xfrm>
            <a:off x="5521325" y="4886325"/>
            <a:ext cx="1667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L2</a:t>
            </a:r>
            <a:endParaRPr lang="en-US">
              <a:latin typeface="Arial" pitchFamily="34" charset="0"/>
            </a:endParaRPr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4892676" y="5249863"/>
            <a:ext cx="900113" cy="266700"/>
          </a:xfrm>
          <a:prstGeom prst="rect">
            <a:avLst/>
          </a:prstGeom>
          <a:solidFill>
            <a:srgbClr val="CCFFAA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6"/>
          <p:cNvSpPr>
            <a:spLocks noChangeArrowheads="1"/>
          </p:cNvSpPr>
          <p:nvPr/>
        </p:nvSpPr>
        <p:spPr bwMode="auto">
          <a:xfrm>
            <a:off x="5067300" y="5287963"/>
            <a:ext cx="4664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DRAM</a:t>
            </a:r>
            <a:endParaRPr lang="en-US">
              <a:latin typeface="Arial" pitchFamily="34" charset="0"/>
            </a:endParaRPr>
          </a:p>
        </p:txBody>
      </p:sp>
      <p:sp>
        <p:nvSpPr>
          <p:cNvPr id="101" name="Line 97"/>
          <p:cNvSpPr>
            <a:spLocks noChangeShapeType="1"/>
          </p:cNvSpPr>
          <p:nvPr/>
        </p:nvSpPr>
        <p:spPr bwMode="auto">
          <a:xfrm>
            <a:off x="5141913" y="5102226"/>
            <a:ext cx="0" cy="136525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98"/>
          <p:cNvSpPr>
            <a:spLocks noChangeShapeType="1"/>
          </p:cNvSpPr>
          <p:nvPr/>
        </p:nvSpPr>
        <p:spPr bwMode="auto">
          <a:xfrm>
            <a:off x="5600700" y="5108576"/>
            <a:ext cx="0" cy="142875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9"/>
          <p:cNvSpPr>
            <a:spLocks noChangeArrowheads="1"/>
          </p:cNvSpPr>
          <p:nvPr/>
        </p:nvSpPr>
        <p:spPr bwMode="auto">
          <a:xfrm>
            <a:off x="5946775" y="4838700"/>
            <a:ext cx="458788" cy="266700"/>
          </a:xfrm>
          <a:prstGeom prst="rect">
            <a:avLst/>
          </a:prstGeom>
          <a:solidFill>
            <a:srgbClr val="2C89A0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0"/>
          <p:cNvSpPr>
            <a:spLocks noChangeArrowheads="1"/>
          </p:cNvSpPr>
          <p:nvPr/>
        </p:nvSpPr>
        <p:spPr bwMode="auto">
          <a:xfrm>
            <a:off x="5989638" y="4894263"/>
            <a:ext cx="30764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ROP</a:t>
            </a:r>
            <a:endParaRPr lang="en-US">
              <a:latin typeface="Arial" pitchFamily="34" charset="0"/>
            </a:endParaRPr>
          </a:p>
        </p:txBody>
      </p:sp>
      <p:sp>
        <p:nvSpPr>
          <p:cNvPr id="105" name="Rectangle 101"/>
          <p:cNvSpPr>
            <a:spLocks noChangeArrowheads="1"/>
          </p:cNvSpPr>
          <p:nvPr/>
        </p:nvSpPr>
        <p:spPr bwMode="auto">
          <a:xfrm>
            <a:off x="6486526" y="4835525"/>
            <a:ext cx="346075" cy="268288"/>
          </a:xfrm>
          <a:prstGeom prst="rect">
            <a:avLst/>
          </a:prstGeom>
          <a:solidFill>
            <a:srgbClr val="DEAA87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2"/>
          <p:cNvSpPr>
            <a:spLocks noChangeArrowheads="1"/>
          </p:cNvSpPr>
          <p:nvPr/>
        </p:nvSpPr>
        <p:spPr bwMode="auto">
          <a:xfrm>
            <a:off x="6561138" y="4884738"/>
            <a:ext cx="1667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L2</a:t>
            </a:r>
            <a:endParaRPr lang="en-US">
              <a:latin typeface="Arial" pitchFamily="34" charset="0"/>
            </a:endParaRPr>
          </a:p>
        </p:txBody>
      </p:sp>
      <p:sp>
        <p:nvSpPr>
          <p:cNvPr id="107" name="Rectangle 103"/>
          <p:cNvSpPr>
            <a:spLocks noChangeArrowheads="1"/>
          </p:cNvSpPr>
          <p:nvPr/>
        </p:nvSpPr>
        <p:spPr bwMode="auto">
          <a:xfrm>
            <a:off x="5951539" y="5245100"/>
            <a:ext cx="900113" cy="266700"/>
          </a:xfrm>
          <a:prstGeom prst="rect">
            <a:avLst/>
          </a:prstGeom>
          <a:solidFill>
            <a:srgbClr val="CCFFAA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6116638" y="5283200"/>
            <a:ext cx="4664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DRAM</a:t>
            </a:r>
            <a:endParaRPr lang="en-US">
              <a:latin typeface="Arial" pitchFamily="34" charset="0"/>
            </a:endParaRPr>
          </a:p>
        </p:txBody>
      </p:sp>
      <p:sp>
        <p:nvSpPr>
          <p:cNvPr id="109" name="Line 105"/>
          <p:cNvSpPr>
            <a:spLocks noChangeShapeType="1"/>
          </p:cNvSpPr>
          <p:nvPr/>
        </p:nvSpPr>
        <p:spPr bwMode="auto">
          <a:xfrm>
            <a:off x="6181725" y="5100639"/>
            <a:ext cx="0" cy="13811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106"/>
          <p:cNvSpPr>
            <a:spLocks noChangeShapeType="1"/>
          </p:cNvSpPr>
          <p:nvPr/>
        </p:nvSpPr>
        <p:spPr bwMode="auto">
          <a:xfrm>
            <a:off x="6640513" y="5106989"/>
            <a:ext cx="0" cy="144463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7"/>
          <p:cNvSpPr>
            <a:spLocks/>
          </p:cNvSpPr>
          <p:nvPr/>
        </p:nvSpPr>
        <p:spPr bwMode="auto">
          <a:xfrm>
            <a:off x="7034214" y="4992689"/>
            <a:ext cx="66675" cy="73025"/>
          </a:xfrm>
          <a:custGeom>
            <a:avLst/>
            <a:gdLst>
              <a:gd name="T0" fmla="*/ 202 w 202"/>
              <a:gd name="T1" fmla="*/ 111 h 222"/>
              <a:gd name="T2" fmla="*/ 101 w 202"/>
              <a:gd name="T3" fmla="*/ 222 h 222"/>
              <a:gd name="T4" fmla="*/ 0 w 202"/>
              <a:gd name="T5" fmla="*/ 111 h 222"/>
              <a:gd name="T6" fmla="*/ 101 w 202"/>
              <a:gd name="T7" fmla="*/ 0 h 222"/>
              <a:gd name="T8" fmla="*/ 202 w 202"/>
              <a:gd name="T9" fmla="*/ 107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22">
                <a:moveTo>
                  <a:pt x="202" y="111"/>
                </a:moveTo>
                <a:cubicBezTo>
                  <a:pt x="202" y="172"/>
                  <a:pt x="157" y="222"/>
                  <a:pt x="101" y="222"/>
                </a:cubicBezTo>
                <a:cubicBezTo>
                  <a:pt x="45" y="222"/>
                  <a:pt x="0" y="172"/>
                  <a:pt x="0" y="111"/>
                </a:cubicBezTo>
                <a:cubicBezTo>
                  <a:pt x="0" y="50"/>
                  <a:pt x="45" y="0"/>
                  <a:pt x="101" y="0"/>
                </a:cubicBezTo>
                <a:cubicBezTo>
                  <a:pt x="155" y="0"/>
                  <a:pt x="200" y="47"/>
                  <a:pt x="202" y="107"/>
                </a:cubicBezTo>
              </a:path>
            </a:pathLst>
          </a:custGeom>
          <a:solidFill>
            <a:srgbClr val="000080"/>
          </a:solidFill>
          <a:ln w="6" cap="flat">
            <a:solidFill>
              <a:srgbClr val="916F6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8"/>
          <p:cNvSpPr>
            <a:spLocks/>
          </p:cNvSpPr>
          <p:nvPr/>
        </p:nvSpPr>
        <p:spPr bwMode="auto">
          <a:xfrm>
            <a:off x="7234239" y="4992689"/>
            <a:ext cx="66675" cy="73025"/>
          </a:xfrm>
          <a:custGeom>
            <a:avLst/>
            <a:gdLst>
              <a:gd name="T0" fmla="*/ 202 w 202"/>
              <a:gd name="T1" fmla="*/ 111 h 222"/>
              <a:gd name="T2" fmla="*/ 101 w 202"/>
              <a:gd name="T3" fmla="*/ 222 h 222"/>
              <a:gd name="T4" fmla="*/ 0 w 202"/>
              <a:gd name="T5" fmla="*/ 111 h 222"/>
              <a:gd name="T6" fmla="*/ 101 w 202"/>
              <a:gd name="T7" fmla="*/ 0 h 222"/>
              <a:gd name="T8" fmla="*/ 202 w 202"/>
              <a:gd name="T9" fmla="*/ 107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22">
                <a:moveTo>
                  <a:pt x="202" y="111"/>
                </a:moveTo>
                <a:cubicBezTo>
                  <a:pt x="202" y="172"/>
                  <a:pt x="157" y="222"/>
                  <a:pt x="101" y="222"/>
                </a:cubicBezTo>
                <a:cubicBezTo>
                  <a:pt x="45" y="222"/>
                  <a:pt x="0" y="172"/>
                  <a:pt x="0" y="111"/>
                </a:cubicBezTo>
                <a:cubicBezTo>
                  <a:pt x="0" y="50"/>
                  <a:pt x="45" y="0"/>
                  <a:pt x="101" y="0"/>
                </a:cubicBezTo>
                <a:cubicBezTo>
                  <a:pt x="155" y="0"/>
                  <a:pt x="200" y="47"/>
                  <a:pt x="202" y="107"/>
                </a:cubicBezTo>
              </a:path>
            </a:pathLst>
          </a:custGeom>
          <a:solidFill>
            <a:srgbClr val="000080"/>
          </a:solidFill>
          <a:ln w="6" cap="flat">
            <a:solidFill>
              <a:srgbClr val="916F6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9"/>
          <p:cNvSpPr>
            <a:spLocks/>
          </p:cNvSpPr>
          <p:nvPr/>
        </p:nvSpPr>
        <p:spPr bwMode="auto">
          <a:xfrm>
            <a:off x="7435850" y="4992689"/>
            <a:ext cx="65088" cy="73025"/>
          </a:xfrm>
          <a:custGeom>
            <a:avLst/>
            <a:gdLst>
              <a:gd name="T0" fmla="*/ 202 w 202"/>
              <a:gd name="T1" fmla="*/ 111 h 222"/>
              <a:gd name="T2" fmla="*/ 101 w 202"/>
              <a:gd name="T3" fmla="*/ 222 h 222"/>
              <a:gd name="T4" fmla="*/ 0 w 202"/>
              <a:gd name="T5" fmla="*/ 111 h 222"/>
              <a:gd name="T6" fmla="*/ 101 w 202"/>
              <a:gd name="T7" fmla="*/ 0 h 222"/>
              <a:gd name="T8" fmla="*/ 201 w 202"/>
              <a:gd name="T9" fmla="*/ 107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222">
                <a:moveTo>
                  <a:pt x="202" y="111"/>
                </a:moveTo>
                <a:cubicBezTo>
                  <a:pt x="202" y="172"/>
                  <a:pt x="156" y="222"/>
                  <a:pt x="101" y="222"/>
                </a:cubicBezTo>
                <a:cubicBezTo>
                  <a:pt x="45" y="222"/>
                  <a:pt x="0" y="172"/>
                  <a:pt x="0" y="111"/>
                </a:cubicBezTo>
                <a:cubicBezTo>
                  <a:pt x="0" y="50"/>
                  <a:pt x="45" y="0"/>
                  <a:pt x="101" y="0"/>
                </a:cubicBezTo>
                <a:cubicBezTo>
                  <a:pt x="155" y="0"/>
                  <a:pt x="199" y="47"/>
                  <a:pt x="201" y="107"/>
                </a:cubicBezTo>
              </a:path>
            </a:pathLst>
          </a:custGeom>
          <a:solidFill>
            <a:srgbClr val="000080"/>
          </a:solidFill>
          <a:ln w="6" cap="flat">
            <a:solidFill>
              <a:srgbClr val="916F6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0"/>
          <p:cNvSpPr>
            <a:spLocks noChangeArrowheads="1"/>
          </p:cNvSpPr>
          <p:nvPr/>
        </p:nvSpPr>
        <p:spPr bwMode="auto">
          <a:xfrm>
            <a:off x="5035550" y="2940051"/>
            <a:ext cx="12824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(1)</a:t>
            </a:r>
            <a:endParaRPr lang="en-US">
              <a:latin typeface="Arial" pitchFamily="34" charset="0"/>
            </a:endParaRPr>
          </a:p>
        </p:txBody>
      </p:sp>
      <p:sp>
        <p:nvSpPr>
          <p:cNvPr id="115" name="Rectangle 111"/>
          <p:cNvSpPr>
            <a:spLocks noChangeArrowheads="1"/>
          </p:cNvSpPr>
          <p:nvPr/>
        </p:nvSpPr>
        <p:spPr bwMode="auto">
          <a:xfrm>
            <a:off x="5899150" y="2951164"/>
            <a:ext cx="12824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(2)</a:t>
            </a:r>
            <a:endParaRPr lang="en-US">
              <a:latin typeface="Arial" pitchFamily="34" charset="0"/>
            </a:endParaRPr>
          </a:p>
        </p:txBody>
      </p:sp>
      <p:sp>
        <p:nvSpPr>
          <p:cNvPr id="116" name="Rectangle 112"/>
          <p:cNvSpPr>
            <a:spLocks noChangeArrowheads="1"/>
          </p:cNvSpPr>
          <p:nvPr/>
        </p:nvSpPr>
        <p:spPr bwMode="auto">
          <a:xfrm>
            <a:off x="7477125" y="2946401"/>
            <a:ext cx="12824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(8)</a:t>
            </a:r>
            <a:endParaRPr lang="en-US">
              <a:latin typeface="Arial" pitchFamily="34" charset="0"/>
            </a:endParaRPr>
          </a:p>
        </p:txBody>
      </p:sp>
      <p:sp>
        <p:nvSpPr>
          <p:cNvPr id="117" name="Rectangle 113"/>
          <p:cNvSpPr>
            <a:spLocks noChangeArrowheads="1"/>
          </p:cNvSpPr>
          <p:nvPr/>
        </p:nvSpPr>
        <p:spPr bwMode="auto">
          <a:xfrm>
            <a:off x="5257800" y="5548314"/>
            <a:ext cx="12824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(1)</a:t>
            </a:r>
            <a:endParaRPr lang="en-US">
              <a:latin typeface="Arial" pitchFamily="34" charset="0"/>
            </a:endParaRPr>
          </a:p>
        </p:txBody>
      </p:sp>
      <p:sp>
        <p:nvSpPr>
          <p:cNvPr id="118" name="Rectangle 114"/>
          <p:cNvSpPr>
            <a:spLocks noChangeArrowheads="1"/>
          </p:cNvSpPr>
          <p:nvPr/>
        </p:nvSpPr>
        <p:spPr bwMode="auto">
          <a:xfrm>
            <a:off x="6326188" y="5540376"/>
            <a:ext cx="12824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(2)</a:t>
            </a:r>
            <a:endParaRPr lang="en-US">
              <a:latin typeface="Arial" pitchFamily="34" charset="0"/>
            </a:endParaRPr>
          </a:p>
        </p:txBody>
      </p:sp>
      <p:sp>
        <p:nvSpPr>
          <p:cNvPr id="119" name="Rectangle 115"/>
          <p:cNvSpPr>
            <a:spLocks noChangeArrowheads="1"/>
          </p:cNvSpPr>
          <p:nvPr/>
        </p:nvSpPr>
        <p:spPr bwMode="auto">
          <a:xfrm>
            <a:off x="8001000" y="5543551"/>
            <a:ext cx="12824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(6)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Structure of an SM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35276" y="1938338"/>
            <a:ext cx="5165725" cy="46148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666600"/>
                </a:solidFill>
                <a:latin typeface="Calibri" panose="020F0502020204030204" pitchFamily="34" charset="0"/>
              </a:rPr>
              <a:t>Geometry Controller</a:t>
            </a:r>
            <a:r>
              <a:rPr lang="en-US" sz="2600" dirty="0">
                <a:latin typeface="Calibri" panose="020F0502020204030204" pitchFamily="34" charset="0"/>
              </a:rPr>
              <a:t> → Converts operations on shapes to multithreaded code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SMC</a:t>
            </a:r>
            <a:r>
              <a:rPr lang="en-US" sz="2600" dirty="0">
                <a:latin typeface="Calibri" panose="020F0502020204030204" pitchFamily="34" charset="0"/>
              </a:rPr>
              <a:t> → Schedules instructions on SMs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SP</a:t>
            </a:r>
            <a:r>
              <a:rPr lang="en-US" sz="2600" dirty="0">
                <a:latin typeface="Calibri" panose="020F0502020204030204" pitchFamily="34" charset="0"/>
              </a:rPr>
              <a:t> → Streaming processor core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SFU</a:t>
            </a:r>
            <a:r>
              <a:rPr lang="en-US" sz="2600" dirty="0">
                <a:latin typeface="Calibri" panose="020F0502020204030204" pitchFamily="34" charset="0"/>
              </a:rPr>
              <a:t> → Special function unit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Texture Unit</a:t>
            </a:r>
            <a:r>
              <a:rPr lang="en-US" sz="2600" dirty="0">
                <a:latin typeface="Calibri" panose="020F0502020204030204" pitchFamily="34" charset="0"/>
              </a:rPr>
              <a:t> → Texture processing operations.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8305800" y="1676400"/>
            <a:ext cx="2120900" cy="4808538"/>
            <a:chOff x="4272" y="864"/>
            <a:chExt cx="1336" cy="302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272" y="864"/>
              <a:ext cx="1336" cy="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344" y="945"/>
              <a:ext cx="1203" cy="2913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371" y="1142"/>
              <a:ext cx="1133" cy="170"/>
            </a:xfrm>
            <a:prstGeom prst="rect">
              <a:avLst/>
            </a:prstGeom>
            <a:solidFill>
              <a:srgbClr val="F4D7E3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786" y="974"/>
              <a:ext cx="21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TPC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470" y="1172"/>
              <a:ext cx="87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Geometry controller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372" y="1350"/>
              <a:ext cx="1134" cy="169"/>
            </a:xfrm>
            <a:prstGeom prst="rect">
              <a:avLst/>
            </a:prstGeom>
            <a:solidFill>
              <a:srgbClr val="F4D7E3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4814" y="1379"/>
              <a:ext cx="19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SMC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375" y="1562"/>
              <a:ext cx="544" cy="1808"/>
            </a:xfrm>
            <a:prstGeom prst="rect">
              <a:avLst/>
            </a:prstGeom>
            <a:solidFill>
              <a:srgbClr val="E3DBDB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545" y="1577"/>
              <a:ext cx="1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408" y="1702"/>
              <a:ext cx="493" cy="111"/>
            </a:xfrm>
            <a:prstGeom prst="rect">
              <a:avLst/>
            </a:prstGeom>
            <a:solidFill>
              <a:srgbClr val="FFB3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476" y="1710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405" y="1837"/>
              <a:ext cx="502" cy="111"/>
            </a:xfrm>
            <a:prstGeom prst="rect">
              <a:avLst/>
            </a:prstGeom>
            <a:solidFill>
              <a:srgbClr val="FFB3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456" y="1843"/>
              <a:ext cx="31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MT issue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405" y="1972"/>
              <a:ext cx="502" cy="112"/>
            </a:xfrm>
            <a:prstGeom prst="rect">
              <a:avLst/>
            </a:prstGeom>
            <a:solidFill>
              <a:srgbClr val="FFB3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474" y="1978"/>
              <a:ext cx="2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C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415" y="2115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692" y="2114"/>
              <a:ext cx="205" cy="177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446" y="2149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717" y="2150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413" y="2312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4690" y="2311"/>
              <a:ext cx="205" cy="177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443" y="2345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14" y="2347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411" y="2506"/>
              <a:ext cx="205" cy="177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688" y="2504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441" y="2539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4712" y="2540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SP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408" y="2703"/>
              <a:ext cx="205" cy="177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685" y="2701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439" y="2736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4709" y="2737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4406" y="2916"/>
              <a:ext cx="205" cy="178"/>
            </a:xfrm>
            <a:prstGeom prst="rect">
              <a:avLst/>
            </a:prstGeom>
            <a:solidFill>
              <a:srgbClr val="87DE87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411" y="2960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SFU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4679" y="2912"/>
              <a:ext cx="205" cy="177"/>
            </a:xfrm>
            <a:prstGeom prst="rect">
              <a:avLst/>
            </a:prstGeom>
            <a:solidFill>
              <a:srgbClr val="87DE87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4684" y="2956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SFU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4402" y="3131"/>
              <a:ext cx="497" cy="193"/>
            </a:xfrm>
            <a:prstGeom prst="rect">
              <a:avLst/>
            </a:prstGeom>
            <a:solidFill>
              <a:srgbClr val="D35F5F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4506" y="3139"/>
              <a:ext cx="22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Shared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4489" y="3234"/>
              <a:ext cx="2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963" y="1564"/>
              <a:ext cx="544" cy="1807"/>
            </a:xfrm>
            <a:prstGeom prst="rect">
              <a:avLst/>
            </a:prstGeom>
            <a:solidFill>
              <a:srgbClr val="E3DBDB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5132" y="1579"/>
              <a:ext cx="14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996" y="1704"/>
              <a:ext cx="493" cy="111"/>
            </a:xfrm>
            <a:prstGeom prst="rect">
              <a:avLst/>
            </a:prstGeom>
            <a:solidFill>
              <a:srgbClr val="FFB3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064" y="1711"/>
              <a:ext cx="27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992" y="1839"/>
              <a:ext cx="503" cy="111"/>
            </a:xfrm>
            <a:prstGeom prst="rect">
              <a:avLst/>
            </a:prstGeom>
            <a:solidFill>
              <a:srgbClr val="FFB3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044" y="1845"/>
              <a:ext cx="31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MT issue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992" y="1974"/>
              <a:ext cx="503" cy="111"/>
            </a:xfrm>
            <a:prstGeom prst="rect">
              <a:avLst/>
            </a:prstGeom>
            <a:solidFill>
              <a:srgbClr val="FFB3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5062" y="1980"/>
              <a:ext cx="2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C cache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5003" y="2117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5280" y="2115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5034" y="2150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5304" y="2152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5000" y="2314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5278" y="2312"/>
              <a:ext cx="204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5031" y="2347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5302" y="2348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4998" y="2507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5276" y="2506"/>
              <a:ext cx="204" cy="177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5029" y="2540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5300" y="2542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4996" y="2704"/>
              <a:ext cx="205" cy="178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5273" y="2703"/>
              <a:ext cx="205" cy="177"/>
            </a:xfrm>
            <a:prstGeom prst="rect">
              <a:avLst/>
            </a:prstGeom>
            <a:solidFill>
              <a:srgbClr val="008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5026" y="2737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5297" y="2739"/>
              <a:ext cx="11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SP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4994" y="2917"/>
              <a:ext cx="205" cy="178"/>
            </a:xfrm>
            <a:prstGeom prst="rect">
              <a:avLst/>
            </a:prstGeom>
            <a:solidFill>
              <a:srgbClr val="87DE87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4999" y="2962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SFU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5267" y="2913"/>
              <a:ext cx="204" cy="178"/>
            </a:xfrm>
            <a:prstGeom prst="rect">
              <a:avLst/>
            </a:prstGeom>
            <a:solidFill>
              <a:srgbClr val="87DE87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5271" y="2958"/>
              <a:ext cx="15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SFU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4990" y="3133"/>
              <a:ext cx="496" cy="193"/>
            </a:xfrm>
            <a:prstGeom prst="rect">
              <a:avLst/>
            </a:prstGeom>
            <a:solidFill>
              <a:srgbClr val="D35F5F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5094" y="3141"/>
              <a:ext cx="22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Shared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5077" y="3235"/>
              <a:ext cx="2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4395" y="3440"/>
              <a:ext cx="1122" cy="355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4697" y="3606"/>
              <a:ext cx="497" cy="165"/>
            </a:xfrm>
            <a:prstGeom prst="rect">
              <a:avLst/>
            </a:prstGeom>
            <a:solidFill>
              <a:srgbClr val="D35F5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4711" y="3620"/>
              <a:ext cx="3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Tex. L1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4538" y="3437"/>
              <a:ext cx="74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Texture unit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Computation on a GPU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3600" y="1447800"/>
            <a:ext cx="815340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GPU groups a set of 32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threads</a:t>
            </a:r>
            <a:r>
              <a:rPr lang="en-US" sz="2600" dirty="0">
                <a:latin typeface="Calibri" panose="020F0502020204030204" pitchFamily="34" charset="0"/>
              </a:rPr>
              <a:t> into a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warp. </a:t>
            </a:r>
            <a:r>
              <a:rPr lang="en-US" sz="2600" dirty="0">
                <a:latin typeface="Calibri" panose="020F0502020204030204" pitchFamily="34" charset="0"/>
              </a:rPr>
              <a:t>Each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thread</a:t>
            </a:r>
            <a:r>
              <a:rPr lang="en-US" sz="2600" dirty="0">
                <a:latin typeface="Calibri" panose="020F0502020204030204" pitchFamily="34" charset="0"/>
              </a:rPr>
              <a:t> has the same set of dynamic instructions.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We use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predicated</a:t>
            </a:r>
            <a:r>
              <a:rPr lang="en-US" sz="2600" dirty="0">
                <a:latin typeface="Calibri" panose="020F0502020204030204" pitchFamily="34" charset="0"/>
              </a:rPr>
              <a:t> branches.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GPU maps a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warp</a:t>
            </a:r>
            <a:r>
              <a:rPr lang="en-US" sz="2600" dirty="0">
                <a:latin typeface="Calibri" panose="020F0502020204030204" pitchFamily="34" charset="0"/>
              </a:rPr>
              <a:t> to an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SM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 Each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instruction</a:t>
            </a:r>
            <a:r>
              <a:rPr lang="en-US" sz="2600" dirty="0">
                <a:latin typeface="Calibri" panose="020F0502020204030204" pitchFamily="34" charset="0"/>
              </a:rPr>
              <a:t> in the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warp</a:t>
            </a:r>
            <a:r>
              <a:rPr lang="en-US" sz="2600" dirty="0">
                <a:latin typeface="Calibri" panose="020F0502020204030204" pitchFamily="34" charset="0"/>
              </a:rPr>
              <a:t> executes atomically 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All the units in the SM first execute the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baseline="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instruction of each thread in the warp, before considering the (i+1)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baseline="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instruction, or an instruction from another warp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SIMT </a:t>
            </a:r>
            <a:r>
              <a:rPr lang="en-US" dirty="0" err="1">
                <a:latin typeface="Calibri" panose="020F0502020204030204" pitchFamily="34" charset="0"/>
              </a:rPr>
              <a:t>behaviour</a:t>
            </a:r>
            <a:r>
              <a:rPr lang="en-US" dirty="0">
                <a:latin typeface="Calibri" panose="020F0502020204030204" pitchFamily="34" charset="0"/>
              </a:rPr>
              <a:t> → Single instruction, multiple threads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Computations on a GPU - II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800600" y="1447801"/>
            <a:ext cx="2667000" cy="4868863"/>
            <a:chOff x="2064" y="912"/>
            <a:chExt cx="1680" cy="3067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912"/>
              <a:ext cx="1680" cy="3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427" y="977"/>
              <a:ext cx="1015" cy="332"/>
            </a:xfrm>
            <a:prstGeom prst="rect">
              <a:avLst/>
            </a:prstGeom>
            <a:solidFill>
              <a:srgbClr val="FFD5D5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42" y="1025"/>
              <a:ext cx="7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SM multithreaded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491" y="1171"/>
              <a:ext cx="8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instruction scheduler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890" y="1314"/>
              <a:ext cx="71" cy="259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810" y="1483"/>
              <a:ext cx="234" cy="186"/>
            </a:xfrm>
            <a:custGeom>
              <a:avLst/>
              <a:gdLst>
                <a:gd name="T0" fmla="*/ 0 w 573"/>
                <a:gd name="T1" fmla="*/ 0 h 458"/>
                <a:gd name="T2" fmla="*/ 573 w 573"/>
                <a:gd name="T3" fmla="*/ 0 h 458"/>
                <a:gd name="T4" fmla="*/ 272 w 573"/>
                <a:gd name="T5" fmla="*/ 458 h 458"/>
                <a:gd name="T6" fmla="*/ 0 w 573"/>
                <a:gd name="T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3" h="458">
                  <a:moveTo>
                    <a:pt x="0" y="0"/>
                  </a:moveTo>
                  <a:lnTo>
                    <a:pt x="573" y="0"/>
                  </a:lnTo>
                  <a:lnTo>
                    <a:pt x="272" y="4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171" y="1658"/>
              <a:ext cx="1536" cy="221"/>
            </a:xfrm>
            <a:prstGeom prst="rect">
              <a:avLst/>
            </a:prstGeom>
            <a:solidFill>
              <a:srgbClr val="FFAA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440" y="1702"/>
              <a:ext cx="10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Warp 8, instruction 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171" y="2014"/>
              <a:ext cx="1536" cy="221"/>
            </a:xfrm>
            <a:prstGeom prst="rect">
              <a:avLst/>
            </a:prstGeom>
            <a:solidFill>
              <a:srgbClr val="FFE6D5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429" y="2064"/>
              <a:ext cx="10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Warp 1, instruction 42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177" y="2369"/>
              <a:ext cx="1536" cy="223"/>
            </a:xfrm>
            <a:prstGeom prst="rect">
              <a:avLst/>
            </a:prstGeom>
            <a:solidFill>
              <a:srgbClr val="AAFF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434" y="2420"/>
              <a:ext cx="10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Warp 3, instruction 95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895" y="1877"/>
              <a:ext cx="89" cy="106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792" y="1946"/>
              <a:ext cx="299" cy="76"/>
            </a:xfrm>
            <a:custGeom>
              <a:avLst/>
              <a:gdLst>
                <a:gd name="T0" fmla="*/ 0 w 730"/>
                <a:gd name="T1" fmla="*/ 0 h 187"/>
                <a:gd name="T2" fmla="*/ 730 w 730"/>
                <a:gd name="T3" fmla="*/ 0 h 187"/>
                <a:gd name="T4" fmla="*/ 347 w 730"/>
                <a:gd name="T5" fmla="*/ 187 h 187"/>
                <a:gd name="T6" fmla="*/ 0 w 730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" h="187">
                  <a:moveTo>
                    <a:pt x="0" y="0"/>
                  </a:moveTo>
                  <a:lnTo>
                    <a:pt x="730" y="0"/>
                  </a:lnTo>
                  <a:lnTo>
                    <a:pt x="347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904" y="2221"/>
              <a:ext cx="89" cy="106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801" y="2290"/>
              <a:ext cx="299" cy="76"/>
            </a:xfrm>
            <a:custGeom>
              <a:avLst/>
              <a:gdLst>
                <a:gd name="T0" fmla="*/ 0 w 731"/>
                <a:gd name="T1" fmla="*/ 0 h 187"/>
                <a:gd name="T2" fmla="*/ 731 w 731"/>
                <a:gd name="T3" fmla="*/ 0 h 187"/>
                <a:gd name="T4" fmla="*/ 348 w 731"/>
                <a:gd name="T5" fmla="*/ 187 h 187"/>
                <a:gd name="T6" fmla="*/ 0 w 731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1" h="187">
                  <a:moveTo>
                    <a:pt x="0" y="0"/>
                  </a:moveTo>
                  <a:lnTo>
                    <a:pt x="731" y="0"/>
                  </a:lnTo>
                  <a:lnTo>
                    <a:pt x="348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165" y="3300"/>
              <a:ext cx="1536" cy="222"/>
            </a:xfrm>
            <a:prstGeom prst="rect">
              <a:avLst/>
            </a:prstGeom>
            <a:solidFill>
              <a:srgbClr val="FFAA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434" y="3345"/>
              <a:ext cx="10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Warp 8, instruction 12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165" y="3656"/>
              <a:ext cx="1536" cy="222"/>
            </a:xfrm>
            <a:prstGeom prst="rect">
              <a:avLst/>
            </a:prstGeom>
            <a:solidFill>
              <a:srgbClr val="FFE6D5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423" y="3707"/>
              <a:ext cx="10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Warp 1, instruction 43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889" y="3520"/>
              <a:ext cx="89" cy="105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2787" y="3589"/>
              <a:ext cx="298" cy="76"/>
            </a:xfrm>
            <a:custGeom>
              <a:avLst/>
              <a:gdLst>
                <a:gd name="T0" fmla="*/ 0 w 730"/>
                <a:gd name="T1" fmla="*/ 0 h 187"/>
                <a:gd name="T2" fmla="*/ 730 w 730"/>
                <a:gd name="T3" fmla="*/ 0 h 187"/>
                <a:gd name="T4" fmla="*/ 347 w 730"/>
                <a:gd name="T5" fmla="*/ 187 h 187"/>
                <a:gd name="T6" fmla="*/ 0 w 730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" h="187">
                  <a:moveTo>
                    <a:pt x="0" y="0"/>
                  </a:moveTo>
                  <a:lnTo>
                    <a:pt x="730" y="0"/>
                  </a:lnTo>
                  <a:lnTo>
                    <a:pt x="347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171" y="2942"/>
              <a:ext cx="1536" cy="221"/>
            </a:xfrm>
            <a:prstGeom prst="rect">
              <a:avLst/>
            </a:prstGeom>
            <a:solidFill>
              <a:srgbClr val="AAFF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2429" y="2992"/>
              <a:ext cx="10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Warp 3, instruction 96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2909" y="3149"/>
              <a:ext cx="90" cy="106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2807" y="3218"/>
              <a:ext cx="299" cy="76"/>
            </a:xfrm>
            <a:custGeom>
              <a:avLst/>
              <a:gdLst>
                <a:gd name="T0" fmla="*/ 0 w 730"/>
                <a:gd name="T1" fmla="*/ 0 h 187"/>
                <a:gd name="T2" fmla="*/ 730 w 730"/>
                <a:gd name="T3" fmla="*/ 0 h 187"/>
                <a:gd name="T4" fmla="*/ 347 w 730"/>
                <a:gd name="T5" fmla="*/ 187 h 187"/>
                <a:gd name="T6" fmla="*/ 0 w 730"/>
                <a:gd name="T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0" h="187">
                  <a:moveTo>
                    <a:pt x="0" y="0"/>
                  </a:moveTo>
                  <a:lnTo>
                    <a:pt x="730" y="0"/>
                  </a:lnTo>
                  <a:lnTo>
                    <a:pt x="347" y="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570" y="2720"/>
              <a:ext cx="76" cy="76"/>
            </a:xfrm>
            <a:custGeom>
              <a:avLst/>
              <a:gdLst>
                <a:gd name="T0" fmla="*/ 186 w 186"/>
                <a:gd name="T1" fmla="*/ 93 h 186"/>
                <a:gd name="T2" fmla="*/ 93 w 186"/>
                <a:gd name="T3" fmla="*/ 186 h 186"/>
                <a:gd name="T4" fmla="*/ 0 w 186"/>
                <a:gd name="T5" fmla="*/ 93 h 186"/>
                <a:gd name="T6" fmla="*/ 93 w 186"/>
                <a:gd name="T7" fmla="*/ 0 h 186"/>
                <a:gd name="T8" fmla="*/ 186 w 186"/>
                <a:gd name="T9" fmla="*/ 8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6">
                  <a:moveTo>
                    <a:pt x="186" y="93"/>
                  </a:moveTo>
                  <a:cubicBezTo>
                    <a:pt x="186" y="144"/>
                    <a:pt x="144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3" y="0"/>
                    <a:pt x="184" y="39"/>
                    <a:pt x="186" y="89"/>
                  </a:cubicBezTo>
                </a:path>
              </a:pathLst>
            </a:custGeom>
            <a:solidFill>
              <a:srgbClr val="112B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2877" y="2723"/>
              <a:ext cx="77" cy="76"/>
            </a:xfrm>
            <a:custGeom>
              <a:avLst/>
              <a:gdLst>
                <a:gd name="T0" fmla="*/ 186 w 186"/>
                <a:gd name="T1" fmla="*/ 93 h 186"/>
                <a:gd name="T2" fmla="*/ 93 w 186"/>
                <a:gd name="T3" fmla="*/ 186 h 186"/>
                <a:gd name="T4" fmla="*/ 0 w 186"/>
                <a:gd name="T5" fmla="*/ 93 h 186"/>
                <a:gd name="T6" fmla="*/ 93 w 186"/>
                <a:gd name="T7" fmla="*/ 0 h 186"/>
                <a:gd name="T8" fmla="*/ 186 w 186"/>
                <a:gd name="T9" fmla="*/ 8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6">
                  <a:moveTo>
                    <a:pt x="186" y="93"/>
                  </a:moveTo>
                  <a:cubicBezTo>
                    <a:pt x="186" y="144"/>
                    <a:pt x="144" y="186"/>
                    <a:pt x="93" y="186"/>
                  </a:cubicBezTo>
                  <a:cubicBezTo>
                    <a:pt x="41" y="186"/>
                    <a:pt x="0" y="144"/>
                    <a:pt x="0" y="93"/>
                  </a:cubicBezTo>
                  <a:cubicBezTo>
                    <a:pt x="0" y="41"/>
                    <a:pt x="41" y="0"/>
                    <a:pt x="93" y="0"/>
                  </a:cubicBezTo>
                  <a:cubicBezTo>
                    <a:pt x="143" y="0"/>
                    <a:pt x="184" y="39"/>
                    <a:pt x="186" y="89"/>
                  </a:cubicBezTo>
                </a:path>
              </a:pathLst>
            </a:custGeom>
            <a:solidFill>
              <a:srgbClr val="112B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3182" y="2728"/>
              <a:ext cx="76" cy="76"/>
            </a:xfrm>
            <a:custGeom>
              <a:avLst/>
              <a:gdLst>
                <a:gd name="T0" fmla="*/ 186 w 186"/>
                <a:gd name="T1" fmla="*/ 93 h 186"/>
                <a:gd name="T2" fmla="*/ 93 w 186"/>
                <a:gd name="T3" fmla="*/ 186 h 186"/>
                <a:gd name="T4" fmla="*/ 0 w 186"/>
                <a:gd name="T5" fmla="*/ 93 h 186"/>
                <a:gd name="T6" fmla="*/ 93 w 186"/>
                <a:gd name="T7" fmla="*/ 0 h 186"/>
                <a:gd name="T8" fmla="*/ 186 w 186"/>
                <a:gd name="T9" fmla="*/ 9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6">
                  <a:moveTo>
                    <a:pt x="186" y="93"/>
                  </a:moveTo>
                  <a:cubicBezTo>
                    <a:pt x="186" y="145"/>
                    <a:pt x="145" y="186"/>
                    <a:pt x="93" y="186"/>
                  </a:cubicBezTo>
                  <a:cubicBezTo>
                    <a:pt x="42" y="186"/>
                    <a:pt x="0" y="145"/>
                    <a:pt x="0" y="93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143" y="0"/>
                    <a:pt x="184" y="40"/>
                    <a:pt x="186" y="90"/>
                  </a:cubicBezTo>
                </a:path>
              </a:pathLst>
            </a:custGeom>
            <a:solidFill>
              <a:srgbClr val="112B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Computations on a GPU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416800" cy="43434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execute a new instruction (for every thread in a warp) every 4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cycles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8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threads</a:t>
            </a:r>
            <a:r>
              <a:rPr lang="en-US" sz="2200" dirty="0">
                <a:latin typeface="Calibri" panose="020F0502020204030204" pitchFamily="34" charset="0"/>
              </a:rPr>
              <a:t> run on 8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SP cores</a:t>
            </a:r>
            <a:r>
              <a:rPr lang="en-US" sz="2200" dirty="0">
                <a:latin typeface="Calibri" panose="020F0502020204030204" pitchFamily="34" charset="0"/>
              </a:rPr>
              <a:t> once every two cycles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8 </a:t>
            </a: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</a:rPr>
              <a:t>threads</a:t>
            </a:r>
            <a:r>
              <a:rPr lang="en-US" sz="2200" dirty="0">
                <a:latin typeface="Calibri" panose="020F0502020204030204" pitchFamily="34" charset="0"/>
              </a:rPr>
              <a:t> run on the two </a:t>
            </a:r>
            <a:r>
              <a:rPr lang="en-US" sz="2200" dirty="0">
                <a:solidFill>
                  <a:srgbClr val="33CC66"/>
                </a:solidFill>
                <a:latin typeface="Calibri" panose="020F0502020204030204" pitchFamily="34" charset="0"/>
              </a:rPr>
              <a:t>SFUs</a:t>
            </a:r>
            <a:r>
              <a:rPr lang="en-US" sz="2200" dirty="0">
                <a:latin typeface="Calibri" panose="020F0502020204030204" pitchFamily="34" charset="0"/>
              </a:rPr>
              <a:t> once every two cycles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Threads in a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warp</a:t>
            </a:r>
            <a:r>
              <a:rPr lang="en-US" sz="2800" dirty="0">
                <a:latin typeface="Calibri" panose="020F0502020204030204" pitchFamily="34" charset="0"/>
              </a:rPr>
              <a:t> can share data through the SM specific shared memory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set of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warps</a:t>
            </a:r>
            <a:r>
              <a:rPr lang="en-US" sz="2800" dirty="0">
                <a:latin typeface="Calibri" panose="020F0502020204030204" pitchFamily="34" charset="0"/>
              </a:rPr>
              <a:t> are grouped into a grid. Different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warps</a:t>
            </a:r>
            <a:r>
              <a:rPr lang="en-US" sz="2800" dirty="0">
                <a:latin typeface="Calibri" panose="020F0502020204030204" pitchFamily="34" charset="0"/>
              </a:rPr>
              <a:t> in a grid can execute independently.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They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communicate</a:t>
            </a:r>
            <a:r>
              <a:rPr lang="en-US" sz="2800" dirty="0">
                <a:latin typeface="Calibri" panose="020F0502020204030204" pitchFamily="34" charset="0"/>
              </a:rPr>
              <a:t> through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 global memory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CUDA </a:t>
            </a:r>
            <a:r>
              <a:rPr lang="fr-FR" dirty="0" err="1">
                <a:solidFill>
                  <a:schemeClr val="tx1"/>
                </a:solidFill>
              </a:rPr>
              <a:t>Programming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Language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447800"/>
            <a:ext cx="7848600" cy="4724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CUDA (Common Unified Device Architecture)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Custom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extension</a:t>
            </a:r>
            <a:r>
              <a:rPr lang="en-US" sz="2200" dirty="0">
                <a:latin typeface="Calibri" panose="020F0502020204030204" pitchFamily="34" charset="0"/>
              </a:rPr>
              <a:t> to C/C++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kernel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 piece of </a:t>
            </a:r>
            <a:r>
              <a:rPr lang="en-US" sz="2200" dirty="0">
                <a:solidFill>
                  <a:srgbClr val="33CC66"/>
                </a:solidFill>
                <a:latin typeface="Calibri" panose="020F0502020204030204" pitchFamily="34" charset="0"/>
              </a:rPr>
              <a:t>code</a:t>
            </a:r>
            <a:r>
              <a:rPr lang="en-US" sz="2200" dirty="0">
                <a:latin typeface="Calibri" panose="020F0502020204030204" pitchFamily="34" charset="0"/>
              </a:rPr>
              <a:t> that </a:t>
            </a:r>
            <a:r>
              <a:rPr lang="en-US" sz="2200" dirty="0">
                <a:solidFill>
                  <a:srgbClr val="280099"/>
                </a:solidFill>
                <a:latin typeface="Calibri" panose="020F0502020204030204" pitchFamily="34" charset="0"/>
              </a:rPr>
              <a:t>executes</a:t>
            </a:r>
            <a:r>
              <a:rPr lang="en-US" sz="2200" dirty="0">
                <a:latin typeface="Calibri" panose="020F0502020204030204" pitchFamily="34" charset="0"/>
              </a:rPr>
              <a:t> in </a:t>
            </a:r>
            <a:r>
              <a:rPr lang="en-US" sz="2200" dirty="0">
                <a:solidFill>
                  <a:srgbClr val="800000"/>
                </a:solidFill>
                <a:latin typeface="Calibri" panose="020F0502020204030204" pitchFamily="34" charset="0"/>
              </a:rPr>
              <a:t>parallel</a:t>
            </a:r>
            <a:r>
              <a:rPr lang="en-US" sz="22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block</a:t>
            </a:r>
            <a:r>
              <a:rPr lang="en-US" sz="2800" dirty="0">
                <a:latin typeface="Calibri" panose="020F0502020204030204" pitchFamily="34" charset="0"/>
              </a:rPr>
              <a:t>, or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CTA</a:t>
            </a:r>
            <a:r>
              <a:rPr lang="en-US" sz="2800" dirty="0">
                <a:latin typeface="Calibri" panose="020F0502020204030204" pitchFamily="34" charset="0"/>
              </a:rPr>
              <a:t> (co-operative thread array) → (same as a warp)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Blocks</a:t>
            </a:r>
            <a:r>
              <a:rPr lang="en-US" sz="2800" dirty="0">
                <a:latin typeface="Calibri" panose="020F0502020204030204" pitchFamily="34" charset="0"/>
              </a:rPr>
              <a:t> are grouped together in a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grid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Part of the code executes on the CPU, and a part executes on the GPU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CUDA </a:t>
            </a: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4735" y="1075268"/>
            <a:ext cx="645240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#define </a:t>
            </a:r>
            <a:r>
              <a:rPr lang="en-US" dirty="0"/>
              <a:t>N 1024</a:t>
            </a:r>
          </a:p>
          <a:p>
            <a:endParaRPr lang="en-US" dirty="0"/>
          </a:p>
          <a:p>
            <a:r>
              <a:rPr lang="en-US" dirty="0"/>
              <a:t>/* The GPU kernel */</a:t>
            </a:r>
          </a:p>
          <a:p>
            <a:r>
              <a:rPr lang="en-US" dirty="0"/>
              <a:t>__global__ void </a:t>
            </a:r>
            <a:r>
              <a:rPr lang="en-US" dirty="0" err="1">
                <a:solidFill>
                  <a:srgbClr val="FF0000"/>
                </a:solidFill>
              </a:rPr>
              <a:t>vectorAdd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gpu_a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gpu_b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gpu_c</a:t>
            </a:r>
            <a:r>
              <a:rPr lang="en-US" dirty="0"/>
              <a:t>) {</a:t>
            </a:r>
          </a:p>
          <a:p>
            <a:r>
              <a:rPr lang="en-US" dirty="0"/>
              <a:t>	/* compute the index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 + </a:t>
            </a:r>
            <a:r>
              <a:rPr lang="en-US" dirty="0" err="1"/>
              <a:t>blockIdx.x</a:t>
            </a:r>
            <a:r>
              <a:rPr lang="en-US" dirty="0"/>
              <a:t> * </a:t>
            </a:r>
            <a:r>
              <a:rPr lang="en-US" dirty="0" err="1"/>
              <a:t>blockDim.x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/* perform the addition */</a:t>
            </a:r>
          </a:p>
          <a:p>
            <a:r>
              <a:rPr lang="en-US" dirty="0"/>
              <a:t>	</a:t>
            </a:r>
            <a:r>
              <a:rPr lang="en-US" dirty="0" err="1"/>
              <a:t>gpu_c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= </a:t>
            </a:r>
            <a:r>
              <a:rPr lang="en-US" dirty="0" err="1"/>
              <a:t>gpu_a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 + </a:t>
            </a:r>
            <a:r>
              <a:rPr lang="en-US" dirty="0" err="1"/>
              <a:t>gpu_b</a:t>
            </a:r>
            <a:r>
              <a:rPr lang="en-US" dirty="0"/>
              <a:t>[</a:t>
            </a:r>
            <a:r>
              <a:rPr lang="en-US" dirty="0" err="1"/>
              <a:t>idx</a:t>
            </a:r>
            <a:r>
              <a:rPr lang="en-US" dirty="0"/>
              <a:t>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>
                <a:solidFill>
                  <a:srgbClr val="00B050"/>
                </a:solidFill>
              </a:rPr>
              <a:t>main</a:t>
            </a:r>
            <a:r>
              <a:rPr lang="en-US" dirty="0"/>
              <a:t>() {</a:t>
            </a:r>
          </a:p>
          <a:p>
            <a:r>
              <a:rPr lang="en-US" dirty="0"/>
              <a:t>	/* Declare three arrays a, b, and c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a[N], b[N], c[N];</a:t>
            </a:r>
          </a:p>
          <a:p>
            <a:endParaRPr lang="en-US" dirty="0"/>
          </a:p>
          <a:p>
            <a:r>
              <a:rPr lang="en-US" dirty="0"/>
              <a:t>	/* Declare the corresponding arrays in the GPU */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size = N *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gpu_a</a:t>
            </a:r>
            <a:r>
              <a:rPr lang="en-US" dirty="0"/>
              <a:t>, *</a:t>
            </a:r>
            <a:r>
              <a:rPr lang="en-US" dirty="0" err="1"/>
              <a:t>gpu_b</a:t>
            </a:r>
            <a:r>
              <a:rPr lang="en-US" dirty="0"/>
              <a:t>, *</a:t>
            </a:r>
            <a:r>
              <a:rPr lang="en-US" dirty="0" err="1"/>
              <a:t>gpu_c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1" y="982557"/>
            <a:ext cx="67882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/* allocate space for the arrays in the GPU */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cudaMalloc</a:t>
            </a:r>
            <a:r>
              <a:rPr lang="en-US" dirty="0"/>
              <a:t> ((void **) &amp;</a:t>
            </a:r>
            <a:r>
              <a:rPr lang="en-US" dirty="0" err="1"/>
              <a:t>gpu_a</a:t>
            </a:r>
            <a:r>
              <a:rPr lang="en-US" dirty="0"/>
              <a:t>, size);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cudaMalloc</a:t>
            </a:r>
            <a:r>
              <a:rPr lang="en-US" dirty="0"/>
              <a:t> ((void **) &amp;</a:t>
            </a:r>
            <a:r>
              <a:rPr lang="en-US" dirty="0" err="1"/>
              <a:t>gpu_b</a:t>
            </a:r>
            <a:r>
              <a:rPr lang="en-US" dirty="0"/>
              <a:t>, size);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cudaMalloc</a:t>
            </a:r>
            <a:r>
              <a:rPr lang="en-US" dirty="0"/>
              <a:t> ((void **) &amp;</a:t>
            </a:r>
            <a:r>
              <a:rPr lang="en-US" dirty="0" err="1"/>
              <a:t>gpu_c</a:t>
            </a:r>
            <a:r>
              <a:rPr lang="en-US" dirty="0"/>
              <a:t>, size);</a:t>
            </a:r>
          </a:p>
          <a:p>
            <a:endParaRPr lang="en-US" dirty="0"/>
          </a:p>
          <a:p>
            <a:r>
              <a:rPr lang="en-US" dirty="0"/>
              <a:t>	/* initialize arrays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*/</a:t>
            </a:r>
          </a:p>
          <a:p>
            <a:r>
              <a:rPr lang="en-US" dirty="0"/>
              <a:t>	.....</a:t>
            </a:r>
          </a:p>
          <a:p>
            <a:endParaRPr lang="en-US" dirty="0"/>
          </a:p>
          <a:p>
            <a:r>
              <a:rPr lang="en-US" dirty="0"/>
              <a:t>	/* copy the arrays to the GPU */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cudaMemcpy</a:t>
            </a:r>
            <a:r>
              <a:rPr lang="en-US" dirty="0"/>
              <a:t> (</a:t>
            </a:r>
            <a:r>
              <a:rPr lang="en-US" dirty="0" err="1"/>
              <a:t>gpu_a</a:t>
            </a:r>
            <a:r>
              <a:rPr lang="en-US" dirty="0"/>
              <a:t>, a, size, </a:t>
            </a:r>
            <a:r>
              <a:rPr lang="en-US" dirty="0" err="1"/>
              <a:t>cudaMemcpyHostToDevice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cudaMemcpy</a:t>
            </a:r>
            <a:r>
              <a:rPr lang="en-US" dirty="0"/>
              <a:t> (</a:t>
            </a:r>
            <a:r>
              <a:rPr lang="en-US" dirty="0" err="1"/>
              <a:t>gpu_b</a:t>
            </a:r>
            <a:r>
              <a:rPr lang="en-US" dirty="0"/>
              <a:t>, b, size, </a:t>
            </a:r>
            <a:r>
              <a:rPr lang="en-US" dirty="0" err="1"/>
              <a:t>cudaMemcpyHostToDevice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/* invoke the vector add operation in the GPU */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vectorAdd</a:t>
            </a:r>
            <a:r>
              <a:rPr lang="en-US" dirty="0"/>
              <a:t> &lt;&lt;&lt; N/32, 32 &gt;&gt;&gt; (</a:t>
            </a:r>
            <a:r>
              <a:rPr lang="en-US" dirty="0" err="1"/>
              <a:t>gpu_a</a:t>
            </a:r>
            <a:r>
              <a:rPr lang="en-US" dirty="0"/>
              <a:t>, </a:t>
            </a:r>
            <a:r>
              <a:rPr lang="en-US" dirty="0" err="1"/>
              <a:t>gpu_b</a:t>
            </a:r>
            <a:r>
              <a:rPr lang="en-US" dirty="0"/>
              <a:t>, </a:t>
            </a:r>
            <a:r>
              <a:rPr lang="en-US" dirty="0" err="1"/>
              <a:t>gpu_c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/* Copy from the GPU to the CPU */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cudaMemcpy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(c, </a:t>
            </a:r>
            <a:r>
              <a:rPr lang="en-US" dirty="0" err="1"/>
              <a:t>gpu_c</a:t>
            </a:r>
            <a:r>
              <a:rPr lang="en-US" dirty="0"/>
              <a:t>, size, </a:t>
            </a:r>
            <a:r>
              <a:rPr lang="en-US" dirty="0" err="1"/>
              <a:t>cudaMemcpyDeviceToHost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/* free space in the GPU */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cudaFree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gpu_a</a:t>
            </a:r>
            <a:r>
              <a:rPr lang="en-US" dirty="0"/>
              <a:t>); </a:t>
            </a:r>
            <a:r>
              <a:rPr lang="en-US" dirty="0" err="1"/>
              <a:t>cudaFree</a:t>
            </a:r>
            <a:r>
              <a:rPr lang="en-US" dirty="0"/>
              <a:t>(</a:t>
            </a:r>
            <a:r>
              <a:rPr lang="en-US" dirty="0" err="1"/>
              <a:t>gpu_b</a:t>
            </a:r>
            <a:r>
              <a:rPr lang="en-US" dirty="0"/>
              <a:t>); </a:t>
            </a:r>
            <a:r>
              <a:rPr lang="en-US" dirty="0" err="1"/>
              <a:t>cudaFree</a:t>
            </a:r>
            <a:r>
              <a:rPr lang="en-US" dirty="0"/>
              <a:t> (</a:t>
            </a:r>
            <a:r>
              <a:rPr lang="en-US" dirty="0" err="1"/>
              <a:t>gpu_c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52764" y="1600200"/>
            <a:ext cx="6167437" cy="4217988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Overview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Amdahl's Law and Flynn's Taxonomy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MIMD Multiprocessors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Multithreading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Vector Processors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Interconnects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010400" y="4901378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Network On Chip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4001"/>
            <a:ext cx="7416800" cy="471011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Layout of a multicore processor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149601" y="2351088"/>
            <a:ext cx="610076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33739" y="2459038"/>
            <a:ext cx="3890963" cy="3530600"/>
          </a:xfrm>
          <a:prstGeom prst="rect">
            <a:avLst/>
          </a:prstGeom>
          <a:solidFill>
            <a:srgbClr val="FFE6D5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416300" y="2698750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29050" y="2693988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32225" y="2987675"/>
            <a:ext cx="317500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19475" y="2982913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05189" y="2574926"/>
            <a:ext cx="758825" cy="92075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421064" y="3254376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375150" y="2700338"/>
            <a:ext cx="317500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86313" y="2697163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789488" y="2989263"/>
            <a:ext cx="319088" cy="215900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376738" y="2984500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364039" y="2576514"/>
            <a:ext cx="758825" cy="92075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378326" y="3255963"/>
            <a:ext cx="758825" cy="93662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5281613" y="2695575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5694363" y="2690813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5697538" y="2984500"/>
            <a:ext cx="317500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284788" y="2979738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270501" y="2571751"/>
            <a:ext cx="758825" cy="92075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286376" y="3251201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240463" y="2697163"/>
            <a:ext cx="317500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651625" y="2692400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654800" y="298608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6243639" y="2981325"/>
            <a:ext cx="334963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6229351" y="2573338"/>
            <a:ext cx="758825" cy="93662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6243639" y="3252789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3422650" y="3560763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3835400" y="3556000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838575" y="384968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425825" y="3844925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425826" y="4116389"/>
            <a:ext cx="760413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379913" y="356393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792663" y="3559175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4795838" y="3851275"/>
            <a:ext cx="319088" cy="215900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4383088" y="3848100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4384676" y="4119564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287963" y="355758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5700713" y="3552825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5703888" y="3846513"/>
            <a:ext cx="317500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5291138" y="3841750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5292726" y="4113214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6245225" y="3559175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6657975" y="3556000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6661150" y="3848100"/>
            <a:ext cx="319088" cy="215900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6248400" y="3843338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6249989" y="4114800"/>
            <a:ext cx="758825" cy="93662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419475" y="4435475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3832225" y="4430713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3835400" y="4724400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3422650" y="4719638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3424239" y="4305301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4376738" y="4437063"/>
            <a:ext cx="319088" cy="215900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4789488" y="4432300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4792663" y="472598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4379913" y="4721225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4381501" y="4306889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5284788" y="4432300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5697538" y="4427538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5700713" y="4721225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5287963" y="4716463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5289551" y="4300538"/>
            <a:ext cx="758825" cy="93662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6243638" y="4433888"/>
            <a:ext cx="317500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6654800" y="4429125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4"/>
          <p:cNvSpPr>
            <a:spLocks noChangeArrowheads="1"/>
          </p:cNvSpPr>
          <p:nvPr/>
        </p:nvSpPr>
        <p:spPr bwMode="auto">
          <a:xfrm>
            <a:off x="6657975" y="4722813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75"/>
          <p:cNvSpPr>
            <a:spLocks noChangeArrowheads="1"/>
          </p:cNvSpPr>
          <p:nvPr/>
        </p:nvSpPr>
        <p:spPr bwMode="auto">
          <a:xfrm>
            <a:off x="6245225" y="4718050"/>
            <a:ext cx="338138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7"/>
          <p:cNvSpPr>
            <a:spLocks noChangeArrowheads="1"/>
          </p:cNvSpPr>
          <p:nvPr/>
        </p:nvSpPr>
        <p:spPr bwMode="auto">
          <a:xfrm>
            <a:off x="6246814" y="4303714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8"/>
          <p:cNvSpPr>
            <a:spLocks noChangeArrowheads="1"/>
          </p:cNvSpPr>
          <p:nvPr/>
        </p:nvSpPr>
        <p:spPr bwMode="auto">
          <a:xfrm>
            <a:off x="3425825" y="529748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79"/>
          <p:cNvSpPr>
            <a:spLocks noChangeArrowheads="1"/>
          </p:cNvSpPr>
          <p:nvPr/>
        </p:nvSpPr>
        <p:spPr bwMode="auto">
          <a:xfrm>
            <a:off x="3838575" y="5292725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3841750" y="5586413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81"/>
          <p:cNvSpPr>
            <a:spLocks noChangeArrowheads="1"/>
          </p:cNvSpPr>
          <p:nvPr/>
        </p:nvSpPr>
        <p:spPr bwMode="auto">
          <a:xfrm>
            <a:off x="3429000" y="5581650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3431647" y="5850998"/>
            <a:ext cx="760413" cy="92075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3413656" y="5175780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4"/>
          <p:cNvSpPr>
            <a:spLocks noChangeArrowheads="1"/>
          </p:cNvSpPr>
          <p:nvPr/>
        </p:nvSpPr>
        <p:spPr bwMode="auto">
          <a:xfrm>
            <a:off x="4384675" y="5300664"/>
            <a:ext cx="317500" cy="212725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85"/>
          <p:cNvSpPr>
            <a:spLocks noChangeArrowheads="1"/>
          </p:cNvSpPr>
          <p:nvPr/>
        </p:nvSpPr>
        <p:spPr bwMode="auto">
          <a:xfrm>
            <a:off x="4795838" y="5295900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86"/>
          <p:cNvSpPr>
            <a:spLocks noChangeArrowheads="1"/>
          </p:cNvSpPr>
          <p:nvPr/>
        </p:nvSpPr>
        <p:spPr bwMode="auto">
          <a:xfrm>
            <a:off x="4799013" y="558958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4386263" y="5584825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88"/>
          <p:cNvSpPr>
            <a:spLocks noChangeArrowheads="1"/>
          </p:cNvSpPr>
          <p:nvPr/>
        </p:nvSpPr>
        <p:spPr bwMode="auto">
          <a:xfrm>
            <a:off x="4390497" y="5854173"/>
            <a:ext cx="758825" cy="92075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4370918" y="5177366"/>
            <a:ext cx="758825" cy="93662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90"/>
          <p:cNvSpPr>
            <a:spLocks noChangeArrowheads="1"/>
          </p:cNvSpPr>
          <p:nvPr/>
        </p:nvSpPr>
        <p:spPr bwMode="auto">
          <a:xfrm>
            <a:off x="5291138" y="5294313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91"/>
          <p:cNvSpPr>
            <a:spLocks noChangeArrowheads="1"/>
          </p:cNvSpPr>
          <p:nvPr/>
        </p:nvSpPr>
        <p:spPr bwMode="auto">
          <a:xfrm>
            <a:off x="5703888" y="5289550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2"/>
          <p:cNvSpPr>
            <a:spLocks noChangeArrowheads="1"/>
          </p:cNvSpPr>
          <p:nvPr/>
        </p:nvSpPr>
        <p:spPr bwMode="auto">
          <a:xfrm>
            <a:off x="5707063" y="5583238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5294313" y="5578475"/>
            <a:ext cx="336550" cy="228600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4"/>
          <p:cNvSpPr>
            <a:spLocks noChangeArrowheads="1"/>
          </p:cNvSpPr>
          <p:nvPr/>
        </p:nvSpPr>
        <p:spPr bwMode="auto">
          <a:xfrm>
            <a:off x="5296959" y="5847823"/>
            <a:ext cx="760413" cy="92075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5"/>
          <p:cNvSpPr>
            <a:spLocks noChangeArrowheads="1"/>
          </p:cNvSpPr>
          <p:nvPr/>
        </p:nvSpPr>
        <p:spPr bwMode="auto">
          <a:xfrm>
            <a:off x="5278968" y="5172605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6248400" y="5295900"/>
            <a:ext cx="319088" cy="215900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7"/>
          <p:cNvSpPr>
            <a:spLocks noChangeArrowheads="1"/>
          </p:cNvSpPr>
          <p:nvPr/>
        </p:nvSpPr>
        <p:spPr bwMode="auto">
          <a:xfrm>
            <a:off x="6662739" y="5292725"/>
            <a:ext cx="334963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6664325" y="5584825"/>
            <a:ext cx="319088" cy="214312"/>
          </a:xfrm>
          <a:prstGeom prst="rect">
            <a:avLst/>
          </a:prstGeom>
          <a:solidFill>
            <a:srgbClr val="0000FF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6251575" y="5581650"/>
            <a:ext cx="336550" cy="227012"/>
          </a:xfrm>
          <a:prstGeom prst="rect">
            <a:avLst/>
          </a:prstGeom>
          <a:solidFill>
            <a:srgbClr val="F4D7E3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6255809" y="5849409"/>
            <a:ext cx="758825" cy="93662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6236231" y="5174192"/>
            <a:ext cx="758825" cy="92075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Rectangle 102"/>
          <p:cNvSpPr>
            <a:spLocks noChangeArrowheads="1"/>
          </p:cNvSpPr>
          <p:nvPr/>
        </p:nvSpPr>
        <p:spPr bwMode="auto">
          <a:xfrm>
            <a:off x="7402514" y="3598863"/>
            <a:ext cx="1724025" cy="1397000"/>
          </a:xfrm>
          <a:prstGeom prst="rect">
            <a:avLst/>
          </a:prstGeom>
          <a:solidFill>
            <a:srgbClr val="F2F2F2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103"/>
          <p:cNvSpPr>
            <a:spLocks noChangeArrowheads="1"/>
          </p:cNvSpPr>
          <p:nvPr/>
        </p:nvSpPr>
        <p:spPr bwMode="auto">
          <a:xfrm>
            <a:off x="7502526" y="3976688"/>
            <a:ext cx="276225" cy="188912"/>
          </a:xfrm>
          <a:prstGeom prst="rect">
            <a:avLst/>
          </a:prstGeom>
          <a:solidFill>
            <a:srgbClr val="F4D7E3"/>
          </a:solidFill>
          <a:ln w="6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4"/>
          <p:cNvSpPr>
            <a:spLocks noChangeArrowheads="1"/>
          </p:cNvSpPr>
          <p:nvPr/>
        </p:nvSpPr>
        <p:spPr bwMode="auto">
          <a:xfrm>
            <a:off x="7508875" y="3662363"/>
            <a:ext cx="261938" cy="177800"/>
          </a:xfrm>
          <a:prstGeom prst="rect">
            <a:avLst/>
          </a:prstGeom>
          <a:solidFill>
            <a:srgbClr val="0000FF"/>
          </a:solidFill>
          <a:ln w="6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105"/>
          <p:cNvSpPr>
            <a:spLocks noChangeArrowheads="1"/>
          </p:cNvSpPr>
          <p:nvPr/>
        </p:nvSpPr>
        <p:spPr bwMode="auto">
          <a:xfrm>
            <a:off x="7494588" y="4354513"/>
            <a:ext cx="623888" cy="74612"/>
          </a:xfrm>
          <a:prstGeom prst="rect">
            <a:avLst/>
          </a:prstGeom>
          <a:solidFill>
            <a:srgbClr val="FF000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6"/>
          <p:cNvSpPr>
            <a:spLocks noChangeArrowheads="1"/>
          </p:cNvSpPr>
          <p:nvPr/>
        </p:nvSpPr>
        <p:spPr bwMode="auto">
          <a:xfrm>
            <a:off x="7920038" y="4017963"/>
            <a:ext cx="8976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Sans"/>
              </a:rPr>
              <a:t>Cache bank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2" name="Rectangle 107"/>
          <p:cNvSpPr>
            <a:spLocks noChangeArrowheads="1"/>
          </p:cNvSpPr>
          <p:nvPr/>
        </p:nvSpPr>
        <p:spPr bwMode="auto">
          <a:xfrm>
            <a:off x="7875588" y="3636964"/>
            <a:ext cx="4378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Sans"/>
              </a:rPr>
              <a:t>Core</a:t>
            </a:r>
            <a:endParaRPr lang="en-US">
              <a:latin typeface="Arial" pitchFamily="34" charset="0"/>
            </a:endParaRPr>
          </a:p>
        </p:txBody>
      </p:sp>
      <p:sp>
        <p:nvSpPr>
          <p:cNvPr id="113" name="Rectangle 108"/>
          <p:cNvSpPr>
            <a:spLocks noChangeArrowheads="1"/>
          </p:cNvSpPr>
          <p:nvPr/>
        </p:nvSpPr>
        <p:spPr bwMode="auto">
          <a:xfrm>
            <a:off x="8224838" y="4267200"/>
            <a:ext cx="6661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Memory </a:t>
            </a:r>
            <a:endParaRPr lang="en-US">
              <a:latin typeface="Arial" pitchFamily="34" charset="0"/>
            </a:endParaRPr>
          </a:p>
        </p:txBody>
      </p:sp>
      <p:sp>
        <p:nvSpPr>
          <p:cNvPr id="114" name="Rectangle 109"/>
          <p:cNvSpPr>
            <a:spLocks noChangeArrowheads="1"/>
          </p:cNvSpPr>
          <p:nvPr/>
        </p:nvSpPr>
        <p:spPr bwMode="auto">
          <a:xfrm>
            <a:off x="8224838" y="4521200"/>
            <a:ext cx="7121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controller</a:t>
            </a:r>
            <a:endParaRPr lang="en-US">
              <a:latin typeface="Arial" pitchFamily="34" charset="0"/>
            </a:endParaRPr>
          </a:p>
        </p:txBody>
      </p:sp>
      <p:sp>
        <p:nvSpPr>
          <p:cNvPr id="115" name="Rectangle 110"/>
          <p:cNvSpPr>
            <a:spLocks noChangeArrowheads="1"/>
          </p:cNvSpPr>
          <p:nvPr/>
        </p:nvSpPr>
        <p:spPr bwMode="auto">
          <a:xfrm>
            <a:off x="8232776" y="4783138"/>
            <a:ext cx="4945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Router</a:t>
            </a:r>
            <a:endParaRPr lang="en-US">
              <a:latin typeface="Arial" pitchFamily="34" charset="0"/>
            </a:endParaRPr>
          </a:p>
        </p:txBody>
      </p:sp>
      <p:sp>
        <p:nvSpPr>
          <p:cNvPr id="116" name="Rectangle 111"/>
          <p:cNvSpPr>
            <a:spLocks noChangeArrowheads="1"/>
          </p:cNvSpPr>
          <p:nvPr/>
        </p:nvSpPr>
        <p:spPr bwMode="auto">
          <a:xfrm>
            <a:off x="7523163" y="4826000"/>
            <a:ext cx="623888" cy="76200"/>
          </a:xfrm>
          <a:prstGeom prst="rect">
            <a:avLst/>
          </a:prstGeom>
          <a:solidFill>
            <a:srgbClr val="008080"/>
          </a:solidFill>
          <a:ln w="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2"/>
          <p:cNvSpPr>
            <a:spLocks/>
          </p:cNvSpPr>
          <p:nvPr/>
        </p:nvSpPr>
        <p:spPr bwMode="auto">
          <a:xfrm>
            <a:off x="6048375" y="2400301"/>
            <a:ext cx="1087438" cy="1006475"/>
          </a:xfrm>
          <a:custGeom>
            <a:avLst/>
            <a:gdLst>
              <a:gd name="T0" fmla="*/ 1765 w 1765"/>
              <a:gd name="T1" fmla="*/ 815 h 1630"/>
              <a:gd name="T2" fmla="*/ 882 w 1765"/>
              <a:gd name="T3" fmla="*/ 1630 h 1630"/>
              <a:gd name="T4" fmla="*/ 0 w 1765"/>
              <a:gd name="T5" fmla="*/ 815 h 1630"/>
              <a:gd name="T6" fmla="*/ 882 w 1765"/>
              <a:gd name="T7" fmla="*/ 0 h 1630"/>
              <a:gd name="T8" fmla="*/ 1765 w 1765"/>
              <a:gd name="T9" fmla="*/ 785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5" h="1630">
                <a:moveTo>
                  <a:pt x="1765" y="815"/>
                </a:moveTo>
                <a:cubicBezTo>
                  <a:pt x="1765" y="1266"/>
                  <a:pt x="1370" y="1630"/>
                  <a:pt x="882" y="1630"/>
                </a:cubicBezTo>
                <a:cubicBezTo>
                  <a:pt x="395" y="1630"/>
                  <a:pt x="0" y="1266"/>
                  <a:pt x="0" y="815"/>
                </a:cubicBezTo>
                <a:cubicBezTo>
                  <a:pt x="0" y="365"/>
                  <a:pt x="395" y="0"/>
                  <a:pt x="882" y="0"/>
                </a:cubicBezTo>
                <a:cubicBezTo>
                  <a:pt x="1357" y="0"/>
                  <a:pt x="1747" y="347"/>
                  <a:pt x="1765" y="785"/>
                </a:cubicBezTo>
              </a:path>
            </a:pathLst>
          </a:custGeom>
          <a:noFill/>
          <a:ln w="20" cap="flat">
            <a:solidFill>
              <a:srgbClr val="D4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3"/>
          <p:cNvSpPr>
            <a:spLocks/>
          </p:cNvSpPr>
          <p:nvPr/>
        </p:nvSpPr>
        <p:spPr bwMode="auto">
          <a:xfrm>
            <a:off x="6605589" y="2386013"/>
            <a:ext cx="1597025" cy="87312"/>
          </a:xfrm>
          <a:custGeom>
            <a:avLst/>
            <a:gdLst>
              <a:gd name="T0" fmla="*/ 0 w 2595"/>
              <a:gd name="T1" fmla="*/ 0 h 143"/>
              <a:gd name="T2" fmla="*/ 2595 w 2595"/>
              <a:gd name="T3" fmla="*/ 143 h 143"/>
              <a:gd name="T4" fmla="*/ 2595 w 2595"/>
              <a:gd name="T5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95" h="143">
                <a:moveTo>
                  <a:pt x="0" y="0"/>
                </a:moveTo>
                <a:lnTo>
                  <a:pt x="2595" y="143"/>
                </a:lnTo>
                <a:lnTo>
                  <a:pt x="2595" y="143"/>
                </a:lnTo>
              </a:path>
            </a:pathLst>
          </a:custGeom>
          <a:noFill/>
          <a:ln w="19" cap="flat">
            <a:solidFill>
              <a:srgbClr val="D4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114"/>
          <p:cNvSpPr>
            <a:spLocks noChangeShapeType="1"/>
          </p:cNvSpPr>
          <p:nvPr/>
        </p:nvSpPr>
        <p:spPr bwMode="auto">
          <a:xfrm flipV="1">
            <a:off x="6948489" y="2465388"/>
            <a:ext cx="1254125" cy="844550"/>
          </a:xfrm>
          <a:prstGeom prst="line">
            <a:avLst/>
          </a:prstGeom>
          <a:noFill/>
          <a:ln w="19" cap="flat">
            <a:solidFill>
              <a:srgbClr val="D4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5"/>
          <p:cNvSpPr>
            <a:spLocks noChangeArrowheads="1"/>
          </p:cNvSpPr>
          <p:nvPr/>
        </p:nvSpPr>
        <p:spPr bwMode="auto">
          <a:xfrm>
            <a:off x="8215314" y="2362201"/>
            <a:ext cx="3911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000000"/>
                </a:solidFill>
                <a:latin typeface="Sans"/>
              </a:rPr>
              <a:t>Tile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4852</TotalTime>
  <Words>6464</Words>
  <Application>Microsoft Office PowerPoint</Application>
  <PresentationFormat>Widescreen</PresentationFormat>
  <Paragraphs>1202</Paragraphs>
  <Slides>110</Slides>
  <Notes>105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110</vt:i4>
      </vt:variant>
    </vt:vector>
  </HeadingPairs>
  <TitlesOfParts>
    <vt:vector size="128" baseType="lpstr">
      <vt:lpstr>Adobe Caslon Pro</vt:lpstr>
      <vt:lpstr>Arial</vt:lpstr>
      <vt:lpstr>Calibri</vt:lpstr>
      <vt:lpstr>Calibri Light</vt:lpstr>
      <vt:lpstr>Cambria Math</vt:lpstr>
      <vt:lpstr>Candara</vt:lpstr>
      <vt:lpstr>Comic Sans MS</vt:lpstr>
      <vt:lpstr>Courier New</vt:lpstr>
      <vt:lpstr>Freestyle Script</vt:lpstr>
      <vt:lpstr>Helvetica</vt:lpstr>
      <vt:lpstr>Sans</vt:lpstr>
      <vt:lpstr>Schoolbook Uralic</vt:lpstr>
      <vt:lpstr>StarSymbol</vt:lpstr>
      <vt:lpstr>Symbol</vt:lpstr>
      <vt:lpstr>Times New Roman</vt:lpstr>
      <vt:lpstr>Wingdings</vt:lpstr>
      <vt:lpstr>Waveform</vt:lpstr>
      <vt:lpstr>Office Theme</vt:lpstr>
      <vt:lpstr>PowerPoint Presentation</vt:lpstr>
      <vt:lpstr>PowerPoint Presentation</vt:lpstr>
      <vt:lpstr>Outline</vt:lpstr>
      <vt:lpstr>Processor Performance Scaling has reached its Limits</vt:lpstr>
      <vt:lpstr>Processor Performance</vt:lpstr>
      <vt:lpstr>Future of computer architecture</vt:lpstr>
      <vt:lpstr>Multiprocessing</vt:lpstr>
      <vt:lpstr>Symmetric vs Asymmetric MPs</vt:lpstr>
      <vt:lpstr>Moore's Law</vt:lpstr>
      <vt:lpstr>Moore's Law - II</vt:lpstr>
      <vt:lpstr>Strong vs Loosely Coupled Multiprocessing</vt:lpstr>
      <vt:lpstr>Shared Memory vs Message Passing</vt:lpstr>
      <vt:lpstr>Let us write a parallel program</vt:lpstr>
      <vt:lpstr>PowerPoint Presentation</vt:lpstr>
      <vt:lpstr>The Notion of Threads</vt:lpstr>
      <vt:lpstr>Operation of the Program</vt:lpstr>
      <vt:lpstr>Message Passing</vt:lpstr>
      <vt:lpstr>Example</vt:lpstr>
      <vt:lpstr>PowerPoint Presentation</vt:lpstr>
      <vt:lpstr>Outline</vt:lpstr>
      <vt:lpstr>Amdahl's Law</vt:lpstr>
      <vt:lpstr>Amdahl's Law - II</vt:lpstr>
      <vt:lpstr>Implications</vt:lpstr>
      <vt:lpstr>Conclusions</vt:lpstr>
      <vt:lpstr>Flynn's Classification</vt:lpstr>
      <vt:lpstr>SISD and SIMD</vt:lpstr>
      <vt:lpstr>MISD</vt:lpstr>
      <vt:lpstr>MIMD</vt:lpstr>
      <vt:lpstr>Outline</vt:lpstr>
      <vt:lpstr>Logical Point of View</vt:lpstr>
      <vt:lpstr>Implementing Shared Memory</vt:lpstr>
      <vt:lpstr>Coherence</vt:lpstr>
      <vt:lpstr>Example 1</vt:lpstr>
      <vt:lpstr>Example 2</vt:lpstr>
      <vt:lpstr>Axioms of Coherence</vt:lpstr>
      <vt:lpstr>Memory Consistency – Behaviour across multiple locations</vt:lpstr>
      <vt:lpstr>Definitions</vt:lpstr>
      <vt:lpstr>Sequential Consistency</vt:lpstr>
      <vt:lpstr>Weak Consistency</vt:lpstr>
      <vt:lpstr>Weak Consistency - II</vt:lpstr>
      <vt:lpstr>Add n numbers on an SC Machine</vt:lpstr>
      <vt:lpstr>SC Example - II</vt:lpstr>
      <vt:lpstr>Add n numbers on a WC Machine</vt:lpstr>
      <vt:lpstr>PowerPoint Presentation</vt:lpstr>
      <vt:lpstr>PowerPoint Presentation</vt:lpstr>
      <vt:lpstr>Physical View of Memory</vt:lpstr>
      <vt:lpstr>Tradeoffs</vt:lpstr>
      <vt:lpstr>Shared Caches</vt:lpstr>
      <vt:lpstr>Shared Caches - II</vt:lpstr>
      <vt:lpstr>Coherent Private Caches</vt:lpstr>
      <vt:lpstr>PowerPoint Presentation</vt:lpstr>
      <vt:lpstr>PowerPoint Presentation</vt:lpstr>
      <vt:lpstr>PowerPoint Presentation</vt:lpstr>
      <vt:lpstr>PowerPoint Presentation</vt:lpstr>
      <vt:lpstr>Snoopy Protocol</vt:lpstr>
      <vt:lpstr>Write Update Protocol</vt:lpstr>
      <vt:lpstr>State Diagram</vt:lpstr>
      <vt:lpstr>Write Invalidate Protocol</vt:lpstr>
      <vt:lpstr>State Transition Diagram for Actions  Taken by the Processor</vt:lpstr>
      <vt:lpstr>State Transition Diagram (for events received from the bus)</vt:lpstr>
      <vt:lpstr>Directory Protocol (Broad Idea)</vt:lpstr>
      <vt:lpstr>Outline</vt:lpstr>
      <vt:lpstr>Multithreading</vt:lpstr>
      <vt:lpstr>Coarse Grained Multithreading</vt:lpstr>
      <vt:lpstr>Implementation</vt:lpstr>
      <vt:lpstr>Advantages</vt:lpstr>
      <vt:lpstr>Fine Grained Multithreading</vt:lpstr>
      <vt:lpstr>Simultaneous Multithreading</vt:lpstr>
      <vt:lpstr>Simultaneous Multithreading</vt:lpstr>
      <vt:lpstr>Summary</vt:lpstr>
      <vt:lpstr>Outline</vt:lpstr>
      <vt:lpstr>Vector Processors</vt:lpstr>
      <vt:lpstr>Background</vt:lpstr>
      <vt:lpstr>Software Interface</vt:lpstr>
      <vt:lpstr>Example of Vector Addition</vt:lpstr>
      <vt:lpstr>Loading Vector Registers</vt:lpstr>
      <vt:lpstr>Scatter Gather Operation</vt:lpstr>
      <vt:lpstr>Vector Store Operation</vt:lpstr>
      <vt:lpstr>Vector Operations</vt:lpstr>
      <vt:lpstr>Example using SSE Instructions</vt:lpstr>
      <vt:lpstr>Predicated Instructions</vt:lpstr>
      <vt:lpstr>Predicated Instructions - II</vt:lpstr>
      <vt:lpstr>Predicated Instructions - III</vt:lpstr>
      <vt:lpstr>Predicated Instructions - IV</vt:lpstr>
      <vt:lpstr>Design of a Vector Processor</vt:lpstr>
      <vt:lpstr>Graphics Processors – Quick Overview</vt:lpstr>
      <vt:lpstr>Graphics Processors</vt:lpstr>
      <vt:lpstr>Role of a Graphics Processor</vt:lpstr>
      <vt:lpstr>Graphics Pipeline</vt:lpstr>
      <vt:lpstr>PowerPoint Presentation</vt:lpstr>
      <vt:lpstr>Structure of an SM</vt:lpstr>
      <vt:lpstr>Computation on a GPU</vt:lpstr>
      <vt:lpstr>Computations on a GPU - II</vt:lpstr>
      <vt:lpstr>Computations on a GPU - III</vt:lpstr>
      <vt:lpstr>CUDA Programming Language</vt:lpstr>
      <vt:lpstr>CUDA Example</vt:lpstr>
      <vt:lpstr>PowerPoint Presentation</vt:lpstr>
      <vt:lpstr>Outline</vt:lpstr>
      <vt:lpstr>Network On Chip</vt:lpstr>
      <vt:lpstr>Network on Chip (NoC)</vt:lpstr>
      <vt:lpstr>Properties of an NoC</vt:lpstr>
      <vt:lpstr>Chain and Ring</vt:lpstr>
      <vt:lpstr>Fat Tree</vt:lpstr>
      <vt:lpstr>Mesh</vt:lpstr>
      <vt:lpstr>Torus</vt:lpstr>
      <vt:lpstr>Folded Torus</vt:lpstr>
      <vt:lpstr>Hypercube</vt:lpstr>
      <vt:lpstr>Butterfly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439</cp:revision>
  <dcterms:created xsi:type="dcterms:W3CDTF">2013-07-05T14:39:01Z</dcterms:created>
  <dcterms:modified xsi:type="dcterms:W3CDTF">2024-07-15T12:01:52Z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