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3178" autoAdjust="0"/>
  </p:normalViewPr>
  <p:slideViewPr>
    <p:cSldViewPr snapToGrid="0">
      <p:cViewPr>
        <p:scale>
          <a:sx n="60" d="100"/>
          <a:sy n="60" d="100"/>
        </p:scale>
        <p:origin x="-8526" y="-781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2" d="100"/>
          <a:sy n="42" d="100"/>
        </p:scale>
        <p:origin x="2328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0B079-A316-4C9B-B165-DF9EA8325D2C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0EAE6-B4B6-49B7-9049-B371250BE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663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28AB8-57D1-494F-9851-055AD867E790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C7F044-5458-4B2E-BFA0-52AAA1C52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08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C7F044-5458-4B2E-BFA0-52AAA1C529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37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nstructions"/>
          <p:cNvSpPr/>
          <p:nvPr userDrawn="1"/>
        </p:nvSpPr>
        <p:spPr>
          <a:xfrm>
            <a:off x="44302680" y="-1"/>
            <a:ext cx="12447270" cy="32918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t"/>
          <a:lstStyle/>
          <a:p>
            <a:pPr lvl="0">
              <a:spcBef>
                <a:spcPts val="1200"/>
              </a:spcBef>
            </a:pPr>
            <a:r>
              <a:rPr sz="9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Printing:</a:t>
            </a:r>
          </a:p>
          <a:p>
            <a:pPr lvl="0">
              <a:spcBef>
                <a:spcPts val="12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This poster is 48” wide by 36” high. It’s designed to be printed on a large-format printer.</a:t>
            </a:r>
          </a:p>
          <a:p>
            <a:pPr lvl="0">
              <a:spcBef>
                <a:spcPts val="300"/>
              </a:spcBef>
            </a:pPr>
            <a:endParaRPr sz="60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ts val="1200"/>
              </a:spcBef>
            </a:pPr>
            <a:r>
              <a:rPr sz="88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Customizing the Content:</a:t>
            </a:r>
          </a:p>
          <a:p>
            <a:pPr lvl="0">
              <a:spcBef>
                <a:spcPts val="12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placeholders in this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poster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are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formatted for you.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Type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 the placeholders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to add text, or c</a:t>
            </a:r>
            <a:r>
              <a:rPr lang="en-US" sz="6600" baseline="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lick an icon to add a table, chart, SmartArt graphic, picture or multimedia file.</a:t>
            </a:r>
          </a:p>
          <a:p>
            <a:pPr lvl="0">
              <a:spcBef>
                <a:spcPts val="2400"/>
              </a:spcBef>
            </a:pP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add or remove bullet points from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click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the Bullets button on the Home tab.</a:t>
            </a:r>
          </a:p>
          <a:p>
            <a:pPr lvl="0">
              <a:spcBef>
                <a:spcPts val="2400"/>
              </a:spcBef>
            </a:pP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If you need more placeholders for titles, 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content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or body text, 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make </a:t>
            </a:r>
            <a:r>
              <a:rPr sz="6600" dirty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a copy of what you need and drag it into place. PowerPoint’s Smart Guides will help you align it with everything else.</a:t>
            </a:r>
          </a:p>
          <a:p>
            <a:pPr lvl="0">
              <a:spcBef>
                <a:spcPts val="2400"/>
              </a:spcBef>
            </a:pP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Want to use your own picture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s</a:t>
            </a:r>
            <a:r>
              <a:rPr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instead of ours? No problem!</a:t>
            </a:r>
            <a:r>
              <a:rPr lang="en-US" sz="6600" dirty="0" smtClean="0">
                <a:solidFill>
                  <a:prstClr val="white">
                    <a:lumMod val="50000"/>
                  </a:prstClr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 Just click a picture, press the Delete key, then click the icon to add your picture.</a:t>
            </a:r>
            <a:endParaRPr sz="6600" dirty="0">
              <a:solidFill>
                <a:prstClr val="white">
                  <a:lumMod val="50000"/>
                </a:prstClr>
              </a:solidFill>
              <a:latin typeface="Calibri Light" panose="020F03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6"/>
          </p:nvPr>
        </p:nvSpPr>
        <p:spPr bwMode="auto">
          <a:xfrm>
            <a:off x="1158240" y="4093905"/>
            <a:ext cx="30174412" cy="646331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3600">
                <a:solidFill>
                  <a:schemeClr val="bg1">
                    <a:lumMod val="75000"/>
                  </a:schemeClr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43000" y="5669280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9" hasCustomPrompt="1"/>
          </p:nvPr>
        </p:nvSpPr>
        <p:spPr bwMode="ltGray">
          <a:xfrm>
            <a:off x="1143000" y="7114032"/>
            <a:ext cx="12801600" cy="2732574"/>
          </a:xfrm>
          <a:solidFill>
            <a:schemeClr val="tx2">
              <a:lumMod val="10000"/>
              <a:lumOff val="90000"/>
            </a:schemeClr>
          </a:solidFill>
        </p:spPr>
        <p:txBody>
          <a:bodyPr lIns="365760" rIns="365760" anchor="ctr">
            <a:noAutofit/>
          </a:bodyPr>
          <a:lstStyle>
            <a:lvl1pPr marL="0" indent="0">
              <a:spcBef>
                <a:spcPts val="1200"/>
              </a:spcBef>
              <a:buFont typeface="Arial" panose="020B0604020202020204" pitchFamily="34" charset="0"/>
              <a:buNone/>
              <a:defRPr sz="4400" baseline="0"/>
            </a:lvl1pPr>
            <a:lvl2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2pPr>
            <a:lvl3pPr marL="571500" indent="-571500">
              <a:spcBef>
                <a:spcPts val="1200"/>
              </a:spcBef>
              <a:buFont typeface="Arial" panose="020B0604020202020204" pitchFamily="34" charset="0"/>
              <a:buChar char="•"/>
              <a:defRPr sz="4400"/>
            </a:lvl3pPr>
            <a:lvl4pPr marL="0" indent="0">
              <a:spcBef>
                <a:spcPts val="1200"/>
              </a:spcBef>
              <a:buNone/>
              <a:defRPr sz="4400"/>
            </a:lvl4pPr>
            <a:lvl5pPr marL="0" indent="0">
              <a:spcBef>
                <a:spcPts val="1200"/>
              </a:spcBef>
              <a:buNone/>
              <a:defRPr sz="4400"/>
            </a:lvl5pPr>
            <a:lvl6pPr marL="0" indent="0">
              <a:spcBef>
                <a:spcPts val="1200"/>
              </a:spcBef>
              <a:buNone/>
              <a:defRPr sz="4400"/>
            </a:lvl6pPr>
            <a:lvl7pPr marL="0" indent="0">
              <a:spcBef>
                <a:spcPts val="1200"/>
              </a:spcBef>
              <a:buNone/>
              <a:defRPr sz="4400"/>
            </a:lvl7pPr>
            <a:lvl8pPr marL="0" indent="0">
              <a:spcBef>
                <a:spcPts val="1200"/>
              </a:spcBef>
              <a:buNone/>
              <a:defRPr sz="4400"/>
            </a:lvl8pPr>
            <a:lvl9pPr marL="0" indent="0">
              <a:spcBef>
                <a:spcPts val="1200"/>
              </a:spcBef>
              <a:buNone/>
              <a:defRPr sz="4400"/>
            </a:lvl9pPr>
          </a:lstStyle>
          <a:p>
            <a:pPr lvl="0"/>
            <a:r>
              <a:rPr lang="en-US" dirty="0" smtClean="0"/>
              <a:t>Type your question or a statement of the problem here</a:t>
            </a:r>
            <a:endParaRPr lang="en-US" dirty="0"/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37" hasCustomPrompt="1"/>
          </p:nvPr>
        </p:nvSpPr>
        <p:spPr>
          <a:xfrm>
            <a:off x="1143000" y="10497312"/>
            <a:ext cx="12801600" cy="128016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7" name="Content Placeholder 17"/>
          <p:cNvSpPr>
            <a:spLocks noGrp="1"/>
          </p:cNvSpPr>
          <p:nvPr>
            <p:ph sz="quarter" idx="38" hasCustomPrompt="1"/>
          </p:nvPr>
        </p:nvSpPr>
        <p:spPr>
          <a:xfrm>
            <a:off x="1143000" y="11868912"/>
            <a:ext cx="12801600" cy="280750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1143000" y="1495044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0" name="Content Placeholder 17"/>
          <p:cNvSpPr>
            <a:spLocks noGrp="1"/>
          </p:cNvSpPr>
          <p:nvPr>
            <p:ph sz="quarter" idx="25" hasCustomPrompt="1"/>
          </p:nvPr>
        </p:nvSpPr>
        <p:spPr>
          <a:xfrm>
            <a:off x="1143000" y="16440912"/>
            <a:ext cx="12801600" cy="6027461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11430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1" name="Content Placeholder 17"/>
          <p:cNvSpPr>
            <a:spLocks noGrp="1"/>
          </p:cNvSpPr>
          <p:nvPr>
            <p:ph sz="quarter" idx="26" hasCustomPrompt="1"/>
          </p:nvPr>
        </p:nvSpPr>
        <p:spPr>
          <a:xfrm>
            <a:off x="11430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21" hasCustomPrompt="1"/>
          </p:nvPr>
        </p:nvSpPr>
        <p:spPr>
          <a:xfrm>
            <a:off x="1554480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2" name="Content Placeholder 17"/>
          <p:cNvSpPr>
            <a:spLocks noGrp="1"/>
          </p:cNvSpPr>
          <p:nvPr>
            <p:ph sz="quarter" idx="27" hasCustomPrompt="1"/>
          </p:nvPr>
        </p:nvSpPr>
        <p:spPr>
          <a:xfrm>
            <a:off x="15544800" y="7114032"/>
            <a:ext cx="12801600" cy="679555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38" name="Text Placeholder 6"/>
          <p:cNvSpPr>
            <a:spLocks noGrp="1"/>
          </p:cNvSpPr>
          <p:nvPr>
            <p:ph type="body" sz="quarter" idx="40" hasCustomPrompt="1"/>
          </p:nvPr>
        </p:nvSpPr>
        <p:spPr>
          <a:xfrm>
            <a:off x="15544800" y="14328648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23" hasCustomPrompt="1"/>
          </p:nvPr>
        </p:nvSpPr>
        <p:spPr>
          <a:xfrm>
            <a:off x="15544800" y="15773399"/>
            <a:ext cx="12801600" cy="6694973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29" hasCustomPrompt="1"/>
          </p:nvPr>
        </p:nvSpPr>
        <p:spPr>
          <a:xfrm>
            <a:off x="15544800" y="2288743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5" name="Content Placeholder 17"/>
          <p:cNvSpPr>
            <a:spLocks noGrp="1"/>
          </p:cNvSpPr>
          <p:nvPr>
            <p:ph sz="quarter" idx="30" hasCustomPrompt="1"/>
          </p:nvPr>
        </p:nvSpPr>
        <p:spPr>
          <a:xfrm>
            <a:off x="15544800" y="24332184"/>
            <a:ext cx="12801600" cy="729691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31" hasCustomPrompt="1"/>
          </p:nvPr>
        </p:nvSpPr>
        <p:spPr>
          <a:xfrm>
            <a:off x="29900880" y="5669280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27" name="Content Placeholder 17"/>
          <p:cNvSpPr>
            <a:spLocks noGrp="1"/>
          </p:cNvSpPr>
          <p:nvPr>
            <p:ph sz="quarter" idx="32" hasCustomPrompt="1"/>
          </p:nvPr>
        </p:nvSpPr>
        <p:spPr>
          <a:xfrm>
            <a:off x="29900880" y="7114032"/>
            <a:ext cx="12801600" cy="731520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</a:p>
          <a:p>
            <a:pPr lvl="6"/>
            <a:r>
              <a:rPr lang="en-US" dirty="0" smtClean="0"/>
              <a:t>Seven</a:t>
            </a:r>
          </a:p>
          <a:p>
            <a:pPr lvl="7"/>
            <a:r>
              <a:rPr lang="en-US" dirty="0" smtClean="0"/>
              <a:t>Eight</a:t>
            </a:r>
          </a:p>
          <a:p>
            <a:pPr lvl="8"/>
            <a:r>
              <a:rPr lang="en-US" dirty="0" smtClean="0"/>
              <a:t>Nine</a:t>
            </a:r>
            <a:endParaRPr lang="en-US" dirty="0"/>
          </a:p>
        </p:txBody>
      </p:sp>
      <p:sp>
        <p:nvSpPr>
          <p:cNvPr id="28" name="Content Placeholder 17"/>
          <p:cNvSpPr>
            <a:spLocks noGrp="1"/>
          </p:cNvSpPr>
          <p:nvPr>
            <p:ph sz="quarter" idx="33" hasCustomPrompt="1"/>
          </p:nvPr>
        </p:nvSpPr>
        <p:spPr>
          <a:xfrm>
            <a:off x="29900880" y="14914834"/>
            <a:ext cx="12801600" cy="4538610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41" hasCustomPrompt="1"/>
          </p:nvPr>
        </p:nvSpPr>
        <p:spPr>
          <a:xfrm>
            <a:off x="29900880" y="19767596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40" name="Content Placeholder 17"/>
          <p:cNvSpPr>
            <a:spLocks noGrp="1"/>
          </p:cNvSpPr>
          <p:nvPr>
            <p:ph sz="quarter" idx="42" hasCustomPrompt="1"/>
          </p:nvPr>
        </p:nvSpPr>
        <p:spPr>
          <a:xfrm>
            <a:off x="29900880" y="21212348"/>
            <a:ext cx="12801600" cy="4344786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  <a:endParaRPr lang="en-US" dirty="0"/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4" hasCustomPrompt="1"/>
          </p:nvPr>
        </p:nvSpPr>
        <p:spPr>
          <a:xfrm>
            <a:off x="29900880" y="25722072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</p:spPr>
        <p:txBody>
          <a:bodyPr lIns="36576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5400" cap="none" baseline="0">
                <a:solidFill>
                  <a:schemeClr val="bg1"/>
                </a:solidFill>
                <a:latin typeface="+mj-lt"/>
              </a:defRPr>
            </a:lvl1pPr>
            <a:lvl2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2pPr>
            <a:lvl3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3pPr>
            <a:lvl4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4pPr>
            <a:lvl5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5pPr>
            <a:lvl6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6pPr>
            <a:lvl7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7pPr>
            <a:lvl8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8pPr>
            <a:lvl9pPr marL="0" indent="0">
              <a:spcBef>
                <a:spcPts val="0"/>
              </a:spcBef>
              <a:buNone/>
              <a:defRPr sz="6000" cap="all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en-US" dirty="0" smtClean="0"/>
              <a:t>Heading</a:t>
            </a:r>
            <a:endParaRPr lang="en-US" dirty="0"/>
          </a:p>
        </p:txBody>
      </p:sp>
      <p:sp>
        <p:nvSpPr>
          <p:cNvPr id="30" name="Content Placeholder 17"/>
          <p:cNvSpPr>
            <a:spLocks noGrp="1"/>
          </p:cNvSpPr>
          <p:nvPr>
            <p:ph sz="quarter" idx="35" hasCustomPrompt="1"/>
          </p:nvPr>
        </p:nvSpPr>
        <p:spPr>
          <a:xfrm>
            <a:off x="29900880" y="27166824"/>
            <a:ext cx="12801600" cy="4462272"/>
          </a:xfrm>
        </p:spPr>
        <p:txBody>
          <a:bodyPr lIns="91440" tIns="182880"/>
          <a:lstStyle>
            <a:lvl1pPr>
              <a:defRPr sz="3200" baseline="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dirty="0" smtClean="0"/>
              <a:t>Use this placeholder to add text or other content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A57DF-1C19-4726-AB84-014692BAD8F5}" type="datetimeFigureOut">
              <a:rPr lang="en-US" smtClean="0"/>
              <a:t>2/12/2015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C631-C489-4C11-812F-2172FBEAE8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43"/>
          </p:nvPr>
        </p:nvSpPr>
        <p:spPr>
          <a:xfrm>
            <a:off x="32270700" y="0"/>
            <a:ext cx="11620500" cy="3842445"/>
          </a:xfrm>
          <a:effectDag name="">
            <a:cont type="tree" name="">
              <a:effect ref="fillLine"/>
              <a:alphaMod>
                <a:cont name="">
                  <a:fill>
                    <a:gradFill>
                      <a:gsLst>
                        <a:gs pos="60000">
                          <a:srgbClr val="000000">
                            <a:alpha val="100000"/>
                          </a:srgbClr>
                        </a:gs>
                        <a:gs pos="97000">
                          <a:srgbClr val="000000">
                            <a:alpha val="0"/>
                          </a:srgbClr>
                        </a:gs>
                      </a:gsLst>
                      <a:lin ang="10800000"/>
                    </a:gradFill>
                  </a:fill>
                </a:cont>
              </a:alphaMod>
            </a:cont>
          </a:effectDag>
        </p:spPr>
        <p:txBody>
          <a:bodyPr lIns="91440" tIns="457200" rIns="91440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0772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9168" userDrawn="1">
          <p15:clr>
            <a:srgbClr val="A4A3A4"/>
          </p15:clr>
        </p15:guide>
        <p15:guide id="2" pos="18480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ltGray">
          <a:xfrm>
            <a:off x="0" y="0"/>
            <a:ext cx="43891200" cy="502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158240" y="685860"/>
            <a:ext cx="30175200" cy="29717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8240" y="6019800"/>
            <a:ext cx="41589960" cy="23629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300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57DF-1C19-4726-AB84-014692BAD8F5}" type="datetimeFigureOut">
              <a:rPr lang="en-US" smtClean="0"/>
              <a:pPr/>
              <a:t>2/12/2015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18520" y="32114698"/>
            <a:ext cx="2185416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872680" y="32114698"/>
            <a:ext cx="987552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C631-C489-4C11-812F-2172FBEAE8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 bwMode="gray">
          <a:xfrm>
            <a:off x="0" y="3886200"/>
            <a:ext cx="43891200" cy="1143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0" y="3886200"/>
            <a:ext cx="43891200" cy="0"/>
          </a:xfrm>
          <a:prstGeom prst="line">
            <a:avLst/>
          </a:prstGeom>
          <a:ln w="114300"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8807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115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" indent="-457200" algn="l" defTabSz="4389120" rtl="0" eaLnBrk="1" latinLnBrk="0" hangingPunct="1">
        <a:lnSpc>
          <a:spcPct val="100000"/>
        </a:lnSpc>
        <a:spcBef>
          <a:spcPts val="1200"/>
        </a:spcBef>
        <a:buClr>
          <a:schemeClr val="bg1">
            <a:lumMod val="65000"/>
          </a:schemeClr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720" userDrawn="1">
          <p15:clr>
            <a:srgbClr val="A4A3A4"/>
          </p15:clr>
        </p15:guide>
        <p15:guide id="3" pos="26928" userDrawn="1">
          <p15:clr>
            <a:srgbClr val="A4A3A4"/>
          </p15:clr>
        </p15:guide>
        <p15:guide id="4" pos="1382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Ethical Hacking of License Managers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 dirty="0" smtClean="0"/>
              <a:t>Karishma Agarwal, </a:t>
            </a:r>
            <a:r>
              <a:rPr lang="en-US" dirty="0" err="1" smtClean="0"/>
              <a:t>Prathmesh</a:t>
            </a:r>
            <a:r>
              <a:rPr lang="en-US" dirty="0" smtClean="0"/>
              <a:t> </a:t>
            </a:r>
            <a:r>
              <a:rPr lang="en-US" dirty="0" err="1" smtClean="0"/>
              <a:t>Kallurkar</a:t>
            </a:r>
            <a:r>
              <a:rPr lang="en-US" dirty="0" smtClean="0"/>
              <a:t>, Siva </a:t>
            </a:r>
            <a:r>
              <a:rPr lang="en-US" dirty="0" smtClean="0"/>
              <a:t>Krishna </a:t>
            </a:r>
            <a:r>
              <a:rPr lang="en-US" dirty="0" err="1" smtClean="0"/>
              <a:t>Aleti</a:t>
            </a:r>
            <a:r>
              <a:rPr lang="en-US" dirty="0" smtClean="0"/>
              <a:t> </a:t>
            </a:r>
            <a:r>
              <a:rPr lang="en-US" dirty="0" smtClean="0"/>
              <a:t>, </a:t>
            </a:r>
            <a:r>
              <a:rPr lang="en-US" dirty="0" err="1" smtClean="0"/>
              <a:t>Smruti</a:t>
            </a:r>
            <a:r>
              <a:rPr lang="en-US" dirty="0" smtClean="0"/>
              <a:t> R. Sarangi ,IIT Delhi</a:t>
            </a:r>
            <a:endParaRPr lang="en-US" dirty="0"/>
          </a:p>
        </p:txBody>
      </p:sp>
      <p:sp>
        <p:nvSpPr>
          <p:cNvPr id="67" name="Text Placeholder 66"/>
          <p:cNvSpPr>
            <a:spLocks noGrp="1"/>
          </p:cNvSpPr>
          <p:nvPr>
            <p:ph type="body" sz="quarter" idx="13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Problem</a:t>
            </a:r>
            <a:endParaRPr lang="en-US" dirty="0"/>
          </a:p>
        </p:txBody>
      </p:sp>
      <p:sp>
        <p:nvSpPr>
          <p:cNvPr id="69" name="Text Placeholder 68"/>
          <p:cNvSpPr>
            <a:spLocks noGrp="1"/>
          </p:cNvSpPr>
          <p:nvPr>
            <p:ph type="body" sz="quarter" idx="39"/>
          </p:nvPr>
        </p:nvSpPr>
        <p:spPr>
          <a:xfrm>
            <a:off x="965200" y="7093368"/>
            <a:ext cx="12865100" cy="5198579"/>
          </a:xfrm>
        </p:spPr>
        <p:txBody>
          <a:bodyPr/>
          <a:lstStyle/>
          <a:p>
            <a:pPr algn="just"/>
            <a:r>
              <a:rPr lang="en-US" dirty="0"/>
              <a:t>This </a:t>
            </a:r>
            <a:r>
              <a:rPr lang="en-US" dirty="0" smtClean="0"/>
              <a:t>paper proposes a novel strategy to circumvent the license validation </a:t>
            </a:r>
            <a:r>
              <a:rPr lang="en-US" dirty="0" smtClean="0"/>
              <a:t>of </a:t>
            </a:r>
            <a:r>
              <a:rPr lang="en-US" dirty="0" smtClean="0"/>
              <a:t>proprietary software. We use an emulator, Intel PIN, to collect the control flow information of the program. This information is used to create an automated </a:t>
            </a:r>
            <a:r>
              <a:rPr lang="en-US" dirty="0" smtClean="0"/>
              <a:t>tool, </a:t>
            </a:r>
            <a:r>
              <a:rPr lang="en-US" dirty="0" smtClean="0"/>
              <a:t>which determines the potential regions of code </a:t>
            </a:r>
            <a:r>
              <a:rPr lang="en-US" dirty="0" smtClean="0"/>
              <a:t>that </a:t>
            </a:r>
            <a:r>
              <a:rPr lang="en-US" dirty="0" smtClean="0"/>
              <a:t>could be checking the validity of the license file and tries to skip them.</a:t>
            </a:r>
            <a:endParaRPr lang="en-US" dirty="0"/>
          </a:p>
        </p:txBody>
      </p:sp>
      <p:sp>
        <p:nvSpPr>
          <p:cNvPr id="68" name="Text Placeholder 67"/>
          <p:cNvSpPr>
            <a:spLocks noGrp="1"/>
          </p:cNvSpPr>
          <p:nvPr>
            <p:ph type="body" sz="quarter" idx="37"/>
          </p:nvPr>
        </p:nvSpPr>
        <p:spPr>
          <a:xfrm>
            <a:off x="1067150" y="18859797"/>
            <a:ext cx="12801600" cy="128016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38"/>
          </p:nvPr>
        </p:nvSpPr>
        <p:spPr>
          <a:xfrm>
            <a:off x="1028700" y="20220131"/>
            <a:ext cx="12801600" cy="45430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 smtClean="0"/>
              <a:t>Traditional techniques use a lot of manual intervention to reverse engineer a proprietary software. Commonly used tools are :</a:t>
            </a:r>
          </a:p>
          <a:p>
            <a:r>
              <a:rPr lang="en-US" sz="4000" dirty="0" err="1" smtClean="0"/>
              <a:t>Decompilers</a:t>
            </a:r>
            <a:endParaRPr lang="en-US" sz="4000" dirty="0" smtClean="0"/>
          </a:p>
          <a:p>
            <a:r>
              <a:rPr lang="en-US" sz="4000" dirty="0" smtClean="0"/>
              <a:t>Disassemblers</a:t>
            </a:r>
          </a:p>
          <a:p>
            <a:r>
              <a:rPr lang="en-US" sz="4000" dirty="0" smtClean="0"/>
              <a:t>Debuggers</a:t>
            </a:r>
          </a:p>
          <a:p>
            <a:pPr marL="0" indent="0">
              <a:buNone/>
            </a:pPr>
            <a:endParaRPr lang="en-US" sz="4000" dirty="0" smtClean="0"/>
          </a:p>
          <a:p>
            <a:r>
              <a:rPr lang="en-US" sz="4000" dirty="0" smtClean="0"/>
              <a:t>Microring Resonators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1076961" y="12456853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Working of a License Manager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962661" y="24885342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Software used for our Experimentations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Control Flow Deviation Analysis(CFDA)</a:t>
            </a:r>
            <a:endParaRPr lang="en-US" dirty="0"/>
          </a:p>
        </p:txBody>
      </p:sp>
      <p:sp>
        <p:nvSpPr>
          <p:cNvPr id="70" name="Text Placeholder 69"/>
          <p:cNvSpPr>
            <a:spLocks noGrp="1"/>
          </p:cNvSpPr>
          <p:nvPr>
            <p:ph type="body" sz="quarter" idx="40"/>
          </p:nvPr>
        </p:nvSpPr>
        <p:spPr>
          <a:xfrm>
            <a:off x="15544800" y="15207012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Results of CFDA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9"/>
          </p:nvPr>
        </p:nvSpPr>
        <p:spPr>
          <a:xfrm>
            <a:off x="15586959" y="21188064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Call Graph Alteration (CGA)</a:t>
            </a:r>
            <a:endParaRPr lang="en-US" dirty="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29900880" y="11480693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Results of CGA</a:t>
            </a:r>
            <a:endParaRPr 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34"/>
          </p:nvPr>
        </p:nvSpPr>
        <p:spPr>
          <a:xfrm>
            <a:off x="30008176" y="25158615"/>
            <a:ext cx="12801600" cy="1219200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35"/>
          </p:nvPr>
        </p:nvSpPr>
        <p:spPr>
          <a:xfrm>
            <a:off x="30004789" y="26500893"/>
            <a:ext cx="12801600" cy="5020057"/>
          </a:xfrm>
        </p:spPr>
        <p:txBody>
          <a:bodyPr>
            <a:normAutofit/>
          </a:bodyPr>
          <a:lstStyle/>
          <a:p>
            <a:pPr algn="just"/>
            <a:r>
              <a:rPr lang="en-US" sz="4000" dirty="0" err="1" smtClean="0"/>
              <a:t>LicenseManager</a:t>
            </a:r>
            <a:r>
              <a:rPr lang="en-US" sz="4000" dirty="0" smtClean="0"/>
              <a:t>: http</a:t>
            </a:r>
            <a:r>
              <a:rPr lang="en-US" sz="4000" dirty="0"/>
              <a:t>://java.nicholaswilliams.net/licensemanager/.</a:t>
            </a:r>
          </a:p>
          <a:p>
            <a:pPr algn="just"/>
            <a:r>
              <a:rPr lang="en-US" sz="4000" dirty="0" smtClean="0"/>
              <a:t>License3j : http</a:t>
            </a:r>
            <a:r>
              <a:rPr lang="en-US" sz="4000" dirty="0"/>
              <a:t>://verhas.github.io/license3j/home.html.</a:t>
            </a:r>
          </a:p>
          <a:p>
            <a:pPr algn="just"/>
            <a:r>
              <a:rPr lang="en-US" sz="4000" dirty="0" err="1" smtClean="0"/>
              <a:t>Luk</a:t>
            </a:r>
            <a:r>
              <a:rPr lang="en-US" sz="4000" dirty="0" smtClean="0"/>
              <a:t>, Chi-Keung, et. al. “Pin : building customized program analysis tools with dynamic </a:t>
            </a:r>
            <a:r>
              <a:rPr lang="en-US" sz="4000" smtClean="0"/>
              <a:t>instrumentation</a:t>
            </a:r>
            <a:r>
              <a:rPr lang="en-US" sz="4000" smtClean="0"/>
              <a:t>”, </a:t>
            </a:r>
            <a:r>
              <a:rPr lang="en-US" sz="4000" dirty="0" smtClean="0"/>
              <a:t>ACM SIGPLAN Notices. Vol. 40 No. 6, 2005</a:t>
            </a:r>
            <a:r>
              <a:rPr lang="nn-NO" sz="4000" dirty="0" smtClean="0"/>
              <a:t>.</a:t>
            </a:r>
            <a:endParaRPr lang="en-US" sz="4000" dirty="0"/>
          </a:p>
        </p:txBody>
      </p:sp>
      <p:sp>
        <p:nvSpPr>
          <p:cNvPr id="54" name="Text Placeholder 17"/>
          <p:cNvSpPr txBox="1">
            <a:spLocks/>
          </p:cNvSpPr>
          <p:nvPr/>
        </p:nvSpPr>
        <p:spPr>
          <a:xfrm>
            <a:off x="29900880" y="17567739"/>
            <a:ext cx="12801600" cy="12192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91000">
                <a:schemeClr val="accent1"/>
              </a:gs>
              <a:gs pos="90000">
                <a:schemeClr val="tx1">
                  <a:lumMod val="65000"/>
                  <a:lumOff val="35000"/>
                </a:schemeClr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lIns="365760" tIns="45720" rIns="91440" bIns="45720" rtlCol="0" anchor="ctr">
            <a:noAutofit/>
          </a:bodyPr>
          <a:lstStyle>
            <a:lvl1pPr marL="0" indent="0" algn="ctr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5400" kern="1200" cap="none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438912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Font typeface="Arial" panose="020B0604020202020204" pitchFamily="34" charset="0"/>
              <a:buNone/>
              <a:defRPr sz="60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6300" y="26226655"/>
            <a:ext cx="1250719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We use three applications for our purpose : </a:t>
            </a:r>
            <a:endParaRPr lang="en-US" sz="4000" dirty="0" smtClean="0"/>
          </a:p>
          <a:p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 </a:t>
            </a:r>
            <a:r>
              <a:rPr lang="en-US" sz="4000" dirty="0"/>
              <a:t>T</a:t>
            </a:r>
            <a:r>
              <a:rPr lang="en-US" sz="4000" dirty="0" smtClean="0"/>
              <a:t>wo </a:t>
            </a:r>
            <a:r>
              <a:rPr lang="en-US" sz="4000" dirty="0"/>
              <a:t>of them </a:t>
            </a:r>
            <a:r>
              <a:rPr lang="en-US" sz="4000" dirty="0" smtClean="0"/>
              <a:t>are </a:t>
            </a:r>
            <a:r>
              <a:rPr lang="en-US" sz="4000" dirty="0"/>
              <a:t>open source </a:t>
            </a:r>
            <a:r>
              <a:rPr lang="en-US" sz="4000" dirty="0" smtClean="0"/>
              <a:t>license </a:t>
            </a:r>
            <a:r>
              <a:rPr lang="en-US" sz="4000" dirty="0" smtClean="0"/>
              <a:t>managers</a:t>
            </a:r>
            <a:r>
              <a:rPr lang="en-US" sz="4000" dirty="0"/>
              <a:t>:</a:t>
            </a:r>
            <a:r>
              <a:rPr lang="en-US" sz="4000" dirty="0" smtClean="0"/>
              <a:t> </a:t>
            </a:r>
            <a:r>
              <a:rPr lang="en-US" sz="4000" dirty="0" smtClean="0"/>
              <a:t>License3j </a:t>
            </a:r>
            <a:r>
              <a:rPr lang="en-US" sz="4000" dirty="0"/>
              <a:t>and </a:t>
            </a:r>
            <a:r>
              <a:rPr lang="en-US" sz="4000" dirty="0" err="1" smtClean="0"/>
              <a:t>LicenseManager</a:t>
            </a: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 smtClean="0"/>
              <a:t>The third </a:t>
            </a:r>
            <a:r>
              <a:rPr lang="en-US" sz="4000" dirty="0"/>
              <a:t>application is a proprietary software whose source code is not </a:t>
            </a:r>
            <a:r>
              <a:rPr lang="en-US" sz="4000" dirty="0" smtClean="0"/>
              <a:t>available </a:t>
            </a:r>
            <a:r>
              <a:rPr lang="en-US" sz="4000" dirty="0"/>
              <a:t>with us.</a:t>
            </a:r>
          </a:p>
          <a:p>
            <a:endParaRPr lang="en-US" sz="4000" dirty="0" err="1" smtClean="0"/>
          </a:p>
        </p:txBody>
      </p:sp>
      <p:sp>
        <p:nvSpPr>
          <p:cNvPr id="3" name="TextBox 2"/>
          <p:cNvSpPr txBox="1"/>
          <p:nvPr/>
        </p:nvSpPr>
        <p:spPr>
          <a:xfrm>
            <a:off x="15445565" y="16941101"/>
            <a:ext cx="12801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We were able to subvert the date check for all the three software using this approach. However, the CRC check and decryption of </a:t>
            </a:r>
            <a:r>
              <a:rPr lang="en-US" sz="4000" dirty="0" smtClean="0"/>
              <a:t>the license </a:t>
            </a:r>
            <a:r>
              <a:rPr lang="en-US" sz="4000" dirty="0" smtClean="0"/>
              <a:t>file is performed using multiple functions, each causing a side-effect by changing a global variable, hence rendering this approach impractical for our purpose.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06165" y="28380006"/>
            <a:ext cx="12801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When we provide an incorrect license file to the software, the execution follows a series of functions before crashing. If we skip a correct function in this call stack, we may reach a valid state without passing through the license check.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29900880" y="5396166"/>
                <a:ext cx="128016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4000" dirty="0" smtClean="0"/>
                  <a:t>The </a:t>
                </a:r>
                <a:r>
                  <a:rPr lang="en-US" sz="4000" dirty="0" err="1" smtClean="0"/>
                  <a:t>licenseCheck</a:t>
                </a:r>
                <a:r>
                  <a:rPr lang="en-US" sz="4000" dirty="0" smtClean="0"/>
                  <a:t> functionality can be circumvented by skipping multiple instructions inside the correct function. Finding the identity of the correct function and the correct skip takes O(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 smtClean="0"/>
                  <a:t>) time, </a:t>
                </a:r>
                <a:r>
                  <a:rPr lang="en-US" sz="4000" dirty="0" smtClean="0"/>
                  <a:t>where </a:t>
                </a:r>
                <a:r>
                  <a:rPr lang="en-US" sz="4000" i="1" dirty="0" smtClean="0"/>
                  <a:t>m</a:t>
                </a:r>
                <a:r>
                  <a:rPr lang="en-US" sz="4000" dirty="0" smtClean="0"/>
                  <a:t> is the number of functions inside the call stack and </a:t>
                </a:r>
                <a:r>
                  <a:rPr lang="en-US" sz="4000" i="1" dirty="0" smtClean="0"/>
                  <a:t>n</a:t>
                </a:r>
                <a:r>
                  <a:rPr lang="en-US" sz="4000" dirty="0" smtClean="0"/>
                  <a:t> is the number of instructions in a function. A tool was created which jumps from the 4 instructions before each function call to any of the 4 instructions after the function call. </a:t>
                </a:r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0880" y="5396166"/>
                <a:ext cx="12801600" cy="5016758"/>
              </a:xfrm>
              <a:prstGeom prst="rect">
                <a:avLst/>
              </a:prstGeom>
              <a:blipFill rotWithShape="0">
                <a:blip r:embed="rId3"/>
                <a:stretch>
                  <a:fillRect l="-1667" t="-2187" r="-1667" b="-42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9900880" y="13359210"/>
            <a:ext cx="126796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We were able to break the </a:t>
            </a:r>
            <a:r>
              <a:rPr lang="en-US" sz="4000" dirty="0" smtClean="0"/>
              <a:t>applications </a:t>
            </a:r>
            <a:r>
              <a:rPr lang="en-US" sz="4000" dirty="0" smtClean="0"/>
              <a:t>created using License3j and the commercial software by skipping a single instruction (function call). However, we could break </a:t>
            </a:r>
            <a:r>
              <a:rPr lang="en-US" sz="4000" dirty="0" err="1" smtClean="0"/>
              <a:t>LicenseManager</a:t>
            </a:r>
            <a:r>
              <a:rPr lang="en-US" sz="4000" dirty="0" smtClean="0"/>
              <a:t> by using small skips of 4 instructions.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900880" y="19394942"/>
            <a:ext cx="126796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Our approach uses an emulator to analyze the control flow of the software using an incorrect license file. We prove the correctness of </a:t>
            </a:r>
            <a:r>
              <a:rPr lang="en-US" sz="4000" dirty="0" smtClean="0"/>
              <a:t>the CGA </a:t>
            </a:r>
            <a:r>
              <a:rPr lang="en-US" sz="4000" dirty="0" smtClean="0"/>
              <a:t>approach on all the three applications. This approach </a:t>
            </a:r>
            <a:r>
              <a:rPr lang="en-US" sz="4000" dirty="0" smtClean="0"/>
              <a:t>uses </a:t>
            </a:r>
            <a:r>
              <a:rPr lang="en-US" sz="4000" dirty="0" smtClean="0"/>
              <a:t>a lot of combinations to break the license </a:t>
            </a:r>
            <a:r>
              <a:rPr lang="en-US" sz="4000" dirty="0" smtClean="0"/>
              <a:t>validation phase. </a:t>
            </a:r>
            <a:r>
              <a:rPr lang="en-US" sz="4000" dirty="0" smtClean="0"/>
              <a:t>We are currently working on pruning the combinations by a substantial amount.</a:t>
            </a:r>
          </a:p>
        </p:txBody>
      </p:sp>
      <p:pic>
        <p:nvPicPr>
          <p:cNvPr id="26" name="Picture Placeholder 25"/>
          <p:cNvPicPr>
            <a:picLocks noGrp="1" noChangeAspect="1"/>
          </p:cNvPicPr>
          <p:nvPr>
            <p:ph type="pic" sz="quarter" idx="4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32" b="27932"/>
          <a:stretch>
            <a:fillRect/>
          </a:stretch>
        </p:blipFill>
        <p:spPr>
          <a:xfrm>
            <a:off x="33095246" y="1380134"/>
            <a:ext cx="10575235" cy="3496817"/>
          </a:xfrm>
        </p:spPr>
      </p:pic>
      <p:sp>
        <p:nvSpPr>
          <p:cNvPr id="27" name="TextBox 26"/>
          <p:cNvSpPr txBox="1"/>
          <p:nvPr/>
        </p:nvSpPr>
        <p:spPr>
          <a:xfrm>
            <a:off x="15384780" y="7094691"/>
            <a:ext cx="360246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The basic strategy is to ascertain the difference in the dynamic control flow of the application with a valid license key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405220" y="12520782"/>
            <a:ext cx="131919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/>
              <a:t>and an invalid </a:t>
            </a:r>
            <a:r>
              <a:rPr lang="en-US" sz="4000" dirty="0"/>
              <a:t>one. This difference is then leveraged to spoof a valid run. </a:t>
            </a:r>
            <a:r>
              <a:rPr lang="en-US" sz="4000" dirty="0" smtClean="0"/>
              <a:t>The Longest </a:t>
            </a:r>
            <a:r>
              <a:rPr lang="en-US" sz="4000" dirty="0"/>
              <a:t>Common Subsequence (LCS</a:t>
            </a:r>
            <a:r>
              <a:rPr lang="en-US" sz="4000" dirty="0" smtClean="0"/>
              <a:t>) algorithm </a:t>
            </a:r>
            <a:r>
              <a:rPr lang="en-US" sz="4000" dirty="0"/>
              <a:t>is applied to find the divergence in the two execution traces.</a:t>
            </a:r>
          </a:p>
          <a:p>
            <a:pPr algn="just"/>
            <a:endParaRPr lang="en-US" sz="4000" dirty="0" smtClean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18" y="14033779"/>
            <a:ext cx="5694158" cy="428585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964797"/>
            <a:ext cx="5627096" cy="457239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4449" y="23019036"/>
            <a:ext cx="11336885" cy="5117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29231" y="7500252"/>
            <a:ext cx="8317934" cy="47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9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ence Poster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 sz="6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4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60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A3AC1795-03CA-4218-8E9C-394F2C72EB71}" vid="{9E91E023-53D0-48CE-AFD1-CE3DA49243D0}"/>
    </a:ext>
  </a:extLst>
</a:theme>
</file>

<file path=ppt/theme/theme2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cience Poster">
      <a:dk1>
        <a:srgbClr val="000000"/>
      </a:dk1>
      <a:lt1>
        <a:sysClr val="window" lastClr="FFFFFF"/>
      </a:lt1>
      <a:dk2>
        <a:srgbClr val="1B1B1B"/>
      </a:dk2>
      <a:lt2>
        <a:srgbClr val="E5E8E8"/>
      </a:lt2>
      <a:accent1>
        <a:srgbClr val="00B0EA"/>
      </a:accent1>
      <a:accent2>
        <a:srgbClr val="45AE22"/>
      </a:accent2>
      <a:accent3>
        <a:srgbClr val="FFFF00"/>
      </a:accent3>
      <a:accent4>
        <a:srgbClr val="F2760D"/>
      </a:accent4>
      <a:accent5>
        <a:srgbClr val="BB2B35"/>
      </a:accent5>
      <a:accent6>
        <a:srgbClr val="6C3CA2"/>
      </a:accent6>
      <a:hlink>
        <a:srgbClr val="00B0EA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9B7E175-EA31-4EB5-9BCC-A945A81036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TS104001343</Template>
  <TotalTime>0</TotalTime>
  <Words>513</Words>
  <Application>Microsoft Office PowerPoint</Application>
  <PresentationFormat>Custom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Science Poster</vt:lpstr>
      <vt:lpstr>Ethical Hacking of License Managers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2013-10-06T16:09:53Z</dcterms:created>
  <dcterms:modified xsi:type="dcterms:W3CDTF">2015-02-12T06:16:57Z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TC040013439991</vt:lpwstr>
  </property>
</Properties>
</file>