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5"/>
  </p:notesMasterIdLst>
  <p:sldIdLst>
    <p:sldId id="256" r:id="rId2"/>
    <p:sldId id="258" r:id="rId3"/>
    <p:sldId id="259" r:id="rId4"/>
    <p:sldId id="267" r:id="rId5"/>
    <p:sldId id="262" r:id="rId6"/>
    <p:sldId id="260" r:id="rId7"/>
    <p:sldId id="261" r:id="rId8"/>
    <p:sldId id="263" r:id="rId9"/>
    <p:sldId id="264" r:id="rId10"/>
    <p:sldId id="265" r:id="rId11"/>
    <p:sldId id="284" r:id="rId12"/>
    <p:sldId id="285" r:id="rId13"/>
    <p:sldId id="268" r:id="rId14"/>
    <p:sldId id="266" r:id="rId15"/>
    <p:sldId id="271" r:id="rId16"/>
    <p:sldId id="272" r:id="rId17"/>
    <p:sldId id="273" r:id="rId18"/>
    <p:sldId id="274" r:id="rId19"/>
    <p:sldId id="286" r:id="rId20"/>
    <p:sldId id="269" r:id="rId21"/>
    <p:sldId id="270" r:id="rId22"/>
    <p:sldId id="275" r:id="rId23"/>
    <p:sldId id="276" r:id="rId24"/>
    <p:sldId id="277" r:id="rId25"/>
    <p:sldId id="279" r:id="rId26"/>
    <p:sldId id="278" r:id="rId27"/>
    <p:sldId id="282" r:id="rId28"/>
    <p:sldId id="283" r:id="rId29"/>
    <p:sldId id="287" r:id="rId30"/>
    <p:sldId id="280" r:id="rId31"/>
    <p:sldId id="281" r:id="rId32"/>
    <p:sldId id="288" r:id="rId33"/>
    <p:sldId id="289" r:id="rId34"/>
    <p:sldId id="291" r:id="rId35"/>
    <p:sldId id="311" r:id="rId36"/>
    <p:sldId id="290" r:id="rId37"/>
    <p:sldId id="292" r:id="rId38"/>
    <p:sldId id="293" r:id="rId39"/>
    <p:sldId id="296" r:id="rId40"/>
    <p:sldId id="297" r:id="rId41"/>
    <p:sldId id="298" r:id="rId42"/>
    <p:sldId id="299" r:id="rId43"/>
    <p:sldId id="300" r:id="rId44"/>
    <p:sldId id="305" r:id="rId45"/>
    <p:sldId id="306" r:id="rId46"/>
    <p:sldId id="301" r:id="rId47"/>
    <p:sldId id="294" r:id="rId48"/>
    <p:sldId id="302" r:id="rId49"/>
    <p:sldId id="303" r:id="rId50"/>
    <p:sldId id="304" r:id="rId51"/>
    <p:sldId id="310" r:id="rId52"/>
    <p:sldId id="309" r:id="rId53"/>
    <p:sldId id="295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722E13-E4EF-4F6C-8052-396DDE0FE5DC}" type="datetimeFigureOut">
              <a:rPr lang="en-US" smtClean="0"/>
              <a:t>1/21/2017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1E8A9-80E6-40D1-8535-B81F808AAD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51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1E8A9-80E6-40D1-8535-B81F808AAD3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1E8A9-80E6-40D1-8535-B81F808AAD3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471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1E8A9-80E6-40D1-8535-B81F808AAD3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8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F81A5-246E-4689-9BAB-A61029CB2579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856F-DC3D-476B-ACD9-6E97A22CA44F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AD8B2-1CB6-42CC-A951-C22F71D13DD0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53E38-4C3B-454B-A6C9-ECAF2DBC676C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89CB2-F331-47E4-AA6C-4A19CCF0C7D6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10540-2CA0-43B3-A08A-6B7781570F39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AF045-BB0B-4421-A109-E76AE3AB95B7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4296-F6A1-4E10-972A-D93AB384FC4F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8AD2-96FB-4E53-924B-B64479CF3AB5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A3FA6-67B6-4086-8E2F-23C99BF36D5F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8E822-A1D3-41AD-BB71-77773DDE62BF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BEBC0-6AA9-45C8-82E2-9C661A47E19F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E977-ED5F-4FAD-82FC-A4AF6A9264A5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6B239-AE1E-4635-BEB6-4039BB7EA509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C16A4-DCD4-4D2F-977B-C289085C4C6C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49EE-2E51-4430-BE77-207926110F44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2DE9-0633-4FF8-B1DC-DE2DB6912E82}" type="datetime1">
              <a:rPr lang="en-US" smtClean="0"/>
              <a:t>1/21/2017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adv-r.had.co.nz/Functional-programming.html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log.revolutionanalytics.com/2014/02/3d-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R Language</a:t>
            </a:r>
            <a:br>
              <a:rPr lang="en-US" dirty="0" smtClean="0"/>
            </a:br>
            <a:r>
              <a:rPr lang="en-US" dirty="0"/>
              <a:t>	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Dr. </a:t>
            </a:r>
            <a:r>
              <a:rPr lang="en-US" dirty="0" err="1" smtClean="0"/>
              <a:t>Smruti</a:t>
            </a:r>
            <a:r>
              <a:rPr lang="en-US" dirty="0" smtClean="0"/>
              <a:t> R. Sarangi and Ms. </a:t>
            </a:r>
            <a:r>
              <a:rPr lang="en-US" dirty="0" err="1" smtClean="0"/>
              <a:t>Hameedah</a:t>
            </a:r>
            <a:r>
              <a:rPr lang="en-US" dirty="0" smtClean="0"/>
              <a:t> Sultan</a:t>
            </a:r>
          </a:p>
          <a:p>
            <a:r>
              <a:rPr lang="en-US" dirty="0" smtClean="0"/>
              <a:t>Computer Science and Engineering</a:t>
            </a:r>
          </a:p>
          <a:p>
            <a:r>
              <a:rPr lang="en-US" dirty="0" smtClean="0"/>
              <a:t>IIT Delhi</a:t>
            </a:r>
            <a:endParaRPr lang="en-US" dirty="0"/>
          </a:p>
        </p:txBody>
      </p:sp>
      <p:pic>
        <p:nvPicPr>
          <p:cNvPr id="1026" name="Picture 2" descr="R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4709" y="3846512"/>
            <a:ext cx="2095500" cy="1619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43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 Suppose we want a vector of the form:</a:t>
            </a:r>
            <a:br>
              <a:rPr lang="en-US" dirty="0" smtClean="0"/>
            </a:br>
            <a:r>
              <a:rPr lang="en-US" dirty="0" smtClean="0"/>
              <a:t>(1,2,3,... 100)</a:t>
            </a:r>
          </a:p>
          <a:p>
            <a:r>
              <a:rPr lang="en-US" dirty="0" smtClean="0"/>
              <a:t>We do not have to </a:t>
            </a:r>
            <a:r>
              <a:rPr lang="en-US" dirty="0" smtClean="0">
                <a:solidFill>
                  <a:srgbClr val="0070C0"/>
                </a:solidFill>
              </a:rPr>
              <a:t>generate</a:t>
            </a:r>
            <a:r>
              <a:rPr lang="en-US" dirty="0" smtClean="0"/>
              <a:t> it manually.</a:t>
            </a:r>
          </a:p>
          <a:p>
            <a:r>
              <a:rPr lang="en-US" dirty="0" smtClean="0"/>
              <a:t>We can use the following commands:</a:t>
            </a:r>
            <a:br>
              <a:rPr lang="en-US" dirty="0" smtClean="0"/>
            </a:br>
            <a:r>
              <a:rPr lang="en-US" b="1" dirty="0" smtClean="0"/>
              <a:t>&gt; </a:t>
            </a:r>
            <a:r>
              <a:rPr lang="en-US" dirty="0" smtClean="0"/>
              <a:t>v &lt;- 1:100</a:t>
            </a:r>
            <a:br>
              <a:rPr lang="en-US" dirty="0" smtClean="0"/>
            </a:br>
            <a:r>
              <a:rPr lang="en-US" dirty="0" smtClean="0"/>
              <a:t>OR</a:t>
            </a:r>
            <a:br>
              <a:rPr lang="en-US" dirty="0" smtClean="0"/>
            </a:br>
            <a:r>
              <a:rPr lang="en-US" b="1" dirty="0" smtClean="0"/>
              <a:t>&gt; </a:t>
            </a:r>
            <a:r>
              <a:rPr lang="en-US" dirty="0" smtClean="0"/>
              <a:t>v &lt;- </a:t>
            </a:r>
            <a:r>
              <a:rPr lang="en-US" dirty="0" err="1" smtClean="0"/>
              <a:t>seq</a:t>
            </a:r>
            <a:r>
              <a:rPr lang="en-US" dirty="0" smtClean="0"/>
              <a:t>(1,100)</a:t>
            </a:r>
          </a:p>
          <a:p>
            <a:r>
              <a:rPr lang="en-US" i="1" dirty="0" err="1">
                <a:solidFill>
                  <a:srgbClr val="0070C0"/>
                </a:solidFill>
              </a:rPr>
              <a:t>s</a:t>
            </a:r>
            <a:r>
              <a:rPr lang="en-US" i="1" dirty="0" err="1" smtClean="0">
                <a:solidFill>
                  <a:srgbClr val="0070C0"/>
                </a:solidFill>
              </a:rPr>
              <a:t>eq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takes an additional argument, which is the difference between consecutive numbers:</a:t>
            </a:r>
          </a:p>
          <a:p>
            <a:pPr lvl="1"/>
            <a:r>
              <a:rPr lang="en-US" dirty="0" err="1" smtClean="0"/>
              <a:t>seq</a:t>
            </a:r>
            <a:r>
              <a:rPr lang="en-US" dirty="0" smtClean="0"/>
              <a:t> (1,100,10) gives (1,11,21,31 ... , 91)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rep</a:t>
            </a:r>
            <a:r>
              <a:rPr lang="en-US" dirty="0" smtClean="0"/>
              <a:t> (2,5) generates a vector (2, 2, 2, 2,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2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Variables and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11412" y="1583266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R </a:t>
            </a:r>
            <a:r>
              <a:rPr lang="en-US" dirty="0" smtClean="0">
                <a:solidFill>
                  <a:srgbClr val="FF0000"/>
                </a:solidFill>
              </a:rPr>
              <a:t>recognizes</a:t>
            </a:r>
            <a:r>
              <a:rPr lang="en-US" dirty="0" smtClean="0"/>
              <a:t> the constants: TRUE, FALSE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TRUE corresponds to 1</a:t>
            </a:r>
          </a:p>
          <a:p>
            <a:pPr lvl="1"/>
            <a:r>
              <a:rPr lang="en-US" dirty="0" smtClean="0"/>
              <a:t> FALSE corresponds to 0</a:t>
            </a:r>
          </a:p>
          <a:p>
            <a:r>
              <a:rPr lang="en-US" dirty="0" smtClean="0"/>
              <a:t>We can </a:t>
            </a:r>
            <a:r>
              <a:rPr lang="en-US" dirty="0" smtClean="0">
                <a:solidFill>
                  <a:srgbClr val="00B050"/>
                </a:solidFill>
              </a:rPr>
              <a:t>define</a:t>
            </a:r>
            <a:r>
              <a:rPr lang="en-US" dirty="0" smtClean="0"/>
              <a:t> a vector of the form: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 &lt;- c (TRUE, FALSE, TRUE)</a:t>
            </a:r>
          </a:p>
          <a:p>
            <a:r>
              <a:rPr lang="en-US" dirty="0"/>
              <a:t> </a:t>
            </a:r>
            <a:r>
              <a:rPr lang="en-US" dirty="0" smtClean="0"/>
              <a:t>We can also define a </a:t>
            </a:r>
            <a:r>
              <a:rPr lang="en-US" dirty="0" smtClean="0">
                <a:solidFill>
                  <a:srgbClr val="FF0000"/>
                </a:solidFill>
              </a:rPr>
              <a:t>logical vector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Can be created with logical operators: &lt;, &lt;=, &gt;=, ==, !=, &amp; and I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94201" y="53608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v &lt;- 1:9 &gt; 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v</a:t>
            </a:r>
          </a:p>
          <a:p>
            <a:r>
              <a:rPr lang="da-DK" dirty="0">
                <a:solidFill>
                  <a:prstClr val="black"/>
                </a:solidFill>
                <a:latin typeface="Lucida Console" panose="020B0609040504020204" pitchFamily="49" charset="0"/>
              </a:rPr>
              <a:t>[1] FALSE FALSE FALSE FALSE FALSE  TRUE  TRUE  TRUE  TRUE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39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3283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Similarly, we can have a vector of strings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&gt; </a:t>
            </a:r>
            <a:r>
              <a:rPr lang="en-US" dirty="0" err="1" smtClean="0"/>
              <a:t>vec</a:t>
            </a:r>
            <a:r>
              <a:rPr lang="en-US" dirty="0" smtClean="0"/>
              <a:t> &lt;- c (“f1”, “f2”, “f3”)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sz="2400" b="1" dirty="0" smtClean="0"/>
              <a:t>&gt;</a:t>
            </a:r>
            <a:r>
              <a:rPr lang="en-US" sz="2400" dirty="0" smtClean="0"/>
              <a:t> </a:t>
            </a:r>
            <a:r>
              <a:rPr lang="en-US" sz="2400" dirty="0" err="1"/>
              <a:t>vec</a:t>
            </a: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         [</a:t>
            </a:r>
            <a:r>
              <a:rPr lang="en-US" sz="2400" dirty="0"/>
              <a:t>1] "f1" "f2" "</a:t>
            </a:r>
            <a:r>
              <a:rPr lang="en-US" sz="2400" dirty="0" smtClean="0"/>
              <a:t>f3“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paste function </a:t>
            </a:r>
            <a:r>
              <a:rPr lang="en-US" dirty="0" smtClean="0"/>
              <a:t>can be used to create a vector of strings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98333" y="4553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paste(1:3, 3:5,sep="*")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"1*3" "2*4" "3*5"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913466" y="5246008"/>
            <a:ext cx="9082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It takes two </a:t>
            </a:r>
            <a:r>
              <a:rPr lang="en-US" sz="2400" dirty="0" smtClean="0">
                <a:solidFill>
                  <a:srgbClr val="0070C0"/>
                </a:solidFill>
              </a:rPr>
              <a:t>vectors</a:t>
            </a:r>
            <a:r>
              <a:rPr lang="en-US" sz="2400" dirty="0" smtClean="0"/>
              <a:t> of the same </a:t>
            </a:r>
            <a:r>
              <a:rPr lang="en-US" sz="2400" dirty="0" smtClean="0">
                <a:solidFill>
                  <a:srgbClr val="FF0000"/>
                </a:solidFill>
              </a:rPr>
              <a:t>length</a:t>
            </a:r>
            <a:r>
              <a:rPr lang="en-US" sz="2400" dirty="0" smtClean="0"/>
              <a:t>, and an optional argument, </a:t>
            </a:r>
            <a:r>
              <a:rPr lang="en-US" sz="2400" i="1" dirty="0" err="1" smtClean="0">
                <a:solidFill>
                  <a:srgbClr val="00B050"/>
                </a:solidFill>
              </a:rPr>
              <a:t>sep</a:t>
            </a:r>
            <a:r>
              <a:rPr lang="en-US" sz="2400" dirty="0" err="1" smtClean="0"/>
              <a:t>.</a:t>
            </a:r>
            <a:r>
              <a:rPr lang="en-US" sz="2400" dirty="0" smtClean="0"/>
              <a:t>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 of the </a:t>
            </a:r>
            <a:r>
              <a:rPr lang="en-US" sz="2400" dirty="0" smtClean="0">
                <a:solidFill>
                  <a:srgbClr val="FF0000"/>
                </a:solidFill>
              </a:rPr>
              <a:t>result</a:t>
            </a:r>
            <a:r>
              <a:rPr lang="en-US" sz="2400" dirty="0" smtClean="0"/>
              <a:t> string, contains the </a:t>
            </a:r>
            <a:r>
              <a:rPr lang="en-US" sz="2400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elements of both the </a:t>
            </a:r>
            <a:r>
              <a:rPr lang="en-US" sz="2400" dirty="0" smtClean="0">
                <a:solidFill>
                  <a:srgbClr val="0070C0"/>
                </a:solidFill>
              </a:rPr>
              <a:t>arguments</a:t>
            </a:r>
            <a:r>
              <a:rPr lang="en-US" sz="2400" dirty="0" smtClean="0"/>
              <a:t>, separated by the string specified by </a:t>
            </a:r>
            <a:r>
              <a:rPr lang="en-US" sz="2400" i="1" dirty="0" err="1" smtClean="0">
                <a:solidFill>
                  <a:srgbClr val="00B050"/>
                </a:solidFill>
              </a:rPr>
              <a:t>sep</a:t>
            </a:r>
            <a:r>
              <a:rPr lang="en-US" sz="2400" i="1" dirty="0" err="1" smtClean="0"/>
              <a:t>.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0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Variables and Vectors</a:t>
            </a:r>
          </a:p>
          <a:p>
            <a:r>
              <a:rPr lang="en-US" smtClean="0"/>
              <a:t> Factors</a:t>
            </a:r>
          </a:p>
          <a:p>
            <a:r>
              <a:rPr lang="en-US" smtClean="0"/>
              <a:t> Arrays and Matrices</a:t>
            </a:r>
          </a:p>
          <a:p>
            <a:r>
              <a:rPr lang="en-US" smtClean="0"/>
              <a:t> Data Frames</a:t>
            </a:r>
          </a:p>
          <a:p>
            <a:r>
              <a:rPr lang="en-US" smtClean="0"/>
              <a:t> Functions and Conditionals</a:t>
            </a:r>
          </a:p>
          <a:p>
            <a:r>
              <a:rPr lang="en-US" smtClean="0"/>
              <a:t> Graphical Procedures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76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208866"/>
            <a:ext cx="8915400" cy="3115734"/>
          </a:xfrm>
        </p:spPr>
        <p:txBody>
          <a:bodyPr/>
          <a:lstStyle/>
          <a:p>
            <a:r>
              <a:rPr lang="en-US" dirty="0" smtClean="0"/>
              <a:t>Consider the following </a:t>
            </a:r>
            <a:r>
              <a:rPr lang="en-US" dirty="0" smtClean="0">
                <a:solidFill>
                  <a:srgbClr val="FF0000"/>
                </a:solidFill>
              </a:rPr>
              <a:t>problem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We have a </a:t>
            </a:r>
            <a:r>
              <a:rPr lang="en-US" dirty="0" smtClean="0">
                <a:solidFill>
                  <a:srgbClr val="0070C0"/>
                </a:solidFill>
              </a:rPr>
              <a:t>vector</a:t>
            </a:r>
            <a:r>
              <a:rPr lang="en-US" dirty="0" smtClean="0"/>
              <a:t> of the type of the Nationality of students, and a </a:t>
            </a:r>
            <a:r>
              <a:rPr lang="en-US" dirty="0" smtClean="0">
                <a:solidFill>
                  <a:srgbClr val="0070C0"/>
                </a:solidFill>
              </a:rPr>
              <a:t>vector</a:t>
            </a:r>
            <a:r>
              <a:rPr lang="en-US" dirty="0" smtClean="0"/>
              <a:t> of their marks in a given subject.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AIM: Find the </a:t>
            </a:r>
            <a:r>
              <a:rPr lang="en-US" dirty="0" smtClean="0">
                <a:solidFill>
                  <a:srgbClr val="00B050"/>
                </a:solidFill>
              </a:rPr>
              <a:t>average</a:t>
            </a:r>
            <a:r>
              <a:rPr lang="en-US" dirty="0" smtClean="0"/>
              <a:t> scores per nationality.		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251200" y="1557867"/>
            <a:ext cx="2700867" cy="5757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443134" y="1240366"/>
            <a:ext cx="4783666" cy="178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Definition: A </a:t>
            </a:r>
            <a:r>
              <a:rPr lang="en-US" i="1" dirty="0" smtClean="0"/>
              <a:t>vector</a:t>
            </a:r>
            <a:r>
              <a:rPr lang="en-US" dirty="0" smtClean="0"/>
              <a:t> used to specify</a:t>
            </a:r>
          </a:p>
          <a:p>
            <a:pPr algn="ctr"/>
            <a:r>
              <a:rPr lang="en-US" dirty="0" smtClean="0"/>
              <a:t>a grouping (classification) of objects</a:t>
            </a:r>
          </a:p>
          <a:p>
            <a:pPr algn="ctr"/>
            <a:r>
              <a:rPr lang="en-US" dirty="0" smtClean="0"/>
              <a:t>in other vectors.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8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View of the Problem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334933" y="1905000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334933" y="2455334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Chinese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334932" y="3005668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334931" y="3556002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Chinese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34930" y="4119037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334930" y="4669371"/>
            <a:ext cx="1735667" cy="5503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Russian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222067" y="1905000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222067" y="2455334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222066" y="3005668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7222065" y="3556002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7222064" y="4119037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7222064" y="4669371"/>
            <a:ext cx="1735667" cy="5503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334930" y="5495728"/>
            <a:ext cx="2048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Nationality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7496625" y="5508429"/>
            <a:ext cx="11865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Marks</a:t>
            </a:r>
            <a:endParaRPr lang="en-US" sz="2800" dirty="0"/>
          </a:p>
        </p:txBody>
      </p:sp>
      <p:sp>
        <p:nvSpPr>
          <p:cNvPr id="18" name="Rounded Rectangle 17"/>
          <p:cNvSpPr/>
          <p:nvPr/>
        </p:nvSpPr>
        <p:spPr>
          <a:xfrm>
            <a:off x="1447798" y="2658533"/>
            <a:ext cx="1735667" cy="550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Indian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1447797" y="3208867"/>
            <a:ext cx="1735667" cy="5503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Chinese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1447796" y="3759201"/>
            <a:ext cx="1735667" cy="550334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Russian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18" idx="3"/>
            <a:endCxn id="4" idx="1"/>
          </p:cNvCxnSpPr>
          <p:nvPr/>
        </p:nvCxnSpPr>
        <p:spPr>
          <a:xfrm flipV="1">
            <a:off x="3183465" y="2180167"/>
            <a:ext cx="1151468" cy="753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6" idx="1"/>
          </p:cNvCxnSpPr>
          <p:nvPr/>
        </p:nvCxnSpPr>
        <p:spPr>
          <a:xfrm>
            <a:off x="3183465" y="2933700"/>
            <a:ext cx="1151467" cy="347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8" idx="1"/>
          </p:cNvCxnSpPr>
          <p:nvPr/>
        </p:nvCxnSpPr>
        <p:spPr>
          <a:xfrm>
            <a:off x="3242733" y="2946401"/>
            <a:ext cx="1092197" cy="1447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3"/>
            <a:endCxn id="5" idx="1"/>
          </p:cNvCxnSpPr>
          <p:nvPr/>
        </p:nvCxnSpPr>
        <p:spPr>
          <a:xfrm flipV="1">
            <a:off x="3183464" y="2730501"/>
            <a:ext cx="1151469" cy="753533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9" idx="3"/>
            <a:endCxn id="7" idx="1"/>
          </p:cNvCxnSpPr>
          <p:nvPr/>
        </p:nvCxnSpPr>
        <p:spPr>
          <a:xfrm>
            <a:off x="3183464" y="3484034"/>
            <a:ext cx="1151467" cy="3471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3"/>
            <a:endCxn id="9" idx="1"/>
          </p:cNvCxnSpPr>
          <p:nvPr/>
        </p:nvCxnSpPr>
        <p:spPr>
          <a:xfrm>
            <a:off x="3183463" y="4034368"/>
            <a:ext cx="1151467" cy="9101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664650" y="4348495"/>
            <a:ext cx="13019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Factor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54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8020" y="5232902"/>
            <a:ext cx="8915400" cy="1535141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levels</a:t>
            </a:r>
            <a:r>
              <a:rPr lang="en-US" dirty="0" smtClean="0"/>
              <a:t> of a factor indicate the categories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63684" y="1744827"/>
            <a:ext cx="88697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&gt; </a:t>
            </a:r>
            <a:r>
              <a:rPr lang="en-US" sz="2400" dirty="0" smtClean="0"/>
              <a:t> nationalities </a:t>
            </a:r>
            <a:r>
              <a:rPr lang="en-US" sz="2400" dirty="0"/>
              <a:t>&lt;- c ("Indian", "Chinese", "Indian", "Chinese", </a:t>
            </a:r>
            <a:endParaRPr lang="en-US" sz="2400" dirty="0" smtClean="0"/>
          </a:p>
          <a:p>
            <a:r>
              <a:rPr lang="en-US" sz="2400" dirty="0" smtClean="0"/>
              <a:t>                                       "</a:t>
            </a:r>
            <a:r>
              <a:rPr lang="en-US" sz="2400" dirty="0"/>
              <a:t>Indian", "Russian</a:t>
            </a:r>
            <a:r>
              <a:rPr lang="en-US" sz="2400" dirty="0" smtClean="0"/>
              <a:t>") # create a factor</a:t>
            </a:r>
            <a:br>
              <a:rPr lang="en-US" sz="2400" dirty="0" smtClean="0"/>
            </a:br>
            <a:r>
              <a:rPr lang="en-US" sz="2400" b="1" dirty="0" smtClean="0"/>
              <a:t>&gt; </a:t>
            </a:r>
            <a:r>
              <a:rPr lang="en-IN" sz="2400" dirty="0"/>
              <a:t> marks &lt;- c (6, 8, 7, 9, 8, 10</a:t>
            </a:r>
            <a:r>
              <a:rPr lang="en-IN" sz="2400" dirty="0" smtClean="0"/>
              <a:t>)</a:t>
            </a:r>
          </a:p>
          <a:p>
            <a:endParaRPr lang="en-US" sz="2400" b="1" dirty="0"/>
          </a:p>
        </p:txBody>
      </p:sp>
      <p:sp>
        <p:nvSpPr>
          <p:cNvPr id="5" name="Cloud Callout 4"/>
          <p:cNvSpPr/>
          <p:nvPr/>
        </p:nvSpPr>
        <p:spPr>
          <a:xfrm>
            <a:off x="8437830" y="335340"/>
            <a:ext cx="3485584" cy="820935"/>
          </a:xfrm>
          <a:prstGeom prst="cloudCallou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# character starts a comment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63684" y="3441374"/>
            <a:ext cx="76017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&gt;</a:t>
            </a:r>
            <a:r>
              <a:rPr lang="en-US" sz="2400" dirty="0" smtClean="0"/>
              <a:t> </a:t>
            </a:r>
            <a:r>
              <a:rPr lang="en-US" sz="2400" dirty="0" err="1" smtClean="0"/>
              <a:t>fac</a:t>
            </a:r>
            <a:r>
              <a:rPr lang="en-US" sz="2400" dirty="0" smtClean="0"/>
              <a:t> &lt;- </a:t>
            </a:r>
            <a:r>
              <a:rPr lang="en-US" sz="2400" dirty="0" smtClean="0">
                <a:solidFill>
                  <a:srgbClr val="FF0000"/>
                </a:solidFill>
              </a:rPr>
              <a:t>factor</a:t>
            </a:r>
            <a:r>
              <a:rPr lang="en-US" sz="2400" dirty="0" smtClean="0"/>
              <a:t>(nationalities)</a:t>
            </a:r>
          </a:p>
          <a:p>
            <a:r>
              <a:rPr lang="en-US" sz="2400" b="1" dirty="0" smtClean="0"/>
              <a:t>&gt; </a:t>
            </a:r>
            <a:r>
              <a:rPr lang="en-US" sz="2400" dirty="0" err="1" smtClean="0"/>
              <a:t>fac</a:t>
            </a:r>
            <a:endParaRPr lang="en-US" sz="2400" dirty="0" smtClean="0"/>
          </a:p>
          <a:p>
            <a:r>
              <a:rPr lang="it-IT" sz="2400" dirty="0"/>
              <a:t>[1] Indian  Chinese Indian  Chinese Indian  Russian</a:t>
            </a:r>
          </a:p>
          <a:p>
            <a:r>
              <a:rPr lang="en-US" sz="2400" dirty="0"/>
              <a:t>Levels: Chinese Indian Russian</a:t>
            </a:r>
            <a:endParaRPr lang="en-US" sz="2400" b="1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88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- 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564333"/>
          </a:xfrm>
        </p:spPr>
        <p:txBody>
          <a:bodyPr/>
          <a:lstStyle/>
          <a:p>
            <a:r>
              <a:rPr lang="en-US" dirty="0" smtClean="0"/>
              <a:t> Now let us apply the factor to the marks vector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078178"/>
            <a:ext cx="5814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&gt; </a:t>
            </a:r>
            <a:r>
              <a:rPr lang="en-US" sz="2400" dirty="0" smtClean="0"/>
              <a:t>results &lt;- </a:t>
            </a:r>
            <a:r>
              <a:rPr lang="en-US" sz="2400" dirty="0" err="1" smtClean="0"/>
              <a:t>tapply</a:t>
            </a:r>
            <a:r>
              <a:rPr lang="en-US" sz="2400" dirty="0" smtClean="0"/>
              <a:t> (marks, </a:t>
            </a:r>
            <a:r>
              <a:rPr lang="en-US" sz="2400" dirty="0" err="1" smtClean="0"/>
              <a:t>fac</a:t>
            </a:r>
            <a:r>
              <a:rPr lang="en-US" sz="2400" dirty="0" smtClean="0"/>
              <a:t>, mean)</a:t>
            </a:r>
            <a:r>
              <a:rPr lang="en-US" sz="2400" b="1" dirty="0" smtClean="0"/>
              <a:t> </a:t>
            </a:r>
            <a:endParaRPr lang="en-US" sz="2400" b="1" dirty="0"/>
          </a:p>
        </p:txBody>
      </p:sp>
      <p:sp>
        <p:nvSpPr>
          <p:cNvPr id="5" name="Rectangular Callout 4"/>
          <p:cNvSpPr/>
          <p:nvPr/>
        </p:nvSpPr>
        <p:spPr>
          <a:xfrm>
            <a:off x="5057655" y="4688311"/>
            <a:ext cx="2571184" cy="751438"/>
          </a:xfrm>
          <a:prstGeom prst="wedgeRectCallout">
            <a:avLst>
              <a:gd name="adj1" fmla="val -15199"/>
              <a:gd name="adj2" fmla="val -21460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List of marks</a:t>
            </a:r>
            <a:endParaRPr lang="en-US" dirty="0"/>
          </a:p>
        </p:txBody>
      </p:sp>
      <p:sp>
        <p:nvSpPr>
          <p:cNvPr id="6" name="Rectangular Callout 5"/>
          <p:cNvSpPr/>
          <p:nvPr/>
        </p:nvSpPr>
        <p:spPr>
          <a:xfrm>
            <a:off x="1827292" y="3773786"/>
            <a:ext cx="2571184" cy="751438"/>
          </a:xfrm>
          <a:prstGeom prst="wedgeRectCallout">
            <a:avLst>
              <a:gd name="adj1" fmla="val 70716"/>
              <a:gd name="adj2" fmla="val -905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Works on each element of the list</a:t>
            </a:r>
            <a:endParaRPr lang="en-US" dirty="0"/>
          </a:p>
        </p:txBody>
      </p:sp>
      <p:sp>
        <p:nvSpPr>
          <p:cNvPr id="7" name="Rectangular Callout 6"/>
          <p:cNvSpPr/>
          <p:nvPr/>
        </p:nvSpPr>
        <p:spPr>
          <a:xfrm>
            <a:off x="6272543" y="3733831"/>
            <a:ext cx="1631133" cy="751438"/>
          </a:xfrm>
          <a:prstGeom prst="wedgeRectCallout">
            <a:avLst>
              <a:gd name="adj1" fmla="val -26467"/>
              <a:gd name="adj2" fmla="val -8810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8" name="Rectangular Callout 7"/>
          <p:cNvSpPr/>
          <p:nvPr/>
        </p:nvSpPr>
        <p:spPr>
          <a:xfrm>
            <a:off x="8317117" y="3733831"/>
            <a:ext cx="2556095" cy="751438"/>
          </a:xfrm>
          <a:prstGeom prst="wedgeRectCallout">
            <a:avLst>
              <a:gd name="adj1" fmla="val -79751"/>
              <a:gd name="adj2" fmla="val -8930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 the mean in each category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99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for the 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961" y="3716270"/>
            <a:ext cx="8915400" cy="2108767"/>
          </a:xfrm>
        </p:spPr>
        <p:txBody>
          <a:bodyPr/>
          <a:lstStyle/>
          <a:p>
            <a:r>
              <a:rPr lang="en-US" dirty="0" smtClean="0"/>
              <a:t> Let us now </a:t>
            </a:r>
            <a:r>
              <a:rPr lang="en-US" dirty="0" smtClean="0">
                <a:solidFill>
                  <a:srgbClr val="0070C0"/>
                </a:solidFill>
              </a:rPr>
              <a:t>apply</a:t>
            </a:r>
            <a:r>
              <a:rPr lang="en-US" dirty="0" smtClean="0"/>
              <a:t> the sum function</a:t>
            </a:r>
            <a:br>
              <a:rPr lang="en-US" dirty="0" smtClean="0"/>
            </a:br>
            <a:r>
              <a:rPr lang="en-US" b="1" dirty="0" smtClean="0"/>
              <a:t>&gt; </a:t>
            </a:r>
            <a:r>
              <a:rPr lang="en-US" dirty="0" err="1" smtClean="0"/>
              <a:t>tapply</a:t>
            </a:r>
            <a:r>
              <a:rPr lang="en-US" dirty="0" smtClean="0"/>
              <a:t> (marks, </a:t>
            </a:r>
            <a:r>
              <a:rPr lang="en-US" dirty="0" err="1" smtClean="0"/>
              <a:t>fac</a:t>
            </a:r>
            <a:r>
              <a:rPr lang="en-US" dirty="0" smtClean="0"/>
              <a:t>, sum)</a:t>
            </a:r>
            <a:br>
              <a:rPr lang="en-US" dirty="0" smtClean="0"/>
            </a:br>
            <a:r>
              <a:rPr lang="en-US" dirty="0"/>
              <a:t>Chinese  Indian Russian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</a:t>
            </a:r>
            <a:r>
              <a:rPr lang="en-US" dirty="0"/>
              <a:t>17      21      10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2925" y="1610305"/>
            <a:ext cx="39934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&gt; </a:t>
            </a:r>
            <a:r>
              <a:rPr lang="en-US" sz="2400" dirty="0" smtClean="0"/>
              <a:t>results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</a:t>
            </a:r>
            <a:r>
              <a:rPr lang="en-US" sz="2400" dirty="0" smtClean="0"/>
              <a:t>Chinese  </a:t>
            </a:r>
            <a:r>
              <a:rPr lang="en-US" sz="2400" dirty="0"/>
              <a:t>Indian Russian</a:t>
            </a:r>
          </a:p>
          <a:p>
            <a:r>
              <a:rPr lang="en-US" sz="2400" dirty="0"/>
              <a:t>    8.5     7.0    10.0</a:t>
            </a:r>
            <a:endParaRPr lang="en-US" sz="24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5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and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3012" y="33274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Let us </a:t>
            </a:r>
            <a:r>
              <a:rPr lang="en-US" dirty="0" smtClean="0">
                <a:solidFill>
                  <a:srgbClr val="FF0000"/>
                </a:solidFill>
              </a:rPr>
              <a:t>assume</a:t>
            </a:r>
            <a:r>
              <a:rPr lang="en-US" dirty="0" smtClean="0"/>
              <a:t> that the factor is </a:t>
            </a:r>
            <a:r>
              <a:rPr lang="en-US" i="1" dirty="0" smtClean="0"/>
              <a:t>fac.</a:t>
            </a:r>
          </a:p>
          <a:p>
            <a:r>
              <a:rPr lang="en-US" i="1" dirty="0"/>
              <a:t> </a:t>
            </a:r>
            <a:r>
              <a:rPr lang="en-US" i="1" dirty="0" err="1" smtClean="0"/>
              <a:t>fac</a:t>
            </a:r>
            <a:r>
              <a:rPr lang="en-US" i="1" dirty="0" smtClean="0"/>
              <a:t> </a:t>
            </a:r>
            <a:r>
              <a:rPr lang="en-US" dirty="0" smtClean="0"/>
              <a:t>is</a:t>
            </a:r>
          </a:p>
          <a:p>
            <a:pPr marL="457200" lvl="1" indent="0">
              <a:buNone/>
            </a:pPr>
            <a:r>
              <a:rPr lang="it-IT" sz="2000" dirty="0" smtClean="0"/>
              <a:t>[</a:t>
            </a:r>
            <a:r>
              <a:rPr lang="it-IT" sz="2000" dirty="0"/>
              <a:t>1] Indian  Chinese Indian  Chinese Indian  Russian</a:t>
            </a:r>
          </a:p>
          <a:p>
            <a:pPr marL="457200" lvl="1" indent="0">
              <a:buNone/>
            </a:pPr>
            <a:r>
              <a:rPr lang="en-US" sz="2000" dirty="0"/>
              <a:t>Levels: Chinese Indian </a:t>
            </a:r>
            <a:r>
              <a:rPr lang="en-US" sz="2000" dirty="0" smtClean="0"/>
              <a:t>Russian</a:t>
            </a:r>
          </a:p>
          <a:p>
            <a:r>
              <a:rPr lang="en-US" dirty="0"/>
              <a:t> </a:t>
            </a:r>
            <a:r>
              <a:rPr lang="en-US" i="1" dirty="0" smtClean="0">
                <a:solidFill>
                  <a:srgbClr val="0070C0"/>
                </a:solidFill>
              </a:rPr>
              <a:t>levels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returns a vector containing all the unique labels</a:t>
            </a:r>
          </a:p>
          <a:p>
            <a:r>
              <a:rPr lang="en-US" dirty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table</a:t>
            </a:r>
            <a:r>
              <a:rPr lang="en-US" i="1" dirty="0" smtClean="0"/>
              <a:t> </a:t>
            </a:r>
            <a:r>
              <a:rPr lang="en-US" dirty="0" smtClean="0"/>
              <a:t>returns a special kind of array that contains the </a:t>
            </a:r>
            <a:r>
              <a:rPr lang="en-US" dirty="0" smtClean="0">
                <a:solidFill>
                  <a:srgbClr val="00B050"/>
                </a:solidFill>
              </a:rPr>
              <a:t>counts</a:t>
            </a:r>
            <a:r>
              <a:rPr lang="en-US" dirty="0" smtClean="0"/>
              <a:t> of entries for each label</a:t>
            </a:r>
          </a:p>
          <a:p>
            <a:endParaRPr lang="en-US" b="1" dirty="0"/>
          </a:p>
          <a:p>
            <a:pPr lvl="1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0200" y="14088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levels 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"Chinese" "Indian"  "Russian"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table 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fac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Chinese  Indian Russian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 2       3       1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85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70C0"/>
                </a:solidFill>
              </a:rPr>
              <a:t>Language</a:t>
            </a:r>
            <a:r>
              <a:rPr lang="en-US" dirty="0" smtClean="0"/>
              <a:t> for statistical computing and data analysis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Freely available </a:t>
            </a:r>
            <a:r>
              <a:rPr lang="en-US" dirty="0" smtClean="0"/>
              <a:t>under GPL v2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Extensive</a:t>
            </a:r>
            <a:r>
              <a:rPr lang="en-US" dirty="0" smtClean="0"/>
              <a:t> library support</a:t>
            </a:r>
          </a:p>
          <a:p>
            <a:r>
              <a:rPr lang="en-US" dirty="0" smtClean="0"/>
              <a:t>Programming </a:t>
            </a:r>
            <a:r>
              <a:rPr lang="en-US" dirty="0" smtClean="0">
                <a:solidFill>
                  <a:srgbClr val="C00000"/>
                </a:solidFill>
              </a:rPr>
              <a:t>paradigms</a:t>
            </a:r>
          </a:p>
          <a:p>
            <a:pPr lvl="1"/>
            <a:r>
              <a:rPr lang="en-US" dirty="0" smtClean="0"/>
              <a:t>procedural</a:t>
            </a:r>
          </a:p>
          <a:p>
            <a:pPr lvl="1"/>
            <a:r>
              <a:rPr lang="en-US" dirty="0" smtClean="0"/>
              <a:t>functional</a:t>
            </a:r>
          </a:p>
          <a:p>
            <a:pPr lvl="1"/>
            <a:r>
              <a:rPr lang="en-US" dirty="0" smtClean="0"/>
              <a:t>object-oriented</a:t>
            </a:r>
          </a:p>
          <a:p>
            <a:r>
              <a:rPr lang="en-US" dirty="0" smtClean="0"/>
              <a:t>General </a:t>
            </a:r>
            <a:r>
              <a:rPr lang="en-US" dirty="0" smtClean="0">
                <a:solidFill>
                  <a:srgbClr val="FF0000"/>
                </a:solidFill>
              </a:rPr>
              <a:t>matrix</a:t>
            </a:r>
            <a:r>
              <a:rPr lang="en-US" dirty="0" smtClean="0"/>
              <a:t> computation (similar to </a:t>
            </a:r>
            <a:r>
              <a:rPr lang="en-US" dirty="0" err="1" smtClean="0"/>
              <a:t>Matlab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158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Variables and Vectors</a:t>
            </a:r>
          </a:p>
          <a:p>
            <a:r>
              <a:rPr lang="en-US" smtClean="0"/>
              <a:t> Factors</a:t>
            </a:r>
          </a:p>
          <a:p>
            <a:r>
              <a:rPr lang="en-US" smtClean="0"/>
              <a:t> Arrays and Matrices</a:t>
            </a:r>
          </a:p>
          <a:p>
            <a:r>
              <a:rPr lang="en-US" smtClean="0"/>
              <a:t> Data Frames</a:t>
            </a:r>
          </a:p>
          <a:p>
            <a:r>
              <a:rPr lang="en-US" smtClean="0"/>
              <a:t> Functions and Conditionals</a:t>
            </a:r>
          </a:p>
          <a:p>
            <a:r>
              <a:rPr lang="en-US" smtClean="0"/>
              <a:t> Graphical Procedures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90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and Matrices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221933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Generic </a:t>
            </a:r>
            <a:r>
              <a:rPr lang="en-US" dirty="0" smtClean="0">
                <a:solidFill>
                  <a:srgbClr val="C00000"/>
                </a:solidFill>
              </a:rPr>
              <a:t>array</a:t>
            </a:r>
            <a:r>
              <a:rPr lang="en-US" dirty="0" smtClean="0"/>
              <a:t> function</a:t>
            </a:r>
          </a:p>
          <a:p>
            <a:r>
              <a:rPr lang="en-US" dirty="0" smtClean="0"/>
              <a:t>Creates an array. Takes two </a:t>
            </a:r>
            <a:r>
              <a:rPr lang="en-US" dirty="0" smtClean="0">
                <a:solidFill>
                  <a:srgbClr val="C00000"/>
                </a:solidFill>
              </a:rPr>
              <a:t>arguments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data_vector</a:t>
            </a:r>
            <a:r>
              <a:rPr lang="en-US" dirty="0"/>
              <a:t> </a:t>
            </a:r>
            <a:r>
              <a:rPr lang="en-US" dirty="0" smtClean="0">
                <a:sym typeface="Wingdings" panose="05000000000000000000" pitchFamily="2" charset="2"/>
              </a:rPr>
              <a:t> vector of values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dimension_vector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Example: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b="1" dirty="0" smtClean="0">
                <a:sym typeface="Wingdings" panose="05000000000000000000" pitchFamily="2" charset="2"/>
              </a:rPr>
              <a:t>&gt; </a:t>
            </a:r>
            <a:r>
              <a:rPr lang="en-US" dirty="0"/>
              <a:t> array (1:10, c(2,5))</a:t>
            </a:r>
          </a:p>
          <a:p>
            <a:pPr marL="0" indent="0">
              <a:buNone/>
            </a:pPr>
            <a:r>
              <a:rPr lang="en-US" dirty="0" smtClean="0"/>
              <a:t>            [,1 [,</a:t>
            </a:r>
            <a:r>
              <a:rPr lang="en-US" dirty="0"/>
              <a:t>2] </a:t>
            </a:r>
            <a:r>
              <a:rPr lang="en-US" dirty="0" smtClean="0"/>
              <a:t>[,</a:t>
            </a:r>
            <a:r>
              <a:rPr lang="en-US" dirty="0"/>
              <a:t>3] </a:t>
            </a:r>
            <a:r>
              <a:rPr lang="en-US" dirty="0" smtClean="0"/>
              <a:t>[,4] [,</a:t>
            </a:r>
            <a:r>
              <a:rPr lang="en-US" dirty="0"/>
              <a:t>5]</a:t>
            </a:r>
          </a:p>
          <a:p>
            <a:pPr marL="0" indent="0">
              <a:buNone/>
            </a:pPr>
            <a:r>
              <a:rPr lang="en-US" dirty="0" smtClean="0"/>
              <a:t>    [</a:t>
            </a:r>
            <a:r>
              <a:rPr lang="en-US" dirty="0"/>
              <a:t>1,]    1    3    5    7    9</a:t>
            </a:r>
          </a:p>
          <a:p>
            <a:pPr marL="0" indent="0">
              <a:buNone/>
            </a:pPr>
            <a:r>
              <a:rPr lang="en-US" dirty="0" smtClean="0"/>
              <a:t>    [</a:t>
            </a:r>
            <a:r>
              <a:rPr lang="en-US" dirty="0"/>
              <a:t>2,]    2    4    6    8   </a:t>
            </a:r>
            <a:r>
              <a:rPr lang="en-US" dirty="0" smtClean="0"/>
              <a:t>10</a:t>
            </a:r>
          </a:p>
          <a:p>
            <a:pPr marL="0" indent="0">
              <a:buNone/>
            </a:pPr>
            <a:r>
              <a:rPr lang="en-US" dirty="0" smtClean="0"/>
              <a:t>The numbers are laid out in </a:t>
            </a: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</a:rPr>
              <a:t>column major </a:t>
            </a:r>
            <a:r>
              <a:rPr lang="en-US" dirty="0" smtClean="0"/>
              <a:t>order.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751667" y="6265333"/>
            <a:ext cx="6468533" cy="49953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 from 1, Not 0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87" y="6065520"/>
            <a:ext cx="792480" cy="7924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75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ways to make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Take a vector, and assign it dimensions</a:t>
            </a:r>
          </a:p>
          <a:p>
            <a:r>
              <a:rPr lang="en-US" dirty="0"/>
              <a:t>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v &lt;- c (1,2,3,4)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dim</a:t>
            </a:r>
            <a:r>
              <a:rPr lang="en-US" dirty="0"/>
              <a:t>(v) &lt;- c(2,2)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v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/>
              <a:t>1,]    1    3</a:t>
            </a:r>
          </a:p>
          <a:p>
            <a:pPr marL="0" indent="0">
              <a:buNone/>
            </a:pPr>
            <a:r>
              <a:rPr lang="en-US" dirty="0"/>
              <a:t>[2,]    2    4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0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are Created in </a:t>
            </a:r>
            <a:r>
              <a:rPr lang="en-US" dirty="0"/>
              <a:t>C</a:t>
            </a:r>
            <a:r>
              <a:rPr lang="en-US" dirty="0" smtClean="0"/>
              <a:t>olumn Major Order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8667" y="1397001"/>
            <a:ext cx="228299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&gt; </a:t>
            </a:r>
            <a:r>
              <a:rPr lang="en-US" dirty="0" smtClean="0"/>
              <a:t>v &lt;- 1:8</a:t>
            </a:r>
            <a:endParaRPr lang="en-US" b="1" dirty="0" smtClean="0"/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dim(v) &lt;- c(2,2,2)</a:t>
            </a:r>
          </a:p>
          <a:p>
            <a:r>
              <a:rPr lang="en-US" b="1" dirty="0"/>
              <a:t>&gt;</a:t>
            </a:r>
            <a:r>
              <a:rPr lang="en-US" dirty="0"/>
              <a:t> v</a:t>
            </a:r>
          </a:p>
          <a:p>
            <a:r>
              <a:rPr lang="en-US" dirty="0"/>
              <a:t>, , 1</a:t>
            </a:r>
          </a:p>
          <a:p>
            <a:endParaRPr lang="en-US" dirty="0"/>
          </a:p>
          <a:p>
            <a:r>
              <a:rPr lang="en-US" dirty="0"/>
              <a:t>     [,1] [,2]</a:t>
            </a:r>
          </a:p>
          <a:p>
            <a:r>
              <a:rPr lang="en-US" dirty="0"/>
              <a:t>[1,]    1    3</a:t>
            </a:r>
          </a:p>
          <a:p>
            <a:r>
              <a:rPr lang="en-US" dirty="0"/>
              <a:t>[2,]    2    4</a:t>
            </a:r>
          </a:p>
          <a:p>
            <a:endParaRPr lang="en-US" dirty="0"/>
          </a:p>
          <a:p>
            <a:r>
              <a:rPr lang="en-US" dirty="0"/>
              <a:t>, , 2</a:t>
            </a:r>
          </a:p>
          <a:p>
            <a:endParaRPr lang="en-US" dirty="0"/>
          </a:p>
          <a:p>
            <a:r>
              <a:rPr lang="en-US" dirty="0"/>
              <a:t>     [,1] [,2]</a:t>
            </a:r>
          </a:p>
          <a:p>
            <a:r>
              <a:rPr lang="en-US" dirty="0"/>
              <a:t>[1,]    5    7</a:t>
            </a:r>
          </a:p>
          <a:p>
            <a:r>
              <a:rPr lang="en-US" dirty="0"/>
              <a:t>[2,]    6    </a:t>
            </a:r>
            <a:r>
              <a:rPr lang="en-US" dirty="0" smtClean="0"/>
              <a:t>8</a:t>
            </a:r>
          </a:p>
          <a:p>
            <a:endParaRPr lang="en-US" b="1" dirty="0" smtClean="0"/>
          </a:p>
          <a:p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v[2,1,2]</a:t>
            </a:r>
          </a:p>
          <a:p>
            <a:r>
              <a:rPr lang="en-US" dirty="0"/>
              <a:t>[1] 6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8297333" y="2709333"/>
            <a:ext cx="3640667" cy="5164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Start from the last index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8297332" y="3812189"/>
            <a:ext cx="3640667" cy="111541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Array elements are accessed by specifying their index (within square brackets)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5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i="1" dirty="0" smtClean="0"/>
              <a:t>matrix </a:t>
            </a:r>
            <a:r>
              <a:rPr lang="en-US" dirty="0" smtClean="0"/>
              <a:t>command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matrix </a:t>
            </a:r>
            <a:r>
              <a:rPr lang="en-US" dirty="0" smtClean="0"/>
              <a:t>is a 2-D array</a:t>
            </a:r>
          </a:p>
          <a:p>
            <a:r>
              <a:rPr lang="en-US" dirty="0" smtClean="0"/>
              <a:t>There is a </a:t>
            </a:r>
            <a:r>
              <a:rPr lang="en-US" dirty="0" smtClean="0">
                <a:solidFill>
                  <a:srgbClr val="FF0000"/>
                </a:solidFill>
              </a:rPr>
              <a:t>fast</a:t>
            </a:r>
            <a:r>
              <a:rPr lang="en-US" dirty="0" smtClean="0"/>
              <a:t> method of creating a matrix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Use the matrix (data, dim1, dim2) command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Example: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matrix(1:4, 2, 2)</a:t>
            </a:r>
          </a:p>
          <a:p>
            <a:pPr marL="0" indent="0">
              <a:buNone/>
            </a:pPr>
            <a:r>
              <a:rPr lang="en-US" dirty="0"/>
              <a:t>     [,1] [,2]</a:t>
            </a:r>
          </a:p>
          <a:p>
            <a:pPr marL="0" indent="0">
              <a:buNone/>
            </a:pPr>
            <a:r>
              <a:rPr lang="en-US" dirty="0"/>
              <a:t>[1,]    1    3</a:t>
            </a:r>
          </a:p>
          <a:p>
            <a:pPr marL="0" indent="0">
              <a:buNone/>
            </a:pPr>
            <a:r>
              <a:rPr lang="en-US" dirty="0"/>
              <a:t>[2,]    2    4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099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cbind</a:t>
            </a:r>
            <a:r>
              <a:rPr lang="en-US" dirty="0" smtClean="0"/>
              <a:t> and </a:t>
            </a:r>
            <a:r>
              <a:rPr lang="en-US" dirty="0" err="1" smtClean="0"/>
              <a:t>rbind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209800" y="1692540"/>
            <a:ext cx="1820333" cy="112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mat1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113867" y="1692540"/>
            <a:ext cx="1820333" cy="1126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mat2</a:t>
            </a:r>
            <a:endParaRPr lang="en-US" dirty="0"/>
          </a:p>
        </p:txBody>
      </p:sp>
      <p:sp>
        <p:nvSpPr>
          <p:cNvPr id="6" name="Right Brace 5"/>
          <p:cNvSpPr/>
          <p:nvPr/>
        </p:nvSpPr>
        <p:spPr>
          <a:xfrm rot="5400000">
            <a:off x="4262569" y="760414"/>
            <a:ext cx="618861" cy="472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53454" y="3342190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cbind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7332133" y="2090473"/>
            <a:ext cx="65193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332133" y="2255573"/>
            <a:ext cx="65193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8229600" y="1692540"/>
            <a:ext cx="1820333" cy="112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0049933" y="1692539"/>
            <a:ext cx="1820333" cy="1126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1701800" y="4427273"/>
            <a:ext cx="1820333" cy="112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mat1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4605867" y="4427273"/>
            <a:ext cx="1820333" cy="1126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mat2</a:t>
            </a:r>
            <a:endParaRPr lang="en-US" dirty="0"/>
          </a:p>
        </p:txBody>
      </p:sp>
      <p:sp>
        <p:nvSpPr>
          <p:cNvPr id="15" name="Right Brace 14"/>
          <p:cNvSpPr/>
          <p:nvPr/>
        </p:nvSpPr>
        <p:spPr>
          <a:xfrm rot="5400000">
            <a:off x="3754569" y="3495147"/>
            <a:ext cx="618861" cy="472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645454" y="6076923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rbind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6824133" y="4825206"/>
            <a:ext cx="65193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824133" y="4990306"/>
            <a:ext cx="65193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8136467" y="4194121"/>
            <a:ext cx="1820333" cy="11260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mat1</a:t>
            </a:r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>
            <a:off x="8136467" y="5320188"/>
            <a:ext cx="1820333" cy="112606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mat2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9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set the diagonal elements of a matrix to 0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6734" y="201654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mat &lt;- 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matrix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1:16,4,4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mat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[,1] [,2] [,3] [,4]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[1,]    1    5    9   13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[2,]    2    6   10   14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[3,]    3    7   11   15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[4,]    4    8   12   16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indices &lt;-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cbind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1:4, 1:4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mat[indices] &lt;- 0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mat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[,1] [,2] [,3] [,4]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[1,]    0    5    9   13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[2,]    2    0   10   14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[3,]    3    7    0   15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[4,]    4    8   12    0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03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Recycling Rule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470400"/>
            <a:ext cx="8915400" cy="2074333"/>
          </a:xfrm>
        </p:spPr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smaller </a:t>
            </a:r>
            <a:r>
              <a:rPr lang="en-US" dirty="0" smtClean="0"/>
              <a:t>structure is </a:t>
            </a:r>
            <a:r>
              <a:rPr lang="en-US" dirty="0" smtClean="0">
                <a:solidFill>
                  <a:srgbClr val="FF0000"/>
                </a:solidFill>
              </a:rPr>
              <a:t>replicated</a:t>
            </a:r>
            <a:r>
              <a:rPr lang="en-US" dirty="0" smtClean="0"/>
              <a:t> to match the length of the longer structure</a:t>
            </a:r>
          </a:p>
          <a:p>
            <a:r>
              <a:rPr lang="en-US" dirty="0" smtClean="0"/>
              <a:t>Note that the size of the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longer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 smtClean="0"/>
              <a:t>structure has to be a </a:t>
            </a:r>
            <a:r>
              <a:rPr lang="en-US" dirty="0" smtClean="0">
                <a:solidFill>
                  <a:srgbClr val="0070C0"/>
                </a:solidFill>
              </a:rPr>
              <a:t>multiple</a:t>
            </a:r>
            <a:r>
              <a:rPr lang="en-US" dirty="0" smtClean="0"/>
              <a:t> of the size of the smaller structure.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5258" y="129467"/>
            <a:ext cx="1810808" cy="177553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94000" y="1405173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cbind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(1:4, 1:8)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[,1] [,2]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[1,]    1   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[2,]    2    2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[3,]    3    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[4,]    4    4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[5,]    1    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[6,]    2    6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[7,]    3    7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[8,]    4   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97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7710"/>
            <a:ext cx="8911687" cy="1280890"/>
          </a:xfrm>
        </p:spPr>
        <p:txBody>
          <a:bodyPr/>
          <a:lstStyle/>
          <a:p>
            <a:r>
              <a:rPr lang="en-US" dirty="0" smtClean="0"/>
              <a:t>Matrix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2836333"/>
          </a:xfrm>
        </p:spPr>
        <p:txBody>
          <a:bodyPr/>
          <a:lstStyle/>
          <a:p>
            <a:r>
              <a:rPr lang="en-US" dirty="0" smtClean="0"/>
              <a:t> A * B is a normal element-by-element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</a:p>
          <a:p>
            <a:r>
              <a:rPr lang="en-US" dirty="0" smtClean="0"/>
              <a:t>A %*% B is a matrix </a:t>
            </a:r>
            <a:r>
              <a:rPr lang="en-US" dirty="0" smtClean="0">
                <a:solidFill>
                  <a:srgbClr val="FF0000"/>
                </a:solidFill>
              </a:rPr>
              <a:t>product</a:t>
            </a:r>
          </a:p>
          <a:p>
            <a:r>
              <a:rPr lang="en-US" dirty="0" smtClean="0"/>
              <a:t> Equation </a:t>
            </a:r>
            <a:r>
              <a:rPr lang="en-US" dirty="0" smtClean="0">
                <a:solidFill>
                  <a:srgbClr val="00B050"/>
                </a:solidFill>
              </a:rPr>
              <a:t>solution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 solve (A, b)  (for </a:t>
            </a:r>
            <a:r>
              <a:rPr lang="en-US" dirty="0" smtClean="0">
                <a:solidFill>
                  <a:srgbClr val="0070C0"/>
                </a:solidFill>
              </a:rPr>
              <a:t>equations</a:t>
            </a:r>
            <a:r>
              <a:rPr lang="en-US" dirty="0" smtClean="0"/>
              <a:t> of the form Ax = b)</a:t>
            </a:r>
          </a:p>
          <a:p>
            <a:r>
              <a:rPr lang="en-US" dirty="0" smtClean="0"/>
              <a:t> solve (A) returns the </a:t>
            </a:r>
            <a:r>
              <a:rPr lang="en-US" dirty="0" smtClean="0">
                <a:solidFill>
                  <a:srgbClr val="0070C0"/>
                </a:solidFill>
              </a:rPr>
              <a:t>inverse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matrix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78200" y="410088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&gt; A &lt;- </a:t>
            </a:r>
            <a:r>
              <a:rPr lang="pt-BR" dirty="0">
                <a:solidFill>
                  <a:srgbClr val="7030A0"/>
                </a:solidFill>
                <a:latin typeface="Lucida Console" panose="020B0609040504020204" pitchFamily="49" charset="0"/>
              </a:rPr>
              <a:t>matrix</a:t>
            </a:r>
            <a:r>
              <a:rPr lang="pt-BR" dirty="0">
                <a:solidFill>
                  <a:prstClr val="black"/>
                </a:solidFill>
                <a:latin typeface="Lucida Console" panose="020B0609040504020204" pitchFamily="49" charset="0"/>
              </a:rPr>
              <a:t> (1:4, 2, 2)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b &lt;- 5:6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solve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A,b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-1  2</a:t>
            </a:r>
          </a:p>
        </p:txBody>
      </p:sp>
      <p:sp>
        <p:nvSpPr>
          <p:cNvPr id="6" name="Rectangle 5"/>
          <p:cNvSpPr/>
          <p:nvPr/>
        </p:nvSpPr>
        <p:spPr>
          <a:xfrm>
            <a:off x="3378200" y="565767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solve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(A) %*% b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   [,1]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[1,]   -1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[2,]   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11533" y="4368800"/>
            <a:ext cx="3657600" cy="72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Solve an equation of the form: Ax = b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7611533" y="5692621"/>
            <a:ext cx="3657600" cy="7281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r>
              <a:rPr lang="en-US" baseline="30000" dirty="0" smtClean="0"/>
              <a:t>-1</a:t>
            </a:r>
            <a:r>
              <a:rPr lang="en-US" dirty="0" smtClean="0"/>
              <a:t> * b = x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26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Features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8294852"/>
              </p:ext>
            </p:extLst>
          </p:nvPr>
        </p:nvGraphicFramePr>
        <p:xfrm>
          <a:off x="2592925" y="4013199"/>
          <a:ext cx="812800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Function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Eigen</a:t>
                      </a:r>
                      <a:r>
                        <a:rPr lang="en-US" baseline="0" dirty="0" smtClean="0"/>
                        <a:t> Values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eigen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Singular</a:t>
                      </a:r>
                      <a:r>
                        <a:rPr lang="en-US" baseline="0" dirty="0" smtClean="0"/>
                        <a:t> Value 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svd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Least</a:t>
                      </a:r>
                      <a:r>
                        <a:rPr lang="en-US" baseline="0" dirty="0" smtClean="0"/>
                        <a:t> Squares Fitting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lsfit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QR decomposition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qr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283633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nrow</a:t>
            </a:r>
            <a:r>
              <a:rPr lang="en-US" dirty="0" smtClean="0"/>
              <a:t> (mat) </a:t>
            </a:r>
            <a:r>
              <a:rPr lang="en-US" dirty="0" smtClean="0">
                <a:sym typeface="Wingdings" panose="05000000000000000000" pitchFamily="2" charset="2"/>
              </a:rPr>
              <a:t> Number of rows in the matrix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ncol</a:t>
            </a:r>
            <a:r>
              <a:rPr lang="en-US" dirty="0" smtClean="0">
                <a:sym typeface="Wingdings" panose="05000000000000000000" pitchFamily="2" charset="2"/>
              </a:rPr>
              <a:t> (mat)  Number of columns in the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0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</a:t>
            </a:r>
          </a:p>
          <a:p>
            <a:pPr lvl="1"/>
            <a:r>
              <a:rPr lang="en-US" dirty="0" smtClean="0"/>
              <a:t>Just type 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The R command prompt comes up</a:t>
            </a:r>
            <a:br>
              <a:rPr lang="en-US" dirty="0" smtClean="0"/>
            </a:br>
            <a:r>
              <a:rPr lang="en-US" dirty="0" smtClean="0"/>
              <a:t>&gt;  .....</a:t>
            </a:r>
          </a:p>
          <a:p>
            <a:r>
              <a:rPr lang="en-US" dirty="0" smtClean="0"/>
              <a:t>With a GUI</a:t>
            </a:r>
          </a:p>
          <a:p>
            <a:pPr lvl="1"/>
            <a:r>
              <a:rPr lang="en-US" dirty="0" smtClean="0"/>
              <a:t>R Studio</a:t>
            </a:r>
          </a:p>
          <a:p>
            <a:pPr lvl="1"/>
            <a:r>
              <a:rPr lang="en-US" dirty="0" smtClean="0"/>
              <a:t>R Commander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0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Variables and Vectors</a:t>
            </a:r>
          </a:p>
          <a:p>
            <a:r>
              <a:rPr lang="en-US" smtClean="0"/>
              <a:t> Factors</a:t>
            </a:r>
          </a:p>
          <a:p>
            <a:r>
              <a:rPr lang="en-US" smtClean="0"/>
              <a:t> Arrays and Matrices</a:t>
            </a:r>
          </a:p>
          <a:p>
            <a:r>
              <a:rPr lang="en-US" smtClean="0"/>
              <a:t> Data Frames</a:t>
            </a:r>
          </a:p>
          <a:p>
            <a:r>
              <a:rPr lang="en-US" smtClean="0"/>
              <a:t> Functions and Conditionals</a:t>
            </a:r>
          </a:p>
          <a:p>
            <a:r>
              <a:rPr lang="en-US" smtClean="0"/>
              <a:t> Graphical Procedures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87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Lists and 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list</a:t>
            </a:r>
            <a:r>
              <a:rPr lang="en-US" dirty="0" smtClean="0"/>
              <a:t> is a heterogeneous data structure</a:t>
            </a:r>
          </a:p>
          <a:p>
            <a:pPr lvl="1"/>
            <a:r>
              <a:rPr lang="en-US" dirty="0" smtClean="0"/>
              <a:t> It can contain data belonging to all kinds of types</a:t>
            </a:r>
          </a:p>
          <a:p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b="1" dirty="0" smtClean="0"/>
              <a:t>&gt; </a:t>
            </a:r>
            <a:r>
              <a:rPr lang="en-US" dirty="0" err="1" smtClean="0"/>
              <a:t>lst</a:t>
            </a:r>
            <a:r>
              <a:rPr lang="en-US" dirty="0" smtClean="0"/>
              <a:t> &lt;- list (“one”, 1, TRUE)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Elements can be lists, arrays, factors, and normal variables</a:t>
            </a:r>
          </a:p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components</a:t>
            </a:r>
            <a:r>
              <a:rPr lang="en-US" dirty="0" smtClean="0"/>
              <a:t> are always </a:t>
            </a:r>
            <a:r>
              <a:rPr lang="en-US" dirty="0" smtClean="0">
                <a:solidFill>
                  <a:srgbClr val="0070C0"/>
                </a:solidFill>
              </a:rPr>
              <a:t>numbered</a:t>
            </a:r>
          </a:p>
          <a:p>
            <a:r>
              <a:rPr lang="en-US" dirty="0"/>
              <a:t> </a:t>
            </a:r>
            <a:r>
              <a:rPr lang="en-US" dirty="0" smtClean="0"/>
              <a:t> They are </a:t>
            </a:r>
            <a:r>
              <a:rPr lang="en-US" dirty="0" smtClean="0">
                <a:solidFill>
                  <a:srgbClr val="00B050"/>
                </a:solidFill>
              </a:rPr>
              <a:t>accessed</a:t>
            </a:r>
            <a:r>
              <a:rPr lang="en-US" dirty="0" smtClean="0"/>
              <a:t> as follows: </a:t>
            </a:r>
            <a:r>
              <a:rPr lang="en-US" dirty="0" err="1" smtClean="0"/>
              <a:t>lst</a:t>
            </a:r>
            <a:r>
              <a:rPr lang="en-US" dirty="0" smtClean="0"/>
              <a:t>[[1]], </a:t>
            </a:r>
            <a:r>
              <a:rPr lang="en-US" dirty="0" err="1" smtClean="0"/>
              <a:t>lst</a:t>
            </a:r>
            <a:r>
              <a:rPr lang="en-US" dirty="0" smtClean="0"/>
              <a:t>[[2]], </a:t>
            </a:r>
            <a:r>
              <a:rPr lang="en-US" dirty="0" err="1" smtClean="0"/>
              <a:t>lst</a:t>
            </a:r>
            <a:r>
              <a:rPr lang="en-US" dirty="0" smtClean="0"/>
              <a:t>[[3]]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[[ ... ]] is the operator for accessing an element in a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Lists</a:t>
            </a:r>
            <a:r>
              <a:rPr lang="en-US" dirty="0" smtClean="0"/>
              <a:t> can also have named components</a:t>
            </a:r>
          </a:p>
          <a:p>
            <a:pPr lvl="1"/>
            <a:r>
              <a:rPr lang="en-US" dirty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&lt;- list(name=“Sofia”, age=29, marks=33.7)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The three components are: </a:t>
            </a:r>
            <a:r>
              <a:rPr lang="en-US" dirty="0" err="1" smtClean="0"/>
              <a:t>lst$name</a:t>
            </a:r>
            <a:r>
              <a:rPr lang="en-US" dirty="0" smtClean="0"/>
              <a:t>, </a:t>
            </a:r>
            <a:r>
              <a:rPr lang="en-US" dirty="0" err="1" smtClean="0"/>
              <a:t>lst$age</a:t>
            </a:r>
            <a:r>
              <a:rPr lang="en-US" dirty="0" smtClean="0"/>
              <a:t>, </a:t>
            </a:r>
            <a:r>
              <a:rPr lang="en-US" dirty="0" err="1" smtClean="0"/>
              <a:t>lst$marks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We can also </a:t>
            </a:r>
            <a:r>
              <a:rPr lang="en-US" dirty="0" smtClean="0">
                <a:solidFill>
                  <a:srgbClr val="0070C0"/>
                </a:solidFill>
              </a:rPr>
              <a:t>use</a:t>
            </a:r>
          </a:p>
          <a:p>
            <a:pPr lvl="2"/>
            <a:r>
              <a:rPr lang="en-US" dirty="0"/>
              <a:t> </a:t>
            </a:r>
            <a:r>
              <a:rPr lang="en-US" dirty="0" err="1" smtClean="0"/>
              <a:t>lst</a:t>
            </a:r>
            <a:r>
              <a:rPr lang="en-US" dirty="0" smtClean="0"/>
              <a:t> [[“name”]], </a:t>
            </a:r>
            <a:r>
              <a:rPr lang="en-US" dirty="0" err="1" smtClean="0"/>
              <a:t>lst</a:t>
            </a:r>
            <a:r>
              <a:rPr lang="en-US" dirty="0" smtClean="0"/>
              <a:t>[[“age”]], </a:t>
            </a:r>
            <a:r>
              <a:rPr lang="en-US" dirty="0" err="1" smtClean="0"/>
              <a:t>lst</a:t>
            </a:r>
            <a:r>
              <a:rPr lang="en-US" dirty="0" smtClean="0"/>
              <a:t> [[“marks”]]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Frames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929467"/>
            <a:ext cx="8915400" cy="626534"/>
          </a:xfrm>
        </p:spPr>
        <p:txBody>
          <a:bodyPr/>
          <a:lstStyle/>
          <a:p>
            <a:r>
              <a:rPr lang="en-US" dirty="0" smtClean="0"/>
              <a:t> It is a table in 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69000" y="1507067"/>
            <a:ext cx="2878667" cy="12869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 Frame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995334" y="1507067"/>
            <a:ext cx="897466" cy="2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995334" y="1837268"/>
            <a:ext cx="897466" cy="2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995334" y="2167469"/>
            <a:ext cx="897466" cy="2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4995334" y="2514594"/>
            <a:ext cx="897466" cy="2709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5969000" y="1130290"/>
            <a:ext cx="702734" cy="3048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705599" y="1130290"/>
            <a:ext cx="702734" cy="3048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7442198" y="1130290"/>
            <a:ext cx="702734" cy="3048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178797" y="1130290"/>
            <a:ext cx="702734" cy="3048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/>
          <p:cNvSpPr/>
          <p:nvPr/>
        </p:nvSpPr>
        <p:spPr>
          <a:xfrm>
            <a:off x="4521200" y="1507067"/>
            <a:ext cx="279400" cy="12784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868358" y="195053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15323" y="724973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4114800" y="3945467"/>
            <a:ext cx="58913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smtClean="0"/>
              <a:t>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entries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&lt;- c(“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cars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”, “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trucks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”, “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bikes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”)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price &lt;- c (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8, 10, 5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&lt;- c (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1, 2, 3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b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data.frame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(entries, price,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</a:t>
            </a:r>
            <a:r>
              <a:rPr lang="en-US" dirty="0" smtClean="0"/>
              <a:t>)</a:t>
            </a:r>
            <a:r>
              <a:rPr lang="en-US" b="1" dirty="0" smtClean="0"/>
              <a:t> </a:t>
            </a:r>
            <a:endParaRPr lang="en-US" b="1" dirty="0"/>
          </a:p>
        </p:txBody>
      </p:sp>
      <p:sp>
        <p:nvSpPr>
          <p:cNvPr id="19" name="Rectangle 18"/>
          <p:cNvSpPr/>
          <p:nvPr/>
        </p:nvSpPr>
        <p:spPr>
          <a:xfrm>
            <a:off x="4008966" y="538067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df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entries price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1    cars     8  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2  trucks    10   2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3   bikes     5   3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82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an Element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9287102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 Can be </a:t>
            </a:r>
            <a:r>
              <a:rPr lang="en-US" dirty="0" smtClean="0">
                <a:solidFill>
                  <a:srgbClr val="00B050"/>
                </a:solidFill>
              </a:rPr>
              <a:t>accessed</a:t>
            </a:r>
            <a:r>
              <a:rPr lang="en-US" dirty="0" smtClean="0"/>
              <a:t> as a regular </a:t>
            </a:r>
            <a:r>
              <a:rPr lang="en-US" dirty="0" smtClean="0"/>
              <a:t>array, or as a list</a:t>
            </a:r>
            <a:endParaRPr lang="en-US" dirty="0" smtClean="0"/>
          </a:p>
          <a:p>
            <a:pPr marL="0" lvl="1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US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sz="23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df</a:t>
            </a:r>
            <a:r>
              <a:rPr lang="en-US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US" sz="2300" dirty="0">
                <a:solidFill>
                  <a:srgbClr val="0033CC"/>
                </a:solidFill>
                <a:latin typeface="Lucida Console" panose="020B0609040504020204" pitchFamily="49" charset="0"/>
              </a:rPr>
              <a:t>1,2</a:t>
            </a:r>
            <a:r>
              <a:rPr lang="en-US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pPr marL="0" lvl="1" indent="0">
              <a:buNone/>
            </a:pPr>
            <a:r>
              <a:rPr lang="en-US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[</a:t>
            </a:r>
            <a:r>
              <a:rPr lang="en-US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1] 8</a:t>
            </a:r>
            <a:endParaRPr lang="en-US" sz="2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&gt; </a:t>
            </a:r>
            <a:r>
              <a:rPr lang="en-IN" sz="23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df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IN" sz="23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IN" sz="2300" dirty="0">
                <a:solidFill>
                  <a:srgbClr val="0033CC"/>
                </a:solidFill>
                <a:latin typeface="Lucida Console" panose="020B0609040504020204" pitchFamily="49" charset="0"/>
              </a:rPr>
              <a:t>,</a:t>
            </a: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]</a:t>
            </a:r>
          </a:p>
          <a:p>
            <a:pPr marL="0" lvl="1" indent="0">
              <a:spcBef>
                <a:spcPts val="0"/>
              </a:spcBef>
              <a:buNone/>
            </a:pP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	entries </a:t>
            </a: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price </a:t>
            </a:r>
            <a:r>
              <a:rPr lang="en-IN" sz="23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</a:t>
            </a:r>
            <a:endParaRPr lang="en-IN" sz="2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2  trucks    </a:t>
            </a: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10   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2</a:t>
            </a:r>
            <a:endParaRPr lang="en-US" sz="23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1" indent="0">
              <a:spcBef>
                <a:spcPts val="1200"/>
              </a:spcBef>
              <a:buNone/>
            </a:pP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	&gt; </a:t>
            </a:r>
            <a:r>
              <a:rPr lang="en-IN" sz="23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df$price</a:t>
            </a:r>
            <a:endParaRPr lang="en-IN" sz="2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lvl="1" indent="0">
              <a:spcBef>
                <a:spcPts val="0"/>
              </a:spcBef>
              <a:buNone/>
            </a:pP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	[1]  8 10  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5</a:t>
            </a:r>
          </a:p>
          <a:p>
            <a:pPr marL="0" lvl="1" indent="0">
              <a:spcBef>
                <a:spcPts val="0"/>
              </a:spcBef>
              <a:buNone/>
            </a:pPr>
            <a:endParaRPr lang="en-US" sz="2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 smtClean="0"/>
              <a:t> Summary shows a summary of each variable in the data frame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sz="2000" dirty="0">
                <a:solidFill>
                  <a:srgbClr val="7030A0"/>
                </a:solidFill>
                <a:latin typeface="Lucida Console" panose="020B0609040504020204" pitchFamily="49" charset="0"/>
              </a:rPr>
              <a:t>summary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df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/>
              <a:t>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entries   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price             </a:t>
            </a:r>
            <a:r>
              <a:rPr lang="en-US" sz="20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	bikes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:1   Min.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: 5.000   Min.   :1.0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cars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:1   1st Qu.: 6.500   1st Qu.:1.5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trucks:1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Median : 8.000   Median :2.0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Mean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: 7.667   Mean   :2.0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3rd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Qu.: 9.000   3rd Qu.:2.5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20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Max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.   </a:t>
            </a:r>
            <a:r>
              <a:rPr lang="en-US" sz="2000" dirty="0">
                <a:solidFill>
                  <a:prstClr val="black"/>
                </a:solidFill>
                <a:latin typeface="Lucida Console" panose="020B0609040504020204" pitchFamily="49" charset="0"/>
              </a:rPr>
              <a:t>:10.000   Max.   :3.0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34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783771" y="2808513"/>
            <a:ext cx="2719841" cy="1034145"/>
            <a:chOff x="2256649" y="2733868"/>
            <a:chExt cx="1172351" cy="1132635"/>
          </a:xfrm>
          <a:solidFill>
            <a:schemeClr val="bg2">
              <a:lumMod val="90000"/>
            </a:schemeClr>
          </a:solidFill>
        </p:grpSpPr>
        <p:sp>
          <p:nvSpPr>
            <p:cNvPr id="10" name="Oval 9"/>
            <p:cNvSpPr/>
            <p:nvPr/>
          </p:nvSpPr>
          <p:spPr>
            <a:xfrm>
              <a:off x="3162232" y="3518160"/>
              <a:ext cx="266768" cy="348343"/>
            </a:xfrm>
            <a:prstGeom prst="ellipse">
              <a:avLst/>
            </a:prstGeom>
            <a:noFill/>
            <a:ln w="190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Rounded Rectangular Callout 10"/>
            <p:cNvSpPr/>
            <p:nvPr/>
          </p:nvSpPr>
          <p:spPr>
            <a:xfrm>
              <a:off x="2256649" y="2733868"/>
              <a:ext cx="804482" cy="784292"/>
            </a:xfrm>
            <a:prstGeom prst="wedgeRoundRectCallout">
              <a:avLst>
                <a:gd name="adj1" fmla="val 62610"/>
                <a:gd name="adj2" fmla="val 49878"/>
                <a:gd name="adj3" fmla="val 16667"/>
              </a:avLst>
            </a:prstGeom>
            <a:grp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smtClean="0">
                  <a:solidFill>
                    <a:sysClr val="windowText" lastClr="000000"/>
                  </a:solidFill>
                </a:rPr>
                <a:t>Row names, i.e. character values</a:t>
              </a:r>
              <a:endParaRPr lang="en-IN" sz="1400" dirty="0">
                <a:solidFill>
                  <a:sysClr val="windowText" lastClr="0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57367"/>
              </p:ext>
            </p:extLst>
          </p:nvPr>
        </p:nvGraphicFramePr>
        <p:xfrm>
          <a:off x="7892142" y="4937760"/>
          <a:ext cx="3984172" cy="19202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337992"/>
                <a:gridCol w="1646180"/>
              </a:tblGrid>
              <a:tr h="32789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Feature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Function</a:t>
                      </a:r>
                      <a:endParaRPr lang="en-US" sz="1600" dirty="0"/>
                    </a:p>
                  </a:txBody>
                  <a:tcPr/>
                </a:tc>
              </a:tr>
              <a:tr h="2852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</a:t>
                      </a:r>
                      <a:r>
                        <a:rPr lang="en-US" sz="1600" baseline="0" dirty="0" smtClean="0"/>
                        <a:t> first 6 rows of </a:t>
                      </a:r>
                      <a:r>
                        <a:rPr lang="en-US" sz="1600" baseline="0" dirty="0" err="1" smtClean="0"/>
                        <a:t>df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head(</a:t>
                      </a:r>
                      <a:r>
                        <a:rPr lang="en-US" sz="1600" dirty="0" err="1" smtClean="0"/>
                        <a:t>df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2852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List objects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ls</a:t>
                      </a:r>
                      <a:r>
                        <a:rPr lang="en-US" sz="1600" dirty="0" smtClean="0"/>
                        <a:t>()</a:t>
                      </a:r>
                      <a:endParaRPr lang="en-US" sz="1600" dirty="0"/>
                    </a:p>
                  </a:txBody>
                  <a:tcPr/>
                </a:tc>
              </a:tr>
              <a:tr h="492723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</a:t>
                      </a:r>
                      <a:r>
                        <a:rPr lang="en-US" sz="1600" baseline="0" dirty="0" smtClean="0"/>
                        <a:t> variables x &amp; y from data frame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rm</a:t>
                      </a:r>
                      <a:r>
                        <a:rPr lang="en-US" sz="1600" dirty="0" smtClean="0"/>
                        <a:t>(</a:t>
                      </a:r>
                      <a:r>
                        <a:rPr lang="en-US" sz="1600" dirty="0" err="1" smtClean="0"/>
                        <a:t>x,y</a:t>
                      </a:r>
                      <a:r>
                        <a:rPr lang="en-US" sz="1600" dirty="0" smtClean="0"/>
                        <a:t>)</a:t>
                      </a:r>
                      <a:endParaRPr lang="en-US" sz="1600" dirty="0"/>
                    </a:p>
                  </a:txBody>
                  <a:tcPr/>
                </a:tc>
              </a:tr>
              <a:tr h="285261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Sort</a:t>
                      </a:r>
                      <a:r>
                        <a:rPr lang="en-US" sz="1600" baseline="0" dirty="0" smtClean="0"/>
                        <a:t> </a:t>
                      </a:r>
                      <a:r>
                        <a:rPr lang="en-US" sz="1600" dirty="0" err="1" smtClean="0"/>
                        <a:t>df</a:t>
                      </a:r>
                      <a:r>
                        <a:rPr lang="en-US" sz="1600" baseline="0" dirty="0" smtClean="0"/>
                        <a:t> on variable x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[order(</a:t>
                      </a:r>
                      <a:r>
                        <a:rPr lang="en-US" sz="1600" dirty="0" err="1" smtClean="0"/>
                        <a:t>df$x</a:t>
                      </a:r>
                      <a:r>
                        <a:rPr lang="en-US" sz="1600" dirty="0" smtClean="0"/>
                        <a:t>),]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972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Operations on Data Frames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484914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A data frame can be sorted on the values of a variable, filtered using values of a variable, and grouped by a variable.</a:t>
            </a:r>
          </a:p>
          <a:p>
            <a:endParaRPr lang="en-IN" dirty="0" smtClean="0"/>
          </a:p>
          <a:p>
            <a:r>
              <a:rPr lang="en-IN" dirty="0" err="1" smtClean="0"/>
              <a:t>Eg</a:t>
            </a:r>
            <a:r>
              <a:rPr lang="en-IN" dirty="0" smtClean="0"/>
              <a:t>. Filter rows where entries = “cars”</a:t>
            </a:r>
          </a:p>
          <a:p>
            <a:pPr marL="0" indent="0">
              <a:lnSpc>
                <a:spcPct val="80000"/>
              </a:lnSpc>
              <a:buClr>
                <a:srgbClr val="A53010"/>
              </a:buClr>
              <a:buNone/>
            </a:pPr>
            <a:r>
              <a:rPr lang="en-IN" sz="1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IN" sz="23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df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[</a:t>
            </a:r>
            <a:r>
              <a:rPr lang="en-IN" sz="23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df</a:t>
            </a:r>
            <a:r>
              <a:rPr lang="en-IN" sz="2300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$</a:t>
            </a:r>
            <a:r>
              <a:rPr lang="en-IN" sz="23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entries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== "</a:t>
            </a:r>
            <a:r>
              <a:rPr lang="en-IN" sz="2300" dirty="0">
                <a:solidFill>
                  <a:srgbClr val="7030A0"/>
                </a:solidFill>
                <a:latin typeface="Lucida Console" panose="020B0609040504020204" pitchFamily="49" charset="0"/>
              </a:rPr>
              <a:t>cars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",]</a:t>
            </a:r>
          </a:p>
          <a:p>
            <a:pPr marL="0" indent="0">
              <a:lnSpc>
                <a:spcPct val="80000"/>
              </a:lnSpc>
              <a:buClr>
                <a:srgbClr val="A53010"/>
              </a:buClr>
              <a:buNone/>
            </a:pP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  entries </a:t>
            </a: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price </a:t>
            </a:r>
            <a:r>
              <a:rPr lang="en-IN" sz="23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</a:t>
            </a:r>
            <a:endParaRPr lang="en-IN" sz="23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600"/>
              </a:spcBef>
              <a:buClr>
                <a:srgbClr val="A53010"/>
              </a:buClr>
              <a:buNone/>
            </a:pP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1    </a:t>
            </a:r>
            <a:r>
              <a:rPr lang="en-IN" sz="2300" dirty="0">
                <a:solidFill>
                  <a:prstClr val="black"/>
                </a:solidFill>
                <a:latin typeface="Lucida Console" panose="020B0609040504020204" pitchFamily="49" charset="0"/>
              </a:rPr>
              <a:t>cars     8   </a:t>
            </a:r>
            <a:r>
              <a:rPr lang="en-IN" sz="2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</a:t>
            </a:r>
          </a:p>
          <a:p>
            <a:pPr>
              <a:lnSpc>
                <a:spcPct val="80000"/>
              </a:lnSpc>
              <a:buClr>
                <a:srgbClr val="A53010"/>
              </a:buClr>
            </a:pPr>
            <a:endParaRPr lang="en-IN" dirty="0" smtClean="0"/>
          </a:p>
          <a:p>
            <a:pPr>
              <a:lnSpc>
                <a:spcPct val="80000"/>
              </a:lnSpc>
              <a:buClr>
                <a:srgbClr val="A53010"/>
              </a:buClr>
            </a:pPr>
            <a:r>
              <a:rPr lang="en-IN" dirty="0" smtClean="0"/>
              <a:t>Group by entries</a:t>
            </a:r>
          </a:p>
          <a:p>
            <a:pPr marL="0" indent="0">
              <a:lnSpc>
                <a:spcPct val="90000"/>
              </a:lnSpc>
              <a:buClr>
                <a:srgbClr val="A53010"/>
              </a:buClr>
              <a:buNone/>
            </a:pPr>
            <a:r>
              <a:rPr lang="en-IN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</a:t>
            </a: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IN" sz="21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aggregate</a:t>
            </a: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IN" sz="21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df,by</a:t>
            </a: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= list(entries), mean</a:t>
            </a: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marL="400050" lvl="1" indent="0">
              <a:lnSpc>
                <a:spcPct val="90000"/>
              </a:lnSpc>
              <a:buClr>
                <a:srgbClr val="A53010"/>
              </a:buClr>
              <a:buNone/>
            </a:pP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	Group.1 </a:t>
            </a:r>
            <a:r>
              <a:rPr lang="en-IN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entries price </a:t>
            </a:r>
            <a:r>
              <a:rPr lang="en-IN" sz="2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num</a:t>
            </a:r>
            <a:endParaRPr lang="en-IN" sz="2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400050" lvl="1" indent="0">
              <a:lnSpc>
                <a:spcPct val="90000"/>
              </a:lnSpc>
              <a:spcBef>
                <a:spcPts val="600"/>
              </a:spcBef>
              <a:buClr>
                <a:srgbClr val="A53010"/>
              </a:buClr>
              <a:buNone/>
            </a:pP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1   bikes      </a:t>
            </a:r>
            <a:r>
              <a:rPr lang="en-IN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NA     5   3</a:t>
            </a:r>
          </a:p>
          <a:p>
            <a:pPr marL="400050" lvl="1" indent="0">
              <a:lnSpc>
                <a:spcPct val="90000"/>
              </a:lnSpc>
              <a:spcBef>
                <a:spcPts val="600"/>
              </a:spcBef>
              <a:buClr>
                <a:srgbClr val="A53010"/>
              </a:buClr>
              <a:buNone/>
            </a:pP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2    cars      NA     </a:t>
            </a:r>
            <a:r>
              <a:rPr lang="en-IN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8   1</a:t>
            </a:r>
          </a:p>
          <a:p>
            <a:pPr marL="400050" lvl="1" indent="0">
              <a:lnSpc>
                <a:spcPct val="90000"/>
              </a:lnSpc>
              <a:spcBef>
                <a:spcPts val="600"/>
              </a:spcBef>
              <a:buClr>
                <a:srgbClr val="A53010"/>
              </a:buClr>
              <a:buNone/>
            </a:pPr>
            <a:r>
              <a:rPr lang="en-IN" sz="21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3  trucks      </a:t>
            </a:r>
            <a:r>
              <a:rPr lang="en-IN" sz="2100" dirty="0">
                <a:solidFill>
                  <a:prstClr val="black"/>
                </a:solidFill>
                <a:latin typeface="Lucida Console" panose="020B0609040504020204" pitchFamily="49" charset="0"/>
              </a:rPr>
              <a:t>NA    10   2</a:t>
            </a:r>
            <a:endParaRPr lang="en-IN" sz="21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lnSpc>
                <a:spcPct val="80000"/>
              </a:lnSpc>
              <a:buClr>
                <a:srgbClr val="A53010"/>
              </a:buClr>
            </a:pPr>
            <a:endParaRPr lang="en-IN" dirty="0"/>
          </a:p>
          <a:p>
            <a:pPr marL="0" indent="0">
              <a:lnSpc>
                <a:spcPct val="80000"/>
              </a:lnSpc>
              <a:buClr>
                <a:srgbClr val="A53010"/>
              </a:buClr>
              <a:buNone/>
            </a:pPr>
            <a:endParaRPr lang="en-IN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672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from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Reads</a:t>
            </a:r>
            <a:r>
              <a:rPr lang="en-US" dirty="0" smtClean="0"/>
              <a:t> in a data frame from a file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Steps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Store</a:t>
            </a:r>
            <a:r>
              <a:rPr lang="en-US" dirty="0" smtClean="0"/>
              <a:t> the data frame in a file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FF0000"/>
                </a:solidFill>
              </a:rPr>
              <a:t>Read</a:t>
            </a:r>
            <a:r>
              <a:rPr lang="en-US" dirty="0" smtClean="0"/>
              <a:t> it in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&gt; </a:t>
            </a:r>
            <a:r>
              <a:rPr lang="en-US" dirty="0" err="1" smtClean="0"/>
              <a:t>df</a:t>
            </a:r>
            <a:r>
              <a:rPr lang="en-US" dirty="0" smtClean="0"/>
              <a:t> &lt;- </a:t>
            </a:r>
            <a:r>
              <a:rPr lang="en-US" dirty="0" err="1" smtClean="0"/>
              <a:t>read.table</a:t>
            </a:r>
            <a:r>
              <a:rPr lang="en-US" dirty="0" smtClean="0"/>
              <a:t> (“&lt;filename&gt;”)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 Access</a:t>
            </a:r>
            <a:r>
              <a:rPr lang="en-US" dirty="0" smtClean="0"/>
              <a:t> </a:t>
            </a:r>
            <a:r>
              <a:rPr lang="en-US" dirty="0" smtClean="0"/>
              <a:t>the data frame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7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Variables and Vectors</a:t>
            </a:r>
          </a:p>
          <a:p>
            <a:r>
              <a:rPr lang="en-US" smtClean="0"/>
              <a:t> Factors</a:t>
            </a:r>
          </a:p>
          <a:p>
            <a:r>
              <a:rPr lang="en-US" smtClean="0"/>
              <a:t> Arrays and Matrices</a:t>
            </a:r>
          </a:p>
          <a:p>
            <a:r>
              <a:rPr lang="en-US" smtClean="0"/>
              <a:t> Data Frames</a:t>
            </a:r>
          </a:p>
          <a:p>
            <a:r>
              <a:rPr lang="en-US" smtClean="0"/>
              <a:t> Functions and Conditionals</a:t>
            </a:r>
          </a:p>
          <a:p>
            <a:r>
              <a:rPr lang="en-US" smtClean="0"/>
              <a:t> Graphical Procedures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85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Grouping, Loops, Conditional 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5279" y="1833518"/>
            <a:ext cx="8915400" cy="3777622"/>
          </a:xfrm>
        </p:spPr>
        <p:txBody>
          <a:bodyPr/>
          <a:lstStyle/>
          <a:p>
            <a:r>
              <a:rPr lang="en-US" dirty="0" smtClean="0"/>
              <a:t> R does have support for regular </a:t>
            </a:r>
            <a:r>
              <a:rPr lang="en-US" dirty="0" smtClean="0">
                <a:solidFill>
                  <a:srgbClr val="FF0000"/>
                </a:solidFill>
              </a:rPr>
              <a:t>if statements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0070C0"/>
                </a:solidFill>
              </a:rPr>
              <a:t>while loops</a:t>
            </a:r>
            <a:r>
              <a:rPr lang="en-US" dirty="0" smtClean="0"/>
              <a:t>, and other </a:t>
            </a:r>
            <a:r>
              <a:rPr lang="en-US" dirty="0" smtClean="0">
                <a:solidFill>
                  <a:srgbClr val="00B050"/>
                </a:solidFill>
              </a:rPr>
              <a:t>conditionals</a:t>
            </a:r>
          </a:p>
          <a:p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if statement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if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00B050"/>
                </a:solidFill>
              </a:rPr>
              <a:t>condition</a:t>
            </a:r>
            <a:r>
              <a:rPr lang="en-US" dirty="0" smtClean="0">
                <a:solidFill>
                  <a:schemeClr val="tx1"/>
                </a:solidFill>
              </a:rPr>
              <a:t>) statement 1 else statement 2. Use {} for creating grouped statements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dirty="0" smtClean="0">
                <a:solidFill>
                  <a:srgbClr val="00B050"/>
                </a:solidFill>
              </a:rPr>
              <a:t>condition</a:t>
            </a:r>
            <a:r>
              <a:rPr lang="en-US" dirty="0" smtClean="0">
                <a:solidFill>
                  <a:schemeClr val="tx1"/>
                </a:solidFill>
              </a:rPr>
              <a:t> should evaluate to a single variable (not a vector)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Example</a:t>
            </a:r>
            <a:r>
              <a:rPr lang="en-US" dirty="0" smtClean="0">
                <a:solidFill>
                  <a:schemeClr val="tx1"/>
                </a:solidFill>
              </a:rPr>
              <a:t>: 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301066" y="553965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x &lt;- 3</a:t>
            </a:r>
          </a:p>
          <a:p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&gt; if (x &gt; 0) x &lt;- x+ 3 else x &lt;- x + 6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x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5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1212" y="1355679"/>
            <a:ext cx="8915400" cy="2226733"/>
          </a:xfrm>
        </p:spPr>
        <p:txBody>
          <a:bodyPr/>
          <a:lstStyle/>
          <a:p>
            <a:r>
              <a:rPr lang="en-US" dirty="0" smtClean="0"/>
              <a:t> for (</a:t>
            </a:r>
            <a:r>
              <a:rPr lang="en-US" dirty="0" err="1" smtClean="0">
                <a:solidFill>
                  <a:srgbClr val="0070C0"/>
                </a:solidFill>
              </a:rPr>
              <a:t>var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in expr1)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....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....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03601" y="3794667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r>
              <a:rPr lang="en-US" b="1" dirty="0" smtClean="0"/>
              <a:t>xample: 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080000" y="3718679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for (v in 1:10) print (v)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2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4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6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7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8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9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96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Variables and Vectors</a:t>
            </a:r>
          </a:p>
          <a:p>
            <a:r>
              <a:rPr lang="en-US" dirty="0" smtClean="0"/>
              <a:t> Factors</a:t>
            </a:r>
          </a:p>
          <a:p>
            <a:r>
              <a:rPr lang="en-US" dirty="0" smtClean="0"/>
              <a:t> Arrays and Matrices</a:t>
            </a:r>
          </a:p>
          <a:p>
            <a:r>
              <a:rPr lang="en-US" dirty="0" smtClean="0"/>
              <a:t> Data Frames</a:t>
            </a:r>
          </a:p>
          <a:p>
            <a:r>
              <a:rPr lang="en-US" dirty="0"/>
              <a:t> </a:t>
            </a:r>
            <a:r>
              <a:rPr lang="en-US" dirty="0" smtClean="0"/>
              <a:t>Functions and Conditionals</a:t>
            </a:r>
          </a:p>
          <a:p>
            <a:r>
              <a:rPr lang="en-US" dirty="0"/>
              <a:t> </a:t>
            </a:r>
            <a:r>
              <a:rPr lang="en-US" dirty="0" smtClean="0"/>
              <a:t>Graphical Procedures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815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46867" y="164160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while (x[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] &lt; 10)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print (x[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&lt;-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+ 1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2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3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4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5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6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7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8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9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09533" y="5571067"/>
            <a:ext cx="4064000" cy="51646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 the </a:t>
            </a:r>
            <a:r>
              <a:rPr lang="en-US" i="1" dirty="0" smtClean="0"/>
              <a:t>break</a:t>
            </a:r>
            <a:r>
              <a:rPr lang="en-US" dirty="0" smtClean="0"/>
              <a:t> statement to exit a loop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19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one’s own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911600"/>
            <a:ext cx="8915400" cy="199962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A </a:t>
            </a:r>
            <a:r>
              <a:rPr lang="en-US" dirty="0" smtClean="0">
                <a:solidFill>
                  <a:srgbClr val="0070C0"/>
                </a:solidFill>
              </a:rPr>
              <a:t>function</a:t>
            </a:r>
            <a:r>
              <a:rPr lang="en-US" dirty="0" smtClean="0"/>
              <a:t> takes a list of arguments within ( ... )</a:t>
            </a:r>
          </a:p>
          <a:p>
            <a:r>
              <a:rPr lang="en-US" dirty="0"/>
              <a:t>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FF0000"/>
                </a:solidFill>
              </a:rPr>
              <a:t>return</a:t>
            </a:r>
            <a:r>
              <a:rPr lang="en-US" dirty="0" smtClean="0"/>
              <a:t> a value, just print the expression (without assignment statements)</a:t>
            </a:r>
          </a:p>
          <a:p>
            <a:r>
              <a:rPr lang="en-US" dirty="0"/>
              <a:t> </a:t>
            </a:r>
            <a:r>
              <a:rPr lang="en-US" dirty="0" smtClean="0"/>
              <a:t>Function </a:t>
            </a:r>
            <a:r>
              <a:rPr lang="en-US" dirty="0" smtClean="0">
                <a:solidFill>
                  <a:srgbClr val="00B050"/>
                </a:solidFill>
              </a:rPr>
              <a:t>calling</a:t>
            </a:r>
            <a:r>
              <a:rPr lang="en-US" dirty="0" smtClean="0"/>
              <a:t> convention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similar</a:t>
            </a:r>
            <a:r>
              <a:rPr lang="en-US" dirty="0" smtClean="0">
                <a:sym typeface="Wingdings" panose="05000000000000000000" pitchFamily="2" charset="2"/>
              </a:rPr>
              <a:t> to 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58067" y="19050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cube &lt;- function (x)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x * x * x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cube(4)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64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117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6812" y="3717455"/>
            <a:ext cx="8915400" cy="1262694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B050"/>
                </a:solidFill>
              </a:rPr>
              <a:t>Apply</a:t>
            </a:r>
            <a:r>
              <a:rPr lang="en-US" dirty="0" smtClean="0"/>
              <a:t> the cube function to a vector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Applies the function to each and every argument</a:t>
            </a:r>
          </a:p>
          <a:p>
            <a:r>
              <a:rPr lang="en-US" i="1" dirty="0" err="1" smtClean="0"/>
              <a:t>sapply</a:t>
            </a:r>
            <a:r>
              <a:rPr lang="en-US" i="1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returns</a:t>
            </a:r>
            <a:r>
              <a:rPr lang="en-US" dirty="0" smtClean="0"/>
              <a:t> a list</a:t>
            </a: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3715551" y="1786467"/>
            <a:ext cx="22926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&gt; </a:t>
            </a:r>
            <a:r>
              <a:rPr lang="en-US" dirty="0" err="1"/>
              <a:t>lapply</a:t>
            </a:r>
            <a:r>
              <a:rPr lang="en-US" dirty="0"/>
              <a:t> (</a:t>
            </a:r>
            <a:r>
              <a:rPr lang="en-US" dirty="0" smtClean="0"/>
              <a:t>1:2,cube</a:t>
            </a:r>
            <a:r>
              <a:rPr lang="en-US" dirty="0"/>
              <a:t>)</a:t>
            </a:r>
          </a:p>
          <a:p>
            <a:r>
              <a:rPr lang="en-US" dirty="0"/>
              <a:t>[[1]]</a:t>
            </a:r>
          </a:p>
          <a:p>
            <a:r>
              <a:rPr lang="en-US" dirty="0"/>
              <a:t>[1] 1</a:t>
            </a:r>
          </a:p>
          <a:p>
            <a:endParaRPr lang="en-US" dirty="0"/>
          </a:p>
          <a:p>
            <a:r>
              <a:rPr lang="en-US" dirty="0"/>
              <a:t>[[2]]</a:t>
            </a:r>
          </a:p>
          <a:p>
            <a:r>
              <a:rPr lang="en-US" dirty="0"/>
              <a:t>[1] 8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3344333" y="530708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sapply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(1:3, cube)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 1  8 27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69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852332"/>
            <a:ext cx="8915400" cy="205888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Possible</a:t>
            </a:r>
            <a:r>
              <a:rPr lang="en-US" dirty="0" smtClean="0"/>
              <a:t> to specify default values in the function declaration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If a </a:t>
            </a:r>
            <a:r>
              <a:rPr lang="en-US" dirty="0" smtClean="0">
                <a:solidFill>
                  <a:srgbClr val="0070C0"/>
                </a:solidFill>
              </a:rPr>
              <a:t>variable</a:t>
            </a:r>
            <a:r>
              <a:rPr lang="en-US" dirty="0" smtClean="0"/>
              <a:t> is not specified, the default value is used</a:t>
            </a:r>
          </a:p>
          <a:p>
            <a:pPr lvl="1"/>
            <a:r>
              <a:rPr lang="en-US" dirty="0" smtClean="0"/>
              <a:t> We can also specify the </a:t>
            </a:r>
            <a:r>
              <a:rPr lang="en-US" dirty="0" smtClean="0">
                <a:solidFill>
                  <a:srgbClr val="0070C0"/>
                </a:solidFill>
              </a:rPr>
              <a:t>values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0070C0"/>
                </a:solidFill>
              </a:rPr>
              <a:t>variables</a:t>
            </a:r>
            <a:r>
              <a:rPr lang="en-US" dirty="0" smtClean="0"/>
              <a:t> by the name of the argument (</a:t>
            </a:r>
            <a:r>
              <a:rPr lang="en-US" dirty="0" smtClean="0">
                <a:solidFill>
                  <a:srgbClr val="FF0000"/>
                </a:solidFill>
              </a:rPr>
              <a:t>last line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82445" y="1490472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&gt; </a:t>
            </a:r>
            <a:r>
              <a:rPr lang="es-E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fun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&lt;- </a:t>
            </a:r>
            <a:r>
              <a:rPr lang="es-E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function</a:t>
            </a:r>
            <a:r>
              <a:rPr lang="es-ES" dirty="0">
                <a:solidFill>
                  <a:prstClr val="black"/>
                </a:solidFill>
                <a:latin typeface="Lucida Console" panose="020B0609040504020204" pitchFamily="49" charset="0"/>
              </a:rPr>
              <a:t> (x=4, y=3) { x - y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fun()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fun (4,3)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1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fun (y=4, x=3)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64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Scoping in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3920068"/>
            <a:ext cx="8915400" cy="199115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Scope</a:t>
            </a:r>
            <a:r>
              <a:rPr lang="en-US" dirty="0" smtClean="0"/>
              <a:t> of variables in R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B050"/>
                </a:solidFill>
              </a:rPr>
              <a:t>Function</a:t>
            </a:r>
            <a:r>
              <a:rPr lang="en-US" dirty="0" smtClean="0"/>
              <a:t> arguments (valid only inside the function)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Local</a:t>
            </a:r>
            <a:r>
              <a:rPr lang="en-US" dirty="0" smtClean="0"/>
              <a:t> variables (valid only inside the function)</a:t>
            </a:r>
          </a:p>
          <a:p>
            <a:pPr lvl="1"/>
            <a:r>
              <a:rPr lang="en-US" dirty="0"/>
              <a:t> </a:t>
            </a:r>
            <a:r>
              <a:rPr lang="en-US" dirty="0" smtClean="0">
                <a:solidFill>
                  <a:srgbClr val="0070C0"/>
                </a:solidFill>
              </a:rPr>
              <a:t>Global</a:t>
            </a:r>
            <a:r>
              <a:rPr lang="en-US" dirty="0" smtClean="0"/>
              <a:t> variables (balance)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61267" y="176443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deposit &lt;- function 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amt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  balance +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amt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&gt; withdraw &lt;- function (</a:t>
            </a:r>
            <a:r>
              <a:rPr lang="en-I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amt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) balance - </a:t>
            </a:r>
            <a:r>
              <a:rPr lang="en-I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amt</a:t>
            </a:r>
            <a:endParaRPr lang="en-IN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balance &lt;- withdraw(10)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balance &lt;- deposit (20)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balance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110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05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Functional Programming: Closures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4910666"/>
            <a:ext cx="8915400" cy="100055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 A function with pre-specified data is called a </a:t>
            </a:r>
            <a:r>
              <a:rPr lang="en-US" dirty="0" smtClean="0">
                <a:solidFill>
                  <a:srgbClr val="0070C0"/>
                </a:solidFill>
              </a:rPr>
              <a:t>closure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smtClean="0">
                <a:solidFill>
                  <a:srgbClr val="0070C0"/>
                </a:solidFill>
              </a:rPr>
              <a:t>exponent</a:t>
            </a:r>
            <a:r>
              <a:rPr lang="en-US" dirty="0" smtClean="0">
                <a:solidFill>
                  <a:schemeClr val="tx1"/>
                </a:solidFill>
              </a:rPr>
              <a:t> returns a function </a:t>
            </a:r>
            <a:r>
              <a:rPr lang="en-US" dirty="0" smtClean="0">
                <a:solidFill>
                  <a:srgbClr val="00B050"/>
                </a:solidFill>
              </a:rPr>
              <a:t>power</a:t>
            </a:r>
            <a:r>
              <a:rPr lang="en-US" dirty="0" smtClean="0">
                <a:solidFill>
                  <a:schemeClr val="tx1"/>
                </a:solidFill>
              </a:rPr>
              <a:t> (with n = 2)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56000" y="1749904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exponent &lt;- function (n)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power &lt;- function (x)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x ** n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square &lt;- exponent(2)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square(4)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16</a:t>
            </a:r>
          </a:p>
        </p:txBody>
      </p:sp>
    </p:spTree>
    <p:extLst>
      <p:ext uri="{BB962C8B-B14F-4D97-AF65-F5344CB8AC3E}">
        <p14:creationId xmlns:p14="http://schemas.microsoft.com/office/powerpoint/2010/main" val="423534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Numerical Integration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61733" y="1225689"/>
            <a:ext cx="6096000" cy="56323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&gt; composite &lt;- </a:t>
            </a:r>
            <a:r>
              <a:rPr lang="en-IN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(f, a, b, n = </a:t>
            </a:r>
            <a:r>
              <a:rPr lang="en-IN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, rule) {</a:t>
            </a:r>
          </a:p>
          <a:p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 area &lt;- 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+   points &lt;- </a:t>
            </a:r>
            <a:r>
              <a:rPr lang="en-I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seq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(a, b, length = n </a:t>
            </a:r>
            <a:r>
              <a:rPr lang="en-IN" dirty="0">
                <a:solidFill>
                  <a:srgbClr val="0033CC"/>
                </a:solidFill>
                <a:latin typeface="Lucida Console" panose="020B0609040504020204" pitchFamily="49" charset="0"/>
              </a:rPr>
              <a:t>+ 1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  area &lt;- 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0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  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for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in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seq_len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(n)) {</a:t>
            </a:r>
          </a:p>
          <a:p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+     area &lt;- area + rule(f, points[</a:t>
            </a:r>
            <a:r>
              <a:rPr lang="en-I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], points[</a:t>
            </a:r>
            <a:r>
              <a:rPr lang="en-IN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dirty="0">
                <a:solidFill>
                  <a:srgbClr val="0033CC"/>
                </a:solidFill>
                <a:latin typeface="Lucida Console" panose="020B0609040504020204" pitchFamily="49" charset="0"/>
              </a:rPr>
              <a:t>+ 1</a:t>
            </a:r>
            <a:r>
              <a:rPr lang="en-IN" dirty="0">
                <a:solidFill>
                  <a:prstClr val="black"/>
                </a:solidFill>
                <a:latin typeface="Lucida Console" panose="020B0609040504020204" pitchFamily="49" charset="0"/>
              </a:rPr>
              <a:t>])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 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  area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midpoint &lt;- </a:t>
            </a:r>
            <a:r>
              <a:rPr lang="en-US" dirty="0">
                <a:solidFill>
                  <a:srgbClr val="7030A0"/>
                </a:solidFill>
                <a:latin typeface="Lucida Console" panose="020B0609040504020204" pitchFamily="49" charset="0"/>
              </a:rPr>
              <a:t>function</a:t>
            </a:r>
            <a:r>
              <a:rPr lang="en-US" dirty="0">
                <a:latin typeface="Lucida Console" panose="020B0609040504020204" pitchFamily="49" charset="0"/>
              </a:rPr>
              <a:t>(f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a, b) {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  (b - a) * f((a + b) 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/ 2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+ }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&gt; composite(sin, </a:t>
            </a:r>
            <a:r>
              <a:rPr lang="en-US" dirty="0">
                <a:solidFill>
                  <a:srgbClr val="0033CC"/>
                </a:solidFill>
                <a:latin typeface="Lucida Console" panose="020B0609040504020204" pitchFamily="49" charset="0"/>
              </a:rPr>
              <a:t>0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, pi, n = </a:t>
            </a:r>
            <a:r>
              <a:rPr lang="en-US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1000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rule = midpoint)</a:t>
            </a:r>
          </a:p>
          <a:p>
            <a:r>
              <a:rPr lang="en-US" dirty="0">
                <a:solidFill>
                  <a:prstClr val="black"/>
                </a:solidFill>
                <a:latin typeface="Lucida Console" panose="020B0609040504020204" pitchFamily="49" charset="0"/>
              </a:rPr>
              <a:t>[1] </a:t>
            </a:r>
            <a:r>
              <a:rPr lang="en-US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2.00000</a:t>
            </a:r>
            <a:endParaRPr lang="en-US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5" name="Right Brace 4"/>
          <p:cNvSpPr/>
          <p:nvPr/>
        </p:nvSpPr>
        <p:spPr>
          <a:xfrm>
            <a:off x="9057208" y="1354667"/>
            <a:ext cx="338666" cy="3623733"/>
          </a:xfrm>
          <a:prstGeom prst="rightBrac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9702800" y="2963333"/>
            <a:ext cx="2175933" cy="10785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Function for numerical integration</a:t>
            </a:r>
            <a:endParaRPr lang="en-US" dirty="0"/>
          </a:p>
        </p:txBody>
      </p:sp>
      <p:sp>
        <p:nvSpPr>
          <p:cNvPr id="7" name="Right Brace 6"/>
          <p:cNvSpPr/>
          <p:nvPr/>
        </p:nvSpPr>
        <p:spPr>
          <a:xfrm>
            <a:off x="9057208" y="5096933"/>
            <a:ext cx="273059" cy="6858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125946" y="136245"/>
            <a:ext cx="6106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2"/>
              </a:rPr>
              <a:t>http://adv-r.had.co.nz/Functional-programming.html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718733" y="138655"/>
            <a:ext cx="1253067" cy="3669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9702799" y="5142689"/>
            <a:ext cx="2175933" cy="594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Midpoint rule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10"/>
              <p:cNvSpPr/>
              <p:nvPr/>
            </p:nvSpPr>
            <p:spPr>
              <a:xfrm>
                <a:off x="9702799" y="6158689"/>
                <a:ext cx="2175933" cy="59428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ounded 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799" y="6158689"/>
                <a:ext cx="2175933" cy="594288"/>
              </a:xfrm>
              <a:prstGeom prst="round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ight Brace 11"/>
          <p:cNvSpPr/>
          <p:nvPr/>
        </p:nvSpPr>
        <p:spPr>
          <a:xfrm>
            <a:off x="9057208" y="5994399"/>
            <a:ext cx="273059" cy="685800"/>
          </a:xfrm>
          <a:prstGeom prst="rightBrac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ular Callout 12"/>
          <p:cNvSpPr/>
          <p:nvPr/>
        </p:nvSpPr>
        <p:spPr>
          <a:xfrm>
            <a:off x="314854" y="5486400"/>
            <a:ext cx="2278071" cy="778934"/>
          </a:xfrm>
          <a:prstGeom prst="wedgeRectCallout">
            <a:avLst>
              <a:gd name="adj1" fmla="val 67716"/>
              <a:gd name="adj2" fmla="val 59036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function passed as an argument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47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741612" y="2286000"/>
            <a:ext cx="8915400" cy="377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 Variables and Vectors</a:t>
            </a:r>
          </a:p>
          <a:p>
            <a:r>
              <a:rPr lang="en-US" dirty="0" smtClean="0"/>
              <a:t> Factors</a:t>
            </a:r>
          </a:p>
          <a:p>
            <a:r>
              <a:rPr lang="en-US" dirty="0" smtClean="0"/>
              <a:t> Arrays and Matrices</a:t>
            </a:r>
          </a:p>
          <a:p>
            <a:r>
              <a:rPr lang="en-US" dirty="0" smtClean="0"/>
              <a:t> Data Frames</a:t>
            </a:r>
          </a:p>
          <a:p>
            <a:r>
              <a:rPr lang="en-US" dirty="0" smtClean="0"/>
              <a:t> Functions and Conditionals</a:t>
            </a:r>
          </a:p>
          <a:p>
            <a:r>
              <a:rPr lang="en-US" dirty="0" smtClean="0"/>
              <a:t> Graphical Procedures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19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 a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068896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 </a:t>
            </a:r>
            <a:r>
              <a:rPr lang="en-US" dirty="0" smtClean="0"/>
              <a:t>A basic 2D plot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vec1 &lt;-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cube(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33CC"/>
                </a:solidFill>
                <a:latin typeface="Lucida Console" panose="020B0609040504020204" pitchFamily="49" charset="0"/>
              </a:rPr>
              <a:t>1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0033CC"/>
                </a:solidFill>
                <a:latin typeface="Lucida Console" panose="020B0609040504020204" pitchFamily="49" charset="0"/>
              </a:rPr>
              <a:t>100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vec2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&lt;-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cube(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seq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800" dirty="0">
                <a:solidFill>
                  <a:srgbClr val="0033CC"/>
                </a:solidFill>
                <a:latin typeface="Lucida Console" panose="020B0609040504020204" pitchFamily="49" charset="0"/>
              </a:rPr>
              <a:t>5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0033CC"/>
                </a:solidFill>
                <a:latin typeface="Lucida Console" panose="020B0609040504020204" pitchFamily="49" charset="0"/>
              </a:rPr>
              <a:t>100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>
                <a:solidFill>
                  <a:srgbClr val="0033CC"/>
                </a:solidFill>
                <a:latin typeface="Lucida Console" panose="020B0609040504020204" pitchFamily="49" charset="0"/>
              </a:rPr>
              <a:t>10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plot(vec1,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type="</a:t>
            </a: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", col="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blue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“, </a:t>
            </a:r>
            <a:r>
              <a:rPr lang="en-US" sz="18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ylim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=c(</a:t>
            </a:r>
            <a:r>
              <a:rPr lang="en-US" sz="1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0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</a:t>
            </a:r>
            <a:r>
              <a:rPr lang="en-US" sz="1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3e5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title(main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=“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Plot of Cubes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", </a:t>
            </a:r>
            <a:r>
              <a:rPr lang="en-US" sz="18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col.main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="</a:t>
            </a:r>
            <a:r>
              <a:rPr lang="en-US" sz="1800" dirty="0">
                <a:solidFill>
                  <a:srgbClr val="7030A0"/>
                </a:solidFill>
                <a:latin typeface="Lucida Console" panose="020B0609040504020204" pitchFamily="49" charset="0"/>
              </a:rPr>
              <a:t>red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None/>
            </a:pP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>
              <a:buClr>
                <a:srgbClr val="A53010"/>
              </a:buClr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To add a line to the same plot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:</a:t>
            </a:r>
          </a:p>
          <a:p>
            <a:pPr marL="0" lvl="0" indent="0">
              <a:buClr>
                <a:srgbClr val="A53010"/>
              </a:buClr>
              <a:buNone/>
            </a:pP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lines(vec2,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type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=“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o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", </a:t>
            </a:r>
            <a:r>
              <a:rPr lang="en-US" sz="18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lty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pch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8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22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dirty="0">
                <a:solidFill>
                  <a:prstClr val="black"/>
                </a:solidFill>
                <a:latin typeface="Lucida Console" panose="020B0609040504020204" pitchFamily="49" charset="0"/>
              </a:rPr>
              <a:t>col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=“</a:t>
            </a:r>
            <a:r>
              <a:rPr lang="en-US" sz="18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red</a:t>
            </a:r>
            <a:r>
              <a:rPr lang="en-US" sz="18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“)</a:t>
            </a:r>
            <a:endParaRPr lang="en-US" sz="18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>
              <a:buClr>
                <a:srgbClr val="A53010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To add a legend:</a:t>
            </a:r>
          </a:p>
          <a:p>
            <a:pPr marL="0" indent="0">
              <a:buClr>
                <a:srgbClr val="A53010"/>
              </a:buClr>
              <a:buNone/>
            </a:pP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legend(1, 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max(vec1), 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c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(“</a:t>
            </a:r>
            <a:r>
              <a:rPr lang="en-IN" sz="1900" dirty="0">
                <a:solidFill>
                  <a:srgbClr val="7030A0"/>
                </a:solidFill>
                <a:latin typeface="Lucida Console" panose="020B0609040504020204" pitchFamily="49" charset="0"/>
              </a:rPr>
              <a:t>vec1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",“</a:t>
            </a:r>
            <a:r>
              <a:rPr lang="en-IN" sz="1900" dirty="0">
                <a:solidFill>
                  <a:srgbClr val="7030A0"/>
                </a:solidFill>
                <a:latin typeface="Lucida Console" panose="020B0609040504020204" pitchFamily="49" charset="0"/>
              </a:rPr>
              <a:t>vec2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"), </a:t>
            </a:r>
            <a:r>
              <a:rPr lang="en-IN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cex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IN" sz="1900" dirty="0">
                <a:solidFill>
                  <a:srgbClr val="0033CC"/>
                </a:solidFill>
                <a:latin typeface="Lucida Console" panose="020B0609040504020204" pitchFamily="49" charset="0"/>
              </a:rPr>
              <a:t>0.8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col=c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("</a:t>
            </a:r>
            <a:r>
              <a:rPr lang="en-IN" sz="19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blue</a:t>
            </a:r>
            <a:r>
              <a:rPr lang="en-IN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","</a:t>
            </a:r>
            <a:r>
              <a:rPr lang="en-IN" sz="1900" dirty="0" err="1">
                <a:solidFill>
                  <a:srgbClr val="7030A0"/>
                </a:solidFill>
                <a:latin typeface="Lucida Console" panose="020B0609040504020204" pitchFamily="49" charset="0"/>
              </a:rPr>
              <a:t>red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"), </a:t>
            </a:r>
            <a:r>
              <a:rPr lang="en-IN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pch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IN" sz="1900" dirty="0">
                <a:solidFill>
                  <a:srgbClr val="0033CC"/>
                </a:solidFill>
                <a:latin typeface="Lucida Console" panose="020B0609040504020204" pitchFamily="49" charset="0"/>
              </a:rPr>
              <a:t>21:22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IN" sz="19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lty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IN" sz="1900" dirty="0">
                <a:solidFill>
                  <a:srgbClr val="0033CC"/>
                </a:solidFill>
                <a:latin typeface="Lucida Console" panose="020B0609040504020204" pitchFamily="49" charset="0"/>
              </a:rPr>
              <a:t>1:2</a:t>
            </a:r>
            <a:r>
              <a:rPr lang="en-IN" sz="19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IN" sz="19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 lvl="0">
              <a:buClr>
                <a:srgbClr val="A53010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>
              <a:buClr>
                <a:srgbClr val="A53010"/>
              </a:buClr>
            </a:pPr>
            <a:endParaRPr lang="en-US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0" indent="0">
              <a:buNone/>
            </a:pPr>
            <a:endParaRPr lang="en-US" sz="18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6141132" y="2484911"/>
            <a:ext cx="1447800" cy="446314"/>
          </a:xfrm>
          <a:prstGeom prst="wedgeRoundRectCallout">
            <a:avLst>
              <a:gd name="adj1" fmla="val -140545"/>
              <a:gd name="adj2" fmla="val 113354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Plot type (</a:t>
            </a:r>
            <a:r>
              <a:rPr lang="en-IN" sz="1400" dirty="0" err="1" smtClean="0">
                <a:solidFill>
                  <a:schemeClr val="bg1"/>
                </a:solidFill>
              </a:rPr>
              <a:t>overplotted</a:t>
            </a:r>
            <a:r>
              <a:rPr lang="en-IN" sz="1400" dirty="0" smtClean="0">
                <a:solidFill>
                  <a:schemeClr val="bg1"/>
                </a:solidFill>
              </a:rPr>
              <a:t>)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5397953" y="4832721"/>
            <a:ext cx="1132115" cy="435429"/>
          </a:xfrm>
          <a:prstGeom prst="wedgeRoundRectCallout">
            <a:avLst>
              <a:gd name="adj1" fmla="val -13041"/>
              <a:gd name="adj2" fmla="val -72500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Line type: dashed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6645663" y="4832721"/>
            <a:ext cx="1513114" cy="435429"/>
          </a:xfrm>
          <a:prstGeom prst="wedgeRoundRectCallout">
            <a:avLst>
              <a:gd name="adj1" fmla="val -27308"/>
              <a:gd name="adj2" fmla="val -75000"/>
              <a:gd name="adj3" fmla="val 16667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smtClean="0">
                <a:solidFill>
                  <a:schemeClr val="bg1"/>
                </a:solidFill>
              </a:rPr>
              <a:t>Marker type: square</a:t>
            </a:r>
            <a:endParaRPr lang="en-IN" sz="1400" dirty="0">
              <a:solidFill>
                <a:schemeClr val="bg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588932" y="70166"/>
            <a:ext cx="4711698" cy="3312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6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Plotting: 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9355" y="1554688"/>
            <a:ext cx="8915400" cy="3777622"/>
          </a:xfrm>
        </p:spPr>
        <p:txBody>
          <a:bodyPr>
            <a:normAutofit/>
          </a:bodyPr>
          <a:lstStyle/>
          <a:p>
            <a:pPr marL="0" indent="0">
              <a:buClr>
                <a:srgbClr val="A53010"/>
              </a:buClr>
              <a:buNone/>
            </a:pPr>
            <a:r>
              <a:rPr lang="en-U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library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("</a:t>
            </a:r>
            <a:r>
              <a:rPr lang="en-US" sz="1500" dirty="0">
                <a:solidFill>
                  <a:srgbClr val="7030A0"/>
                </a:solidFill>
                <a:latin typeface="Lucida Console" panose="020B0609040504020204" pitchFamily="49" charset="0"/>
              </a:rPr>
              <a:t>MASS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")</a:t>
            </a:r>
          </a:p>
          <a:p>
            <a:pPr marL="0" indent="0">
              <a:buClr>
                <a:srgbClr val="A53010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data(cats</a:t>
            </a:r>
            <a:r>
              <a:rPr lang="en-U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				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load data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A53010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plot(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cats$Bwt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cats$Hwt</a:t>
            </a:r>
            <a:r>
              <a:rPr lang="en-U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scatter plot of cats body weight </a:t>
            </a:r>
            <a:r>
              <a:rPr lang="en-US" sz="1500" dirty="0" err="1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vs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heart rate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A53010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M &lt;- lm(formula =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cats$Hwt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~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cats$Bwt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, data=cats</a:t>
            </a:r>
            <a:r>
              <a:rPr lang="en-U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fit a linear model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A53010"/>
              </a:buClr>
              <a:buNone/>
            </a:pP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regmodel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&lt;- predict(M</a:t>
            </a:r>
            <a:r>
              <a:rPr lang="en-U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  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predict values using this model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A53010"/>
              </a:buClr>
              <a:buNone/>
            </a:pP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plot(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cats$Bwt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cats$Hwt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pch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500" dirty="0">
                <a:solidFill>
                  <a:srgbClr val="0033CC"/>
                </a:solidFill>
                <a:latin typeface="Lucida Console" panose="020B0609040504020204" pitchFamily="49" charset="0"/>
              </a:rPr>
              <a:t>16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cex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500" dirty="0">
                <a:solidFill>
                  <a:srgbClr val="0033CC"/>
                </a:solidFill>
                <a:latin typeface="Lucida Console" panose="020B0609040504020204" pitchFamily="49" charset="0"/>
              </a:rPr>
              <a:t>1.3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, col = "</a:t>
            </a:r>
            <a:r>
              <a:rPr lang="en-US" sz="1500" dirty="0">
                <a:solidFill>
                  <a:srgbClr val="7030A0"/>
                </a:solidFill>
                <a:latin typeface="Lucida Console" panose="020B0609040504020204" pitchFamily="49" charset="0"/>
              </a:rPr>
              <a:t>blue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", main = "</a:t>
            </a:r>
            <a:r>
              <a:rPr lang="en-US" sz="1500" dirty="0">
                <a:solidFill>
                  <a:srgbClr val="7030A0"/>
                </a:solidFill>
                <a:latin typeface="Lucida Console" panose="020B0609040504020204" pitchFamily="49" charset="0"/>
              </a:rPr>
              <a:t>Heart rate plotted against body </a:t>
            </a:r>
            <a:r>
              <a:rPr lang="en-US" sz="15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weight </a:t>
            </a:r>
            <a:r>
              <a:rPr lang="en-US" sz="1500" dirty="0">
                <a:solidFill>
                  <a:srgbClr val="7030A0"/>
                </a:solidFill>
                <a:latin typeface="Lucida Console" panose="020B0609040504020204" pitchFamily="49" charset="0"/>
              </a:rPr>
              <a:t>of </a:t>
            </a:r>
            <a:r>
              <a:rPr lang="en-US" sz="1500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cats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",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xlab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= "</a:t>
            </a:r>
            <a:r>
              <a:rPr lang="en-US" sz="1500" dirty="0">
                <a:solidFill>
                  <a:srgbClr val="7030A0"/>
                </a:solidFill>
                <a:latin typeface="Lucida Console" panose="020B0609040504020204" pitchFamily="49" charset="0"/>
              </a:rPr>
              <a:t>Body weight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", </a:t>
            </a: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ylab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 = "</a:t>
            </a:r>
            <a:r>
              <a:rPr lang="en-US" sz="1500" dirty="0">
                <a:solidFill>
                  <a:srgbClr val="7030A0"/>
                </a:solidFill>
                <a:latin typeface="Lucida Console" panose="020B0609040504020204" pitchFamily="49" charset="0"/>
              </a:rPr>
              <a:t>Heart rate</a:t>
            </a:r>
            <a:r>
              <a:rPr lang="en-U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")			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scatter plot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pPr marL="0" indent="0">
              <a:buClr>
                <a:srgbClr val="A53010"/>
              </a:buClr>
              <a:buNone/>
            </a:pPr>
            <a:r>
              <a:rPr lang="en-US" sz="15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abline</a:t>
            </a:r>
            <a:r>
              <a:rPr lang="en-US" sz="1500" dirty="0">
                <a:solidFill>
                  <a:prstClr val="black"/>
                </a:solidFill>
                <a:latin typeface="Lucida Console" panose="020B0609040504020204" pitchFamily="49" charset="0"/>
              </a:rPr>
              <a:t>(M) </a:t>
            </a:r>
            <a:r>
              <a:rPr lang="en-US" sz="15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			 </a:t>
            </a:r>
            <a:r>
              <a:rPr lang="en-US" sz="15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plot the regression line</a:t>
            </a:r>
            <a:endParaRPr lang="en-US" sz="15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14352" y="3993191"/>
            <a:ext cx="4870097" cy="2985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8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We can use </a:t>
            </a:r>
            <a:r>
              <a:rPr lang="en-US" b="1" dirty="0" smtClean="0">
                <a:solidFill>
                  <a:srgbClr val="0070C0"/>
                </a:solidFill>
              </a:rPr>
              <a:t>&lt;-</a:t>
            </a:r>
            <a:r>
              <a:rPr lang="en-US" dirty="0" smtClean="0"/>
              <a:t> as the </a:t>
            </a:r>
            <a:r>
              <a:rPr lang="en-US" dirty="0" smtClean="0">
                <a:solidFill>
                  <a:srgbClr val="FF0000"/>
                </a:solidFill>
              </a:rPr>
              <a:t>assignment</a:t>
            </a:r>
            <a:r>
              <a:rPr lang="en-US" dirty="0" smtClean="0"/>
              <a:t> operator in R</a:t>
            </a:r>
          </a:p>
          <a:p>
            <a:r>
              <a:rPr lang="en-US" dirty="0"/>
              <a:t> </a:t>
            </a:r>
            <a:r>
              <a:rPr lang="en-US" b="1" dirty="0" smtClean="0"/>
              <a:t>&gt;</a:t>
            </a:r>
            <a:r>
              <a:rPr lang="en-US" dirty="0" smtClean="0"/>
              <a:t> x &lt;- </a:t>
            </a:r>
            <a:r>
              <a:rPr lang="en-US" dirty="0" smtClean="0">
                <a:solidFill>
                  <a:srgbClr val="0033CC"/>
                </a:solidFill>
              </a:rPr>
              <a:t>4</a:t>
            </a: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(set x to 4)</a:t>
            </a:r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00B050"/>
                </a:solidFill>
              </a:rPr>
              <a:t>printing</a:t>
            </a:r>
            <a:r>
              <a:rPr lang="en-US" dirty="0" smtClean="0"/>
              <a:t> the value of x</a:t>
            </a:r>
          </a:p>
          <a:p>
            <a:r>
              <a:rPr lang="en-US" b="1" dirty="0" smtClean="0"/>
              <a:t>&gt; x</a:t>
            </a:r>
            <a:br>
              <a:rPr lang="en-US" b="1" dirty="0" smtClean="0"/>
            </a:br>
            <a:r>
              <a:rPr lang="en-US" dirty="0" smtClean="0"/>
              <a:t>[1] 4</a:t>
            </a:r>
          </a:p>
          <a:p>
            <a:r>
              <a:rPr lang="en-US" dirty="0" smtClean="0"/>
              <a:t>OR, </a:t>
            </a:r>
            <a:r>
              <a:rPr lang="en-US" b="1" dirty="0" smtClean="0"/>
              <a:t>&gt; </a:t>
            </a:r>
            <a:r>
              <a:rPr lang="en-US" dirty="0" smtClean="0"/>
              <a:t>print(x)</a:t>
            </a:r>
            <a:br>
              <a:rPr lang="en-US" dirty="0" smtClean="0"/>
            </a:br>
            <a:r>
              <a:rPr lang="en-US" dirty="0" smtClean="0"/>
              <a:t>[1] 4	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36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3-D plots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A53010"/>
              </a:buClr>
            </a:pPr>
            <a:r>
              <a:rPr lang="en-US" dirty="0" smtClean="0"/>
              <a:t>Packages </a:t>
            </a:r>
            <a:r>
              <a:rPr lang="en-US" dirty="0" smtClean="0">
                <a:solidFill>
                  <a:srgbClr val="7030A0"/>
                </a:solidFill>
              </a:rPr>
              <a:t>plot3D, ggplot2 </a:t>
            </a:r>
            <a:r>
              <a:rPr lang="en-US" dirty="0" smtClean="0"/>
              <a:t>contain useful 3D plotting options</a:t>
            </a:r>
          </a:p>
          <a:p>
            <a:pPr>
              <a:buClr>
                <a:srgbClr val="A53010"/>
              </a:buClr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p</a:t>
            </a:r>
            <a:r>
              <a:rPr lang="en-US" sz="2400" dirty="0" smtClean="0">
                <a:solidFill>
                  <a:schemeClr val="accent1">
                    <a:lumMod val="75000"/>
                  </a:schemeClr>
                </a:solidFill>
                <a:latin typeface="Lucida Console" panose="020B0609040504020204" pitchFamily="49" charset="0"/>
              </a:rPr>
              <a:t>lot3d, scatter3d, surf3d, persp3d </a:t>
            </a:r>
            <a:r>
              <a:rPr lang="en-US" dirty="0" smtClean="0"/>
              <a:t>are some of the commonly used plots.</a:t>
            </a:r>
          </a:p>
          <a:p>
            <a:pPr>
              <a:buClr>
                <a:srgbClr val="A53010"/>
              </a:buClr>
            </a:pPr>
            <a:r>
              <a:rPr lang="en-US" dirty="0" smtClean="0"/>
              <a:t>plot3d is from package </a:t>
            </a:r>
            <a:r>
              <a:rPr lang="en-US" dirty="0" err="1" smtClean="0">
                <a:solidFill>
                  <a:srgbClr val="7030A0"/>
                </a:solidFill>
              </a:rPr>
              <a:t>rgl</a:t>
            </a:r>
            <a:r>
              <a:rPr lang="en-US" dirty="0" smtClean="0"/>
              <a:t>.</a:t>
            </a:r>
          </a:p>
          <a:p>
            <a:pPr lvl="1">
              <a:buClr>
                <a:srgbClr val="A53010"/>
              </a:buClr>
            </a:pPr>
            <a:r>
              <a:rPr lang="en-US" dirty="0" smtClean="0"/>
              <a:t>It allows creating interactive 3D plots that can be rotated using the mouse.</a:t>
            </a:r>
          </a:p>
          <a:p>
            <a:pPr marL="0" indent="0">
              <a:lnSpc>
                <a:spcPct val="80000"/>
              </a:lnSpc>
              <a:buClr>
                <a:srgbClr val="A53010"/>
              </a:buClr>
              <a:buNone/>
            </a:pPr>
            <a:r>
              <a:rPr lang="en-IN" sz="13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		</a:t>
            </a:r>
            <a:r>
              <a:rPr lang="en-IN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plot3d(x, y, z, 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col="</a:t>
            </a:r>
            <a:r>
              <a:rPr lang="en-IN" sz="1600" dirty="0">
                <a:solidFill>
                  <a:srgbClr val="7030A0"/>
                </a:solidFill>
                <a:latin typeface="Lucida Console" panose="020B0609040504020204" pitchFamily="49" charset="0"/>
              </a:rPr>
              <a:t>red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", size=</a:t>
            </a:r>
            <a:r>
              <a:rPr lang="en-IN" sz="1600" dirty="0">
                <a:solidFill>
                  <a:srgbClr val="0070C0"/>
                </a:solidFill>
                <a:latin typeface="Lucida Console" panose="020B0609040504020204" pitchFamily="49" charset="0"/>
              </a:rPr>
              <a:t>3</a:t>
            </a:r>
            <a:r>
              <a:rPr lang="en-IN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 lvl="1">
              <a:buClr>
                <a:srgbClr val="A53010"/>
              </a:buClr>
            </a:pPr>
            <a:endParaRPr lang="en-US" dirty="0"/>
          </a:p>
          <a:p>
            <a:pPr>
              <a:buClr>
                <a:srgbClr val="A53010"/>
              </a:buClr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282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3-D </a:t>
            </a:r>
            <a:r>
              <a:rPr lang="en-US" dirty="0" smtClean="0"/>
              <a:t>plots: surf3D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A53010"/>
              </a:buClr>
            </a:pPr>
            <a:r>
              <a:rPr lang="en-US" dirty="0" smtClean="0"/>
              <a:t>Surf3d (package: plot3D) allows us to create surface plots like the one shown below:</a:t>
            </a:r>
          </a:p>
          <a:p>
            <a:pPr>
              <a:buClr>
                <a:srgbClr val="A53010"/>
              </a:buClr>
            </a:pPr>
            <a:endParaRPr lang="en-US" dirty="0" smtClean="0"/>
          </a:p>
          <a:p>
            <a:pPr>
              <a:buClr>
                <a:srgbClr val="A53010"/>
              </a:buClr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97325" y="3134667"/>
            <a:ext cx="6819048" cy="41809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94394" y="3132281"/>
            <a:ext cx="8632371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#source: </a:t>
            </a:r>
            <a:r>
              <a:rPr lang="en-IN" sz="14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hlinkClick r:id="rId4"/>
              </a:rPr>
              <a:t>http://</a:t>
            </a:r>
            <a:r>
              <a:rPr lang="en-IN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  <a:hlinkClick r:id="rId4"/>
              </a:rPr>
              <a:t>blog.revolutionanalytics.com/2014/02/3d-</a:t>
            </a:r>
            <a:endParaRPr lang="en-IN" sz="1400" dirty="0" smtClean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IN" sz="1400" dirty="0" smtClean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plots-in-r.html</a:t>
            </a:r>
            <a:endParaRPr lang="en-IN" sz="1400" dirty="0">
              <a:solidFill>
                <a:schemeClr val="bg2">
                  <a:lumMod val="50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IN" sz="1400" dirty="0">
                <a:latin typeface="Lucida Console" panose="020B0609040504020204" pitchFamily="49" charset="0"/>
              </a:rPr>
              <a:t>library ('</a:t>
            </a:r>
            <a:r>
              <a:rPr lang="en-IN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ggplot2</a:t>
            </a:r>
            <a:r>
              <a:rPr lang="en-IN" sz="1400" dirty="0">
                <a:latin typeface="Lucida Console" panose="020B0609040504020204" pitchFamily="49" charset="0"/>
              </a:rPr>
              <a:t>')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library(plot3D)</a:t>
            </a:r>
          </a:p>
          <a:p>
            <a:r>
              <a:rPr lang="en-IN" sz="1400" dirty="0" smtClean="0">
                <a:latin typeface="Lucida Console" panose="020B0609040504020204" pitchFamily="49" charset="0"/>
              </a:rPr>
              <a:t>par(mar </a:t>
            </a:r>
            <a:r>
              <a:rPr lang="en-IN" sz="1400" dirty="0">
                <a:latin typeface="Lucida Console" panose="020B0609040504020204" pitchFamily="49" charset="0"/>
              </a:rPr>
              <a:t>= c(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IN" sz="1400" dirty="0">
                <a:latin typeface="Lucida Console" panose="020B0609040504020204" pitchFamily="49" charset="0"/>
              </a:rPr>
              <a:t>, 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IN" sz="1400" dirty="0">
                <a:latin typeface="Lucida Console" panose="020B0609040504020204" pitchFamily="49" charset="0"/>
              </a:rPr>
              <a:t>, 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IN" sz="1400" dirty="0">
                <a:latin typeface="Lucida Console" panose="020B0609040504020204" pitchFamily="49" charset="0"/>
              </a:rPr>
              <a:t>, 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IN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par(</a:t>
            </a:r>
            <a:r>
              <a:rPr lang="en-IN" sz="1400" dirty="0" err="1">
                <a:latin typeface="Lucida Console" panose="020B0609040504020204" pitchFamily="49" charset="0"/>
              </a:rPr>
              <a:t>mfrow</a:t>
            </a:r>
            <a:r>
              <a:rPr lang="en-IN" sz="1400" dirty="0">
                <a:latin typeface="Lucida Console" panose="020B0609040504020204" pitchFamily="49" charset="0"/>
              </a:rPr>
              <a:t> = c(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1</a:t>
            </a:r>
            <a:r>
              <a:rPr lang="en-IN" sz="1400" dirty="0">
                <a:latin typeface="Lucida Console" panose="020B0609040504020204" pitchFamily="49" charset="0"/>
              </a:rPr>
              <a:t>, 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1</a:t>
            </a:r>
            <a:r>
              <a:rPr lang="en-IN" sz="1400" dirty="0">
                <a:latin typeface="Lucida Console" panose="020B0609040504020204" pitchFamily="49" charset="0"/>
              </a:rPr>
              <a:t>))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R &lt;- </a:t>
            </a:r>
            <a:r>
              <a:rPr lang="en-IN" sz="14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3; </a:t>
            </a:r>
            <a:r>
              <a:rPr lang="en-IN" sz="1400" dirty="0" smtClean="0">
                <a:latin typeface="Lucida Console" panose="020B0609040504020204" pitchFamily="49" charset="0"/>
              </a:rPr>
              <a:t>r </a:t>
            </a:r>
            <a:r>
              <a:rPr lang="en-IN" sz="1400" dirty="0">
                <a:latin typeface="Lucida Console" panose="020B0609040504020204" pitchFamily="49" charset="0"/>
              </a:rPr>
              <a:t>&lt;- 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x &lt;- </a:t>
            </a:r>
            <a:r>
              <a:rPr lang="en-IN" sz="1400" dirty="0" err="1">
                <a:latin typeface="Lucida Console" panose="020B0609040504020204" pitchFamily="49" charset="0"/>
              </a:rPr>
              <a:t>seq</a:t>
            </a:r>
            <a:r>
              <a:rPr lang="en-IN" sz="1400" dirty="0">
                <a:latin typeface="Lucida Console" panose="020B0609040504020204" pitchFamily="49" charset="0"/>
              </a:rPr>
              <a:t>(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0</a:t>
            </a:r>
            <a:r>
              <a:rPr lang="en-IN" sz="1400" dirty="0">
                <a:latin typeface="Lucida Console" panose="020B0609040504020204" pitchFamily="49" charset="0"/>
              </a:rPr>
              <a:t>, 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IN" sz="1400" dirty="0">
                <a:latin typeface="Lucida Console" panose="020B0609040504020204" pitchFamily="49" charset="0"/>
              </a:rPr>
              <a:t>*</a:t>
            </a:r>
            <a:r>
              <a:rPr lang="en-IN" sz="1400" dirty="0" err="1">
                <a:latin typeface="Lucida Console" panose="020B0609040504020204" pitchFamily="49" charset="0"/>
              </a:rPr>
              <a:t>pi,length.out</a:t>
            </a:r>
            <a:r>
              <a:rPr lang="en-IN" sz="1400" dirty="0">
                <a:latin typeface="Lucida Console" panose="020B0609040504020204" pitchFamily="49" charset="0"/>
              </a:rPr>
              <a:t>=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50</a:t>
            </a:r>
            <a:r>
              <a:rPr lang="en-IN" sz="1400" dirty="0">
                <a:latin typeface="Lucida Console" panose="020B0609040504020204" pitchFamily="49" charset="0"/>
              </a:rPr>
              <a:t>)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y &lt;- </a:t>
            </a:r>
            <a:r>
              <a:rPr lang="en-IN" sz="1400" dirty="0" err="1">
                <a:latin typeface="Lucida Console" panose="020B0609040504020204" pitchFamily="49" charset="0"/>
              </a:rPr>
              <a:t>seq</a:t>
            </a:r>
            <a:r>
              <a:rPr lang="en-IN" sz="1400" dirty="0">
                <a:latin typeface="Lucida Console" panose="020B0609040504020204" pitchFamily="49" charset="0"/>
              </a:rPr>
              <a:t>(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0</a:t>
            </a:r>
            <a:r>
              <a:rPr lang="en-IN" sz="1400" dirty="0">
                <a:latin typeface="Lucida Console" panose="020B0609040504020204" pitchFamily="49" charset="0"/>
              </a:rPr>
              <a:t>, </a:t>
            </a:r>
            <a:r>
              <a:rPr lang="en-IN" sz="1400" dirty="0" err="1">
                <a:latin typeface="Lucida Console" panose="020B0609040504020204" pitchFamily="49" charset="0"/>
              </a:rPr>
              <a:t>pi,length.out</a:t>
            </a:r>
            <a:r>
              <a:rPr lang="en-IN" sz="1400" dirty="0">
                <a:latin typeface="Lucida Console" panose="020B0609040504020204" pitchFamily="49" charset="0"/>
              </a:rPr>
              <a:t>=</a:t>
            </a:r>
            <a:r>
              <a:rPr lang="en-IN" sz="1400" dirty="0">
                <a:solidFill>
                  <a:srgbClr val="0033CC"/>
                </a:solidFill>
                <a:latin typeface="Lucida Console" panose="020B0609040504020204" pitchFamily="49" charset="0"/>
              </a:rPr>
              <a:t>50</a:t>
            </a:r>
            <a:r>
              <a:rPr lang="en-IN" sz="1400" dirty="0">
                <a:latin typeface="Lucida Console" panose="020B0609040504020204" pitchFamily="49" charset="0"/>
              </a:rPr>
              <a:t>)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M &lt;- mesh(x, y)</a:t>
            </a:r>
          </a:p>
          <a:p>
            <a:r>
              <a:rPr lang="en-IN" sz="1400" dirty="0" smtClean="0">
                <a:latin typeface="Lucida Console" panose="020B0609040504020204" pitchFamily="49" charset="0"/>
              </a:rPr>
              <a:t>alpha </a:t>
            </a:r>
            <a:r>
              <a:rPr lang="en-IN" sz="1400" dirty="0">
                <a:latin typeface="Lucida Console" panose="020B0609040504020204" pitchFamily="49" charset="0"/>
              </a:rPr>
              <a:t>&lt;- </a:t>
            </a:r>
            <a:r>
              <a:rPr lang="en-IN" sz="1400" dirty="0" err="1" smtClean="0">
                <a:latin typeface="Lucida Console" panose="020B0609040504020204" pitchFamily="49" charset="0"/>
              </a:rPr>
              <a:t>M$x</a:t>
            </a:r>
            <a:r>
              <a:rPr lang="en-IN" sz="1400" dirty="0" smtClean="0">
                <a:latin typeface="Lucida Console" panose="020B0609040504020204" pitchFamily="49" charset="0"/>
              </a:rPr>
              <a:t>; beta </a:t>
            </a:r>
            <a:r>
              <a:rPr lang="en-IN" sz="1400" dirty="0">
                <a:latin typeface="Lucida Console" panose="020B0609040504020204" pitchFamily="49" charset="0"/>
              </a:rPr>
              <a:t>&lt;- </a:t>
            </a:r>
            <a:r>
              <a:rPr lang="en-IN" sz="1400" dirty="0" err="1">
                <a:latin typeface="Lucida Console" panose="020B0609040504020204" pitchFamily="49" charset="0"/>
              </a:rPr>
              <a:t>M$y</a:t>
            </a:r>
            <a:endParaRPr lang="en-IN" sz="1400" dirty="0">
              <a:latin typeface="Lucida Console" panose="020B0609040504020204" pitchFamily="49" charset="0"/>
            </a:endParaRPr>
          </a:p>
          <a:p>
            <a:r>
              <a:rPr lang="en-IN" sz="1400" dirty="0" smtClean="0">
                <a:latin typeface="Lucida Console" panose="020B0609040504020204" pitchFamily="49" charset="0"/>
              </a:rPr>
              <a:t>surf3D(x </a:t>
            </a:r>
            <a:r>
              <a:rPr lang="en-IN" sz="1400" dirty="0">
                <a:latin typeface="Lucida Console" panose="020B0609040504020204" pitchFamily="49" charset="0"/>
              </a:rPr>
              <a:t>= (R + r*</a:t>
            </a:r>
            <a:r>
              <a:rPr lang="en-IN" sz="1400" dirty="0" err="1">
                <a:latin typeface="Lucida Console" panose="020B0609040504020204" pitchFamily="49" charset="0"/>
              </a:rPr>
              <a:t>cos</a:t>
            </a:r>
            <a:r>
              <a:rPr lang="en-IN" sz="1400" dirty="0">
                <a:latin typeface="Lucida Console" panose="020B0609040504020204" pitchFamily="49" charset="0"/>
              </a:rPr>
              <a:t>(alpha)) * </a:t>
            </a:r>
            <a:r>
              <a:rPr lang="en-IN" sz="1400" dirty="0" err="1">
                <a:latin typeface="Lucida Console" panose="020B0609040504020204" pitchFamily="49" charset="0"/>
              </a:rPr>
              <a:t>cos</a:t>
            </a:r>
            <a:r>
              <a:rPr lang="en-IN" sz="1400" dirty="0">
                <a:latin typeface="Lucida Console" panose="020B0609040504020204" pitchFamily="49" charset="0"/>
              </a:rPr>
              <a:t>(beta),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       y = (R + r*</a:t>
            </a:r>
            <a:r>
              <a:rPr lang="en-IN" sz="1400" dirty="0" err="1">
                <a:latin typeface="Lucida Console" panose="020B0609040504020204" pitchFamily="49" charset="0"/>
              </a:rPr>
              <a:t>cos</a:t>
            </a:r>
            <a:r>
              <a:rPr lang="en-IN" sz="1400" dirty="0">
                <a:latin typeface="Lucida Console" panose="020B0609040504020204" pitchFamily="49" charset="0"/>
              </a:rPr>
              <a:t>(alpha)) * sin(beta),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       z = r * sin(alpha),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       </a:t>
            </a:r>
            <a:r>
              <a:rPr lang="en-IN" sz="1400" dirty="0" err="1">
                <a:latin typeface="Lucida Console" panose="020B0609040504020204" pitchFamily="49" charset="0"/>
              </a:rPr>
              <a:t>colkey</a:t>
            </a:r>
            <a:r>
              <a:rPr lang="en-IN" sz="1400" dirty="0">
                <a:latin typeface="Lucida Console" panose="020B0609040504020204" pitchFamily="49" charset="0"/>
              </a:rPr>
              <a:t>=FALSE,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       </a:t>
            </a:r>
            <a:r>
              <a:rPr lang="en-IN" sz="1400" dirty="0" err="1">
                <a:latin typeface="Lucida Console" panose="020B0609040504020204" pitchFamily="49" charset="0"/>
              </a:rPr>
              <a:t>bty</a:t>
            </a:r>
            <a:r>
              <a:rPr lang="en-IN" sz="1400" dirty="0">
                <a:latin typeface="Lucida Console" panose="020B0609040504020204" pitchFamily="49" charset="0"/>
              </a:rPr>
              <a:t>="</a:t>
            </a:r>
            <a:r>
              <a:rPr lang="en-IN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b2</a:t>
            </a:r>
            <a:r>
              <a:rPr lang="en-IN" sz="1400" dirty="0">
                <a:latin typeface="Lucida Console" panose="020B0609040504020204" pitchFamily="49" charset="0"/>
              </a:rPr>
              <a:t>",</a:t>
            </a:r>
          </a:p>
          <a:p>
            <a:r>
              <a:rPr lang="en-IN" sz="1400" dirty="0">
                <a:latin typeface="Lucida Console" panose="020B0609040504020204" pitchFamily="49" charset="0"/>
              </a:rPr>
              <a:t>       main="</a:t>
            </a:r>
            <a:r>
              <a:rPr lang="en-IN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Half</a:t>
            </a:r>
            <a:r>
              <a:rPr lang="en-IN" sz="1400" dirty="0">
                <a:latin typeface="Lucida Console" panose="020B0609040504020204" pitchFamily="49" charset="0"/>
              </a:rPr>
              <a:t> </a:t>
            </a:r>
            <a:r>
              <a:rPr lang="en-IN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of</a:t>
            </a:r>
            <a:r>
              <a:rPr lang="en-IN" sz="1400" dirty="0">
                <a:latin typeface="Lucida Console" panose="020B0609040504020204" pitchFamily="49" charset="0"/>
              </a:rPr>
              <a:t> </a:t>
            </a:r>
            <a:r>
              <a:rPr lang="en-IN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a</a:t>
            </a:r>
            <a:r>
              <a:rPr lang="en-IN" sz="1400" dirty="0">
                <a:latin typeface="Lucida Console" panose="020B0609040504020204" pitchFamily="49" charset="0"/>
              </a:rPr>
              <a:t> </a:t>
            </a:r>
            <a:r>
              <a:rPr lang="en-IN" sz="1400" dirty="0">
                <a:solidFill>
                  <a:srgbClr val="7030A0"/>
                </a:solidFill>
                <a:latin typeface="Lucida Console" panose="020B0609040504020204" pitchFamily="49" charset="0"/>
              </a:rPr>
              <a:t>Torus</a:t>
            </a:r>
            <a:r>
              <a:rPr lang="en-IN" sz="1400" dirty="0" smtClean="0">
                <a:latin typeface="Lucida Console" panose="020B0609040504020204" pitchFamily="49" charset="0"/>
              </a:rPr>
              <a:t>")</a:t>
            </a:r>
            <a:endParaRPr lang="en-IN" sz="14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5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3-D </a:t>
            </a:r>
            <a:r>
              <a:rPr lang="en-US" dirty="0" smtClean="0"/>
              <a:t>plots: persp3d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>
                <a:srgbClr val="A53010"/>
              </a:buClr>
            </a:pPr>
            <a:r>
              <a:rPr lang="en-US" dirty="0" smtClean="0"/>
              <a:t>persp3d(package: plot3D) allows us to create surface plots like the one shown below:</a:t>
            </a:r>
          </a:p>
          <a:p>
            <a:pPr>
              <a:buClr>
                <a:srgbClr val="A53010"/>
              </a:buClr>
            </a:pPr>
            <a:endParaRPr lang="en-US" dirty="0" smtClean="0"/>
          </a:p>
          <a:p>
            <a:pPr>
              <a:buClr>
                <a:srgbClr val="A53010"/>
              </a:buClr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41854" y="3356677"/>
            <a:ext cx="863237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A53010"/>
              </a:buClr>
            </a:pP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buClr>
                <a:srgbClr val="A53010"/>
              </a:buClr>
            </a:pP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xdim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&lt;- </a:t>
            </a:r>
            <a:r>
              <a:rPr lang="en-US" sz="16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16</a:t>
            </a:r>
            <a:endParaRPr lang="en-US" sz="1600" dirty="0">
              <a:solidFill>
                <a:srgbClr val="0033CC"/>
              </a:solidFill>
              <a:latin typeface="Lucida Console" panose="020B0609040504020204" pitchFamily="49" charset="0"/>
            </a:endParaRPr>
          </a:p>
          <a:p>
            <a:pPr>
              <a:buClr>
                <a:srgbClr val="A53010"/>
              </a:buClr>
            </a:pPr>
            <a:r>
              <a:rPr lang="en-US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newmap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&lt;- array(</a:t>
            </a:r>
            <a:r>
              <a:rPr lang="en-US" sz="16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,dim=c(</a:t>
            </a:r>
            <a:r>
              <a:rPr lang="en-US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xdim,xdim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</a:p>
          <a:p>
            <a:pPr>
              <a:buClr>
                <a:srgbClr val="A53010"/>
              </a:buClr>
            </a:pPr>
            <a:r>
              <a:rPr lang="en-US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newmap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&lt;- </a:t>
            </a:r>
            <a:r>
              <a:rPr lang="en-US" sz="1600" dirty="0" err="1" smtClean="0">
                <a:latin typeface="Lucida Console" panose="020B0609040504020204" pitchFamily="49" charset="0"/>
              </a:rPr>
              <a:t>rnorm</a:t>
            </a:r>
            <a:r>
              <a:rPr lang="en-US" sz="1600" dirty="0" smtClean="0">
                <a:latin typeface="Lucida Console" panose="020B0609040504020204" pitchFamily="49" charset="0"/>
              </a:rPr>
              <a:t>(</a:t>
            </a:r>
            <a:r>
              <a:rPr lang="en-US" sz="16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256,1,.2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buClr>
                <a:srgbClr val="A53010"/>
              </a:buClr>
            </a:pP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jet.colors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&lt;-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colorRampPalette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 c("</a:t>
            </a:r>
            <a:r>
              <a:rPr lang="en-US" sz="1600" dirty="0">
                <a:solidFill>
                  <a:srgbClr val="7030A0"/>
                </a:solidFill>
                <a:latin typeface="Lucida Console" panose="020B0609040504020204" pitchFamily="49" charset="0"/>
              </a:rPr>
              <a:t>yellow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", "</a:t>
            </a:r>
            <a:r>
              <a:rPr lang="en-US" sz="1600" dirty="0">
                <a:solidFill>
                  <a:srgbClr val="7030A0"/>
                </a:solidFill>
                <a:latin typeface="Lucida Console" panose="020B0609040504020204" pitchFamily="49" charset="0"/>
              </a:rPr>
              <a:t>red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") ) </a:t>
            </a:r>
          </a:p>
          <a:p>
            <a:pPr>
              <a:buClr>
                <a:srgbClr val="A53010"/>
              </a:buClr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pal &lt;-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jet.colors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100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</a:t>
            </a:r>
          </a:p>
          <a:p>
            <a:pPr>
              <a:buClr>
                <a:srgbClr val="A53010"/>
              </a:buClr>
            </a:pP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col.ind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&lt;- cut(newmap,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100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# </a:t>
            </a:r>
            <a:r>
              <a:rPr lang="en-US" sz="1600" dirty="0" err="1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colour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  <a:latin typeface="Lucida Console" panose="020B0609040504020204" pitchFamily="49" charset="0"/>
              </a:rPr>
              <a:t> indices of each point</a:t>
            </a:r>
          </a:p>
          <a:p>
            <a:pPr>
              <a:buClr>
                <a:srgbClr val="A53010"/>
              </a:buClr>
            </a:pP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persp3d(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seq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:xdim),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seq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1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:xdim),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newmap,shade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=TRUE, </a:t>
            </a:r>
            <a:endParaRPr lang="en-US" sz="1600" dirty="0" smtClean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pPr>
              <a:buClr>
                <a:srgbClr val="A53010"/>
              </a:buClr>
            </a:pP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type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="</a:t>
            </a:r>
            <a:r>
              <a:rPr lang="en-US" sz="1600" dirty="0">
                <a:solidFill>
                  <a:srgbClr val="7030A0"/>
                </a:solidFill>
                <a:latin typeface="Lucida Console" panose="020B0609040504020204" pitchFamily="49" charset="0"/>
              </a:rPr>
              <a:t>wire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", col=pal[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col.ind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],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xlab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="",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ylab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="",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zlab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="",</a:t>
            </a:r>
          </a:p>
          <a:p>
            <a:pPr>
              <a:buClr>
                <a:srgbClr val="A53010"/>
              </a:buClr>
            </a:pPr>
            <a:r>
              <a:rPr lang="en-US" sz="1600" dirty="0" err="1" smtClean="0">
                <a:solidFill>
                  <a:prstClr val="black"/>
                </a:solidFill>
                <a:latin typeface="Lucida Console" panose="020B0609040504020204" pitchFamily="49" charset="0"/>
              </a:rPr>
              <a:t>cex.axis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=</a:t>
            </a:r>
            <a:r>
              <a:rPr lang="en-US" sz="1600" dirty="0" smtClean="0">
                <a:solidFill>
                  <a:srgbClr val="0033CC"/>
                </a:solidFill>
                <a:latin typeface="Lucida Console" panose="020B0609040504020204" pitchFamily="49" charset="0"/>
              </a:rPr>
              <a:t>1.5</a:t>
            </a:r>
            <a:r>
              <a:rPr lang="en-US" sz="1600" dirty="0" smtClean="0">
                <a:solidFill>
                  <a:prstClr val="black"/>
                </a:solidFill>
                <a:latin typeface="Lucida Console" panose="020B0609040504020204" pitchFamily="49" charset="0"/>
              </a:rPr>
              <a:t>,xtics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="",aspect=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2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,zlim=c(</a:t>
            </a:r>
            <a:r>
              <a:rPr lang="en-US" sz="1600" dirty="0">
                <a:solidFill>
                  <a:srgbClr val="0033CC"/>
                </a:solidFill>
                <a:latin typeface="Lucida Console" panose="020B0609040504020204" pitchFamily="49" charset="0"/>
              </a:rPr>
              <a:t>0,5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))</a:t>
            </a:r>
            <a:endParaRPr lang="en-US" sz="1600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11906" y="2668352"/>
            <a:ext cx="4428881" cy="418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29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09621" y="2365435"/>
            <a:ext cx="4464579" cy="250819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031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Numeric Vector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Simplest</a:t>
            </a:r>
            <a:r>
              <a:rPr lang="en-US" dirty="0" smtClean="0"/>
              <a:t> data structure</a:t>
            </a:r>
          </a:p>
          <a:p>
            <a:pPr lvl="1"/>
            <a:r>
              <a:rPr lang="en-US" dirty="0" smtClean="0"/>
              <a:t>Numeric vector</a:t>
            </a:r>
          </a:p>
          <a:p>
            <a:pPr lvl="1"/>
            <a:r>
              <a:rPr lang="en-US" b="1" dirty="0" smtClean="0"/>
              <a:t>&gt;</a:t>
            </a:r>
            <a:r>
              <a:rPr lang="en-US" dirty="0" smtClean="0"/>
              <a:t> v &lt;- c(</a:t>
            </a:r>
            <a:r>
              <a:rPr lang="en-US" dirty="0" smtClean="0">
                <a:solidFill>
                  <a:srgbClr val="0033CC"/>
                </a:solidFill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solidFill>
                  <a:srgbClr val="0033CC"/>
                </a:solidFill>
              </a:rPr>
              <a:t>2,3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&lt;-</a:t>
            </a:r>
            <a:r>
              <a:rPr lang="en-US" dirty="0" smtClean="0"/>
              <a:t> is the assignment operator</a:t>
            </a:r>
          </a:p>
          <a:p>
            <a:pPr lvl="1"/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 is the list concatenation operator</a:t>
            </a:r>
          </a:p>
          <a:p>
            <a:r>
              <a:rPr lang="en-US" dirty="0" smtClean="0"/>
              <a:t>To </a:t>
            </a:r>
            <a:r>
              <a:rPr lang="en-US" dirty="0" smtClean="0">
                <a:solidFill>
                  <a:srgbClr val="00B050"/>
                </a:solidFill>
              </a:rPr>
              <a:t>print</a:t>
            </a:r>
            <a:r>
              <a:rPr lang="en-US" dirty="0" smtClean="0"/>
              <a:t> the value, </a:t>
            </a:r>
            <a:r>
              <a:rPr lang="en-US" i="1" dirty="0" smtClean="0"/>
              <a:t>v</a:t>
            </a:r>
          </a:p>
          <a:p>
            <a:pPr lvl="1"/>
            <a:r>
              <a:rPr lang="en-US" dirty="0" smtClean="0"/>
              <a:t>Type :   </a:t>
            </a:r>
            <a:r>
              <a:rPr lang="en-US" b="1" dirty="0" smtClean="0"/>
              <a:t>&gt;</a:t>
            </a:r>
            <a:r>
              <a:rPr lang="en-US" dirty="0" smtClean="0"/>
              <a:t> v</a:t>
            </a:r>
          </a:p>
          <a:p>
            <a:pPr lvl="1"/>
            <a:r>
              <a:rPr lang="en-US" dirty="0" smtClean="0"/>
              <a:t>Output: </a:t>
            </a:r>
            <a:r>
              <a:rPr lang="en-US" dirty="0"/>
              <a:t>[1] 1 2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62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vector is a full fledged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Let us do the following: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/>
              <a:t>&gt; </a:t>
            </a:r>
            <a:r>
              <a:rPr lang="en-US" dirty="0" smtClean="0"/>
              <a:t>1/v</a:t>
            </a:r>
            <a:br>
              <a:rPr lang="en-US" dirty="0" smtClean="0"/>
            </a:br>
            <a:r>
              <a:rPr lang="en-US" dirty="0"/>
              <a:t>[1] 1.0000000 0.5000000 </a:t>
            </a:r>
            <a:r>
              <a:rPr lang="en-US" dirty="0" smtClean="0"/>
              <a:t>0.3333333</a:t>
            </a:r>
          </a:p>
          <a:p>
            <a:r>
              <a:rPr lang="en-US" b="1" dirty="0" smtClean="0"/>
              <a:t>  &gt; </a:t>
            </a:r>
            <a:r>
              <a:rPr lang="en-US" dirty="0" smtClean="0"/>
              <a:t>v + 2</a:t>
            </a:r>
            <a:br>
              <a:rPr lang="en-US" dirty="0" smtClean="0"/>
            </a:br>
            <a:r>
              <a:rPr lang="en-US" dirty="0"/>
              <a:t>[1] 3 4 </a:t>
            </a:r>
            <a:r>
              <a:rPr lang="en-US" dirty="0" smtClean="0"/>
              <a:t>5</a:t>
            </a:r>
          </a:p>
          <a:p>
            <a:r>
              <a:rPr lang="en-US" dirty="0" smtClean="0"/>
              <a:t>We can </a:t>
            </a:r>
            <a:r>
              <a:rPr lang="en-US" dirty="0" smtClean="0">
                <a:solidFill>
                  <a:srgbClr val="00B050"/>
                </a:solidFill>
              </a:rPr>
              <a:t>treat</a:t>
            </a:r>
            <a:r>
              <a:rPr lang="en-US" dirty="0" smtClean="0"/>
              <a:t> a vector as a regular variable</a:t>
            </a:r>
          </a:p>
          <a:p>
            <a:r>
              <a:rPr lang="en-US" dirty="0" smtClean="0"/>
              <a:t>For </a:t>
            </a:r>
            <a:r>
              <a:rPr lang="en-US" b="1" dirty="0" smtClean="0">
                <a:solidFill>
                  <a:srgbClr val="00B050"/>
                </a:solidFill>
              </a:rPr>
              <a:t>example</a:t>
            </a:r>
            <a:r>
              <a:rPr lang="en-US" dirty="0" smtClean="0"/>
              <a:t>, we can have:</a:t>
            </a:r>
          </a:p>
          <a:p>
            <a:pPr lvl="1"/>
            <a:r>
              <a:rPr lang="en-US" b="1" dirty="0" smtClean="0"/>
              <a:t>&gt; </a:t>
            </a:r>
            <a:r>
              <a:rPr lang="en-US" dirty="0" smtClean="0"/>
              <a:t>v1 &lt;- v / 2</a:t>
            </a:r>
            <a:br>
              <a:rPr lang="en-US" dirty="0" smtClean="0"/>
            </a:br>
            <a:r>
              <a:rPr lang="en-US" b="1" dirty="0" smtClean="0"/>
              <a:t>&gt; </a:t>
            </a:r>
            <a:r>
              <a:rPr lang="en-US" dirty="0" smtClean="0"/>
              <a:t>v1</a:t>
            </a:r>
            <a:br>
              <a:rPr lang="en-US" dirty="0" smtClean="0"/>
            </a:br>
            <a:r>
              <a:rPr lang="en-US" dirty="0"/>
              <a:t>[1] 0.5 1.0 1.5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1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vector with 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&gt;</a:t>
            </a:r>
            <a:r>
              <a:rPr lang="en-US" dirty="0"/>
              <a:t> </a:t>
            </a:r>
            <a:r>
              <a:rPr lang="en-US" dirty="0" smtClean="0"/>
              <a:t>v </a:t>
            </a:r>
            <a:r>
              <a:rPr lang="en-US" dirty="0"/>
              <a:t>&lt;- c (1,2,3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b="1" dirty="0" smtClean="0"/>
              <a:t>&gt;</a:t>
            </a:r>
            <a:r>
              <a:rPr lang="en-US" dirty="0" smtClean="0"/>
              <a:t> v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[</a:t>
            </a:r>
            <a:r>
              <a:rPr lang="en-US" dirty="0"/>
              <a:t>1] 1 2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dirty="0" smtClean="0"/>
              <a:t>   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vnew</a:t>
            </a:r>
            <a:r>
              <a:rPr lang="en-US" dirty="0" smtClean="0"/>
              <a:t> </a:t>
            </a:r>
            <a:r>
              <a:rPr lang="en-US" dirty="0"/>
              <a:t>&lt;- c (</a:t>
            </a:r>
            <a:r>
              <a:rPr lang="en-US" dirty="0" smtClean="0"/>
              <a:t>v,0,v)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 err="1" smtClean="0"/>
              <a:t>vnew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[</a:t>
            </a:r>
            <a:r>
              <a:rPr lang="en-US" dirty="0"/>
              <a:t>1] 1 2 3 0 1 2 </a:t>
            </a:r>
            <a:r>
              <a:rPr lang="en-US" dirty="0" smtClean="0"/>
              <a:t>3</a:t>
            </a:r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0070C0"/>
                </a:solidFill>
              </a:rPr>
              <a:t>c</a:t>
            </a:r>
            <a:r>
              <a:rPr lang="en-US" dirty="0" smtClean="0"/>
              <a:t> operator concatenates all the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5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on Vectors and Complex 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 If </a:t>
            </a:r>
            <a:r>
              <a:rPr lang="en-US" i="1" dirty="0" smtClean="0"/>
              <a:t>v </a:t>
            </a:r>
            <a:r>
              <a:rPr lang="en-US" dirty="0" smtClean="0"/>
              <a:t>is a vector</a:t>
            </a:r>
          </a:p>
          <a:p>
            <a:r>
              <a:rPr lang="en-US" dirty="0"/>
              <a:t> </a:t>
            </a:r>
            <a:r>
              <a:rPr lang="en-US" dirty="0" smtClean="0"/>
              <a:t>Here, are a few of the </a:t>
            </a:r>
            <a:r>
              <a:rPr lang="en-US" dirty="0" smtClean="0">
                <a:solidFill>
                  <a:srgbClr val="00B050"/>
                </a:solidFill>
              </a:rPr>
              <a:t>functions</a:t>
            </a:r>
            <a:r>
              <a:rPr lang="en-US" dirty="0" smtClean="0"/>
              <a:t> that take </a:t>
            </a:r>
            <a:r>
              <a:rPr lang="en-US" dirty="0" smtClean="0">
                <a:solidFill>
                  <a:srgbClr val="0070C0"/>
                </a:solidFill>
              </a:rPr>
              <a:t>vectors</a:t>
            </a:r>
            <a:r>
              <a:rPr lang="en-US" dirty="0" smtClean="0"/>
              <a:t> as inputs:</a:t>
            </a:r>
            <a:br>
              <a:rPr lang="en-US" dirty="0" smtClean="0"/>
            </a:br>
            <a:r>
              <a:rPr lang="en-US" dirty="0" smtClean="0"/>
              <a:t>mean(v), max(v), </a:t>
            </a:r>
            <a:r>
              <a:rPr lang="en-US" dirty="0" err="1" smtClean="0"/>
              <a:t>sqrt</a:t>
            </a:r>
            <a:r>
              <a:rPr lang="en-US" dirty="0" smtClean="0"/>
              <a:t>(v), length(v), sum(v), prod(v), sort (v) (in ascending order)</a:t>
            </a:r>
          </a:p>
          <a:p>
            <a:r>
              <a:rPr lang="en-US" b="1" dirty="0"/>
              <a:t>&gt;</a:t>
            </a:r>
            <a:r>
              <a:rPr lang="en-US" dirty="0"/>
              <a:t> x &lt;- 1 + 1i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y &lt;- 1i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b="1" dirty="0" smtClean="0"/>
              <a:t>&gt;</a:t>
            </a:r>
            <a:r>
              <a:rPr lang="en-US" dirty="0" smtClean="0"/>
              <a:t> </a:t>
            </a:r>
            <a:r>
              <a:rPr lang="en-US" dirty="0"/>
              <a:t>x * y</a:t>
            </a:r>
          </a:p>
          <a:p>
            <a:pPr marL="0" indent="0">
              <a:buNone/>
            </a:pPr>
            <a:r>
              <a:rPr lang="en-US" dirty="0" smtClean="0"/>
              <a:t>    [</a:t>
            </a:r>
            <a:r>
              <a:rPr lang="en-US" dirty="0"/>
              <a:t>1] -1+1i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42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2674</TotalTime>
  <Words>2817</Words>
  <Application>Microsoft Office PowerPoint</Application>
  <PresentationFormat>Widescreen</PresentationFormat>
  <Paragraphs>625</Paragraphs>
  <Slides>53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Cambria Math</vt:lpstr>
      <vt:lpstr>Century Gothic</vt:lpstr>
      <vt:lpstr>Lucida Console</vt:lpstr>
      <vt:lpstr>Wingdings</vt:lpstr>
      <vt:lpstr>Wingdings 3</vt:lpstr>
      <vt:lpstr>Wisp</vt:lpstr>
      <vt:lpstr>The R Language  </vt:lpstr>
      <vt:lpstr>Overview of R</vt:lpstr>
      <vt:lpstr>Running R </vt:lpstr>
      <vt:lpstr>Outline</vt:lpstr>
      <vt:lpstr>Normal Variables</vt:lpstr>
      <vt:lpstr>A Numeric Vector</vt:lpstr>
      <vt:lpstr>A vector is a full fledged variable</vt:lpstr>
      <vt:lpstr>Creating a vector with vectors</vt:lpstr>
      <vt:lpstr>Functions on Vectors and Complex Numbers</vt:lpstr>
      <vt:lpstr>Generating Vectors</vt:lpstr>
      <vt:lpstr>Boolean Variables and Vectors</vt:lpstr>
      <vt:lpstr>String Vectors</vt:lpstr>
      <vt:lpstr>Outline</vt:lpstr>
      <vt:lpstr>Factors</vt:lpstr>
      <vt:lpstr>Graphical View of the Problem</vt:lpstr>
      <vt:lpstr>Code</vt:lpstr>
      <vt:lpstr>Code - II</vt:lpstr>
      <vt:lpstr>Time for the results</vt:lpstr>
      <vt:lpstr>levels and table</vt:lpstr>
      <vt:lpstr>Outline</vt:lpstr>
      <vt:lpstr>Arrays and Matrices</vt:lpstr>
      <vt:lpstr>Other ways to make arrays</vt:lpstr>
      <vt:lpstr>Arrays are Created in Column Major Order</vt:lpstr>
      <vt:lpstr>The matrix command</vt:lpstr>
      <vt:lpstr>cbind and rbind</vt:lpstr>
      <vt:lpstr>Problem: set the diagonal elements of a matrix to 0</vt:lpstr>
      <vt:lpstr>Recycling Rule</vt:lpstr>
      <vt:lpstr>Matrix Operations</vt:lpstr>
      <vt:lpstr>Additional Features</vt:lpstr>
      <vt:lpstr>Outline</vt:lpstr>
      <vt:lpstr>Lists and Data Frames</vt:lpstr>
      <vt:lpstr>Named Components</vt:lpstr>
      <vt:lpstr>Data Frames</vt:lpstr>
      <vt:lpstr>Accessing an Element</vt:lpstr>
      <vt:lpstr>Operations on Data Frames</vt:lpstr>
      <vt:lpstr>Reading Data from Files</vt:lpstr>
      <vt:lpstr>Outline</vt:lpstr>
      <vt:lpstr>Grouping, Loops, Conditional Execution</vt:lpstr>
      <vt:lpstr>For loop</vt:lpstr>
      <vt:lpstr>While loop</vt:lpstr>
      <vt:lpstr>Writing one’s own functions</vt:lpstr>
      <vt:lpstr>Applying a Function</vt:lpstr>
      <vt:lpstr>Named arguments</vt:lpstr>
      <vt:lpstr>Scoping in R</vt:lpstr>
      <vt:lpstr>Functional Programming: Closures</vt:lpstr>
      <vt:lpstr>Example: Numerical Integration</vt:lpstr>
      <vt:lpstr>Outline</vt:lpstr>
      <vt:lpstr>Plotting a Function</vt:lpstr>
      <vt:lpstr>Plotting: Linear Regression</vt:lpstr>
      <vt:lpstr>Creating 3-D plots </vt:lpstr>
      <vt:lpstr>Creating 3-D plots: surf3D </vt:lpstr>
      <vt:lpstr>Creating 3-D plots: persp3d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Sarangi</dc:creator>
  <cp:lastModifiedBy>Hameedah</cp:lastModifiedBy>
  <cp:revision>116</cp:revision>
  <dcterms:created xsi:type="dcterms:W3CDTF">2017-01-10T13:12:20Z</dcterms:created>
  <dcterms:modified xsi:type="dcterms:W3CDTF">2017-01-22T11:36:50Z</dcterms:modified>
</cp:coreProperties>
</file>