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1.xml" ContentType="application/vnd.openxmlformats-officedocument.presentationml.tags+xml"/>
  <Override PartName="/ppt/notesSlides/notesSlide3.xml" ContentType="application/vnd.openxmlformats-officedocument.presentationml.notesSlide+xml"/>
  <Override PartName="/ppt/tags/tag2.xml" ContentType="application/vnd.openxmlformats-officedocument.presentationml.tag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7" r:id="rId1"/>
  </p:sldMasterIdLst>
  <p:notesMasterIdLst>
    <p:notesMasterId r:id="rId30"/>
  </p:notesMasterIdLst>
  <p:sldIdLst>
    <p:sldId id="256" r:id="rId2"/>
    <p:sldId id="793" r:id="rId3"/>
    <p:sldId id="763" r:id="rId4"/>
    <p:sldId id="764" r:id="rId5"/>
    <p:sldId id="749" r:id="rId6"/>
    <p:sldId id="769" r:id="rId7"/>
    <p:sldId id="750" r:id="rId8"/>
    <p:sldId id="779" r:id="rId9"/>
    <p:sldId id="766" r:id="rId10"/>
    <p:sldId id="767" r:id="rId11"/>
    <p:sldId id="768" r:id="rId12"/>
    <p:sldId id="770" r:id="rId13"/>
    <p:sldId id="784" r:id="rId14"/>
    <p:sldId id="785" r:id="rId15"/>
    <p:sldId id="783" r:id="rId16"/>
    <p:sldId id="782" r:id="rId17"/>
    <p:sldId id="752" r:id="rId18"/>
    <p:sldId id="756" r:id="rId19"/>
    <p:sldId id="758" r:id="rId20"/>
    <p:sldId id="759" r:id="rId21"/>
    <p:sldId id="771" r:id="rId22"/>
    <p:sldId id="760" r:id="rId23"/>
    <p:sldId id="787" r:id="rId24"/>
    <p:sldId id="761" r:id="rId25"/>
    <p:sldId id="791" r:id="rId26"/>
    <p:sldId id="792" r:id="rId27"/>
    <p:sldId id="790" r:id="rId28"/>
    <p:sldId id="76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0E9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preferSingleView="1">
    <p:restoredLeft sz="23354" autoAdjust="0"/>
    <p:restoredTop sz="86882" autoAdjust="0"/>
  </p:normalViewPr>
  <p:slideViewPr>
    <p:cSldViewPr snapToGrid="0">
      <p:cViewPr varScale="1">
        <p:scale>
          <a:sx n="84" d="100"/>
          <a:sy n="84" d="100"/>
        </p:scale>
        <p:origin x="197" y="67"/>
      </p:cViewPr>
      <p:guideLst/>
    </p:cSldViewPr>
  </p:slideViewPr>
  <p:outlineViewPr>
    <p:cViewPr>
      <p:scale>
        <a:sx n="33" d="100"/>
        <a:sy n="33" d="100"/>
      </p:scale>
      <p:origin x="0" y="-431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72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Introduction</a:t>
          </a:r>
          <a:endParaRPr lang="en-US" b="1" dirty="0">
            <a:solidFill>
              <a:srgbClr val="FF0000"/>
            </a:solidFill>
          </a:endParaRPr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dirty="0" err="1" smtClean="0"/>
            <a:t>SuperFunction</a:t>
          </a:r>
          <a:endParaRPr lang="en-US" dirty="0"/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dirty="0" smtClean="0"/>
            <a:t>Scheduler</a:t>
          </a:r>
          <a:endParaRPr lang="en-US" sz="3200" dirty="0"/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2807153E-801B-411C-B441-EF56E6AB0B66}">
      <dgm:prSet phldrT="[Text]" custT="1"/>
      <dgm:spPr/>
      <dgm:t>
        <a:bodyPr/>
        <a:lstStyle/>
        <a:p>
          <a:endParaRPr lang="en-US" dirty="0"/>
        </a:p>
      </dgm:t>
    </dgm:pt>
    <dgm:pt modelId="{12FA109F-F839-4C68-B80B-6709DCEFC538}" type="parTrans" cxnId="{71AFE76F-97FD-4C6D-AD2D-7768CE29EA8E}">
      <dgm:prSet/>
      <dgm:spPr/>
      <dgm:t>
        <a:bodyPr/>
        <a:lstStyle/>
        <a:p>
          <a:endParaRPr lang="en-US"/>
        </a:p>
      </dgm:t>
    </dgm:pt>
    <dgm:pt modelId="{78408774-E4AA-4D6F-B46E-8B9A708580F0}" type="sibTrans" cxnId="{71AFE76F-97FD-4C6D-AD2D-7768CE29EA8E}">
      <dgm:prSet/>
      <dgm:spPr/>
      <dgm:t>
        <a:bodyPr/>
        <a:lstStyle/>
        <a:p>
          <a:endParaRPr lang="en-US"/>
        </a:p>
      </dgm:t>
    </dgm:pt>
    <dgm:pt modelId="{46AFAF56-4133-46F7-9092-CB40BBE55282}">
      <dgm:prSet phldrT="[Text]" custT="1"/>
      <dgm:spPr/>
      <dgm:t>
        <a:bodyPr/>
        <a:lstStyle/>
        <a:p>
          <a:r>
            <a:rPr lang="en-US" sz="2400" dirty="0" smtClean="0"/>
            <a:t>Problem of instruction cache pollution for OS intensive applications</a:t>
          </a:r>
          <a:endParaRPr lang="en-US" sz="2400" dirty="0"/>
        </a:p>
      </dgm:t>
    </dgm:pt>
    <dgm:pt modelId="{254E1D03-431F-42F2-85FC-44A3A1BE4C01}" type="parTrans" cxnId="{80B7DCE9-AF42-4616-A308-B0CC052D8AA8}">
      <dgm:prSet/>
      <dgm:spPr/>
      <dgm:t>
        <a:bodyPr/>
        <a:lstStyle/>
        <a:p>
          <a:endParaRPr lang="en-US"/>
        </a:p>
      </dgm:t>
    </dgm:pt>
    <dgm:pt modelId="{8F3E048D-02C9-4BC0-A234-FDAB0E28C8E7}" type="sibTrans" cxnId="{80B7DCE9-AF42-4616-A308-B0CC052D8AA8}">
      <dgm:prSet/>
      <dgm:spPr/>
      <dgm:t>
        <a:bodyPr/>
        <a:lstStyle/>
        <a:p>
          <a:endParaRPr lang="en-US"/>
        </a:p>
      </dgm:t>
    </dgm:pt>
    <dgm:pt modelId="{FB0B40BE-F316-46C5-A8F6-8C26855E7E8C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E15C4967-FF34-4FEF-9448-F6E9BF19767F}" type="parTrans" cxnId="{3D625B69-8DD2-46B5-85A1-4EC5864973CE}">
      <dgm:prSet/>
      <dgm:spPr/>
      <dgm:t>
        <a:bodyPr/>
        <a:lstStyle/>
        <a:p>
          <a:endParaRPr lang="en-US"/>
        </a:p>
      </dgm:t>
    </dgm:pt>
    <dgm:pt modelId="{434749A4-57D3-41A4-9C90-3E626FB76975}" type="sibTrans" cxnId="{3D625B69-8DD2-46B5-85A1-4EC5864973CE}">
      <dgm:prSet/>
      <dgm:spPr/>
      <dgm:t>
        <a:bodyPr/>
        <a:lstStyle/>
        <a:p>
          <a:endParaRPr lang="en-US"/>
        </a:p>
      </dgm:t>
    </dgm:pt>
    <dgm:pt modelId="{678383BE-C76D-4351-872E-6BCE6E7FD390}">
      <dgm:prSet phldrT="[Text]" custT="1"/>
      <dgm:spPr/>
      <dgm:t>
        <a:bodyPr/>
        <a:lstStyle/>
        <a:p>
          <a:endParaRPr lang="en-US" sz="3200" dirty="0"/>
        </a:p>
      </dgm:t>
    </dgm:pt>
    <dgm:pt modelId="{237B8F6E-B134-402C-9244-CB4D95974050}" type="parTrans" cxnId="{2879E6CA-588F-467D-BF98-6E0A6B29A3EE}">
      <dgm:prSet/>
      <dgm:spPr/>
      <dgm:t>
        <a:bodyPr/>
        <a:lstStyle/>
        <a:p>
          <a:endParaRPr lang="en-US"/>
        </a:p>
      </dgm:t>
    </dgm:pt>
    <dgm:pt modelId="{4A55F132-3B08-407C-9732-1DFCF746B56B}" type="sibTrans" cxnId="{2879E6CA-588F-467D-BF98-6E0A6B29A3EE}">
      <dgm:prSet/>
      <dgm:spPr/>
      <dgm:t>
        <a:bodyPr/>
        <a:lstStyle/>
        <a:p>
          <a:endParaRPr lang="en-US"/>
        </a:p>
      </dgm:t>
    </dgm:pt>
    <dgm:pt modelId="{FC0261C1-AFAC-4C17-A9E6-0D25900BBA6A}">
      <dgm:prSet phldrT="[Text]" custT="1"/>
      <dgm:spPr/>
      <dgm:t>
        <a:bodyPr/>
        <a:lstStyle/>
        <a:p>
          <a:r>
            <a:rPr lang="en-US" sz="2400" dirty="0" smtClean="0"/>
            <a:t>Overview of the proposed technique</a:t>
          </a:r>
          <a:endParaRPr lang="en-US" sz="2400" dirty="0"/>
        </a:p>
      </dgm:t>
    </dgm:pt>
    <dgm:pt modelId="{74FF276E-1CCD-4249-853A-67BA49E16047}" type="parTrans" cxnId="{B5B6BD95-3340-4CCC-A9F9-8DC1FD481168}">
      <dgm:prSet/>
      <dgm:spPr/>
      <dgm:t>
        <a:bodyPr/>
        <a:lstStyle/>
        <a:p>
          <a:endParaRPr lang="en-US"/>
        </a:p>
      </dgm:t>
    </dgm:pt>
    <dgm:pt modelId="{D57840A4-87AF-4136-BB67-C7EFF10DB26F}" type="sibTrans" cxnId="{B5B6BD95-3340-4CCC-A9F9-8DC1FD481168}">
      <dgm:prSet/>
      <dgm:spPr/>
      <dgm:t>
        <a:bodyPr/>
        <a:lstStyle/>
        <a:p>
          <a:endParaRPr lang="en-US"/>
        </a:p>
      </dgm:t>
    </dgm:pt>
    <dgm:pt modelId="{0610EE2C-6C01-47CD-97FC-3FEE97BA1DCE}">
      <dgm:prSet phldrT="[Text]" custT="1"/>
      <dgm:spPr/>
      <dgm:t>
        <a:bodyPr/>
        <a:lstStyle/>
        <a:p>
          <a:endParaRPr lang="en-US" sz="3200" dirty="0"/>
        </a:p>
      </dgm:t>
    </dgm:pt>
    <dgm:pt modelId="{40F9A711-C42A-465A-BE3E-6C5B494E82FF}" type="parTrans" cxnId="{742CFFE8-F857-45DC-9492-FC3229E01735}">
      <dgm:prSet/>
      <dgm:spPr/>
      <dgm:t>
        <a:bodyPr/>
        <a:lstStyle/>
        <a:p>
          <a:endParaRPr lang="en-US"/>
        </a:p>
      </dgm:t>
    </dgm:pt>
    <dgm:pt modelId="{18176B4C-AEDF-4987-8A2B-EA273A57D381}" type="sibTrans" cxnId="{742CFFE8-F857-45DC-9492-FC3229E01735}">
      <dgm:prSet/>
      <dgm:spPr/>
      <dgm:t>
        <a:bodyPr/>
        <a:lstStyle/>
        <a:p>
          <a:endParaRPr lang="en-US"/>
        </a:p>
      </dgm:t>
    </dgm:pt>
    <dgm:pt modelId="{520B90A8-04EE-4789-A18C-841CAC67627D}">
      <dgm:prSet phldrT="[Text]" custT="1"/>
      <dgm:spPr/>
      <dgm:t>
        <a:bodyPr/>
        <a:lstStyle/>
        <a:p>
          <a:r>
            <a:rPr lang="en-US" sz="3200" dirty="0" smtClean="0"/>
            <a:t>Characterization</a:t>
          </a:r>
          <a:endParaRPr lang="en-US" sz="3200" dirty="0"/>
        </a:p>
      </dgm:t>
    </dgm:pt>
    <dgm:pt modelId="{ACF917D9-FD1D-4C49-AAB9-16039CD5E7C7}" type="parTrans" cxnId="{3C9B99A3-FD7B-4103-8670-2480695F036E}">
      <dgm:prSet/>
      <dgm:spPr/>
      <dgm:t>
        <a:bodyPr/>
        <a:lstStyle/>
        <a:p>
          <a:endParaRPr lang="en-US"/>
        </a:p>
      </dgm:t>
    </dgm:pt>
    <dgm:pt modelId="{42192B0C-65C5-4AD2-BEEB-6D2AAE5F1CFC}" type="sibTrans" cxnId="{3C9B99A3-FD7B-4103-8670-2480695F036E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5" custScaleY="14698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C7E2B43F-958F-40B3-B05E-2EA21F61CF5B}" type="pres">
      <dgm:prSet presAssocID="{2807153E-801B-411C-B441-EF56E6AB0B66}" presName="composite" presStyleCnt="0"/>
      <dgm:spPr/>
    </dgm:pt>
    <dgm:pt modelId="{AFB4C8CB-8799-4301-BC7A-A2B90FD52ACB}" type="pres">
      <dgm:prSet presAssocID="{2807153E-801B-411C-B441-EF56E6AB0B6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174A-5A96-4CB0-8A8F-0F7AFF7C7C97}" type="pres">
      <dgm:prSet presAssocID="{2807153E-801B-411C-B441-EF56E6AB0B6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4B43-22D4-4FE6-9EDB-785F28F547B5}" type="pres">
      <dgm:prSet presAssocID="{78408774-E4AA-4D6F-B46E-8B9A708580F0}" presName="sp" presStyleCnt="0"/>
      <dgm:spPr/>
    </dgm:pt>
    <dgm:pt modelId="{6D695DF0-5A46-4530-97C1-FD80CE352928}" type="pres">
      <dgm:prSet presAssocID="{0610EE2C-6C01-47CD-97FC-3FEE97BA1DCE}" presName="composite" presStyleCnt="0"/>
      <dgm:spPr/>
    </dgm:pt>
    <dgm:pt modelId="{B2F7732A-8461-4001-9B93-DBB82AB20D4B}" type="pres">
      <dgm:prSet presAssocID="{0610EE2C-6C01-47CD-97FC-3FEE97BA1DC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F4070CD-5128-454F-8362-71FFEA85B4C2}" type="pres">
      <dgm:prSet presAssocID="{0610EE2C-6C01-47CD-97FC-3FEE97BA1DC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EC17300-6EBC-4B9F-BA5C-4C6E000A3EFD}" type="pres">
      <dgm:prSet presAssocID="{18176B4C-AEDF-4987-8A2B-EA273A57D381}" presName="sp" presStyleCnt="0"/>
      <dgm:spPr/>
    </dgm:pt>
    <dgm:pt modelId="{7A478D16-B562-4931-8F72-FDA8C89C57EF}" type="pres">
      <dgm:prSet presAssocID="{E8703028-B91C-42B1-A935-9A13A9BBD2BC}" presName="composite" presStyleCnt="0"/>
      <dgm:spPr/>
    </dgm:pt>
    <dgm:pt modelId="{471C8CB9-4D28-4D96-B2EB-0FCE18BDC606}" type="pres">
      <dgm:prSet presAssocID="{E8703028-B91C-42B1-A935-9A13A9BBD2BC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C8552962-5E04-436A-B914-7BE09074BB76}" type="pres">
      <dgm:prSet presAssocID="{E8703028-B91C-42B1-A935-9A13A9BBD2BC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8C5F05F-D4FB-4876-887F-F2D8A291EBCE}" type="pres">
      <dgm:prSet presAssocID="{8C6606C5-B96C-475B-928D-458FE4AA4109}" presName="sp" presStyleCnt="0"/>
      <dgm:spPr/>
    </dgm:pt>
    <dgm:pt modelId="{C537B1D2-DF7D-455B-8FA2-D87C22EF5F87}" type="pres">
      <dgm:prSet presAssocID="{678383BE-C76D-4351-872E-6BCE6E7FD390}" presName="composite" presStyleCnt="0"/>
      <dgm:spPr/>
    </dgm:pt>
    <dgm:pt modelId="{05EA2CBD-8D32-4E93-8F2B-29AD65297AA8}" type="pres">
      <dgm:prSet presAssocID="{678383BE-C76D-4351-872E-6BCE6E7FD39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5DBE8-1D13-4C36-8C19-3DE633209D4D}" type="pres">
      <dgm:prSet presAssocID="{678383BE-C76D-4351-872E-6BCE6E7FD39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EE3C901F-48AD-4657-AE78-3621992CCA2A}" type="presOf" srcId="{0610EE2C-6C01-47CD-97FC-3FEE97BA1DCE}" destId="{B2F7732A-8461-4001-9B93-DBB82AB20D4B}" srcOrd="0" destOrd="0" presId="urn:microsoft.com/office/officeart/2005/8/layout/chevron2"/>
    <dgm:cxn modelId="{B66CDE6D-322D-4E80-BDB8-34B84C11AB39}" type="presOf" srcId="{E8703028-B91C-42B1-A935-9A13A9BBD2BC}" destId="{471C8CB9-4D28-4D96-B2EB-0FCE18BDC606}" srcOrd="0" destOrd="0" presId="urn:microsoft.com/office/officeart/2005/8/layout/chevron2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3DAB9400-02D9-4226-829A-F36F5C7E51BA}" type="presOf" srcId="{46AFAF56-4133-46F7-9092-CB40BBE55282}" destId="{1E5C7A2F-423D-4297-B1A1-6B9479C38A49}" srcOrd="0" destOrd="1" presId="urn:microsoft.com/office/officeart/2005/8/layout/chevron2"/>
    <dgm:cxn modelId="{C20202E9-F61E-42BF-ACC3-80D7D6883D1F}" type="presOf" srcId="{2807153E-801B-411C-B441-EF56E6AB0B66}" destId="{AFB4C8CB-8799-4301-BC7A-A2B90FD52ACB}" srcOrd="0" destOrd="0" presId="urn:microsoft.com/office/officeart/2005/8/layout/chevron2"/>
    <dgm:cxn modelId="{0558F0B0-13E4-4AC4-A3A8-9A2AC77D6D45}" srcId="{E8703028-B91C-42B1-A935-9A13A9BBD2BC}" destId="{481B27ED-7F51-41BB-81D2-24C6131BA83E}" srcOrd="0" destOrd="0" parTransId="{F6B3833F-C54D-4A7D-A92E-6DFC1D838177}" sibTransId="{008CFD6D-F69C-4D31-AE08-B2BEF278DAFF}"/>
    <dgm:cxn modelId="{3D625B69-8DD2-46B5-85A1-4EC5864973CE}" srcId="{678383BE-C76D-4351-872E-6BCE6E7FD390}" destId="{FB0B40BE-F316-46C5-A8F6-8C26855E7E8C}" srcOrd="0" destOrd="0" parTransId="{E15C4967-FF34-4FEF-9448-F6E9BF19767F}" sibTransId="{434749A4-57D3-41A4-9C90-3E626FB76975}"/>
    <dgm:cxn modelId="{B46F1681-5163-49FC-A598-F628B9934E1F}" type="presOf" srcId="{678383BE-C76D-4351-872E-6BCE6E7FD390}" destId="{05EA2CBD-8D32-4E93-8F2B-29AD65297AA8}" srcOrd="0" destOrd="0" presId="urn:microsoft.com/office/officeart/2005/8/layout/chevron2"/>
    <dgm:cxn modelId="{26FA6DBC-9C8B-4B5E-927A-AF03F1D3CC71}" type="presOf" srcId="{520B90A8-04EE-4789-A18C-841CAC67627D}" destId="{2F4070CD-5128-454F-8362-71FFEA85B4C2}" srcOrd="0" destOrd="0" presId="urn:microsoft.com/office/officeart/2005/8/layout/chevron2"/>
    <dgm:cxn modelId="{C15E228C-216F-464B-AEB3-BDC0445A35E6}" type="presOf" srcId="{9BD4E7E6-5DE7-4D73-A5CE-57DD6CB4F13E}" destId="{1E5C7A2F-423D-4297-B1A1-6B9479C38A49}" srcOrd="0" destOrd="0" presId="urn:microsoft.com/office/officeart/2005/8/layout/chevron2"/>
    <dgm:cxn modelId="{5DEA10D7-4F1A-4E3A-978E-FEA622C8E0B2}" type="presOf" srcId="{FB0B40BE-F316-46C5-A8F6-8C26855E7E8C}" destId="{4B25DBE8-1D13-4C36-8C19-3DE633209D4D}" srcOrd="0" destOrd="0" presId="urn:microsoft.com/office/officeart/2005/8/layout/chevron2"/>
    <dgm:cxn modelId="{80B7DCE9-AF42-4616-A308-B0CC052D8AA8}" srcId="{9BD4E7E6-5DE7-4D73-A5CE-57DD6CB4F13E}" destId="{46AFAF56-4133-46F7-9092-CB40BBE55282}" srcOrd="0" destOrd="0" parTransId="{254E1D03-431F-42F2-85FC-44A3A1BE4C01}" sibTransId="{8F3E048D-02C9-4BC0-A234-FDAB0E28C8E7}"/>
    <dgm:cxn modelId="{E5D64BF6-6A17-42A0-B99E-EB38CABF0D5F}" type="presOf" srcId="{079BE7AD-BE9B-4CEC-94F9-EF0EDD8F63CC}" destId="{FD3401D6-0EFA-46B8-B998-19AC02F74268}" srcOrd="0" destOrd="0" presId="urn:microsoft.com/office/officeart/2005/8/layout/chevron2"/>
    <dgm:cxn modelId="{3C9B99A3-FD7B-4103-8670-2480695F036E}" srcId="{0610EE2C-6C01-47CD-97FC-3FEE97BA1DCE}" destId="{520B90A8-04EE-4789-A18C-841CAC67627D}" srcOrd="0" destOrd="0" parTransId="{ACF917D9-FD1D-4C49-AAB9-16039CD5E7C7}" sibTransId="{42192B0C-65C5-4AD2-BEEB-6D2AAE5F1CFC}"/>
    <dgm:cxn modelId="{3F4CDEA0-7B75-43AD-8705-FB3A71444072}" type="presOf" srcId="{FC0261C1-AFAC-4C17-A9E6-0D25900BBA6A}" destId="{1E5C7A2F-423D-4297-B1A1-6B9479C38A49}" srcOrd="0" destOrd="2" presId="urn:microsoft.com/office/officeart/2005/8/layout/chevron2"/>
    <dgm:cxn modelId="{A03736D0-FAD5-4794-BF3B-AB33B0B83CBE}" type="presOf" srcId="{481B27ED-7F51-41BB-81D2-24C6131BA83E}" destId="{C8552962-5E04-436A-B914-7BE09074BB76}" srcOrd="0" destOrd="0" presId="urn:microsoft.com/office/officeart/2005/8/layout/chevron2"/>
    <dgm:cxn modelId="{71AFE76F-97FD-4C6D-AD2D-7768CE29EA8E}" srcId="{079BE7AD-BE9B-4CEC-94F9-EF0EDD8F63CC}" destId="{2807153E-801B-411C-B441-EF56E6AB0B66}" srcOrd="1" destOrd="0" parTransId="{12FA109F-F839-4C68-B80B-6709DCEFC538}" sibTransId="{78408774-E4AA-4D6F-B46E-8B9A708580F0}"/>
    <dgm:cxn modelId="{F0F43888-3CC6-4A1E-8DE3-0EF6D14AFE4D}" srcId="{2807153E-801B-411C-B441-EF56E6AB0B66}" destId="{8F596704-AA16-4675-8C36-F6932A4AF73A}" srcOrd="0" destOrd="0" parTransId="{F64D3AAE-120C-470B-91DD-391AD5B05A8C}" sibTransId="{23197828-43BD-4EBD-8175-01C0C4818AA2}"/>
    <dgm:cxn modelId="{4867E047-0020-487B-92A6-66283F191C8A}" type="presOf" srcId="{02BF9B58-3CA3-47D0-935F-74D5D4204510}" destId="{68082362-8AFB-4E1E-A1E7-A0631A1BE1A3}" srcOrd="0" destOrd="0" presId="urn:microsoft.com/office/officeart/2005/8/layout/chevron2"/>
    <dgm:cxn modelId="{2879E6CA-588F-467D-BF98-6E0A6B29A3EE}" srcId="{079BE7AD-BE9B-4CEC-94F9-EF0EDD8F63CC}" destId="{678383BE-C76D-4351-872E-6BCE6E7FD390}" srcOrd="4" destOrd="0" parTransId="{237B8F6E-B134-402C-9244-CB4D95974050}" sibTransId="{4A55F132-3B08-407C-9732-1DFCF746B56B}"/>
    <dgm:cxn modelId="{742CFFE8-F857-45DC-9492-FC3229E01735}" srcId="{079BE7AD-BE9B-4CEC-94F9-EF0EDD8F63CC}" destId="{0610EE2C-6C01-47CD-97FC-3FEE97BA1DCE}" srcOrd="2" destOrd="0" parTransId="{40F9A711-C42A-465A-BE3E-6C5B494E82FF}" sibTransId="{18176B4C-AEDF-4987-8A2B-EA273A57D381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AF7F48B2-F475-4BB3-894E-CBA37F49B52C}" srcId="{079BE7AD-BE9B-4CEC-94F9-EF0EDD8F63CC}" destId="{E8703028-B91C-42B1-A935-9A13A9BBD2BC}" srcOrd="3" destOrd="0" parTransId="{487B5FDF-E11B-41BC-B048-CDEB3AC38190}" sibTransId="{8C6606C5-B96C-475B-928D-458FE4AA4109}"/>
    <dgm:cxn modelId="{B5B6BD95-3340-4CCC-A9F9-8DC1FD481168}" srcId="{9BD4E7E6-5DE7-4D73-A5CE-57DD6CB4F13E}" destId="{FC0261C1-AFAC-4C17-A9E6-0D25900BBA6A}" srcOrd="1" destOrd="0" parTransId="{74FF276E-1CCD-4249-853A-67BA49E16047}" sibTransId="{D57840A4-87AF-4136-BB67-C7EFF10DB26F}"/>
    <dgm:cxn modelId="{CE54B5A5-B4B6-40A1-BC89-A9E151FDF784}" type="presOf" srcId="{8F596704-AA16-4675-8C36-F6932A4AF73A}" destId="{648E174A-5A96-4CB0-8A8F-0F7AFF7C7C97}" srcOrd="0" destOrd="0" presId="urn:microsoft.com/office/officeart/2005/8/layout/chevron2"/>
    <dgm:cxn modelId="{650F5805-4CE7-42A4-AADF-B8A98B5634B9}" type="presParOf" srcId="{FD3401D6-0EFA-46B8-B998-19AC02F74268}" destId="{3BC92504-18E9-4AE2-A5D6-5ABCBE5C0BB1}" srcOrd="0" destOrd="0" presId="urn:microsoft.com/office/officeart/2005/8/layout/chevron2"/>
    <dgm:cxn modelId="{B52956E6-225C-4873-B8F5-3707791E1F9A}" type="presParOf" srcId="{3BC92504-18E9-4AE2-A5D6-5ABCBE5C0BB1}" destId="{68082362-8AFB-4E1E-A1E7-A0631A1BE1A3}" srcOrd="0" destOrd="0" presId="urn:microsoft.com/office/officeart/2005/8/layout/chevron2"/>
    <dgm:cxn modelId="{5E149A77-9DEB-4409-A245-A4D7481B708F}" type="presParOf" srcId="{3BC92504-18E9-4AE2-A5D6-5ABCBE5C0BB1}" destId="{1E5C7A2F-423D-4297-B1A1-6B9479C38A49}" srcOrd="1" destOrd="0" presId="urn:microsoft.com/office/officeart/2005/8/layout/chevron2"/>
    <dgm:cxn modelId="{F947079A-44B4-42E3-A8F5-60273A516C17}" type="presParOf" srcId="{FD3401D6-0EFA-46B8-B998-19AC02F74268}" destId="{6ECF3708-FBFA-4088-BAFA-EAB0DA5F51AF}" srcOrd="1" destOrd="0" presId="urn:microsoft.com/office/officeart/2005/8/layout/chevron2"/>
    <dgm:cxn modelId="{878CDFF6-E1DD-4273-B28E-BB1F172F40CA}" type="presParOf" srcId="{FD3401D6-0EFA-46B8-B998-19AC02F74268}" destId="{C7E2B43F-958F-40B3-B05E-2EA21F61CF5B}" srcOrd="2" destOrd="0" presId="urn:microsoft.com/office/officeart/2005/8/layout/chevron2"/>
    <dgm:cxn modelId="{18613212-B0A7-4243-B5F2-0B00239725D9}" type="presParOf" srcId="{C7E2B43F-958F-40B3-B05E-2EA21F61CF5B}" destId="{AFB4C8CB-8799-4301-BC7A-A2B90FD52ACB}" srcOrd="0" destOrd="0" presId="urn:microsoft.com/office/officeart/2005/8/layout/chevron2"/>
    <dgm:cxn modelId="{94B47D26-B580-48BF-8208-0A1A3CCC6AFE}" type="presParOf" srcId="{C7E2B43F-958F-40B3-B05E-2EA21F61CF5B}" destId="{648E174A-5A96-4CB0-8A8F-0F7AFF7C7C97}" srcOrd="1" destOrd="0" presId="urn:microsoft.com/office/officeart/2005/8/layout/chevron2"/>
    <dgm:cxn modelId="{0E019C2B-5978-4F77-AA3A-C32F19F487AD}" type="presParOf" srcId="{FD3401D6-0EFA-46B8-B998-19AC02F74268}" destId="{59E44B43-22D4-4FE6-9EDB-785F28F547B5}" srcOrd="3" destOrd="0" presId="urn:microsoft.com/office/officeart/2005/8/layout/chevron2"/>
    <dgm:cxn modelId="{91C29150-8B9A-474B-9D58-A43BAED7BC90}" type="presParOf" srcId="{FD3401D6-0EFA-46B8-B998-19AC02F74268}" destId="{6D695DF0-5A46-4530-97C1-FD80CE352928}" srcOrd="4" destOrd="0" presId="urn:microsoft.com/office/officeart/2005/8/layout/chevron2"/>
    <dgm:cxn modelId="{30578F26-281A-4893-885D-0AACD4815F47}" type="presParOf" srcId="{6D695DF0-5A46-4530-97C1-FD80CE352928}" destId="{B2F7732A-8461-4001-9B93-DBB82AB20D4B}" srcOrd="0" destOrd="0" presId="urn:microsoft.com/office/officeart/2005/8/layout/chevron2"/>
    <dgm:cxn modelId="{C2D8110C-5EAA-40C0-94FB-D4CC54F5ED1B}" type="presParOf" srcId="{6D695DF0-5A46-4530-97C1-FD80CE352928}" destId="{2F4070CD-5128-454F-8362-71FFEA85B4C2}" srcOrd="1" destOrd="0" presId="urn:microsoft.com/office/officeart/2005/8/layout/chevron2"/>
    <dgm:cxn modelId="{3ECF8C7D-5939-4660-8596-D4BA06DCEE46}" type="presParOf" srcId="{FD3401D6-0EFA-46B8-B998-19AC02F74268}" destId="{EEC17300-6EBC-4B9F-BA5C-4C6E000A3EFD}" srcOrd="5" destOrd="0" presId="urn:microsoft.com/office/officeart/2005/8/layout/chevron2"/>
    <dgm:cxn modelId="{2F8A3013-B103-47A7-9580-88B72064A6FA}" type="presParOf" srcId="{FD3401D6-0EFA-46B8-B998-19AC02F74268}" destId="{7A478D16-B562-4931-8F72-FDA8C89C57EF}" srcOrd="6" destOrd="0" presId="urn:microsoft.com/office/officeart/2005/8/layout/chevron2"/>
    <dgm:cxn modelId="{B336ACDB-ED9B-42D3-84AF-03279A11669B}" type="presParOf" srcId="{7A478D16-B562-4931-8F72-FDA8C89C57EF}" destId="{471C8CB9-4D28-4D96-B2EB-0FCE18BDC606}" srcOrd="0" destOrd="0" presId="urn:microsoft.com/office/officeart/2005/8/layout/chevron2"/>
    <dgm:cxn modelId="{10D2998A-CCEF-475E-ACE0-E39048425987}" type="presParOf" srcId="{7A478D16-B562-4931-8F72-FDA8C89C57EF}" destId="{C8552962-5E04-436A-B914-7BE09074BB76}" srcOrd="1" destOrd="0" presId="urn:microsoft.com/office/officeart/2005/8/layout/chevron2"/>
    <dgm:cxn modelId="{2CC0EBE5-DA25-47B2-9425-C306B251F732}" type="presParOf" srcId="{FD3401D6-0EFA-46B8-B998-19AC02F74268}" destId="{18C5F05F-D4FB-4876-887F-F2D8A291EBCE}" srcOrd="7" destOrd="0" presId="urn:microsoft.com/office/officeart/2005/8/layout/chevron2"/>
    <dgm:cxn modelId="{0C588CFA-9BC3-4524-B1DE-262E6A25EB78}" type="presParOf" srcId="{FD3401D6-0EFA-46B8-B998-19AC02F74268}" destId="{C537B1D2-DF7D-455B-8FA2-D87C22EF5F87}" srcOrd="8" destOrd="0" presId="urn:microsoft.com/office/officeart/2005/8/layout/chevron2"/>
    <dgm:cxn modelId="{FB7F1BD4-F7B3-4556-AA4C-A8C314CD36E9}" type="presParOf" srcId="{C537B1D2-DF7D-455B-8FA2-D87C22EF5F87}" destId="{05EA2CBD-8D32-4E93-8F2B-29AD65297AA8}" srcOrd="0" destOrd="0" presId="urn:microsoft.com/office/officeart/2005/8/layout/chevron2"/>
    <dgm:cxn modelId="{D1C8BDC3-94C5-4A48-88C2-9A2D4CCE0EA6}" type="presParOf" srcId="{C537B1D2-DF7D-455B-8FA2-D87C22EF5F87}" destId="{4B25DBE8-1D13-4C36-8C19-3DE633209D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Introduction</a:t>
          </a:r>
          <a:endParaRPr lang="en-US" b="0" dirty="0">
            <a:solidFill>
              <a:schemeClr val="tx1"/>
            </a:solidFill>
          </a:endParaRPr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1" dirty="0" err="1" smtClean="0">
              <a:solidFill>
                <a:srgbClr val="FF0000"/>
              </a:solidFill>
            </a:rPr>
            <a:t>SuperFunction</a:t>
          </a:r>
          <a:endParaRPr lang="en-US" b="1" dirty="0">
            <a:solidFill>
              <a:srgbClr val="FF0000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dirty="0" smtClean="0"/>
            <a:t>Scheduler</a:t>
          </a:r>
          <a:endParaRPr lang="en-US" sz="3200" dirty="0"/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r>
            <a:rPr lang="en-US" sz="3200" dirty="0" smtClean="0"/>
            <a:t>Characterization</a:t>
          </a:r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2807153E-801B-411C-B441-EF56E6AB0B66}">
      <dgm:prSet phldrT="[Text]" custT="1"/>
      <dgm:spPr/>
      <dgm:t>
        <a:bodyPr/>
        <a:lstStyle/>
        <a:p>
          <a:endParaRPr lang="en-US" dirty="0"/>
        </a:p>
      </dgm:t>
    </dgm:pt>
    <dgm:pt modelId="{12FA109F-F839-4C68-B80B-6709DCEFC538}" type="parTrans" cxnId="{71AFE76F-97FD-4C6D-AD2D-7768CE29EA8E}">
      <dgm:prSet/>
      <dgm:spPr/>
      <dgm:t>
        <a:bodyPr/>
        <a:lstStyle/>
        <a:p>
          <a:endParaRPr lang="en-US"/>
        </a:p>
      </dgm:t>
    </dgm:pt>
    <dgm:pt modelId="{78408774-E4AA-4D6F-B46E-8B9A708580F0}" type="sibTrans" cxnId="{71AFE76F-97FD-4C6D-AD2D-7768CE29EA8E}">
      <dgm:prSet/>
      <dgm:spPr/>
      <dgm:t>
        <a:bodyPr/>
        <a:lstStyle/>
        <a:p>
          <a:endParaRPr lang="en-US"/>
        </a:p>
      </dgm:t>
    </dgm:pt>
    <dgm:pt modelId="{FB0B40BE-F316-46C5-A8F6-8C26855E7E8C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E15C4967-FF34-4FEF-9448-F6E9BF19767F}" type="parTrans" cxnId="{3D625B69-8DD2-46B5-85A1-4EC5864973CE}">
      <dgm:prSet/>
      <dgm:spPr/>
      <dgm:t>
        <a:bodyPr/>
        <a:lstStyle/>
        <a:p>
          <a:endParaRPr lang="en-US"/>
        </a:p>
      </dgm:t>
    </dgm:pt>
    <dgm:pt modelId="{434749A4-57D3-41A4-9C90-3E626FB76975}" type="sibTrans" cxnId="{3D625B69-8DD2-46B5-85A1-4EC5864973CE}">
      <dgm:prSet/>
      <dgm:spPr/>
      <dgm:t>
        <a:bodyPr/>
        <a:lstStyle/>
        <a:p>
          <a:endParaRPr lang="en-US"/>
        </a:p>
      </dgm:t>
    </dgm:pt>
    <dgm:pt modelId="{678383BE-C76D-4351-872E-6BCE6E7FD390}">
      <dgm:prSet phldrT="[Text]" custT="1"/>
      <dgm:spPr/>
      <dgm:t>
        <a:bodyPr/>
        <a:lstStyle/>
        <a:p>
          <a:endParaRPr lang="en-US" sz="3200" dirty="0"/>
        </a:p>
      </dgm:t>
    </dgm:pt>
    <dgm:pt modelId="{237B8F6E-B134-402C-9244-CB4D95974050}" type="parTrans" cxnId="{2879E6CA-588F-467D-BF98-6E0A6B29A3EE}">
      <dgm:prSet/>
      <dgm:spPr/>
      <dgm:t>
        <a:bodyPr/>
        <a:lstStyle/>
        <a:p>
          <a:endParaRPr lang="en-US"/>
        </a:p>
      </dgm:t>
    </dgm:pt>
    <dgm:pt modelId="{4A55F132-3B08-407C-9732-1DFCF746B56B}" type="sibTrans" cxnId="{2879E6CA-588F-467D-BF98-6E0A6B29A3EE}">
      <dgm:prSet/>
      <dgm:spPr/>
      <dgm:t>
        <a:bodyPr/>
        <a:lstStyle/>
        <a:p>
          <a:endParaRPr lang="en-US"/>
        </a:p>
      </dgm:t>
    </dgm:pt>
    <dgm:pt modelId="{A6868FE9-3BBE-43DB-8CFB-5A57F7D8AF3F}">
      <dgm:prSet phldrT="[Text]" custT="1"/>
      <dgm:spPr/>
      <dgm:t>
        <a:bodyPr/>
        <a:lstStyle/>
        <a:p>
          <a:endParaRPr lang="en-US" sz="3200" dirty="0"/>
        </a:p>
      </dgm:t>
    </dgm:pt>
    <dgm:pt modelId="{41F720B6-F839-4FD8-8FDB-7E79AFE15B1E}" type="parTrans" cxnId="{2EB14BD5-914C-4399-B1EA-C3A1EB641FCC}">
      <dgm:prSet/>
      <dgm:spPr/>
    </dgm:pt>
    <dgm:pt modelId="{3040EA20-986D-4CF0-9D6C-BFDB8462F21E}" type="sibTrans" cxnId="{2EB14BD5-914C-4399-B1EA-C3A1EB641FCC}">
      <dgm:prSet/>
      <dgm:spPr/>
    </dgm:pt>
    <dgm:pt modelId="{D7955107-C12B-4EAB-A412-53D57A934785}">
      <dgm:prSet phldrT="[Text]" custT="1"/>
      <dgm:spPr/>
      <dgm:t>
        <a:bodyPr/>
        <a:lstStyle/>
        <a:p>
          <a:endParaRPr lang="en-US" sz="3200" dirty="0"/>
        </a:p>
      </dgm:t>
    </dgm:pt>
    <dgm:pt modelId="{E983F61A-DE1C-4E67-B3D1-02C47E6B6B2A}" type="parTrans" cxnId="{2ADFE92C-277C-4FCD-8E56-CB1985C3BB91}">
      <dgm:prSet/>
      <dgm:spPr/>
    </dgm:pt>
    <dgm:pt modelId="{89E39AC8-FA35-481E-8E97-477BECE7B2CD}" type="sibTrans" cxnId="{2ADFE92C-277C-4FCD-8E56-CB1985C3BB91}">
      <dgm:prSet/>
      <dgm:spPr/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5" custScaleY="99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C7E2B43F-958F-40B3-B05E-2EA21F61CF5B}" type="pres">
      <dgm:prSet presAssocID="{2807153E-801B-411C-B441-EF56E6AB0B66}" presName="composite" presStyleCnt="0"/>
      <dgm:spPr/>
    </dgm:pt>
    <dgm:pt modelId="{AFB4C8CB-8799-4301-BC7A-A2B90FD52ACB}" type="pres">
      <dgm:prSet presAssocID="{2807153E-801B-411C-B441-EF56E6AB0B6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174A-5A96-4CB0-8A8F-0F7AFF7C7C97}" type="pres">
      <dgm:prSet presAssocID="{2807153E-801B-411C-B441-EF56E6AB0B6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4B43-22D4-4FE6-9EDB-785F28F547B5}" type="pres">
      <dgm:prSet presAssocID="{78408774-E4AA-4D6F-B46E-8B9A708580F0}" presName="sp" presStyleCnt="0"/>
      <dgm:spPr/>
    </dgm:pt>
    <dgm:pt modelId="{BC4E58EA-05AF-4F5A-940A-2D4179F01E7D}" type="pres">
      <dgm:prSet presAssocID="{A6868FE9-3BBE-43DB-8CFB-5A57F7D8AF3F}" presName="composite" presStyleCnt="0"/>
      <dgm:spPr/>
    </dgm:pt>
    <dgm:pt modelId="{3DF972F6-2358-4551-BD49-B77BAE4A4386}" type="pres">
      <dgm:prSet presAssocID="{A6868FE9-3BBE-43DB-8CFB-5A57F7D8AF3F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16EF670-199D-43DC-B6D7-8F3AA49E7D96}" type="pres">
      <dgm:prSet presAssocID="{A6868FE9-3BBE-43DB-8CFB-5A57F7D8AF3F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BFAAE7-3933-4CB8-AF39-6B27EBDB2C29}" type="pres">
      <dgm:prSet presAssocID="{3040EA20-986D-4CF0-9D6C-BFDB8462F21E}" presName="sp" presStyleCnt="0"/>
      <dgm:spPr/>
    </dgm:pt>
    <dgm:pt modelId="{BC7B9A82-CB99-4A64-8F02-1F81641CF940}" type="pres">
      <dgm:prSet presAssocID="{D7955107-C12B-4EAB-A412-53D57A934785}" presName="composite" presStyleCnt="0"/>
      <dgm:spPr/>
    </dgm:pt>
    <dgm:pt modelId="{E303FF42-786F-4CF3-B750-2687DB53855C}" type="pres">
      <dgm:prSet presAssocID="{D7955107-C12B-4EAB-A412-53D57A934785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AC38733-BBE2-469E-BC00-DF0641801E2A}" type="pres">
      <dgm:prSet presAssocID="{D7955107-C12B-4EAB-A412-53D57A934785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0F4B49F0-493A-49C0-95BA-09EBF9F7050E}" type="pres">
      <dgm:prSet presAssocID="{89E39AC8-FA35-481E-8E97-477BECE7B2CD}" presName="sp" presStyleCnt="0"/>
      <dgm:spPr/>
    </dgm:pt>
    <dgm:pt modelId="{C537B1D2-DF7D-455B-8FA2-D87C22EF5F87}" type="pres">
      <dgm:prSet presAssocID="{678383BE-C76D-4351-872E-6BCE6E7FD390}" presName="composite" presStyleCnt="0"/>
      <dgm:spPr/>
    </dgm:pt>
    <dgm:pt modelId="{05EA2CBD-8D32-4E93-8F2B-29AD65297AA8}" type="pres">
      <dgm:prSet presAssocID="{678383BE-C76D-4351-872E-6BCE6E7FD39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5DBE8-1D13-4C36-8C19-3DE633209D4D}" type="pres">
      <dgm:prSet presAssocID="{678383BE-C76D-4351-872E-6BCE6E7FD39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FF979031-3D52-4845-8172-5867D1389568}" type="presOf" srcId="{8F596704-AA16-4675-8C36-F6932A4AF73A}" destId="{648E174A-5A96-4CB0-8A8F-0F7AFF7C7C97}" srcOrd="0" destOrd="0" presId="urn:microsoft.com/office/officeart/2005/8/layout/chevron2"/>
    <dgm:cxn modelId="{6FC046CF-B355-475F-8C17-245C64DB178B}" type="presOf" srcId="{481B27ED-7F51-41BB-81D2-24C6131BA83E}" destId="{DAC38733-BBE2-469E-BC00-DF0641801E2A}" srcOrd="0" destOrd="0" presId="urn:microsoft.com/office/officeart/2005/8/layout/chevron2"/>
    <dgm:cxn modelId="{2ADFE92C-277C-4FCD-8E56-CB1985C3BB91}" srcId="{079BE7AD-BE9B-4CEC-94F9-EF0EDD8F63CC}" destId="{D7955107-C12B-4EAB-A412-53D57A934785}" srcOrd="3" destOrd="0" parTransId="{E983F61A-DE1C-4E67-B3D1-02C47E6B6B2A}" sibTransId="{89E39AC8-FA35-481E-8E97-477BECE7B2CD}"/>
    <dgm:cxn modelId="{0558F0B0-13E4-4AC4-A3A8-9A2AC77D6D45}" srcId="{D7955107-C12B-4EAB-A412-53D57A934785}" destId="{481B27ED-7F51-41BB-81D2-24C6131BA83E}" srcOrd="0" destOrd="0" parTransId="{F6B3833F-C54D-4A7D-A92E-6DFC1D838177}" sibTransId="{008CFD6D-F69C-4D31-AE08-B2BEF278DAFF}"/>
    <dgm:cxn modelId="{87E06828-97B8-4485-ADEB-158D73333B84}" type="presOf" srcId="{079BE7AD-BE9B-4CEC-94F9-EF0EDD8F63CC}" destId="{FD3401D6-0EFA-46B8-B998-19AC02F74268}" srcOrd="0" destOrd="0" presId="urn:microsoft.com/office/officeart/2005/8/layout/chevron2"/>
    <dgm:cxn modelId="{3D625B69-8DD2-46B5-85A1-4EC5864973CE}" srcId="{678383BE-C76D-4351-872E-6BCE6E7FD390}" destId="{FB0B40BE-F316-46C5-A8F6-8C26855E7E8C}" srcOrd="0" destOrd="0" parTransId="{E15C4967-FF34-4FEF-9448-F6E9BF19767F}" sibTransId="{434749A4-57D3-41A4-9C90-3E626FB76975}"/>
    <dgm:cxn modelId="{9DCB8573-BA47-40A8-AA9F-888221D64690}" type="presOf" srcId="{9BD4E7E6-5DE7-4D73-A5CE-57DD6CB4F13E}" destId="{1E5C7A2F-423D-4297-B1A1-6B9479C38A49}" srcOrd="0" destOrd="0" presId="urn:microsoft.com/office/officeart/2005/8/layout/chevron2"/>
    <dgm:cxn modelId="{2EB14BD5-914C-4399-B1EA-C3A1EB641FCC}" srcId="{079BE7AD-BE9B-4CEC-94F9-EF0EDD8F63CC}" destId="{A6868FE9-3BBE-43DB-8CFB-5A57F7D8AF3F}" srcOrd="2" destOrd="0" parTransId="{41F720B6-F839-4FD8-8FDB-7E79AFE15B1E}" sibTransId="{3040EA20-986D-4CF0-9D6C-BFDB8462F21E}"/>
    <dgm:cxn modelId="{FF808B16-19DB-4B69-B389-274079DB0F4A}" type="presOf" srcId="{2807153E-801B-411C-B441-EF56E6AB0B66}" destId="{AFB4C8CB-8799-4301-BC7A-A2B90FD52ACB}" srcOrd="0" destOrd="0" presId="urn:microsoft.com/office/officeart/2005/8/layout/chevron2"/>
    <dgm:cxn modelId="{129B2EB8-D0F6-4DF4-BDA2-C882FC98F605}" type="presOf" srcId="{FB0B40BE-F316-46C5-A8F6-8C26855E7E8C}" destId="{4B25DBE8-1D13-4C36-8C19-3DE633209D4D}" srcOrd="0" destOrd="0" presId="urn:microsoft.com/office/officeart/2005/8/layout/chevron2"/>
    <dgm:cxn modelId="{BDAA16E5-1C76-40D2-A5D9-BCC2474252EA}" type="presOf" srcId="{02BF9B58-3CA3-47D0-935F-74D5D4204510}" destId="{68082362-8AFB-4E1E-A1E7-A0631A1BE1A3}" srcOrd="0" destOrd="0" presId="urn:microsoft.com/office/officeart/2005/8/layout/chevron2"/>
    <dgm:cxn modelId="{71AFE76F-97FD-4C6D-AD2D-7768CE29EA8E}" srcId="{079BE7AD-BE9B-4CEC-94F9-EF0EDD8F63CC}" destId="{2807153E-801B-411C-B441-EF56E6AB0B66}" srcOrd="1" destOrd="0" parTransId="{12FA109F-F839-4C68-B80B-6709DCEFC538}" sibTransId="{78408774-E4AA-4D6F-B46E-8B9A708580F0}"/>
    <dgm:cxn modelId="{F0F43888-3CC6-4A1E-8DE3-0EF6D14AFE4D}" srcId="{2807153E-801B-411C-B441-EF56E6AB0B66}" destId="{8F596704-AA16-4675-8C36-F6932A4AF73A}" srcOrd="0" destOrd="0" parTransId="{F64D3AAE-120C-470B-91DD-391AD5B05A8C}" sibTransId="{23197828-43BD-4EBD-8175-01C0C4818AA2}"/>
    <dgm:cxn modelId="{2879E6CA-588F-467D-BF98-6E0A6B29A3EE}" srcId="{079BE7AD-BE9B-4CEC-94F9-EF0EDD8F63CC}" destId="{678383BE-C76D-4351-872E-6BCE6E7FD390}" srcOrd="4" destOrd="0" parTransId="{237B8F6E-B134-402C-9244-CB4D95974050}" sibTransId="{4A55F132-3B08-407C-9732-1DFCF746B56B}"/>
    <dgm:cxn modelId="{F0E55C3A-2FAB-4576-993E-1C087272C341}" type="presOf" srcId="{D7955107-C12B-4EAB-A412-53D57A934785}" destId="{E303FF42-786F-4CF3-B750-2687DB53855C}" srcOrd="0" destOrd="0" presId="urn:microsoft.com/office/officeart/2005/8/layout/chevron2"/>
    <dgm:cxn modelId="{2A3038C0-EAC3-436B-9BE9-635A9C34286F}" type="presOf" srcId="{E8703028-B91C-42B1-A935-9A13A9BBD2BC}" destId="{316EF670-199D-43DC-B6D7-8F3AA49E7D96}" srcOrd="0" destOrd="0" presId="urn:microsoft.com/office/officeart/2005/8/layout/chevron2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AF7F48B2-F475-4BB3-894E-CBA37F49B52C}" srcId="{A6868FE9-3BBE-43DB-8CFB-5A57F7D8AF3F}" destId="{E8703028-B91C-42B1-A935-9A13A9BBD2BC}" srcOrd="0" destOrd="0" parTransId="{487B5FDF-E11B-41BC-B048-CDEB3AC38190}" sibTransId="{8C6606C5-B96C-475B-928D-458FE4AA4109}"/>
    <dgm:cxn modelId="{2C5B2862-B837-4782-9C7A-B2568A70F64D}" type="presOf" srcId="{678383BE-C76D-4351-872E-6BCE6E7FD390}" destId="{05EA2CBD-8D32-4E93-8F2B-29AD65297AA8}" srcOrd="0" destOrd="0" presId="urn:microsoft.com/office/officeart/2005/8/layout/chevron2"/>
    <dgm:cxn modelId="{E1784AD4-3366-4D5F-AD62-410E8CC3BDBA}" type="presOf" srcId="{A6868FE9-3BBE-43DB-8CFB-5A57F7D8AF3F}" destId="{3DF972F6-2358-4551-BD49-B77BAE4A4386}" srcOrd="0" destOrd="0" presId="urn:microsoft.com/office/officeart/2005/8/layout/chevron2"/>
    <dgm:cxn modelId="{4866A656-C2E4-4605-A1B2-E34BBB328914}" type="presParOf" srcId="{FD3401D6-0EFA-46B8-B998-19AC02F74268}" destId="{3BC92504-18E9-4AE2-A5D6-5ABCBE5C0BB1}" srcOrd="0" destOrd="0" presId="urn:microsoft.com/office/officeart/2005/8/layout/chevron2"/>
    <dgm:cxn modelId="{FE118726-D335-476B-9E1B-79C8A7B34830}" type="presParOf" srcId="{3BC92504-18E9-4AE2-A5D6-5ABCBE5C0BB1}" destId="{68082362-8AFB-4E1E-A1E7-A0631A1BE1A3}" srcOrd="0" destOrd="0" presId="urn:microsoft.com/office/officeart/2005/8/layout/chevron2"/>
    <dgm:cxn modelId="{B2FE0A8E-CD20-4416-ACAD-74F9876F1342}" type="presParOf" srcId="{3BC92504-18E9-4AE2-A5D6-5ABCBE5C0BB1}" destId="{1E5C7A2F-423D-4297-B1A1-6B9479C38A49}" srcOrd="1" destOrd="0" presId="urn:microsoft.com/office/officeart/2005/8/layout/chevron2"/>
    <dgm:cxn modelId="{1B767423-0B32-48F5-9603-64B1D51EF6EE}" type="presParOf" srcId="{FD3401D6-0EFA-46B8-B998-19AC02F74268}" destId="{6ECF3708-FBFA-4088-BAFA-EAB0DA5F51AF}" srcOrd="1" destOrd="0" presId="urn:microsoft.com/office/officeart/2005/8/layout/chevron2"/>
    <dgm:cxn modelId="{3F6750F4-FA5C-41FE-9FD3-7795DBE307FB}" type="presParOf" srcId="{FD3401D6-0EFA-46B8-B998-19AC02F74268}" destId="{C7E2B43F-958F-40B3-B05E-2EA21F61CF5B}" srcOrd="2" destOrd="0" presId="urn:microsoft.com/office/officeart/2005/8/layout/chevron2"/>
    <dgm:cxn modelId="{1E53391F-04F1-423D-9B64-CD2219796F8D}" type="presParOf" srcId="{C7E2B43F-958F-40B3-B05E-2EA21F61CF5B}" destId="{AFB4C8CB-8799-4301-BC7A-A2B90FD52ACB}" srcOrd="0" destOrd="0" presId="urn:microsoft.com/office/officeart/2005/8/layout/chevron2"/>
    <dgm:cxn modelId="{3A0644F3-8905-43B1-B3C6-AED0C1EC4F21}" type="presParOf" srcId="{C7E2B43F-958F-40B3-B05E-2EA21F61CF5B}" destId="{648E174A-5A96-4CB0-8A8F-0F7AFF7C7C97}" srcOrd="1" destOrd="0" presId="urn:microsoft.com/office/officeart/2005/8/layout/chevron2"/>
    <dgm:cxn modelId="{73FEFF6B-EF29-44AD-A737-1A809E633826}" type="presParOf" srcId="{FD3401D6-0EFA-46B8-B998-19AC02F74268}" destId="{59E44B43-22D4-4FE6-9EDB-785F28F547B5}" srcOrd="3" destOrd="0" presId="urn:microsoft.com/office/officeart/2005/8/layout/chevron2"/>
    <dgm:cxn modelId="{D51DB42D-6901-4910-8D40-10C46865198F}" type="presParOf" srcId="{FD3401D6-0EFA-46B8-B998-19AC02F74268}" destId="{BC4E58EA-05AF-4F5A-940A-2D4179F01E7D}" srcOrd="4" destOrd="0" presId="urn:microsoft.com/office/officeart/2005/8/layout/chevron2"/>
    <dgm:cxn modelId="{FDDB17B4-9F5E-4470-A167-681EF23A4409}" type="presParOf" srcId="{BC4E58EA-05AF-4F5A-940A-2D4179F01E7D}" destId="{3DF972F6-2358-4551-BD49-B77BAE4A4386}" srcOrd="0" destOrd="0" presId="urn:microsoft.com/office/officeart/2005/8/layout/chevron2"/>
    <dgm:cxn modelId="{1C81B924-518E-4DD0-A101-432E97EC7759}" type="presParOf" srcId="{BC4E58EA-05AF-4F5A-940A-2D4179F01E7D}" destId="{316EF670-199D-43DC-B6D7-8F3AA49E7D96}" srcOrd="1" destOrd="0" presId="urn:microsoft.com/office/officeart/2005/8/layout/chevron2"/>
    <dgm:cxn modelId="{0E5A566A-85A4-4672-916B-DB8BEECD1FB2}" type="presParOf" srcId="{FD3401D6-0EFA-46B8-B998-19AC02F74268}" destId="{14BFAAE7-3933-4CB8-AF39-6B27EBDB2C29}" srcOrd="5" destOrd="0" presId="urn:microsoft.com/office/officeart/2005/8/layout/chevron2"/>
    <dgm:cxn modelId="{47B5857F-6522-4400-9E9E-F1C7A2005436}" type="presParOf" srcId="{FD3401D6-0EFA-46B8-B998-19AC02F74268}" destId="{BC7B9A82-CB99-4A64-8F02-1F81641CF940}" srcOrd="6" destOrd="0" presId="urn:microsoft.com/office/officeart/2005/8/layout/chevron2"/>
    <dgm:cxn modelId="{BAEDDD28-DCC5-4158-8BED-58278F38794B}" type="presParOf" srcId="{BC7B9A82-CB99-4A64-8F02-1F81641CF940}" destId="{E303FF42-786F-4CF3-B750-2687DB53855C}" srcOrd="0" destOrd="0" presId="urn:microsoft.com/office/officeart/2005/8/layout/chevron2"/>
    <dgm:cxn modelId="{E81F05CE-B477-4A34-8346-54A58B6AA830}" type="presParOf" srcId="{BC7B9A82-CB99-4A64-8F02-1F81641CF940}" destId="{DAC38733-BBE2-469E-BC00-DF0641801E2A}" srcOrd="1" destOrd="0" presId="urn:microsoft.com/office/officeart/2005/8/layout/chevron2"/>
    <dgm:cxn modelId="{C86E699D-9A29-4DCC-B632-35E12567ECF4}" type="presParOf" srcId="{FD3401D6-0EFA-46B8-B998-19AC02F74268}" destId="{0F4B49F0-493A-49C0-95BA-09EBF9F7050E}" srcOrd="7" destOrd="0" presId="urn:microsoft.com/office/officeart/2005/8/layout/chevron2"/>
    <dgm:cxn modelId="{43D5EA93-8AE0-4B32-B074-B9DB9DF18884}" type="presParOf" srcId="{FD3401D6-0EFA-46B8-B998-19AC02F74268}" destId="{C537B1D2-DF7D-455B-8FA2-D87C22EF5F87}" srcOrd="8" destOrd="0" presId="urn:microsoft.com/office/officeart/2005/8/layout/chevron2"/>
    <dgm:cxn modelId="{A945BC73-4B20-45E8-8F0B-738EC22568D6}" type="presParOf" srcId="{C537B1D2-DF7D-455B-8FA2-D87C22EF5F87}" destId="{05EA2CBD-8D32-4E93-8F2B-29AD65297AA8}" srcOrd="0" destOrd="0" presId="urn:microsoft.com/office/officeart/2005/8/layout/chevron2"/>
    <dgm:cxn modelId="{9353C3E2-28E4-4AB5-A92A-F4CCDE82CB63}" type="presParOf" srcId="{C537B1D2-DF7D-455B-8FA2-D87C22EF5F87}" destId="{4B25DBE8-1D13-4C36-8C19-3DE633209D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Introduction</a:t>
          </a:r>
          <a:endParaRPr lang="en-US" b="0" dirty="0">
            <a:solidFill>
              <a:schemeClr val="tx1"/>
            </a:solidFill>
          </a:endParaRPr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0" dirty="0" err="1" smtClean="0">
              <a:solidFill>
                <a:schemeClr val="tx1"/>
              </a:solidFill>
            </a:rPr>
            <a:t>SuperFunction</a:t>
          </a:r>
          <a:endParaRPr lang="en-US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Scheduler</a:t>
          </a:r>
          <a:endParaRPr lang="en-US" sz="3200" b="0" dirty="0">
            <a:solidFill>
              <a:schemeClr val="tx1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Characterization</a:t>
          </a:r>
          <a:endParaRPr lang="en-US" sz="3200" b="1" dirty="0">
            <a:solidFill>
              <a:srgbClr val="FF0000"/>
            </a:solidFill>
          </a:endParaRPr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2807153E-801B-411C-B441-EF56E6AB0B66}">
      <dgm:prSet phldrT="[Text]" custT="1"/>
      <dgm:spPr/>
      <dgm:t>
        <a:bodyPr/>
        <a:lstStyle/>
        <a:p>
          <a:endParaRPr lang="en-US" dirty="0"/>
        </a:p>
      </dgm:t>
    </dgm:pt>
    <dgm:pt modelId="{12FA109F-F839-4C68-B80B-6709DCEFC538}" type="parTrans" cxnId="{71AFE76F-97FD-4C6D-AD2D-7768CE29EA8E}">
      <dgm:prSet/>
      <dgm:spPr/>
      <dgm:t>
        <a:bodyPr/>
        <a:lstStyle/>
        <a:p>
          <a:endParaRPr lang="en-US"/>
        </a:p>
      </dgm:t>
    </dgm:pt>
    <dgm:pt modelId="{78408774-E4AA-4D6F-B46E-8B9A708580F0}" type="sibTrans" cxnId="{71AFE76F-97FD-4C6D-AD2D-7768CE29EA8E}">
      <dgm:prSet/>
      <dgm:spPr/>
      <dgm:t>
        <a:bodyPr/>
        <a:lstStyle/>
        <a:p>
          <a:endParaRPr lang="en-US"/>
        </a:p>
      </dgm:t>
    </dgm:pt>
    <dgm:pt modelId="{FB0B40BE-F316-46C5-A8F6-8C26855E7E8C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E15C4967-FF34-4FEF-9448-F6E9BF19767F}" type="parTrans" cxnId="{3D625B69-8DD2-46B5-85A1-4EC5864973CE}">
      <dgm:prSet/>
      <dgm:spPr/>
      <dgm:t>
        <a:bodyPr/>
        <a:lstStyle/>
        <a:p>
          <a:endParaRPr lang="en-US"/>
        </a:p>
      </dgm:t>
    </dgm:pt>
    <dgm:pt modelId="{434749A4-57D3-41A4-9C90-3E626FB76975}" type="sibTrans" cxnId="{3D625B69-8DD2-46B5-85A1-4EC5864973CE}">
      <dgm:prSet/>
      <dgm:spPr/>
      <dgm:t>
        <a:bodyPr/>
        <a:lstStyle/>
        <a:p>
          <a:endParaRPr lang="en-US"/>
        </a:p>
      </dgm:t>
    </dgm:pt>
    <dgm:pt modelId="{678383BE-C76D-4351-872E-6BCE6E7FD390}">
      <dgm:prSet phldrT="[Text]" custT="1"/>
      <dgm:spPr/>
      <dgm:t>
        <a:bodyPr/>
        <a:lstStyle/>
        <a:p>
          <a:endParaRPr lang="en-US" sz="3200" dirty="0"/>
        </a:p>
      </dgm:t>
    </dgm:pt>
    <dgm:pt modelId="{237B8F6E-B134-402C-9244-CB4D95974050}" type="parTrans" cxnId="{2879E6CA-588F-467D-BF98-6E0A6B29A3EE}">
      <dgm:prSet/>
      <dgm:spPr/>
      <dgm:t>
        <a:bodyPr/>
        <a:lstStyle/>
        <a:p>
          <a:endParaRPr lang="en-US"/>
        </a:p>
      </dgm:t>
    </dgm:pt>
    <dgm:pt modelId="{4A55F132-3B08-407C-9732-1DFCF746B56B}" type="sibTrans" cxnId="{2879E6CA-588F-467D-BF98-6E0A6B29A3EE}">
      <dgm:prSet/>
      <dgm:spPr/>
      <dgm:t>
        <a:bodyPr/>
        <a:lstStyle/>
        <a:p>
          <a:endParaRPr lang="en-US"/>
        </a:p>
      </dgm:t>
    </dgm:pt>
    <dgm:pt modelId="{0C4108C3-8B20-4995-BC1E-67F79CCA875E}">
      <dgm:prSet phldrT="[Text]" custT="1"/>
      <dgm:spPr/>
      <dgm:t>
        <a:bodyPr/>
        <a:lstStyle/>
        <a:p>
          <a:endParaRPr lang="en-US" sz="3200" dirty="0"/>
        </a:p>
      </dgm:t>
    </dgm:pt>
    <dgm:pt modelId="{5BBA0FBE-A7B8-42F5-81B8-CABAB17E7203}" type="parTrans" cxnId="{FDF5C4B6-1E81-4451-92D0-169C9F3E4F22}">
      <dgm:prSet/>
      <dgm:spPr/>
    </dgm:pt>
    <dgm:pt modelId="{950E4113-0DAA-425A-89A7-AD7470B62CB7}" type="sibTrans" cxnId="{FDF5C4B6-1E81-4451-92D0-169C9F3E4F22}">
      <dgm:prSet/>
      <dgm:spPr/>
    </dgm:pt>
    <dgm:pt modelId="{E1659095-9622-4CE7-909F-8F4A74905029}">
      <dgm:prSet phldrT="[Text]" custT="1"/>
      <dgm:spPr/>
      <dgm:t>
        <a:bodyPr/>
        <a:lstStyle/>
        <a:p>
          <a:endParaRPr lang="en-US" sz="3200" dirty="0"/>
        </a:p>
      </dgm:t>
    </dgm:pt>
    <dgm:pt modelId="{048FA052-F5B1-4B2E-BECF-D415A0185AE3}" type="parTrans" cxnId="{483632AD-B0D9-4BA8-B0EC-4247CB675D9A}">
      <dgm:prSet/>
      <dgm:spPr/>
    </dgm:pt>
    <dgm:pt modelId="{C6E325CD-E8B9-420A-97AF-D84D3443D7B7}" type="sibTrans" cxnId="{483632AD-B0D9-4BA8-B0EC-4247CB675D9A}">
      <dgm:prSet/>
      <dgm:spPr/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5" custScaleY="99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C7E2B43F-958F-40B3-B05E-2EA21F61CF5B}" type="pres">
      <dgm:prSet presAssocID="{2807153E-801B-411C-B441-EF56E6AB0B66}" presName="composite" presStyleCnt="0"/>
      <dgm:spPr/>
    </dgm:pt>
    <dgm:pt modelId="{AFB4C8CB-8799-4301-BC7A-A2B90FD52ACB}" type="pres">
      <dgm:prSet presAssocID="{2807153E-801B-411C-B441-EF56E6AB0B6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174A-5A96-4CB0-8A8F-0F7AFF7C7C97}" type="pres">
      <dgm:prSet presAssocID="{2807153E-801B-411C-B441-EF56E6AB0B6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4B43-22D4-4FE6-9EDB-785F28F547B5}" type="pres">
      <dgm:prSet presAssocID="{78408774-E4AA-4D6F-B46E-8B9A708580F0}" presName="sp" presStyleCnt="0"/>
      <dgm:spPr/>
    </dgm:pt>
    <dgm:pt modelId="{F010FF12-B718-46E4-8271-5BC6B637AC5A}" type="pres">
      <dgm:prSet presAssocID="{0C4108C3-8B20-4995-BC1E-67F79CCA875E}" presName="composite" presStyleCnt="0"/>
      <dgm:spPr/>
    </dgm:pt>
    <dgm:pt modelId="{8C3A950F-0502-4485-911F-8E81FDCE6975}" type="pres">
      <dgm:prSet presAssocID="{0C4108C3-8B20-4995-BC1E-67F79CCA875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ADA57-F8FA-4F16-85D7-6CCDB7E2D806}" type="pres">
      <dgm:prSet presAssocID="{0C4108C3-8B20-4995-BC1E-67F79CCA875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F791-9619-4B7D-82EB-D23C06D288E6}" type="pres">
      <dgm:prSet presAssocID="{950E4113-0DAA-425A-89A7-AD7470B62CB7}" presName="sp" presStyleCnt="0"/>
      <dgm:spPr/>
    </dgm:pt>
    <dgm:pt modelId="{3BCD5359-21C8-4A59-ABA1-AC1F6C6CD59D}" type="pres">
      <dgm:prSet presAssocID="{E1659095-9622-4CE7-909F-8F4A74905029}" presName="composite" presStyleCnt="0"/>
      <dgm:spPr/>
    </dgm:pt>
    <dgm:pt modelId="{24F6944C-5780-45E6-8B2D-726A626FECA1}" type="pres">
      <dgm:prSet presAssocID="{E1659095-9622-4CE7-909F-8F4A749050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569A-E6CC-48CA-BE92-EEDCDB8E334C}" type="pres">
      <dgm:prSet presAssocID="{E1659095-9622-4CE7-909F-8F4A749050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0CCD8-AF41-498C-A1FB-A05EDF1CB33B}" type="pres">
      <dgm:prSet presAssocID="{C6E325CD-E8B9-420A-97AF-D84D3443D7B7}" presName="sp" presStyleCnt="0"/>
      <dgm:spPr/>
    </dgm:pt>
    <dgm:pt modelId="{C537B1D2-DF7D-455B-8FA2-D87C22EF5F87}" type="pres">
      <dgm:prSet presAssocID="{678383BE-C76D-4351-872E-6BCE6E7FD390}" presName="composite" presStyleCnt="0"/>
      <dgm:spPr/>
    </dgm:pt>
    <dgm:pt modelId="{05EA2CBD-8D32-4E93-8F2B-29AD65297AA8}" type="pres">
      <dgm:prSet presAssocID="{678383BE-C76D-4351-872E-6BCE6E7FD39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5DBE8-1D13-4C36-8C19-3DE633209D4D}" type="pres">
      <dgm:prSet presAssocID="{678383BE-C76D-4351-872E-6BCE6E7FD39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5BE7FB86-9343-4B05-85C2-320E236996E1}" type="presOf" srcId="{E8703028-B91C-42B1-A935-9A13A9BBD2BC}" destId="{28FADA57-F8FA-4F16-85D7-6CCDB7E2D806}" srcOrd="0" destOrd="0" presId="urn:microsoft.com/office/officeart/2005/8/layout/chevron2"/>
    <dgm:cxn modelId="{500BFC44-028D-431E-924B-223F374BFAF3}" type="presOf" srcId="{0C4108C3-8B20-4995-BC1E-67F79CCA875E}" destId="{8C3A950F-0502-4485-911F-8E81FDCE6975}" srcOrd="0" destOrd="0" presId="urn:microsoft.com/office/officeart/2005/8/layout/chevron2"/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AF7F48B2-F475-4BB3-894E-CBA37F49B52C}" srcId="{0C4108C3-8B20-4995-BC1E-67F79CCA875E}" destId="{E8703028-B91C-42B1-A935-9A13A9BBD2BC}" srcOrd="0" destOrd="0" parTransId="{487B5FDF-E11B-41BC-B048-CDEB3AC38190}" sibTransId="{8C6606C5-B96C-475B-928D-458FE4AA4109}"/>
    <dgm:cxn modelId="{01989B39-389A-41FF-A472-D5D6125086BB}" type="presOf" srcId="{02BF9B58-3CA3-47D0-935F-74D5D4204510}" destId="{68082362-8AFB-4E1E-A1E7-A0631A1BE1A3}" srcOrd="0" destOrd="0" presId="urn:microsoft.com/office/officeart/2005/8/layout/chevron2"/>
    <dgm:cxn modelId="{71AFE76F-97FD-4C6D-AD2D-7768CE29EA8E}" srcId="{079BE7AD-BE9B-4CEC-94F9-EF0EDD8F63CC}" destId="{2807153E-801B-411C-B441-EF56E6AB0B66}" srcOrd="1" destOrd="0" parTransId="{12FA109F-F839-4C68-B80B-6709DCEFC538}" sibTransId="{78408774-E4AA-4D6F-B46E-8B9A708580F0}"/>
    <dgm:cxn modelId="{3D72DE09-73E4-4CFC-B7C1-CCE54B868BC5}" type="presOf" srcId="{E1659095-9622-4CE7-909F-8F4A74905029}" destId="{24F6944C-5780-45E6-8B2D-726A626FECA1}" srcOrd="0" destOrd="0" presId="urn:microsoft.com/office/officeart/2005/8/layout/chevron2"/>
    <dgm:cxn modelId="{0558F0B0-13E4-4AC4-A3A8-9A2AC77D6D45}" srcId="{E1659095-9622-4CE7-909F-8F4A74905029}" destId="{481B27ED-7F51-41BB-81D2-24C6131BA83E}" srcOrd="0" destOrd="0" parTransId="{F6B3833F-C54D-4A7D-A92E-6DFC1D838177}" sibTransId="{008CFD6D-F69C-4D31-AE08-B2BEF278DAFF}"/>
    <dgm:cxn modelId="{8162F79D-F4C0-4482-839D-F1DA889C44DC}" type="presOf" srcId="{8F596704-AA16-4675-8C36-F6932A4AF73A}" destId="{648E174A-5A96-4CB0-8A8F-0F7AFF7C7C97}" srcOrd="0" destOrd="0" presId="urn:microsoft.com/office/officeart/2005/8/layout/chevron2"/>
    <dgm:cxn modelId="{16AD010F-3CCD-4D56-92D0-763714E44D85}" type="presOf" srcId="{678383BE-C76D-4351-872E-6BCE6E7FD390}" destId="{05EA2CBD-8D32-4E93-8F2B-29AD65297AA8}" srcOrd="0" destOrd="0" presId="urn:microsoft.com/office/officeart/2005/8/layout/chevron2"/>
    <dgm:cxn modelId="{483632AD-B0D9-4BA8-B0EC-4247CB675D9A}" srcId="{079BE7AD-BE9B-4CEC-94F9-EF0EDD8F63CC}" destId="{E1659095-9622-4CE7-909F-8F4A74905029}" srcOrd="3" destOrd="0" parTransId="{048FA052-F5B1-4B2E-BECF-D415A0185AE3}" sibTransId="{C6E325CD-E8B9-420A-97AF-D84D3443D7B7}"/>
    <dgm:cxn modelId="{F9C70CFB-5226-4D26-B465-3BC015CA871E}" type="presOf" srcId="{9BD4E7E6-5DE7-4D73-A5CE-57DD6CB4F13E}" destId="{1E5C7A2F-423D-4297-B1A1-6B9479C38A49}" srcOrd="0" destOrd="0" presId="urn:microsoft.com/office/officeart/2005/8/layout/chevron2"/>
    <dgm:cxn modelId="{F0F43888-3CC6-4A1E-8DE3-0EF6D14AFE4D}" srcId="{2807153E-801B-411C-B441-EF56E6AB0B66}" destId="{8F596704-AA16-4675-8C36-F6932A4AF73A}" srcOrd="0" destOrd="0" parTransId="{F64D3AAE-120C-470B-91DD-391AD5B05A8C}" sibTransId="{23197828-43BD-4EBD-8175-01C0C4818AA2}"/>
    <dgm:cxn modelId="{E0A1F0C2-1DED-44E7-9594-998DD4DEB214}" type="presOf" srcId="{079BE7AD-BE9B-4CEC-94F9-EF0EDD8F63CC}" destId="{FD3401D6-0EFA-46B8-B998-19AC02F74268}" srcOrd="0" destOrd="0" presId="urn:microsoft.com/office/officeart/2005/8/layout/chevron2"/>
    <dgm:cxn modelId="{CC154CB5-EBDF-4D45-8DED-3B5A11165523}" type="presOf" srcId="{2807153E-801B-411C-B441-EF56E6AB0B66}" destId="{AFB4C8CB-8799-4301-BC7A-A2B90FD52ACB}" srcOrd="0" destOrd="0" presId="urn:microsoft.com/office/officeart/2005/8/layout/chevron2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2879E6CA-588F-467D-BF98-6E0A6B29A3EE}" srcId="{079BE7AD-BE9B-4CEC-94F9-EF0EDD8F63CC}" destId="{678383BE-C76D-4351-872E-6BCE6E7FD390}" srcOrd="4" destOrd="0" parTransId="{237B8F6E-B134-402C-9244-CB4D95974050}" sibTransId="{4A55F132-3B08-407C-9732-1DFCF746B56B}"/>
    <dgm:cxn modelId="{FDF5C4B6-1E81-4451-92D0-169C9F3E4F22}" srcId="{079BE7AD-BE9B-4CEC-94F9-EF0EDD8F63CC}" destId="{0C4108C3-8B20-4995-BC1E-67F79CCA875E}" srcOrd="2" destOrd="0" parTransId="{5BBA0FBE-A7B8-42F5-81B8-CABAB17E7203}" sibTransId="{950E4113-0DAA-425A-89A7-AD7470B62CB7}"/>
    <dgm:cxn modelId="{AE1A82D5-9E3E-4CCD-AAF8-CB423B6CF28A}" type="presOf" srcId="{FB0B40BE-F316-46C5-A8F6-8C26855E7E8C}" destId="{4B25DBE8-1D13-4C36-8C19-3DE633209D4D}" srcOrd="0" destOrd="0" presId="urn:microsoft.com/office/officeart/2005/8/layout/chevron2"/>
    <dgm:cxn modelId="{5A1CD785-A625-426A-8038-2DF0B07EAE77}" type="presOf" srcId="{481B27ED-7F51-41BB-81D2-24C6131BA83E}" destId="{A268569A-E6CC-48CA-BE92-EEDCDB8E334C}" srcOrd="0" destOrd="0" presId="urn:microsoft.com/office/officeart/2005/8/layout/chevron2"/>
    <dgm:cxn modelId="{3D625B69-8DD2-46B5-85A1-4EC5864973CE}" srcId="{678383BE-C76D-4351-872E-6BCE6E7FD390}" destId="{FB0B40BE-F316-46C5-A8F6-8C26855E7E8C}" srcOrd="0" destOrd="0" parTransId="{E15C4967-FF34-4FEF-9448-F6E9BF19767F}" sibTransId="{434749A4-57D3-41A4-9C90-3E626FB76975}"/>
    <dgm:cxn modelId="{5A1FBA32-26E9-4C6F-9604-EC7ECEF2C88E}" type="presParOf" srcId="{FD3401D6-0EFA-46B8-B998-19AC02F74268}" destId="{3BC92504-18E9-4AE2-A5D6-5ABCBE5C0BB1}" srcOrd="0" destOrd="0" presId="urn:microsoft.com/office/officeart/2005/8/layout/chevron2"/>
    <dgm:cxn modelId="{B74D981B-2877-463A-94CC-D08BFED16655}" type="presParOf" srcId="{3BC92504-18E9-4AE2-A5D6-5ABCBE5C0BB1}" destId="{68082362-8AFB-4E1E-A1E7-A0631A1BE1A3}" srcOrd="0" destOrd="0" presId="urn:microsoft.com/office/officeart/2005/8/layout/chevron2"/>
    <dgm:cxn modelId="{97F16A45-45D4-4149-98E0-EC32F63CBF75}" type="presParOf" srcId="{3BC92504-18E9-4AE2-A5D6-5ABCBE5C0BB1}" destId="{1E5C7A2F-423D-4297-B1A1-6B9479C38A49}" srcOrd="1" destOrd="0" presId="urn:microsoft.com/office/officeart/2005/8/layout/chevron2"/>
    <dgm:cxn modelId="{20EC2077-215C-4206-AF2F-D0DA4160C255}" type="presParOf" srcId="{FD3401D6-0EFA-46B8-B998-19AC02F74268}" destId="{6ECF3708-FBFA-4088-BAFA-EAB0DA5F51AF}" srcOrd="1" destOrd="0" presId="urn:microsoft.com/office/officeart/2005/8/layout/chevron2"/>
    <dgm:cxn modelId="{06CDEE1A-5D30-44DD-8E28-CD385E29CFEE}" type="presParOf" srcId="{FD3401D6-0EFA-46B8-B998-19AC02F74268}" destId="{C7E2B43F-958F-40B3-B05E-2EA21F61CF5B}" srcOrd="2" destOrd="0" presId="urn:microsoft.com/office/officeart/2005/8/layout/chevron2"/>
    <dgm:cxn modelId="{9F92A52D-B3E6-48F7-9215-8497F9F5F147}" type="presParOf" srcId="{C7E2B43F-958F-40B3-B05E-2EA21F61CF5B}" destId="{AFB4C8CB-8799-4301-BC7A-A2B90FD52ACB}" srcOrd="0" destOrd="0" presId="urn:microsoft.com/office/officeart/2005/8/layout/chevron2"/>
    <dgm:cxn modelId="{4FC544D1-CAA4-4826-940E-CE110692F55F}" type="presParOf" srcId="{C7E2B43F-958F-40B3-B05E-2EA21F61CF5B}" destId="{648E174A-5A96-4CB0-8A8F-0F7AFF7C7C97}" srcOrd="1" destOrd="0" presId="urn:microsoft.com/office/officeart/2005/8/layout/chevron2"/>
    <dgm:cxn modelId="{5198D0D8-8169-4D78-8D32-22C9DE686B07}" type="presParOf" srcId="{FD3401D6-0EFA-46B8-B998-19AC02F74268}" destId="{59E44B43-22D4-4FE6-9EDB-785F28F547B5}" srcOrd="3" destOrd="0" presId="urn:microsoft.com/office/officeart/2005/8/layout/chevron2"/>
    <dgm:cxn modelId="{0856FA82-4CFB-4806-A266-F71248F4B455}" type="presParOf" srcId="{FD3401D6-0EFA-46B8-B998-19AC02F74268}" destId="{F010FF12-B718-46E4-8271-5BC6B637AC5A}" srcOrd="4" destOrd="0" presId="urn:microsoft.com/office/officeart/2005/8/layout/chevron2"/>
    <dgm:cxn modelId="{45EA45B7-81FA-475E-88F5-6C918CB83D9A}" type="presParOf" srcId="{F010FF12-B718-46E4-8271-5BC6B637AC5A}" destId="{8C3A950F-0502-4485-911F-8E81FDCE6975}" srcOrd="0" destOrd="0" presId="urn:microsoft.com/office/officeart/2005/8/layout/chevron2"/>
    <dgm:cxn modelId="{4D12A245-371C-4CD9-84AE-A4FC882C7D85}" type="presParOf" srcId="{F010FF12-B718-46E4-8271-5BC6B637AC5A}" destId="{28FADA57-F8FA-4F16-85D7-6CCDB7E2D806}" srcOrd="1" destOrd="0" presId="urn:microsoft.com/office/officeart/2005/8/layout/chevron2"/>
    <dgm:cxn modelId="{19C0652C-F8C8-4BBE-AE98-1975F80DC84D}" type="presParOf" srcId="{FD3401D6-0EFA-46B8-B998-19AC02F74268}" destId="{11C3F791-9619-4B7D-82EB-D23C06D288E6}" srcOrd="5" destOrd="0" presId="urn:microsoft.com/office/officeart/2005/8/layout/chevron2"/>
    <dgm:cxn modelId="{736B0F47-3026-4C7D-B558-B761D7FD8374}" type="presParOf" srcId="{FD3401D6-0EFA-46B8-B998-19AC02F74268}" destId="{3BCD5359-21C8-4A59-ABA1-AC1F6C6CD59D}" srcOrd="6" destOrd="0" presId="urn:microsoft.com/office/officeart/2005/8/layout/chevron2"/>
    <dgm:cxn modelId="{A5E84DA9-7AAB-4958-9ACB-0805908F5851}" type="presParOf" srcId="{3BCD5359-21C8-4A59-ABA1-AC1F6C6CD59D}" destId="{24F6944C-5780-45E6-8B2D-726A626FECA1}" srcOrd="0" destOrd="0" presId="urn:microsoft.com/office/officeart/2005/8/layout/chevron2"/>
    <dgm:cxn modelId="{18B70F14-CE51-4731-9B32-DCA0D277F801}" type="presParOf" srcId="{3BCD5359-21C8-4A59-ABA1-AC1F6C6CD59D}" destId="{A268569A-E6CC-48CA-BE92-EEDCDB8E334C}" srcOrd="1" destOrd="0" presId="urn:microsoft.com/office/officeart/2005/8/layout/chevron2"/>
    <dgm:cxn modelId="{8AD486FA-AF92-46F6-85ED-98E4B2931063}" type="presParOf" srcId="{FD3401D6-0EFA-46B8-B998-19AC02F74268}" destId="{9480CCD8-AF41-498C-A1FB-A05EDF1CB33B}" srcOrd="7" destOrd="0" presId="urn:microsoft.com/office/officeart/2005/8/layout/chevron2"/>
    <dgm:cxn modelId="{44082D29-B552-48E7-BB25-78D6747EB232}" type="presParOf" srcId="{FD3401D6-0EFA-46B8-B998-19AC02F74268}" destId="{C537B1D2-DF7D-455B-8FA2-D87C22EF5F87}" srcOrd="8" destOrd="0" presId="urn:microsoft.com/office/officeart/2005/8/layout/chevron2"/>
    <dgm:cxn modelId="{A6684D0C-86AD-48B3-84C7-99992E6C2087}" type="presParOf" srcId="{C537B1D2-DF7D-455B-8FA2-D87C22EF5F87}" destId="{05EA2CBD-8D32-4E93-8F2B-29AD65297AA8}" srcOrd="0" destOrd="0" presId="urn:microsoft.com/office/officeart/2005/8/layout/chevron2"/>
    <dgm:cxn modelId="{A400DF0D-7999-42B0-B006-D315831B2BF5}" type="presParOf" srcId="{C537B1D2-DF7D-455B-8FA2-D87C22EF5F87}" destId="{4B25DBE8-1D13-4C36-8C19-3DE633209D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Introduction</a:t>
          </a:r>
          <a:endParaRPr lang="en-US" b="0" dirty="0">
            <a:solidFill>
              <a:schemeClr val="tx1"/>
            </a:solidFill>
          </a:endParaRPr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0" dirty="0" err="1" smtClean="0">
              <a:solidFill>
                <a:schemeClr val="tx1"/>
              </a:solidFill>
            </a:rPr>
            <a:t>SuperFunction</a:t>
          </a:r>
          <a:endParaRPr lang="en-US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Scheduler</a:t>
          </a:r>
          <a:endParaRPr lang="en-US" sz="3200" b="1" dirty="0">
            <a:solidFill>
              <a:srgbClr val="FF0000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r>
            <a:rPr lang="en-US" sz="3200" dirty="0" smtClean="0"/>
            <a:t>Characterization</a:t>
          </a:r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2807153E-801B-411C-B441-EF56E6AB0B66}">
      <dgm:prSet phldrT="[Text]" custT="1"/>
      <dgm:spPr/>
      <dgm:t>
        <a:bodyPr/>
        <a:lstStyle/>
        <a:p>
          <a:endParaRPr lang="en-US" dirty="0"/>
        </a:p>
      </dgm:t>
    </dgm:pt>
    <dgm:pt modelId="{12FA109F-F839-4C68-B80B-6709DCEFC538}" type="parTrans" cxnId="{71AFE76F-97FD-4C6D-AD2D-7768CE29EA8E}">
      <dgm:prSet/>
      <dgm:spPr/>
      <dgm:t>
        <a:bodyPr/>
        <a:lstStyle/>
        <a:p>
          <a:endParaRPr lang="en-US"/>
        </a:p>
      </dgm:t>
    </dgm:pt>
    <dgm:pt modelId="{78408774-E4AA-4D6F-B46E-8B9A708580F0}" type="sibTrans" cxnId="{71AFE76F-97FD-4C6D-AD2D-7768CE29EA8E}">
      <dgm:prSet/>
      <dgm:spPr/>
      <dgm:t>
        <a:bodyPr/>
        <a:lstStyle/>
        <a:p>
          <a:endParaRPr lang="en-US"/>
        </a:p>
      </dgm:t>
    </dgm:pt>
    <dgm:pt modelId="{FB0B40BE-F316-46C5-A8F6-8C26855E7E8C}">
      <dgm:prSet phldrT="[Text]" custT="1"/>
      <dgm:spPr/>
      <dgm:t>
        <a:bodyPr/>
        <a:lstStyle/>
        <a:p>
          <a:r>
            <a:rPr lang="en-US" sz="3200" dirty="0" smtClean="0"/>
            <a:t>Results</a:t>
          </a:r>
          <a:endParaRPr lang="en-US" sz="3200" dirty="0"/>
        </a:p>
      </dgm:t>
    </dgm:pt>
    <dgm:pt modelId="{E15C4967-FF34-4FEF-9448-F6E9BF19767F}" type="parTrans" cxnId="{3D625B69-8DD2-46B5-85A1-4EC5864973CE}">
      <dgm:prSet/>
      <dgm:spPr/>
      <dgm:t>
        <a:bodyPr/>
        <a:lstStyle/>
        <a:p>
          <a:endParaRPr lang="en-US"/>
        </a:p>
      </dgm:t>
    </dgm:pt>
    <dgm:pt modelId="{434749A4-57D3-41A4-9C90-3E626FB76975}" type="sibTrans" cxnId="{3D625B69-8DD2-46B5-85A1-4EC5864973CE}">
      <dgm:prSet/>
      <dgm:spPr/>
      <dgm:t>
        <a:bodyPr/>
        <a:lstStyle/>
        <a:p>
          <a:endParaRPr lang="en-US"/>
        </a:p>
      </dgm:t>
    </dgm:pt>
    <dgm:pt modelId="{678383BE-C76D-4351-872E-6BCE6E7FD390}">
      <dgm:prSet phldrT="[Text]" custT="1"/>
      <dgm:spPr/>
      <dgm:t>
        <a:bodyPr/>
        <a:lstStyle/>
        <a:p>
          <a:endParaRPr lang="en-US" sz="3200" dirty="0"/>
        </a:p>
      </dgm:t>
    </dgm:pt>
    <dgm:pt modelId="{237B8F6E-B134-402C-9244-CB4D95974050}" type="parTrans" cxnId="{2879E6CA-588F-467D-BF98-6E0A6B29A3EE}">
      <dgm:prSet/>
      <dgm:spPr/>
      <dgm:t>
        <a:bodyPr/>
        <a:lstStyle/>
        <a:p>
          <a:endParaRPr lang="en-US"/>
        </a:p>
      </dgm:t>
    </dgm:pt>
    <dgm:pt modelId="{4A55F132-3B08-407C-9732-1DFCF746B56B}" type="sibTrans" cxnId="{2879E6CA-588F-467D-BF98-6E0A6B29A3EE}">
      <dgm:prSet/>
      <dgm:spPr/>
      <dgm:t>
        <a:bodyPr/>
        <a:lstStyle/>
        <a:p>
          <a:endParaRPr lang="en-US"/>
        </a:p>
      </dgm:t>
    </dgm:pt>
    <dgm:pt modelId="{0C4108C3-8B20-4995-BC1E-67F79CCA875E}">
      <dgm:prSet phldrT="[Text]" custT="1"/>
      <dgm:spPr/>
      <dgm:t>
        <a:bodyPr/>
        <a:lstStyle/>
        <a:p>
          <a:endParaRPr lang="en-US" sz="3200" dirty="0"/>
        </a:p>
      </dgm:t>
    </dgm:pt>
    <dgm:pt modelId="{5BBA0FBE-A7B8-42F5-81B8-CABAB17E7203}" type="parTrans" cxnId="{FDF5C4B6-1E81-4451-92D0-169C9F3E4F22}">
      <dgm:prSet/>
      <dgm:spPr/>
    </dgm:pt>
    <dgm:pt modelId="{950E4113-0DAA-425A-89A7-AD7470B62CB7}" type="sibTrans" cxnId="{FDF5C4B6-1E81-4451-92D0-169C9F3E4F22}">
      <dgm:prSet/>
      <dgm:spPr/>
    </dgm:pt>
    <dgm:pt modelId="{E1659095-9622-4CE7-909F-8F4A74905029}">
      <dgm:prSet phldrT="[Text]" custT="1"/>
      <dgm:spPr/>
      <dgm:t>
        <a:bodyPr/>
        <a:lstStyle/>
        <a:p>
          <a:endParaRPr lang="en-US" sz="3200" dirty="0"/>
        </a:p>
      </dgm:t>
    </dgm:pt>
    <dgm:pt modelId="{048FA052-F5B1-4B2E-BECF-D415A0185AE3}" type="parTrans" cxnId="{483632AD-B0D9-4BA8-B0EC-4247CB675D9A}">
      <dgm:prSet/>
      <dgm:spPr/>
    </dgm:pt>
    <dgm:pt modelId="{C6E325CD-E8B9-420A-97AF-D84D3443D7B7}" type="sibTrans" cxnId="{483632AD-B0D9-4BA8-B0EC-4247CB675D9A}">
      <dgm:prSet/>
      <dgm:spPr/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5" custScaleY="99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C7E2B43F-958F-40B3-B05E-2EA21F61CF5B}" type="pres">
      <dgm:prSet presAssocID="{2807153E-801B-411C-B441-EF56E6AB0B66}" presName="composite" presStyleCnt="0"/>
      <dgm:spPr/>
    </dgm:pt>
    <dgm:pt modelId="{AFB4C8CB-8799-4301-BC7A-A2B90FD52ACB}" type="pres">
      <dgm:prSet presAssocID="{2807153E-801B-411C-B441-EF56E6AB0B6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174A-5A96-4CB0-8A8F-0F7AFF7C7C97}" type="pres">
      <dgm:prSet presAssocID="{2807153E-801B-411C-B441-EF56E6AB0B6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4B43-22D4-4FE6-9EDB-785F28F547B5}" type="pres">
      <dgm:prSet presAssocID="{78408774-E4AA-4D6F-B46E-8B9A708580F0}" presName="sp" presStyleCnt="0"/>
      <dgm:spPr/>
    </dgm:pt>
    <dgm:pt modelId="{F010FF12-B718-46E4-8271-5BC6B637AC5A}" type="pres">
      <dgm:prSet presAssocID="{0C4108C3-8B20-4995-BC1E-67F79CCA875E}" presName="composite" presStyleCnt="0"/>
      <dgm:spPr/>
    </dgm:pt>
    <dgm:pt modelId="{8C3A950F-0502-4485-911F-8E81FDCE6975}" type="pres">
      <dgm:prSet presAssocID="{0C4108C3-8B20-4995-BC1E-67F79CCA875E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28FADA57-F8FA-4F16-85D7-6CCDB7E2D806}" type="pres">
      <dgm:prSet presAssocID="{0C4108C3-8B20-4995-BC1E-67F79CCA875E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1C3F791-9619-4B7D-82EB-D23C06D288E6}" type="pres">
      <dgm:prSet presAssocID="{950E4113-0DAA-425A-89A7-AD7470B62CB7}" presName="sp" presStyleCnt="0"/>
      <dgm:spPr/>
    </dgm:pt>
    <dgm:pt modelId="{3BCD5359-21C8-4A59-ABA1-AC1F6C6CD59D}" type="pres">
      <dgm:prSet presAssocID="{E1659095-9622-4CE7-909F-8F4A74905029}" presName="composite" presStyleCnt="0"/>
      <dgm:spPr/>
    </dgm:pt>
    <dgm:pt modelId="{24F6944C-5780-45E6-8B2D-726A626FECA1}" type="pres">
      <dgm:prSet presAssocID="{E1659095-9622-4CE7-909F-8F4A74905029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A268569A-E6CC-48CA-BE92-EEDCDB8E334C}" type="pres">
      <dgm:prSet presAssocID="{E1659095-9622-4CE7-909F-8F4A74905029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9480CCD8-AF41-498C-A1FB-A05EDF1CB33B}" type="pres">
      <dgm:prSet presAssocID="{C6E325CD-E8B9-420A-97AF-D84D3443D7B7}" presName="sp" presStyleCnt="0"/>
      <dgm:spPr/>
    </dgm:pt>
    <dgm:pt modelId="{C537B1D2-DF7D-455B-8FA2-D87C22EF5F87}" type="pres">
      <dgm:prSet presAssocID="{678383BE-C76D-4351-872E-6BCE6E7FD390}" presName="composite" presStyleCnt="0"/>
      <dgm:spPr/>
    </dgm:pt>
    <dgm:pt modelId="{05EA2CBD-8D32-4E93-8F2B-29AD65297AA8}" type="pres">
      <dgm:prSet presAssocID="{678383BE-C76D-4351-872E-6BCE6E7FD39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5DBE8-1D13-4C36-8C19-3DE633209D4D}" type="pres">
      <dgm:prSet presAssocID="{678383BE-C76D-4351-872E-6BCE6E7FD39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AF7F48B2-F475-4BB3-894E-CBA37F49B52C}" srcId="{0C4108C3-8B20-4995-BC1E-67F79CCA875E}" destId="{E8703028-B91C-42B1-A935-9A13A9BBD2BC}" srcOrd="0" destOrd="0" parTransId="{487B5FDF-E11B-41BC-B048-CDEB3AC38190}" sibTransId="{8C6606C5-B96C-475B-928D-458FE4AA4109}"/>
    <dgm:cxn modelId="{71AFE76F-97FD-4C6D-AD2D-7768CE29EA8E}" srcId="{079BE7AD-BE9B-4CEC-94F9-EF0EDD8F63CC}" destId="{2807153E-801B-411C-B441-EF56E6AB0B66}" srcOrd="1" destOrd="0" parTransId="{12FA109F-F839-4C68-B80B-6709DCEFC538}" sibTransId="{78408774-E4AA-4D6F-B46E-8B9A708580F0}"/>
    <dgm:cxn modelId="{0558F0B0-13E4-4AC4-A3A8-9A2AC77D6D45}" srcId="{E1659095-9622-4CE7-909F-8F4A74905029}" destId="{481B27ED-7F51-41BB-81D2-24C6131BA83E}" srcOrd="0" destOrd="0" parTransId="{F6B3833F-C54D-4A7D-A92E-6DFC1D838177}" sibTransId="{008CFD6D-F69C-4D31-AE08-B2BEF278DAFF}"/>
    <dgm:cxn modelId="{483632AD-B0D9-4BA8-B0EC-4247CB675D9A}" srcId="{079BE7AD-BE9B-4CEC-94F9-EF0EDD8F63CC}" destId="{E1659095-9622-4CE7-909F-8F4A74905029}" srcOrd="3" destOrd="0" parTransId="{048FA052-F5B1-4B2E-BECF-D415A0185AE3}" sibTransId="{C6E325CD-E8B9-420A-97AF-D84D3443D7B7}"/>
    <dgm:cxn modelId="{4719EE0C-3438-44C6-8289-4F22D4937829}" type="presOf" srcId="{E8703028-B91C-42B1-A935-9A13A9BBD2BC}" destId="{28FADA57-F8FA-4F16-85D7-6CCDB7E2D806}" srcOrd="0" destOrd="0" presId="urn:microsoft.com/office/officeart/2005/8/layout/chevron2"/>
    <dgm:cxn modelId="{9392FCFD-AA5D-4CFF-AF79-1B29D54D6FB8}" type="presOf" srcId="{02BF9B58-3CA3-47D0-935F-74D5D4204510}" destId="{68082362-8AFB-4E1E-A1E7-A0631A1BE1A3}" srcOrd="0" destOrd="0" presId="urn:microsoft.com/office/officeart/2005/8/layout/chevron2"/>
    <dgm:cxn modelId="{9EF20ACD-1BCC-48C7-8112-E60886CF9E32}" type="presOf" srcId="{079BE7AD-BE9B-4CEC-94F9-EF0EDD8F63CC}" destId="{FD3401D6-0EFA-46B8-B998-19AC02F74268}" srcOrd="0" destOrd="0" presId="urn:microsoft.com/office/officeart/2005/8/layout/chevron2"/>
    <dgm:cxn modelId="{19D59031-DC12-4D4F-A4B6-1581197D234E}" type="presOf" srcId="{2807153E-801B-411C-B441-EF56E6AB0B66}" destId="{AFB4C8CB-8799-4301-BC7A-A2B90FD52ACB}" srcOrd="0" destOrd="0" presId="urn:microsoft.com/office/officeart/2005/8/layout/chevron2"/>
    <dgm:cxn modelId="{F0F43888-3CC6-4A1E-8DE3-0EF6D14AFE4D}" srcId="{2807153E-801B-411C-B441-EF56E6AB0B66}" destId="{8F596704-AA16-4675-8C36-F6932A4AF73A}" srcOrd="0" destOrd="0" parTransId="{F64D3AAE-120C-470B-91DD-391AD5B05A8C}" sibTransId="{23197828-43BD-4EBD-8175-01C0C4818AA2}"/>
    <dgm:cxn modelId="{8EC6961A-648F-4AD8-88AE-BCBF024DBE69}" type="presOf" srcId="{481B27ED-7F51-41BB-81D2-24C6131BA83E}" destId="{A268569A-E6CC-48CA-BE92-EEDCDB8E334C}" srcOrd="0" destOrd="0" presId="urn:microsoft.com/office/officeart/2005/8/layout/chevron2"/>
    <dgm:cxn modelId="{03215B3B-4E99-43A3-BD89-FEE068D0D14F}" type="presOf" srcId="{E1659095-9622-4CE7-909F-8F4A74905029}" destId="{24F6944C-5780-45E6-8B2D-726A626FECA1}" srcOrd="0" destOrd="0" presId="urn:microsoft.com/office/officeart/2005/8/layout/chevron2"/>
    <dgm:cxn modelId="{D5C1DB6F-9665-4A6A-B7EB-77C055D47432}" type="presOf" srcId="{8F596704-AA16-4675-8C36-F6932A4AF73A}" destId="{648E174A-5A96-4CB0-8A8F-0F7AFF7C7C97}" srcOrd="0" destOrd="0" presId="urn:microsoft.com/office/officeart/2005/8/layout/chevron2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E7E63C30-B1AC-44B1-B6D4-5F526F57530E}" type="presOf" srcId="{678383BE-C76D-4351-872E-6BCE6E7FD390}" destId="{05EA2CBD-8D32-4E93-8F2B-29AD65297AA8}" srcOrd="0" destOrd="0" presId="urn:microsoft.com/office/officeart/2005/8/layout/chevron2"/>
    <dgm:cxn modelId="{2879E6CA-588F-467D-BF98-6E0A6B29A3EE}" srcId="{079BE7AD-BE9B-4CEC-94F9-EF0EDD8F63CC}" destId="{678383BE-C76D-4351-872E-6BCE6E7FD390}" srcOrd="4" destOrd="0" parTransId="{237B8F6E-B134-402C-9244-CB4D95974050}" sibTransId="{4A55F132-3B08-407C-9732-1DFCF746B56B}"/>
    <dgm:cxn modelId="{FDF5C4B6-1E81-4451-92D0-169C9F3E4F22}" srcId="{079BE7AD-BE9B-4CEC-94F9-EF0EDD8F63CC}" destId="{0C4108C3-8B20-4995-BC1E-67F79CCA875E}" srcOrd="2" destOrd="0" parTransId="{5BBA0FBE-A7B8-42F5-81B8-CABAB17E7203}" sibTransId="{950E4113-0DAA-425A-89A7-AD7470B62CB7}"/>
    <dgm:cxn modelId="{083372D4-E89D-4948-AABB-FF0878340759}" type="presOf" srcId="{9BD4E7E6-5DE7-4D73-A5CE-57DD6CB4F13E}" destId="{1E5C7A2F-423D-4297-B1A1-6B9479C38A49}" srcOrd="0" destOrd="0" presId="urn:microsoft.com/office/officeart/2005/8/layout/chevron2"/>
    <dgm:cxn modelId="{A5B8FE0D-3A98-4B2B-B3AF-8B0E3F5C3DF6}" type="presOf" srcId="{0C4108C3-8B20-4995-BC1E-67F79CCA875E}" destId="{8C3A950F-0502-4485-911F-8E81FDCE6975}" srcOrd="0" destOrd="0" presId="urn:microsoft.com/office/officeart/2005/8/layout/chevron2"/>
    <dgm:cxn modelId="{47007DD4-D80A-44BE-B8C3-53646655E9D1}" type="presOf" srcId="{FB0B40BE-F316-46C5-A8F6-8C26855E7E8C}" destId="{4B25DBE8-1D13-4C36-8C19-3DE633209D4D}" srcOrd="0" destOrd="0" presId="urn:microsoft.com/office/officeart/2005/8/layout/chevron2"/>
    <dgm:cxn modelId="{3D625B69-8DD2-46B5-85A1-4EC5864973CE}" srcId="{678383BE-C76D-4351-872E-6BCE6E7FD390}" destId="{FB0B40BE-F316-46C5-A8F6-8C26855E7E8C}" srcOrd="0" destOrd="0" parTransId="{E15C4967-FF34-4FEF-9448-F6E9BF19767F}" sibTransId="{434749A4-57D3-41A4-9C90-3E626FB76975}"/>
    <dgm:cxn modelId="{FD301791-BBF9-4474-9B68-60BEF2121D5C}" type="presParOf" srcId="{FD3401D6-0EFA-46B8-B998-19AC02F74268}" destId="{3BC92504-18E9-4AE2-A5D6-5ABCBE5C0BB1}" srcOrd="0" destOrd="0" presId="urn:microsoft.com/office/officeart/2005/8/layout/chevron2"/>
    <dgm:cxn modelId="{DA029CEA-8C5D-4466-B497-F60820CDCCAE}" type="presParOf" srcId="{3BC92504-18E9-4AE2-A5D6-5ABCBE5C0BB1}" destId="{68082362-8AFB-4E1E-A1E7-A0631A1BE1A3}" srcOrd="0" destOrd="0" presId="urn:microsoft.com/office/officeart/2005/8/layout/chevron2"/>
    <dgm:cxn modelId="{74AFE57F-8770-47A8-9B8A-BDF8FE18E56E}" type="presParOf" srcId="{3BC92504-18E9-4AE2-A5D6-5ABCBE5C0BB1}" destId="{1E5C7A2F-423D-4297-B1A1-6B9479C38A49}" srcOrd="1" destOrd="0" presId="urn:microsoft.com/office/officeart/2005/8/layout/chevron2"/>
    <dgm:cxn modelId="{15B6F1A6-62C8-4F9F-B504-ED4920CF2A7B}" type="presParOf" srcId="{FD3401D6-0EFA-46B8-B998-19AC02F74268}" destId="{6ECF3708-FBFA-4088-BAFA-EAB0DA5F51AF}" srcOrd="1" destOrd="0" presId="urn:microsoft.com/office/officeart/2005/8/layout/chevron2"/>
    <dgm:cxn modelId="{2E7B222A-B556-46A6-8B3C-BBB4B442ACFB}" type="presParOf" srcId="{FD3401D6-0EFA-46B8-B998-19AC02F74268}" destId="{C7E2B43F-958F-40B3-B05E-2EA21F61CF5B}" srcOrd="2" destOrd="0" presId="urn:microsoft.com/office/officeart/2005/8/layout/chevron2"/>
    <dgm:cxn modelId="{B03681BC-2955-4167-8155-DD0CCEA3F639}" type="presParOf" srcId="{C7E2B43F-958F-40B3-B05E-2EA21F61CF5B}" destId="{AFB4C8CB-8799-4301-BC7A-A2B90FD52ACB}" srcOrd="0" destOrd="0" presId="urn:microsoft.com/office/officeart/2005/8/layout/chevron2"/>
    <dgm:cxn modelId="{47E3FBE5-0AE8-4C20-9D2E-0EC434FADC69}" type="presParOf" srcId="{C7E2B43F-958F-40B3-B05E-2EA21F61CF5B}" destId="{648E174A-5A96-4CB0-8A8F-0F7AFF7C7C97}" srcOrd="1" destOrd="0" presId="urn:microsoft.com/office/officeart/2005/8/layout/chevron2"/>
    <dgm:cxn modelId="{9F4B1867-A5D2-422E-A76F-F4EB92E0DCA1}" type="presParOf" srcId="{FD3401D6-0EFA-46B8-B998-19AC02F74268}" destId="{59E44B43-22D4-4FE6-9EDB-785F28F547B5}" srcOrd="3" destOrd="0" presId="urn:microsoft.com/office/officeart/2005/8/layout/chevron2"/>
    <dgm:cxn modelId="{9E1073ED-B2F9-436A-93F6-149F9C0145ED}" type="presParOf" srcId="{FD3401D6-0EFA-46B8-B998-19AC02F74268}" destId="{F010FF12-B718-46E4-8271-5BC6B637AC5A}" srcOrd="4" destOrd="0" presId="urn:microsoft.com/office/officeart/2005/8/layout/chevron2"/>
    <dgm:cxn modelId="{A44F5466-6DC6-431A-9CC8-78B445E59B79}" type="presParOf" srcId="{F010FF12-B718-46E4-8271-5BC6B637AC5A}" destId="{8C3A950F-0502-4485-911F-8E81FDCE6975}" srcOrd="0" destOrd="0" presId="urn:microsoft.com/office/officeart/2005/8/layout/chevron2"/>
    <dgm:cxn modelId="{FB87D79A-73C5-452B-96D2-8881898F858B}" type="presParOf" srcId="{F010FF12-B718-46E4-8271-5BC6B637AC5A}" destId="{28FADA57-F8FA-4F16-85D7-6CCDB7E2D806}" srcOrd="1" destOrd="0" presId="urn:microsoft.com/office/officeart/2005/8/layout/chevron2"/>
    <dgm:cxn modelId="{8ABC76CB-3313-4172-9087-F35F5E9FD055}" type="presParOf" srcId="{FD3401D6-0EFA-46B8-B998-19AC02F74268}" destId="{11C3F791-9619-4B7D-82EB-D23C06D288E6}" srcOrd="5" destOrd="0" presId="urn:microsoft.com/office/officeart/2005/8/layout/chevron2"/>
    <dgm:cxn modelId="{4680D819-17D5-4BF2-9CB9-65A71E8441A1}" type="presParOf" srcId="{FD3401D6-0EFA-46B8-B998-19AC02F74268}" destId="{3BCD5359-21C8-4A59-ABA1-AC1F6C6CD59D}" srcOrd="6" destOrd="0" presId="urn:microsoft.com/office/officeart/2005/8/layout/chevron2"/>
    <dgm:cxn modelId="{1C55773A-0894-4DE9-9003-31C5100C1764}" type="presParOf" srcId="{3BCD5359-21C8-4A59-ABA1-AC1F6C6CD59D}" destId="{24F6944C-5780-45E6-8B2D-726A626FECA1}" srcOrd="0" destOrd="0" presId="urn:microsoft.com/office/officeart/2005/8/layout/chevron2"/>
    <dgm:cxn modelId="{097E7224-804F-4E2A-806F-C058FD3F0FEE}" type="presParOf" srcId="{3BCD5359-21C8-4A59-ABA1-AC1F6C6CD59D}" destId="{A268569A-E6CC-48CA-BE92-EEDCDB8E334C}" srcOrd="1" destOrd="0" presId="urn:microsoft.com/office/officeart/2005/8/layout/chevron2"/>
    <dgm:cxn modelId="{C92B7B61-915A-4AA3-BE6A-6D5C3423AC82}" type="presParOf" srcId="{FD3401D6-0EFA-46B8-B998-19AC02F74268}" destId="{9480CCD8-AF41-498C-A1FB-A05EDF1CB33B}" srcOrd="7" destOrd="0" presId="urn:microsoft.com/office/officeart/2005/8/layout/chevron2"/>
    <dgm:cxn modelId="{9016A091-D1F0-4E90-BDF3-67B82143C546}" type="presParOf" srcId="{FD3401D6-0EFA-46B8-B998-19AC02F74268}" destId="{C537B1D2-DF7D-455B-8FA2-D87C22EF5F87}" srcOrd="8" destOrd="0" presId="urn:microsoft.com/office/officeart/2005/8/layout/chevron2"/>
    <dgm:cxn modelId="{1064E36A-B400-4BF0-B067-29DA72D4F61E}" type="presParOf" srcId="{C537B1D2-DF7D-455B-8FA2-D87C22EF5F87}" destId="{05EA2CBD-8D32-4E93-8F2B-29AD65297AA8}" srcOrd="0" destOrd="0" presId="urn:microsoft.com/office/officeart/2005/8/layout/chevron2"/>
    <dgm:cxn modelId="{EB0A1632-0586-4AD3-9251-EAC7BB0BF37B}" type="presParOf" srcId="{C537B1D2-DF7D-455B-8FA2-D87C22EF5F87}" destId="{4B25DBE8-1D13-4C36-8C19-3DE633209D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79BE7AD-BE9B-4CEC-94F9-EF0EDD8F63CC}" type="doc">
      <dgm:prSet loTypeId="urn:microsoft.com/office/officeart/2005/8/layout/chevron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9BD4E7E6-5DE7-4D73-A5CE-57DD6CB4F1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Introduction</a:t>
          </a:r>
          <a:endParaRPr lang="en-US" b="0" dirty="0">
            <a:solidFill>
              <a:schemeClr val="tx1"/>
            </a:solidFill>
          </a:endParaRPr>
        </a:p>
      </dgm:t>
    </dgm:pt>
    <dgm:pt modelId="{855A1272-43F2-41E9-9653-FC2680954AFA}" type="parTrans" cxnId="{6AC30EAA-7439-46F5-90A6-CCF7BBA3A90A}">
      <dgm:prSet/>
      <dgm:spPr/>
      <dgm:t>
        <a:bodyPr/>
        <a:lstStyle/>
        <a:p>
          <a:endParaRPr lang="en-US"/>
        </a:p>
      </dgm:t>
    </dgm:pt>
    <dgm:pt modelId="{B8D98162-6E64-4CF2-B97A-2708BE82B942}" type="sibTrans" cxnId="{6AC30EAA-7439-46F5-90A6-CCF7BBA3A90A}">
      <dgm:prSet/>
      <dgm:spPr/>
      <dgm:t>
        <a:bodyPr/>
        <a:lstStyle/>
        <a:p>
          <a:endParaRPr lang="en-US"/>
        </a:p>
      </dgm:t>
    </dgm:pt>
    <dgm:pt modelId="{8F596704-AA16-4675-8C36-F6932A4AF73A}">
      <dgm:prSet phldrT="[Text]" custT="1"/>
      <dgm:spPr/>
      <dgm:t>
        <a:bodyPr/>
        <a:lstStyle/>
        <a:p>
          <a:r>
            <a:rPr lang="en-US" sz="3200" b="0" dirty="0" err="1" smtClean="0">
              <a:solidFill>
                <a:schemeClr val="tx1"/>
              </a:solidFill>
            </a:rPr>
            <a:t>SuperFunction</a:t>
          </a:r>
          <a:endParaRPr lang="en-US" b="0" dirty="0">
            <a:solidFill>
              <a:schemeClr val="tx1"/>
            </a:solidFill>
          </a:endParaRPr>
        </a:p>
      </dgm:t>
    </dgm:pt>
    <dgm:pt modelId="{F64D3AAE-120C-470B-91DD-391AD5B05A8C}" type="parTrans" cxnId="{F0F43888-3CC6-4A1E-8DE3-0EF6D14AFE4D}">
      <dgm:prSet/>
      <dgm:spPr/>
      <dgm:t>
        <a:bodyPr/>
        <a:lstStyle/>
        <a:p>
          <a:endParaRPr lang="en-US"/>
        </a:p>
      </dgm:t>
    </dgm:pt>
    <dgm:pt modelId="{23197828-43BD-4EBD-8175-01C0C4818AA2}" type="sibTrans" cxnId="{F0F43888-3CC6-4A1E-8DE3-0EF6D14AFE4D}">
      <dgm:prSet/>
      <dgm:spPr/>
      <dgm:t>
        <a:bodyPr/>
        <a:lstStyle/>
        <a:p>
          <a:endParaRPr lang="en-US"/>
        </a:p>
      </dgm:t>
    </dgm:pt>
    <dgm:pt modelId="{481B27ED-7F51-41BB-81D2-24C6131BA83E}">
      <dgm:prSet phldrT="[Text]" custT="1"/>
      <dgm:spPr/>
      <dgm:t>
        <a:bodyPr/>
        <a:lstStyle/>
        <a:p>
          <a:r>
            <a:rPr lang="en-US" sz="3200" b="0" dirty="0" smtClean="0">
              <a:solidFill>
                <a:schemeClr val="tx1"/>
              </a:solidFill>
            </a:rPr>
            <a:t>Scheduler</a:t>
          </a:r>
          <a:endParaRPr lang="en-US" sz="3200" b="0" dirty="0">
            <a:solidFill>
              <a:schemeClr val="tx1"/>
            </a:solidFill>
          </a:endParaRPr>
        </a:p>
      </dgm:t>
    </dgm:pt>
    <dgm:pt modelId="{F6B3833F-C54D-4A7D-A92E-6DFC1D838177}" type="parTrans" cxnId="{0558F0B0-13E4-4AC4-A3A8-9A2AC77D6D45}">
      <dgm:prSet/>
      <dgm:spPr/>
      <dgm:t>
        <a:bodyPr/>
        <a:lstStyle/>
        <a:p>
          <a:endParaRPr lang="en-US"/>
        </a:p>
      </dgm:t>
    </dgm:pt>
    <dgm:pt modelId="{008CFD6D-F69C-4D31-AE08-B2BEF278DAFF}" type="sibTrans" cxnId="{0558F0B0-13E4-4AC4-A3A8-9A2AC77D6D45}">
      <dgm:prSet/>
      <dgm:spPr/>
      <dgm:t>
        <a:bodyPr/>
        <a:lstStyle/>
        <a:p>
          <a:endParaRPr lang="en-US"/>
        </a:p>
      </dgm:t>
    </dgm:pt>
    <dgm:pt modelId="{E8703028-B91C-42B1-A935-9A13A9BBD2BC}">
      <dgm:prSet phldrT="[Text]" custT="1"/>
      <dgm:spPr/>
      <dgm:t>
        <a:bodyPr/>
        <a:lstStyle/>
        <a:p>
          <a:r>
            <a:rPr lang="en-US" sz="3200" dirty="0" smtClean="0"/>
            <a:t>Characterization</a:t>
          </a:r>
          <a:endParaRPr lang="en-US" sz="3200" dirty="0"/>
        </a:p>
      </dgm:t>
    </dgm:pt>
    <dgm:pt modelId="{487B5FDF-E11B-41BC-B048-CDEB3AC38190}" type="parTrans" cxnId="{AF7F48B2-F475-4BB3-894E-CBA37F49B52C}">
      <dgm:prSet/>
      <dgm:spPr/>
      <dgm:t>
        <a:bodyPr/>
        <a:lstStyle/>
        <a:p>
          <a:endParaRPr lang="en-US"/>
        </a:p>
      </dgm:t>
    </dgm:pt>
    <dgm:pt modelId="{8C6606C5-B96C-475B-928D-458FE4AA4109}" type="sibTrans" cxnId="{AF7F48B2-F475-4BB3-894E-CBA37F49B52C}">
      <dgm:prSet/>
      <dgm:spPr/>
      <dgm:t>
        <a:bodyPr/>
        <a:lstStyle/>
        <a:p>
          <a:endParaRPr lang="en-US"/>
        </a:p>
      </dgm:t>
    </dgm:pt>
    <dgm:pt modelId="{02BF9B58-3CA3-47D0-935F-74D5D4204510}">
      <dgm:prSet phldrT="[Text]" custT="1"/>
      <dgm:spPr/>
      <dgm:t>
        <a:bodyPr/>
        <a:lstStyle/>
        <a:p>
          <a:endParaRPr lang="en-US" dirty="0"/>
        </a:p>
      </dgm:t>
    </dgm:pt>
    <dgm:pt modelId="{DB761662-31A8-45A2-8C9F-D2E9727EDA32}" type="parTrans" cxnId="{7E59170C-EBFF-4969-99BC-BE1254E4AACF}">
      <dgm:prSet/>
      <dgm:spPr/>
      <dgm:t>
        <a:bodyPr/>
        <a:lstStyle/>
        <a:p>
          <a:endParaRPr lang="en-US"/>
        </a:p>
      </dgm:t>
    </dgm:pt>
    <dgm:pt modelId="{D3F6FA3B-BEE5-4B94-AA1F-80F45DAC7CD9}" type="sibTrans" cxnId="{7E59170C-EBFF-4969-99BC-BE1254E4AACF}">
      <dgm:prSet/>
      <dgm:spPr/>
      <dgm:t>
        <a:bodyPr/>
        <a:lstStyle/>
        <a:p>
          <a:endParaRPr lang="en-US"/>
        </a:p>
      </dgm:t>
    </dgm:pt>
    <dgm:pt modelId="{2807153E-801B-411C-B441-EF56E6AB0B66}">
      <dgm:prSet phldrT="[Text]" custT="1"/>
      <dgm:spPr/>
      <dgm:t>
        <a:bodyPr/>
        <a:lstStyle/>
        <a:p>
          <a:endParaRPr lang="en-US" dirty="0"/>
        </a:p>
      </dgm:t>
    </dgm:pt>
    <dgm:pt modelId="{12FA109F-F839-4C68-B80B-6709DCEFC538}" type="parTrans" cxnId="{71AFE76F-97FD-4C6D-AD2D-7768CE29EA8E}">
      <dgm:prSet/>
      <dgm:spPr/>
      <dgm:t>
        <a:bodyPr/>
        <a:lstStyle/>
        <a:p>
          <a:endParaRPr lang="en-US"/>
        </a:p>
      </dgm:t>
    </dgm:pt>
    <dgm:pt modelId="{78408774-E4AA-4D6F-B46E-8B9A708580F0}" type="sibTrans" cxnId="{71AFE76F-97FD-4C6D-AD2D-7768CE29EA8E}">
      <dgm:prSet/>
      <dgm:spPr/>
      <dgm:t>
        <a:bodyPr/>
        <a:lstStyle/>
        <a:p>
          <a:endParaRPr lang="en-US"/>
        </a:p>
      </dgm:t>
    </dgm:pt>
    <dgm:pt modelId="{FB0B40BE-F316-46C5-A8F6-8C26855E7E8C}">
      <dgm:prSet phldrT="[Text]" custT="1"/>
      <dgm:spPr/>
      <dgm:t>
        <a:bodyPr/>
        <a:lstStyle/>
        <a:p>
          <a:r>
            <a:rPr lang="en-US" sz="3200" b="1" dirty="0" smtClean="0">
              <a:solidFill>
                <a:srgbClr val="FF0000"/>
              </a:solidFill>
            </a:rPr>
            <a:t>Results</a:t>
          </a:r>
          <a:endParaRPr lang="en-US" sz="3200" b="1" dirty="0">
            <a:solidFill>
              <a:srgbClr val="FF0000"/>
            </a:solidFill>
          </a:endParaRPr>
        </a:p>
      </dgm:t>
    </dgm:pt>
    <dgm:pt modelId="{E15C4967-FF34-4FEF-9448-F6E9BF19767F}" type="parTrans" cxnId="{3D625B69-8DD2-46B5-85A1-4EC5864973CE}">
      <dgm:prSet/>
      <dgm:spPr/>
      <dgm:t>
        <a:bodyPr/>
        <a:lstStyle/>
        <a:p>
          <a:endParaRPr lang="en-US"/>
        </a:p>
      </dgm:t>
    </dgm:pt>
    <dgm:pt modelId="{434749A4-57D3-41A4-9C90-3E626FB76975}" type="sibTrans" cxnId="{3D625B69-8DD2-46B5-85A1-4EC5864973CE}">
      <dgm:prSet/>
      <dgm:spPr/>
      <dgm:t>
        <a:bodyPr/>
        <a:lstStyle/>
        <a:p>
          <a:endParaRPr lang="en-US"/>
        </a:p>
      </dgm:t>
    </dgm:pt>
    <dgm:pt modelId="{678383BE-C76D-4351-872E-6BCE6E7FD390}">
      <dgm:prSet phldrT="[Text]" custT="1"/>
      <dgm:spPr/>
      <dgm:t>
        <a:bodyPr/>
        <a:lstStyle/>
        <a:p>
          <a:endParaRPr lang="en-US" sz="3200" dirty="0"/>
        </a:p>
      </dgm:t>
    </dgm:pt>
    <dgm:pt modelId="{237B8F6E-B134-402C-9244-CB4D95974050}" type="parTrans" cxnId="{2879E6CA-588F-467D-BF98-6E0A6B29A3EE}">
      <dgm:prSet/>
      <dgm:spPr/>
      <dgm:t>
        <a:bodyPr/>
        <a:lstStyle/>
        <a:p>
          <a:endParaRPr lang="en-US"/>
        </a:p>
      </dgm:t>
    </dgm:pt>
    <dgm:pt modelId="{4A55F132-3B08-407C-9732-1DFCF746B56B}" type="sibTrans" cxnId="{2879E6CA-588F-467D-BF98-6E0A6B29A3EE}">
      <dgm:prSet/>
      <dgm:spPr/>
      <dgm:t>
        <a:bodyPr/>
        <a:lstStyle/>
        <a:p>
          <a:endParaRPr lang="en-US"/>
        </a:p>
      </dgm:t>
    </dgm:pt>
    <dgm:pt modelId="{79A94744-8417-4E67-A30F-1BC80590C716}">
      <dgm:prSet phldrT="[Text]" custT="1"/>
      <dgm:spPr/>
      <dgm:t>
        <a:bodyPr/>
        <a:lstStyle/>
        <a:p>
          <a:endParaRPr lang="en-US" sz="3200" dirty="0"/>
        </a:p>
      </dgm:t>
    </dgm:pt>
    <dgm:pt modelId="{EFFA00D9-F1AC-4018-A5A1-0CCEA301C5FC}" type="parTrans" cxnId="{C66736E1-BAF2-4922-A7FE-DCBE68A808EB}">
      <dgm:prSet/>
      <dgm:spPr/>
      <dgm:t>
        <a:bodyPr/>
        <a:lstStyle/>
        <a:p>
          <a:endParaRPr lang="en-US"/>
        </a:p>
      </dgm:t>
    </dgm:pt>
    <dgm:pt modelId="{4EC77B00-2154-4D5C-B116-DD886965F365}" type="sibTrans" cxnId="{C66736E1-BAF2-4922-A7FE-DCBE68A808EB}">
      <dgm:prSet/>
      <dgm:spPr/>
      <dgm:t>
        <a:bodyPr/>
        <a:lstStyle/>
        <a:p>
          <a:endParaRPr lang="en-US"/>
        </a:p>
      </dgm:t>
    </dgm:pt>
    <dgm:pt modelId="{67913D49-BFE7-41D9-8B39-19E98868D88F}">
      <dgm:prSet phldrT="[Text]" custT="1"/>
      <dgm:spPr/>
      <dgm:t>
        <a:bodyPr/>
        <a:lstStyle/>
        <a:p>
          <a:endParaRPr lang="en-US" sz="3200" dirty="0"/>
        </a:p>
      </dgm:t>
    </dgm:pt>
    <dgm:pt modelId="{B81FD467-C407-4765-9EF3-C53ADEC9C033}" type="parTrans" cxnId="{CE4BB3C9-F3A0-42A1-ABD7-34B0DD80D86A}">
      <dgm:prSet/>
      <dgm:spPr/>
      <dgm:t>
        <a:bodyPr/>
        <a:lstStyle/>
        <a:p>
          <a:endParaRPr lang="en-US"/>
        </a:p>
      </dgm:t>
    </dgm:pt>
    <dgm:pt modelId="{54D0C066-6CD8-45A6-8255-6C2D3F3055AC}" type="sibTrans" cxnId="{CE4BB3C9-F3A0-42A1-ABD7-34B0DD80D86A}">
      <dgm:prSet/>
      <dgm:spPr/>
      <dgm:t>
        <a:bodyPr/>
        <a:lstStyle/>
        <a:p>
          <a:endParaRPr lang="en-US"/>
        </a:p>
      </dgm:t>
    </dgm:pt>
    <dgm:pt modelId="{FD3401D6-0EFA-46B8-B998-19AC02F74268}" type="pres">
      <dgm:prSet presAssocID="{079BE7AD-BE9B-4CEC-94F9-EF0EDD8F63CC}" presName="linearFlow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3BC92504-18E9-4AE2-A5D6-5ABCBE5C0BB1}" type="pres">
      <dgm:prSet presAssocID="{02BF9B58-3CA3-47D0-935F-74D5D4204510}" presName="composite" presStyleCnt="0"/>
      <dgm:spPr/>
    </dgm:pt>
    <dgm:pt modelId="{68082362-8AFB-4E1E-A1E7-A0631A1BE1A3}" type="pres">
      <dgm:prSet presAssocID="{02BF9B58-3CA3-47D0-935F-74D5D4204510}" presName="parentText" presStyleLbl="alignNode1" presStyleIdx="0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E5C7A2F-423D-4297-B1A1-6B9479C38A49}" type="pres">
      <dgm:prSet presAssocID="{02BF9B58-3CA3-47D0-935F-74D5D4204510}" presName="descendantText" presStyleLbl="alignAcc1" presStyleIdx="0" presStyleCnt="5" custScaleY="9961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ECF3708-FBFA-4088-BAFA-EAB0DA5F51AF}" type="pres">
      <dgm:prSet presAssocID="{D3F6FA3B-BEE5-4B94-AA1F-80F45DAC7CD9}" presName="sp" presStyleCnt="0"/>
      <dgm:spPr/>
    </dgm:pt>
    <dgm:pt modelId="{C7E2B43F-958F-40B3-B05E-2EA21F61CF5B}" type="pres">
      <dgm:prSet presAssocID="{2807153E-801B-411C-B441-EF56E6AB0B66}" presName="composite" presStyleCnt="0"/>
      <dgm:spPr/>
    </dgm:pt>
    <dgm:pt modelId="{AFB4C8CB-8799-4301-BC7A-A2B90FD52ACB}" type="pres">
      <dgm:prSet presAssocID="{2807153E-801B-411C-B441-EF56E6AB0B66}" presName="parentText" presStyleLbl="alignNode1" presStyleIdx="1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648E174A-5A96-4CB0-8A8F-0F7AFF7C7C97}" type="pres">
      <dgm:prSet presAssocID="{2807153E-801B-411C-B441-EF56E6AB0B66}" presName="descendantText" presStyleLbl="alignAcc1" presStyleIdx="1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59E44B43-22D4-4FE6-9EDB-785F28F547B5}" type="pres">
      <dgm:prSet presAssocID="{78408774-E4AA-4D6F-B46E-8B9A708580F0}" presName="sp" presStyleCnt="0"/>
      <dgm:spPr/>
    </dgm:pt>
    <dgm:pt modelId="{B1B0FA6A-B73B-45E3-AC82-CB0FEECDF539}" type="pres">
      <dgm:prSet presAssocID="{79A94744-8417-4E67-A30F-1BC80590C716}" presName="composite" presStyleCnt="0"/>
      <dgm:spPr/>
    </dgm:pt>
    <dgm:pt modelId="{BE168143-48BD-416C-BE2F-8B59DAFA776E}" type="pres">
      <dgm:prSet presAssocID="{79A94744-8417-4E67-A30F-1BC80590C716}" presName="parentText" presStyleLbl="alignNode1" presStyleIdx="2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7BD5CB13-8A37-4BAA-9AE9-1CA7E2CF138D}" type="pres">
      <dgm:prSet presAssocID="{79A94744-8417-4E67-A30F-1BC80590C716}" presName="descendantText" presStyleLbl="alignAcc1" presStyleIdx="2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2269928-7253-485C-A18A-A337A6A5B7BE}" type="pres">
      <dgm:prSet presAssocID="{4EC77B00-2154-4D5C-B116-DD886965F365}" presName="sp" presStyleCnt="0"/>
      <dgm:spPr/>
    </dgm:pt>
    <dgm:pt modelId="{F95BBF4B-7DAF-4F9B-A1A5-13D83B0B65F0}" type="pres">
      <dgm:prSet presAssocID="{67913D49-BFE7-41D9-8B39-19E98868D88F}" presName="composite" presStyleCnt="0"/>
      <dgm:spPr/>
    </dgm:pt>
    <dgm:pt modelId="{803DB056-55A0-40FF-8D22-D0F96A318495}" type="pres">
      <dgm:prSet presAssocID="{67913D49-BFE7-41D9-8B39-19E98868D88F}" presName="parentText" presStyleLbl="alignNode1" presStyleIdx="3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CB5E608-3E40-4909-AE25-E9F3A670911E}" type="pres">
      <dgm:prSet presAssocID="{67913D49-BFE7-41D9-8B39-19E98868D88F}" presName="descendantText" presStyleLbl="alignAcc1" presStyleIdx="3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BE7962FF-E10F-458B-BB2A-8D912E1B9859}" type="pres">
      <dgm:prSet presAssocID="{54D0C066-6CD8-45A6-8255-6C2D3F3055AC}" presName="sp" presStyleCnt="0"/>
      <dgm:spPr/>
    </dgm:pt>
    <dgm:pt modelId="{C537B1D2-DF7D-455B-8FA2-D87C22EF5F87}" type="pres">
      <dgm:prSet presAssocID="{678383BE-C76D-4351-872E-6BCE6E7FD390}" presName="composite" presStyleCnt="0"/>
      <dgm:spPr/>
    </dgm:pt>
    <dgm:pt modelId="{05EA2CBD-8D32-4E93-8F2B-29AD65297AA8}" type="pres">
      <dgm:prSet presAssocID="{678383BE-C76D-4351-872E-6BCE6E7FD390}" presName="parentText" presStyleLbl="alignNode1" presStyleIdx="4" presStyleCnt="5">
        <dgm:presLayoutVars>
          <dgm:chMax val="1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4B25DBE8-1D13-4C36-8C19-3DE633209D4D}" type="pres">
      <dgm:prSet presAssocID="{678383BE-C76D-4351-872E-6BCE6E7FD390}" presName="descendantText" presStyleLbl="alignAcc1" presStyleIdx="4" presStyleCnt="5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7E59170C-EBFF-4969-99BC-BE1254E4AACF}" srcId="{079BE7AD-BE9B-4CEC-94F9-EF0EDD8F63CC}" destId="{02BF9B58-3CA3-47D0-935F-74D5D4204510}" srcOrd="0" destOrd="0" parTransId="{DB761662-31A8-45A2-8C9F-D2E9727EDA32}" sibTransId="{D3F6FA3B-BEE5-4B94-AA1F-80F45DAC7CD9}"/>
    <dgm:cxn modelId="{58F72F8A-0F73-4EAD-867D-AE9A0F9944CC}" type="presOf" srcId="{481B27ED-7F51-41BB-81D2-24C6131BA83E}" destId="{FCB5E608-3E40-4909-AE25-E9F3A670911E}" srcOrd="0" destOrd="0" presId="urn:microsoft.com/office/officeart/2005/8/layout/chevron2"/>
    <dgm:cxn modelId="{0558F0B0-13E4-4AC4-A3A8-9A2AC77D6D45}" srcId="{67913D49-BFE7-41D9-8B39-19E98868D88F}" destId="{481B27ED-7F51-41BB-81D2-24C6131BA83E}" srcOrd="0" destOrd="0" parTransId="{F6B3833F-C54D-4A7D-A92E-6DFC1D838177}" sibTransId="{008CFD6D-F69C-4D31-AE08-B2BEF278DAFF}"/>
    <dgm:cxn modelId="{3D625B69-8DD2-46B5-85A1-4EC5864973CE}" srcId="{678383BE-C76D-4351-872E-6BCE6E7FD390}" destId="{FB0B40BE-F316-46C5-A8F6-8C26855E7E8C}" srcOrd="0" destOrd="0" parTransId="{E15C4967-FF34-4FEF-9448-F6E9BF19767F}" sibTransId="{434749A4-57D3-41A4-9C90-3E626FB76975}"/>
    <dgm:cxn modelId="{C66736E1-BAF2-4922-A7FE-DCBE68A808EB}" srcId="{079BE7AD-BE9B-4CEC-94F9-EF0EDD8F63CC}" destId="{79A94744-8417-4E67-A30F-1BC80590C716}" srcOrd="2" destOrd="0" parTransId="{EFFA00D9-F1AC-4018-A5A1-0CCEA301C5FC}" sibTransId="{4EC77B00-2154-4D5C-B116-DD886965F365}"/>
    <dgm:cxn modelId="{C8BFCD90-E530-479B-ADB4-C20BC8D0978D}" type="presOf" srcId="{8F596704-AA16-4675-8C36-F6932A4AF73A}" destId="{648E174A-5A96-4CB0-8A8F-0F7AFF7C7C97}" srcOrd="0" destOrd="0" presId="urn:microsoft.com/office/officeart/2005/8/layout/chevron2"/>
    <dgm:cxn modelId="{43B9AF96-FDE1-484E-B958-AC076819BF97}" type="presOf" srcId="{079BE7AD-BE9B-4CEC-94F9-EF0EDD8F63CC}" destId="{FD3401D6-0EFA-46B8-B998-19AC02F74268}" srcOrd="0" destOrd="0" presId="urn:microsoft.com/office/officeart/2005/8/layout/chevron2"/>
    <dgm:cxn modelId="{71AFE76F-97FD-4C6D-AD2D-7768CE29EA8E}" srcId="{079BE7AD-BE9B-4CEC-94F9-EF0EDD8F63CC}" destId="{2807153E-801B-411C-B441-EF56E6AB0B66}" srcOrd="1" destOrd="0" parTransId="{12FA109F-F839-4C68-B80B-6709DCEFC538}" sibTransId="{78408774-E4AA-4D6F-B46E-8B9A708580F0}"/>
    <dgm:cxn modelId="{F0F43888-3CC6-4A1E-8DE3-0EF6D14AFE4D}" srcId="{2807153E-801B-411C-B441-EF56E6AB0B66}" destId="{8F596704-AA16-4675-8C36-F6932A4AF73A}" srcOrd="0" destOrd="0" parTransId="{F64D3AAE-120C-470B-91DD-391AD5B05A8C}" sibTransId="{23197828-43BD-4EBD-8175-01C0C4818AA2}"/>
    <dgm:cxn modelId="{7FA0382B-5BC9-400F-B663-36A77A5111EA}" type="presOf" srcId="{FB0B40BE-F316-46C5-A8F6-8C26855E7E8C}" destId="{4B25DBE8-1D13-4C36-8C19-3DE633209D4D}" srcOrd="0" destOrd="0" presId="urn:microsoft.com/office/officeart/2005/8/layout/chevron2"/>
    <dgm:cxn modelId="{2879E6CA-588F-467D-BF98-6E0A6B29A3EE}" srcId="{079BE7AD-BE9B-4CEC-94F9-EF0EDD8F63CC}" destId="{678383BE-C76D-4351-872E-6BCE6E7FD390}" srcOrd="4" destOrd="0" parTransId="{237B8F6E-B134-402C-9244-CB4D95974050}" sibTransId="{4A55F132-3B08-407C-9732-1DFCF746B56B}"/>
    <dgm:cxn modelId="{98BBBABE-9A1F-47FB-BAFF-52A27CE16D54}" type="presOf" srcId="{678383BE-C76D-4351-872E-6BCE6E7FD390}" destId="{05EA2CBD-8D32-4E93-8F2B-29AD65297AA8}" srcOrd="0" destOrd="0" presId="urn:microsoft.com/office/officeart/2005/8/layout/chevron2"/>
    <dgm:cxn modelId="{B93D2593-5C1C-4C38-AFAD-DB4A6E5602DD}" type="presOf" srcId="{9BD4E7E6-5DE7-4D73-A5CE-57DD6CB4F13E}" destId="{1E5C7A2F-423D-4297-B1A1-6B9479C38A49}" srcOrd="0" destOrd="0" presId="urn:microsoft.com/office/officeart/2005/8/layout/chevron2"/>
    <dgm:cxn modelId="{1BFFF42E-6FFC-4F37-AEB6-DC0D3E697C18}" type="presOf" srcId="{2807153E-801B-411C-B441-EF56E6AB0B66}" destId="{AFB4C8CB-8799-4301-BC7A-A2B90FD52ACB}" srcOrd="0" destOrd="0" presId="urn:microsoft.com/office/officeart/2005/8/layout/chevron2"/>
    <dgm:cxn modelId="{4342342D-03FF-4BD7-8AFB-4AFCE277F1D7}" type="presOf" srcId="{67913D49-BFE7-41D9-8B39-19E98868D88F}" destId="{803DB056-55A0-40FF-8D22-D0F96A318495}" srcOrd="0" destOrd="0" presId="urn:microsoft.com/office/officeart/2005/8/layout/chevron2"/>
    <dgm:cxn modelId="{CE4BB3C9-F3A0-42A1-ABD7-34B0DD80D86A}" srcId="{079BE7AD-BE9B-4CEC-94F9-EF0EDD8F63CC}" destId="{67913D49-BFE7-41D9-8B39-19E98868D88F}" srcOrd="3" destOrd="0" parTransId="{B81FD467-C407-4765-9EF3-C53ADEC9C033}" sibTransId="{54D0C066-6CD8-45A6-8255-6C2D3F3055AC}"/>
    <dgm:cxn modelId="{6AC30EAA-7439-46F5-90A6-CCF7BBA3A90A}" srcId="{02BF9B58-3CA3-47D0-935F-74D5D4204510}" destId="{9BD4E7E6-5DE7-4D73-A5CE-57DD6CB4F13E}" srcOrd="0" destOrd="0" parTransId="{855A1272-43F2-41E9-9653-FC2680954AFA}" sibTransId="{B8D98162-6E64-4CF2-B97A-2708BE82B942}"/>
    <dgm:cxn modelId="{AF7F48B2-F475-4BB3-894E-CBA37F49B52C}" srcId="{79A94744-8417-4E67-A30F-1BC80590C716}" destId="{E8703028-B91C-42B1-A935-9A13A9BBD2BC}" srcOrd="0" destOrd="0" parTransId="{487B5FDF-E11B-41BC-B048-CDEB3AC38190}" sibTransId="{8C6606C5-B96C-475B-928D-458FE4AA4109}"/>
    <dgm:cxn modelId="{14D4F09F-327A-4655-A8FA-02498CD616D9}" type="presOf" srcId="{79A94744-8417-4E67-A30F-1BC80590C716}" destId="{BE168143-48BD-416C-BE2F-8B59DAFA776E}" srcOrd="0" destOrd="0" presId="urn:microsoft.com/office/officeart/2005/8/layout/chevron2"/>
    <dgm:cxn modelId="{AC177385-122E-47E8-A730-02CDD1C4A334}" type="presOf" srcId="{E8703028-B91C-42B1-A935-9A13A9BBD2BC}" destId="{7BD5CB13-8A37-4BAA-9AE9-1CA7E2CF138D}" srcOrd="0" destOrd="0" presId="urn:microsoft.com/office/officeart/2005/8/layout/chevron2"/>
    <dgm:cxn modelId="{712B7B4A-B1B4-44B5-B0D7-59C9543C09FF}" type="presOf" srcId="{02BF9B58-3CA3-47D0-935F-74D5D4204510}" destId="{68082362-8AFB-4E1E-A1E7-A0631A1BE1A3}" srcOrd="0" destOrd="0" presId="urn:microsoft.com/office/officeart/2005/8/layout/chevron2"/>
    <dgm:cxn modelId="{7C92D622-F3AA-4556-AC97-D1B0C94CABFC}" type="presParOf" srcId="{FD3401D6-0EFA-46B8-B998-19AC02F74268}" destId="{3BC92504-18E9-4AE2-A5D6-5ABCBE5C0BB1}" srcOrd="0" destOrd="0" presId="urn:microsoft.com/office/officeart/2005/8/layout/chevron2"/>
    <dgm:cxn modelId="{8511CFEF-FE41-410C-9C8A-3C1EE020F2F4}" type="presParOf" srcId="{3BC92504-18E9-4AE2-A5D6-5ABCBE5C0BB1}" destId="{68082362-8AFB-4E1E-A1E7-A0631A1BE1A3}" srcOrd="0" destOrd="0" presId="urn:microsoft.com/office/officeart/2005/8/layout/chevron2"/>
    <dgm:cxn modelId="{C50CC0F8-0B06-4D49-A98C-70FA059B499B}" type="presParOf" srcId="{3BC92504-18E9-4AE2-A5D6-5ABCBE5C0BB1}" destId="{1E5C7A2F-423D-4297-B1A1-6B9479C38A49}" srcOrd="1" destOrd="0" presId="urn:microsoft.com/office/officeart/2005/8/layout/chevron2"/>
    <dgm:cxn modelId="{6CE10C84-89AD-4560-AA12-0094911839FF}" type="presParOf" srcId="{FD3401D6-0EFA-46B8-B998-19AC02F74268}" destId="{6ECF3708-FBFA-4088-BAFA-EAB0DA5F51AF}" srcOrd="1" destOrd="0" presId="urn:microsoft.com/office/officeart/2005/8/layout/chevron2"/>
    <dgm:cxn modelId="{289EE702-21FC-42BF-AC59-58ECCD6BC648}" type="presParOf" srcId="{FD3401D6-0EFA-46B8-B998-19AC02F74268}" destId="{C7E2B43F-958F-40B3-B05E-2EA21F61CF5B}" srcOrd="2" destOrd="0" presId="urn:microsoft.com/office/officeart/2005/8/layout/chevron2"/>
    <dgm:cxn modelId="{18193D9A-B41C-4283-A179-8F1DC7293FF2}" type="presParOf" srcId="{C7E2B43F-958F-40B3-B05E-2EA21F61CF5B}" destId="{AFB4C8CB-8799-4301-BC7A-A2B90FD52ACB}" srcOrd="0" destOrd="0" presId="urn:microsoft.com/office/officeart/2005/8/layout/chevron2"/>
    <dgm:cxn modelId="{3B0A98CD-AC75-4BC9-BF84-61FE1491FBFB}" type="presParOf" srcId="{C7E2B43F-958F-40B3-B05E-2EA21F61CF5B}" destId="{648E174A-5A96-4CB0-8A8F-0F7AFF7C7C97}" srcOrd="1" destOrd="0" presId="urn:microsoft.com/office/officeart/2005/8/layout/chevron2"/>
    <dgm:cxn modelId="{AC18D5F2-94BF-4454-8135-7F5803F374D1}" type="presParOf" srcId="{FD3401D6-0EFA-46B8-B998-19AC02F74268}" destId="{59E44B43-22D4-4FE6-9EDB-785F28F547B5}" srcOrd="3" destOrd="0" presId="urn:microsoft.com/office/officeart/2005/8/layout/chevron2"/>
    <dgm:cxn modelId="{D5370319-F761-4F6B-81A2-0D6CF57B6710}" type="presParOf" srcId="{FD3401D6-0EFA-46B8-B998-19AC02F74268}" destId="{B1B0FA6A-B73B-45E3-AC82-CB0FEECDF539}" srcOrd="4" destOrd="0" presId="urn:microsoft.com/office/officeart/2005/8/layout/chevron2"/>
    <dgm:cxn modelId="{248EA781-11EB-4237-9A81-33FBFC91240E}" type="presParOf" srcId="{B1B0FA6A-B73B-45E3-AC82-CB0FEECDF539}" destId="{BE168143-48BD-416C-BE2F-8B59DAFA776E}" srcOrd="0" destOrd="0" presId="urn:microsoft.com/office/officeart/2005/8/layout/chevron2"/>
    <dgm:cxn modelId="{019E6E8C-42C2-4E0E-A3E0-A835F28C4AA4}" type="presParOf" srcId="{B1B0FA6A-B73B-45E3-AC82-CB0FEECDF539}" destId="{7BD5CB13-8A37-4BAA-9AE9-1CA7E2CF138D}" srcOrd="1" destOrd="0" presId="urn:microsoft.com/office/officeart/2005/8/layout/chevron2"/>
    <dgm:cxn modelId="{5F2A022F-CC0B-4BB1-BABC-553E47A10527}" type="presParOf" srcId="{FD3401D6-0EFA-46B8-B998-19AC02F74268}" destId="{F2269928-7253-485C-A18A-A337A6A5B7BE}" srcOrd="5" destOrd="0" presId="urn:microsoft.com/office/officeart/2005/8/layout/chevron2"/>
    <dgm:cxn modelId="{EE7BCAB5-E3A0-445D-9F49-32D1B8883987}" type="presParOf" srcId="{FD3401D6-0EFA-46B8-B998-19AC02F74268}" destId="{F95BBF4B-7DAF-4F9B-A1A5-13D83B0B65F0}" srcOrd="6" destOrd="0" presId="urn:microsoft.com/office/officeart/2005/8/layout/chevron2"/>
    <dgm:cxn modelId="{A16579DC-311D-4389-9B52-C5F25D72BA66}" type="presParOf" srcId="{F95BBF4B-7DAF-4F9B-A1A5-13D83B0B65F0}" destId="{803DB056-55A0-40FF-8D22-D0F96A318495}" srcOrd="0" destOrd="0" presId="urn:microsoft.com/office/officeart/2005/8/layout/chevron2"/>
    <dgm:cxn modelId="{D09CB88F-7B60-4AF4-B649-C55796539394}" type="presParOf" srcId="{F95BBF4B-7DAF-4F9B-A1A5-13D83B0B65F0}" destId="{FCB5E608-3E40-4909-AE25-E9F3A670911E}" srcOrd="1" destOrd="0" presId="urn:microsoft.com/office/officeart/2005/8/layout/chevron2"/>
    <dgm:cxn modelId="{A464E7B9-7A80-48F5-BD78-4728904C22A2}" type="presParOf" srcId="{FD3401D6-0EFA-46B8-B998-19AC02F74268}" destId="{BE7962FF-E10F-458B-BB2A-8D912E1B9859}" srcOrd="7" destOrd="0" presId="urn:microsoft.com/office/officeart/2005/8/layout/chevron2"/>
    <dgm:cxn modelId="{21DCF74F-521E-4535-9A87-5248093BE057}" type="presParOf" srcId="{FD3401D6-0EFA-46B8-B998-19AC02F74268}" destId="{C537B1D2-DF7D-455B-8FA2-D87C22EF5F87}" srcOrd="8" destOrd="0" presId="urn:microsoft.com/office/officeart/2005/8/layout/chevron2"/>
    <dgm:cxn modelId="{C9D38CC5-4003-4798-9692-4692838C3DCA}" type="presParOf" srcId="{C537B1D2-DF7D-455B-8FA2-D87C22EF5F87}" destId="{05EA2CBD-8D32-4E93-8F2B-29AD65297AA8}" srcOrd="0" destOrd="0" presId="urn:microsoft.com/office/officeart/2005/8/layout/chevron2"/>
    <dgm:cxn modelId="{851AD5C6-7B51-4857-8258-69C5FB36C5FF}" type="presParOf" srcId="{C537B1D2-DF7D-455B-8FA2-D87C22EF5F87}" destId="{4B25DBE8-1D13-4C36-8C19-3DE633209D4D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79992" y="369128"/>
          <a:ext cx="1199952" cy="839966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609118"/>
        <a:ext cx="839966" cy="359986"/>
      </dsp:txXfrm>
    </dsp:sp>
    <dsp:sp modelId="{1E5C7A2F-423D-4297-B1A1-6B9479C38A49}">
      <dsp:nvSpPr>
        <dsp:cNvPr id="0" name=""/>
        <dsp:cNvSpPr/>
      </dsp:nvSpPr>
      <dsp:spPr>
        <a:xfrm rot="5400000">
          <a:off x="5255308" y="-4409440"/>
          <a:ext cx="1146437" cy="9977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Introduction</a:t>
          </a:r>
          <a:endParaRPr lang="en-US" b="1" kern="1200" dirty="0">
            <a:solidFill>
              <a:srgbClr val="FF0000"/>
            </a:solidFill>
          </a:endParaRPr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Problem of instruction cache pollution for OS intensive applications</a:t>
          </a:r>
          <a:endParaRPr lang="en-US" sz="2400" kern="1200" dirty="0"/>
        </a:p>
        <a:p>
          <a:pPr marL="457200" lvl="2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2400" kern="1200" dirty="0" smtClean="0"/>
            <a:t>Overview of the proposed technique</a:t>
          </a:r>
          <a:endParaRPr lang="en-US" sz="2400" kern="1200" dirty="0"/>
        </a:p>
      </dsp:txBody>
      <dsp:txXfrm rot="-5400000">
        <a:off x="839967" y="61865"/>
        <a:ext cx="9921156" cy="1034509"/>
      </dsp:txXfrm>
    </dsp:sp>
    <dsp:sp modelId="{AFB4C8CB-8799-4301-BC7A-A2B90FD52ACB}">
      <dsp:nvSpPr>
        <dsp:cNvPr id="0" name=""/>
        <dsp:cNvSpPr/>
      </dsp:nvSpPr>
      <dsp:spPr>
        <a:xfrm rot="5400000">
          <a:off x="-179992" y="1457241"/>
          <a:ext cx="1199952" cy="839966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1697231"/>
        <a:ext cx="839966" cy="359986"/>
      </dsp:txXfrm>
    </dsp:sp>
    <dsp:sp modelId="{648E174A-5A96-4CB0-8A8F-0F7AFF7C7C97}">
      <dsp:nvSpPr>
        <dsp:cNvPr id="0" name=""/>
        <dsp:cNvSpPr/>
      </dsp:nvSpPr>
      <dsp:spPr>
        <a:xfrm rot="5400000">
          <a:off x="5438542" y="-3321327"/>
          <a:ext cx="779968" cy="9977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err="1" smtClean="0"/>
            <a:t>SuperFunction</a:t>
          </a:r>
          <a:endParaRPr lang="en-US" kern="1200" dirty="0"/>
        </a:p>
      </dsp:txBody>
      <dsp:txXfrm rot="-5400000">
        <a:off x="839967" y="1315323"/>
        <a:ext cx="9939045" cy="703818"/>
      </dsp:txXfrm>
    </dsp:sp>
    <dsp:sp modelId="{B2F7732A-8461-4001-9B93-DBB82AB20D4B}">
      <dsp:nvSpPr>
        <dsp:cNvPr id="0" name=""/>
        <dsp:cNvSpPr/>
      </dsp:nvSpPr>
      <dsp:spPr>
        <a:xfrm rot="5400000">
          <a:off x="-179992" y="2545353"/>
          <a:ext cx="1199952" cy="839966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2785343"/>
        <a:ext cx="839966" cy="359986"/>
      </dsp:txXfrm>
    </dsp:sp>
    <dsp:sp modelId="{2F4070CD-5128-454F-8362-71FFEA85B4C2}">
      <dsp:nvSpPr>
        <dsp:cNvPr id="0" name=""/>
        <dsp:cNvSpPr/>
      </dsp:nvSpPr>
      <dsp:spPr>
        <a:xfrm rot="5400000">
          <a:off x="5438542" y="-2233214"/>
          <a:ext cx="779968" cy="9977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Characterization</a:t>
          </a:r>
          <a:endParaRPr lang="en-US" sz="3200" kern="1200" dirty="0"/>
        </a:p>
      </dsp:txBody>
      <dsp:txXfrm rot="-5400000">
        <a:off x="839967" y="2403436"/>
        <a:ext cx="9939045" cy="703818"/>
      </dsp:txXfrm>
    </dsp:sp>
    <dsp:sp modelId="{471C8CB9-4D28-4D96-B2EB-0FCE18BDC606}">
      <dsp:nvSpPr>
        <dsp:cNvPr id="0" name=""/>
        <dsp:cNvSpPr/>
      </dsp:nvSpPr>
      <dsp:spPr>
        <a:xfrm rot="5400000">
          <a:off x="-179992" y="3633466"/>
          <a:ext cx="1199952" cy="839966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3873456"/>
        <a:ext cx="839966" cy="359986"/>
      </dsp:txXfrm>
    </dsp:sp>
    <dsp:sp modelId="{C8552962-5E04-436A-B914-7BE09074BB76}">
      <dsp:nvSpPr>
        <dsp:cNvPr id="0" name=""/>
        <dsp:cNvSpPr/>
      </dsp:nvSpPr>
      <dsp:spPr>
        <a:xfrm rot="5400000">
          <a:off x="5438542" y="-1145102"/>
          <a:ext cx="779968" cy="9977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Scheduler</a:t>
          </a:r>
          <a:endParaRPr lang="en-US" sz="3200" kern="1200" dirty="0"/>
        </a:p>
      </dsp:txBody>
      <dsp:txXfrm rot="-5400000">
        <a:off x="839967" y="3491548"/>
        <a:ext cx="9939045" cy="703818"/>
      </dsp:txXfrm>
    </dsp:sp>
    <dsp:sp modelId="{05EA2CBD-8D32-4E93-8F2B-29AD65297AA8}">
      <dsp:nvSpPr>
        <dsp:cNvPr id="0" name=""/>
        <dsp:cNvSpPr/>
      </dsp:nvSpPr>
      <dsp:spPr>
        <a:xfrm rot="5400000">
          <a:off x="-179992" y="4721579"/>
          <a:ext cx="1199952" cy="839966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4961569"/>
        <a:ext cx="839966" cy="359986"/>
      </dsp:txXfrm>
    </dsp:sp>
    <dsp:sp modelId="{4B25DBE8-1D13-4C36-8C19-3DE633209D4D}">
      <dsp:nvSpPr>
        <dsp:cNvPr id="0" name=""/>
        <dsp:cNvSpPr/>
      </dsp:nvSpPr>
      <dsp:spPr>
        <a:xfrm rot="5400000">
          <a:off x="5438542" y="-56989"/>
          <a:ext cx="779968" cy="997712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839967" y="4579661"/>
        <a:ext cx="9939045" cy="70381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86272" y="186931"/>
          <a:ext cx="1241817" cy="86927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435294"/>
        <a:ext cx="869272" cy="372545"/>
      </dsp:txXfrm>
    </dsp:sp>
    <dsp:sp modelId="{1E5C7A2F-423D-4297-B1A1-6B9479C38A49}">
      <dsp:nvSpPr>
        <dsp:cNvPr id="0" name=""/>
        <dsp:cNvSpPr/>
      </dsp:nvSpPr>
      <dsp:spPr>
        <a:xfrm rot="5400000">
          <a:off x="5441142" y="-4569657"/>
          <a:ext cx="804073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Introduction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41465"/>
        <a:ext cx="9908562" cy="725569"/>
      </dsp:txXfrm>
    </dsp:sp>
    <dsp:sp modelId="{AFB4C8CB-8799-4301-BC7A-A2B90FD52ACB}">
      <dsp:nvSpPr>
        <dsp:cNvPr id="0" name=""/>
        <dsp:cNvSpPr/>
      </dsp:nvSpPr>
      <dsp:spPr>
        <a:xfrm rot="5400000">
          <a:off x="-186272" y="1313007"/>
          <a:ext cx="1241817" cy="869272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1561370"/>
        <a:ext cx="869272" cy="372545"/>
      </dsp:txXfrm>
    </dsp:sp>
    <dsp:sp modelId="{648E174A-5A96-4CB0-8A8F-0F7AFF7C7C97}">
      <dsp:nvSpPr>
        <dsp:cNvPr id="0" name=""/>
        <dsp:cNvSpPr/>
      </dsp:nvSpPr>
      <dsp:spPr>
        <a:xfrm rot="5400000">
          <a:off x="5439588" y="-3443581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err="1" smtClean="0">
              <a:solidFill>
                <a:srgbClr val="FF0000"/>
              </a:solidFill>
            </a:rPr>
            <a:t>SuperFunction</a:t>
          </a:r>
          <a:endParaRPr lang="en-US" b="1" kern="1200" dirty="0">
            <a:solidFill>
              <a:srgbClr val="FF0000"/>
            </a:solidFill>
          </a:endParaRPr>
        </a:p>
      </dsp:txBody>
      <dsp:txXfrm rot="-5400000">
        <a:off x="869272" y="1166138"/>
        <a:ext cx="9908411" cy="728375"/>
      </dsp:txXfrm>
    </dsp:sp>
    <dsp:sp modelId="{3DF972F6-2358-4551-BD49-B77BAE4A4386}">
      <dsp:nvSpPr>
        <dsp:cNvPr id="0" name=""/>
        <dsp:cNvSpPr/>
      </dsp:nvSpPr>
      <dsp:spPr>
        <a:xfrm rot="5400000">
          <a:off x="-186272" y="2439083"/>
          <a:ext cx="1241817" cy="86927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2687446"/>
        <a:ext cx="869272" cy="372545"/>
      </dsp:txXfrm>
    </dsp:sp>
    <dsp:sp modelId="{316EF670-199D-43DC-B6D7-8F3AA49E7D96}">
      <dsp:nvSpPr>
        <dsp:cNvPr id="0" name=""/>
        <dsp:cNvSpPr/>
      </dsp:nvSpPr>
      <dsp:spPr>
        <a:xfrm rot="5400000">
          <a:off x="5439588" y="-2317505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Characterization</a:t>
          </a:r>
          <a:endParaRPr lang="en-US" sz="3200" kern="1200" dirty="0"/>
        </a:p>
      </dsp:txBody>
      <dsp:txXfrm rot="-5400000">
        <a:off x="869272" y="2292214"/>
        <a:ext cx="9908411" cy="728375"/>
      </dsp:txXfrm>
    </dsp:sp>
    <dsp:sp modelId="{E303FF42-786F-4CF3-B750-2687DB53855C}">
      <dsp:nvSpPr>
        <dsp:cNvPr id="0" name=""/>
        <dsp:cNvSpPr/>
      </dsp:nvSpPr>
      <dsp:spPr>
        <a:xfrm rot="5400000">
          <a:off x="-186272" y="3565159"/>
          <a:ext cx="1241817" cy="869272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3813522"/>
        <a:ext cx="869272" cy="372545"/>
      </dsp:txXfrm>
    </dsp:sp>
    <dsp:sp modelId="{DAC38733-BBE2-469E-BC00-DF0641801E2A}">
      <dsp:nvSpPr>
        <dsp:cNvPr id="0" name=""/>
        <dsp:cNvSpPr/>
      </dsp:nvSpPr>
      <dsp:spPr>
        <a:xfrm rot="5400000">
          <a:off x="5439588" y="-1191429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Scheduler</a:t>
          </a:r>
          <a:endParaRPr lang="en-US" sz="3200" kern="1200" dirty="0"/>
        </a:p>
      </dsp:txBody>
      <dsp:txXfrm rot="-5400000">
        <a:off x="869272" y="3418290"/>
        <a:ext cx="9908411" cy="728375"/>
      </dsp:txXfrm>
    </dsp:sp>
    <dsp:sp modelId="{05EA2CBD-8D32-4E93-8F2B-29AD65297AA8}">
      <dsp:nvSpPr>
        <dsp:cNvPr id="0" name=""/>
        <dsp:cNvSpPr/>
      </dsp:nvSpPr>
      <dsp:spPr>
        <a:xfrm rot="5400000">
          <a:off x="-186272" y="4691236"/>
          <a:ext cx="1241817" cy="86927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4939599"/>
        <a:ext cx="869272" cy="372545"/>
      </dsp:txXfrm>
    </dsp:sp>
    <dsp:sp modelId="{4B25DBE8-1D13-4C36-8C19-3DE633209D4D}">
      <dsp:nvSpPr>
        <dsp:cNvPr id="0" name=""/>
        <dsp:cNvSpPr/>
      </dsp:nvSpPr>
      <dsp:spPr>
        <a:xfrm rot="5400000">
          <a:off x="5439588" y="-65353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869272" y="4544366"/>
        <a:ext cx="9908411" cy="72837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86272" y="186931"/>
          <a:ext cx="1241817" cy="86927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435294"/>
        <a:ext cx="869272" cy="372545"/>
      </dsp:txXfrm>
    </dsp:sp>
    <dsp:sp modelId="{1E5C7A2F-423D-4297-B1A1-6B9479C38A49}">
      <dsp:nvSpPr>
        <dsp:cNvPr id="0" name=""/>
        <dsp:cNvSpPr/>
      </dsp:nvSpPr>
      <dsp:spPr>
        <a:xfrm rot="5400000">
          <a:off x="5441142" y="-4569657"/>
          <a:ext cx="804073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Introduction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41465"/>
        <a:ext cx="9908562" cy="725569"/>
      </dsp:txXfrm>
    </dsp:sp>
    <dsp:sp modelId="{AFB4C8CB-8799-4301-BC7A-A2B90FD52ACB}">
      <dsp:nvSpPr>
        <dsp:cNvPr id="0" name=""/>
        <dsp:cNvSpPr/>
      </dsp:nvSpPr>
      <dsp:spPr>
        <a:xfrm rot="5400000">
          <a:off x="-186272" y="1313007"/>
          <a:ext cx="1241817" cy="869272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1561370"/>
        <a:ext cx="869272" cy="372545"/>
      </dsp:txXfrm>
    </dsp:sp>
    <dsp:sp modelId="{648E174A-5A96-4CB0-8A8F-0F7AFF7C7C97}">
      <dsp:nvSpPr>
        <dsp:cNvPr id="0" name=""/>
        <dsp:cNvSpPr/>
      </dsp:nvSpPr>
      <dsp:spPr>
        <a:xfrm rot="5400000">
          <a:off x="5439588" y="-3443581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err="1" smtClean="0">
              <a:solidFill>
                <a:schemeClr val="tx1"/>
              </a:solidFill>
            </a:rPr>
            <a:t>SuperFunction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1166138"/>
        <a:ext cx="9908411" cy="728375"/>
      </dsp:txXfrm>
    </dsp:sp>
    <dsp:sp modelId="{8C3A950F-0502-4485-911F-8E81FDCE6975}">
      <dsp:nvSpPr>
        <dsp:cNvPr id="0" name=""/>
        <dsp:cNvSpPr/>
      </dsp:nvSpPr>
      <dsp:spPr>
        <a:xfrm rot="5400000">
          <a:off x="-186272" y="2439083"/>
          <a:ext cx="1241817" cy="86927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2687446"/>
        <a:ext cx="869272" cy="372545"/>
      </dsp:txXfrm>
    </dsp:sp>
    <dsp:sp modelId="{28FADA57-F8FA-4F16-85D7-6CCDB7E2D806}">
      <dsp:nvSpPr>
        <dsp:cNvPr id="0" name=""/>
        <dsp:cNvSpPr/>
      </dsp:nvSpPr>
      <dsp:spPr>
        <a:xfrm rot="5400000">
          <a:off x="5439588" y="-2317505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Characterization</a:t>
          </a:r>
          <a:endParaRPr lang="en-US" sz="3200" b="1" kern="1200" dirty="0">
            <a:solidFill>
              <a:srgbClr val="FF0000"/>
            </a:solidFill>
          </a:endParaRPr>
        </a:p>
      </dsp:txBody>
      <dsp:txXfrm rot="-5400000">
        <a:off x="869272" y="2292214"/>
        <a:ext cx="9908411" cy="728375"/>
      </dsp:txXfrm>
    </dsp:sp>
    <dsp:sp modelId="{24F6944C-5780-45E6-8B2D-726A626FECA1}">
      <dsp:nvSpPr>
        <dsp:cNvPr id="0" name=""/>
        <dsp:cNvSpPr/>
      </dsp:nvSpPr>
      <dsp:spPr>
        <a:xfrm rot="5400000">
          <a:off x="-186272" y="3565159"/>
          <a:ext cx="1241817" cy="869272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3813522"/>
        <a:ext cx="869272" cy="372545"/>
      </dsp:txXfrm>
    </dsp:sp>
    <dsp:sp modelId="{A268569A-E6CC-48CA-BE92-EEDCDB8E334C}">
      <dsp:nvSpPr>
        <dsp:cNvPr id="0" name=""/>
        <dsp:cNvSpPr/>
      </dsp:nvSpPr>
      <dsp:spPr>
        <a:xfrm rot="5400000">
          <a:off x="5439588" y="-1191429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Scheduler</a:t>
          </a:r>
          <a:endParaRPr lang="en-US" sz="3200" b="0" kern="1200" dirty="0">
            <a:solidFill>
              <a:schemeClr val="tx1"/>
            </a:solidFill>
          </a:endParaRPr>
        </a:p>
      </dsp:txBody>
      <dsp:txXfrm rot="-5400000">
        <a:off x="869272" y="3418290"/>
        <a:ext cx="9908411" cy="728375"/>
      </dsp:txXfrm>
    </dsp:sp>
    <dsp:sp modelId="{05EA2CBD-8D32-4E93-8F2B-29AD65297AA8}">
      <dsp:nvSpPr>
        <dsp:cNvPr id="0" name=""/>
        <dsp:cNvSpPr/>
      </dsp:nvSpPr>
      <dsp:spPr>
        <a:xfrm rot="5400000">
          <a:off x="-186272" y="4691236"/>
          <a:ext cx="1241817" cy="86927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4939599"/>
        <a:ext cx="869272" cy="372545"/>
      </dsp:txXfrm>
    </dsp:sp>
    <dsp:sp modelId="{4B25DBE8-1D13-4C36-8C19-3DE633209D4D}">
      <dsp:nvSpPr>
        <dsp:cNvPr id="0" name=""/>
        <dsp:cNvSpPr/>
      </dsp:nvSpPr>
      <dsp:spPr>
        <a:xfrm rot="5400000">
          <a:off x="5439588" y="-65353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869272" y="4544366"/>
        <a:ext cx="9908411" cy="7283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86272" y="186931"/>
          <a:ext cx="1241817" cy="86927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435294"/>
        <a:ext cx="869272" cy="372545"/>
      </dsp:txXfrm>
    </dsp:sp>
    <dsp:sp modelId="{1E5C7A2F-423D-4297-B1A1-6B9479C38A49}">
      <dsp:nvSpPr>
        <dsp:cNvPr id="0" name=""/>
        <dsp:cNvSpPr/>
      </dsp:nvSpPr>
      <dsp:spPr>
        <a:xfrm rot="5400000">
          <a:off x="5441142" y="-4569657"/>
          <a:ext cx="804073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Introduction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41465"/>
        <a:ext cx="9908562" cy="725569"/>
      </dsp:txXfrm>
    </dsp:sp>
    <dsp:sp modelId="{AFB4C8CB-8799-4301-BC7A-A2B90FD52ACB}">
      <dsp:nvSpPr>
        <dsp:cNvPr id="0" name=""/>
        <dsp:cNvSpPr/>
      </dsp:nvSpPr>
      <dsp:spPr>
        <a:xfrm rot="5400000">
          <a:off x="-186272" y="1313007"/>
          <a:ext cx="1241817" cy="869272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1561370"/>
        <a:ext cx="869272" cy="372545"/>
      </dsp:txXfrm>
    </dsp:sp>
    <dsp:sp modelId="{648E174A-5A96-4CB0-8A8F-0F7AFF7C7C97}">
      <dsp:nvSpPr>
        <dsp:cNvPr id="0" name=""/>
        <dsp:cNvSpPr/>
      </dsp:nvSpPr>
      <dsp:spPr>
        <a:xfrm rot="5400000">
          <a:off x="5439588" y="-3443581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err="1" smtClean="0">
              <a:solidFill>
                <a:schemeClr val="tx1"/>
              </a:solidFill>
            </a:rPr>
            <a:t>SuperFunction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1166138"/>
        <a:ext cx="9908411" cy="728375"/>
      </dsp:txXfrm>
    </dsp:sp>
    <dsp:sp modelId="{8C3A950F-0502-4485-911F-8E81FDCE6975}">
      <dsp:nvSpPr>
        <dsp:cNvPr id="0" name=""/>
        <dsp:cNvSpPr/>
      </dsp:nvSpPr>
      <dsp:spPr>
        <a:xfrm rot="5400000">
          <a:off x="-186272" y="2439083"/>
          <a:ext cx="1241817" cy="86927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2687446"/>
        <a:ext cx="869272" cy="372545"/>
      </dsp:txXfrm>
    </dsp:sp>
    <dsp:sp modelId="{28FADA57-F8FA-4F16-85D7-6CCDB7E2D806}">
      <dsp:nvSpPr>
        <dsp:cNvPr id="0" name=""/>
        <dsp:cNvSpPr/>
      </dsp:nvSpPr>
      <dsp:spPr>
        <a:xfrm rot="5400000">
          <a:off x="5439588" y="-2317505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Characterization</a:t>
          </a:r>
          <a:endParaRPr lang="en-US" sz="3200" kern="1200" dirty="0"/>
        </a:p>
      </dsp:txBody>
      <dsp:txXfrm rot="-5400000">
        <a:off x="869272" y="2292214"/>
        <a:ext cx="9908411" cy="728375"/>
      </dsp:txXfrm>
    </dsp:sp>
    <dsp:sp modelId="{24F6944C-5780-45E6-8B2D-726A626FECA1}">
      <dsp:nvSpPr>
        <dsp:cNvPr id="0" name=""/>
        <dsp:cNvSpPr/>
      </dsp:nvSpPr>
      <dsp:spPr>
        <a:xfrm rot="5400000">
          <a:off x="-186272" y="3565159"/>
          <a:ext cx="1241817" cy="869272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3813522"/>
        <a:ext cx="869272" cy="372545"/>
      </dsp:txXfrm>
    </dsp:sp>
    <dsp:sp modelId="{A268569A-E6CC-48CA-BE92-EEDCDB8E334C}">
      <dsp:nvSpPr>
        <dsp:cNvPr id="0" name=""/>
        <dsp:cNvSpPr/>
      </dsp:nvSpPr>
      <dsp:spPr>
        <a:xfrm rot="5400000">
          <a:off x="5439588" y="-1191429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Scheduler</a:t>
          </a:r>
          <a:endParaRPr lang="en-US" sz="3200" b="1" kern="1200" dirty="0">
            <a:solidFill>
              <a:srgbClr val="FF0000"/>
            </a:solidFill>
          </a:endParaRPr>
        </a:p>
      </dsp:txBody>
      <dsp:txXfrm rot="-5400000">
        <a:off x="869272" y="3418290"/>
        <a:ext cx="9908411" cy="728375"/>
      </dsp:txXfrm>
    </dsp:sp>
    <dsp:sp modelId="{05EA2CBD-8D32-4E93-8F2B-29AD65297AA8}">
      <dsp:nvSpPr>
        <dsp:cNvPr id="0" name=""/>
        <dsp:cNvSpPr/>
      </dsp:nvSpPr>
      <dsp:spPr>
        <a:xfrm rot="5400000">
          <a:off x="-186272" y="4691236"/>
          <a:ext cx="1241817" cy="86927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4939599"/>
        <a:ext cx="869272" cy="372545"/>
      </dsp:txXfrm>
    </dsp:sp>
    <dsp:sp modelId="{4B25DBE8-1D13-4C36-8C19-3DE633209D4D}">
      <dsp:nvSpPr>
        <dsp:cNvPr id="0" name=""/>
        <dsp:cNvSpPr/>
      </dsp:nvSpPr>
      <dsp:spPr>
        <a:xfrm rot="5400000">
          <a:off x="5439588" y="-65353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Results</a:t>
          </a:r>
          <a:endParaRPr lang="en-US" sz="3200" kern="1200" dirty="0"/>
        </a:p>
      </dsp:txBody>
      <dsp:txXfrm rot="-5400000">
        <a:off x="869272" y="4544366"/>
        <a:ext cx="9908411" cy="72837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082362-8AFB-4E1E-A1E7-A0631A1BE1A3}">
      <dsp:nvSpPr>
        <dsp:cNvPr id="0" name=""/>
        <dsp:cNvSpPr/>
      </dsp:nvSpPr>
      <dsp:spPr>
        <a:xfrm rot="5400000">
          <a:off x="-186272" y="186931"/>
          <a:ext cx="1241817" cy="869272"/>
        </a:xfrm>
        <a:prstGeom prst="chevron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435294"/>
        <a:ext cx="869272" cy="372545"/>
      </dsp:txXfrm>
    </dsp:sp>
    <dsp:sp modelId="{1E5C7A2F-423D-4297-B1A1-6B9479C38A49}">
      <dsp:nvSpPr>
        <dsp:cNvPr id="0" name=""/>
        <dsp:cNvSpPr/>
      </dsp:nvSpPr>
      <dsp:spPr>
        <a:xfrm rot="5400000">
          <a:off x="5441142" y="-4569657"/>
          <a:ext cx="804073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Introduction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41465"/>
        <a:ext cx="9908562" cy="725569"/>
      </dsp:txXfrm>
    </dsp:sp>
    <dsp:sp modelId="{AFB4C8CB-8799-4301-BC7A-A2B90FD52ACB}">
      <dsp:nvSpPr>
        <dsp:cNvPr id="0" name=""/>
        <dsp:cNvSpPr/>
      </dsp:nvSpPr>
      <dsp:spPr>
        <a:xfrm rot="5400000">
          <a:off x="-186272" y="1313007"/>
          <a:ext cx="1241817" cy="869272"/>
        </a:xfrm>
        <a:prstGeom prst="chevron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" tIns="22860" rIns="22860" bIns="22860" numCol="1" spcCol="1270" anchor="ctr" anchorCtr="0">
          <a:noAutofit/>
        </a:bodyPr>
        <a:lstStyle/>
        <a:p>
          <a:pPr lvl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600" kern="1200" dirty="0"/>
        </a:p>
      </dsp:txBody>
      <dsp:txXfrm rot="-5400000">
        <a:off x="1" y="1561370"/>
        <a:ext cx="869272" cy="372545"/>
      </dsp:txXfrm>
    </dsp:sp>
    <dsp:sp modelId="{648E174A-5A96-4CB0-8A8F-0F7AFF7C7C97}">
      <dsp:nvSpPr>
        <dsp:cNvPr id="0" name=""/>
        <dsp:cNvSpPr/>
      </dsp:nvSpPr>
      <dsp:spPr>
        <a:xfrm rot="5400000">
          <a:off x="5439588" y="-3443581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838336"/>
              <a:satOff val="-2557"/>
              <a:lumOff val="-98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err="1" smtClean="0">
              <a:solidFill>
                <a:schemeClr val="tx1"/>
              </a:solidFill>
            </a:rPr>
            <a:t>SuperFunction</a:t>
          </a:r>
          <a:endParaRPr lang="en-US" b="0" kern="1200" dirty="0">
            <a:solidFill>
              <a:schemeClr val="tx1"/>
            </a:solidFill>
          </a:endParaRPr>
        </a:p>
      </dsp:txBody>
      <dsp:txXfrm rot="-5400000">
        <a:off x="869272" y="1166138"/>
        <a:ext cx="9908411" cy="728375"/>
      </dsp:txXfrm>
    </dsp:sp>
    <dsp:sp modelId="{BE168143-48BD-416C-BE2F-8B59DAFA776E}">
      <dsp:nvSpPr>
        <dsp:cNvPr id="0" name=""/>
        <dsp:cNvSpPr/>
      </dsp:nvSpPr>
      <dsp:spPr>
        <a:xfrm rot="5400000">
          <a:off x="-186272" y="2439083"/>
          <a:ext cx="1241817" cy="869272"/>
        </a:xfrm>
        <a:prstGeom prst="chevron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2687446"/>
        <a:ext cx="869272" cy="372545"/>
      </dsp:txXfrm>
    </dsp:sp>
    <dsp:sp modelId="{7BD5CB13-8A37-4BAA-9AE9-1CA7E2CF138D}">
      <dsp:nvSpPr>
        <dsp:cNvPr id="0" name=""/>
        <dsp:cNvSpPr/>
      </dsp:nvSpPr>
      <dsp:spPr>
        <a:xfrm rot="5400000">
          <a:off x="5439588" y="-2317505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3676672"/>
              <a:satOff val="-5114"/>
              <a:lumOff val="-196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kern="1200" dirty="0" smtClean="0"/>
            <a:t>Characterization</a:t>
          </a:r>
          <a:endParaRPr lang="en-US" sz="3200" kern="1200" dirty="0"/>
        </a:p>
      </dsp:txBody>
      <dsp:txXfrm rot="-5400000">
        <a:off x="869272" y="2292214"/>
        <a:ext cx="9908411" cy="728375"/>
      </dsp:txXfrm>
    </dsp:sp>
    <dsp:sp modelId="{803DB056-55A0-40FF-8D22-D0F96A318495}">
      <dsp:nvSpPr>
        <dsp:cNvPr id="0" name=""/>
        <dsp:cNvSpPr/>
      </dsp:nvSpPr>
      <dsp:spPr>
        <a:xfrm rot="5400000">
          <a:off x="-186272" y="3565159"/>
          <a:ext cx="1241817" cy="869272"/>
        </a:xfrm>
        <a:prstGeom prst="chevron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3813522"/>
        <a:ext cx="869272" cy="372545"/>
      </dsp:txXfrm>
    </dsp:sp>
    <dsp:sp modelId="{FCB5E608-3E40-4909-AE25-E9F3A670911E}">
      <dsp:nvSpPr>
        <dsp:cNvPr id="0" name=""/>
        <dsp:cNvSpPr/>
      </dsp:nvSpPr>
      <dsp:spPr>
        <a:xfrm rot="5400000">
          <a:off x="5439588" y="-1191429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515009"/>
              <a:satOff val="-7671"/>
              <a:lumOff val="-294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0" kern="1200" dirty="0" smtClean="0">
              <a:solidFill>
                <a:schemeClr val="tx1"/>
              </a:solidFill>
            </a:rPr>
            <a:t>Scheduler</a:t>
          </a:r>
          <a:endParaRPr lang="en-US" sz="3200" b="0" kern="1200" dirty="0">
            <a:solidFill>
              <a:schemeClr val="tx1"/>
            </a:solidFill>
          </a:endParaRPr>
        </a:p>
      </dsp:txBody>
      <dsp:txXfrm rot="-5400000">
        <a:off x="869272" y="3418290"/>
        <a:ext cx="9908411" cy="728375"/>
      </dsp:txXfrm>
    </dsp:sp>
    <dsp:sp modelId="{05EA2CBD-8D32-4E93-8F2B-29AD65297AA8}">
      <dsp:nvSpPr>
        <dsp:cNvPr id="0" name=""/>
        <dsp:cNvSpPr/>
      </dsp:nvSpPr>
      <dsp:spPr>
        <a:xfrm rot="5400000">
          <a:off x="-186272" y="4691236"/>
          <a:ext cx="1241817" cy="869272"/>
        </a:xfrm>
        <a:prstGeom prst="chevron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lvl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endParaRPr lang="en-US" sz="3200" kern="1200" dirty="0"/>
        </a:p>
      </dsp:txBody>
      <dsp:txXfrm rot="-5400000">
        <a:off x="1" y="4939599"/>
        <a:ext cx="869272" cy="372545"/>
      </dsp:txXfrm>
    </dsp:sp>
    <dsp:sp modelId="{4B25DBE8-1D13-4C36-8C19-3DE633209D4D}">
      <dsp:nvSpPr>
        <dsp:cNvPr id="0" name=""/>
        <dsp:cNvSpPr/>
      </dsp:nvSpPr>
      <dsp:spPr>
        <a:xfrm rot="5400000">
          <a:off x="5439588" y="-65353"/>
          <a:ext cx="807181" cy="9947814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7353344"/>
              <a:satOff val="-10228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•"/>
          </a:pPr>
          <a:r>
            <a:rPr lang="en-US" sz="3200" b="1" kern="1200" dirty="0" smtClean="0">
              <a:solidFill>
                <a:srgbClr val="FF0000"/>
              </a:solidFill>
            </a:rPr>
            <a:t>Results</a:t>
          </a:r>
          <a:endParaRPr lang="en-US" sz="3200" b="1" kern="1200" dirty="0">
            <a:solidFill>
              <a:srgbClr val="FF0000"/>
            </a:solidFill>
          </a:endParaRPr>
        </a:p>
      </dsp:txBody>
      <dsp:txXfrm rot="-5400000">
        <a:off x="869272" y="4544366"/>
        <a:ext cx="9908411" cy="7283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2BAA3F0-AE87-4662-A04D-A9665A584B85}" type="datetimeFigureOut">
              <a:rPr lang="en-US" smtClean="0"/>
              <a:t>12/14/2017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E45790-D8BE-486E-A3FD-8017D063170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7482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447062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then calculate the amount of overlap between different types of </a:t>
            </a:r>
            <a:r>
              <a:rPr lang="en-US" dirty="0" err="1" smtClean="0"/>
              <a:t>SuperFunctions</a:t>
            </a:r>
            <a:r>
              <a:rPr lang="en-US" dirty="0" smtClean="0"/>
              <a:t> as the number</a:t>
            </a:r>
            <a:r>
              <a:rPr lang="en-US" baseline="0" dirty="0" smtClean="0"/>
              <a:t> of common 1’s that their Page-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registers have. This is also known as the hamming weight of two bit vectors.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863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107505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performed a detailed characterization of a suite of OS intensive workloads. Our studies</a:t>
            </a:r>
            <a:r>
              <a:rPr lang="en-US" baseline="0" dirty="0" smtClean="0"/>
              <a:t> indicated that the OS-intensive workloads have a highly cyclical execution pattern ...… meaning that the fraction of time spent in executing different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remains mostly same across two consecutive epochs of execution.  We propose a hierarchical scheduler that leverages the cyclical execution pattern of OS-intensive workloads.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1131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6114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explain the high level</a:t>
            </a:r>
            <a:r>
              <a:rPr lang="en-US" baseline="0" dirty="0" smtClean="0"/>
              <a:t> design of the scheduler using the timeline of a single thread’s execution on a 2-core system. Assume that we have the execution statistics of the last epoch’s execution in some global table, and we are now starting the execution of a new epoch. At the start of an epoch, an OS routine named </a:t>
            </a:r>
            <a:r>
              <a:rPr lang="en-US" baseline="0" dirty="0" err="1" smtClean="0"/>
              <a:t>TAlloc</a:t>
            </a:r>
            <a:r>
              <a:rPr lang="en-US" baseline="0" dirty="0" smtClean="0"/>
              <a:t> is executed. </a:t>
            </a:r>
            <a:r>
              <a:rPr lang="en-US" baseline="0" dirty="0" err="1" smtClean="0"/>
              <a:t>TAlloc</a:t>
            </a:r>
            <a:r>
              <a:rPr lang="en-US" baseline="0" dirty="0" smtClean="0"/>
              <a:t> reads the execution statistics of the last epoch, and assigns cores to different types of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for the current epoch. Here, we notice that two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ApplicationX</a:t>
            </a:r>
            <a:r>
              <a:rPr lang="en-US" baseline="0" dirty="0" smtClean="0"/>
              <a:t> and Read system calls executed for 50% in the last epoch. Hence, </a:t>
            </a:r>
            <a:r>
              <a:rPr lang="en-US" baseline="0" dirty="0" err="1" smtClean="0"/>
              <a:t>Talloc</a:t>
            </a:r>
            <a:r>
              <a:rPr lang="en-US" baseline="0" dirty="0" smtClean="0"/>
              <a:t> assigns 50% of the computation resources to each type of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; in this case, it comes to 1 core for each type of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. For the rest of the epoch’s execution, we execute an OS routine named </a:t>
            </a:r>
            <a:r>
              <a:rPr lang="en-US" baseline="0" dirty="0" err="1" smtClean="0"/>
              <a:t>Tmigrate</a:t>
            </a:r>
            <a:r>
              <a:rPr lang="en-US" baseline="0" dirty="0" smtClean="0"/>
              <a:t> before the execution of each epoch. </a:t>
            </a:r>
            <a:r>
              <a:rPr lang="en-US" baseline="0" dirty="0" err="1" smtClean="0"/>
              <a:t>TMigrate</a:t>
            </a:r>
            <a:r>
              <a:rPr lang="en-US" baseline="0" dirty="0" smtClean="0"/>
              <a:t> maps the type of the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 to the core on which it should be executed on. If that core is different from the current core, the thread is migrated there.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650738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As discussed before, </a:t>
            </a:r>
            <a:r>
              <a:rPr lang="en-US" dirty="0" err="1" smtClean="0"/>
              <a:t>Talloc</a:t>
            </a:r>
            <a:r>
              <a:rPr lang="en-US" dirty="0" smtClean="0"/>
              <a:t> is the OS routine that is executed at the start of each epoch’s execution. This routine summates</a:t>
            </a:r>
            <a:r>
              <a:rPr lang="en-US" baseline="0" dirty="0" smtClean="0"/>
              <a:t> the per-core execution statistics of the last epoch, and uses this to create a schedule for the current epoch. It creates two tables. First is the allocation table which stores the information regarding which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 should be executed on which core, and the other table is Overlap table that stores the amount of overlap between different types of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84248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the </a:t>
            </a:r>
            <a:r>
              <a:rPr lang="en-US" dirty="0" err="1" smtClean="0"/>
              <a:t>TAlloc</a:t>
            </a:r>
            <a:r>
              <a:rPr lang="en-US" dirty="0" smtClean="0"/>
              <a:t> routine ensures that each </a:t>
            </a:r>
            <a:r>
              <a:rPr lang="en-US" dirty="0" err="1" smtClean="0"/>
              <a:t>SuperFunction</a:t>
            </a:r>
            <a:r>
              <a:rPr lang="en-US" dirty="0" smtClean="0"/>
              <a:t> is allocated</a:t>
            </a:r>
            <a:r>
              <a:rPr lang="en-US" baseline="0" dirty="0" smtClean="0"/>
              <a:t> an appropriate amount of computing resources, there can be circumstances when a particular core does not get requests to execute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that it is supposed to execute. We have shown an example scenario where a core that is expected to execute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of type A has nothing to execute. Letting the core remain idle may lead to lower performance; hence, we chose to steal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from other cores such that we do not pollute the instruction cache.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The first strategy that </a:t>
            </a:r>
            <a:r>
              <a:rPr lang="en-US" baseline="0" dirty="0" err="1" smtClean="0"/>
              <a:t>Tmigrate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attemps</a:t>
            </a:r>
            <a:r>
              <a:rPr lang="en-US" baseline="0" dirty="0" smtClean="0"/>
              <a:t> is called steal same work only. Here, while core 1 can execute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of type A, such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are already waiting to be executed on Core 2. We steal one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 from Core 2 and transfer it to core 1.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792137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</a:t>
            </a:r>
            <a:r>
              <a:rPr lang="en-US" baseline="0" dirty="0" smtClean="0"/>
              <a:t> steal same work only strategy works if same type of work is available on other cores, there may be circumstances when such a strategy does not work. In such case, </a:t>
            </a:r>
            <a:r>
              <a:rPr lang="en-US" baseline="0" dirty="0" err="1" smtClean="0"/>
              <a:t>Tmigrate</a:t>
            </a:r>
            <a:r>
              <a:rPr lang="en-US" baseline="0" dirty="0" smtClean="0"/>
              <a:t> consults the Overlap table to find which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on other cores have a higher overlap with the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that it executes. In the given example, A and B have a higher overlap than A and C. Hence, Core 1 decides to steal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of type B from other cores. </a:t>
            </a:r>
          </a:p>
          <a:p>
            <a:endParaRPr lang="en-US" baseline="0" dirty="0" smtClean="0"/>
          </a:p>
          <a:p>
            <a:r>
              <a:rPr lang="en-US" baseline="0" dirty="0" smtClean="0"/>
              <a:t>Notice that while B is similar to A, it may access lines that have never been accessed by A. Hence, to amortize the effort of reading such lines, we steal multiple such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121268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627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5571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108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3028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104062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2277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296716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25915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471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9D6ED2-9609-456F-A960-AB5AD6186B1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058229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646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Here</a:t>
            </a:r>
            <a:r>
              <a:rPr lang="en-US" baseline="0" dirty="0" smtClean="0"/>
              <a:t> is a brief outline of the talk. I have divided it in four sections. First I shall introduce you to the problem of instruction cache pollution for OS-intensive applications, and then I will discuss the three techniques that we have proposed to mitigate the problem of instruction cache pollution.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019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55830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While ideally </a:t>
            </a:r>
            <a:r>
              <a:rPr lang="en-US" dirty="0" err="1" smtClean="0"/>
              <a:t>SchedTask</a:t>
            </a:r>
            <a:r>
              <a:rPr lang="en-US" dirty="0" smtClean="0"/>
              <a:t> would like to allocate at least one</a:t>
            </a:r>
            <a:r>
              <a:rPr lang="en-US" baseline="0" dirty="0" smtClean="0"/>
              <a:t> core to execute each type of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, there can be cases when it is forced to execute different types of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on the same core. In such cases, it is preferable to execute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that have a higher instruction overlap on the same core. In order to achieve this, we have proposed a technique to find the instruction overlap between different types of </a:t>
            </a:r>
            <a:r>
              <a:rPr lang="en-US" baseline="0" dirty="0" err="1" smtClean="0"/>
              <a:t>SuperFunctions</a:t>
            </a:r>
            <a:r>
              <a:rPr lang="en-US" baseline="0" dirty="0" smtClean="0"/>
              <a:t> by calculating the number of common physical code pages that they access.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0696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We capture</a:t>
            </a:r>
            <a:r>
              <a:rPr lang="en-US" baseline="0" dirty="0" smtClean="0"/>
              <a:t> the physical code pages that are accessed by a </a:t>
            </a:r>
            <a:r>
              <a:rPr lang="en-US" baseline="0" dirty="0" err="1" smtClean="0"/>
              <a:t>SuperFunction</a:t>
            </a:r>
            <a:r>
              <a:rPr lang="en-US" baseline="0" dirty="0" smtClean="0"/>
              <a:t> in a 512-bit hardware register named Page-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register. At the start of an epoch’s execution, we set all bits of the Page-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register to 0. When an instruction with page-frame-number x is executed, we set the hash(x)</a:t>
            </a:r>
            <a:r>
              <a:rPr lang="en-US" baseline="0" dirty="0" err="1" smtClean="0"/>
              <a:t>th</a:t>
            </a:r>
            <a:r>
              <a:rPr lang="en-US" baseline="0" dirty="0" smtClean="0"/>
              <a:t> bit in the Page-</a:t>
            </a:r>
            <a:r>
              <a:rPr lang="en-US" baseline="0" dirty="0" err="1" smtClean="0"/>
              <a:t>heatmap</a:t>
            </a:r>
            <a:r>
              <a:rPr lang="en-US" baseline="0" dirty="0" smtClean="0"/>
              <a:t> register to 1. Similarly, when an instruction with …  As we see, at the end of an invocation, bits for all accessed physical code pages is set to true.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E45790-D8BE-486E-A3FD-8017D0631704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4255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66BB16-2DB2-44EB-99AC-898A09F966A9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79251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8F8CC-5E47-42A0-A96B-91487B78FBA8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488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A27DB6-74D9-4DE4-8C77-6FAEEAC99AFB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4569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0D869-E6CB-47E2-B401-6F8DAD02BDEC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6911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46CA1A-58AF-48D6-B452-FDD20920B47B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8686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D4471C-41FB-43D0-88AA-78D46E006C3C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93216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CCB4DC-ACD9-4696-B569-664CCB8E51BC}" type="datetime1">
              <a:rPr lang="en-US" smtClean="0"/>
              <a:t>12/14/2017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0284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684E75-830B-4902-9B5B-EB11FB4E2F56}" type="datetime1">
              <a:rPr lang="en-US" smtClean="0"/>
              <a:t>12/14/2017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4306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F9DF8-A1FD-4873-9CC8-B3F644B00F9F}" type="datetime1">
              <a:rPr lang="en-US" smtClean="0"/>
              <a:t>12/14/2017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467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9DF328-5CC6-43BE-A4C6-CA5692961101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3967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51C60-AD22-4EDA-8FFA-16A694A6078F}" type="datetime1">
              <a:rPr lang="en-US" smtClean="0"/>
              <a:t>12/14/2017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4466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29743-5D58-42C6-9129-9FB0E374CBF9}" type="datetime1">
              <a:rPr lang="en-US" smtClean="0"/>
              <a:t>12/14/2017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45B73D-A6DB-45B9-834E-9BF64FD829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3384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8" r:id="rId1"/>
    <p:sldLayoutId id="2147483769" r:id="rId2"/>
    <p:sldLayoutId id="2147483770" r:id="rId3"/>
    <p:sldLayoutId id="2147483771" r:id="rId4"/>
    <p:sldLayoutId id="2147483772" r:id="rId5"/>
    <p:sldLayoutId id="2147483773" r:id="rId6"/>
    <p:sldLayoutId id="2147483774" r:id="rId7"/>
    <p:sldLayoutId id="2147483775" r:id="rId8"/>
    <p:sldLayoutId id="2147483776" r:id="rId9"/>
    <p:sldLayoutId id="2147483777" r:id="rId10"/>
    <p:sldLayoutId id="2147483778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2145" y="177008"/>
            <a:ext cx="10515600" cy="2852737"/>
          </a:xfrm>
        </p:spPr>
        <p:txBody>
          <a:bodyPr>
            <a:normAutofit/>
          </a:bodyPr>
          <a:lstStyle/>
          <a:p>
            <a:pPr algn="ctr"/>
            <a:r>
              <a:rPr lang="en-US" dirty="0" err="1" smtClean="0"/>
              <a:t>SchedTask</a:t>
            </a:r>
            <a:r>
              <a:rPr lang="en-US" dirty="0" smtClean="0"/>
              <a:t>: A Hardware-Assisted Task Scheduler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                 Prathmesh Kallurkar*                                            </a:t>
            </a:r>
            <a:r>
              <a:rPr lang="en-US" dirty="0" err="1" smtClean="0">
                <a:solidFill>
                  <a:schemeClr val="tx1"/>
                </a:solidFill>
              </a:rPr>
              <a:t>Smruti</a:t>
            </a:r>
            <a:r>
              <a:rPr lang="en-US" dirty="0" smtClean="0">
                <a:solidFill>
                  <a:schemeClr val="tx1"/>
                </a:solidFill>
              </a:rPr>
              <a:t> R. Sarangi</a:t>
            </a:r>
          </a:p>
          <a:p>
            <a:r>
              <a:rPr lang="en-US" dirty="0" smtClean="0"/>
              <a:t>         Microarchitecture Research Lab             Department of Computer Science &amp; </a:t>
            </a:r>
            <a:r>
              <a:rPr lang="en-US" dirty="0" err="1" smtClean="0"/>
              <a:t>Engg</a:t>
            </a:r>
            <a:r>
              <a:rPr lang="en-US" dirty="0" smtClean="0"/>
              <a:t>.</a:t>
            </a:r>
          </a:p>
          <a:p>
            <a:r>
              <a:rPr lang="en-US" i="1" dirty="0" smtClean="0"/>
              <a:t>                         Intel India                                           Indian </a:t>
            </a:r>
            <a:r>
              <a:rPr lang="en-US" i="1" dirty="0"/>
              <a:t>Institute of Technology Delhi</a:t>
            </a:r>
          </a:p>
          <a:p>
            <a:endParaRPr lang="en-US" i="1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526774" y="6038334"/>
            <a:ext cx="62715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*</a:t>
            </a:r>
            <a:r>
              <a:rPr lang="en-US" dirty="0" smtClean="0"/>
              <a:t>Contributed to this work while I was a student at IIT Delhi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6387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5668" y="37730"/>
            <a:ext cx="10515600" cy="1325563"/>
          </a:xfrm>
        </p:spPr>
        <p:txBody>
          <a:bodyPr/>
          <a:lstStyle/>
          <a:p>
            <a:r>
              <a:rPr lang="en-US" dirty="0" smtClean="0"/>
              <a:t>Page-</a:t>
            </a:r>
            <a:r>
              <a:rPr lang="en-US" dirty="0" err="1" smtClean="0"/>
              <a:t>heatmap</a:t>
            </a:r>
            <a:r>
              <a:rPr lang="en-US" dirty="0" smtClean="0"/>
              <a:t> (Bloom Filter)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3265771" y="2261972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275691" y="2223618"/>
            <a:ext cx="3010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Page-</a:t>
            </a:r>
            <a:r>
              <a:rPr lang="en-US" sz="2400" dirty="0" err="1" smtClean="0"/>
              <a:t>heatmap</a:t>
            </a:r>
            <a:r>
              <a:rPr lang="en-US" sz="2400" dirty="0" smtClean="0"/>
              <a:t> register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3297834" y="1970692"/>
            <a:ext cx="5627557" cy="0"/>
          </a:xfrm>
          <a:prstGeom prst="straightConnector1">
            <a:avLst/>
          </a:prstGeom>
          <a:ln w="28575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468112" y="1720668"/>
            <a:ext cx="1232485" cy="4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512 bits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113613" y="3548924"/>
            <a:ext cx="7165297" cy="4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All bits are set to ‘0’ at the start of an epoch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77047" y="4081394"/>
            <a:ext cx="2209139" cy="4497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</a:rPr>
              <a:t>Insn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sequence: 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630485" y="4653099"/>
            <a:ext cx="2596742" cy="37858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 smtClean="0">
                <a:solidFill>
                  <a:sysClr val="windowText" lastClr="000000"/>
                </a:solidFill>
              </a:rPr>
              <a:t>insn</a:t>
            </a:r>
            <a:r>
              <a:rPr lang="en-US" sz="2400" dirty="0" smtClean="0">
                <a:solidFill>
                  <a:sysClr val="windowText" lastClr="000000"/>
                </a:solidFill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3297834" y="2698231"/>
            <a:ext cx="359769" cy="19548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13462" y="3076812"/>
            <a:ext cx="2270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Set bit number 0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3266812" y="2242507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5" name="Rectangle 14"/>
          <p:cNvSpPr/>
          <p:nvPr/>
        </p:nvSpPr>
        <p:spPr>
          <a:xfrm>
            <a:off x="1579581" y="5185253"/>
            <a:ext cx="2647646" cy="48410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err="1">
                <a:solidFill>
                  <a:sysClr val="windowText" lastClr="000000"/>
                </a:solidFill>
              </a:rPr>
              <a:t>insn</a:t>
            </a:r>
            <a:r>
              <a:rPr lang="en-US" sz="2400" dirty="0">
                <a:solidFill>
                  <a:sysClr val="windowText" lastClr="000000"/>
                </a:solidFill>
              </a:rPr>
              <a:t>   </a:t>
            </a:r>
            <a:r>
              <a:rPr lang="en-US" sz="2400" b="1" dirty="0" smtClean="0">
                <a:solidFill>
                  <a:srgbClr val="FF0000"/>
                </a:solidFill>
              </a:rPr>
              <a:t>y</a:t>
            </a:r>
            <a:endParaRPr lang="en-US" sz="2400" b="1" i="1" dirty="0">
              <a:solidFill>
                <a:srgbClr val="FF0000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4767792" y="2777391"/>
            <a:ext cx="22701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>
                <a:solidFill>
                  <a:srgbClr val="FF0000"/>
                </a:solidFill>
              </a:rPr>
              <a:t>Set bit number 5</a:t>
            </a:r>
            <a:endParaRPr lang="en-US" sz="2400" dirty="0">
              <a:solidFill>
                <a:srgbClr val="FF0000"/>
              </a:solidFill>
            </a:endParaRPr>
          </a:p>
        </p:txBody>
      </p:sp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3281282" y="2246567"/>
          <a:ext cx="5689600" cy="457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1" name="Rectangle 20"/>
          <p:cNvSpPr/>
          <p:nvPr/>
        </p:nvSpPr>
        <p:spPr>
          <a:xfrm>
            <a:off x="2848271" y="4088934"/>
            <a:ext cx="1635435" cy="42380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hash (</a:t>
            </a:r>
            <a:r>
              <a:rPr lang="en-US" sz="2400" dirty="0" smtClean="0">
                <a:solidFill>
                  <a:sysClr val="windowText" lastClr="000000"/>
                </a:solidFill>
              </a:rPr>
              <a:t>pf(</a:t>
            </a:r>
            <a:r>
              <a:rPr lang="en-US" sz="2400" b="1" dirty="0" smtClean="0">
                <a:solidFill>
                  <a:srgbClr val="FF0000"/>
                </a:solidFill>
              </a:rPr>
              <a:t>x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55615" y="5795174"/>
            <a:ext cx="118574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i="1" dirty="0" smtClean="0"/>
              <a:t>hash(x) = (( (x) + (x&gt;&gt;9) + (x&gt;&gt;18) + (x&gt;&gt;27) + (x&gt;&gt;36) + (x&gt;&gt;45) ) </a:t>
            </a:r>
            <a:r>
              <a:rPr lang="en-US" sz="2400" i="1" u="sng" dirty="0" smtClean="0"/>
              <a:t>mod</a:t>
            </a:r>
            <a:r>
              <a:rPr lang="en-US" sz="2400" i="1" dirty="0" smtClean="0"/>
              <a:t> 512</a:t>
            </a:r>
          </a:p>
          <a:p>
            <a:pPr algn="ctr"/>
            <a:r>
              <a:rPr lang="en-US" sz="2400" i="1" dirty="0" smtClean="0"/>
              <a:t>Hash function uses all bits of the physical address in calculating the index of bit to be modified</a:t>
            </a:r>
            <a:endParaRPr lang="en-US" sz="2400" i="1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3350613" y="2676887"/>
            <a:ext cx="4365710" cy="274524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4637636" y="4063036"/>
            <a:ext cx="1626255" cy="44970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ysClr val="windowText" lastClr="000000"/>
                </a:solidFill>
              </a:rPr>
              <a:t>hash (pf(</a:t>
            </a:r>
            <a:r>
              <a:rPr lang="en-US" sz="2400" b="1" dirty="0" smtClean="0">
                <a:solidFill>
                  <a:srgbClr val="FF0000"/>
                </a:solidFill>
              </a:rPr>
              <a:t>y</a:t>
            </a:r>
            <a:r>
              <a:rPr lang="en-US" sz="2400" dirty="0" smtClean="0">
                <a:solidFill>
                  <a:schemeClr val="tx1"/>
                </a:solidFill>
              </a:rPr>
              <a:t>)</a:t>
            </a:r>
            <a:r>
              <a:rPr lang="en-US" sz="2400" dirty="0" smtClean="0">
                <a:solidFill>
                  <a:sysClr val="windowText" lastClr="000000"/>
                </a:solidFill>
              </a:rPr>
              <a:t>)</a:t>
            </a:r>
            <a:endParaRPr lang="en-US" sz="2400" dirty="0">
              <a:solidFill>
                <a:sysClr val="windowText" lastClr="000000"/>
              </a:solidFill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872286" y="1211496"/>
            <a:ext cx="9028806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/>
              <a:t>Captures the set of physical code pages accessed by the </a:t>
            </a:r>
            <a:r>
              <a:rPr lang="en-US" sz="2400" dirty="0" err="1" smtClean="0"/>
              <a:t>SuperFunction</a:t>
            </a:r>
            <a:endParaRPr lang="en-US" sz="2400" dirty="0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0008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  <p:bldP spid="10" grpId="0" animBg="1"/>
      <p:bldP spid="11" grpId="0" animBg="1"/>
      <p:bldP spid="13" grpId="0"/>
      <p:bldP spid="15" grpId="0" animBg="1"/>
      <p:bldP spid="17" grpId="0"/>
      <p:bldP spid="21" grpId="0" animBg="1"/>
      <p:bldP spid="2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8704" y="-9257"/>
            <a:ext cx="10515600" cy="1325563"/>
          </a:xfrm>
        </p:spPr>
        <p:txBody>
          <a:bodyPr/>
          <a:lstStyle/>
          <a:p>
            <a:r>
              <a:rPr lang="en-US" dirty="0" smtClean="0"/>
              <a:t>Calculating Page Overlap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/>
          </p:nvPr>
        </p:nvGraphicFramePr>
        <p:xfrm>
          <a:off x="4283330" y="1958473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1828796" y="1861272"/>
            <a:ext cx="2503103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A</a:t>
            </a:r>
            <a:r>
              <a:rPr lang="en-US" sz="2400" dirty="0" smtClean="0">
                <a:solidFill>
                  <a:sysClr val="windowText" lastClr="000000"/>
                </a:solidFill>
              </a:rPr>
              <a:t>’s Page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/>
          </p:nvPr>
        </p:nvGraphicFramePr>
        <p:xfrm>
          <a:off x="4284371" y="1924018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18" name="Table 17"/>
          <p:cNvGraphicFramePr>
            <a:graphicFrameLocks noGrp="1"/>
          </p:cNvGraphicFramePr>
          <p:nvPr>
            <p:extLst/>
          </p:nvPr>
        </p:nvGraphicFramePr>
        <p:xfrm>
          <a:off x="4292600" y="3027360"/>
          <a:ext cx="5689600" cy="42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0" dirty="0" smtClean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2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b="1" dirty="0" smtClean="0">
                          <a:solidFill>
                            <a:srgbClr val="FF0000"/>
                          </a:solidFill>
                        </a:rPr>
                        <a:t>1</a:t>
                      </a:r>
                      <a:endParaRPr lang="en-US" sz="2200" b="1" dirty="0">
                        <a:solidFill>
                          <a:srgbClr val="FF0000"/>
                        </a:solidFill>
                      </a:endParaRP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26" name="Rectangle 25"/>
          <p:cNvSpPr/>
          <p:nvPr/>
        </p:nvSpPr>
        <p:spPr>
          <a:xfrm>
            <a:off x="4314146" y="1861272"/>
            <a:ext cx="780738" cy="16720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9173457" y="1861272"/>
            <a:ext cx="780738" cy="1672041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Content Placeholder 2"/>
          <p:cNvSpPr>
            <a:spLocks noGrp="1"/>
          </p:cNvSpPr>
          <p:nvPr>
            <p:ph idx="1"/>
          </p:nvPr>
        </p:nvSpPr>
        <p:spPr>
          <a:xfrm>
            <a:off x="1064307" y="4463894"/>
            <a:ext cx="10515600" cy="1037496"/>
          </a:xfrm>
        </p:spPr>
        <p:txBody>
          <a:bodyPr>
            <a:normAutofit/>
          </a:bodyPr>
          <a:lstStyle/>
          <a:p>
            <a:r>
              <a:rPr lang="en-US" dirty="0" smtClean="0"/>
              <a:t>Overlap between </a:t>
            </a:r>
            <a:r>
              <a:rPr lang="en-US" b="1" dirty="0" smtClean="0"/>
              <a:t>A</a:t>
            </a:r>
            <a:r>
              <a:rPr lang="en-US" dirty="0" smtClean="0"/>
              <a:t> and </a:t>
            </a:r>
            <a:r>
              <a:rPr lang="en-US" b="1" dirty="0" smtClean="0"/>
              <a:t>B</a:t>
            </a:r>
            <a:r>
              <a:rPr lang="en-US" dirty="0" smtClean="0"/>
              <a:t> = #common pages accessed = 2 </a:t>
            </a:r>
            <a:endParaRPr lang="en-US" dirty="0"/>
          </a:p>
          <a:p>
            <a:r>
              <a:rPr lang="en-US" dirty="0" smtClean="0"/>
              <a:t>Hamming weight of the bit vectors representing their Page-</a:t>
            </a:r>
            <a:r>
              <a:rPr lang="en-US" dirty="0" err="1" smtClean="0"/>
              <a:t>heatmaps</a:t>
            </a:r>
            <a:endParaRPr lang="en-US" dirty="0" smtClean="0"/>
          </a:p>
        </p:txBody>
      </p:sp>
      <p:sp>
        <p:nvSpPr>
          <p:cNvPr id="12" name="Rectangle 11"/>
          <p:cNvSpPr/>
          <p:nvPr/>
        </p:nvSpPr>
        <p:spPr>
          <a:xfrm>
            <a:off x="1802167" y="2953233"/>
            <a:ext cx="2511980" cy="44970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b="1" dirty="0" smtClean="0">
                <a:solidFill>
                  <a:sysClr val="windowText" lastClr="000000"/>
                </a:solidFill>
              </a:rPr>
              <a:t>B</a:t>
            </a:r>
            <a:r>
              <a:rPr lang="en-US" sz="2400" dirty="0" smtClean="0">
                <a:solidFill>
                  <a:sysClr val="windowText" lastClr="000000"/>
                </a:solidFill>
              </a:rPr>
              <a:t>’s Page </a:t>
            </a:r>
            <a:r>
              <a:rPr lang="en-US" sz="2400" dirty="0" err="1" smtClean="0">
                <a:solidFill>
                  <a:sysClr val="windowText" lastClr="000000"/>
                </a:solidFill>
              </a:rPr>
              <a:t>heatmap</a:t>
            </a:r>
            <a:r>
              <a:rPr lang="en-US" sz="2400" dirty="0" smtClean="0">
                <a:solidFill>
                  <a:sysClr val="windowText" lastClr="000000"/>
                </a:solidFill>
              </a:rPr>
              <a:t>:</a:t>
            </a:r>
            <a:endParaRPr lang="en-US" sz="2400" baseline="-25000" dirty="0">
              <a:solidFill>
                <a:sysClr val="windowText" lastClr="000000"/>
              </a:solidFill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628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66" y="-139148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94359719"/>
              </p:ext>
            </p:extLst>
          </p:nvPr>
        </p:nvGraphicFramePr>
        <p:xfrm>
          <a:off x="536713" y="974035"/>
          <a:ext cx="10817087" cy="574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9257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46020" y="365125"/>
            <a:ext cx="10515600" cy="1325563"/>
          </a:xfrm>
        </p:spPr>
        <p:txBody>
          <a:bodyPr/>
          <a:lstStyle/>
          <a:p>
            <a:r>
              <a:rPr lang="en-US" dirty="0" smtClean="0"/>
              <a:t>Benchmarks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 smtClean="0"/>
              <a:t>Network:</a:t>
            </a:r>
          </a:p>
          <a:p>
            <a:pPr marL="457200" lvl="1" indent="0">
              <a:buNone/>
            </a:pPr>
            <a:r>
              <a:rPr lang="en-US" dirty="0" smtClean="0"/>
              <a:t>1) Apache: Web server (</a:t>
            </a:r>
            <a:r>
              <a:rPr lang="en-US" i="1" dirty="0" smtClean="0"/>
              <a:t>Apache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2) ISCP: Secure copy file from remote machine to local machine (</a:t>
            </a:r>
            <a:r>
              <a:rPr lang="en-US" i="1" dirty="0" smtClean="0"/>
              <a:t>SCP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3) OSCP: Secure copy file from local machine to remote machine (</a:t>
            </a:r>
            <a:r>
              <a:rPr lang="en-US" i="1" dirty="0" smtClean="0"/>
              <a:t>SCP</a:t>
            </a:r>
            <a:r>
              <a:rPr lang="en-US" dirty="0" smtClean="0"/>
              <a:t>)</a:t>
            </a:r>
          </a:p>
          <a:p>
            <a:r>
              <a:rPr lang="en-US" dirty="0" smtClean="0"/>
              <a:t>Database: </a:t>
            </a:r>
          </a:p>
          <a:p>
            <a:pPr marL="457200" lvl="1" indent="0">
              <a:buNone/>
            </a:pPr>
            <a:r>
              <a:rPr lang="en-US" dirty="0" smtClean="0"/>
              <a:t>4) DSS: Decision Support System (</a:t>
            </a:r>
            <a:r>
              <a:rPr lang="en-US" i="1" dirty="0" smtClean="0"/>
              <a:t>TPCH: Query 2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5) OLTP: Online Transaction Processing (</a:t>
            </a:r>
            <a:r>
              <a:rPr lang="en-US" i="1" dirty="0" err="1" smtClean="0"/>
              <a:t>Sysbench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r>
              <a:rPr lang="en-US" dirty="0" smtClean="0"/>
              <a:t>File system</a:t>
            </a:r>
          </a:p>
          <a:p>
            <a:pPr marL="457200" lvl="1" indent="0">
              <a:buNone/>
            </a:pPr>
            <a:r>
              <a:rPr lang="en-US" dirty="0" smtClean="0"/>
              <a:t>6) Find: </a:t>
            </a:r>
            <a:r>
              <a:rPr lang="en-US" dirty="0" err="1" smtClean="0"/>
              <a:t>Filesystem</a:t>
            </a:r>
            <a:r>
              <a:rPr lang="en-US" dirty="0" smtClean="0"/>
              <a:t> browsing (</a:t>
            </a:r>
            <a:r>
              <a:rPr lang="en-US" i="1" dirty="0" smtClean="0"/>
              <a:t>Linux utility application Find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7) </a:t>
            </a:r>
            <a:r>
              <a:rPr lang="en-US" dirty="0" err="1" smtClean="0"/>
              <a:t>FileSrv</a:t>
            </a:r>
            <a:r>
              <a:rPr lang="en-US" dirty="0" smtClean="0"/>
              <a:t>: Random reads and writes to file (</a:t>
            </a:r>
            <a:r>
              <a:rPr lang="en-US" i="1" dirty="0" err="1" smtClean="0"/>
              <a:t>Sysbench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pPr marL="457200" lvl="1" indent="0">
              <a:buNone/>
            </a:pPr>
            <a:r>
              <a:rPr lang="en-US" dirty="0" smtClean="0"/>
              <a:t>8) </a:t>
            </a:r>
            <a:r>
              <a:rPr lang="en-US" dirty="0" err="1" smtClean="0"/>
              <a:t>MailSrvIO</a:t>
            </a:r>
            <a:r>
              <a:rPr lang="en-US" dirty="0" smtClean="0"/>
              <a:t>: Imitate file operations of a mail server (</a:t>
            </a:r>
            <a:r>
              <a:rPr lang="en-US" i="1" dirty="0" err="1" smtClean="0"/>
              <a:t>Filebench</a:t>
            </a:r>
            <a:r>
              <a:rPr lang="en-US" i="1" dirty="0" smtClean="0"/>
              <a:t> benchmark suite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3388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6184" y="12495"/>
            <a:ext cx="10515600" cy="1325563"/>
          </a:xfrm>
        </p:spPr>
        <p:txBody>
          <a:bodyPr/>
          <a:lstStyle/>
          <a:p>
            <a:r>
              <a:rPr lang="en-US" dirty="0" smtClean="0"/>
              <a:t>Instruction Breakup</a:t>
            </a:r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8344" y="919115"/>
            <a:ext cx="6972300" cy="5327890"/>
          </a:xfrm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309360" y="6339224"/>
            <a:ext cx="2743200" cy="365125"/>
          </a:xfrm>
        </p:spPr>
        <p:txBody>
          <a:bodyPr/>
          <a:lstStyle/>
          <a:p>
            <a:fld id="{BE45B73D-A6DB-45B9-834E-9BF64FD829E3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04630" y="5877559"/>
            <a:ext cx="2829749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20% for </a:t>
            </a:r>
            <a:r>
              <a:rPr lang="en-US" sz="2400" b="1" dirty="0" err="1" smtClean="0">
                <a:solidFill>
                  <a:srgbClr val="FF0000"/>
                </a:solidFill>
              </a:rPr>
              <a:t>Iscp</a:t>
            </a:r>
            <a:r>
              <a:rPr lang="en-US" sz="2400" b="1" dirty="0" smtClean="0">
                <a:solidFill>
                  <a:srgbClr val="FF0000"/>
                </a:solidFill>
              </a:rPr>
              <a:t> and DSS</a:t>
            </a:r>
            <a:endParaRPr lang="en-US" sz="2400" b="1" dirty="0">
              <a:solidFill>
                <a:srgbClr val="FF0000"/>
              </a:solidFill>
            </a:endParaRPr>
          </a:p>
        </p:txBody>
      </p:sp>
      <p:cxnSp>
        <p:nvCxnSpPr>
          <p:cNvPr id="8" name="Straight Arrow Connector 7"/>
          <p:cNvCxnSpPr>
            <a:stCxn id="10" idx="2"/>
            <a:endCxn id="7" idx="0"/>
          </p:cNvCxnSpPr>
          <p:nvPr/>
        </p:nvCxnSpPr>
        <p:spPr>
          <a:xfrm flipH="1">
            <a:off x="2019505" y="2511033"/>
            <a:ext cx="4759841" cy="33665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6587114" y="1689208"/>
            <a:ext cx="384464" cy="8218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5029783" y="1637724"/>
            <a:ext cx="373558" cy="9455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Arrow Connector 18"/>
          <p:cNvCxnSpPr>
            <a:stCxn id="16" idx="2"/>
            <a:endCxn id="7" idx="0"/>
          </p:cNvCxnSpPr>
          <p:nvPr/>
        </p:nvCxnSpPr>
        <p:spPr>
          <a:xfrm flipH="1">
            <a:off x="2019505" y="2583297"/>
            <a:ext cx="3197057" cy="329426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7356042" y="1639912"/>
            <a:ext cx="373558" cy="363133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/>
          <p:cNvCxnSpPr>
            <a:stCxn id="20" idx="3"/>
            <a:endCxn id="33" idx="0"/>
          </p:cNvCxnSpPr>
          <p:nvPr/>
        </p:nvCxnSpPr>
        <p:spPr>
          <a:xfrm>
            <a:off x="7729600" y="3455578"/>
            <a:ext cx="2617673" cy="229398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309360" y="5749565"/>
            <a:ext cx="2075825" cy="46166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FF0000"/>
                </a:solidFill>
              </a:rPr>
              <a:t>90% for </a:t>
            </a:r>
            <a:r>
              <a:rPr lang="en-US" sz="2400" b="1" dirty="0" err="1" smtClean="0">
                <a:solidFill>
                  <a:srgbClr val="FF0000"/>
                </a:solidFill>
              </a:rPr>
              <a:t>FileSrv</a:t>
            </a:r>
            <a:endParaRPr lang="en-US" sz="2400" b="1" dirty="0">
              <a:solidFill>
                <a:srgbClr val="FF0000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3862000" y="6086382"/>
            <a:ext cx="415805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err="1" smtClean="0"/>
              <a:t>Execn</a:t>
            </a:r>
            <a:r>
              <a:rPr lang="en-US" sz="2200" dirty="0" smtClean="0"/>
              <a:t> block: 1 billion </a:t>
            </a:r>
            <a:r>
              <a:rPr lang="en-US" sz="2200" dirty="0" err="1" smtClean="0"/>
              <a:t>insn</a:t>
            </a:r>
            <a:r>
              <a:rPr lang="en-US" sz="2200" dirty="0" smtClean="0"/>
              <a:t> per core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1893340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0" grpId="0" animBg="1"/>
      <p:bldP spid="16" grpId="0" animBg="1"/>
      <p:bldP spid="20" grpId="0" animBg="1"/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/>
          <p:cNvSpPr>
            <a:spLocks noGrp="1"/>
          </p:cNvSpPr>
          <p:nvPr>
            <p:ph type="title"/>
          </p:nvPr>
        </p:nvSpPr>
        <p:spPr>
          <a:xfrm>
            <a:off x="556605" y="410861"/>
            <a:ext cx="10891681" cy="631555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Instruction Breakup: Similarity Across Epochs</a:t>
            </a: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15</a:t>
            </a:fld>
            <a:endParaRPr lang="en-US"/>
          </a:p>
        </p:txBody>
      </p:sp>
      <p:pic>
        <p:nvPicPr>
          <p:cNvPr id="1028" name="Picture 4" descr="Image result for idea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2620" y="1674155"/>
            <a:ext cx="976457" cy="119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7530040" y="2908560"/>
            <a:ext cx="379076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Collect </a:t>
            </a:r>
            <a:r>
              <a:rPr lang="en-US" sz="2200" dirty="0" err="1" smtClean="0"/>
              <a:t>execn</a:t>
            </a:r>
            <a:r>
              <a:rPr lang="en-US" sz="2200" dirty="0" smtClean="0"/>
              <a:t> profile of  </a:t>
            </a:r>
            <a:r>
              <a:rPr lang="en-US" sz="2200" dirty="0" err="1" smtClean="0"/>
              <a:t>SuperFunctions</a:t>
            </a:r>
            <a:r>
              <a:rPr lang="en-US" sz="2200" dirty="0" smtClean="0"/>
              <a:t> in one epoch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sz="2200" dirty="0" smtClean="0"/>
              <a:t>Use it to decide a schedule for the next epoch</a:t>
            </a:r>
            <a:endParaRPr lang="en-US" sz="2200" dirty="0"/>
          </a:p>
        </p:txBody>
      </p:sp>
      <p:sp>
        <p:nvSpPr>
          <p:cNvPr id="3" name="Right Arrow 2"/>
          <p:cNvSpPr/>
          <p:nvPr/>
        </p:nvSpPr>
        <p:spPr>
          <a:xfrm>
            <a:off x="521735" y="4452447"/>
            <a:ext cx="5953923" cy="12469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Connector 5"/>
          <p:cNvCxnSpPr>
            <a:endCxn id="3" idx="1"/>
          </p:cNvCxnSpPr>
          <p:nvPr/>
        </p:nvCxnSpPr>
        <p:spPr>
          <a:xfrm>
            <a:off x="521735" y="2093714"/>
            <a:ext cx="0" cy="242107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537929"/>
              </p:ext>
            </p:extLst>
          </p:nvPr>
        </p:nvGraphicFramePr>
        <p:xfrm>
          <a:off x="623879" y="2575157"/>
          <a:ext cx="25815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28"/>
                <a:gridCol w="987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SuperFunction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Fraction</a:t>
                      </a:r>
                    </a:p>
                    <a:p>
                      <a:pPr algn="ctr"/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syscall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</a:t>
                      </a:r>
                      <a:r>
                        <a:rPr lang="en-US" dirty="0" err="1" smtClean="0"/>
                        <a:t>syscall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3" name="Straight Connector 32"/>
          <p:cNvCxnSpPr/>
          <p:nvPr/>
        </p:nvCxnSpPr>
        <p:spPr>
          <a:xfrm>
            <a:off x="3323817" y="2093714"/>
            <a:ext cx="0" cy="2358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4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789531"/>
              </p:ext>
            </p:extLst>
          </p:nvPr>
        </p:nvGraphicFramePr>
        <p:xfrm>
          <a:off x="3442192" y="2575157"/>
          <a:ext cx="2581564" cy="1752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4428"/>
                <a:gridCol w="987136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Type</a:t>
                      </a:r>
                      <a:r>
                        <a:rPr lang="en-US" baseline="0" dirty="0" smtClean="0"/>
                        <a:t> of </a:t>
                      </a:r>
                      <a:r>
                        <a:rPr lang="en-US" baseline="0" dirty="0" err="1" smtClean="0"/>
                        <a:t>SuperFunction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Fraction</a:t>
                      </a:r>
                    </a:p>
                    <a:p>
                      <a:pPr algn="ctr"/>
                      <a:r>
                        <a:rPr lang="en-US" dirty="0" smtClean="0"/>
                        <a:t>(%)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 smtClean="0"/>
                        <a:t>AppX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50 ± δ1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Read </a:t>
                      </a:r>
                      <a:r>
                        <a:rPr lang="en-US" dirty="0" err="1" smtClean="0"/>
                        <a:t>syscall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± δ2</a:t>
                      </a:r>
                      <a:endParaRPr lang="en-US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Write </a:t>
                      </a:r>
                      <a:r>
                        <a:rPr lang="en-US" dirty="0" err="1" smtClean="0"/>
                        <a:t>syscall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25 ± δ3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7" name="Straight Connector 36"/>
          <p:cNvCxnSpPr/>
          <p:nvPr/>
        </p:nvCxnSpPr>
        <p:spPr>
          <a:xfrm>
            <a:off x="6125899" y="2093714"/>
            <a:ext cx="0" cy="235873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521735" y="2149861"/>
            <a:ext cx="2802082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1364667" y="1747380"/>
            <a:ext cx="1096775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/>
              <a:t>Epoch </a:t>
            </a:r>
            <a:r>
              <a:rPr lang="en-US" sz="2200" i="1" dirty="0" smtClean="0"/>
              <a:t>n</a:t>
            </a:r>
          </a:p>
          <a:p>
            <a:pPr algn="ctr"/>
            <a:r>
              <a:rPr lang="en-US" sz="2200" dirty="0" smtClean="0"/>
              <a:t>(3ms)</a:t>
            </a:r>
            <a:endParaRPr lang="en-US" sz="2200" dirty="0"/>
          </a:p>
        </p:txBody>
      </p:sp>
      <p:cxnSp>
        <p:nvCxnSpPr>
          <p:cNvPr id="38" name="Straight Connector 37"/>
          <p:cNvCxnSpPr/>
          <p:nvPr/>
        </p:nvCxnSpPr>
        <p:spPr>
          <a:xfrm>
            <a:off x="3323816" y="2149861"/>
            <a:ext cx="2802082" cy="0"/>
          </a:xfrm>
          <a:prstGeom prst="line">
            <a:avLst/>
          </a:prstGeom>
          <a:ln w="28575">
            <a:solidFill>
              <a:schemeClr val="tx2">
                <a:lumMod val="75000"/>
              </a:schemeClr>
            </a:solidFill>
            <a:prstDash val="sysDot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4166748" y="1747380"/>
            <a:ext cx="1377300" cy="76944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200" dirty="0" smtClean="0"/>
              <a:t>Epoch </a:t>
            </a:r>
            <a:r>
              <a:rPr lang="en-US" sz="2200" i="1" dirty="0" smtClean="0"/>
              <a:t>n+1</a:t>
            </a:r>
          </a:p>
          <a:p>
            <a:pPr algn="ctr"/>
            <a:r>
              <a:rPr lang="en-US" sz="2200" dirty="0" smtClean="0"/>
              <a:t>(3ms)</a:t>
            </a:r>
            <a:endParaRPr lang="en-US" sz="2200" dirty="0"/>
          </a:p>
        </p:txBody>
      </p:sp>
      <p:cxnSp>
        <p:nvCxnSpPr>
          <p:cNvPr id="42" name="Elbow Connector 41"/>
          <p:cNvCxnSpPr/>
          <p:nvPr/>
        </p:nvCxnSpPr>
        <p:spPr>
          <a:xfrm>
            <a:off x="2693372" y="4327757"/>
            <a:ext cx="2735799" cy="12700"/>
          </a:xfrm>
          <a:prstGeom prst="bentConnector4">
            <a:avLst>
              <a:gd name="adj1" fmla="val 202"/>
              <a:gd name="adj2" fmla="val 6563646"/>
            </a:avLst>
          </a:prstGeom>
          <a:ln w="38100">
            <a:solidFill>
              <a:schemeClr val="tx2">
                <a:lumMod val="75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/>
          <p:cNvSpPr txBox="1"/>
          <p:nvPr/>
        </p:nvSpPr>
        <p:spPr>
          <a:xfrm>
            <a:off x="2661956" y="5156145"/>
            <a:ext cx="2783797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Instruction breakup remains mostly similar</a:t>
            </a:r>
            <a:endParaRPr lang="en-US" sz="2200" dirty="0"/>
          </a:p>
        </p:txBody>
      </p:sp>
      <p:sp>
        <p:nvSpPr>
          <p:cNvPr id="48" name="TextBox 47"/>
          <p:cNvSpPr txBox="1"/>
          <p:nvPr/>
        </p:nvSpPr>
        <p:spPr>
          <a:xfrm>
            <a:off x="5827808" y="4591723"/>
            <a:ext cx="81785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2060"/>
                </a:solidFill>
              </a:rPr>
              <a:t>Time</a:t>
            </a:r>
            <a:endParaRPr lang="en-US" sz="2400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6751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9" grpId="0" animBg="1"/>
      <p:bldP spid="4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66" y="-139148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536713" y="974035"/>
          <a:ext cx="10817087" cy="574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/>
          <p:cNvCxnSpPr/>
          <p:nvPr/>
        </p:nvCxnSpPr>
        <p:spPr>
          <a:xfrm>
            <a:off x="1169230" y="3948573"/>
            <a:ext cx="0" cy="2391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1169230" y="4278356"/>
            <a:ext cx="794479" cy="434715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963709" y="4278355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2758188" y="4284031"/>
            <a:ext cx="1484030" cy="434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4242217" y="4284506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6071018" y="5181229"/>
            <a:ext cx="1484026" cy="434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5276538" y="5189704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6341928" y="1166746"/>
            <a:ext cx="49026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Allocation Table for the current epoch</a:t>
            </a:r>
            <a:endParaRPr lang="en-US" sz="2400" dirty="0"/>
          </a:p>
        </p:txBody>
      </p:sp>
      <p:sp>
        <p:nvSpPr>
          <p:cNvPr id="20" name="TextBox 19"/>
          <p:cNvSpPr txBox="1"/>
          <p:nvPr/>
        </p:nvSpPr>
        <p:spPr>
          <a:xfrm>
            <a:off x="149902" y="4212237"/>
            <a:ext cx="99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Core 0</a:t>
            </a:r>
            <a:endParaRPr lang="en-US" sz="24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152402" y="5114143"/>
            <a:ext cx="9917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/>
              <a:t>Core 1</a:t>
            </a:r>
            <a:endParaRPr lang="en-US" sz="2400" b="1" dirty="0"/>
          </a:p>
        </p:txBody>
      </p:sp>
      <p:sp>
        <p:nvSpPr>
          <p:cNvPr id="25" name="TextBox 24"/>
          <p:cNvSpPr txBox="1"/>
          <p:nvPr/>
        </p:nvSpPr>
        <p:spPr>
          <a:xfrm rot="19449177">
            <a:off x="1242168" y="3658508"/>
            <a:ext cx="9220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TAlloc</a:t>
            </a:r>
            <a:endParaRPr lang="en-US" sz="2400" dirty="0"/>
          </a:p>
        </p:txBody>
      </p:sp>
      <p:sp>
        <p:nvSpPr>
          <p:cNvPr id="26" name="TextBox 25"/>
          <p:cNvSpPr txBox="1"/>
          <p:nvPr/>
        </p:nvSpPr>
        <p:spPr>
          <a:xfrm rot="19449177">
            <a:off x="1916667" y="3633081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sp>
        <p:nvSpPr>
          <p:cNvPr id="32" name="TextBox 31"/>
          <p:cNvSpPr txBox="1"/>
          <p:nvPr/>
        </p:nvSpPr>
        <p:spPr>
          <a:xfrm rot="19449177">
            <a:off x="2984688" y="3484851"/>
            <a:ext cx="18255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ApplicationX</a:t>
            </a:r>
            <a:endParaRPr lang="en-US" sz="2400" dirty="0"/>
          </a:p>
        </p:txBody>
      </p:sp>
      <p:sp>
        <p:nvSpPr>
          <p:cNvPr id="33" name="TextBox 32"/>
          <p:cNvSpPr txBox="1"/>
          <p:nvPr/>
        </p:nvSpPr>
        <p:spPr>
          <a:xfrm rot="19449177">
            <a:off x="4268003" y="3573987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sp>
        <p:nvSpPr>
          <p:cNvPr id="36" name="Rectangle 35"/>
          <p:cNvSpPr/>
          <p:nvPr/>
        </p:nvSpPr>
        <p:spPr>
          <a:xfrm>
            <a:off x="7555045" y="5191327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/>
          <p:cNvSpPr txBox="1"/>
          <p:nvPr/>
        </p:nvSpPr>
        <p:spPr>
          <a:xfrm rot="19449177">
            <a:off x="6108015" y="5754595"/>
            <a:ext cx="12033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R</a:t>
            </a:r>
            <a:r>
              <a:rPr lang="en-US" sz="2400" dirty="0" err="1" smtClean="0"/>
              <a:t>eadSys</a:t>
            </a:r>
            <a:endParaRPr lang="en-US" sz="2400" dirty="0"/>
          </a:p>
        </p:txBody>
      </p:sp>
      <p:sp>
        <p:nvSpPr>
          <p:cNvPr id="47" name="Rectangle 46"/>
          <p:cNvSpPr/>
          <p:nvPr/>
        </p:nvSpPr>
        <p:spPr>
          <a:xfrm>
            <a:off x="9386549" y="4284981"/>
            <a:ext cx="1484026" cy="43471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Rectangle 47"/>
          <p:cNvSpPr/>
          <p:nvPr/>
        </p:nvSpPr>
        <p:spPr>
          <a:xfrm>
            <a:off x="8592069" y="4293456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10870576" y="4295079"/>
            <a:ext cx="794479" cy="434715"/>
          </a:xfrm>
          <a:prstGeom prst="rect">
            <a:avLst/>
          </a:prstGeom>
          <a:solidFill>
            <a:schemeClr val="accent5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/>
          <p:cNvCxnSpPr>
            <a:endCxn id="48" idx="1"/>
          </p:cNvCxnSpPr>
          <p:nvPr/>
        </p:nvCxnSpPr>
        <p:spPr>
          <a:xfrm flipV="1">
            <a:off x="8322037" y="4510814"/>
            <a:ext cx="270032" cy="886804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 rot="19449177">
            <a:off x="9659001" y="3337075"/>
            <a:ext cx="17565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ApplicationX</a:t>
            </a:r>
            <a:endParaRPr lang="en-US" sz="2400" dirty="0"/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5021705" y="4495713"/>
            <a:ext cx="254833" cy="905562"/>
          </a:xfrm>
          <a:prstGeom prst="straightConnector1">
            <a:avLst/>
          </a:prstGeom>
          <a:ln w="3810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9449177">
            <a:off x="4714912" y="5765549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sp>
        <p:nvSpPr>
          <p:cNvPr id="31" name="TextBox 30"/>
          <p:cNvSpPr txBox="1"/>
          <p:nvPr/>
        </p:nvSpPr>
        <p:spPr>
          <a:xfrm rot="19449177">
            <a:off x="7126263" y="5861148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sp>
        <p:nvSpPr>
          <p:cNvPr id="34" name="TextBox 33"/>
          <p:cNvSpPr txBox="1"/>
          <p:nvPr/>
        </p:nvSpPr>
        <p:spPr>
          <a:xfrm rot="19449177">
            <a:off x="8574648" y="3445534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sp>
        <p:nvSpPr>
          <p:cNvPr id="35" name="TextBox 34"/>
          <p:cNvSpPr txBox="1"/>
          <p:nvPr/>
        </p:nvSpPr>
        <p:spPr>
          <a:xfrm rot="19449177">
            <a:off x="10854021" y="3506505"/>
            <a:ext cx="13118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 smtClean="0"/>
              <a:t>TMigrate</a:t>
            </a:r>
            <a:endParaRPr lang="en-US" sz="2400" dirty="0"/>
          </a:p>
        </p:txBody>
      </p:sp>
      <p:graphicFrame>
        <p:nvGraphicFramePr>
          <p:cNvPr id="37" name="Table 36"/>
          <p:cNvGraphicFramePr>
            <a:graphicFrameLocks noGrp="1"/>
          </p:cNvGraphicFramePr>
          <p:nvPr>
            <p:extLst/>
          </p:nvPr>
        </p:nvGraphicFramePr>
        <p:xfrm>
          <a:off x="599326" y="1496245"/>
          <a:ext cx="34482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06183"/>
                <a:gridCol w="942112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SuperFunction</a:t>
                      </a:r>
                      <a:r>
                        <a:rPr lang="en-US" sz="2200" dirty="0" smtClean="0"/>
                        <a:t> 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Time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ApplicationX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1.5 </a:t>
                      </a:r>
                      <a:r>
                        <a:rPr lang="en-US" sz="2200" dirty="0" err="1" smtClean="0"/>
                        <a:t>ms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ReadSys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1.5 </a:t>
                      </a:r>
                      <a:r>
                        <a:rPr lang="en-US" sz="2200" dirty="0" err="1" smtClean="0"/>
                        <a:t>ms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8" name="Table 37"/>
          <p:cNvGraphicFramePr>
            <a:graphicFrameLocks noGrp="1"/>
          </p:cNvGraphicFramePr>
          <p:nvPr>
            <p:extLst/>
          </p:nvPr>
        </p:nvGraphicFramePr>
        <p:xfrm>
          <a:off x="6813031" y="1561790"/>
          <a:ext cx="344829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9761"/>
                <a:gridCol w="858534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SuperFunctionType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Core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ApplicationX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ReadSys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9" name="TextBox 38"/>
          <p:cNvSpPr txBox="1"/>
          <p:nvPr/>
        </p:nvSpPr>
        <p:spPr>
          <a:xfrm>
            <a:off x="319327" y="1096391"/>
            <a:ext cx="47023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Execution statistics of the last epoch</a:t>
            </a:r>
            <a:endParaRPr lang="en-US" sz="2400" dirty="0"/>
          </a:p>
        </p:txBody>
      </p:sp>
      <p:sp>
        <p:nvSpPr>
          <p:cNvPr id="44" name="Title 1"/>
          <p:cNvSpPr>
            <a:spLocks noGrp="1"/>
          </p:cNvSpPr>
          <p:nvPr>
            <p:ph type="title"/>
          </p:nvPr>
        </p:nvSpPr>
        <p:spPr>
          <a:xfrm>
            <a:off x="4003746" y="-54158"/>
            <a:ext cx="4203554" cy="937336"/>
          </a:xfrm>
        </p:spPr>
        <p:txBody>
          <a:bodyPr>
            <a:noAutofit/>
          </a:bodyPr>
          <a:lstStyle/>
          <a:p>
            <a:pPr algn="ctr"/>
            <a:r>
              <a:rPr lang="en-US" sz="3600" b="1" dirty="0" smtClean="0"/>
              <a:t>Hierarchical Scheduler</a:t>
            </a:r>
            <a:endParaRPr lang="en-US" sz="3600" b="1" dirty="0"/>
          </a:p>
        </p:txBody>
      </p:sp>
      <p:cxnSp>
        <p:nvCxnSpPr>
          <p:cNvPr id="29" name="Straight Arrow Connector 28"/>
          <p:cNvCxnSpPr>
            <a:endCxn id="25" idx="0"/>
          </p:cNvCxnSpPr>
          <p:nvPr/>
        </p:nvCxnSpPr>
        <p:spPr>
          <a:xfrm>
            <a:off x="1194312" y="2728210"/>
            <a:ext cx="373699" cy="97402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>
            <a:stCxn id="25" idx="3"/>
            <a:endCxn id="38" idx="1"/>
          </p:cNvCxnSpPr>
          <p:nvPr/>
        </p:nvCxnSpPr>
        <p:spPr>
          <a:xfrm flipV="1">
            <a:off x="2076890" y="2201870"/>
            <a:ext cx="4736141" cy="1417485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48518" y="6339655"/>
            <a:ext cx="2369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chemeClr val="accent5">
                    <a:lumMod val="50000"/>
                  </a:schemeClr>
                </a:solidFill>
              </a:rPr>
              <a:t>Start of an epoch</a:t>
            </a:r>
            <a:endParaRPr lang="en-US" sz="2400" b="1" dirty="0">
              <a:solidFill>
                <a:schemeClr val="accent5">
                  <a:lumMod val="50000"/>
                </a:schemeClr>
              </a:solidFill>
            </a:endParaRPr>
          </a:p>
        </p:txBody>
      </p:sp>
      <p:cxnSp>
        <p:nvCxnSpPr>
          <p:cNvPr id="54" name="Straight Arrow Connector 53"/>
          <p:cNvCxnSpPr>
            <a:stCxn id="53" idx="3"/>
          </p:cNvCxnSpPr>
          <p:nvPr/>
        </p:nvCxnSpPr>
        <p:spPr>
          <a:xfrm flipV="1">
            <a:off x="2618269" y="6567630"/>
            <a:ext cx="9159211" cy="285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/>
          <p:cNvSpPr/>
          <p:nvPr/>
        </p:nvSpPr>
        <p:spPr>
          <a:xfrm>
            <a:off x="5338654" y="6356042"/>
            <a:ext cx="810326" cy="38043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rgbClr val="002060"/>
                </a:solidFill>
              </a:rPr>
              <a:t>Time</a:t>
            </a:r>
            <a:endParaRPr lang="en-US" sz="2200" b="1" dirty="0">
              <a:solidFill>
                <a:srgbClr val="002060"/>
              </a:solidFill>
            </a:endParaRPr>
          </a:p>
        </p:txBody>
      </p:sp>
      <p:cxnSp>
        <p:nvCxnSpPr>
          <p:cNvPr id="60" name="Straight Arrow Connector 59"/>
          <p:cNvCxnSpPr>
            <a:stCxn id="38" idx="2"/>
            <a:endCxn id="33" idx="3"/>
          </p:cNvCxnSpPr>
          <p:nvPr/>
        </p:nvCxnSpPr>
        <p:spPr>
          <a:xfrm flipH="1">
            <a:off x="5455654" y="2841950"/>
            <a:ext cx="3081524" cy="578731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>
            <a:stCxn id="38" idx="2"/>
            <a:endCxn id="36" idx="0"/>
          </p:cNvCxnSpPr>
          <p:nvPr/>
        </p:nvCxnSpPr>
        <p:spPr>
          <a:xfrm flipH="1">
            <a:off x="7952285" y="2841950"/>
            <a:ext cx="584893" cy="234937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17</a:t>
            </a:fld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3410406" y="3226935"/>
            <a:ext cx="703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Executed at the start of the epoch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/>
              <a:t>Performs resource allocation for the current epoch</a:t>
            </a:r>
            <a:endParaRPr lang="en-US" sz="2400" dirty="0"/>
          </a:p>
        </p:txBody>
      </p:sp>
      <p:sp>
        <p:nvSpPr>
          <p:cNvPr id="45" name="TextBox 44"/>
          <p:cNvSpPr txBox="1"/>
          <p:nvPr/>
        </p:nvSpPr>
        <p:spPr>
          <a:xfrm>
            <a:off x="4858274" y="3327373"/>
            <a:ext cx="201326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Steering Logic</a:t>
            </a:r>
            <a:endParaRPr lang="en-US" sz="2400" dirty="0"/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4232" y="3125125"/>
            <a:ext cx="711515" cy="835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4268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000"/>
                            </p:stCondLst>
                            <p:childTnLst>
                              <p:par>
                                <p:cTn id="6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4000"/>
                            </p:stCondLst>
                            <p:childTnLst>
                              <p:par>
                                <p:cTn id="64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6500"/>
                            </p:stCondLst>
                            <p:childTnLst>
                              <p:par>
                                <p:cTn id="7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7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8500"/>
                            </p:stCondLst>
                            <p:childTnLst>
                              <p:par>
                                <p:cTn id="8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10500"/>
                            </p:stCondLst>
                            <p:childTnLst>
                              <p:par>
                                <p:cTn id="89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2000"/>
                            </p:stCondLst>
                            <p:childTnLst>
                              <p:par>
                                <p:cTn id="9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13000"/>
                            </p:stCondLst>
                            <p:childTnLst>
                              <p:par>
                                <p:cTn id="100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2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4000"/>
                            </p:stCondLst>
                            <p:childTnLst>
                              <p:par>
                                <p:cTn id="105" presetID="1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5" grpId="0" animBg="1"/>
      <p:bldP spid="16" grpId="0" animBg="1"/>
      <p:bldP spid="19" grpId="0"/>
      <p:bldP spid="25" grpId="0"/>
      <p:bldP spid="26" grpId="0"/>
      <p:bldP spid="32" grpId="0"/>
      <p:bldP spid="33" grpId="0"/>
      <p:bldP spid="36" grpId="0" animBg="1"/>
      <p:bldP spid="42" grpId="0"/>
      <p:bldP spid="47" grpId="0" animBg="1"/>
      <p:bldP spid="48" grpId="0" animBg="1"/>
      <p:bldP spid="49" grpId="0" animBg="1"/>
      <p:bldP spid="51" grpId="0"/>
      <p:bldP spid="30" grpId="0"/>
      <p:bldP spid="31" grpId="0"/>
      <p:bldP spid="34" grpId="0"/>
      <p:bldP spid="35" grpId="0"/>
      <p:bldP spid="3" grpId="0"/>
      <p:bldP spid="3" grpId="1"/>
      <p:bldP spid="45" grpId="0"/>
      <p:bldP spid="45" grpId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4733" y="83513"/>
            <a:ext cx="10515600" cy="1325563"/>
          </a:xfrm>
        </p:spPr>
        <p:txBody>
          <a:bodyPr/>
          <a:lstStyle/>
          <a:p>
            <a:r>
              <a:rPr lang="en-US" dirty="0" err="1" smtClean="0"/>
              <a:t>TAlloc</a:t>
            </a:r>
            <a:endParaRPr lang="en-US" dirty="0"/>
          </a:p>
        </p:txBody>
      </p:sp>
      <p:graphicFrame>
        <p:nvGraphicFramePr>
          <p:cNvPr id="12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50589382"/>
              </p:ext>
            </p:extLst>
          </p:nvPr>
        </p:nvGraphicFramePr>
        <p:xfrm>
          <a:off x="265477" y="2379555"/>
          <a:ext cx="6026046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27947"/>
                <a:gridCol w="1184879"/>
                <a:gridCol w="794479"/>
                <a:gridCol w="19187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SuperFuncType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Time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Freq.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Page-</a:t>
                      </a:r>
                      <a:r>
                        <a:rPr lang="en-US" sz="2200" dirty="0" err="1" smtClean="0"/>
                        <a:t>heatmap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 </a:t>
                      </a:r>
                      <a:r>
                        <a:rPr lang="en-US" sz="2200" dirty="0" err="1" smtClean="0"/>
                        <a:t>ms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10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PH</a:t>
                      </a:r>
                      <a:r>
                        <a:rPr lang="en-US" sz="2200" baseline="-25000" dirty="0" smtClean="0"/>
                        <a:t>A</a:t>
                      </a:r>
                      <a:endParaRPr lang="en-US" sz="2200" baseline="-250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 </a:t>
                      </a:r>
                      <a:r>
                        <a:rPr lang="en-US" sz="2200" dirty="0" err="1" smtClean="0"/>
                        <a:t>ms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PH</a:t>
                      </a:r>
                      <a:r>
                        <a:rPr lang="en-US" sz="2200" baseline="-25000" dirty="0" smtClean="0"/>
                        <a:t>B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1 </a:t>
                      </a:r>
                      <a:r>
                        <a:rPr lang="en-US" sz="2200" dirty="0" err="1" smtClean="0"/>
                        <a:t>ms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5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PH</a:t>
                      </a:r>
                      <a:r>
                        <a:rPr lang="en-US" sz="2200" baseline="-25000" dirty="0" smtClean="0"/>
                        <a:t>C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572207" y="1973464"/>
            <a:ext cx="34324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Last Epoch’s </a:t>
            </a:r>
            <a:r>
              <a:rPr lang="en-US" sz="2400" b="1" u="sng" dirty="0" err="1" smtClean="0"/>
              <a:t>Execn</a:t>
            </a:r>
            <a:r>
              <a:rPr lang="en-US" sz="2400" b="1" u="sng" dirty="0" smtClean="0"/>
              <a:t> Profile</a:t>
            </a:r>
            <a:endParaRPr lang="en-US" sz="2400" b="1" u="sng" dirty="0"/>
          </a:p>
        </p:txBody>
      </p:sp>
      <p:sp>
        <p:nvSpPr>
          <p:cNvPr id="14" name="TextBox 13"/>
          <p:cNvSpPr txBox="1"/>
          <p:nvPr/>
        </p:nvSpPr>
        <p:spPr>
          <a:xfrm>
            <a:off x="8069211" y="960570"/>
            <a:ext cx="22213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Allocation Table</a:t>
            </a:r>
            <a:endParaRPr lang="en-US" sz="2400" b="1" u="sng" dirty="0"/>
          </a:p>
        </p:txBody>
      </p:sp>
      <p:graphicFrame>
        <p:nvGraphicFramePr>
          <p:cNvPr id="15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872328"/>
              </p:ext>
            </p:extLst>
          </p:nvPr>
        </p:nvGraphicFramePr>
        <p:xfrm>
          <a:off x="7241866" y="1355614"/>
          <a:ext cx="344829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454"/>
                <a:gridCol w="109484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SuperFuncType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Cores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0,1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2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3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7" name="Straight Arrow Connector 16"/>
          <p:cNvCxnSpPr>
            <a:endCxn id="15" idx="1"/>
          </p:cNvCxnSpPr>
          <p:nvPr/>
        </p:nvCxnSpPr>
        <p:spPr>
          <a:xfrm flipV="1">
            <a:off x="6276532" y="2209054"/>
            <a:ext cx="965334" cy="9991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577648" y="3536954"/>
            <a:ext cx="19394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u="sng" dirty="0" smtClean="0"/>
              <a:t>Overlap Table</a:t>
            </a:r>
            <a:endParaRPr lang="en-US" sz="2400" b="1" u="sng" dirty="0"/>
          </a:p>
        </p:txBody>
      </p:sp>
      <p:graphicFrame>
        <p:nvGraphicFramePr>
          <p:cNvPr id="19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5006609"/>
              </p:ext>
            </p:extLst>
          </p:nvPr>
        </p:nvGraphicFramePr>
        <p:xfrm>
          <a:off x="7241866" y="3935603"/>
          <a:ext cx="4506075" cy="1706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53454"/>
                <a:gridCol w="215262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err="1" smtClean="0"/>
                        <a:t>SuperFuncType</a:t>
                      </a:r>
                      <a:endParaRPr lang="en-US" sz="2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Overlap Value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A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200" dirty="0" smtClean="0"/>
                        <a:t>(B, 3) (C, 1)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B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(A, 3) (C, 2)</a:t>
                      </a:r>
                      <a:endParaRPr lang="en-US" sz="22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C</a:t>
                      </a:r>
                      <a:endParaRPr lang="en-US" sz="2200" baseline="-25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 smtClean="0"/>
                        <a:t>(B, 2) (A, 1)</a:t>
                      </a:r>
                      <a:endParaRPr lang="en-US" sz="2200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21" name="Straight Arrow Connector 20"/>
          <p:cNvCxnSpPr>
            <a:endCxn id="19" idx="1"/>
          </p:cNvCxnSpPr>
          <p:nvPr/>
        </p:nvCxnSpPr>
        <p:spPr>
          <a:xfrm>
            <a:off x="6276532" y="3208196"/>
            <a:ext cx="965334" cy="158084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055375" y="4127635"/>
            <a:ext cx="473346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Based on the execution of last epoch</a:t>
            </a:r>
            <a:endParaRPr lang="en-US" sz="24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179899" y="6333029"/>
            <a:ext cx="2743200" cy="365125"/>
          </a:xfrm>
        </p:spPr>
        <p:txBody>
          <a:bodyPr/>
          <a:lstStyle/>
          <a:p>
            <a:fld id="{BE45B73D-A6DB-45B9-834E-9BF64FD829E3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0250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7" y="351118"/>
            <a:ext cx="5762593" cy="1325563"/>
          </a:xfrm>
        </p:spPr>
        <p:txBody>
          <a:bodyPr/>
          <a:lstStyle/>
          <a:p>
            <a:r>
              <a:rPr lang="en-US" dirty="0" err="1" smtClean="0"/>
              <a:t>TMigrate</a:t>
            </a:r>
            <a:r>
              <a:rPr lang="en-US" dirty="0" smtClean="0"/>
              <a:t>: Work Stealing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217639" y="6002724"/>
            <a:ext cx="609600" cy="52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9B009D-E24C-449E-9507-6C8A205F7FC6}" type="slidenum">
              <a:rPr lang="en-US" smtClean="0">
                <a:solidFill>
                  <a:schemeClr val="tx1"/>
                </a:solidFill>
              </a:rPr>
              <a:pPr/>
              <a:t>19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302727" y="1983757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1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512527" y="1983757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2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722327" y="1983757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3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932127" y="1983757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4</a:t>
            </a:r>
          </a:p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400" b="1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5512527" y="2983575"/>
            <a:ext cx="1651819" cy="40005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5512526" y="3416502"/>
            <a:ext cx="1651819" cy="40005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512526" y="3849429"/>
            <a:ext cx="1651819" cy="40005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2" name="Rectangle 21"/>
          <p:cNvSpPr/>
          <p:nvPr/>
        </p:nvSpPr>
        <p:spPr>
          <a:xfrm>
            <a:off x="7722328" y="2983575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3" name="Rectangle 22"/>
          <p:cNvSpPr/>
          <p:nvPr/>
        </p:nvSpPr>
        <p:spPr>
          <a:xfrm>
            <a:off x="7722327" y="3416502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7722327" y="3849429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6" name="Rectangle 25"/>
          <p:cNvSpPr/>
          <p:nvPr/>
        </p:nvSpPr>
        <p:spPr>
          <a:xfrm>
            <a:off x="9932127" y="2983575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7" name="Rectangle 26"/>
          <p:cNvSpPr/>
          <p:nvPr/>
        </p:nvSpPr>
        <p:spPr>
          <a:xfrm>
            <a:off x="9932126" y="3416502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8" name="Rectangle 27"/>
          <p:cNvSpPr/>
          <p:nvPr/>
        </p:nvSpPr>
        <p:spPr>
          <a:xfrm>
            <a:off x="9932126" y="3849429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3738945" y="2750673"/>
            <a:ext cx="7793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?</a:t>
            </a:r>
            <a:endParaRPr lang="en-US" sz="10000" dirty="0"/>
          </a:p>
        </p:txBody>
      </p:sp>
      <p:sp>
        <p:nvSpPr>
          <p:cNvPr id="29" name="TextBox 28"/>
          <p:cNvSpPr txBox="1"/>
          <p:nvPr/>
        </p:nvSpPr>
        <p:spPr>
          <a:xfrm>
            <a:off x="1516544" y="5766258"/>
            <a:ext cx="945438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smtClean="0"/>
              <a:t>What to do when core has no </a:t>
            </a:r>
            <a:r>
              <a:rPr lang="en-US" sz="3200" dirty="0" err="1" smtClean="0"/>
              <a:t>SuperFunction</a:t>
            </a:r>
            <a:r>
              <a:rPr lang="en-US" sz="3200" dirty="0" smtClean="0"/>
              <a:t> to execute</a:t>
            </a:r>
            <a:endParaRPr lang="en-US" sz="3200" dirty="0"/>
          </a:p>
        </p:txBody>
      </p:sp>
      <p:sp>
        <p:nvSpPr>
          <p:cNvPr id="30" name="Rectangle 29"/>
          <p:cNvSpPr/>
          <p:nvPr/>
        </p:nvSpPr>
        <p:spPr>
          <a:xfrm>
            <a:off x="5512525" y="4282356"/>
            <a:ext cx="1651819" cy="400050"/>
          </a:xfrm>
          <a:prstGeom prst="rect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A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1" name="Rectangle 30"/>
          <p:cNvSpPr/>
          <p:nvPr/>
        </p:nvSpPr>
        <p:spPr>
          <a:xfrm>
            <a:off x="7722327" y="4253847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9932125" y="4268101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655542" y="5781162"/>
            <a:ext cx="7073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Steal same type of work from other cores</a:t>
            </a:r>
            <a:endParaRPr lang="en-US" sz="3200" u="sng" dirty="0"/>
          </a:p>
        </p:txBody>
      </p:sp>
      <p:sp>
        <p:nvSpPr>
          <p:cNvPr id="4" name="TextBox 3"/>
          <p:cNvSpPr txBox="1"/>
          <p:nvPr/>
        </p:nvSpPr>
        <p:spPr>
          <a:xfrm>
            <a:off x="1600197" y="2069572"/>
            <a:ext cx="114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Cores</a:t>
            </a:r>
            <a:endParaRPr lang="en-US" sz="28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2697743" y="2384987"/>
            <a:ext cx="3823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/>
          <p:cNvGrpSpPr/>
          <p:nvPr/>
        </p:nvGrpSpPr>
        <p:grpSpPr>
          <a:xfrm>
            <a:off x="114383" y="3225417"/>
            <a:ext cx="2923500" cy="954107"/>
            <a:chOff x="55231" y="3137653"/>
            <a:chExt cx="2923500" cy="954107"/>
          </a:xfrm>
        </p:grpSpPr>
        <p:sp>
          <p:nvSpPr>
            <p:cNvPr id="33" name="TextBox 32"/>
            <p:cNvSpPr txBox="1"/>
            <p:nvPr/>
          </p:nvSpPr>
          <p:spPr>
            <a:xfrm>
              <a:off x="55231" y="3137653"/>
              <a:ext cx="27889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List of pending </a:t>
              </a:r>
              <a:r>
                <a:rPr lang="en-US" sz="2800" dirty="0" err="1" smtClean="0"/>
                <a:t>SuperFunctions</a:t>
              </a:r>
              <a:endParaRPr lang="en-US" sz="2800" dirty="0"/>
            </a:p>
          </p:txBody>
        </p:sp>
        <p:cxnSp>
          <p:nvCxnSpPr>
            <p:cNvPr id="34" name="Straight Arrow Connector 33"/>
            <p:cNvCxnSpPr/>
            <p:nvPr/>
          </p:nvCxnSpPr>
          <p:spPr>
            <a:xfrm>
              <a:off x="2596390" y="3637607"/>
              <a:ext cx="3823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19</a:t>
            </a:fld>
            <a:endParaRPr lang="en-US"/>
          </a:p>
        </p:txBody>
      </p:sp>
      <p:cxnSp>
        <p:nvCxnSpPr>
          <p:cNvPr id="10" name="Curved Connector 9"/>
          <p:cNvCxnSpPr>
            <a:stCxn id="30" idx="2"/>
            <a:endCxn id="3" idx="2"/>
          </p:cNvCxnSpPr>
          <p:nvPr/>
        </p:nvCxnSpPr>
        <p:spPr>
          <a:xfrm rot="5400000" flipH="1">
            <a:off x="5083277" y="3427249"/>
            <a:ext cx="300517" cy="2209799"/>
          </a:xfrm>
          <a:prstGeom prst="curvedConnector3">
            <a:avLst>
              <a:gd name="adj1" fmla="val -7606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urved Connector 11"/>
          <p:cNvCxnSpPr>
            <a:stCxn id="31" idx="2"/>
            <a:endCxn id="3" idx="2"/>
          </p:cNvCxnSpPr>
          <p:nvPr/>
        </p:nvCxnSpPr>
        <p:spPr>
          <a:xfrm rot="5400000" flipH="1">
            <a:off x="6202433" y="2308093"/>
            <a:ext cx="272008" cy="4419601"/>
          </a:xfrm>
          <a:prstGeom prst="curvedConnector3">
            <a:avLst>
              <a:gd name="adj1" fmla="val -184892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urved Connector 34"/>
          <p:cNvCxnSpPr>
            <a:stCxn id="32" idx="2"/>
            <a:endCxn id="3" idx="2"/>
          </p:cNvCxnSpPr>
          <p:nvPr/>
        </p:nvCxnSpPr>
        <p:spPr>
          <a:xfrm rot="5400000" flipH="1">
            <a:off x="7300205" y="1210321"/>
            <a:ext cx="286262" cy="6629399"/>
          </a:xfrm>
          <a:prstGeom prst="curvedConnector3">
            <a:avLst>
              <a:gd name="adj1" fmla="val -284291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101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50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6.25E-7 3.7037E-6 L -0.08945 3.7037E-6 C -0.12956 3.7037E-6 -0.17891 -0.05324 -0.17891 -0.0963 L -0.17891 -0.1926 " pathEditMode="relative" rAng="0" ptsTypes="AAAA">
                                      <p:cBhvr>
                                        <p:cTn id="16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9630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29" grpId="0"/>
      <p:bldP spid="30" grpId="0" animBg="1"/>
      <p:bldP spid="2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1830" y="-107975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/>
          </p:nvPr>
        </p:nvGraphicFramePr>
        <p:xfrm>
          <a:off x="536713" y="974035"/>
          <a:ext cx="10817087" cy="574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9927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5327" y="351119"/>
            <a:ext cx="10515600" cy="1107412"/>
          </a:xfrm>
        </p:spPr>
        <p:txBody>
          <a:bodyPr/>
          <a:lstStyle/>
          <a:p>
            <a:r>
              <a:rPr lang="en-US" dirty="0" err="1" smtClean="0"/>
              <a:t>TMigrate</a:t>
            </a:r>
            <a:r>
              <a:rPr lang="en-US" dirty="0" smtClean="0"/>
              <a:t>: Work Stealing</a:t>
            </a:r>
            <a:endParaRPr lang="en-US" dirty="0"/>
          </a:p>
        </p:txBody>
      </p:sp>
      <p:sp>
        <p:nvSpPr>
          <p:cNvPr id="5" name="Slide Number Placeholder 3"/>
          <p:cNvSpPr txBox="1">
            <a:spLocks/>
          </p:cNvSpPr>
          <p:nvPr/>
        </p:nvSpPr>
        <p:spPr>
          <a:xfrm>
            <a:off x="11217639" y="6002724"/>
            <a:ext cx="609600" cy="5212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B9B009D-E24C-449E-9507-6C8A205F7FC6}" type="slidenum">
              <a:rPr lang="en-US" smtClean="0">
                <a:solidFill>
                  <a:schemeClr val="tx1"/>
                </a:solidFill>
              </a:rPr>
              <a:pPr/>
              <a:t>20</a:t>
            </a:fld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3219049" y="1835566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1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sz="2400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5428849" y="1835566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2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7638649" y="1835566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3</a:t>
            </a:r>
          </a:p>
          <a:p>
            <a:pPr algn="ctr"/>
            <a:r>
              <a:rPr lang="en-US" sz="24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sz="2400" b="1" baseline="-25000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9848449" y="1835566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4</a:t>
            </a:r>
          </a:p>
          <a:p>
            <a:pPr algn="ctr"/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  <a:endParaRPr lang="en-US" sz="2400" b="1" baseline="-250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3574639" y="6030089"/>
            <a:ext cx="611782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u="sng" dirty="0" smtClean="0"/>
              <a:t>Steal similar work from other cores</a:t>
            </a:r>
            <a:endParaRPr lang="en-US" sz="3200" u="sng" dirty="0"/>
          </a:p>
        </p:txBody>
      </p:sp>
      <p:sp>
        <p:nvSpPr>
          <p:cNvPr id="25" name="TextBox 24"/>
          <p:cNvSpPr txBox="1"/>
          <p:nvPr/>
        </p:nvSpPr>
        <p:spPr>
          <a:xfrm>
            <a:off x="4074238" y="4766168"/>
            <a:ext cx="6510244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Tx/>
              <a:buChar char="-"/>
            </a:pPr>
            <a:r>
              <a:rPr lang="en-US" sz="2600" i="1" dirty="0" smtClean="0"/>
              <a:t>Refer the Page overlap table</a:t>
            </a:r>
          </a:p>
          <a:p>
            <a:pPr marL="457200" indent="-457200">
              <a:buFontTx/>
              <a:buChar char="-"/>
            </a:pPr>
            <a:r>
              <a:rPr lang="en-US" sz="2600" b="1" i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600" i="1" dirty="0" smtClean="0"/>
              <a:t> and </a:t>
            </a:r>
            <a:r>
              <a:rPr lang="en-US" sz="2600" b="1" i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sz="2600" i="1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/>
              <a:t>have a higher overlap than </a:t>
            </a:r>
            <a:r>
              <a:rPr lang="en-US" sz="2600" b="1" i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600" i="1" dirty="0" smtClean="0"/>
              <a:t> and </a:t>
            </a:r>
            <a:r>
              <a:rPr lang="en-US" sz="2600" b="1" i="1" dirty="0" smtClean="0">
                <a:solidFill>
                  <a:schemeClr val="accent2">
                    <a:lumMod val="50000"/>
                  </a:schemeClr>
                </a:solidFill>
              </a:rPr>
              <a:t>C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469189" y="2052248"/>
            <a:ext cx="11445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Cores</a:t>
            </a:r>
            <a:endParaRPr lang="en-US" sz="2800" dirty="0"/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2583360" y="2367663"/>
            <a:ext cx="382341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35"/>
          <p:cNvGrpSpPr/>
          <p:nvPr/>
        </p:nvGrpSpPr>
        <p:grpSpPr>
          <a:xfrm>
            <a:off x="0" y="3208093"/>
            <a:ext cx="2923500" cy="954107"/>
            <a:chOff x="55231" y="3137653"/>
            <a:chExt cx="2923500" cy="954107"/>
          </a:xfrm>
        </p:grpSpPr>
        <p:sp>
          <p:nvSpPr>
            <p:cNvPr id="37" name="TextBox 36"/>
            <p:cNvSpPr txBox="1"/>
            <p:nvPr/>
          </p:nvSpPr>
          <p:spPr>
            <a:xfrm>
              <a:off x="55231" y="3137653"/>
              <a:ext cx="278891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 smtClean="0"/>
                <a:t>List of pending </a:t>
              </a:r>
              <a:r>
                <a:rPr lang="en-US" sz="2800" dirty="0" err="1" smtClean="0"/>
                <a:t>SuperFunctions</a:t>
              </a:r>
              <a:endParaRPr lang="en-US" sz="2800" dirty="0"/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2596390" y="3637607"/>
              <a:ext cx="382341" cy="0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20</a:t>
            </a:fld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7680764" y="2786146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5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7680763" y="3219073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6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7680763" y="3652000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7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9890563" y="2786146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9890562" y="3219073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4" name="Rectangle 43"/>
          <p:cNvSpPr/>
          <p:nvPr/>
        </p:nvSpPr>
        <p:spPr>
          <a:xfrm>
            <a:off x="9890562" y="3652000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3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5" name="Rectangle 44"/>
          <p:cNvSpPr/>
          <p:nvPr/>
        </p:nvSpPr>
        <p:spPr>
          <a:xfrm>
            <a:off x="7680763" y="4056418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8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6" name="Rectangle 45"/>
          <p:cNvSpPr/>
          <p:nvPr/>
        </p:nvSpPr>
        <p:spPr>
          <a:xfrm>
            <a:off x="9890561" y="4070672"/>
            <a:ext cx="1651819" cy="40005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</a:t>
            </a:r>
            <a:r>
              <a:rPr lang="en-US" sz="2400" baseline="-25000" dirty="0" smtClean="0">
                <a:solidFill>
                  <a:schemeClr val="tx1"/>
                </a:solidFill>
              </a:rPr>
              <a:t>4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7" name="Rectangle 46"/>
          <p:cNvSpPr/>
          <p:nvPr/>
        </p:nvSpPr>
        <p:spPr>
          <a:xfrm>
            <a:off x="5428850" y="2786146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1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sp>
        <p:nvSpPr>
          <p:cNvPr id="48" name="Rectangle 47"/>
          <p:cNvSpPr/>
          <p:nvPr/>
        </p:nvSpPr>
        <p:spPr>
          <a:xfrm>
            <a:off x="5428849" y="3219073"/>
            <a:ext cx="1651819" cy="40005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B</a:t>
            </a:r>
            <a:r>
              <a:rPr lang="en-US" sz="2400" baseline="-25000" dirty="0" smtClean="0">
                <a:solidFill>
                  <a:schemeClr val="tx1"/>
                </a:solidFill>
              </a:rPr>
              <a:t>2</a:t>
            </a:r>
            <a:endParaRPr lang="en-US" sz="2400" baseline="-25000" dirty="0">
              <a:solidFill>
                <a:schemeClr val="tx1"/>
              </a:solidFill>
            </a:endParaRPr>
          </a:p>
        </p:txBody>
      </p:sp>
      <p:grpSp>
        <p:nvGrpSpPr>
          <p:cNvPr id="4" name="Group 3"/>
          <p:cNvGrpSpPr/>
          <p:nvPr/>
        </p:nvGrpSpPr>
        <p:grpSpPr>
          <a:xfrm>
            <a:off x="5428849" y="3652000"/>
            <a:ext cx="1651819" cy="804468"/>
            <a:chOff x="5428849" y="3652000"/>
            <a:chExt cx="1651819" cy="804468"/>
          </a:xfrm>
        </p:grpSpPr>
        <p:sp>
          <p:nvSpPr>
            <p:cNvPr id="49" name="Rectangle 48"/>
            <p:cNvSpPr/>
            <p:nvPr/>
          </p:nvSpPr>
          <p:spPr>
            <a:xfrm>
              <a:off x="5428849" y="3652000"/>
              <a:ext cx="1651819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3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50" name="Rectangle 49"/>
            <p:cNvSpPr/>
            <p:nvPr/>
          </p:nvSpPr>
          <p:spPr>
            <a:xfrm>
              <a:off x="5428849" y="4056418"/>
              <a:ext cx="1651819" cy="400050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400" dirty="0" smtClean="0">
                  <a:solidFill>
                    <a:schemeClr val="tx1"/>
                  </a:solidFill>
                </a:rPr>
                <a:t>B</a:t>
              </a:r>
              <a:r>
                <a:rPr lang="en-US" sz="2400" baseline="-25000" dirty="0" smtClean="0">
                  <a:solidFill>
                    <a:schemeClr val="tx1"/>
                  </a:solidFill>
                </a:rPr>
                <a:t>4</a:t>
              </a:r>
              <a:endParaRPr lang="en-US" sz="2400" baseline="-25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297705" y="4905646"/>
            <a:ext cx="11431728" cy="129266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While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r>
              <a:rPr lang="en-US" sz="2600" b="1" baseline="-25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/>
              <a:t>and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B</a:t>
            </a:r>
            <a:r>
              <a:rPr lang="en-US" sz="2600" b="1" baseline="-25000" dirty="0" smtClean="0">
                <a:solidFill>
                  <a:schemeClr val="accent6">
                    <a:lumMod val="50000"/>
                  </a:schemeClr>
                </a:solidFill>
              </a:rPr>
              <a:t> </a:t>
            </a:r>
            <a:r>
              <a:rPr lang="en-US" sz="2600" i="1" dirty="0" smtClean="0"/>
              <a:t>are similar,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A≠ B</a:t>
            </a:r>
            <a:endParaRPr lang="en-US" sz="2600" b="1" baseline="-25000" dirty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B </a:t>
            </a:r>
            <a:r>
              <a:rPr lang="en-US" sz="2600" i="1" dirty="0" smtClean="0"/>
              <a:t>may access some cache lines that are not accessed by </a:t>
            </a:r>
            <a:r>
              <a:rPr lang="en-US" sz="2600" b="1" dirty="0" smtClean="0">
                <a:solidFill>
                  <a:schemeClr val="accent6">
                    <a:lumMod val="50000"/>
                  </a:schemeClr>
                </a:solidFill>
              </a:rPr>
              <a:t>A</a:t>
            </a:r>
            <a:endParaRPr lang="en-US" sz="2600" b="1" i="1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600" i="1" dirty="0" smtClean="0"/>
              <a:t>Amortize effort by stealing multiple </a:t>
            </a:r>
            <a:r>
              <a:rPr lang="en-US" sz="2600" i="1" dirty="0" err="1" smtClean="0"/>
              <a:t>SuperFunctions</a:t>
            </a:r>
            <a:r>
              <a:rPr lang="en-US" sz="2600" i="1" dirty="0" smtClean="0"/>
              <a:t> of type </a:t>
            </a:r>
            <a:r>
              <a:rPr lang="en-US" sz="2600" b="1" dirty="0">
                <a:solidFill>
                  <a:schemeClr val="accent6">
                    <a:lumMod val="50000"/>
                  </a:schemeClr>
                </a:solidFill>
              </a:rPr>
              <a:t>B</a:t>
            </a:r>
            <a:endParaRPr lang="en-US" sz="2600" i="1" dirty="0"/>
          </a:p>
        </p:txBody>
      </p:sp>
      <p:cxnSp>
        <p:nvCxnSpPr>
          <p:cNvPr id="7" name="Curved Connector 6"/>
          <p:cNvCxnSpPr>
            <a:stCxn id="50" idx="2"/>
            <a:endCxn id="51" idx="2"/>
          </p:cNvCxnSpPr>
          <p:nvPr/>
        </p:nvCxnSpPr>
        <p:spPr>
          <a:xfrm rot="5400000" flipH="1">
            <a:off x="4986046" y="3187755"/>
            <a:ext cx="324260" cy="2213167"/>
          </a:xfrm>
          <a:prstGeom prst="curvedConnector3">
            <a:avLst>
              <a:gd name="adj1" fmla="val -704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urved Connector 10"/>
          <p:cNvCxnSpPr>
            <a:stCxn id="46" idx="2"/>
            <a:endCxn id="51" idx="2"/>
          </p:cNvCxnSpPr>
          <p:nvPr/>
        </p:nvCxnSpPr>
        <p:spPr>
          <a:xfrm rot="5400000" flipH="1">
            <a:off x="7209775" y="964026"/>
            <a:ext cx="338514" cy="6674879"/>
          </a:xfrm>
          <a:prstGeom prst="curvedConnector3">
            <a:avLst>
              <a:gd name="adj1" fmla="val -6753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urved Connector 18"/>
          <p:cNvCxnSpPr>
            <a:stCxn id="45" idx="2"/>
            <a:endCxn id="51" idx="2"/>
          </p:cNvCxnSpPr>
          <p:nvPr/>
        </p:nvCxnSpPr>
        <p:spPr>
          <a:xfrm rot="5400000" flipH="1">
            <a:off x="6112003" y="2061798"/>
            <a:ext cx="324260" cy="4465081"/>
          </a:xfrm>
          <a:prstGeom prst="curvedConnector3">
            <a:avLst>
              <a:gd name="adj1" fmla="val -70499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/>
          <p:cNvSpPr txBox="1"/>
          <p:nvPr/>
        </p:nvSpPr>
        <p:spPr>
          <a:xfrm>
            <a:off x="3651901" y="2500992"/>
            <a:ext cx="779381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0" dirty="0" smtClean="0"/>
              <a:t>?</a:t>
            </a:r>
            <a:endParaRPr lang="en-US" sz="10000" dirty="0"/>
          </a:p>
        </p:txBody>
      </p:sp>
    </p:spTree>
    <p:extLst>
      <p:ext uri="{BB962C8B-B14F-4D97-AF65-F5344CB8AC3E}">
        <p14:creationId xmlns:p14="http://schemas.microsoft.com/office/powerpoint/2010/main" val="161339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22222E-6 L -0.08945 -2.22222E-6 C -0.12956 -2.22222E-6 -0.17891 -0.03541 -0.17891 -0.06389 L -0.17891 -0.12754 " pathEditMode="relative" rAng="0" ptsTypes="AAAA">
                                      <p:cBhvr>
                                        <p:cTn id="20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945" y="-638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33" grpId="0" animBg="1"/>
      <p:bldP spid="51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66" y="-139148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19956778"/>
              </p:ext>
            </p:extLst>
          </p:nvPr>
        </p:nvGraphicFramePr>
        <p:xfrm>
          <a:off x="536713" y="974035"/>
          <a:ext cx="10817087" cy="574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315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533400" y="-92075"/>
            <a:ext cx="10515600" cy="1325563"/>
          </a:xfrm>
        </p:spPr>
        <p:txBody>
          <a:bodyPr/>
          <a:lstStyle/>
          <a:p>
            <a:r>
              <a:rPr lang="en-US" dirty="0" smtClean="0"/>
              <a:t>Evaluated Techniques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7241312"/>
              </p:ext>
            </p:extLst>
          </p:nvPr>
        </p:nvGraphicFramePr>
        <p:xfrm>
          <a:off x="850900" y="1055689"/>
          <a:ext cx="10781467" cy="492950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133"/>
                <a:gridCol w="7259334"/>
              </a:tblGrid>
              <a:tr h="43634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Technique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High </a:t>
                      </a:r>
                      <a:r>
                        <a:rPr lang="en-US" sz="2400" smtClean="0">
                          <a:solidFill>
                            <a:schemeClr val="tx1"/>
                          </a:solidFill>
                        </a:rPr>
                        <a:t>level approach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</a:tr>
              <a:tr h="78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SelectiveOffload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[Tech Report ‘09]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Proposes a system with 2</a:t>
                      </a:r>
                      <a:r>
                        <a:rPr lang="en-US" sz="2400" i="1" baseline="0" dirty="0" smtClean="0">
                          <a:solidFill>
                            <a:schemeClr val="tx1"/>
                          </a:solidFill>
                        </a:rPr>
                        <a:t>n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cores; n reserved for application and n reserved for the OS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7847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FlexSC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[OSDI ‘10]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Segregate execution of application and system call handlers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1051008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>
                          <a:solidFill>
                            <a:schemeClr val="tx1"/>
                          </a:solidFill>
                        </a:rPr>
                        <a:t>RegionSched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algn="ctr"/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[ASPLOS ‘12]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Segregate execution of application and system call handlers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952421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SLICC</a:t>
                      </a: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</a:p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baseline="0" dirty="0" smtClean="0">
                          <a:solidFill>
                            <a:schemeClr val="tx1"/>
                          </a:solidFill>
                        </a:rPr>
                        <a:t>[MICRO’13]</a:t>
                      </a:r>
                      <a:endParaRPr lang="en-US" sz="2400" dirty="0" smtClean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Hardware scheduler</a:t>
                      </a:r>
                      <a:endParaRPr lang="en-US" sz="2400" dirty="0"/>
                    </a:p>
                  </a:txBody>
                  <a:tcPr/>
                </a:tc>
              </a:tr>
              <a:tr h="78541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SchedTask</a:t>
                      </a:r>
                      <a:endParaRPr lang="en-US" sz="2400" b="1" dirty="0" smtClean="0">
                        <a:solidFill>
                          <a:srgbClr val="FF0000"/>
                        </a:solidFill>
                      </a:endParaRPr>
                    </a:p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[proposed technique]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Segregate execution of </a:t>
                      </a:r>
                      <a:r>
                        <a:rPr lang="en-US" sz="2400" b="1" dirty="0" err="1" smtClean="0">
                          <a:solidFill>
                            <a:srgbClr val="FF0000"/>
                          </a:solidFill>
                        </a:rPr>
                        <a:t>SuperFunctions</a:t>
                      </a:r>
                      <a:r>
                        <a:rPr lang="en-US" sz="2400" b="1" dirty="0" smtClean="0">
                          <a:solidFill>
                            <a:srgbClr val="FF0000"/>
                          </a:solidFill>
                        </a:rPr>
                        <a:t>. Also reduce core idleness using work stealing</a:t>
                      </a:r>
                      <a:endParaRPr lang="en-US" sz="2400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889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0675"/>
            <a:ext cx="10515600" cy="1325563"/>
          </a:xfrm>
        </p:spPr>
        <p:txBody>
          <a:bodyPr/>
          <a:lstStyle/>
          <a:p>
            <a:r>
              <a:rPr lang="en-US" dirty="0" smtClean="0"/>
              <a:t>Baseline System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23</a:t>
            </a:fld>
            <a:endParaRPr lang="en-US"/>
          </a:p>
        </p:txBody>
      </p:sp>
      <p:graphicFrame>
        <p:nvGraphicFramePr>
          <p:cNvPr id="6" name="Content Placeholder 4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93284157"/>
              </p:ext>
            </p:extLst>
          </p:nvPr>
        </p:nvGraphicFramePr>
        <p:xfrm>
          <a:off x="1866900" y="1994055"/>
          <a:ext cx="8496300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62509"/>
                <a:gridCol w="6433791"/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Parameter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>
                          <a:solidFill>
                            <a:schemeClr val="tx1"/>
                          </a:solidFill>
                        </a:rPr>
                        <a:t>Value</a:t>
                      </a:r>
                      <a:endParaRPr lang="en-US" sz="2400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Cores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32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Pipeline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Out Of</a:t>
                      </a:r>
                      <a:r>
                        <a:rPr lang="en-US" sz="2400" baseline="0" dirty="0" smtClean="0"/>
                        <a:t> Order Pipeline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Private caches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 smtClean="0"/>
                        <a:t>i</a:t>
                      </a:r>
                      <a:r>
                        <a:rPr lang="en-US" sz="2400" dirty="0" smtClean="0"/>
                        <a:t>-cache and d-cache (4-way  32 KB)</a:t>
                      </a:r>
                    </a:p>
                    <a:p>
                      <a:pPr algn="ctr"/>
                      <a:r>
                        <a:rPr lang="en-US" sz="2400" dirty="0" smtClean="0"/>
                        <a:t>L2 cache: (4-way 256 KB)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Shared cache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L3 cache (8-way  4 MB)</a:t>
                      </a:r>
                      <a:endParaRPr lang="en-US" sz="240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OS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smtClean="0"/>
                        <a:t>Linux 2.6.32 (</a:t>
                      </a:r>
                      <a:r>
                        <a:rPr lang="en-US" sz="2400" dirty="0" err="1" smtClean="0"/>
                        <a:t>Debian</a:t>
                      </a:r>
                      <a:r>
                        <a:rPr lang="en-US" sz="2400" dirty="0" smtClean="0"/>
                        <a:t> 6.0)</a:t>
                      </a:r>
                      <a:endParaRPr lang="en-US" sz="2400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4029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0767" y="977750"/>
            <a:ext cx="7082360" cy="559233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61" y="-14687"/>
            <a:ext cx="10515600" cy="1325563"/>
          </a:xfrm>
        </p:spPr>
        <p:txBody>
          <a:bodyPr/>
          <a:lstStyle/>
          <a:p>
            <a:r>
              <a:rPr lang="en-US" dirty="0" smtClean="0"/>
              <a:t>Performance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6916176" y="1887814"/>
            <a:ext cx="475133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 err="1" smtClean="0">
                <a:solidFill>
                  <a:srgbClr val="FF0000"/>
                </a:solidFill>
              </a:rPr>
              <a:t>SchedTask</a:t>
            </a:r>
            <a:r>
              <a:rPr lang="en-US" sz="2400" dirty="0" smtClean="0">
                <a:solidFill>
                  <a:srgbClr val="FF0000"/>
                </a:solidFill>
              </a:rPr>
              <a:t> outperforms state of the art schedulers by around 11.4 %</a:t>
            </a: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217985" y="2989358"/>
            <a:ext cx="365146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solidFill>
                  <a:srgbClr val="FF0000"/>
                </a:solidFill>
              </a:rPr>
              <a:t>Reasons: 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High 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FF0000"/>
                </a:solidFill>
              </a:rPr>
              <a:t>-cache hit rates due to f</a:t>
            </a:r>
            <a:r>
              <a:rPr lang="en-US" sz="2200" i="1" dirty="0" smtClean="0">
                <a:solidFill>
                  <a:srgbClr val="FF0000"/>
                </a:solidFill>
              </a:rPr>
              <a:t>ine-grained scheduling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2200" dirty="0" smtClean="0">
                <a:solidFill>
                  <a:srgbClr val="FF0000"/>
                </a:solidFill>
              </a:rPr>
              <a:t>Low core idleness due to </a:t>
            </a:r>
            <a:r>
              <a:rPr lang="en-US" sz="2200" i="1" dirty="0" smtClean="0">
                <a:solidFill>
                  <a:srgbClr val="FF0000"/>
                </a:solidFill>
              </a:rPr>
              <a:t>work stealing</a:t>
            </a:r>
            <a:r>
              <a:rPr lang="en-US" sz="2200" dirty="0" smtClean="0">
                <a:solidFill>
                  <a:srgbClr val="FF0000"/>
                </a:solidFill>
              </a:rPr>
              <a:t>  </a:t>
            </a:r>
            <a:endParaRPr lang="en-US" sz="2200" dirty="0">
              <a:solidFill>
                <a:srgbClr val="FF0000"/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24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076209" y="2732810"/>
            <a:ext cx="831272" cy="1517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377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6" y="1640341"/>
            <a:ext cx="7320233" cy="48985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61" y="-14687"/>
            <a:ext cx="10515600" cy="1325563"/>
          </a:xfrm>
        </p:spPr>
        <p:txBody>
          <a:bodyPr/>
          <a:lstStyle/>
          <a:p>
            <a:r>
              <a:rPr lang="en-US" dirty="0" smtClean="0"/>
              <a:t>I-Cache Hit-Rate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536" y="1190171"/>
            <a:ext cx="7416800" cy="25240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8038772" y="3200965"/>
            <a:ext cx="337278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u="sng" dirty="0" smtClean="0">
                <a:solidFill>
                  <a:srgbClr val="FF0000"/>
                </a:solidFill>
              </a:rPr>
              <a:t>Reason: </a:t>
            </a:r>
          </a:p>
          <a:p>
            <a:r>
              <a:rPr lang="en-US" sz="2200" dirty="0" smtClean="0">
                <a:solidFill>
                  <a:srgbClr val="FF0000"/>
                </a:solidFill>
              </a:rPr>
              <a:t>High </a:t>
            </a:r>
            <a:r>
              <a:rPr lang="en-US" sz="2200" dirty="0" err="1" smtClean="0">
                <a:solidFill>
                  <a:srgbClr val="FF0000"/>
                </a:solidFill>
              </a:rPr>
              <a:t>i</a:t>
            </a:r>
            <a:r>
              <a:rPr lang="en-US" sz="2200" dirty="0" smtClean="0">
                <a:solidFill>
                  <a:srgbClr val="FF0000"/>
                </a:solidFill>
              </a:rPr>
              <a:t>-cache hit rates due to f</a:t>
            </a:r>
            <a:r>
              <a:rPr lang="en-US" sz="2200" i="1" dirty="0" smtClean="0">
                <a:solidFill>
                  <a:srgbClr val="FF0000"/>
                </a:solidFill>
              </a:rPr>
              <a:t>ine-grained scheduling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25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128164" y="2899066"/>
            <a:ext cx="831272" cy="1517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547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9" y="1440083"/>
            <a:ext cx="7523922" cy="503487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4961" y="-14687"/>
            <a:ext cx="10515600" cy="1325563"/>
          </a:xfrm>
        </p:spPr>
        <p:txBody>
          <a:bodyPr/>
          <a:lstStyle/>
          <a:p>
            <a:r>
              <a:rPr lang="en-US" dirty="0" smtClean="0"/>
              <a:t>D-Cache Hit-Rate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869" y="1115576"/>
            <a:ext cx="7416800" cy="252409"/>
          </a:xfrm>
          <a:prstGeom prst="rect">
            <a:avLst/>
          </a:prstGeom>
        </p:spPr>
      </p:pic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8073494" y="1795191"/>
            <a:ext cx="3817411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rgbClr val="FF0000"/>
                </a:solidFill>
              </a:rPr>
              <a:t>Core specialization increases d-cache hit rate.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Intuition: </a:t>
            </a:r>
            <a:r>
              <a:rPr lang="en-US" sz="2200" dirty="0" err="1" smtClean="0"/>
              <a:t>SuperFunctions</a:t>
            </a:r>
            <a:r>
              <a:rPr lang="en-US" sz="2200" dirty="0" smtClean="0"/>
              <a:t> that execute the same code typically access common data structures.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dirty="0" smtClean="0"/>
              <a:t>Fewer cache line bounces.</a:t>
            </a:r>
          </a:p>
        </p:txBody>
      </p:sp>
      <p:sp>
        <p:nvSpPr>
          <p:cNvPr id="3" name="Rectangle 2"/>
          <p:cNvSpPr/>
          <p:nvPr/>
        </p:nvSpPr>
        <p:spPr>
          <a:xfrm>
            <a:off x="7107382" y="2628900"/>
            <a:ext cx="831272" cy="1517073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0612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4984208" y="1148871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18" name="Rectangle 17"/>
          <p:cNvSpPr/>
          <p:nvPr/>
        </p:nvSpPr>
        <p:spPr>
          <a:xfrm>
            <a:off x="7456432" y="1148871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27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2506051" y="1148871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67748" y="1282148"/>
            <a:ext cx="153760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Baseline:</a:t>
            </a:r>
            <a:endParaRPr lang="en-US" sz="2800" b="1" dirty="0"/>
          </a:p>
        </p:txBody>
      </p:sp>
      <p:sp>
        <p:nvSpPr>
          <p:cNvPr id="21" name="Rectangle 20"/>
          <p:cNvSpPr/>
          <p:nvPr/>
        </p:nvSpPr>
        <p:spPr>
          <a:xfrm>
            <a:off x="9934589" y="1148871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4</a:t>
            </a:r>
          </a:p>
        </p:txBody>
      </p:sp>
      <p:sp>
        <p:nvSpPr>
          <p:cNvPr id="13" name="Rectangle 12"/>
          <p:cNvSpPr/>
          <p:nvPr/>
        </p:nvSpPr>
        <p:spPr>
          <a:xfrm>
            <a:off x="2611373" y="1795429"/>
            <a:ext cx="1441174" cy="288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file </a:t>
            </a:r>
            <a:r>
              <a:rPr lang="en-US" sz="2000" dirty="0" err="1" smtClean="0"/>
              <a:t>sys.lock</a:t>
            </a:r>
            <a:endParaRPr lang="en-US" sz="2000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0" y="3160644"/>
            <a:ext cx="12192000" cy="0"/>
          </a:xfrm>
          <a:prstGeom prst="line">
            <a:avLst/>
          </a:prstGeom>
          <a:ln w="57150"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/>
          <p:cNvSpPr/>
          <p:nvPr/>
        </p:nvSpPr>
        <p:spPr>
          <a:xfrm>
            <a:off x="4984208" y="4728034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2</a:t>
            </a:r>
          </a:p>
        </p:txBody>
      </p:sp>
      <p:sp>
        <p:nvSpPr>
          <p:cNvPr id="27" name="Rectangle 26"/>
          <p:cNvSpPr/>
          <p:nvPr/>
        </p:nvSpPr>
        <p:spPr>
          <a:xfrm>
            <a:off x="7456432" y="4728034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3</a:t>
            </a:r>
          </a:p>
        </p:txBody>
      </p:sp>
      <p:sp>
        <p:nvSpPr>
          <p:cNvPr id="28" name="Rectangle 27"/>
          <p:cNvSpPr/>
          <p:nvPr/>
        </p:nvSpPr>
        <p:spPr>
          <a:xfrm>
            <a:off x="2506051" y="4728034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1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67748" y="4861311"/>
            <a:ext cx="18149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err="1" smtClean="0"/>
              <a:t>SchedTask</a:t>
            </a:r>
            <a:r>
              <a:rPr lang="en-US" sz="2800" b="1" dirty="0" smtClean="0"/>
              <a:t>:</a:t>
            </a:r>
            <a:endParaRPr lang="en-US" sz="2800" b="1" dirty="0"/>
          </a:p>
        </p:txBody>
      </p:sp>
      <p:sp>
        <p:nvSpPr>
          <p:cNvPr id="33" name="Rectangle 32"/>
          <p:cNvSpPr/>
          <p:nvPr/>
        </p:nvSpPr>
        <p:spPr>
          <a:xfrm>
            <a:off x="9934589" y="4728034"/>
            <a:ext cx="1651819" cy="76691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>
                <a:solidFill>
                  <a:schemeClr val="tx1"/>
                </a:solidFill>
              </a:rPr>
              <a:t>Core 4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10251251" y="4129271"/>
            <a:ext cx="87395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read()</a:t>
            </a:r>
            <a:endParaRPr lang="en-US" sz="2200" i="1" dirty="0"/>
          </a:p>
        </p:txBody>
      </p:sp>
      <p:sp>
        <p:nvSpPr>
          <p:cNvPr id="35" name="Rectangle 34"/>
          <p:cNvSpPr/>
          <p:nvPr/>
        </p:nvSpPr>
        <p:spPr>
          <a:xfrm>
            <a:off x="10114730" y="5350833"/>
            <a:ext cx="1441174" cy="288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file </a:t>
            </a:r>
            <a:r>
              <a:rPr lang="en-US" sz="2000" dirty="0" err="1" smtClean="0"/>
              <a:t>sys.lock</a:t>
            </a:r>
            <a:endParaRPr lang="en-US" sz="2000" dirty="0"/>
          </a:p>
        </p:txBody>
      </p:sp>
      <p:cxnSp>
        <p:nvCxnSpPr>
          <p:cNvPr id="37" name="Straight Arrow Connector 36"/>
          <p:cNvCxnSpPr>
            <a:endCxn id="34" idx="0"/>
          </p:cNvCxnSpPr>
          <p:nvPr/>
        </p:nvCxnSpPr>
        <p:spPr>
          <a:xfrm>
            <a:off x="3259692" y="980995"/>
            <a:ext cx="7428538" cy="314827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>
            <a:endCxn id="34" idx="0"/>
          </p:cNvCxnSpPr>
          <p:nvPr/>
        </p:nvCxnSpPr>
        <p:spPr>
          <a:xfrm>
            <a:off x="5737849" y="980995"/>
            <a:ext cx="4950381" cy="314827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endCxn id="34" idx="0"/>
          </p:cNvCxnSpPr>
          <p:nvPr/>
        </p:nvCxnSpPr>
        <p:spPr>
          <a:xfrm>
            <a:off x="8210073" y="980995"/>
            <a:ext cx="2478157" cy="314827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/>
          <p:cNvCxnSpPr>
            <a:endCxn id="34" idx="0"/>
          </p:cNvCxnSpPr>
          <p:nvPr/>
        </p:nvCxnSpPr>
        <p:spPr>
          <a:xfrm>
            <a:off x="10688230" y="980995"/>
            <a:ext cx="0" cy="3148276"/>
          </a:xfrm>
          <a:prstGeom prst="straightConnector1">
            <a:avLst/>
          </a:prstGeom>
          <a:ln w="28575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4622242" y="2651324"/>
            <a:ext cx="31248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</a:rPr>
              <a:t>Cache line bouncing </a:t>
            </a:r>
            <a:r>
              <a:rPr lang="en-US" sz="2400" b="1" dirty="0" smtClean="0">
                <a:solidFill>
                  <a:schemeClr val="accent2">
                    <a:lumMod val="50000"/>
                  </a:schemeClr>
                </a:solidFill>
                <a:sym typeface="Wingdings" panose="05000000000000000000" pitchFamily="2" charset="2"/>
              </a:rPr>
              <a:t></a:t>
            </a:r>
            <a:endParaRPr lang="en-US" sz="2400" b="1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2685051" y="472515"/>
            <a:ext cx="1248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t1: read()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2610133" y="5878033"/>
            <a:ext cx="729430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 smtClean="0"/>
              <a:t>By reducing cache line bounces, we improve the data locality</a:t>
            </a:r>
            <a:endParaRPr lang="en-US" sz="2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451617" y="488066"/>
            <a:ext cx="1453731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Threads -&gt; </a:t>
            </a:r>
            <a:endParaRPr lang="en-US" sz="2200" dirty="0"/>
          </a:p>
        </p:txBody>
      </p:sp>
      <p:sp>
        <p:nvSpPr>
          <p:cNvPr id="41" name="Rectangle 40"/>
          <p:cNvSpPr/>
          <p:nvPr/>
        </p:nvSpPr>
        <p:spPr>
          <a:xfrm>
            <a:off x="6444740" y="2140594"/>
            <a:ext cx="1441174" cy="288234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/>
              <a:t> file </a:t>
            </a:r>
            <a:r>
              <a:rPr lang="en-US" sz="2000" dirty="0" err="1" smtClean="0"/>
              <a:t>sys.lock</a:t>
            </a:r>
            <a:endParaRPr lang="en-US" sz="2000" dirty="0"/>
          </a:p>
        </p:txBody>
      </p:sp>
      <p:sp>
        <p:nvSpPr>
          <p:cNvPr id="44" name="TextBox 43"/>
          <p:cNvSpPr txBox="1"/>
          <p:nvPr/>
        </p:nvSpPr>
        <p:spPr>
          <a:xfrm>
            <a:off x="4984208" y="466053"/>
            <a:ext cx="1248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t2: read()</a:t>
            </a:r>
            <a:endParaRPr lang="en-US" sz="2200" dirty="0"/>
          </a:p>
        </p:txBody>
      </p:sp>
      <p:sp>
        <p:nvSpPr>
          <p:cNvPr id="47" name="TextBox 46"/>
          <p:cNvSpPr txBox="1"/>
          <p:nvPr/>
        </p:nvSpPr>
        <p:spPr>
          <a:xfrm>
            <a:off x="7585799" y="466053"/>
            <a:ext cx="1248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t3: read()</a:t>
            </a:r>
            <a:endParaRPr lang="en-US" sz="2200" dirty="0"/>
          </a:p>
        </p:txBody>
      </p:sp>
      <p:sp>
        <p:nvSpPr>
          <p:cNvPr id="50" name="TextBox 49"/>
          <p:cNvSpPr txBox="1"/>
          <p:nvPr/>
        </p:nvSpPr>
        <p:spPr>
          <a:xfrm>
            <a:off x="10063956" y="445381"/>
            <a:ext cx="1248547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t4: read()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4220021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0833E-6 -0.00347 L 0.05455 0.03912 C 0.06588 0.04861 0.08294 0.05394 0.10091 0.05394 C 0.12122 0.05394 0.13763 0.04861 0.14896 0.03912 L 0.20364 -0.00347 " pathEditMode="relative" rAng="0" ptsTypes="AAAAA">
                                      <p:cBhvr>
                                        <p:cTn id="11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182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37" presetClass="path" presetSubtype="0" accel="50000" decel="50000" fill="hold" grpId="2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0365 -0.00347 L 0.25834 0.04167 C 0.26967 0.05162 0.28685 0.05741 0.30495 0.05741 C 0.3254 0.05741 0.3418 0.05162 0.35313 0.04167 L 0.40808 -0.00347 " pathEditMode="relative" rAng="0" ptsTypes="AAAAA">
                                      <p:cBhvr>
                                        <p:cTn id="14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221" y="303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4000"/>
                            </p:stCondLst>
                            <p:childTnLst>
                              <p:par>
                                <p:cTn id="16" presetID="37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40807 -0.00347 L 0.46211 0.03912 C 0.47344 0.04861 0.49036 0.05394 0.50807 0.05394 C 0.52825 0.05394 0.5444 0.04861 0.55573 0.03912 L 0.60989 -0.00347 " pathEditMode="relative" rAng="0" ptsTypes="AAAAA">
                                      <p:cBhvr>
                                        <p:cTn id="17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91" y="2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6000"/>
                            </p:stCondLst>
                            <p:childTnLst>
                              <p:par>
                                <p:cTn id="19" presetID="37" presetClass="path" presetSubtype="0" accel="50000" decel="50000" fill="hold" grpId="4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60989 -0.00347 L 0.447 0.0662 C 0.41302 0.08194 0.36198 0.09074 0.30833 0.09074 C 0.24739 0.09074 0.19857 0.08194 0.16458 0.0662 L 0.0013 -0.00347 " pathEditMode="relative" rAng="0" ptsTypes="AAAAA">
                                      <p:cBhvr>
                                        <p:cTn id="20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30" y="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8000"/>
                            </p:stCondLst>
                            <p:childTnLst>
                              <p:par>
                                <p:cTn id="2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3" grpId="2" animBg="1"/>
      <p:bldP spid="13" grpId="3" animBg="1"/>
      <p:bldP spid="13" grpId="4" animBg="1"/>
      <p:bldP spid="26" grpId="0" animBg="1"/>
      <p:bldP spid="27" grpId="0" animBg="1"/>
      <p:bldP spid="28" grpId="0" animBg="1"/>
      <p:bldP spid="29" grpId="0"/>
      <p:bldP spid="33" grpId="0" animBg="1"/>
      <p:bldP spid="34" grpId="0"/>
      <p:bldP spid="35" grpId="0" animBg="1"/>
      <p:bldP spid="3" grpId="0"/>
      <p:bldP spid="41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675" y="1690689"/>
            <a:ext cx="11332563" cy="2767012"/>
          </a:xfrm>
        </p:spPr>
        <p:txBody>
          <a:bodyPr>
            <a:normAutofit/>
          </a:bodyPr>
          <a:lstStyle/>
          <a:p>
            <a:r>
              <a:rPr lang="en-US" dirty="0" smtClean="0"/>
              <a:t>Decomposed the execution of OS intensive applications in to sequences of instructions called </a:t>
            </a:r>
            <a:r>
              <a:rPr lang="en-US" i="1" dirty="0" err="1" smtClean="0"/>
              <a:t>SuperFunctions</a:t>
            </a:r>
            <a:endParaRPr lang="en-US" i="1" dirty="0" smtClean="0"/>
          </a:p>
          <a:p>
            <a:r>
              <a:rPr lang="en-US" dirty="0" smtClean="0"/>
              <a:t>Proposed a hierarchical scheduler that executes </a:t>
            </a:r>
            <a:r>
              <a:rPr lang="en-US" dirty="0" err="1" smtClean="0"/>
              <a:t>SuperFunctions</a:t>
            </a:r>
            <a:r>
              <a:rPr lang="en-US" dirty="0" smtClean="0"/>
              <a:t> with higher instruction overlap on the same core</a:t>
            </a:r>
            <a:endParaRPr lang="en-US" dirty="0"/>
          </a:p>
          <a:p>
            <a:r>
              <a:rPr lang="en-US" dirty="0"/>
              <a:t>Demonstrated an average increase in instruction throughput of </a:t>
            </a:r>
            <a:r>
              <a:rPr lang="en-US" dirty="0" smtClean="0"/>
              <a:t>11.4% </a:t>
            </a:r>
            <a:r>
              <a:rPr lang="en-US" dirty="0"/>
              <a:t>over </a:t>
            </a:r>
            <a:r>
              <a:rPr lang="en-US" dirty="0" smtClean="0"/>
              <a:t>state of the art OS schedulers </a:t>
            </a:r>
            <a:r>
              <a:rPr lang="en-US" dirty="0"/>
              <a:t>for a suite of 8 OS intensive </a:t>
            </a:r>
            <a:r>
              <a:rPr lang="en-US" dirty="0" smtClean="0"/>
              <a:t>applications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71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184150" y="1562214"/>
          <a:ext cx="5784850" cy="414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0"/>
              </a:tblGrid>
              <a:tr h="1978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Non-privileged: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User Applications</a:t>
                      </a:r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1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r>
                        <a:rPr lang="en-US" sz="3200" dirty="0" smtClean="0"/>
                        <a:t>Privileged:</a:t>
                      </a:r>
                      <a:r>
                        <a:rPr lang="en-US" sz="3200" baseline="0" dirty="0" smtClean="0"/>
                        <a:t> Operating System</a:t>
                      </a:r>
                      <a:endParaRPr lang="en-US" sz="3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1379" y="-66675"/>
            <a:ext cx="4937540" cy="1325563"/>
          </a:xfrm>
        </p:spPr>
        <p:txBody>
          <a:bodyPr>
            <a:normAutofit/>
          </a:bodyPr>
          <a:lstStyle/>
          <a:p>
            <a:r>
              <a:rPr lang="en-US" b="1" dirty="0" smtClean="0"/>
              <a:t>Model of Execution</a:t>
            </a:r>
            <a:endParaRPr lang="en-US" b="1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3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936341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/>
          </p:nvPr>
        </p:nvGraphicFramePr>
        <p:xfrm>
          <a:off x="273050" y="1119023"/>
          <a:ext cx="5784850" cy="41427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84850"/>
              </a:tblGrid>
              <a:tr h="1978717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200" b="0" dirty="0" smtClean="0">
                          <a:solidFill>
                            <a:schemeClr val="tx1"/>
                          </a:solidFill>
                        </a:rPr>
                        <a:t>Non-privileged:</a:t>
                      </a:r>
                      <a:r>
                        <a:rPr lang="en-US" sz="3200" b="0" baseline="0" dirty="0" smtClean="0">
                          <a:solidFill>
                            <a:schemeClr val="tx1"/>
                          </a:solidFill>
                        </a:rPr>
                        <a:t> User Applications</a:t>
                      </a:r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endParaRPr lang="en-US" sz="3200" b="0" dirty="0" smtClean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6">
                        <a:lumMod val="20000"/>
                        <a:lumOff val="80000"/>
                      </a:schemeClr>
                    </a:solidFill>
                  </a:tcPr>
                </a:tc>
              </a:tr>
              <a:tr h="216136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3200" b="0" dirty="0" smtClean="0">
                        <a:solidFill>
                          <a:schemeClr val="tx1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endParaRPr lang="en-US" sz="1800" dirty="0" smtClean="0"/>
                    </a:p>
                    <a:p>
                      <a:pPr algn="ctr"/>
                      <a:r>
                        <a:rPr lang="en-US" sz="3200" dirty="0" smtClean="0"/>
                        <a:t>Privileged:</a:t>
                      </a:r>
                      <a:r>
                        <a:rPr lang="en-US" sz="3200" baseline="0" dirty="0" smtClean="0"/>
                        <a:t> Operating System</a:t>
                      </a:r>
                      <a:endParaRPr lang="en-US" sz="3200" dirty="0" smtClean="0"/>
                    </a:p>
                  </a:txBody>
                  <a:tcPr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432826" y="2226121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App1</a:t>
            </a:r>
            <a:endParaRPr lang="en-US" sz="2200" dirty="0"/>
          </a:p>
        </p:txBody>
      </p:sp>
      <p:sp>
        <p:nvSpPr>
          <p:cNvPr id="7" name="TextBox 6"/>
          <p:cNvSpPr txBox="1"/>
          <p:nvPr/>
        </p:nvSpPr>
        <p:spPr>
          <a:xfrm>
            <a:off x="1857070" y="3511127"/>
            <a:ext cx="1064715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err="1" smtClean="0"/>
              <a:t>Syscall</a:t>
            </a:r>
            <a:endParaRPr lang="en-US" sz="2200" dirty="0" smtClean="0"/>
          </a:p>
          <a:p>
            <a:pPr algn="ctr"/>
            <a:r>
              <a:rPr lang="en-US" sz="2200" dirty="0" smtClean="0"/>
              <a:t>handler</a:t>
            </a:r>
            <a:endParaRPr lang="en-US" sz="2200" dirty="0"/>
          </a:p>
        </p:txBody>
      </p:sp>
      <p:sp>
        <p:nvSpPr>
          <p:cNvPr id="8" name="TextBox 7"/>
          <p:cNvSpPr txBox="1"/>
          <p:nvPr/>
        </p:nvSpPr>
        <p:spPr>
          <a:xfrm>
            <a:off x="4664052" y="3531908"/>
            <a:ext cx="121655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Interrupt</a:t>
            </a:r>
          </a:p>
          <a:p>
            <a:pPr algn="ctr"/>
            <a:r>
              <a:rPr lang="en-US" sz="2200" dirty="0" smtClean="0"/>
              <a:t>handler</a:t>
            </a:r>
            <a:endParaRPr lang="en-US" sz="2200" dirty="0"/>
          </a:p>
        </p:txBody>
      </p:sp>
      <p:sp>
        <p:nvSpPr>
          <p:cNvPr id="9" name="TextBox 8"/>
          <p:cNvSpPr txBox="1"/>
          <p:nvPr/>
        </p:nvSpPr>
        <p:spPr>
          <a:xfrm>
            <a:off x="3425203" y="2226121"/>
            <a:ext cx="78579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200" dirty="0" smtClean="0"/>
              <a:t>App2</a:t>
            </a:r>
            <a:endParaRPr lang="en-US" sz="22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44500" y="-117475"/>
            <a:ext cx="5613400" cy="1184275"/>
          </a:xfrm>
        </p:spPr>
        <p:txBody>
          <a:bodyPr>
            <a:normAutofit/>
          </a:bodyPr>
          <a:lstStyle/>
          <a:p>
            <a:r>
              <a:rPr lang="en-US" sz="3800" b="1" dirty="0" smtClean="0"/>
              <a:t>OS Intensive (Web server)</a:t>
            </a:r>
            <a:endParaRPr lang="en-US" sz="3800" b="1" dirty="0"/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355600" y="6033809"/>
            <a:ext cx="5639745" cy="0"/>
          </a:xfrm>
          <a:prstGeom prst="straightConnector1">
            <a:avLst/>
          </a:prstGeom>
          <a:ln w="571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2578100" y="5602852"/>
            <a:ext cx="9236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 smtClean="0"/>
              <a:t>Time</a:t>
            </a:r>
            <a:endParaRPr lang="en-US" sz="2800" b="1" dirty="0"/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92100" y="2681009"/>
            <a:ext cx="1308100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354721" y="2663049"/>
            <a:ext cx="1081075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1865567" y="3526649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4811967" y="3526649"/>
            <a:ext cx="1189183" cy="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/>
          <p:cNvCxnSpPr/>
          <p:nvPr/>
        </p:nvCxnSpPr>
        <p:spPr>
          <a:xfrm>
            <a:off x="1600200" y="2663049"/>
            <a:ext cx="265367" cy="8636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V="1">
            <a:off x="3054750" y="2681009"/>
            <a:ext cx="2999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4435796" y="2681009"/>
            <a:ext cx="376171" cy="84564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693512" y="1872562"/>
            <a:ext cx="5242658" cy="242878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b="1" dirty="0" smtClean="0">
                <a:solidFill>
                  <a:schemeClr val="tx1"/>
                </a:solidFill>
              </a:rPr>
              <a:t>Observations: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Different tasks execute different code.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</a:rPr>
              <a:t>Combined size of instruction footprints of all tasks is larger than the instruction </a:t>
            </a:r>
            <a:r>
              <a:rPr lang="en-US" sz="2400" dirty="0" smtClean="0">
                <a:solidFill>
                  <a:schemeClr val="tx1"/>
                </a:solidFill>
              </a:rPr>
              <a:t>cache.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4</a:t>
            </a:fld>
            <a:endParaRPr lang="en-US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90488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2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-51250" y="796759"/>
            <a:ext cx="5762628" cy="3313901"/>
            <a:chOff x="-72100" y="1402895"/>
            <a:chExt cx="5762628" cy="3313901"/>
          </a:xfrm>
        </p:grpSpPr>
        <p:sp>
          <p:nvSpPr>
            <p:cNvPr id="25" name="Rectangle 24"/>
            <p:cNvSpPr/>
            <p:nvPr/>
          </p:nvSpPr>
          <p:spPr>
            <a:xfrm>
              <a:off x="467360" y="2099710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6" name="Rectangle 25"/>
            <p:cNvSpPr/>
            <p:nvPr/>
          </p:nvSpPr>
          <p:spPr>
            <a:xfrm>
              <a:off x="467360" y="2635448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67360" y="3171186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8" name="Rectangle 27"/>
            <p:cNvSpPr/>
            <p:nvPr/>
          </p:nvSpPr>
          <p:spPr>
            <a:xfrm>
              <a:off x="467360" y="3706924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664827" y="4246619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0</a:t>
              </a:r>
              <a:endParaRPr lang="en-US" sz="2600" dirty="0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1796680" y="2120492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796680" y="2656230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1796680" y="3191968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1796680" y="3727706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2021182" y="4246619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1</a:t>
              </a:r>
              <a:endParaRPr lang="en-US" sz="2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3126000" y="2120492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3126000" y="2656230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3126000" y="3191968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8" name="Rectangle 37"/>
            <p:cNvSpPr/>
            <p:nvPr/>
          </p:nvSpPr>
          <p:spPr>
            <a:xfrm>
              <a:off x="3126000" y="3727706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3344600" y="4246619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2</a:t>
              </a:r>
              <a:endParaRPr lang="en-US" sz="2600" dirty="0"/>
            </a:p>
          </p:txBody>
        </p:sp>
        <p:sp>
          <p:nvSpPr>
            <p:cNvPr id="40" name="Rectangle 39"/>
            <p:cNvSpPr/>
            <p:nvPr/>
          </p:nvSpPr>
          <p:spPr>
            <a:xfrm>
              <a:off x="4455327" y="2120492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1" name="Rectangle 40"/>
            <p:cNvSpPr/>
            <p:nvPr/>
          </p:nvSpPr>
          <p:spPr>
            <a:xfrm>
              <a:off x="4455327" y="2656230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2" name="Rectangle 41"/>
            <p:cNvSpPr/>
            <p:nvPr/>
          </p:nvSpPr>
          <p:spPr>
            <a:xfrm>
              <a:off x="4455327" y="3191968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455327" y="3727706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4652794" y="4246619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3</a:t>
              </a:r>
              <a:endParaRPr lang="en-US" sz="2600" dirty="0"/>
            </a:p>
          </p:txBody>
        </p:sp>
        <p:cxnSp>
          <p:nvCxnSpPr>
            <p:cNvPr id="45" name="Straight Arrow Connector 44"/>
            <p:cNvCxnSpPr/>
            <p:nvPr/>
          </p:nvCxnSpPr>
          <p:spPr>
            <a:xfrm>
              <a:off x="388773" y="2120492"/>
              <a:ext cx="1" cy="2559637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 rot="16200000">
              <a:off x="-272316" y="2889192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Time</a:t>
              </a:r>
              <a:endParaRPr lang="en-US" sz="28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2586702" y="1402895"/>
              <a:ext cx="106311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Linux</a:t>
              </a:r>
              <a:endParaRPr lang="en-US" sz="3200" dirty="0"/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6158454" y="1534370"/>
            <a:ext cx="5746500" cy="2617086"/>
            <a:chOff x="317640" y="3674129"/>
            <a:chExt cx="5746500" cy="2617086"/>
          </a:xfrm>
        </p:grpSpPr>
        <p:sp>
          <p:nvSpPr>
            <p:cNvPr id="5" name="Rectangle 4"/>
            <p:cNvSpPr/>
            <p:nvPr/>
          </p:nvSpPr>
          <p:spPr>
            <a:xfrm>
              <a:off x="840972" y="3674129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840972" y="4209867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840972" y="4745605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840972" y="5281343"/>
              <a:ext cx="1235201" cy="535738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A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1038439" y="5821038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0</a:t>
              </a:r>
              <a:endParaRPr lang="en-US" sz="2600" dirty="0"/>
            </a:p>
          </p:txBody>
        </p:sp>
        <p:sp>
          <p:nvSpPr>
            <p:cNvPr id="10" name="Rectangle 9"/>
            <p:cNvSpPr/>
            <p:nvPr/>
          </p:nvSpPr>
          <p:spPr>
            <a:xfrm>
              <a:off x="2170292" y="3694911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2170292" y="4230649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70292" y="4766387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2170292" y="5302125"/>
              <a:ext cx="1235201" cy="535738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B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2394794" y="5821038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1</a:t>
              </a:r>
              <a:endParaRPr lang="en-US" sz="2600" dirty="0"/>
            </a:p>
          </p:txBody>
        </p:sp>
        <p:sp>
          <p:nvSpPr>
            <p:cNvPr id="15" name="Rectangle 14"/>
            <p:cNvSpPr/>
            <p:nvPr/>
          </p:nvSpPr>
          <p:spPr>
            <a:xfrm>
              <a:off x="3499612" y="3694911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6" name="Rectangle 15"/>
            <p:cNvSpPr/>
            <p:nvPr/>
          </p:nvSpPr>
          <p:spPr>
            <a:xfrm>
              <a:off x="3499612" y="4230649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499612" y="4766387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3499612" y="5302125"/>
              <a:ext cx="1235201" cy="535738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C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18212" y="5821038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2</a:t>
              </a:r>
              <a:endParaRPr lang="en-US" sz="2600" dirty="0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828939" y="3694911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8939" y="4230649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2" name="Rectangle 21"/>
            <p:cNvSpPr/>
            <p:nvPr/>
          </p:nvSpPr>
          <p:spPr>
            <a:xfrm>
              <a:off x="4828939" y="4766387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8939" y="5302125"/>
              <a:ext cx="1235201" cy="535738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smtClean="0">
                  <a:solidFill>
                    <a:schemeClr val="tx1"/>
                  </a:solidFill>
                </a:rPr>
                <a:t>D</a:t>
              </a:r>
              <a:endParaRPr 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5026406" y="5821038"/>
              <a:ext cx="840268" cy="4701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600" dirty="0" smtClean="0"/>
                <a:t>Core 3</a:t>
              </a:r>
              <a:endParaRPr lang="en-US" sz="2600" dirty="0"/>
            </a:p>
          </p:txBody>
        </p:sp>
        <p:cxnSp>
          <p:nvCxnSpPr>
            <p:cNvPr id="48" name="Straight Arrow Connector 47"/>
            <p:cNvCxnSpPr/>
            <p:nvPr/>
          </p:nvCxnSpPr>
          <p:spPr>
            <a:xfrm flipH="1">
              <a:off x="778514" y="3674129"/>
              <a:ext cx="1" cy="258041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 rot="16200000">
              <a:off x="117424" y="4463611"/>
              <a:ext cx="92365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 smtClean="0"/>
                <a:t>Time</a:t>
              </a:r>
              <a:endParaRPr lang="en-US" sz="2800" b="1" dirty="0"/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411268" y="779504"/>
            <a:ext cx="382008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 err="1" smtClean="0"/>
              <a:t>SchedTask</a:t>
            </a:r>
            <a:r>
              <a:rPr lang="en-US" sz="3200" dirty="0" smtClean="0"/>
              <a:t> (proposed)</a:t>
            </a:r>
            <a:endParaRPr lang="en-US" sz="3200" dirty="0"/>
          </a:p>
        </p:txBody>
      </p:sp>
      <p:cxnSp>
        <p:nvCxnSpPr>
          <p:cNvPr id="3" name="Straight Connector 2"/>
          <p:cNvCxnSpPr/>
          <p:nvPr/>
        </p:nvCxnSpPr>
        <p:spPr>
          <a:xfrm>
            <a:off x="6055744" y="690113"/>
            <a:ext cx="39313" cy="6003985"/>
          </a:xfrm>
          <a:prstGeom prst="line">
            <a:avLst/>
          </a:prstGeom>
          <a:ln w="38100">
            <a:solidFill>
              <a:srgbClr val="FF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/>
          <p:cNvSpPr/>
          <p:nvPr/>
        </p:nvSpPr>
        <p:spPr>
          <a:xfrm>
            <a:off x="6256894" y="4899251"/>
            <a:ext cx="5779363" cy="99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Core specialization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Execute similar tasks on the same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53" name="Rectangle 52"/>
          <p:cNvSpPr/>
          <p:nvPr/>
        </p:nvSpPr>
        <p:spPr>
          <a:xfrm>
            <a:off x="133165" y="4899251"/>
            <a:ext cx="5779363" cy="99812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Agnostic to instruction footprint of tasks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 smtClean="0">
                <a:solidFill>
                  <a:schemeClr val="tx1"/>
                </a:solidFill>
              </a:rPr>
              <a:t>May execute dissimilar tasks on same core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9474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  <p:bldP spid="5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4566" y="-139148"/>
            <a:ext cx="10515600" cy="1325563"/>
          </a:xfrm>
        </p:spPr>
        <p:txBody>
          <a:bodyPr/>
          <a:lstStyle/>
          <a:p>
            <a:r>
              <a:rPr lang="en-US" dirty="0" smtClean="0"/>
              <a:t>Outline</a:t>
            </a:r>
            <a:endParaRPr lang="en-US" dirty="0"/>
          </a:p>
        </p:txBody>
      </p:sp>
      <p:graphicFrame>
        <p:nvGraphicFramePr>
          <p:cNvPr id="7" name="Content Placeholder 5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3607178"/>
              </p:ext>
            </p:extLst>
          </p:nvPr>
        </p:nvGraphicFramePr>
        <p:xfrm>
          <a:off x="536713" y="974035"/>
          <a:ext cx="10817087" cy="57474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073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Title 40"/>
          <p:cNvSpPr>
            <a:spLocks noGrp="1"/>
          </p:cNvSpPr>
          <p:nvPr>
            <p:ph type="title"/>
          </p:nvPr>
        </p:nvSpPr>
        <p:spPr>
          <a:xfrm>
            <a:off x="164892" y="-117412"/>
            <a:ext cx="11857219" cy="1325563"/>
          </a:xfrm>
        </p:spPr>
        <p:txBody>
          <a:bodyPr>
            <a:normAutofit/>
          </a:bodyPr>
          <a:lstStyle/>
          <a:p>
            <a:r>
              <a:rPr lang="en-US" sz="4000" dirty="0" smtClean="0"/>
              <a:t>Decomposing System Execution into </a:t>
            </a:r>
            <a:r>
              <a:rPr lang="en-US" sz="4000" dirty="0" err="1" smtClean="0"/>
              <a:t>SuperFunctions</a:t>
            </a:r>
            <a:endParaRPr lang="en-US" sz="4000" dirty="0"/>
          </a:p>
        </p:txBody>
      </p:sp>
      <p:sp>
        <p:nvSpPr>
          <p:cNvPr id="7" name="Rectangle 6"/>
          <p:cNvSpPr/>
          <p:nvPr/>
        </p:nvSpPr>
        <p:spPr>
          <a:xfrm>
            <a:off x="4712389" y="1305842"/>
            <a:ext cx="2895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System Execution</a:t>
            </a:r>
          </a:p>
        </p:txBody>
      </p:sp>
      <p:sp>
        <p:nvSpPr>
          <p:cNvPr id="8" name="Rectangle 7"/>
          <p:cNvSpPr/>
          <p:nvPr/>
        </p:nvSpPr>
        <p:spPr>
          <a:xfrm>
            <a:off x="523467" y="2306475"/>
            <a:ext cx="4543424" cy="79851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 smtClean="0">
                <a:solidFill>
                  <a:srgbClr val="FF0000"/>
                </a:solidFill>
              </a:rPr>
              <a:t>Applications</a:t>
            </a:r>
          </a:p>
          <a:p>
            <a:pPr algn="ctr"/>
            <a:r>
              <a:rPr lang="en-US" sz="2200" b="1" dirty="0" smtClean="0">
                <a:solidFill>
                  <a:srgbClr val="FF0000"/>
                </a:solidFill>
              </a:rPr>
              <a:t>(Entire User Process)</a:t>
            </a:r>
            <a:endParaRPr lang="en-US" sz="2200" b="1" dirty="0">
              <a:solidFill>
                <a:srgbClr val="FF0000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6922189" y="2518184"/>
            <a:ext cx="2895600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OS</a:t>
            </a:r>
          </a:p>
        </p:txBody>
      </p:sp>
      <p:sp>
        <p:nvSpPr>
          <p:cNvPr id="10" name="Rectangle 9"/>
          <p:cNvSpPr/>
          <p:nvPr/>
        </p:nvSpPr>
        <p:spPr>
          <a:xfrm>
            <a:off x="523467" y="3233932"/>
            <a:ext cx="15240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Apache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3314291" y="3269416"/>
            <a:ext cx="1752600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MySQL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205072" y="4283283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System call </a:t>
            </a:r>
          </a:p>
        </p:txBody>
      </p:sp>
      <p:sp>
        <p:nvSpPr>
          <p:cNvPr id="13" name="Rectangle 12"/>
          <p:cNvSpPr/>
          <p:nvPr/>
        </p:nvSpPr>
        <p:spPr>
          <a:xfrm>
            <a:off x="7611605" y="4283283"/>
            <a:ext cx="15240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Interrupt</a:t>
            </a:r>
          </a:p>
        </p:txBody>
      </p:sp>
      <p:sp>
        <p:nvSpPr>
          <p:cNvPr id="14" name="Rectangle 13"/>
          <p:cNvSpPr/>
          <p:nvPr/>
        </p:nvSpPr>
        <p:spPr>
          <a:xfrm>
            <a:off x="9732736" y="4283283"/>
            <a:ext cx="1676400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 smtClean="0">
                <a:solidFill>
                  <a:srgbClr val="FF0000"/>
                </a:solidFill>
              </a:rPr>
              <a:t>Bottom Half</a:t>
            </a:r>
            <a:endParaRPr lang="en-US" sz="2200" b="1" u="sng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940636" y="4901358"/>
            <a:ext cx="93050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7346234" y="4901358"/>
            <a:ext cx="725916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Disk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10143929" y="4901358"/>
            <a:ext cx="883994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SCSI</a:t>
            </a:r>
          </a:p>
        </p:txBody>
      </p:sp>
      <p:cxnSp>
        <p:nvCxnSpPr>
          <p:cNvPr id="3" name="Straight Arrow Connector 2"/>
          <p:cNvCxnSpPr>
            <a:stCxn id="7" idx="2"/>
            <a:endCxn id="8" idx="0"/>
          </p:cNvCxnSpPr>
          <p:nvPr/>
        </p:nvCxnSpPr>
        <p:spPr>
          <a:xfrm flipH="1">
            <a:off x="2795179" y="1839242"/>
            <a:ext cx="3365010" cy="46723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>
            <a:stCxn id="7" idx="2"/>
            <a:endCxn id="9" idx="0"/>
          </p:cNvCxnSpPr>
          <p:nvPr/>
        </p:nvCxnSpPr>
        <p:spPr>
          <a:xfrm>
            <a:off x="6160189" y="1839242"/>
            <a:ext cx="2209800" cy="6789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9" idx="2"/>
          </p:cNvCxnSpPr>
          <p:nvPr/>
        </p:nvCxnSpPr>
        <p:spPr>
          <a:xfrm>
            <a:off x="8369989" y="3051584"/>
            <a:ext cx="0" cy="74923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5967072" y="3806292"/>
            <a:ext cx="4618854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/>
          <p:cNvCxnSpPr>
            <a:endCxn id="12" idx="0"/>
          </p:cNvCxnSpPr>
          <p:nvPr/>
        </p:nvCxnSpPr>
        <p:spPr>
          <a:xfrm>
            <a:off x="5967072" y="3832941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>
            <a:endCxn id="13" idx="0"/>
          </p:cNvCxnSpPr>
          <p:nvPr/>
        </p:nvCxnSpPr>
        <p:spPr>
          <a:xfrm>
            <a:off x="8373605" y="3832941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endCxn id="14" idx="0"/>
          </p:cNvCxnSpPr>
          <p:nvPr/>
        </p:nvCxnSpPr>
        <p:spPr>
          <a:xfrm>
            <a:off x="10570936" y="3832941"/>
            <a:ext cx="0" cy="45034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5969307" y="4922609"/>
            <a:ext cx="930505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8395007" y="4901358"/>
            <a:ext cx="1177633" cy="4572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Network</a:t>
            </a:r>
            <a:endParaRPr lang="en-US" sz="2200" dirty="0">
              <a:solidFill>
                <a:schemeClr val="tx1"/>
              </a:solidFill>
            </a:endParaRPr>
          </a:p>
        </p:txBody>
      </p:sp>
      <p:cxnSp>
        <p:nvCxnSpPr>
          <p:cNvPr id="15" name="Straight Arrow Connector 14"/>
          <p:cNvCxnSpPr>
            <a:stCxn id="12" idx="2"/>
            <a:endCxn id="16" idx="0"/>
          </p:cNvCxnSpPr>
          <p:nvPr/>
        </p:nvCxnSpPr>
        <p:spPr>
          <a:xfrm flipH="1">
            <a:off x="5405889" y="4740483"/>
            <a:ext cx="561183" cy="16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2" idx="2"/>
            <a:endCxn id="23" idx="0"/>
          </p:cNvCxnSpPr>
          <p:nvPr/>
        </p:nvCxnSpPr>
        <p:spPr>
          <a:xfrm>
            <a:off x="5967072" y="4740483"/>
            <a:ext cx="467488" cy="18212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>
            <a:stCxn id="13" idx="2"/>
            <a:endCxn id="18" idx="0"/>
          </p:cNvCxnSpPr>
          <p:nvPr/>
        </p:nvCxnSpPr>
        <p:spPr>
          <a:xfrm flipH="1">
            <a:off x="7709192" y="4740483"/>
            <a:ext cx="664413" cy="16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stCxn id="13" idx="2"/>
            <a:endCxn id="24" idx="0"/>
          </p:cNvCxnSpPr>
          <p:nvPr/>
        </p:nvCxnSpPr>
        <p:spPr>
          <a:xfrm>
            <a:off x="8373605" y="4740483"/>
            <a:ext cx="610219" cy="16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>
            <a:stCxn id="14" idx="2"/>
            <a:endCxn id="20" idx="0"/>
          </p:cNvCxnSpPr>
          <p:nvPr/>
        </p:nvCxnSpPr>
        <p:spPr>
          <a:xfrm>
            <a:off x="10570936" y="4740483"/>
            <a:ext cx="14990" cy="160875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7</a:t>
            </a:fld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27384" y="3787319"/>
            <a:ext cx="453650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Distinguished by the code that the application executes at run time</a:t>
            </a:r>
            <a:endParaRPr lang="en-US" sz="2200" dirty="0"/>
          </a:p>
        </p:txBody>
      </p:sp>
      <p:sp>
        <p:nvSpPr>
          <p:cNvPr id="32" name="TextBox 31"/>
          <p:cNvSpPr txBox="1"/>
          <p:nvPr/>
        </p:nvSpPr>
        <p:spPr>
          <a:xfrm>
            <a:off x="4036159" y="5495625"/>
            <a:ext cx="3669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Distinguished by the system call identifier</a:t>
            </a:r>
            <a:endParaRPr lang="en-US" sz="2200" dirty="0"/>
          </a:p>
        </p:txBody>
      </p:sp>
      <p:sp>
        <p:nvSpPr>
          <p:cNvPr id="34" name="TextBox 33"/>
          <p:cNvSpPr txBox="1"/>
          <p:nvPr/>
        </p:nvSpPr>
        <p:spPr>
          <a:xfrm>
            <a:off x="6560025" y="5472078"/>
            <a:ext cx="3669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Distinguished by the interrupt signal ID</a:t>
            </a:r>
            <a:endParaRPr lang="en-US" sz="2200" dirty="0"/>
          </a:p>
        </p:txBody>
      </p:sp>
      <p:sp>
        <p:nvSpPr>
          <p:cNvPr id="36" name="TextBox 35"/>
          <p:cNvSpPr txBox="1"/>
          <p:nvPr/>
        </p:nvSpPr>
        <p:spPr>
          <a:xfrm>
            <a:off x="8213916" y="5448531"/>
            <a:ext cx="36699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Distinguished by the handler’s routine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85535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6" grpId="0" animBg="1"/>
      <p:bldP spid="18" grpId="0" animBg="1"/>
      <p:bldP spid="20" grpId="0" animBg="1"/>
      <p:bldP spid="23" grpId="0" animBg="1"/>
      <p:bldP spid="24" grpId="0" animBg="1"/>
      <p:bldP spid="4" grpId="0"/>
      <p:bldP spid="4" grpId="1"/>
      <p:bldP spid="32" grpId="0"/>
      <p:bldP spid="32" grpId="1"/>
      <p:bldP spid="34" grpId="0"/>
      <p:bldP spid="34" grpId="1"/>
      <p:bldP spid="3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9653" y="-29148"/>
            <a:ext cx="10515600" cy="1325563"/>
          </a:xfrm>
        </p:spPr>
        <p:txBody>
          <a:bodyPr/>
          <a:lstStyle/>
          <a:p>
            <a:r>
              <a:rPr lang="en-US" dirty="0" smtClean="0"/>
              <a:t>Insights regarding the </a:t>
            </a:r>
            <a:r>
              <a:rPr lang="en-US" dirty="0" err="1" smtClean="0"/>
              <a:t>SuperFunctions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898503" y="6252439"/>
            <a:ext cx="2743200" cy="365125"/>
          </a:xfrm>
        </p:spPr>
        <p:txBody>
          <a:bodyPr/>
          <a:lstStyle/>
          <a:p>
            <a:fld id="{BE45B73D-A6DB-45B9-834E-9BF64FD829E3}" type="slidenum">
              <a:rPr lang="en-US" smtClean="0"/>
              <a:t>8</a:t>
            </a:fld>
            <a:endParaRPr lang="en-US"/>
          </a:p>
        </p:txBody>
      </p:sp>
      <p:sp>
        <p:nvSpPr>
          <p:cNvPr id="18" name="TextBox 17"/>
          <p:cNvSpPr txBox="1"/>
          <p:nvPr/>
        </p:nvSpPr>
        <p:spPr>
          <a:xfrm>
            <a:off x="1259669" y="4883127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High similarity between the instruction and data footprints of the system call handler on both threads</a:t>
            </a:r>
            <a:endParaRPr lang="en-US" sz="2200" dirty="0"/>
          </a:p>
        </p:txBody>
      </p:sp>
      <p:sp>
        <p:nvSpPr>
          <p:cNvPr id="19" name="Rectangle 18"/>
          <p:cNvSpPr/>
          <p:nvPr/>
        </p:nvSpPr>
        <p:spPr>
          <a:xfrm>
            <a:off x="2994528" y="2327563"/>
            <a:ext cx="1271155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3236978" y="1472477"/>
            <a:ext cx="24999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Apache webserver</a:t>
            </a:r>
            <a:endParaRPr lang="en-US" sz="2400" u="sng" dirty="0"/>
          </a:p>
        </p:txBody>
      </p:sp>
      <p:sp>
        <p:nvSpPr>
          <p:cNvPr id="21" name="TextBox 20"/>
          <p:cNvSpPr txBox="1"/>
          <p:nvPr/>
        </p:nvSpPr>
        <p:spPr>
          <a:xfrm>
            <a:off x="3033627" y="1977755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Thread 0</a:t>
            </a:r>
            <a:endParaRPr lang="en-US" sz="2200" i="1" dirty="0"/>
          </a:p>
        </p:txBody>
      </p:sp>
      <p:sp>
        <p:nvSpPr>
          <p:cNvPr id="22" name="Rectangle 21"/>
          <p:cNvSpPr/>
          <p:nvPr/>
        </p:nvSpPr>
        <p:spPr>
          <a:xfrm>
            <a:off x="4414617" y="2327563"/>
            <a:ext cx="1271155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4474498" y="1977755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Thread 1</a:t>
            </a:r>
            <a:endParaRPr lang="en-US" sz="2200" i="1" dirty="0"/>
          </a:p>
        </p:txBody>
      </p:sp>
      <p:sp>
        <p:nvSpPr>
          <p:cNvPr id="24" name="Rectangle 23"/>
          <p:cNvSpPr/>
          <p:nvPr/>
        </p:nvSpPr>
        <p:spPr>
          <a:xfrm>
            <a:off x="3216196" y="3408217"/>
            <a:ext cx="831277" cy="4052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4634554" y="2711296"/>
            <a:ext cx="831277" cy="4052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4577404" y="3726123"/>
            <a:ext cx="914405" cy="4052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3150388" y="4055170"/>
            <a:ext cx="914405" cy="4052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/>
          <p:cNvCxnSpPr>
            <a:stCxn id="24" idx="3"/>
            <a:endCxn id="25" idx="1"/>
          </p:cNvCxnSpPr>
          <p:nvPr/>
        </p:nvCxnSpPr>
        <p:spPr>
          <a:xfrm flipV="1">
            <a:off x="4047473" y="2913919"/>
            <a:ext cx="587081" cy="6969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27" idx="3"/>
            <a:endCxn id="26" idx="1"/>
          </p:cNvCxnSpPr>
          <p:nvPr/>
        </p:nvCxnSpPr>
        <p:spPr>
          <a:xfrm flipV="1">
            <a:off x="4064793" y="3928746"/>
            <a:ext cx="512611" cy="3290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6378924" y="2311983"/>
            <a:ext cx="1271155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953886" y="1456897"/>
            <a:ext cx="15871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u="sng" dirty="0" smtClean="0"/>
              <a:t>Mail server</a:t>
            </a:r>
            <a:endParaRPr lang="en-US" sz="2400" u="sng" dirty="0"/>
          </a:p>
        </p:txBody>
      </p:sp>
      <p:sp>
        <p:nvSpPr>
          <p:cNvPr id="33" name="TextBox 32"/>
          <p:cNvSpPr txBox="1"/>
          <p:nvPr/>
        </p:nvSpPr>
        <p:spPr>
          <a:xfrm>
            <a:off x="6418023" y="1962175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Thread 0</a:t>
            </a:r>
            <a:endParaRPr lang="en-US" sz="2200" i="1" dirty="0"/>
          </a:p>
        </p:txBody>
      </p:sp>
      <p:sp>
        <p:nvSpPr>
          <p:cNvPr id="34" name="Rectangle 33"/>
          <p:cNvSpPr/>
          <p:nvPr/>
        </p:nvSpPr>
        <p:spPr>
          <a:xfrm>
            <a:off x="7830186" y="2311983"/>
            <a:ext cx="1271155" cy="25146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Write()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</a:p>
          <a:p>
            <a:pPr algn="ctr"/>
            <a:r>
              <a:rPr lang="en-US" sz="2200" i="1" dirty="0" smtClean="0">
                <a:solidFill>
                  <a:schemeClr val="tx1"/>
                </a:solidFill>
              </a:rPr>
              <a:t>…</a:t>
            </a:r>
            <a:endParaRPr lang="en-US" sz="2200" i="1" dirty="0">
              <a:solidFill>
                <a:schemeClr val="tx1"/>
              </a:solidFill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869285" y="1962175"/>
            <a:ext cx="1192955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i="1" dirty="0" smtClean="0"/>
              <a:t>Thread 1</a:t>
            </a:r>
            <a:endParaRPr lang="en-US" sz="2200" i="1" dirty="0"/>
          </a:p>
        </p:txBody>
      </p:sp>
      <p:sp>
        <p:nvSpPr>
          <p:cNvPr id="36" name="Rectangle 35"/>
          <p:cNvSpPr/>
          <p:nvPr/>
        </p:nvSpPr>
        <p:spPr>
          <a:xfrm>
            <a:off x="6600592" y="3392637"/>
            <a:ext cx="831277" cy="4052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/>
          <p:cNvSpPr/>
          <p:nvPr/>
        </p:nvSpPr>
        <p:spPr>
          <a:xfrm>
            <a:off x="8050123" y="2695716"/>
            <a:ext cx="831277" cy="405245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/>
          <p:cNvSpPr/>
          <p:nvPr/>
        </p:nvSpPr>
        <p:spPr>
          <a:xfrm>
            <a:off x="7992973" y="3710543"/>
            <a:ext cx="914405" cy="4052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/>
          <p:cNvSpPr/>
          <p:nvPr/>
        </p:nvSpPr>
        <p:spPr>
          <a:xfrm>
            <a:off x="6534784" y="4039590"/>
            <a:ext cx="914405" cy="405245"/>
          </a:xfrm>
          <a:prstGeom prst="rect">
            <a:avLst/>
          </a:pr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" name="Straight Connector 39"/>
          <p:cNvCxnSpPr>
            <a:stCxn id="36" idx="3"/>
            <a:endCxn id="37" idx="1"/>
          </p:cNvCxnSpPr>
          <p:nvPr/>
        </p:nvCxnSpPr>
        <p:spPr>
          <a:xfrm flipV="1">
            <a:off x="7431869" y="2898339"/>
            <a:ext cx="618254" cy="69692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>
            <a:stCxn id="39" idx="3"/>
            <a:endCxn id="38" idx="1"/>
          </p:cNvCxnSpPr>
          <p:nvPr/>
        </p:nvCxnSpPr>
        <p:spPr>
          <a:xfrm flipV="1">
            <a:off x="7449189" y="3913166"/>
            <a:ext cx="543784" cy="32904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>
            <a:stCxn id="25" idx="3"/>
            <a:endCxn id="36" idx="1"/>
          </p:cNvCxnSpPr>
          <p:nvPr/>
        </p:nvCxnSpPr>
        <p:spPr>
          <a:xfrm>
            <a:off x="5465831" y="2913919"/>
            <a:ext cx="1134761" cy="681341"/>
          </a:xfrm>
          <a:prstGeom prst="line">
            <a:avLst/>
          </a:prstGeom>
          <a:ln w="28575"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>
            <a:stCxn id="26" idx="3"/>
            <a:endCxn id="39" idx="1"/>
          </p:cNvCxnSpPr>
          <p:nvPr/>
        </p:nvCxnSpPr>
        <p:spPr>
          <a:xfrm>
            <a:off x="5491809" y="3928746"/>
            <a:ext cx="1042975" cy="313467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/>
          <p:cNvSpPr txBox="1"/>
          <p:nvPr/>
        </p:nvSpPr>
        <p:spPr>
          <a:xfrm>
            <a:off x="1475542" y="4877253"/>
            <a:ext cx="54783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dirty="0" smtClean="0"/>
              <a:t>Take advantage of locality effects by executing common execution blocks on the same core</a:t>
            </a:r>
            <a:endParaRPr lang="en-US" sz="2200" dirty="0"/>
          </a:p>
        </p:txBody>
      </p:sp>
      <p:sp>
        <p:nvSpPr>
          <p:cNvPr id="3" name="TextBox 2"/>
          <p:cNvSpPr txBox="1"/>
          <p:nvPr/>
        </p:nvSpPr>
        <p:spPr>
          <a:xfrm>
            <a:off x="1103460" y="5052403"/>
            <a:ext cx="962198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Footprint of system call handlers does not differ much across different applications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592427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8" grpId="1"/>
      <p:bldP spid="24" grpId="0" animBg="1"/>
      <p:bldP spid="25" grpId="0" animBg="1"/>
      <p:bldP spid="26" grpId="0" animBg="1"/>
      <p:bldP spid="27" grpId="0" animBg="1"/>
      <p:bldP spid="31" grpId="0" animBg="1"/>
      <p:bldP spid="32" grpId="0"/>
      <p:bldP spid="33" grpId="0"/>
      <p:bldP spid="34" grpId="0" animBg="1"/>
      <p:bldP spid="35" grpId="0"/>
      <p:bldP spid="36" grpId="0" animBg="1"/>
      <p:bldP spid="37" grpId="0" animBg="1"/>
      <p:bldP spid="38" grpId="0" animBg="1"/>
      <p:bldP spid="39" grpId="0" animBg="1"/>
      <p:bldP spid="52" grpId="0"/>
      <p:bldP spid="52" grpId="1"/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6457" y="48967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 smtClean="0"/>
              <a:t>Determining instruction overlap between different types of </a:t>
            </a:r>
            <a:r>
              <a:rPr lang="en-US" dirty="0" err="1" smtClean="0"/>
              <a:t>SuperFunctions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3801498" y="2316628"/>
            <a:ext cx="1653728" cy="50167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Pread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syscall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5947934" y="2315109"/>
            <a:ext cx="1693943" cy="50248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Write </a:t>
            </a:r>
            <a:r>
              <a:rPr lang="en-US" sz="2200" dirty="0" err="1" smtClean="0">
                <a:solidFill>
                  <a:schemeClr val="tx1"/>
                </a:solidFill>
              </a:rPr>
              <a:t>syscall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7" name="Rectangle 16"/>
          <p:cNvSpPr/>
          <p:nvPr/>
        </p:nvSpPr>
        <p:spPr>
          <a:xfrm>
            <a:off x="2137018" y="2317048"/>
            <a:ext cx="1579442" cy="50144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smtClean="0">
                <a:solidFill>
                  <a:schemeClr val="tx1"/>
                </a:solidFill>
              </a:rPr>
              <a:t>Read </a:t>
            </a:r>
            <a:r>
              <a:rPr lang="en-US" sz="2200" dirty="0" err="1" smtClean="0">
                <a:solidFill>
                  <a:schemeClr val="tx1"/>
                </a:solidFill>
              </a:rPr>
              <a:t>syscall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24" name="Rectangle 23"/>
          <p:cNvSpPr/>
          <p:nvPr/>
        </p:nvSpPr>
        <p:spPr>
          <a:xfrm>
            <a:off x="1365389" y="3885720"/>
            <a:ext cx="9898361" cy="506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 smtClean="0">
                <a:solidFill>
                  <a:schemeClr val="tx1"/>
                </a:solidFill>
              </a:rPr>
              <a:t>Constraint: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SchedTask</a:t>
            </a:r>
            <a:r>
              <a:rPr lang="en-US" sz="2200" dirty="0" smtClean="0">
                <a:solidFill>
                  <a:schemeClr val="tx1"/>
                </a:solidFill>
              </a:rPr>
              <a:t> is forced to execute two </a:t>
            </a:r>
            <a:r>
              <a:rPr lang="en-US" sz="2200" dirty="0" err="1" smtClean="0">
                <a:solidFill>
                  <a:schemeClr val="tx1"/>
                </a:solidFill>
              </a:rPr>
              <a:t>SuperFunctionTypes</a:t>
            </a:r>
            <a:r>
              <a:rPr lang="en-US" sz="2200" dirty="0" smtClean="0">
                <a:solidFill>
                  <a:schemeClr val="tx1"/>
                </a:solidFill>
              </a:rPr>
              <a:t> on the same core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365388" y="4574898"/>
            <a:ext cx="9898361" cy="56326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200" b="1" dirty="0">
                <a:solidFill>
                  <a:schemeClr val="tx1"/>
                </a:solidFill>
              </a:rPr>
              <a:t>Desirable:</a:t>
            </a:r>
            <a:r>
              <a:rPr lang="en-US" sz="2200" dirty="0">
                <a:solidFill>
                  <a:schemeClr val="tx1"/>
                </a:solidFill>
              </a:rPr>
              <a:t>  </a:t>
            </a:r>
            <a:r>
              <a:rPr lang="en-US" sz="2200" dirty="0" smtClean="0">
                <a:solidFill>
                  <a:schemeClr val="tx1"/>
                </a:solidFill>
              </a:rPr>
              <a:t>Execute </a:t>
            </a:r>
            <a:r>
              <a:rPr lang="en-US" sz="2200" dirty="0" err="1" smtClean="0">
                <a:solidFill>
                  <a:schemeClr val="tx1"/>
                </a:solidFill>
              </a:rPr>
              <a:t>SuperFunctions</a:t>
            </a:r>
            <a:r>
              <a:rPr lang="en-US" sz="2200" dirty="0" smtClean="0">
                <a:solidFill>
                  <a:schemeClr val="tx1"/>
                </a:solidFill>
              </a:rPr>
              <a:t> with higher instruction overlap on the same core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1365388" y="5336378"/>
            <a:ext cx="9898361" cy="75913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dirty="0" smtClean="0">
                <a:solidFill>
                  <a:schemeClr val="tx1"/>
                </a:solidFill>
              </a:rPr>
              <a:t>How:</a:t>
            </a:r>
            <a:r>
              <a:rPr lang="en-US" sz="2200" dirty="0" smtClean="0">
                <a:solidFill>
                  <a:schemeClr val="tx1"/>
                </a:solidFill>
              </a:rPr>
              <a:t>  Quantify the overlap between </a:t>
            </a:r>
            <a:r>
              <a:rPr lang="en-US" sz="2200" dirty="0" err="1" smtClean="0">
                <a:solidFill>
                  <a:schemeClr val="tx1"/>
                </a:solidFill>
              </a:rPr>
              <a:t>SuperFunctions</a:t>
            </a:r>
            <a:r>
              <a:rPr lang="en-US" sz="2200" dirty="0" smtClean="0">
                <a:solidFill>
                  <a:schemeClr val="tx1"/>
                </a:solidFill>
              </a:rPr>
              <a:t> as the number of common code   pages that they access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3" name="Right Brace 2"/>
          <p:cNvSpPr/>
          <p:nvPr/>
        </p:nvSpPr>
        <p:spPr>
          <a:xfrm rot="5400000">
            <a:off x="3586703" y="1306513"/>
            <a:ext cx="423814" cy="3313232"/>
          </a:xfrm>
          <a:prstGeom prst="rightBrace">
            <a:avLst>
              <a:gd name="adj1" fmla="val 17543"/>
              <a:gd name="adj2" fmla="val 48772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2853759" y="3153435"/>
            <a:ext cx="2230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High </a:t>
            </a:r>
            <a:r>
              <a:rPr lang="en-US" sz="2200" dirty="0" err="1" smtClean="0"/>
              <a:t>insn</a:t>
            </a:r>
            <a:r>
              <a:rPr lang="en-US" sz="2200" dirty="0" smtClean="0"/>
              <a:t>. overlap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7697091" y="2315110"/>
            <a:ext cx="1701518" cy="50248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 err="1" smtClean="0">
                <a:solidFill>
                  <a:schemeClr val="tx1"/>
                </a:solidFill>
              </a:rPr>
              <a:t>Pwrite</a:t>
            </a:r>
            <a:r>
              <a:rPr lang="en-US" sz="2200" dirty="0" smtClean="0">
                <a:solidFill>
                  <a:schemeClr val="tx1"/>
                </a:solidFill>
              </a:rPr>
              <a:t> </a:t>
            </a:r>
            <a:r>
              <a:rPr lang="en-US" sz="2200" dirty="0" err="1" smtClean="0">
                <a:solidFill>
                  <a:schemeClr val="tx1"/>
                </a:solidFill>
              </a:rPr>
              <a:t>syscall</a:t>
            </a:r>
            <a:endParaRPr lang="en-US" sz="2200" dirty="0">
              <a:solidFill>
                <a:schemeClr val="tx1"/>
              </a:solidFill>
            </a:endParaRPr>
          </a:p>
        </p:txBody>
      </p:sp>
      <p:sp>
        <p:nvSpPr>
          <p:cNvPr id="14" name="Right Brace 13"/>
          <p:cNvSpPr/>
          <p:nvPr/>
        </p:nvSpPr>
        <p:spPr>
          <a:xfrm rot="5400000">
            <a:off x="7432734" y="1208457"/>
            <a:ext cx="481073" cy="3450675"/>
          </a:xfrm>
          <a:prstGeom prst="rightBrace">
            <a:avLst>
              <a:gd name="adj1" fmla="val 17543"/>
              <a:gd name="adj2" fmla="val 48772"/>
            </a:avLst>
          </a:prstGeom>
          <a:ln w="63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6696491" y="3174331"/>
            <a:ext cx="22309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 smtClean="0"/>
              <a:t>High </a:t>
            </a:r>
            <a:r>
              <a:rPr lang="en-US" sz="2200" dirty="0" err="1" smtClean="0"/>
              <a:t>insn</a:t>
            </a:r>
            <a:r>
              <a:rPr lang="en-US" sz="2200" dirty="0" smtClean="0"/>
              <a:t>. overlap</a:t>
            </a:r>
            <a:endParaRPr lang="en-US" sz="2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45B73D-A6DB-45B9-834E-9BF64FD829E3}" type="slidenum">
              <a:rPr lang="en-US" smtClean="0"/>
              <a:t>9</a:t>
            </a:fld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4379465" y="1454144"/>
            <a:ext cx="2644786" cy="4572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 u="sng" dirty="0">
                <a:solidFill>
                  <a:srgbClr val="FF0000"/>
                </a:solidFill>
              </a:rPr>
              <a:t>System </a:t>
            </a:r>
            <a:r>
              <a:rPr lang="en-US" sz="2200" b="1" u="sng" dirty="0" smtClean="0">
                <a:solidFill>
                  <a:srgbClr val="FF0000"/>
                </a:solidFill>
              </a:rPr>
              <a:t>call handlers </a:t>
            </a:r>
            <a:endParaRPr lang="en-US" sz="2200" b="1" u="sng" dirty="0">
              <a:solidFill>
                <a:srgbClr val="FF0000"/>
              </a:solidFill>
            </a:endParaRPr>
          </a:p>
        </p:txBody>
      </p:sp>
      <p:cxnSp>
        <p:nvCxnSpPr>
          <p:cNvPr id="18" name="Straight Connector 17"/>
          <p:cNvCxnSpPr/>
          <p:nvPr/>
        </p:nvCxnSpPr>
        <p:spPr>
          <a:xfrm>
            <a:off x="5709916" y="1918975"/>
            <a:ext cx="3616" cy="120857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>
            <a:off x="2926739" y="2039832"/>
            <a:ext cx="548409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7" idx="0"/>
          </p:cNvCxnSpPr>
          <p:nvPr/>
        </p:nvCxnSpPr>
        <p:spPr>
          <a:xfrm flipH="1">
            <a:off x="2926739" y="2039832"/>
            <a:ext cx="13888" cy="277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/>
          <p:cNvCxnSpPr>
            <a:endCxn id="9" idx="0"/>
          </p:cNvCxnSpPr>
          <p:nvPr/>
        </p:nvCxnSpPr>
        <p:spPr>
          <a:xfrm>
            <a:off x="4628362" y="2047530"/>
            <a:ext cx="0" cy="269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/>
          <p:cNvCxnSpPr/>
          <p:nvPr/>
        </p:nvCxnSpPr>
        <p:spPr>
          <a:xfrm flipH="1">
            <a:off x="6812893" y="2036830"/>
            <a:ext cx="13888" cy="27721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>
            <a:off x="8410833" y="2047530"/>
            <a:ext cx="0" cy="2690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2235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2" grpId="0" animBg="1"/>
      <p:bldP spid="11" grpId="0" animBg="1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0.1|25.9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25587</TotalTime>
  <Words>2379</Words>
  <Application>Microsoft Office PowerPoint</Application>
  <PresentationFormat>Widescreen</PresentationFormat>
  <Paragraphs>544</Paragraphs>
  <Slides>28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Arial</vt:lpstr>
      <vt:lpstr>Calibri</vt:lpstr>
      <vt:lpstr>Calibri Light</vt:lpstr>
      <vt:lpstr>Times New Roman</vt:lpstr>
      <vt:lpstr>Wingdings</vt:lpstr>
      <vt:lpstr>Office Theme</vt:lpstr>
      <vt:lpstr>SchedTask: A Hardware-Assisted Task Scheduler</vt:lpstr>
      <vt:lpstr>Outline</vt:lpstr>
      <vt:lpstr>Model of Execution</vt:lpstr>
      <vt:lpstr>OS Intensive (Web server)</vt:lpstr>
      <vt:lpstr>PowerPoint Presentation</vt:lpstr>
      <vt:lpstr>Outline</vt:lpstr>
      <vt:lpstr>Decomposing System Execution into SuperFunctions</vt:lpstr>
      <vt:lpstr>Insights regarding the SuperFunctions</vt:lpstr>
      <vt:lpstr>Determining instruction overlap between different types of SuperFunctions</vt:lpstr>
      <vt:lpstr>Page-heatmap (Bloom Filter)</vt:lpstr>
      <vt:lpstr>Calculating Page Overlap</vt:lpstr>
      <vt:lpstr>Outline</vt:lpstr>
      <vt:lpstr>Benchmarks</vt:lpstr>
      <vt:lpstr>Instruction Breakup</vt:lpstr>
      <vt:lpstr>Instruction Breakup: Similarity Across Epochs</vt:lpstr>
      <vt:lpstr>Outline</vt:lpstr>
      <vt:lpstr>Hierarchical Scheduler</vt:lpstr>
      <vt:lpstr>TAlloc</vt:lpstr>
      <vt:lpstr>TMigrate: Work Stealing</vt:lpstr>
      <vt:lpstr>TMigrate: Work Stealing</vt:lpstr>
      <vt:lpstr>Outline</vt:lpstr>
      <vt:lpstr>Evaluated Techniques</vt:lpstr>
      <vt:lpstr>Baseline System</vt:lpstr>
      <vt:lpstr>Performance</vt:lpstr>
      <vt:lpstr>I-Cache Hit-Rate</vt:lpstr>
      <vt:lpstr>D-Cache Hit-Rate</vt:lpstr>
      <vt:lpstr>PowerPoint Presentation</vt:lpstr>
      <vt:lpstr>Summary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pTask: A Smart Prefetching Scheme for OS Intensive Applications</dc:title>
  <dc:creator>Windows User</dc:creator>
  <cp:keywords>CTPClassification=CTP_NWR:VisualMarkings=</cp:keywords>
  <cp:lastModifiedBy>Kallurkar, Prathmesh</cp:lastModifiedBy>
  <cp:revision>8878</cp:revision>
  <dcterms:created xsi:type="dcterms:W3CDTF">2016-09-30T17:41:53Z</dcterms:created>
  <dcterms:modified xsi:type="dcterms:W3CDTF">2017-12-14T03:58:22Z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TitusGUID">
    <vt:lpwstr>c3100b07-484b-4f0a-b299-b544825ec4b8</vt:lpwstr>
  </property>
  <property fmtid="{D5CDD505-2E9C-101B-9397-08002B2CF9AE}" pid="3" name="CTP_TimeStamp">
    <vt:lpwstr>2017-12-14 03:58:21Z</vt:lpwstr>
  </property>
  <property fmtid="{D5CDD505-2E9C-101B-9397-08002B2CF9AE}" pid="4" name="CTP_BU">
    <vt:lpwstr>NA</vt:lpwstr>
  </property>
  <property fmtid="{D5CDD505-2E9C-101B-9397-08002B2CF9AE}" pid="5" name="CTP_IDSID">
    <vt:lpwstr>NA</vt:lpwstr>
  </property>
  <property fmtid="{D5CDD505-2E9C-101B-9397-08002B2CF9AE}" pid="6" name="CTP_WWID">
    <vt:lpwstr>NA</vt:lpwstr>
  </property>
  <property fmtid="{D5CDD505-2E9C-101B-9397-08002B2CF9AE}" pid="7" name="CTPClassification">
    <vt:lpwstr>CTP_NWR</vt:lpwstr>
  </property>
</Properties>
</file>