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4"/>
  </p:notesMasterIdLst>
  <p:sldIdLst>
    <p:sldId id="256" r:id="rId2"/>
    <p:sldId id="308" r:id="rId3"/>
    <p:sldId id="305" r:id="rId4"/>
    <p:sldId id="306" r:id="rId5"/>
    <p:sldId id="327" r:id="rId6"/>
    <p:sldId id="335" r:id="rId7"/>
    <p:sldId id="307" r:id="rId8"/>
    <p:sldId id="310" r:id="rId9"/>
    <p:sldId id="339" r:id="rId10"/>
    <p:sldId id="343" r:id="rId11"/>
    <p:sldId id="336" r:id="rId12"/>
    <p:sldId id="340" r:id="rId13"/>
    <p:sldId id="338" r:id="rId14"/>
    <p:sldId id="331" r:id="rId15"/>
    <p:sldId id="314" r:id="rId16"/>
    <p:sldId id="341" r:id="rId17"/>
    <p:sldId id="299" r:id="rId18"/>
    <p:sldId id="311" r:id="rId19"/>
    <p:sldId id="328" r:id="rId20"/>
    <p:sldId id="313" r:id="rId21"/>
    <p:sldId id="337" r:id="rId22"/>
    <p:sldId id="300" r:id="rId23"/>
    <p:sldId id="315" r:id="rId24"/>
    <p:sldId id="329" r:id="rId25"/>
    <p:sldId id="330" r:id="rId26"/>
    <p:sldId id="324" r:id="rId27"/>
    <p:sldId id="325" r:id="rId28"/>
    <p:sldId id="326" r:id="rId29"/>
    <p:sldId id="302" r:id="rId30"/>
    <p:sldId id="323" r:id="rId31"/>
    <p:sldId id="334" r:id="rId32"/>
    <p:sldId id="332" r:id="rId33"/>
    <p:sldId id="303" r:id="rId34"/>
    <p:sldId id="316" r:id="rId35"/>
    <p:sldId id="317" r:id="rId36"/>
    <p:sldId id="318" r:id="rId37"/>
    <p:sldId id="319" r:id="rId38"/>
    <p:sldId id="320" r:id="rId39"/>
    <p:sldId id="321" r:id="rId40"/>
    <p:sldId id="333" r:id="rId41"/>
    <p:sldId id="304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4F6"/>
    <a:srgbClr val="9FD7EB"/>
    <a:srgbClr val="D7A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C4799-E0BA-4E60-385A-CBFBBC694D3C}" v="25" dt="2020-07-30T15:17:31.384"/>
    <p1510:client id="{3F9FCC2D-1338-E7D8-9D50-8E33339D35B7}" v="361" dt="2020-07-30T14:07:02.402"/>
    <p1510:client id="{4A1D8933-8943-E3DA-1AA1-3153CF08BCB7}" v="456" dt="2020-08-01T14:37:45.308"/>
    <p1510:client id="{6C9EC6DB-AA92-048A-8230-3F33EC5C4B8E}" v="1053" dt="2020-08-01T17:10:34.739"/>
    <p1510:client id="{7C981506-2574-5517-9506-F4931AE2B3FC}" v="1784" dt="2020-08-11T07:28:15.103"/>
    <p1510:client id="{93CB5D9A-3DC3-3A18-F077-E20575283FBB}" v="507" dt="2020-08-02T14:17:27.408"/>
    <p1510:client id="{DE5FCA03-B809-8112-144B-1FB6AC8BF5E9}" v="1" dt="2020-08-05T04:07:02.642"/>
    <p1510:client id="{EA744BB5-DAF0-A4C6-65BF-DDDD46AB0D52}" v="955" dt="2020-08-02T17:11:20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85C82-7CC2-4285-AB1F-5069FA8A4F65}" type="doc">
      <dgm:prSet loTypeId="urn:microsoft.com/office/officeart/2005/8/layout/list1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B2B7762-8D08-4CFE-9112-DBB497045831}">
      <dgm:prSet phldrT="[Text]" custT="1"/>
      <dgm:spPr/>
      <dgm:t>
        <a:bodyPr/>
        <a:lstStyle/>
        <a:p>
          <a:r>
            <a:rPr lang="en-US" sz="2400" dirty="0" err="1"/>
            <a:t>MEVbench</a:t>
          </a:r>
          <a:r>
            <a:rPr lang="en-US" sz="2400" dirty="0"/>
            <a:t> Suite</a:t>
          </a:r>
        </a:p>
      </dgm:t>
    </dgm:pt>
    <dgm:pt modelId="{FC06D466-4CF6-4D83-8FFB-9A3DBF592637}" type="parTrans" cxnId="{62CFEC60-4B89-486D-B626-9D002613F48F}">
      <dgm:prSet/>
      <dgm:spPr/>
      <dgm:t>
        <a:bodyPr/>
        <a:lstStyle/>
        <a:p>
          <a:endParaRPr lang="en-US"/>
        </a:p>
      </dgm:t>
    </dgm:pt>
    <dgm:pt modelId="{93E6255C-DBC3-4424-9332-57F6737F9FE0}" type="sibTrans" cxnId="{62CFEC60-4B89-486D-B626-9D002613F48F}">
      <dgm:prSet/>
      <dgm:spPr/>
      <dgm:t>
        <a:bodyPr/>
        <a:lstStyle/>
        <a:p>
          <a:endParaRPr lang="en-US"/>
        </a:p>
      </dgm:t>
    </dgm:pt>
    <dgm:pt modelId="{55691C73-2308-4DF1-A6ED-199199FD3471}">
      <dgm:prSet phldrT="[Text]" custT="1"/>
      <dgm:spPr/>
      <dgm:t>
        <a:bodyPr/>
        <a:lstStyle/>
        <a:p>
          <a:r>
            <a:rPr lang="en-US" sz="2400" dirty="0" err="1"/>
            <a:t>CortexSuite</a:t>
          </a:r>
          <a:endParaRPr lang="en-US" sz="2400" dirty="0"/>
        </a:p>
      </dgm:t>
    </dgm:pt>
    <dgm:pt modelId="{5BCE34EA-7FC3-48DB-9733-B5F5757555AD}" type="parTrans" cxnId="{784B1130-FBC5-410F-A514-BB8F1B354596}">
      <dgm:prSet/>
      <dgm:spPr/>
      <dgm:t>
        <a:bodyPr/>
        <a:lstStyle/>
        <a:p>
          <a:endParaRPr lang="en-US"/>
        </a:p>
      </dgm:t>
    </dgm:pt>
    <dgm:pt modelId="{FAA2B6D3-BC21-4B2F-9760-05DF55493BBC}" type="sibTrans" cxnId="{784B1130-FBC5-410F-A514-BB8F1B354596}">
      <dgm:prSet/>
      <dgm:spPr/>
      <dgm:t>
        <a:bodyPr/>
        <a:lstStyle/>
        <a:p>
          <a:endParaRPr lang="en-US"/>
        </a:p>
      </dgm:t>
    </dgm:pt>
    <dgm:pt modelId="{2F45AFDD-1308-4A15-9F52-6E232A5EFE6D}">
      <dgm:prSet phldrT="[Text]" custT="1"/>
      <dgm:spPr/>
      <dgm:t>
        <a:bodyPr/>
        <a:lstStyle/>
        <a:p>
          <a:r>
            <a:rPr lang="en-US" sz="2400" dirty="0"/>
            <a:t>SD-VBS</a:t>
          </a:r>
        </a:p>
      </dgm:t>
    </dgm:pt>
    <dgm:pt modelId="{75250BAE-AEBD-490A-BEBD-19D4B25897CC}" type="parTrans" cxnId="{933F7CC3-1105-4D14-BF39-674EFD4F58E6}">
      <dgm:prSet/>
      <dgm:spPr/>
      <dgm:t>
        <a:bodyPr/>
        <a:lstStyle/>
        <a:p>
          <a:endParaRPr lang="en-US"/>
        </a:p>
      </dgm:t>
    </dgm:pt>
    <dgm:pt modelId="{FE02B1BB-8938-4CA6-BD33-90AD73E7552E}" type="sibTrans" cxnId="{933F7CC3-1105-4D14-BF39-674EFD4F58E6}">
      <dgm:prSet/>
      <dgm:spPr/>
      <dgm:t>
        <a:bodyPr/>
        <a:lstStyle/>
        <a:p>
          <a:endParaRPr lang="en-US"/>
        </a:p>
      </dgm:t>
    </dgm:pt>
    <dgm:pt modelId="{575433A2-C6AF-4E50-AFBA-6C09D2BF4AFD}">
      <dgm:prSet custT="1"/>
      <dgm:spPr/>
      <dgm:t>
        <a:bodyPr/>
        <a:lstStyle/>
        <a:p>
          <a:r>
            <a:rPr lang="en-US" sz="2200" dirty="0"/>
            <a:t>7 multi-threaded (Sift, Surf, KNN, SVM, </a:t>
          </a:r>
          <a:r>
            <a:rPr lang="en-US" sz="2200" dirty="0" err="1"/>
            <a:t>HoG</a:t>
          </a:r>
          <a:r>
            <a:rPr lang="en-US" sz="2200" dirty="0"/>
            <a:t>, ORB, FAST), 4 single-threaded (Boost, </a:t>
          </a:r>
          <a:r>
            <a:rPr lang="en-US" sz="2200" dirty="0" err="1"/>
            <a:t>ObjRec</a:t>
          </a:r>
          <a:r>
            <a:rPr lang="en-US" sz="2200" dirty="0"/>
            <a:t>, </a:t>
          </a:r>
          <a:r>
            <a:rPr lang="en-US" sz="2200" dirty="0" err="1"/>
            <a:t>FaceDet</a:t>
          </a:r>
          <a:r>
            <a:rPr lang="en-US" sz="2200" dirty="0"/>
            <a:t>, </a:t>
          </a:r>
          <a:r>
            <a:rPr lang="en-US" sz="2200" dirty="0" err="1"/>
            <a:t>AugRel</a:t>
          </a:r>
          <a:r>
            <a:rPr lang="en-US" sz="2200" dirty="0"/>
            <a:t>)</a:t>
          </a:r>
        </a:p>
      </dgm:t>
    </dgm:pt>
    <dgm:pt modelId="{49804F37-3E97-4DF3-99A9-3B97679DC0F3}" type="parTrans" cxnId="{66AC69F9-645F-4BAC-98A2-B5B4449E579D}">
      <dgm:prSet/>
      <dgm:spPr/>
      <dgm:t>
        <a:bodyPr/>
        <a:lstStyle/>
        <a:p>
          <a:endParaRPr lang="en-US"/>
        </a:p>
      </dgm:t>
    </dgm:pt>
    <dgm:pt modelId="{B92CEC6E-BD58-4579-A14A-7067274B0867}" type="sibTrans" cxnId="{66AC69F9-645F-4BAC-98A2-B5B4449E579D}">
      <dgm:prSet/>
      <dgm:spPr/>
      <dgm:t>
        <a:bodyPr/>
        <a:lstStyle/>
        <a:p>
          <a:endParaRPr lang="en-US"/>
        </a:p>
      </dgm:t>
    </dgm:pt>
    <dgm:pt modelId="{0739BFCA-2ACF-4D52-B79F-23397585E53E}">
      <dgm:prSet/>
      <dgm:spPr/>
      <dgm:t>
        <a:bodyPr/>
        <a:lstStyle/>
        <a:p>
          <a:r>
            <a:rPr lang="en-US" dirty="0"/>
            <a:t>Motion Estimation, PCA, RBM, Image Segmentation, Speech Recognition</a:t>
          </a:r>
        </a:p>
      </dgm:t>
    </dgm:pt>
    <dgm:pt modelId="{FA817EEE-6A48-4339-8556-5F7B162C496B}" type="parTrans" cxnId="{924C3972-1A2E-4208-A5A7-B0E8532C0441}">
      <dgm:prSet/>
      <dgm:spPr/>
      <dgm:t>
        <a:bodyPr/>
        <a:lstStyle/>
        <a:p>
          <a:endParaRPr lang="en-US"/>
        </a:p>
      </dgm:t>
    </dgm:pt>
    <dgm:pt modelId="{A9BD4EBD-5539-4819-8B00-FE7572183AFE}" type="sibTrans" cxnId="{924C3972-1A2E-4208-A5A7-B0E8532C0441}">
      <dgm:prSet/>
      <dgm:spPr/>
      <dgm:t>
        <a:bodyPr/>
        <a:lstStyle/>
        <a:p>
          <a:endParaRPr lang="en-US"/>
        </a:p>
      </dgm:t>
    </dgm:pt>
    <dgm:pt modelId="{C99DE89C-E20F-400C-A239-C5BD28B105A0}">
      <dgm:prSet/>
      <dgm:spPr/>
      <dgm:t>
        <a:bodyPr/>
        <a:lstStyle/>
        <a:p>
          <a:r>
            <a:rPr lang="en-US" dirty="0"/>
            <a:t>Image Stitching, Texture Synthesis, Disparity, Localization, MSER, Feature Tracking</a:t>
          </a:r>
        </a:p>
      </dgm:t>
    </dgm:pt>
    <dgm:pt modelId="{024D9E58-53A7-42F4-AC71-2FD399F35E22}" type="parTrans" cxnId="{742FAC6D-1312-4F1E-8D87-238DB92481C3}">
      <dgm:prSet/>
      <dgm:spPr/>
      <dgm:t>
        <a:bodyPr/>
        <a:lstStyle/>
        <a:p>
          <a:endParaRPr lang="en-US"/>
        </a:p>
      </dgm:t>
    </dgm:pt>
    <dgm:pt modelId="{BBC55B90-38F3-42A1-AF5D-756BE4D4B23D}" type="sibTrans" cxnId="{742FAC6D-1312-4F1E-8D87-238DB92481C3}">
      <dgm:prSet/>
      <dgm:spPr/>
      <dgm:t>
        <a:bodyPr/>
        <a:lstStyle/>
        <a:p>
          <a:endParaRPr lang="en-US"/>
        </a:p>
      </dgm:t>
    </dgm:pt>
    <dgm:pt modelId="{849B0A04-222C-4F38-AA64-9EA5AF61F30B}" type="pres">
      <dgm:prSet presAssocID="{23785C82-7CC2-4285-AB1F-5069FA8A4F65}" presName="linear" presStyleCnt="0">
        <dgm:presLayoutVars>
          <dgm:dir/>
          <dgm:animLvl val="lvl"/>
          <dgm:resizeHandles val="exact"/>
        </dgm:presLayoutVars>
      </dgm:prSet>
      <dgm:spPr/>
    </dgm:pt>
    <dgm:pt modelId="{7728FCA5-A8B8-4FB7-9A12-866FC75DA5EE}" type="pres">
      <dgm:prSet presAssocID="{FB2B7762-8D08-4CFE-9112-DBB497045831}" presName="parentLin" presStyleCnt="0"/>
      <dgm:spPr/>
    </dgm:pt>
    <dgm:pt modelId="{23E18118-47A3-4629-9FF6-2C3A56B85EDD}" type="pres">
      <dgm:prSet presAssocID="{FB2B7762-8D08-4CFE-9112-DBB497045831}" presName="parentLeftMargin" presStyleLbl="node1" presStyleIdx="0" presStyleCnt="3"/>
      <dgm:spPr/>
    </dgm:pt>
    <dgm:pt modelId="{E857D6E0-D225-41F0-B24D-562D3948E8C2}" type="pres">
      <dgm:prSet presAssocID="{FB2B7762-8D08-4CFE-9112-DBB4970458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383DA8-E373-41FF-9C51-095BDEAF344B}" type="pres">
      <dgm:prSet presAssocID="{FB2B7762-8D08-4CFE-9112-DBB497045831}" presName="negativeSpace" presStyleCnt="0"/>
      <dgm:spPr/>
    </dgm:pt>
    <dgm:pt modelId="{24AA5C49-9F81-4B31-AE07-ECA04F6A04B5}" type="pres">
      <dgm:prSet presAssocID="{FB2B7762-8D08-4CFE-9112-DBB497045831}" presName="childText" presStyleLbl="conFgAcc1" presStyleIdx="0" presStyleCnt="3">
        <dgm:presLayoutVars>
          <dgm:bulletEnabled val="1"/>
        </dgm:presLayoutVars>
      </dgm:prSet>
      <dgm:spPr/>
    </dgm:pt>
    <dgm:pt modelId="{3A3B3FCE-109F-4587-A3E8-8CFDF97206B4}" type="pres">
      <dgm:prSet presAssocID="{93E6255C-DBC3-4424-9332-57F6737F9FE0}" presName="spaceBetweenRectangles" presStyleCnt="0"/>
      <dgm:spPr/>
    </dgm:pt>
    <dgm:pt modelId="{CBA3553F-FD63-48EA-8B5E-3C007B45A588}" type="pres">
      <dgm:prSet presAssocID="{55691C73-2308-4DF1-A6ED-199199FD3471}" presName="parentLin" presStyleCnt="0"/>
      <dgm:spPr/>
    </dgm:pt>
    <dgm:pt modelId="{5F86913B-09B2-4CFF-A0E5-58A3909F0D3C}" type="pres">
      <dgm:prSet presAssocID="{55691C73-2308-4DF1-A6ED-199199FD3471}" presName="parentLeftMargin" presStyleLbl="node1" presStyleIdx="0" presStyleCnt="3"/>
      <dgm:spPr/>
    </dgm:pt>
    <dgm:pt modelId="{0D2357A5-0948-4530-AF3F-0A3A68B0CF55}" type="pres">
      <dgm:prSet presAssocID="{55691C73-2308-4DF1-A6ED-199199FD34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3A9CB1-26B6-4287-984D-F8BCC80E08C2}" type="pres">
      <dgm:prSet presAssocID="{55691C73-2308-4DF1-A6ED-199199FD3471}" presName="negativeSpace" presStyleCnt="0"/>
      <dgm:spPr/>
    </dgm:pt>
    <dgm:pt modelId="{C0600D03-6CB1-427C-93A2-6BD4290AB160}" type="pres">
      <dgm:prSet presAssocID="{55691C73-2308-4DF1-A6ED-199199FD3471}" presName="childText" presStyleLbl="conFgAcc1" presStyleIdx="1" presStyleCnt="3">
        <dgm:presLayoutVars>
          <dgm:bulletEnabled val="1"/>
        </dgm:presLayoutVars>
      </dgm:prSet>
      <dgm:spPr/>
    </dgm:pt>
    <dgm:pt modelId="{DE93AB34-E1EA-4181-A4EE-6564FF412C6F}" type="pres">
      <dgm:prSet presAssocID="{FAA2B6D3-BC21-4B2F-9760-05DF55493BBC}" presName="spaceBetweenRectangles" presStyleCnt="0"/>
      <dgm:spPr/>
    </dgm:pt>
    <dgm:pt modelId="{EC07EAFB-C554-4B1C-B4FF-D2DD3264FCB0}" type="pres">
      <dgm:prSet presAssocID="{2F45AFDD-1308-4A15-9F52-6E232A5EFE6D}" presName="parentLin" presStyleCnt="0"/>
      <dgm:spPr/>
    </dgm:pt>
    <dgm:pt modelId="{A618F9E7-74A7-4B84-AEFB-2596E076FE43}" type="pres">
      <dgm:prSet presAssocID="{2F45AFDD-1308-4A15-9F52-6E232A5EFE6D}" presName="parentLeftMargin" presStyleLbl="node1" presStyleIdx="1" presStyleCnt="3"/>
      <dgm:spPr/>
    </dgm:pt>
    <dgm:pt modelId="{E1A11C1A-444A-46FF-90C5-2D3E1FC75032}" type="pres">
      <dgm:prSet presAssocID="{2F45AFDD-1308-4A15-9F52-6E232A5EFE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0F3236-068C-4E9A-B6ED-45C52987CF46}" type="pres">
      <dgm:prSet presAssocID="{2F45AFDD-1308-4A15-9F52-6E232A5EFE6D}" presName="negativeSpace" presStyleCnt="0"/>
      <dgm:spPr/>
    </dgm:pt>
    <dgm:pt modelId="{DA09AE4E-A330-401D-A33F-59698EAA9C66}" type="pres">
      <dgm:prSet presAssocID="{2F45AFDD-1308-4A15-9F52-6E232A5EFE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CC9A06-D4AB-46B1-B4E4-79B3BC360B90}" type="presOf" srcId="{23785C82-7CC2-4285-AB1F-5069FA8A4F65}" destId="{849B0A04-222C-4F38-AA64-9EA5AF61F30B}" srcOrd="0" destOrd="0" presId="urn:microsoft.com/office/officeart/2005/8/layout/list1"/>
    <dgm:cxn modelId="{33FA4816-CF27-4BBA-9BF6-A909337407CB}" type="presOf" srcId="{575433A2-C6AF-4E50-AFBA-6C09D2BF4AFD}" destId="{24AA5C49-9F81-4B31-AE07-ECA04F6A04B5}" srcOrd="0" destOrd="0" presId="urn:microsoft.com/office/officeart/2005/8/layout/list1"/>
    <dgm:cxn modelId="{3F21EA16-3715-4F29-8393-81CFE74ECA43}" type="presOf" srcId="{55691C73-2308-4DF1-A6ED-199199FD3471}" destId="{5F86913B-09B2-4CFF-A0E5-58A3909F0D3C}" srcOrd="0" destOrd="0" presId="urn:microsoft.com/office/officeart/2005/8/layout/list1"/>
    <dgm:cxn modelId="{6BC0A72E-704A-424E-A1CC-5964FB0FD454}" type="presOf" srcId="{2F45AFDD-1308-4A15-9F52-6E232A5EFE6D}" destId="{E1A11C1A-444A-46FF-90C5-2D3E1FC75032}" srcOrd="1" destOrd="0" presId="urn:microsoft.com/office/officeart/2005/8/layout/list1"/>
    <dgm:cxn modelId="{784B1130-FBC5-410F-A514-BB8F1B354596}" srcId="{23785C82-7CC2-4285-AB1F-5069FA8A4F65}" destId="{55691C73-2308-4DF1-A6ED-199199FD3471}" srcOrd="1" destOrd="0" parTransId="{5BCE34EA-7FC3-48DB-9733-B5F5757555AD}" sibTransId="{FAA2B6D3-BC21-4B2F-9760-05DF55493BBC}"/>
    <dgm:cxn modelId="{62CFEC60-4B89-486D-B626-9D002613F48F}" srcId="{23785C82-7CC2-4285-AB1F-5069FA8A4F65}" destId="{FB2B7762-8D08-4CFE-9112-DBB497045831}" srcOrd="0" destOrd="0" parTransId="{FC06D466-4CF6-4D83-8FFB-9A3DBF592637}" sibTransId="{93E6255C-DBC3-4424-9332-57F6737F9FE0}"/>
    <dgm:cxn modelId="{B742BE46-457C-4924-B327-396505654FD9}" type="presOf" srcId="{FB2B7762-8D08-4CFE-9112-DBB497045831}" destId="{23E18118-47A3-4629-9FF6-2C3A56B85EDD}" srcOrd="0" destOrd="0" presId="urn:microsoft.com/office/officeart/2005/8/layout/list1"/>
    <dgm:cxn modelId="{742FAC6D-1312-4F1E-8D87-238DB92481C3}" srcId="{2F45AFDD-1308-4A15-9F52-6E232A5EFE6D}" destId="{C99DE89C-E20F-400C-A239-C5BD28B105A0}" srcOrd="0" destOrd="0" parTransId="{024D9E58-53A7-42F4-AC71-2FD399F35E22}" sibTransId="{BBC55B90-38F3-42A1-AF5D-756BE4D4B23D}"/>
    <dgm:cxn modelId="{924C3972-1A2E-4208-A5A7-B0E8532C0441}" srcId="{55691C73-2308-4DF1-A6ED-199199FD3471}" destId="{0739BFCA-2ACF-4D52-B79F-23397585E53E}" srcOrd="0" destOrd="0" parTransId="{FA817EEE-6A48-4339-8556-5F7B162C496B}" sibTransId="{A9BD4EBD-5539-4819-8B00-FE7572183AFE}"/>
    <dgm:cxn modelId="{CDC4F3BB-9029-4A36-9579-F197A5A3428C}" type="presOf" srcId="{55691C73-2308-4DF1-A6ED-199199FD3471}" destId="{0D2357A5-0948-4530-AF3F-0A3A68B0CF55}" srcOrd="1" destOrd="0" presId="urn:microsoft.com/office/officeart/2005/8/layout/list1"/>
    <dgm:cxn modelId="{912704BE-439B-48BB-981E-F4ED6734D5F8}" type="presOf" srcId="{C99DE89C-E20F-400C-A239-C5BD28B105A0}" destId="{DA09AE4E-A330-401D-A33F-59698EAA9C66}" srcOrd="0" destOrd="0" presId="urn:microsoft.com/office/officeart/2005/8/layout/list1"/>
    <dgm:cxn modelId="{234873BE-CF05-4379-B650-790C20BA1158}" type="presOf" srcId="{2F45AFDD-1308-4A15-9F52-6E232A5EFE6D}" destId="{A618F9E7-74A7-4B84-AEFB-2596E076FE43}" srcOrd="0" destOrd="0" presId="urn:microsoft.com/office/officeart/2005/8/layout/list1"/>
    <dgm:cxn modelId="{933F7CC3-1105-4D14-BF39-674EFD4F58E6}" srcId="{23785C82-7CC2-4285-AB1F-5069FA8A4F65}" destId="{2F45AFDD-1308-4A15-9F52-6E232A5EFE6D}" srcOrd="2" destOrd="0" parTransId="{75250BAE-AEBD-490A-BEBD-19D4B25897CC}" sibTransId="{FE02B1BB-8938-4CA6-BD33-90AD73E7552E}"/>
    <dgm:cxn modelId="{0DFCA6D3-6DFD-44B0-93B0-04E8657E2D68}" type="presOf" srcId="{0739BFCA-2ACF-4D52-B79F-23397585E53E}" destId="{C0600D03-6CB1-427C-93A2-6BD4290AB160}" srcOrd="0" destOrd="0" presId="urn:microsoft.com/office/officeart/2005/8/layout/list1"/>
    <dgm:cxn modelId="{D744E9EF-8C0F-4A89-AB30-8A72BF0C6B88}" type="presOf" srcId="{FB2B7762-8D08-4CFE-9112-DBB497045831}" destId="{E857D6E0-D225-41F0-B24D-562D3948E8C2}" srcOrd="1" destOrd="0" presId="urn:microsoft.com/office/officeart/2005/8/layout/list1"/>
    <dgm:cxn modelId="{66AC69F9-645F-4BAC-98A2-B5B4449E579D}" srcId="{FB2B7762-8D08-4CFE-9112-DBB497045831}" destId="{575433A2-C6AF-4E50-AFBA-6C09D2BF4AFD}" srcOrd="0" destOrd="0" parTransId="{49804F37-3E97-4DF3-99A9-3B97679DC0F3}" sibTransId="{B92CEC6E-BD58-4579-A14A-7067274B0867}"/>
    <dgm:cxn modelId="{13EE9073-8351-407A-A058-9C8C62C76FDB}" type="presParOf" srcId="{849B0A04-222C-4F38-AA64-9EA5AF61F30B}" destId="{7728FCA5-A8B8-4FB7-9A12-866FC75DA5EE}" srcOrd="0" destOrd="0" presId="urn:microsoft.com/office/officeart/2005/8/layout/list1"/>
    <dgm:cxn modelId="{74DD0B9D-305B-4B87-A9E9-C165DF2731A8}" type="presParOf" srcId="{7728FCA5-A8B8-4FB7-9A12-866FC75DA5EE}" destId="{23E18118-47A3-4629-9FF6-2C3A56B85EDD}" srcOrd="0" destOrd="0" presId="urn:microsoft.com/office/officeart/2005/8/layout/list1"/>
    <dgm:cxn modelId="{9A1CE3B7-4768-4DF9-B80D-D6CFFE830A96}" type="presParOf" srcId="{7728FCA5-A8B8-4FB7-9A12-866FC75DA5EE}" destId="{E857D6E0-D225-41F0-B24D-562D3948E8C2}" srcOrd="1" destOrd="0" presId="urn:microsoft.com/office/officeart/2005/8/layout/list1"/>
    <dgm:cxn modelId="{65E341A1-3505-47A4-9832-22473F9B53D7}" type="presParOf" srcId="{849B0A04-222C-4F38-AA64-9EA5AF61F30B}" destId="{F0383DA8-E373-41FF-9C51-095BDEAF344B}" srcOrd="1" destOrd="0" presId="urn:microsoft.com/office/officeart/2005/8/layout/list1"/>
    <dgm:cxn modelId="{EBC45506-F71B-466E-A535-867F112D51C1}" type="presParOf" srcId="{849B0A04-222C-4F38-AA64-9EA5AF61F30B}" destId="{24AA5C49-9F81-4B31-AE07-ECA04F6A04B5}" srcOrd="2" destOrd="0" presId="urn:microsoft.com/office/officeart/2005/8/layout/list1"/>
    <dgm:cxn modelId="{76C8691B-7CDB-4BC7-AF16-5EEEFA2D2637}" type="presParOf" srcId="{849B0A04-222C-4F38-AA64-9EA5AF61F30B}" destId="{3A3B3FCE-109F-4587-A3E8-8CFDF97206B4}" srcOrd="3" destOrd="0" presId="urn:microsoft.com/office/officeart/2005/8/layout/list1"/>
    <dgm:cxn modelId="{82684ABF-5730-4E47-98BB-0EDF82A63043}" type="presParOf" srcId="{849B0A04-222C-4F38-AA64-9EA5AF61F30B}" destId="{CBA3553F-FD63-48EA-8B5E-3C007B45A588}" srcOrd="4" destOrd="0" presId="urn:microsoft.com/office/officeart/2005/8/layout/list1"/>
    <dgm:cxn modelId="{5CA6BF0E-F0DC-4711-90D9-573493AAB924}" type="presParOf" srcId="{CBA3553F-FD63-48EA-8B5E-3C007B45A588}" destId="{5F86913B-09B2-4CFF-A0E5-58A3909F0D3C}" srcOrd="0" destOrd="0" presId="urn:microsoft.com/office/officeart/2005/8/layout/list1"/>
    <dgm:cxn modelId="{5CB886D6-2B95-4E86-8577-EAC52B07FF10}" type="presParOf" srcId="{CBA3553F-FD63-48EA-8B5E-3C007B45A588}" destId="{0D2357A5-0948-4530-AF3F-0A3A68B0CF55}" srcOrd="1" destOrd="0" presId="urn:microsoft.com/office/officeart/2005/8/layout/list1"/>
    <dgm:cxn modelId="{A01D7DB9-3A6C-4E4C-913E-EE4A175DF083}" type="presParOf" srcId="{849B0A04-222C-4F38-AA64-9EA5AF61F30B}" destId="{A73A9CB1-26B6-4287-984D-F8BCC80E08C2}" srcOrd="5" destOrd="0" presId="urn:microsoft.com/office/officeart/2005/8/layout/list1"/>
    <dgm:cxn modelId="{B812D4F9-2158-420A-8502-A62C98952FE9}" type="presParOf" srcId="{849B0A04-222C-4F38-AA64-9EA5AF61F30B}" destId="{C0600D03-6CB1-427C-93A2-6BD4290AB160}" srcOrd="6" destOrd="0" presId="urn:microsoft.com/office/officeart/2005/8/layout/list1"/>
    <dgm:cxn modelId="{943D26DA-04BE-4E56-8521-177102F67B2D}" type="presParOf" srcId="{849B0A04-222C-4F38-AA64-9EA5AF61F30B}" destId="{DE93AB34-E1EA-4181-A4EE-6564FF412C6F}" srcOrd="7" destOrd="0" presId="urn:microsoft.com/office/officeart/2005/8/layout/list1"/>
    <dgm:cxn modelId="{A0C97A64-37D0-42CC-8626-040B56242901}" type="presParOf" srcId="{849B0A04-222C-4F38-AA64-9EA5AF61F30B}" destId="{EC07EAFB-C554-4B1C-B4FF-D2DD3264FCB0}" srcOrd="8" destOrd="0" presId="urn:microsoft.com/office/officeart/2005/8/layout/list1"/>
    <dgm:cxn modelId="{241F3A3F-8348-4755-BBCF-9148C48397B7}" type="presParOf" srcId="{EC07EAFB-C554-4B1C-B4FF-D2DD3264FCB0}" destId="{A618F9E7-74A7-4B84-AEFB-2596E076FE43}" srcOrd="0" destOrd="0" presId="urn:microsoft.com/office/officeart/2005/8/layout/list1"/>
    <dgm:cxn modelId="{486D6757-F756-4A2E-85A8-77B67865B44E}" type="presParOf" srcId="{EC07EAFB-C554-4B1C-B4FF-D2DD3264FCB0}" destId="{E1A11C1A-444A-46FF-90C5-2D3E1FC75032}" srcOrd="1" destOrd="0" presId="urn:microsoft.com/office/officeart/2005/8/layout/list1"/>
    <dgm:cxn modelId="{F5F3FC0C-8E2E-4D7A-8634-0E10AA3DF1F6}" type="presParOf" srcId="{849B0A04-222C-4F38-AA64-9EA5AF61F30B}" destId="{E90F3236-068C-4E9A-B6ED-45C52987CF46}" srcOrd="9" destOrd="0" presId="urn:microsoft.com/office/officeart/2005/8/layout/list1"/>
    <dgm:cxn modelId="{335127B9-2B01-4030-8B3D-E99678049812}" type="presParOf" srcId="{849B0A04-222C-4F38-AA64-9EA5AF61F30B}" destId="{DA09AE4E-A330-401D-A33F-59698EAA9C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A5C49-9F81-4B31-AE07-ECA04F6A04B5}">
      <dsp:nvSpPr>
        <dsp:cNvPr id="0" name=""/>
        <dsp:cNvSpPr/>
      </dsp:nvSpPr>
      <dsp:spPr>
        <a:xfrm>
          <a:off x="0" y="345406"/>
          <a:ext cx="81280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0823" tIns="458216" rIns="63082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7 multi-threaded (Sift, Surf, KNN, SVM, </a:t>
          </a:r>
          <a:r>
            <a:rPr lang="en-US" sz="2200" kern="1200" dirty="0" err="1"/>
            <a:t>HoG</a:t>
          </a:r>
          <a:r>
            <a:rPr lang="en-US" sz="2200" kern="1200" dirty="0"/>
            <a:t>, ORB, FAST), 4 single-threaded (Boost, </a:t>
          </a:r>
          <a:r>
            <a:rPr lang="en-US" sz="2200" kern="1200" dirty="0" err="1"/>
            <a:t>ObjRec</a:t>
          </a:r>
          <a:r>
            <a:rPr lang="en-US" sz="2200" kern="1200" dirty="0"/>
            <a:t>, </a:t>
          </a:r>
          <a:r>
            <a:rPr lang="en-US" sz="2200" kern="1200" dirty="0" err="1"/>
            <a:t>FaceDet</a:t>
          </a:r>
          <a:r>
            <a:rPr lang="en-US" sz="2200" kern="1200" dirty="0"/>
            <a:t>, </a:t>
          </a:r>
          <a:r>
            <a:rPr lang="en-US" sz="2200" kern="1200" dirty="0" err="1"/>
            <a:t>AugRel</a:t>
          </a:r>
          <a:r>
            <a:rPr lang="en-US" sz="2200" kern="1200" dirty="0"/>
            <a:t>)</a:t>
          </a:r>
        </a:p>
      </dsp:txBody>
      <dsp:txXfrm>
        <a:off x="0" y="345406"/>
        <a:ext cx="8128000" cy="1247400"/>
      </dsp:txXfrm>
    </dsp:sp>
    <dsp:sp modelId="{E857D6E0-D225-41F0-B24D-562D3948E8C2}">
      <dsp:nvSpPr>
        <dsp:cNvPr id="0" name=""/>
        <dsp:cNvSpPr/>
      </dsp:nvSpPr>
      <dsp:spPr>
        <a:xfrm>
          <a:off x="406400" y="20686"/>
          <a:ext cx="5689600" cy="64944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MEVbench</a:t>
          </a:r>
          <a:r>
            <a:rPr lang="en-US" sz="2400" kern="1200" dirty="0"/>
            <a:t> Suite</a:t>
          </a:r>
        </a:p>
      </dsp:txBody>
      <dsp:txXfrm>
        <a:off x="438103" y="52389"/>
        <a:ext cx="5626194" cy="586034"/>
      </dsp:txXfrm>
    </dsp:sp>
    <dsp:sp modelId="{C0600D03-6CB1-427C-93A2-6BD4290AB160}">
      <dsp:nvSpPr>
        <dsp:cNvPr id="0" name=""/>
        <dsp:cNvSpPr/>
      </dsp:nvSpPr>
      <dsp:spPr>
        <a:xfrm>
          <a:off x="0" y="2036326"/>
          <a:ext cx="81280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21791"/>
              <a:satOff val="-11249"/>
              <a:lumOff val="151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0823" tIns="458216" rIns="63082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Motion Estimation, PCA, RBM, Image Segmentation, Speech Recognition</a:t>
          </a:r>
        </a:p>
      </dsp:txBody>
      <dsp:txXfrm>
        <a:off x="0" y="2036326"/>
        <a:ext cx="8128000" cy="1247400"/>
      </dsp:txXfrm>
    </dsp:sp>
    <dsp:sp modelId="{0D2357A5-0948-4530-AF3F-0A3A68B0CF55}">
      <dsp:nvSpPr>
        <dsp:cNvPr id="0" name=""/>
        <dsp:cNvSpPr/>
      </dsp:nvSpPr>
      <dsp:spPr>
        <a:xfrm>
          <a:off x="406400" y="1711606"/>
          <a:ext cx="5689600" cy="64944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21791"/>
                <a:satOff val="-11249"/>
                <a:lumOff val="151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1791"/>
                <a:satOff val="-11249"/>
                <a:lumOff val="151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1791"/>
                <a:satOff val="-11249"/>
                <a:lumOff val="151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CortexSuite</a:t>
          </a:r>
          <a:endParaRPr lang="en-US" sz="2400" kern="1200" dirty="0"/>
        </a:p>
      </dsp:txBody>
      <dsp:txXfrm>
        <a:off x="438103" y="1743309"/>
        <a:ext cx="5626194" cy="586034"/>
      </dsp:txXfrm>
    </dsp:sp>
    <dsp:sp modelId="{DA09AE4E-A330-401D-A33F-59698EAA9C66}">
      <dsp:nvSpPr>
        <dsp:cNvPr id="0" name=""/>
        <dsp:cNvSpPr/>
      </dsp:nvSpPr>
      <dsp:spPr>
        <a:xfrm>
          <a:off x="0" y="3727246"/>
          <a:ext cx="81280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0823" tIns="458216" rIns="63082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Image Stitching, Texture Synthesis, Disparity, Localization, MSER, Feature Tracking</a:t>
          </a:r>
        </a:p>
      </dsp:txBody>
      <dsp:txXfrm>
        <a:off x="0" y="3727246"/>
        <a:ext cx="8128000" cy="1247400"/>
      </dsp:txXfrm>
    </dsp:sp>
    <dsp:sp modelId="{E1A11C1A-444A-46FF-90C5-2D3E1FC75032}">
      <dsp:nvSpPr>
        <dsp:cNvPr id="0" name=""/>
        <dsp:cNvSpPr/>
      </dsp:nvSpPr>
      <dsp:spPr>
        <a:xfrm>
          <a:off x="406400" y="3402526"/>
          <a:ext cx="5689600" cy="64944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43583"/>
                <a:satOff val="-22497"/>
                <a:lumOff val="30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43583"/>
                <a:satOff val="-22497"/>
                <a:lumOff val="30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43583"/>
                <a:satOff val="-22497"/>
                <a:lumOff val="30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SD-VBS</a:t>
          </a:r>
        </a:p>
      </dsp:txBody>
      <dsp:txXfrm>
        <a:off x="438103" y="3434229"/>
        <a:ext cx="562619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BD1-D807-4DBE-B4F4-77323E2855A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731A-FDE7-45DE-8EC6-6CEE8A2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7A86-133A-471E-A850-DBC9D125A46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7E2C-D2FA-49A7-ABF9-D9D4950965A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8E40-3EBF-490A-8D01-DC0EE355BC6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49D-E0A2-4187-B02A-136E31CB89E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E7EC-1EA4-4884-ABAF-DD1A6FA7F78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5DB5-9F33-4409-A881-83146867DC1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25B7-F23D-4A2F-A8A3-5D1CB4578DC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9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B6CA-393F-4B63-8016-DF5C4958374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F54E-7D71-42A4-8839-EF6DD4F23AF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6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8E4C-D2B4-4A07-9FBD-703A6825C52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F993-D112-453D-B268-49C282BEE3A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8EE7-E464-43B1-8295-D4C99EAF785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ctrTitle"/>
          </p:nvPr>
        </p:nvSpPr>
        <p:spPr>
          <a:xfrm>
            <a:off x="443347" y="623600"/>
            <a:ext cx="11416144" cy="147320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/>
                <a:cs typeface="Times New Roman"/>
              </a:rPr>
              <a:t>VisSched</a:t>
            </a:r>
            <a:r>
              <a:rPr lang="en-US" sz="4400" dirty="0">
                <a:latin typeface="Times New Roman"/>
                <a:cs typeface="Times New Roman"/>
              </a:rPr>
              <a:t>: An Auction based Scheduler for Vision Workloads on Heterogeneous Processors</a:t>
            </a:r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482437" y="2798475"/>
            <a:ext cx="9144000" cy="2306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/>
                <a:cs typeface="Times New Roman"/>
              </a:rPr>
              <a:t>Diksha </a:t>
            </a:r>
            <a:r>
              <a:rPr lang="en-US" sz="3200" dirty="0" err="1">
                <a:solidFill>
                  <a:schemeClr val="accent2"/>
                </a:solidFill>
                <a:latin typeface="Times New Roman"/>
                <a:cs typeface="Times New Roman"/>
              </a:rPr>
              <a:t>Moolchandani</a:t>
            </a:r>
            <a:r>
              <a:rPr lang="en-US" sz="3200" dirty="0">
                <a:latin typeface="Times New Roman"/>
                <a:cs typeface="Times New Roman"/>
              </a:rPr>
              <a:t>*, Anshul Kumar*, </a:t>
            </a:r>
          </a:p>
          <a:p>
            <a:r>
              <a:rPr lang="en-US" sz="3200" dirty="0">
                <a:latin typeface="Times New Roman"/>
                <a:cs typeface="Times New Roman"/>
              </a:rPr>
              <a:t>José F. Martínez</a:t>
            </a:r>
            <a:r>
              <a:rPr lang="en-US" sz="3200" baseline="30000" dirty="0">
                <a:latin typeface="Times New Roman"/>
                <a:cs typeface="Times New Roman"/>
              </a:rPr>
              <a:t>¥</a:t>
            </a:r>
            <a:r>
              <a:rPr lang="en-US" sz="3200" dirty="0">
                <a:latin typeface="Times New Roman"/>
                <a:cs typeface="Times New Roman"/>
              </a:rPr>
              <a:t>, and Smruti R. Sarangi*</a:t>
            </a:r>
          </a:p>
          <a:p>
            <a:r>
              <a:rPr lang="en-US" sz="3200" dirty="0">
                <a:latin typeface="Times New Roman"/>
                <a:cs typeface="Calibri"/>
              </a:rPr>
              <a:t>*</a:t>
            </a:r>
            <a:r>
              <a:rPr lang="en-US" sz="3200" dirty="0">
                <a:solidFill>
                  <a:schemeClr val="accent2"/>
                </a:solidFill>
                <a:latin typeface="Times New Roman"/>
                <a:cs typeface="Calibri"/>
              </a:rPr>
              <a:t>Indian Institute of Technology Delhi, India</a:t>
            </a:r>
          </a:p>
          <a:p>
            <a:r>
              <a:rPr lang="en-US" sz="3200" baseline="30000" dirty="0">
                <a:latin typeface="Times New Roman"/>
                <a:cs typeface="Calibri"/>
              </a:rPr>
              <a:t>¥</a:t>
            </a:r>
            <a:r>
              <a:rPr lang="en-US" sz="3200" dirty="0">
                <a:latin typeface="Times New Roman"/>
                <a:cs typeface="Calibri"/>
              </a:rPr>
              <a:t>Cornell University, Ithaca, NY, USA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4F4F4FC-D1B1-481C-9A5E-E1C4DC60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4" y="4991439"/>
            <a:ext cx="1657604" cy="1652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71DC5D-60D8-4E8A-9CA8-E17F15D39E3A}"/>
              </a:ext>
            </a:extLst>
          </p:cNvPr>
          <p:cNvSpPr txBox="1"/>
          <p:nvPr/>
        </p:nvSpPr>
        <p:spPr>
          <a:xfrm>
            <a:off x="3758293" y="6125936"/>
            <a:ext cx="50972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Contact: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diksha.moolchandani@cse.iitd.ac.in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перевод - &quot;Wallet&quot; in Russian - Russian Languag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97" y="1426024"/>
            <a:ext cx="1677771" cy="10371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038340" y="1738587"/>
            <a:ext cx="1326788" cy="454891"/>
            <a:chOff x="1034473" y="1468582"/>
            <a:chExt cx="1326788" cy="454891"/>
          </a:xfrm>
        </p:grpSpPr>
        <p:sp>
          <p:nvSpPr>
            <p:cNvPr id="32" name="Oval 31"/>
            <p:cNvSpPr/>
            <p:nvPr/>
          </p:nvSpPr>
          <p:spPr>
            <a:xfrm>
              <a:off x="1034473" y="1468582"/>
              <a:ext cx="1326788" cy="4548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61978" y="1515804"/>
              <a:ext cx="871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wallet2</a:t>
              </a:r>
            </a:p>
          </p:txBody>
        </p:sp>
      </p:grpSp>
      <p:pic>
        <p:nvPicPr>
          <p:cNvPr id="2" name="Picture 1" descr="перевод - &quot;Wallet&quot; in Russian - Russian Languag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6" y="1545244"/>
            <a:ext cx="1677771" cy="10371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Auction Theoretic Formulation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60199" y="1857807"/>
            <a:ext cx="1326788" cy="454891"/>
            <a:chOff x="1034473" y="1468582"/>
            <a:chExt cx="1326788" cy="454891"/>
          </a:xfrm>
        </p:grpSpPr>
        <p:sp>
          <p:nvSpPr>
            <p:cNvPr id="7" name="Oval 6"/>
            <p:cNvSpPr/>
            <p:nvPr/>
          </p:nvSpPr>
          <p:spPr>
            <a:xfrm>
              <a:off x="1034473" y="1468582"/>
              <a:ext cx="1326788" cy="4548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61978" y="1515804"/>
              <a:ext cx="871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wallet1</a:t>
              </a:r>
            </a:p>
          </p:txBody>
        </p:sp>
      </p:grpSp>
      <p:pic>
        <p:nvPicPr>
          <p:cNvPr id="19" name="Picture 18" descr="Girl School Child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0" y="2319693"/>
            <a:ext cx="1014623" cy="1168587"/>
          </a:xfrm>
          <a:prstGeom prst="rect">
            <a:avLst/>
          </a:prstGeom>
        </p:spPr>
      </p:pic>
      <p:pic>
        <p:nvPicPr>
          <p:cNvPr id="21" name="Picture 20" descr="20 cartoon, anime, and video game characters who wear Converse shoes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" y="2312699"/>
            <a:ext cx="2078603" cy="1261952"/>
          </a:xfrm>
          <a:prstGeom prst="rect">
            <a:avLst/>
          </a:prstGeom>
        </p:spPr>
      </p:pic>
      <p:pic>
        <p:nvPicPr>
          <p:cNvPr id="22" name="Picture 21" descr="Ice Cream PNG Transparent Images | PNG A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60" y="3763481"/>
            <a:ext cx="1221007" cy="102446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1886987" y="3037303"/>
            <a:ext cx="447251" cy="96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1"/>
          </p:cNvCxnSpPr>
          <p:nvPr/>
        </p:nvCxnSpPr>
        <p:spPr>
          <a:xfrm flipH="1">
            <a:off x="2781490" y="2903987"/>
            <a:ext cx="404380" cy="1206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6987" y="275525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7490" y="32262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497490" y="4642743"/>
            <a:ext cx="0" cy="604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Girl School Child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27" y="5247325"/>
            <a:ext cx="1014623" cy="1168587"/>
          </a:xfrm>
          <a:prstGeom prst="rect">
            <a:avLst/>
          </a:prstGeom>
        </p:spPr>
      </p:pic>
      <p:pic>
        <p:nvPicPr>
          <p:cNvPr id="50" name="Picture 49" descr="301 Moved Permanentl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07" y="5197382"/>
            <a:ext cx="914400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205926" y="351184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98046" y="35297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96948" y="1922045"/>
            <a:ext cx="5469815" cy="1017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If bid2 &gt; bid1 and bid2 = wallet2,</a:t>
            </a:r>
          </a:p>
          <a:p>
            <a:pPr algn="ctr"/>
            <a:r>
              <a:rPr lang="en-US" sz="2200" dirty="0"/>
              <a:t>Alice will have an ice cream and zero money</a:t>
            </a:r>
          </a:p>
        </p:txBody>
      </p:sp>
      <p:sp>
        <p:nvSpPr>
          <p:cNvPr id="54" name="Multiply 53"/>
          <p:cNvSpPr/>
          <p:nvPr/>
        </p:nvSpPr>
        <p:spPr>
          <a:xfrm>
            <a:off x="2233578" y="4660128"/>
            <a:ext cx="503300" cy="6188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696947" y="3372235"/>
            <a:ext cx="5469815" cy="1017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If bid2 &gt; bid1 and bid2 &gt; wallet2,</a:t>
            </a:r>
          </a:p>
          <a:p>
            <a:pPr algn="ctr"/>
            <a:r>
              <a:rPr lang="en-US" sz="2200" dirty="0"/>
              <a:t>Alice will have an </a:t>
            </a:r>
            <a:r>
              <a:rPr lang="en-US" sz="2200" dirty="0" err="1"/>
              <a:t>icecream</a:t>
            </a:r>
            <a:r>
              <a:rPr lang="en-US" sz="2200" dirty="0"/>
              <a:t> and a debt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714450" y="3372235"/>
            <a:ext cx="5469815" cy="1017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If bid2 &gt; bid1 and bid2 &lt; wallet2,</a:t>
            </a:r>
          </a:p>
          <a:p>
            <a:pPr algn="ctr"/>
            <a:r>
              <a:rPr lang="en-US" sz="2200" dirty="0"/>
              <a:t>Alice will have an </a:t>
            </a:r>
            <a:r>
              <a:rPr lang="en-US" sz="2200" dirty="0" err="1"/>
              <a:t>icecream</a:t>
            </a:r>
            <a:r>
              <a:rPr lang="en-US" sz="2200" dirty="0"/>
              <a:t> and some money</a:t>
            </a:r>
          </a:p>
        </p:txBody>
      </p:sp>
      <p:pic>
        <p:nvPicPr>
          <p:cNvPr id="57" name="Picture 56" descr="File:Light green check.svg - Wikipe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53" y="4655001"/>
            <a:ext cx="732358" cy="563289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5714450" y="3372235"/>
            <a:ext cx="5469815" cy="1017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If bid2 &lt; bid1,</a:t>
            </a:r>
          </a:p>
          <a:p>
            <a:pPr algn="ctr"/>
            <a:r>
              <a:rPr lang="en-US" sz="2200" dirty="0"/>
              <a:t>Alice will not get the ice cream</a:t>
            </a:r>
          </a:p>
        </p:txBody>
      </p:sp>
      <p:pic>
        <p:nvPicPr>
          <p:cNvPr id="59" name="Picture 58" descr="Category:Crying smilies - Wikimedia Comm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57" y="5230548"/>
            <a:ext cx="722177" cy="722177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5714450" y="3372235"/>
            <a:ext cx="5469815" cy="1017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Thus bid proportionally,</a:t>
            </a:r>
          </a:p>
          <a:p>
            <a:pPr algn="ctr"/>
            <a:r>
              <a:rPr lang="en-US" sz="2200" dirty="0"/>
              <a:t>Bid = </a:t>
            </a:r>
            <a:r>
              <a:rPr lang="en-US" sz="2200" dirty="0">
                <a:sym typeface="Symbol" panose="05050102010706020507" pitchFamily="18" charset="2"/>
              </a:rPr>
              <a:t> * Wallet (W),      0 &lt;  &lt; 1 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6382745" y="3430959"/>
                <a:ext cx="4098217" cy="936226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𝑈𝑡𝑖𝑙𝑖𝑡𝑦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dirty="0">
                                      <a:sym typeface="Symbol" panose="05050102010706020507" pitchFamily="18" charset="2"/>
                                    </a:rPr>
                                    <m:t></m:t>
                                  </m:r>
                                </m:e>
                              </m:d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∗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𝑊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𝑤𝑖𝑛𝑛𝑒𝑟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𝑙𝑜𝑠𝑒𝑟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45" y="3430959"/>
                <a:ext cx="4098217" cy="93622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5148471" y="4643412"/>
            <a:ext cx="6018290" cy="1017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Some children get more happy with the ice cream, some need it more, some just throw it half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80143" y="4448837"/>
            <a:ext cx="5552292" cy="118952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Complicate the scenario. Deduct a fee from their wallet</a:t>
            </a:r>
          </a:p>
          <a:p>
            <a:pPr algn="ctr"/>
            <a:r>
              <a:rPr lang="en-US" sz="2200" dirty="0"/>
              <a:t>Bid = </a:t>
            </a:r>
            <a:r>
              <a:rPr lang="en-US" sz="2200" dirty="0">
                <a:sym typeface="Symbol" panose="05050102010706020507" pitchFamily="18" charset="2"/>
              </a:rPr>
              <a:t> * (W-F), F is the auctioneer’s fee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51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2" animBg="1"/>
      <p:bldP spid="54" grpId="5" animBg="1"/>
      <p:bldP spid="54" grpId="6" animBg="1"/>
      <p:bldP spid="54" grpId="7" animBg="1"/>
      <p:bldP spid="54" grpId="8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Auction Theoretic Formulation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27598" y="213645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A1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24710" y="213645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A2</a:t>
            </a:r>
          </a:p>
        </p:txBody>
      </p:sp>
      <p:sp>
        <p:nvSpPr>
          <p:cNvPr id="3" name="Oval 2"/>
          <p:cNvSpPr/>
          <p:nvPr/>
        </p:nvSpPr>
        <p:spPr>
          <a:xfrm>
            <a:off x="2007898" y="3639915"/>
            <a:ext cx="1985817" cy="70682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Auction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07898" y="2834834"/>
            <a:ext cx="644383" cy="7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58837" y="2816605"/>
            <a:ext cx="565873" cy="83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4164" y="2158214"/>
            <a:ext cx="8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wallet1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2506" y="2066160"/>
            <a:ext cx="8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wallet2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9784" y="30660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9179" y="316254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94742" y="5022819"/>
            <a:ext cx="1419876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Winner</a:t>
            </a:r>
          </a:p>
        </p:txBody>
      </p:sp>
      <p:cxnSp>
        <p:nvCxnSpPr>
          <p:cNvPr id="6" name="Straight Arrow Connector 5"/>
          <p:cNvCxnSpPr>
            <a:stCxn id="3" idx="4"/>
          </p:cNvCxnSpPr>
          <p:nvPr/>
        </p:nvCxnSpPr>
        <p:spPr>
          <a:xfrm flipH="1">
            <a:off x="3000805" y="4346741"/>
            <a:ext cx="2" cy="67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4982" y="2017132"/>
            <a:ext cx="5566114" cy="14182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Unlike Bob-Alice’s one time ice-cream purchasing competition, scheduling has multiple such competitions at every scheduling 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5176035" y="3066047"/>
                <a:ext cx="6550473" cy="137982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0" dirty="0">
                    <a:ea typeface="Cambria Math" panose="02040503050406030204" pitchFamily="18" charset="0"/>
                  </a:rPr>
                  <a:t>B is the winner’s bonus to incentivize the players to bid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𝑈𝑡𝑖𝑙𝑖𝑡𝑦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dirty="0">
                                      <a:sym typeface="Symbol" panose="05050102010706020507" pitchFamily="18" charset="2"/>
                                    </a:rPr>
                                    <m:t></m:t>
                                  </m:r>
                                </m:e>
                              </m:d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∗(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𝑊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𝐹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)+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𝑤𝑖𝑛𝑛𝑒𝑟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𝑙𝑜𝑠𝑒𝑟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35" y="3066047"/>
                <a:ext cx="6550473" cy="13798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5335363" y="4684780"/>
                <a:ext cx="6391145" cy="137982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ea typeface="Cambria Math" panose="02040503050406030204" pitchFamily="18" charset="0"/>
                  </a:rPr>
                  <a:t>L is the loser’s subsidy to prevent starvation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𝑊𝑎𝑙𝑙𝑒𝑡</m:t>
                    </m:r>
                  </m:oMath>
                </a14:m>
                <a:r>
                  <a:rPr lang="en-GB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n-US" sz="22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new</m:t>
                    </m:r>
                  </m:oMath>
                </a14:m>
                <a:r>
                  <a:rPr lang="en-GB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(1 − µ)(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  <m:r>
                              <m:rPr>
                                <m:nor/>
                              </m:rPr>
                              <a:rPr lang="en-GB" sz="2200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2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𝐹</m:t>
                            </m:r>
                            <m:r>
                              <m:rPr>
                                <m:nor/>
                              </m:rPr>
                              <a:rPr lang="en-GB" sz="2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+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𝑤𝑖𝑛𝑛𝑒𝑟</m:t>
                            </m:r>
                          </m:e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  <m:r>
                              <m:rPr>
                                <m:nor/>
                              </m:rPr>
                              <a:rPr lang="en-US" sz="2200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GB" sz="2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𝑙𝑜𝑠𝑒𝑟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63" y="4684780"/>
                <a:ext cx="6391145" cy="13798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5684982" y="4028493"/>
            <a:ext cx="5566114" cy="14182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Need to incentivize the players to bid in the current round, else they will keep saving the wallet money for future</a:t>
            </a:r>
          </a:p>
        </p:txBody>
      </p:sp>
    </p:spTree>
    <p:extLst>
      <p:ext uri="{BB962C8B-B14F-4D97-AF65-F5344CB8AC3E}">
        <p14:creationId xmlns:p14="http://schemas.microsoft.com/office/powerpoint/2010/main" val="10735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4" grpId="0" animBg="1"/>
      <p:bldP spid="27" grpId="0" animBg="1"/>
      <p:bldP spid="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Calculation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27598" y="213645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A1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24710" y="213645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A2</a:t>
            </a:r>
          </a:p>
        </p:txBody>
      </p:sp>
      <p:sp>
        <p:nvSpPr>
          <p:cNvPr id="3" name="Oval 2"/>
          <p:cNvSpPr/>
          <p:nvPr/>
        </p:nvSpPr>
        <p:spPr>
          <a:xfrm>
            <a:off x="2007898" y="3639915"/>
            <a:ext cx="1985817" cy="70682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Auction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07898" y="2834834"/>
            <a:ext cx="644383" cy="7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58837" y="2816605"/>
            <a:ext cx="565873" cy="83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4164" y="2158214"/>
            <a:ext cx="8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wallet1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2506" y="2066160"/>
            <a:ext cx="8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wallet2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9784" y="30660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9179" y="316254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94742" y="5022819"/>
            <a:ext cx="1419876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Winner</a:t>
            </a:r>
          </a:p>
        </p:txBody>
      </p:sp>
      <p:cxnSp>
        <p:nvCxnSpPr>
          <p:cNvPr id="6" name="Straight Arrow Connector 5"/>
          <p:cNvCxnSpPr>
            <a:stCxn id="3" idx="4"/>
          </p:cNvCxnSpPr>
          <p:nvPr/>
        </p:nvCxnSpPr>
        <p:spPr>
          <a:xfrm flipH="1">
            <a:off x="3000805" y="4346741"/>
            <a:ext cx="2" cy="67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5903843" y="1433041"/>
                <a:ext cx="5250954" cy="2004901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If the distributions for (W-F) and B are same and uniform, a unique global Nash Equilibrium exist. For N bidders: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 =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−1)/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843" y="1433041"/>
                <a:ext cx="5250954" cy="20049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5903843" y="3682329"/>
            <a:ext cx="5250954" cy="16848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different distributions, the strategies are calculated using Monte Carlo simulations accelerated with AI techniques</a:t>
            </a:r>
          </a:p>
        </p:txBody>
      </p:sp>
    </p:spTree>
    <p:extLst>
      <p:ext uri="{BB962C8B-B14F-4D97-AF65-F5344CB8AC3E}">
        <p14:creationId xmlns:p14="http://schemas.microsoft.com/office/powerpoint/2010/main" val="38820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Related Work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0666"/>
              </p:ext>
            </p:extLst>
          </p:nvPr>
        </p:nvGraphicFramePr>
        <p:xfrm>
          <a:off x="1946565" y="1438280"/>
          <a:ext cx="8176490" cy="4918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0544">
                  <a:extLst>
                    <a:ext uri="{9D8B030D-6E8A-4147-A177-3AD203B41FA5}">
                      <a16:colId xmlns:a16="http://schemas.microsoft.com/office/drawing/2014/main" val="183398463"/>
                    </a:ext>
                  </a:extLst>
                </a:gridCol>
                <a:gridCol w="5325946">
                  <a:extLst>
                    <a:ext uri="{9D8B030D-6E8A-4147-A177-3AD203B41FA5}">
                      <a16:colId xmlns:a16="http://schemas.microsoft.com/office/drawing/2014/main" val="4256509973"/>
                    </a:ext>
                  </a:extLst>
                </a:gridCol>
              </a:tblGrid>
              <a:tr h="565958">
                <a:tc>
                  <a:txBody>
                    <a:bodyPr/>
                    <a:lstStyle/>
                    <a:p>
                      <a:r>
                        <a:rPr lang="en-US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98970"/>
                  </a:ext>
                </a:extLst>
              </a:tr>
              <a:tr h="565958">
                <a:tc>
                  <a:txBody>
                    <a:bodyPr/>
                    <a:lstStyle/>
                    <a:p>
                      <a:r>
                        <a:rPr lang="en-US" dirty="0"/>
                        <a:t>SLICC [Atta et al. 2012]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Exploits the similarity of code based on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-cache</a:t>
                      </a:r>
                      <a:r>
                        <a:rPr lang="en-US" baseline="0" dirty="0"/>
                        <a:t> footprints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5292"/>
                  </a:ext>
                </a:extLst>
              </a:tr>
              <a:tr h="565958">
                <a:tc>
                  <a:txBody>
                    <a:bodyPr/>
                    <a:lstStyle/>
                    <a:p>
                      <a:r>
                        <a:rPr lang="en-US" dirty="0"/>
                        <a:t>CAMP [</a:t>
                      </a:r>
                      <a:r>
                        <a:rPr lang="en-US" dirty="0" err="1"/>
                        <a:t>Saez</a:t>
                      </a:r>
                      <a:r>
                        <a:rPr lang="en-US" baseline="0" dirty="0"/>
                        <a:t> et al. 2010]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Accelerates</a:t>
                      </a:r>
                      <a:r>
                        <a:rPr lang="en-US" baseline="0" dirty="0"/>
                        <a:t> the applications that get maximum speedup for fast cores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26448"/>
                  </a:ext>
                </a:extLst>
              </a:tr>
              <a:tr h="719184">
                <a:tc>
                  <a:txBody>
                    <a:bodyPr/>
                    <a:lstStyle/>
                    <a:p>
                      <a:r>
                        <a:rPr lang="en-US" dirty="0"/>
                        <a:t>BIS [Joao et al. 2012]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Accelerates the bottlenecks (leading to maximum number of wait cycles) on big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96075"/>
                  </a:ext>
                </a:extLst>
              </a:tr>
              <a:tr h="719184">
                <a:tc>
                  <a:txBody>
                    <a:bodyPr/>
                    <a:lstStyle/>
                    <a:p>
                      <a:r>
                        <a:rPr lang="en-US" dirty="0"/>
                        <a:t>UBA [Joao et al. 2013]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Accelerates bottlenecks and lagging threads such that reduction in total</a:t>
                      </a:r>
                      <a:r>
                        <a:rPr lang="en-US" baseline="0" dirty="0"/>
                        <a:t> execution time is maximized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31905"/>
                  </a:ext>
                </a:extLst>
              </a:tr>
              <a:tr h="719184">
                <a:tc>
                  <a:txBody>
                    <a:bodyPr/>
                    <a:lstStyle/>
                    <a:p>
                      <a:r>
                        <a:rPr lang="en-US" dirty="0" err="1"/>
                        <a:t>AdaMD</a:t>
                      </a:r>
                      <a:r>
                        <a:rPr lang="en-US" dirty="0"/>
                        <a:t> [</a:t>
                      </a:r>
                      <a:r>
                        <a:rPr lang="en-US" dirty="0" err="1"/>
                        <a:t>Basireddy</a:t>
                      </a:r>
                      <a:r>
                        <a:rPr lang="en-US" dirty="0"/>
                        <a:t> et al. 2019]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Accelerates the </a:t>
                      </a:r>
                      <a:r>
                        <a:rPr lang="en-US" baseline="0" dirty="0"/>
                        <a:t>underperforming applications determined using an ML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25738"/>
                  </a:ext>
                </a:extLst>
              </a:tr>
              <a:tr h="719184">
                <a:tc>
                  <a:txBody>
                    <a:bodyPr/>
                    <a:lstStyle/>
                    <a:p>
                      <a:r>
                        <a:rPr lang="en-US" dirty="0"/>
                        <a:t>COLAB [Yu</a:t>
                      </a:r>
                      <a:r>
                        <a:rPr lang="en-US" baseline="0" dirty="0"/>
                        <a:t> et al. 2020]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core affinity of application and</a:t>
                      </a:r>
                      <a:r>
                        <a:rPr lang="en-US" baseline="0" dirty="0"/>
                        <a:t> schedules on the basis of bottlenecks ensuring fairness by adjusting scheduling time slice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9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1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Motivation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and Related Work</a:t>
            </a:r>
          </a:p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Characterization of Workloads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Experimental Setup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A5BDBAC-84AC-4251-8693-E4761B17B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19634"/>
              </p:ext>
            </p:extLst>
          </p:nvPr>
        </p:nvGraphicFramePr>
        <p:xfrm>
          <a:off x="1577113" y="1690688"/>
          <a:ext cx="4607713" cy="47579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8578">
                  <a:extLst>
                    <a:ext uri="{9D8B030D-6E8A-4147-A177-3AD203B41FA5}">
                      <a16:colId xmlns:a16="http://schemas.microsoft.com/office/drawing/2014/main" val="3647570367"/>
                    </a:ext>
                  </a:extLst>
                </a:gridCol>
                <a:gridCol w="2759135">
                  <a:extLst>
                    <a:ext uri="{9D8B030D-6E8A-4147-A177-3AD203B41FA5}">
                      <a16:colId xmlns:a16="http://schemas.microsoft.com/office/drawing/2014/main" val="1849101352"/>
                    </a:ext>
                  </a:extLst>
                </a:gridCol>
              </a:tblGrid>
              <a:tr h="43372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Parameter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Value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28794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r>
                        <a:rPr lang="en-GB" sz="2000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 small + 6 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56082"/>
                  </a:ext>
                </a:extLst>
              </a:tr>
              <a:tr h="920550">
                <a:tc>
                  <a:txBody>
                    <a:bodyPr/>
                    <a:lstStyle/>
                    <a:p>
                      <a:r>
                        <a:rPr lang="en-GB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1.55 GHz &amp; 3.1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56158"/>
                  </a:ext>
                </a:extLst>
              </a:tr>
              <a:tr h="1221081">
                <a:tc>
                  <a:txBody>
                    <a:bodyPr/>
                    <a:lstStyle/>
                    <a:p>
                      <a:r>
                        <a:rPr lang="en-GB" sz="2000" dirty="0"/>
                        <a:t>L1 I/D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32 KB, 64 bytes block size, associativity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0285"/>
                  </a:ext>
                </a:extLst>
              </a:tr>
              <a:tr h="1434644">
                <a:tc>
                  <a:txBody>
                    <a:bodyPr/>
                    <a:lstStyle/>
                    <a:p>
                      <a:r>
                        <a:rPr lang="en-GB" sz="2000" dirty="0"/>
                        <a:t>Shared L2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256 KB per bank, 16 banks, 64 bytes block size, associativity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76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8013862" y="1413363"/>
            <a:ext cx="2205756" cy="6317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    Memory</a:t>
            </a:r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7708044" y="2379492"/>
            <a:ext cx="2775075" cy="2993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Multicore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7812893" y="2909754"/>
            <a:ext cx="554290" cy="3882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8088195" y="2440827"/>
            <a:ext cx="2131423" cy="4069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     L2 Cache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8505131" y="2924720"/>
            <a:ext cx="554290" cy="3882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235037" y="2933654"/>
            <a:ext cx="554290" cy="3882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894951" y="2934739"/>
            <a:ext cx="554290" cy="3882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7801100" y="3444493"/>
            <a:ext cx="554290" cy="3882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8493338" y="3459459"/>
            <a:ext cx="554290" cy="3882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223244" y="3468394"/>
            <a:ext cx="554290" cy="388259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883158" y="3469478"/>
            <a:ext cx="554290" cy="388259"/>
          </a:xfrm>
          <a:prstGeom prst="ellipse">
            <a:avLst/>
          </a:prstGeom>
          <a:solidFill>
            <a:srgbClr val="C4BE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7844210" y="3982305"/>
            <a:ext cx="554290" cy="388259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8504124" y="3983389"/>
            <a:ext cx="554290" cy="388259"/>
          </a:xfrm>
          <a:prstGeom prst="ellipse">
            <a:avLst/>
          </a:prstGeom>
          <a:solidFill>
            <a:srgbClr val="C4BE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189593" y="3972922"/>
            <a:ext cx="554290" cy="388259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849508" y="3974007"/>
            <a:ext cx="554290" cy="388259"/>
          </a:xfrm>
          <a:prstGeom prst="ellipse">
            <a:avLst/>
          </a:prstGeom>
          <a:solidFill>
            <a:srgbClr val="C4BE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7837065" y="4546919"/>
            <a:ext cx="554290" cy="388259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8496979" y="4548004"/>
            <a:ext cx="554290" cy="388259"/>
          </a:xfrm>
          <a:prstGeom prst="ellipse">
            <a:avLst/>
          </a:prstGeom>
          <a:solidFill>
            <a:srgbClr val="C4BE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182448" y="4537537"/>
            <a:ext cx="554290" cy="388259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9842362" y="4538621"/>
            <a:ext cx="554290" cy="388259"/>
          </a:xfrm>
          <a:prstGeom prst="ellipse">
            <a:avLst/>
          </a:prstGeom>
          <a:solidFill>
            <a:srgbClr val="C4BE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8" name="Left-Right Arrow 27"/>
          <p:cNvSpPr/>
          <p:nvPr/>
        </p:nvSpPr>
        <p:spPr>
          <a:xfrm rot="5400000">
            <a:off x="9165232" y="2085292"/>
            <a:ext cx="454356" cy="220031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29" name="Group 28"/>
          <p:cNvGrpSpPr/>
          <p:nvPr/>
        </p:nvGrpSpPr>
        <p:grpSpPr>
          <a:xfrm>
            <a:off x="7370148" y="5569976"/>
            <a:ext cx="3638889" cy="431980"/>
            <a:chOff x="8346237" y="4949270"/>
            <a:chExt cx="3638889" cy="513038"/>
          </a:xfrm>
        </p:grpSpPr>
        <p:grpSp>
          <p:nvGrpSpPr>
            <p:cNvPr id="30" name="Group 29"/>
            <p:cNvGrpSpPr/>
            <p:nvPr/>
          </p:nvGrpSpPr>
          <p:grpSpPr>
            <a:xfrm>
              <a:off x="8346237" y="4949270"/>
              <a:ext cx="3638889" cy="513038"/>
              <a:chOff x="7061817" y="795749"/>
              <a:chExt cx="3638889" cy="51303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567968" y="800724"/>
                <a:ext cx="1181542" cy="43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Big core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225815" y="825182"/>
                <a:ext cx="1368003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Small core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061817" y="795749"/>
                <a:ext cx="3638889" cy="5130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10047810" y="5018923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8420880" y="5025300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577113" y="2197318"/>
            <a:ext cx="4607713" cy="48701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77113" y="2924720"/>
            <a:ext cx="4607713" cy="48701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74739" y="3832751"/>
            <a:ext cx="4607713" cy="714167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563233" y="5015993"/>
            <a:ext cx="4607713" cy="114626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" grpId="0" animBg="1"/>
      <p:bldP spid="2" grpId="1" animBg="1"/>
      <p:bldP spid="2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Benchmarks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2381528"/>
              </p:ext>
            </p:extLst>
          </p:nvPr>
        </p:nvGraphicFramePr>
        <p:xfrm>
          <a:off x="2032000" y="1543579"/>
          <a:ext cx="8128000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28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Characterization of Workloads</a:t>
            </a:r>
            <a:endParaRPr lang="en-US" b="1" dirty="0">
              <a:cs typeface="Calibri Ligh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45516"/>
            <a:ext cx="4296570" cy="4850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 the instruction mix in an execution interval as a feature vector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Perform clustering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interval belongs to one of the five clusters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clusters are named on the basis of the dominant instructions in the intervals</a:t>
            </a:r>
          </a:p>
          <a:p>
            <a:endParaRPr lang="en-US" dirty="0">
              <a:cs typeface="Calibri"/>
            </a:endParaRPr>
          </a:p>
          <a:p>
            <a:endParaRPr lang="en-US" sz="1900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D790B-E090-48B0-97F5-94ED25D8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3" y="1501630"/>
            <a:ext cx="6251274" cy="46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Characterization of Workloads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7" y="1690689"/>
            <a:ext cx="9006751" cy="307527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25237" y="5047242"/>
            <a:ext cx="4775200" cy="1006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Average Silhouette score=0.8 implies the samples are correctly classified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0" y="5047242"/>
            <a:ext cx="5019962" cy="1006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Strong positive correlation between the same phases across different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588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Motivation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and Related Work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Characterization of Workloads</a:t>
            </a:r>
          </a:p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Motivation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and Related Work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Characterization of Workloads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Overall Design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" y="2001246"/>
            <a:ext cx="4294662" cy="345440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325752" y="798499"/>
            <a:ext cx="4562764" cy="110836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Cores are partitioned between OS scheduler and HW scheduler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6395" y="2123037"/>
            <a:ext cx="5628409" cy="13480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Scheduling Granularity: 31.25-62.5 </a:t>
            </a:r>
            <a:r>
              <a:rPr lang="en-US" sz="2400" dirty="0">
                <a:sym typeface="Symbol" panose="05050102010706020507" pitchFamily="18" charset="2"/>
              </a:rPr>
              <a:t>s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Context Sw. overheads in OS: 44.1-1496 s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Context Sw. in HW: 67 ns </a:t>
            </a:r>
          </a:p>
          <a:p>
            <a:pPr algn="ctr"/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325752" y="3775218"/>
            <a:ext cx="4361874" cy="27636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HW Scheduler: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 queues, running and ready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PC and register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Invokes the auction controller for scheduling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274" y="3084945"/>
            <a:ext cx="2798618" cy="2512291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13527" y="5455648"/>
            <a:ext cx="341746" cy="677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6949" y="6108025"/>
            <a:ext cx="2549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Scope of this work</a:t>
            </a:r>
          </a:p>
        </p:txBody>
      </p:sp>
    </p:spTree>
    <p:extLst>
      <p:ext uri="{BB962C8B-B14F-4D97-AF65-F5344CB8AC3E}">
        <p14:creationId xmlns:p14="http://schemas.microsoft.com/office/powerpoint/2010/main" val="28546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9" grpId="1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1336834" y="2468977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124475" y="2447187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1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Overall Design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3657993" y="5038421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4831704" y="5038421"/>
            <a:ext cx="869448" cy="7452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2524518" y="5038421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6222354" y="5038421"/>
            <a:ext cx="869448" cy="7452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8753868" y="5038421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7620393" y="5038421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24427" y="4609795"/>
            <a:ext cx="942975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2179" y="6052441"/>
            <a:ext cx="3638889" cy="431980"/>
            <a:chOff x="8346237" y="4949270"/>
            <a:chExt cx="3638889" cy="513038"/>
          </a:xfrm>
        </p:grpSpPr>
        <p:grpSp>
          <p:nvGrpSpPr>
            <p:cNvPr id="26" name="Group 25"/>
            <p:cNvGrpSpPr/>
            <p:nvPr/>
          </p:nvGrpSpPr>
          <p:grpSpPr>
            <a:xfrm>
              <a:off x="8346237" y="4949270"/>
              <a:ext cx="3638889" cy="513038"/>
              <a:chOff x="7061817" y="795749"/>
              <a:chExt cx="3638889" cy="51303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67968" y="800724"/>
                <a:ext cx="1181542" cy="43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Big core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225815" y="825182"/>
                <a:ext cx="1368003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Small core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061817" y="795749"/>
                <a:ext cx="3638889" cy="5130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10047810" y="5018923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8420880" y="5025300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07708" y="4679670"/>
            <a:ext cx="196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 Resources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9646041" y="4004652"/>
            <a:ext cx="210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 Workloads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870352" y="250339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W3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57993" y="248160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424752" y="2504574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W5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212393" y="2482784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W6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79152" y="2439592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766793" y="2417802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W8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533552" y="2445511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W10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321193" y="2423721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927256" y="2498522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W12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14897" y="2476732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8531" y="3366193"/>
            <a:ext cx="891114" cy="1672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78284" y="3453192"/>
            <a:ext cx="434109" cy="141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205541" y="3312085"/>
            <a:ext cx="540138" cy="161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4684" y="3514719"/>
            <a:ext cx="523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57045" y="3531564"/>
            <a:ext cx="523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59629" y="3490333"/>
            <a:ext cx="523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982" y="4281581"/>
            <a:ext cx="112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N&gt;K</a:t>
            </a:r>
            <a:endParaRPr lang="en-US" sz="3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375795" y="3354456"/>
            <a:ext cx="998208" cy="1820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66574" y="3399716"/>
            <a:ext cx="155945" cy="1466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502989" y="3333405"/>
            <a:ext cx="540138" cy="161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833227" y="3354456"/>
            <a:ext cx="540138" cy="161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294883" y="3300980"/>
            <a:ext cx="540246" cy="16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81473" y="3284081"/>
            <a:ext cx="131004" cy="1582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2096655" y="1705283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869489" y="1729596"/>
            <a:ext cx="73006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816935" y="1729596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593370" y="1718185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350908" y="1727001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161407" y="1691982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891272" y="1679667"/>
            <a:ext cx="73006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753235" y="1702172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9356411" y="1708262"/>
            <a:ext cx="609318" cy="386016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494448" y="1695734"/>
            <a:ext cx="73006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0016301" y="1722142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0744482" y="1686311"/>
            <a:ext cx="609318" cy="398544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0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68"/>
    </mc:Choice>
    <mc:Fallback xmlns="">
      <p:transition spd="slow" advTm="26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/>
      <p:bldP spid="57" grpId="1"/>
      <p:bldP spid="59" grpId="0"/>
      <p:bldP spid="59" grpId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VisSched</a:t>
            </a:r>
            <a:r>
              <a:rPr lang="en-US" b="1" dirty="0">
                <a:cs typeface="Calibri Light"/>
              </a:rPr>
              <a:t>: Flow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F7DEF424-FA8E-429B-8F93-A0A97F80EF5E}"/>
              </a:ext>
            </a:extLst>
          </p:cNvPr>
          <p:cNvSpPr/>
          <p:nvPr/>
        </p:nvSpPr>
        <p:spPr>
          <a:xfrm>
            <a:off x="1819564" y="1970287"/>
            <a:ext cx="2530765" cy="12254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cs typeface="Calibri"/>
              </a:rPr>
              <a:t>Create phase table: phase-to-core mapping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EB6B9-8BA7-41FD-84B2-0B135E4390F3}"/>
              </a:ext>
            </a:extLst>
          </p:cNvPr>
          <p:cNvCxnSpPr/>
          <p:nvPr/>
        </p:nvCxnSpPr>
        <p:spPr>
          <a:xfrm>
            <a:off x="4347716" y="2532650"/>
            <a:ext cx="2228576" cy="5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D918A71F-C49E-4267-8C29-F9AB7C9DC1D0}"/>
              </a:ext>
            </a:extLst>
          </p:cNvPr>
          <p:cNvSpPr/>
          <p:nvPr/>
        </p:nvSpPr>
        <p:spPr>
          <a:xfrm>
            <a:off x="1948873" y="4635998"/>
            <a:ext cx="3315855" cy="11819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0000"/>
              </a:solidFill>
              <a:ea typeface="+mn-lt"/>
              <a:cs typeface="+mn-lt"/>
            </a:endParaRPr>
          </a:p>
          <a:p>
            <a:pPr algn="ctr"/>
            <a:r>
              <a:rPr lang="en-GB" sz="2400" dirty="0">
                <a:solidFill>
                  <a:srgbClr val="FF0000"/>
                </a:solidFill>
                <a:ea typeface="+mn-lt"/>
                <a:cs typeface="+mn-lt"/>
              </a:rPr>
              <a:t>Auction core </a:t>
            </a:r>
            <a:r>
              <a:rPr lang="en-GB" sz="2400" b="1" i="1" dirty="0">
                <a:solidFill>
                  <a:srgbClr val="FF0000"/>
                </a:solidFill>
                <a:ea typeface="+mn-lt"/>
                <a:cs typeface="+mn-lt"/>
              </a:rPr>
              <a:t>c</a:t>
            </a:r>
            <a:r>
              <a:rPr lang="en-GB" sz="2400" dirty="0">
                <a:solidFill>
                  <a:srgbClr val="FF0000"/>
                </a:solidFill>
                <a:ea typeface="+mn-lt"/>
                <a:cs typeface="+mn-lt"/>
              </a:rPr>
              <a:t> among the threads in its waiting queue</a:t>
            </a:r>
            <a:endParaRPr lang="en-US" sz="2400" dirty="0">
              <a:ea typeface="+mn-lt"/>
              <a:cs typeface="+mn-lt"/>
            </a:endParaRPr>
          </a:p>
          <a:p>
            <a:pPr algn="ctr"/>
            <a:endParaRPr lang="en-GB" sz="24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94F1C6ED-41C1-4723-BC63-8B9B21948895}"/>
              </a:ext>
            </a:extLst>
          </p:cNvPr>
          <p:cNvSpPr/>
          <p:nvPr/>
        </p:nvSpPr>
        <p:spPr>
          <a:xfrm>
            <a:off x="6506706" y="4489081"/>
            <a:ext cx="3828785" cy="15031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cs typeface="Calibri"/>
              </a:rPr>
              <a:t>Predict the next phase for thread </a:t>
            </a:r>
            <a:r>
              <a:rPr lang="en-GB" sz="2400" b="1" i="1" dirty="0">
                <a:solidFill>
                  <a:schemeClr val="tx1"/>
                </a:solidFill>
                <a:cs typeface="Calibri"/>
              </a:rPr>
              <a:t>t </a:t>
            </a:r>
            <a:r>
              <a:rPr lang="en-GB" sz="2400" dirty="0">
                <a:solidFill>
                  <a:schemeClr val="tx1"/>
                </a:solidFill>
                <a:cs typeface="Calibri"/>
              </a:rPr>
              <a:t>&amp; enqueue it in the appropriate waiting queue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493C46F-1D1B-45DB-ADD7-8B8E5307CBA8}"/>
              </a:ext>
            </a:extLst>
          </p:cNvPr>
          <p:cNvSpPr/>
          <p:nvPr/>
        </p:nvSpPr>
        <p:spPr>
          <a:xfrm>
            <a:off x="6578675" y="1016000"/>
            <a:ext cx="3756816" cy="296309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  <a:cs typeface="Calibri"/>
              </a:rPr>
              <a:t>Is scheduling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  <a:cs typeface="Calibri"/>
              </a:rPr>
              <a:t>quantum of thread </a:t>
            </a:r>
            <a:r>
              <a:rPr lang="en-GB" sz="2400" b="1" i="1" dirty="0">
                <a:solidFill>
                  <a:schemeClr val="tx1"/>
                </a:solidFill>
                <a:cs typeface="Calibri"/>
              </a:rPr>
              <a:t>t</a:t>
            </a:r>
            <a:r>
              <a:rPr lang="en-GB" sz="2400" dirty="0">
                <a:solidFill>
                  <a:schemeClr val="tx1"/>
                </a:solidFill>
                <a:cs typeface="Calibri"/>
              </a:rPr>
              <a:t> on core </a:t>
            </a:r>
            <a:r>
              <a:rPr lang="en-GB" sz="2400" b="1" i="1" dirty="0">
                <a:solidFill>
                  <a:schemeClr val="tx1"/>
                </a:solidFill>
                <a:cs typeface="Calibri"/>
              </a:rPr>
              <a:t>c</a:t>
            </a:r>
            <a:r>
              <a:rPr lang="en-GB" sz="2400" dirty="0">
                <a:solidFill>
                  <a:schemeClr val="tx1"/>
                </a:solidFill>
                <a:cs typeface="Calibri"/>
              </a:rPr>
              <a:t> exhausted?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10FA3-04F8-4290-A79F-65EE03E8593A}"/>
              </a:ext>
            </a:extLst>
          </p:cNvPr>
          <p:cNvCxnSpPr>
            <a:cxnSpLocks/>
          </p:cNvCxnSpPr>
          <p:nvPr/>
        </p:nvCxnSpPr>
        <p:spPr>
          <a:xfrm flipH="1" flipV="1">
            <a:off x="5264728" y="5218942"/>
            <a:ext cx="1237673" cy="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43A28-E259-456D-AD4A-ADB683F973D1}"/>
              </a:ext>
            </a:extLst>
          </p:cNvPr>
          <p:cNvCxnSpPr>
            <a:cxnSpLocks/>
          </p:cNvCxnSpPr>
          <p:nvPr/>
        </p:nvCxnSpPr>
        <p:spPr>
          <a:xfrm flipV="1">
            <a:off x="4544981" y="2593412"/>
            <a:ext cx="17406" cy="2042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927AC-E440-4ADD-8B02-96E76D4FD03C}"/>
              </a:ext>
            </a:extLst>
          </p:cNvPr>
          <p:cNvCxnSpPr>
            <a:cxnSpLocks/>
          </p:cNvCxnSpPr>
          <p:nvPr/>
        </p:nvCxnSpPr>
        <p:spPr>
          <a:xfrm flipH="1">
            <a:off x="8453299" y="3979099"/>
            <a:ext cx="7567" cy="49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7FFE85-5975-48E6-8EAB-662B263164CA}"/>
              </a:ext>
            </a:extLst>
          </p:cNvPr>
          <p:cNvSpPr txBox="1"/>
          <p:nvPr/>
        </p:nvSpPr>
        <p:spPr>
          <a:xfrm>
            <a:off x="4609586" y="2140414"/>
            <a:ext cx="20791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 dirty="0"/>
              <a:t>Schedule thread </a:t>
            </a:r>
            <a:r>
              <a:rPr lang="en-GB" sz="2200" b="1" i="1" dirty="0"/>
              <a:t>t</a:t>
            </a:r>
            <a:r>
              <a:rPr lang="en-GB" sz="2200" dirty="0"/>
              <a:t> to core </a:t>
            </a:r>
            <a:r>
              <a:rPr lang="en-GB" sz="2200" b="1" i="1" dirty="0"/>
              <a:t>c</a:t>
            </a:r>
            <a:endParaRPr lang="en-US" sz="2200" b="1" i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E44BF-16C1-47CA-B443-085622D1548B}"/>
              </a:ext>
            </a:extLst>
          </p:cNvPr>
          <p:cNvSpPr txBox="1"/>
          <p:nvPr/>
        </p:nvSpPr>
        <p:spPr>
          <a:xfrm>
            <a:off x="7787958" y="4009141"/>
            <a:ext cx="67290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200" dirty="0"/>
              <a:t>Yes</a:t>
            </a:r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C7DE0-F2E0-402A-88DC-7F9CD608D787}"/>
              </a:ext>
            </a:extLst>
          </p:cNvPr>
          <p:cNvSpPr txBox="1"/>
          <p:nvPr/>
        </p:nvSpPr>
        <p:spPr>
          <a:xfrm rot="16200000">
            <a:off x="3877703" y="3431781"/>
            <a:ext cx="12540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 dirty="0"/>
              <a:t>Winner thread </a:t>
            </a:r>
            <a:r>
              <a:rPr lang="en-GB" sz="2200" b="1" i="1" dirty="0"/>
              <a:t>t</a:t>
            </a:r>
            <a:endParaRPr lang="en-U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4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Phase-to-Core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57304"/>
              </p:ext>
            </p:extLst>
          </p:nvPr>
        </p:nvGraphicFramePr>
        <p:xfrm>
          <a:off x="997527" y="2197481"/>
          <a:ext cx="4064000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19">
                  <a:extLst>
                    <a:ext uri="{9D8B030D-6E8A-4147-A177-3AD203B41FA5}">
                      <a16:colId xmlns:a16="http://schemas.microsoft.com/office/drawing/2014/main" val="1788955698"/>
                    </a:ext>
                  </a:extLst>
                </a:gridCol>
                <a:gridCol w="2596881">
                  <a:extLst>
                    <a:ext uri="{9D8B030D-6E8A-4147-A177-3AD203B41FA5}">
                      <a16:colId xmlns:a16="http://schemas.microsoft.com/office/drawing/2014/main" val="3225445252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120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C1</a:t>
                      </a:r>
                      <a:r>
                        <a:rPr lang="en-US" sz="2200" baseline="0" dirty="0"/>
                        <a:t> C2 C5 C7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645753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C8</a:t>
                      </a:r>
                      <a:r>
                        <a:rPr lang="en-US" sz="2200" baseline="0" dirty="0"/>
                        <a:t> C9 C11 C12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074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C13 C3 C4 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8077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C10 C14 C15 C16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33103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971894" y="1728641"/>
            <a:ext cx="16906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Phase Table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168734" y="1643299"/>
            <a:ext cx="4562764" cy="110836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Provide an initial phase to core mapping for all the phases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68734" y="2974142"/>
            <a:ext cx="4562764" cy="12376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Recomputed at every 100 M cycle interval. Smaller intervals lead to frequent cache misses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085028" y="4447496"/>
            <a:ext cx="4887772" cy="15653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Heuristic:</a:t>
            </a:r>
            <a:r>
              <a:rPr lang="en-US" sz="2400" dirty="0"/>
              <a:t> relative proportion of the executed phases (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s </a:t>
            </a:r>
            <a:r>
              <a:rPr lang="en-US" sz="2400" dirty="0">
                <a:sym typeface="Symbol" panose="05050102010706020507" pitchFamily="18" charset="2"/>
              </a:rPr>
              <a:t>: </a:t>
            </a:r>
            <a:r>
              <a:rPr lang="en-US" sz="2400" baseline="-25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: </a:t>
            </a:r>
            <a:r>
              <a:rPr lang="en-US" sz="2400" baseline="-25000" dirty="0">
                <a:sym typeface="Symbol" panose="05050102010706020507" pitchFamily="18" charset="2"/>
              </a:rPr>
              <a:t>m</a:t>
            </a:r>
            <a:r>
              <a:rPr lang="en-US" sz="2400" dirty="0">
                <a:sym typeface="Symbol" panose="05050102010706020507" pitchFamily="18" charset="2"/>
              </a:rPr>
              <a:t> :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c</a:t>
            </a:r>
            <a:r>
              <a:rPr lang="en-US" sz="2400" dirty="0"/>
              <a:t>), where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s </a:t>
            </a:r>
            <a:r>
              <a:rPr lang="en-US" sz="2400" dirty="0">
                <a:sym typeface="Symbol" panose="05050102010706020507" pitchFamily="18" charset="2"/>
              </a:rPr>
              <a:t>, </a:t>
            </a:r>
            <a:r>
              <a:rPr lang="en-US" sz="2400" baseline="-25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, </a:t>
            </a:r>
            <a:r>
              <a:rPr lang="en-US" sz="2400" baseline="-25000" dirty="0">
                <a:sym typeface="Symbol" panose="05050102010706020507" pitchFamily="18" charset="2"/>
              </a:rPr>
              <a:t>m</a:t>
            </a:r>
            <a:r>
              <a:rPr lang="en-US" sz="2400" dirty="0">
                <a:sym typeface="Symbol" panose="05050102010706020507" pitchFamily="18" charset="2"/>
              </a:rPr>
              <a:t> ,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c </a:t>
            </a:r>
            <a:r>
              <a:rPr lang="en-US" sz="2400" dirty="0">
                <a:sym typeface="Symbol" panose="05050102010706020507" pitchFamily="18" charset="2"/>
              </a:rPr>
              <a:t> are the mapping counters</a:t>
            </a:r>
            <a:r>
              <a:rPr lang="en-US" sz="2400" dirty="0"/>
              <a:t> </a:t>
            </a:r>
          </a:p>
        </p:txBody>
      </p:sp>
      <p:sp>
        <p:nvSpPr>
          <p:cNvPr id="45" name="Oval 44"/>
          <p:cNvSpPr/>
          <p:nvPr/>
        </p:nvSpPr>
        <p:spPr>
          <a:xfrm>
            <a:off x="838200" y="5340350"/>
            <a:ext cx="5017655" cy="101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Stored as 16 bits per row, one bit </a:t>
            </a:r>
            <a:r>
              <a:rPr lang="en-US" sz="2200" dirty="0" err="1">
                <a:solidFill>
                  <a:schemeClr val="tx1"/>
                </a:solidFill>
              </a:rPr>
              <a:t>corres</a:t>
            </a:r>
            <a:r>
              <a:rPr lang="en-US" sz="2200" dirty="0">
                <a:solidFill>
                  <a:schemeClr val="tx1"/>
                </a:solidFill>
              </a:rPr>
              <a:t>. to each core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25455" y="4756727"/>
            <a:ext cx="277090" cy="775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Predicting the Next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292398"/>
                  </p:ext>
                </p:extLst>
              </p:nvPr>
            </p:nvGraphicFramePr>
            <p:xfrm>
              <a:off x="838200" y="1690688"/>
              <a:ext cx="5507182" cy="343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8709">
                      <a:extLst>
                        <a:ext uri="{9D8B030D-6E8A-4147-A177-3AD203B41FA5}">
                          <a16:colId xmlns:a16="http://schemas.microsoft.com/office/drawing/2014/main" val="4181221216"/>
                        </a:ext>
                      </a:extLst>
                    </a:gridCol>
                    <a:gridCol w="2558473">
                      <a:extLst>
                        <a:ext uri="{9D8B030D-6E8A-4147-A177-3AD203B41FA5}">
                          <a16:colId xmlns:a16="http://schemas.microsoft.com/office/drawing/2014/main" val="2266366112"/>
                        </a:ext>
                      </a:extLst>
                    </a:gridCol>
                  </a:tblGrid>
                  <a:tr h="5427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Condition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229016"/>
                      </a:ext>
                    </a:extLst>
                  </a:tr>
                  <a:tr h="778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2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22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US" sz="2200" dirty="0"/>
                            <a:t>  &gt;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2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𝑆𝑖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2∗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𝐼𝑖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Memory Phase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223184"/>
                      </a:ext>
                    </a:extLst>
                  </a:tr>
                  <a:tr h="745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2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22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US" sz="2200" dirty="0"/>
                            <a:t>  &gt;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2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𝐼𝑖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SSE Phase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819807"/>
                      </a:ext>
                    </a:extLst>
                  </a:tr>
                  <a:tr h="620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Default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Compute Phase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86357"/>
                      </a:ext>
                    </a:extLst>
                  </a:tr>
                  <a:tr h="746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System call invocations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Network Phase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7951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292398"/>
                  </p:ext>
                </p:extLst>
              </p:nvPr>
            </p:nvGraphicFramePr>
            <p:xfrm>
              <a:off x="838200" y="1690688"/>
              <a:ext cx="5507182" cy="343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8709">
                      <a:extLst>
                        <a:ext uri="{9D8B030D-6E8A-4147-A177-3AD203B41FA5}">
                          <a16:colId xmlns:a16="http://schemas.microsoft.com/office/drawing/2014/main" val="4181221216"/>
                        </a:ext>
                      </a:extLst>
                    </a:gridCol>
                    <a:gridCol w="2558473">
                      <a:extLst>
                        <a:ext uri="{9D8B030D-6E8A-4147-A177-3AD203B41FA5}">
                          <a16:colId xmlns:a16="http://schemas.microsoft.com/office/drawing/2014/main" val="2266366112"/>
                        </a:ext>
                      </a:extLst>
                    </a:gridCol>
                  </a:tblGrid>
                  <a:tr h="5427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Condition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Inference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229016"/>
                      </a:ext>
                    </a:extLst>
                  </a:tr>
                  <a:tr h="778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" t="-74219" r="-87810" b="-272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Memory Phase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223184"/>
                      </a:ext>
                    </a:extLst>
                  </a:tr>
                  <a:tr h="745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" t="-182787" r="-87810" b="-18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SSE Phase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819807"/>
                      </a:ext>
                    </a:extLst>
                  </a:tr>
                  <a:tr h="620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Default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Compute Phase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86357"/>
                      </a:ext>
                    </a:extLst>
                  </a:tr>
                  <a:tr h="746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System call invocations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Network Phase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7951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5006111"/>
                <a:ext cx="5507181" cy="785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, A</a:t>
                </a:r>
                <a14:m>
                  <m:oMath xmlns:m="http://schemas.openxmlformats.org/officeDocument/2006/math"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are the phase counters for counting the instructions of a phase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06111"/>
                <a:ext cx="5507181" cy="785089"/>
              </a:xfrm>
              <a:prstGeom prst="rect">
                <a:avLst/>
              </a:prstGeom>
              <a:blipFill>
                <a:blip r:embed="rId3"/>
                <a:stretch>
                  <a:fillRect t="-3876" b="-14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7027714" y="3067087"/>
            <a:ext cx="4573157" cy="17861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Additional priority to memory instructions because they involve multiple operations (</a:t>
            </a:r>
            <a:r>
              <a:rPr lang="en-US" sz="2400" dirty="0" err="1"/>
              <a:t>addition+memory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3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Auction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BD8C4AC-481E-4D05-A6D8-BEFE8635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72742"/>
              </p:ext>
            </p:extLst>
          </p:nvPr>
        </p:nvGraphicFramePr>
        <p:xfrm>
          <a:off x="852404" y="1502693"/>
          <a:ext cx="5778304" cy="302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467">
                  <a:extLst>
                    <a:ext uri="{9D8B030D-6E8A-4147-A177-3AD203B41FA5}">
                      <a16:colId xmlns:a16="http://schemas.microsoft.com/office/drawing/2014/main" val="3532532295"/>
                    </a:ext>
                  </a:extLst>
                </a:gridCol>
                <a:gridCol w="1469584">
                  <a:extLst>
                    <a:ext uri="{9D8B030D-6E8A-4147-A177-3AD203B41FA5}">
                      <a16:colId xmlns:a16="http://schemas.microsoft.com/office/drawing/2014/main" val="2148350517"/>
                    </a:ext>
                  </a:extLst>
                </a:gridCol>
                <a:gridCol w="2197253">
                  <a:extLst>
                    <a:ext uri="{9D8B030D-6E8A-4147-A177-3AD203B41FA5}">
                      <a16:colId xmlns:a16="http://schemas.microsoft.com/office/drawing/2014/main" val="3995994636"/>
                    </a:ext>
                  </a:extLst>
                </a:gridCol>
              </a:tblGrid>
              <a:tr h="4136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 </a:t>
                      </a:r>
                      <a:r>
                        <a:rPr lang="en-GB" sz="2200" dirty="0" err="1">
                          <a:latin typeface="+mn-lt"/>
                        </a:rPr>
                        <a:t>VisSched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08874"/>
                  </a:ext>
                </a:extLst>
              </a:tr>
              <a:tr h="4136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Wallet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>
                          <a:latin typeface="+mn-lt"/>
                        </a:rPr>
                        <a:t>W</a:t>
                      </a:r>
                      <a:endParaRPr lang="en-GB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806"/>
                  </a:ext>
                </a:extLst>
              </a:tr>
              <a:tr h="4136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Auctioneer's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  <a:sym typeface="Symbol" panose="05050102010706020507" pitchFamily="18" charset="2"/>
                        </a:rPr>
                        <a:t> </a:t>
                      </a:r>
                      <a:r>
                        <a:rPr lang="en-GB" sz="2200" dirty="0">
                          <a:latin typeface="+mn-lt"/>
                        </a:rPr>
                        <a:t>* C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70154"/>
                  </a:ext>
                </a:extLst>
              </a:tr>
              <a:tr h="44322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latin typeface="+mn-lt"/>
                        </a:rPr>
                        <a:t>µ * (W -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u="none" strike="noStrike" noProof="0" dirty="0">
                          <a:latin typeface="+mn-lt"/>
                        </a:rPr>
                        <a:t>µ * (W - </a:t>
                      </a:r>
                      <a:r>
                        <a:rPr lang="en-GB" sz="2200" dirty="0">
                          <a:latin typeface="+mn-lt"/>
                          <a:sym typeface="Symbol" panose="05050102010706020507" pitchFamily="18" charset="2"/>
                        </a:rPr>
                        <a:t> </a:t>
                      </a:r>
                      <a:r>
                        <a:rPr lang="en-GB" sz="2200" dirty="0">
                          <a:latin typeface="+mn-lt"/>
                        </a:rPr>
                        <a:t>* C</a:t>
                      </a:r>
                      <a:r>
                        <a:rPr lang="en-GB" sz="2200" b="0" i="0" u="none" strike="noStrike" noProof="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71270"/>
                  </a:ext>
                </a:extLst>
              </a:tr>
              <a:tr h="4136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+mn-lt"/>
                          <a:sym typeface="Symbol" panose="05050102010706020507" pitchFamily="18" charset="2"/>
                        </a:rPr>
                        <a:t> * </a:t>
                      </a:r>
                      <a:r>
                        <a:rPr lang="en-GB" sz="2200" dirty="0">
                          <a:latin typeface="+mn-lt"/>
                        </a:rPr>
                        <a:t>IPC/Energy + </a:t>
                      </a:r>
                      <a:r>
                        <a:rPr lang="en-GB" sz="2200" dirty="0" err="1">
                          <a:latin typeface="+mn-lt"/>
                        </a:rPr>
                        <a:t>W</a:t>
                      </a:r>
                      <a:r>
                        <a:rPr lang="en-GB" sz="2200" baseline="-25000" dirty="0" err="1">
                          <a:latin typeface="+mn-lt"/>
                        </a:rPr>
                        <a:t>base</a:t>
                      </a:r>
                      <a:endParaRPr lang="en-GB" sz="2200" baseline="-25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90422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>
                          <a:latin typeface="+mn-lt"/>
                        </a:rPr>
                        <a:t>Loser's subsidy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b="0" i="0" u="none" strike="noStrike" noProof="0" dirty="0">
                          <a:latin typeface="+mn-lt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+mn-lt"/>
                        </a:rPr>
                        <a:t>L = </a:t>
                      </a:r>
                      <a:r>
                        <a:rPr lang="en-GB" sz="2200" dirty="0">
                          <a:latin typeface="+mn-lt"/>
                          <a:sym typeface="Symbol" panose="05050102010706020507" pitchFamily="18" charset="2"/>
                        </a:rPr>
                        <a:t> *</a:t>
                      </a:r>
                      <a:r>
                        <a:rPr lang="en-GB" sz="2200" dirty="0">
                          <a:latin typeface="+mn-lt"/>
                        </a:rPr>
                        <a:t> </a:t>
                      </a:r>
                      <a:r>
                        <a:rPr lang="en-GB" sz="2200" b="0" i="0" u="none" strike="noStrike" noProof="0" dirty="0" err="1">
                          <a:latin typeface="+mn-lt"/>
                        </a:rPr>
                        <a:t>W</a:t>
                      </a:r>
                      <a:r>
                        <a:rPr lang="en-GB" sz="2200" b="0" i="0" u="none" strike="noStrike" baseline="-25000" noProof="0" dirty="0" err="1">
                          <a:latin typeface="+mn-lt"/>
                        </a:rPr>
                        <a:t>base</a:t>
                      </a:r>
                      <a:endParaRPr lang="en-GB" sz="2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7385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45128A-C4FE-4C4C-BB3A-E92BDF9B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59536"/>
              </p:ext>
            </p:extLst>
          </p:nvPr>
        </p:nvGraphicFramePr>
        <p:xfrm>
          <a:off x="838200" y="4525328"/>
          <a:ext cx="5810980" cy="1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891">
                  <a:extLst>
                    <a:ext uri="{9D8B030D-6E8A-4147-A177-3AD203B41FA5}">
                      <a16:colId xmlns:a16="http://schemas.microsoft.com/office/drawing/2014/main" val="35325322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8350517"/>
                    </a:ext>
                  </a:extLst>
                </a:gridCol>
                <a:gridCol w="1393689">
                  <a:extLst>
                    <a:ext uri="{9D8B030D-6E8A-4147-A177-3AD203B41FA5}">
                      <a16:colId xmlns:a16="http://schemas.microsoft.com/office/drawing/2014/main" val="3995994636"/>
                    </a:ext>
                  </a:extLst>
                </a:gridCol>
              </a:tblGrid>
              <a:tr h="69830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/>
                        <a:t>Updating the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Loser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71270"/>
                  </a:ext>
                </a:extLst>
              </a:tr>
              <a:tr h="4059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dirty="0"/>
                        <a:t>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(1 - µ)(</a:t>
                      </a:r>
                      <a:r>
                        <a:rPr lang="en-GB" sz="2200" noProof="0" dirty="0"/>
                        <a:t>W</a:t>
                      </a:r>
                      <a:r>
                        <a:rPr lang="en-GB" sz="2200" baseline="-25000" noProof="0" dirty="0"/>
                        <a:t>old</a:t>
                      </a:r>
                      <a:r>
                        <a:rPr lang="en-GB" sz="2200" noProof="0" dirty="0"/>
                        <a:t> </a:t>
                      </a:r>
                      <a:r>
                        <a:rPr lang="en-GB" sz="2200" dirty="0"/>
                        <a:t>- F)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90422"/>
                  </a:ext>
                </a:extLst>
              </a:tr>
              <a:tr h="50960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/>
                        <a:t>Wallet (W</a:t>
                      </a:r>
                      <a:r>
                        <a:rPr lang="en-GB" sz="2200" baseline="-25000"/>
                        <a:t>new</a:t>
                      </a:r>
                      <a:r>
                        <a:rPr lang="en-GB" sz="220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(1 - µ)(W</a:t>
                      </a:r>
                      <a:r>
                        <a:rPr lang="en-GB" sz="2200" baseline="-25000" noProof="0"/>
                        <a:t>old</a:t>
                      </a:r>
                      <a:r>
                        <a:rPr lang="en-GB" sz="2200" noProof="0"/>
                        <a:t> - F) + 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W</a:t>
                      </a:r>
                      <a:r>
                        <a:rPr lang="en-GB" sz="2200" baseline="-25000" dirty="0"/>
                        <a:t>old</a:t>
                      </a:r>
                      <a:r>
                        <a:rPr lang="en-GB" sz="2200" dirty="0"/>
                        <a:t> +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738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401B3D4-9166-45C9-AAAA-3EC64F3DF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71924"/>
              </p:ext>
            </p:extLst>
          </p:nvPr>
        </p:nvGraphicFramePr>
        <p:xfrm>
          <a:off x="6837583" y="1742836"/>
          <a:ext cx="4652453" cy="35966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67592">
                  <a:extLst>
                    <a:ext uri="{9D8B030D-6E8A-4147-A177-3AD203B41FA5}">
                      <a16:colId xmlns:a16="http://schemas.microsoft.com/office/drawing/2014/main" val="2081560642"/>
                    </a:ext>
                  </a:extLst>
                </a:gridCol>
                <a:gridCol w="3684861">
                  <a:extLst>
                    <a:ext uri="{9D8B030D-6E8A-4147-A177-3AD203B41FA5}">
                      <a16:colId xmlns:a16="http://schemas.microsoft.com/office/drawing/2014/main" val="2841332871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90178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800" b="0" i="0" u="none" strike="noStrike" baseline="-250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base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Base Wallet balance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72614"/>
                  </a:ext>
                </a:extLst>
              </a:tr>
              <a:tr h="6112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Migration cost calculated as a function of cache misses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30618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Instructions per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66581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Energy consumed by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28427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n-lt"/>
                          <a:sym typeface="Symbol" panose="05050102010706020507" pitchFamily="18" charset="2"/>
                        </a:rPr>
                        <a:t>, , 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Normalization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72740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Bidding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694507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Wallet balance in next auction 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99169"/>
                  </a:ext>
                </a:extLst>
              </a:tr>
              <a:tr h="3492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800" b="0" i="0" u="none" strike="noStrike" baseline="-25000" noProof="0" dirty="0">
                          <a:solidFill>
                            <a:schemeClr val="tx1"/>
                          </a:solidFill>
                          <a:latin typeface="+mn-lt"/>
                        </a:rP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Wallet balance in prev. auction 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18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Auctioneer’s Fee (F)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363857" y="1586446"/>
                <a:ext cx="4241800" cy="951783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𝐶𝑎𝑐h𝑒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57" y="1586446"/>
                <a:ext cx="4241800" cy="9517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320802" y="2856133"/>
                <a:ext cx="4775198" cy="1754909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𝑟𝑒𝑏𝑖𝑑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𝐵𝑖𝑔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𝑆𝑚𝑎𝑙𝑙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2" y="2856133"/>
                <a:ext cx="4775198" cy="175490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659210" y="1690688"/>
                <a:ext cx="2755610" cy="717337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dirty="0">
                          <a:sym typeface="Symbol" panose="05050102010706020507" pitchFamily="18" charset="2"/>
                        </a:rPr>
                        <m:t>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0" y="1690688"/>
                <a:ext cx="2755610" cy="71733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6597072" y="3064597"/>
                <a:ext cx="4756728" cy="1297093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𝐶𝑎𝑐h𝑒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𝐼𝐶𝑎𝑐h𝑒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𝐷𝐶𝑎𝑐h𝑒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𝐶𝑎𝑐h𝑒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72" y="3064597"/>
                <a:ext cx="4756728" cy="12970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85493" y="5059150"/>
                <a:ext cx="4756728" cy="1068314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𝐼𝐶𝑎𝑐h𝑒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𝐼𝑀𝑖𝑠𝑠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e>
                      </m:nary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493" y="5059150"/>
                <a:ext cx="4756728" cy="106831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5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Winner’s Bonus 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360" y="2342068"/>
            <a:ext cx="4122306" cy="228094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Intuitively it should be </a:t>
            </a:r>
            <a:r>
              <a:rPr lang="en-US" sz="2400" b="1" i="1" dirty="0"/>
              <a:t>IPC</a:t>
            </a:r>
            <a:r>
              <a:rPr lang="en-US" sz="2400" dirty="0"/>
              <a:t>, it is the derived advantage that a thread gets if it gets access to the core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60603" y="1663412"/>
            <a:ext cx="5230670" cy="13573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Good metric for homogeneous system, but biased for heterogeneous system, favors big cores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60603" y="3366871"/>
            <a:ext cx="5230670" cy="10533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Average energy usage in small cores is 60-70% lower than big cores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60603" y="4744391"/>
            <a:ext cx="5230670" cy="10533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</a:t>
            </a:r>
            <a:r>
              <a:rPr lang="en-US" sz="2400" b="1" dirty="0">
                <a:solidFill>
                  <a:srgbClr val="FF0000"/>
                </a:solidFill>
              </a:rPr>
              <a:t>IPC/Energy</a:t>
            </a:r>
            <a:r>
              <a:rPr lang="en-US" sz="2400" dirty="0"/>
              <a:t>: unbiased, positively correlated with IPC (0.8-0.99)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838200" y="4886035"/>
                <a:ext cx="4426527" cy="1230169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𝐵𝑜𝑛𝑢𝑠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baseline="-25000" dirty="0" err="1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6035"/>
                <a:ext cx="4426527" cy="12301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6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Bid, Wallet Balance &amp; Loser’s Subsidy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62562" y="1573863"/>
                <a:ext cx="6496076" cy="2585055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𝑈𝑡𝑖𝑙𝑖𝑡𝑦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GB" sz="2400" dirty="0"/>
                                <m:t>(1 − µ)(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400" i="1" baseline="-2500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m:rPr>
                                  <m:nor/>
                                </m:rPr>
                                <a:rPr lang="en-GB" sz="2400" baseline="-25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dirty="0"/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GB" sz="2400" dirty="0"/>
                                <m:t>) +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𝑤𝑖𝑛𝑛𝑒𝑟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𝑙𝑜𝑠𝑒𝑟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𝑊𝑎𝑙𝑙𝑒𝑡</m:t>
                    </m:r>
                  </m:oMath>
                </a14:m>
                <a:r>
                  <a:rPr lang="en-GB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latin typeface="Cambria Math" panose="02040503050406030204" pitchFamily="18" charset="0"/>
                      </a:rPr>
                      <m:t>new</m:t>
                    </m:r>
                  </m:oMath>
                </a14:m>
                <a:r>
                  <a:rPr lang="en-GB" sz="2400" dirty="0"/>
                  <a:t>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400" dirty="0"/>
                              <m:t>(1 − µ)(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  <m:r>
                              <m:rPr>
                                <m:nor/>
                              </m:rPr>
                              <a:rPr lang="en-GB" sz="2400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𝐹</m:t>
                            </m:r>
                            <m:r>
                              <m:rPr>
                                <m:nor/>
                              </m:rPr>
                              <a:rPr lang="en-GB" sz="2400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 +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𝑤𝑖𝑛𝑛𝑒𝑟</m:t>
                            </m:r>
                          </m:e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  <m:r>
                              <m:rPr>
                                <m:nor/>
                              </m:rPr>
                              <a:rPr lang="en-US" sz="2400" b="0" i="0" baseline="-2500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+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GB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𝑙𝑜𝑠𝑒𝑟</m:t>
                            </m:r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pPr lvl="0"/>
                <a:endParaRPr lang="en-US" sz="2400" b="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𝐿𝑜𝑠𝑒𝑟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𝑆𝑢𝑏𝑠𝑖𝑑𝑦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= ∗</m:t>
                      </m:r>
                      <m:r>
                        <a:rPr lang="en-US" sz="2400" b="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baseline="-25000" dirty="0" err="1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62" y="1573863"/>
                <a:ext cx="6496076" cy="25850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232952" y="1573863"/>
                <a:ext cx="3624772" cy="623454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𝑊𝑎𝑙𝑙𝑒𝑡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52" y="1573863"/>
                <a:ext cx="3624772" cy="62345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232952" y="3315855"/>
                <a:ext cx="3754684" cy="1261430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𝐵𝑖𝑑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GB" sz="2400" dirty="0"/>
                        <m:t>µ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∗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𝑉𝑎𝑙𝑢𝑎𝑡𝑖𝑜𝑛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2400" dirty="0"/>
                      <m:t>µ</m:t>
                    </m:r>
                    <m:r>
                      <m:rPr>
                        <m:nor/>
                      </m:rPr>
                      <a:rPr lang="en-US" sz="2400" b="0" i="0" dirty="0" smtClean="0"/>
                      <m:t> ∗ </m:t>
                    </m:r>
                    <m:r>
                      <m:rPr>
                        <m:nor/>
                      </m:rPr>
                      <a:rPr lang="en-GB" sz="2400" dirty="0"/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𝑜𝑙𝑑</m:t>
                    </m:r>
                    <m:r>
                      <m:rPr>
                        <m:nor/>
                      </m:rPr>
                      <a:rPr lang="en-GB" sz="2400" baseline="-25000" dirty="0"/>
                      <m:t> </m:t>
                    </m:r>
                    <m:r>
                      <m:rPr>
                        <m:nor/>
                      </m:rPr>
                      <a:rPr lang="en-GB" sz="2400" dirty="0"/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m:rPr>
                        <m:nor/>
                      </m:rPr>
                      <a:rPr lang="en-GB" sz="2400" dirty="0"/>
                      <m:t>)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dirty="0"/>
                      <m:t>µ</m:t>
                    </m:r>
                  </m:oMath>
                </a14:m>
                <a:r>
                  <a:rPr lang="en-US" sz="2400" dirty="0"/>
                  <a:t> is the bidding strategy</a:t>
                </a:r>
                <a:endParaRPr lang="en-GB" sz="2400" baseline="-250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52" y="3315855"/>
                <a:ext cx="3754684" cy="12614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232952" y="2440712"/>
                <a:ext cx="3624772" cy="623454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𝑉𝑎𝑙𝑢𝑎𝑡𝑖𝑜𝑛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𝑜𝑙𝑑</m:t>
                      </m:r>
                      <m:r>
                        <m:rPr>
                          <m:nor/>
                        </m:rPr>
                        <a:rPr lang="en-GB" sz="2400" baseline="-25000" dirty="0"/>
                        <m:t> </m:t>
                      </m:r>
                      <m:r>
                        <m:rPr>
                          <m:nor/>
                        </m:rPr>
                        <a:rPr lang="en-GB" sz="2400" dirty="0"/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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52" y="2440712"/>
                <a:ext cx="3624772" cy="62345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616364" y="4922984"/>
                <a:ext cx="9568871" cy="123016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n-US" sz="2400" baseline="-25000">
                        <a:latin typeface="Cambria Math" panose="02040503050406030204" pitchFamily="18" charset="0"/>
                      </a:rPr>
                      <m:t>new</m:t>
                    </m:r>
                  </m:oMath>
                </a14:m>
                <a:r>
                  <a:rPr lang="en-GB" sz="2400" baseline="-25000" dirty="0"/>
                  <a:t>  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𝑈𝑡𝑖𝑙𝑖𝑡𝑦</m:t>
                    </m:r>
                  </m:oMath>
                </a14:m>
                <a:r>
                  <a:rPr lang="en-GB" sz="2400" baseline="-25000" dirty="0"/>
                  <a:t> </a:t>
                </a:r>
                <a:r>
                  <a:rPr lang="en-GB" sz="2400" dirty="0"/>
                  <a:t> for the winner</a:t>
                </a:r>
              </a:p>
              <a:p>
                <a:r>
                  <a:rPr lang="en-GB" sz="2400" baseline="-25000" dirty="0"/>
                  <a:t>  </a:t>
                </a:r>
                <a:r>
                  <a:rPr lang="en-GB" sz="2400" dirty="0"/>
                  <a:t>   </a:t>
                </a:r>
                <a:r>
                  <a:rPr lang="en-GB" sz="2400" dirty="0">
                    <a:solidFill>
                      <a:srgbClr val="FF0000"/>
                    </a:solidFill>
                  </a:rPr>
                  <a:t>Note: </a:t>
                </a:r>
                <a:r>
                  <a:rPr lang="en-GB" sz="2400" dirty="0"/>
                  <a:t>Loser is given a subsidy to prevent its starvation and ensure that after a bounded time it is able to win an auction</a:t>
                </a:r>
                <a:endParaRPr lang="en-GB" sz="2400" baseline="-250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64" y="4922984"/>
                <a:ext cx="9568871" cy="12301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Auction Controller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4" y="1817851"/>
            <a:ext cx="5451763" cy="44113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8655" y="1690687"/>
            <a:ext cx="5190836" cy="246567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200" dirty="0"/>
              <a:t>Upon phase change, the wallet of the thread in the </a:t>
            </a:r>
            <a:r>
              <a:rPr lang="en-US" sz="2200" b="1" dirty="0"/>
              <a:t>wallet table </a:t>
            </a:r>
            <a:r>
              <a:rPr lang="en-US" sz="2200" dirty="0"/>
              <a:t>is updated with the bonus</a:t>
            </a:r>
            <a:endParaRPr lang="en-GB" sz="2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1450110" y="6275992"/>
            <a:ext cx="2504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Hardware Scheduler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17146" y="1691554"/>
            <a:ext cx="5133109" cy="2464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200" dirty="0"/>
              <a:t>New phase of the thread is calculated using the </a:t>
            </a:r>
            <a:r>
              <a:rPr lang="en-US" sz="2200" b="1" dirty="0"/>
              <a:t>phase counters</a:t>
            </a:r>
            <a:r>
              <a:rPr lang="en-US" sz="2200" dirty="0"/>
              <a:t>, and </a:t>
            </a:r>
            <a:r>
              <a:rPr lang="en-US" sz="2200" dirty="0" err="1"/>
              <a:t>enqueued</a:t>
            </a:r>
            <a:r>
              <a:rPr lang="en-US" sz="2200" dirty="0"/>
              <a:t> in the ready queue of the mapped core obtained from the </a:t>
            </a:r>
            <a:r>
              <a:rPr lang="en-US" sz="2200" b="1" dirty="0"/>
              <a:t>phase table</a:t>
            </a:r>
            <a:endParaRPr lang="en-GB" sz="2200" b="1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1034473" y="3297382"/>
            <a:ext cx="951345" cy="1366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3445" y="3091070"/>
            <a:ext cx="4128755" cy="15732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88282" y="1690686"/>
            <a:ext cx="5190836" cy="24656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200" dirty="0"/>
              <a:t>Get the threads in the </a:t>
            </a:r>
            <a:r>
              <a:rPr lang="en-US" sz="2200" b="1" dirty="0"/>
              <a:t>ready queue </a:t>
            </a:r>
            <a:r>
              <a:rPr lang="en-US" sz="2200" dirty="0"/>
              <a:t>of the freed core, calculate their </a:t>
            </a:r>
            <a:r>
              <a:rPr lang="en-US" sz="2200" b="1" dirty="0"/>
              <a:t>miss costs</a:t>
            </a:r>
            <a:r>
              <a:rPr lang="en-US" sz="2200" dirty="0"/>
              <a:t>, calculate the </a:t>
            </a:r>
            <a:r>
              <a:rPr lang="en-US" sz="2200" b="1" dirty="0"/>
              <a:t>new wallet balance </a:t>
            </a:r>
            <a:r>
              <a:rPr lang="en-US" sz="2200" dirty="0"/>
              <a:t>and get the bidding strategy from the </a:t>
            </a:r>
            <a:r>
              <a:rPr lang="en-US" sz="2200" b="1" dirty="0"/>
              <a:t>pattern table</a:t>
            </a:r>
            <a:endParaRPr lang="en-GB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7768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3" grpId="0" animBg="1"/>
      <p:bldP spid="3" grpId="1" animBg="1"/>
      <p:bldP spid="3" grpId="2" animBg="1"/>
      <p:bldP spid="9" grpId="1" animBg="1"/>
      <p:bldP spid="9" grpId="4" animBg="1"/>
      <p:bldP spid="9" grpId="5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The Gear VR virtual reality headset is coming to South Africa - htxt.afric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4" y="1527064"/>
            <a:ext cx="2667828" cy="1791630"/>
          </a:xfrm>
          <a:prstGeom prst="rect">
            <a:avLst/>
          </a:prstGeom>
        </p:spPr>
      </p:pic>
      <p:pic>
        <p:nvPicPr>
          <p:cNvPr id="6" name="Picture 5" descr="Microsoft Smart glass - Electronics-Lab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6538" y="1970122"/>
            <a:ext cx="2382469" cy="1127830"/>
          </a:xfrm>
          <a:prstGeom prst="rect">
            <a:avLst/>
          </a:prstGeom>
        </p:spPr>
      </p:pic>
      <p:pic>
        <p:nvPicPr>
          <p:cNvPr id="7" name="Picture 6" descr="NextCrave - Smile Smart Watch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16" y="1638585"/>
            <a:ext cx="2706255" cy="1790904"/>
          </a:xfrm>
          <a:prstGeom prst="rect">
            <a:avLst/>
          </a:prstGeom>
        </p:spPr>
      </p:pic>
      <p:pic>
        <p:nvPicPr>
          <p:cNvPr id="8" name="Picture 7" descr="US:E Smart Lock with Camera and Facial Recognition | Gadgetsi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0034"/>
            <a:ext cx="2370174" cy="1628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6523" y="4592154"/>
            <a:ext cx="767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Emergence of mobile/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IoT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/edge computing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583711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AR/VR headset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1436" y="358371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glasses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5844" y="354462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door lock with</a:t>
            </a:r>
          </a:p>
          <a:p>
            <a:r>
              <a:rPr lang="en-US" dirty="0"/>
              <a:t> face recognition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0353" y="3583711"/>
            <a:ext cx="25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watch with camera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51407" y="5176929"/>
            <a:ext cx="572655" cy="665019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8726" y="5754819"/>
            <a:ext cx="840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Emergence of new types of benchmark suites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Problem Motivation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33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Pattern Table (PT)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70364" y="1500923"/>
            <a:ext cx="8451271" cy="1324139"/>
            <a:chOff x="1985818" y="1713359"/>
            <a:chExt cx="8451271" cy="1324139"/>
          </a:xfrm>
        </p:grpSpPr>
        <p:sp>
          <p:nvSpPr>
            <p:cNvPr id="59" name="TextBox 58"/>
            <p:cNvSpPr txBox="1"/>
            <p:nvPr/>
          </p:nvSpPr>
          <p:spPr>
            <a:xfrm>
              <a:off x="2634381" y="1728042"/>
              <a:ext cx="12136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Core-type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985818" y="1713359"/>
              <a:ext cx="8451271" cy="1324139"/>
              <a:chOff x="2170545" y="5214773"/>
              <a:chExt cx="8451271" cy="132413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170546" y="5629566"/>
                <a:ext cx="802150" cy="529866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2696" y="5629566"/>
                <a:ext cx="802150" cy="529866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774845" y="5629566"/>
                <a:ext cx="1240501" cy="529866"/>
              </a:xfrm>
              <a:prstGeom prst="rect">
                <a:avLst/>
              </a:prstGeom>
              <a:solidFill>
                <a:srgbClr val="D7ABD7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#n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015346" y="5629566"/>
                <a:ext cx="3341473" cy="5298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Ph_id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..................</a:t>
                </a:r>
                <a:r>
                  <a:rPr lang="en-US" sz="2400" dirty="0" err="1"/>
                  <a:t>Ph_id</a:t>
                </a:r>
                <a:r>
                  <a:rPr lang="en-US" sz="2400" baseline="-25000" dirty="0" err="1"/>
                  <a:t>n</a:t>
                </a:r>
                <a:endParaRPr lang="en-US" sz="2400" baseline="-250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356819" y="5629566"/>
                <a:ext cx="2264997" cy="529866"/>
              </a:xfrm>
              <a:prstGeom prst="rect">
                <a:avLst/>
              </a:prstGeom>
              <a:solidFill>
                <a:srgbClr val="9694F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ym typeface="Symbol" panose="05050102010706020507" pitchFamily="18" charset="2"/>
                  </a:rPr>
                  <a:t>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1 ......................  </a:t>
                </a:r>
                <a:r>
                  <a:rPr lang="en-US" sz="2400" dirty="0">
                    <a:sym typeface="Symbol" panose="05050102010706020507" pitchFamily="18" charset="2"/>
                  </a:rPr>
                  <a:t> 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n</a:t>
                </a:r>
                <a:endParaRPr lang="en-US" sz="2400" baseline="-25000" dirty="0"/>
              </a:p>
              <a:p>
                <a:pPr algn="ctr"/>
                <a:endParaRPr lang="en-US" sz="2400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170545" y="6089516"/>
                <a:ext cx="727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rebid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83500" y="6138802"/>
                <a:ext cx="15909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 of bidders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57797" y="5214773"/>
                <a:ext cx="245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Phase ids of n bidders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666038" y="5249561"/>
                <a:ext cx="1862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Bidding strategy</a:t>
                </a:r>
              </a:p>
            </p:txBody>
          </p:sp>
        </p:grpSp>
      </p:grpSp>
      <p:sp>
        <p:nvSpPr>
          <p:cNvPr id="2" name="Rounded Rectangle 1"/>
          <p:cNvSpPr/>
          <p:nvPr/>
        </p:nvSpPr>
        <p:spPr>
          <a:xfrm>
            <a:off x="838200" y="3028190"/>
            <a:ext cx="5022955" cy="8959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Store pre-computed bidding strategies (</a:t>
            </a:r>
            <a:r>
              <a:rPr lang="en-US" sz="2400" dirty="0">
                <a:sym typeface="Symbol" panose="05050102010706020507" pitchFamily="18" charset="2"/>
              </a:rPr>
              <a:t>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... 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) in a lookup table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352523" y="3036831"/>
            <a:ext cx="5001277" cy="12910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Requires to store the bidding strategy for every possible combination of bidders (W-F and B)       rows of PT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49038" y="4255810"/>
            <a:ext cx="5274671" cy="8959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Exploit the direct correlation of phases with the distributions of W-F and B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25728" y="5467925"/>
            <a:ext cx="6299200" cy="8884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2400" dirty="0">
                <a:solidFill>
                  <a:srgbClr val="FF0000"/>
                </a:solidFill>
              </a:rPr>
              <a:t>Note: </a:t>
            </a:r>
            <a:r>
              <a:rPr lang="en-GB" sz="2400" dirty="0"/>
              <a:t>2- bit phase id (for 4 phases) can be used to identify the valuation of a bidder</a:t>
            </a:r>
            <a:endParaRPr lang="en-GB" sz="2400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41463" y="4063682"/>
            <a:ext cx="359737" cy="1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Filling the Pattern Table (PT)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8655" y="1948871"/>
            <a:ext cx="1616363" cy="563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Default PT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280" y="1918958"/>
            <a:ext cx="2096655" cy="794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New B and W-F distributions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3562" y="1967343"/>
            <a:ext cx="1616363" cy="56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New PT</a:t>
            </a:r>
          </a:p>
        </p:txBody>
      </p:sp>
      <p:cxnSp>
        <p:nvCxnSpPr>
          <p:cNvPr id="10" name="Straight Arrow Connector 9"/>
          <p:cNvCxnSpPr>
            <a:endCxn id="24" idx="3"/>
          </p:cNvCxnSpPr>
          <p:nvPr/>
        </p:nvCxnSpPr>
        <p:spPr>
          <a:xfrm>
            <a:off x="3197532" y="2235196"/>
            <a:ext cx="1651221" cy="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8" idx="3"/>
          </p:cNvCxnSpPr>
          <p:nvPr/>
        </p:nvCxnSpPr>
        <p:spPr>
          <a:xfrm flipV="1">
            <a:off x="6929026" y="2225578"/>
            <a:ext cx="1535318" cy="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128654" y="2982146"/>
            <a:ext cx="3140363" cy="1116836"/>
          </a:xfrm>
          <a:prstGeom prst="flowChartDecis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Dist. converged?</a:t>
            </a:r>
          </a:p>
        </p:txBody>
      </p:sp>
      <p:cxnSp>
        <p:nvCxnSpPr>
          <p:cNvPr id="17" name="Elbow Connector 16"/>
          <p:cNvCxnSpPr>
            <a:stCxn id="8" idx="2"/>
            <a:endCxn id="15" idx="3"/>
          </p:cNvCxnSpPr>
          <p:nvPr/>
        </p:nvCxnSpPr>
        <p:spPr>
          <a:xfrm rot="5400000">
            <a:off x="7745481" y="2054301"/>
            <a:ext cx="1009800" cy="19627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1"/>
          </p:cNvCxnSpPr>
          <p:nvPr/>
        </p:nvCxnSpPr>
        <p:spPr>
          <a:xfrm rot="10800000">
            <a:off x="3343562" y="2235196"/>
            <a:ext cx="785092" cy="13053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5354" y="1918958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samples</a:t>
            </a:r>
          </a:p>
          <a:p>
            <a:r>
              <a:rPr lang="en-US" dirty="0"/>
              <a:t> of B and W-F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6935" y="1902412"/>
            <a:ext cx="153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generation </a:t>
            </a:r>
          </a:p>
          <a:p>
            <a:r>
              <a:rPr lang="en-US" dirty="0"/>
              <a:t>algorithm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2039" y="31282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5" name="Elbow Connector 34"/>
          <p:cNvCxnSpPr>
            <a:stCxn id="15" idx="2"/>
          </p:cNvCxnSpPr>
          <p:nvPr/>
        </p:nvCxnSpPr>
        <p:spPr>
          <a:xfrm rot="16200000" flipH="1">
            <a:off x="7861102" y="1936715"/>
            <a:ext cx="376776" cy="47013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381" y="4014093"/>
            <a:ext cx="13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974273" y="4998572"/>
            <a:ext cx="5022955" cy="8959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Default PT stores </a:t>
            </a:r>
            <a:r>
              <a:rPr lang="en-US" sz="2400" dirty="0">
                <a:sym typeface="Symbol" panose="05050102010706020507" pitchFamily="18" charset="2"/>
              </a:rPr>
              <a:t>=</a:t>
            </a:r>
            <a:r>
              <a:rPr lang="en-US" sz="2400" dirty="0"/>
              <a:t>0.5 for all the combination of bidders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985136" y="4998572"/>
            <a:ext cx="5022955" cy="8959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Collect 1000 samples of valuations and bonus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953275" y="5038653"/>
            <a:ext cx="5197004" cy="8959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Find Nash equilibrium for all possible combinations of distributions in the PT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9034" y="41064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6617" y="1351778"/>
            <a:ext cx="10515600" cy="490523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1781601" y="3385881"/>
                <a:ext cx="3999346" cy="112995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Start at a random solution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(1….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having utility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𝑈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𝑈𝑛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01" y="3385881"/>
                <a:ext cx="3999346" cy="112995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780947" y="3934937"/>
            <a:ext cx="916793" cy="8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6677929" y="3507728"/>
                <a:ext cx="4171005" cy="854419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Perturb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</m:t>
                    </m:r>
                  </m:oMath>
                </a14:m>
                <a:r>
                  <a:rPr lang="en-US" sz="2400" baseline="-25000" dirty="0"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ym typeface="Symbol" panose="05050102010706020507" pitchFamily="18" charset="2"/>
                  </a:rPr>
                  <a:t>, one at a time keeping others constant</a:t>
                </a:r>
                <a:endParaRPr lang="en-US" sz="2400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9" y="3507728"/>
                <a:ext cx="4171005" cy="8544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8881202" y="4362147"/>
            <a:ext cx="2066" cy="516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6683917" y="4878384"/>
                <a:ext cx="4398702" cy="854419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For </a:t>
                </a:r>
                <a:r>
                  <a:rPr lang="en-US" sz="2400" dirty="0">
                    <a:sym typeface="Symbol" panose="05050102010706020507" pitchFamily="18" charset="2"/>
                  </a:rPr>
                  <a:t></a:t>
                </a:r>
                <a:r>
                  <a:rPr lang="en-US" sz="24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ym typeface="Symbol" panose="05050102010706020507" pitchFamily="18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-25000" dirty="0"/>
                  <a:t>   </a:t>
                </a:r>
                <a:r>
                  <a:rPr lang="en-US" sz="2400" dirty="0"/>
                  <a:t> then calculate deviation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’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</m:oMath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17" y="4878384"/>
                <a:ext cx="4398702" cy="8544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2" idx="1"/>
            <a:endCxn id="38" idx="3"/>
          </p:cNvCxnSpPr>
          <p:nvPr/>
        </p:nvCxnSpPr>
        <p:spPr>
          <a:xfrm flipH="1">
            <a:off x="5740839" y="5305594"/>
            <a:ext cx="943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2788364" y="4878384"/>
                <a:ext cx="2952475" cy="854419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Calculate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364" y="4878384"/>
                <a:ext cx="2952475" cy="8544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5188466" y="4445649"/>
            <a:ext cx="3236" cy="41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319782" y="5382022"/>
            <a:ext cx="1468582" cy="1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60324" y="5074258"/>
                <a:ext cx="11859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Stop when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= 0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24" y="5074258"/>
                <a:ext cx="1185902" cy="646331"/>
              </a:xfrm>
              <a:prstGeom prst="rect">
                <a:avLst/>
              </a:prstGeom>
              <a:blipFill>
                <a:blip r:embed="rId6"/>
                <a:stretch>
                  <a:fillRect l="-4103" t="-4717" r="-359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1711527" y="1710743"/>
                <a:ext cx="4243615" cy="94114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If</a:t>
                </a:r>
                <a:r>
                  <a:rPr lang="en-US" sz="2400" dirty="0"/>
                  <a:t> all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bidders have same phase,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27" y="1710743"/>
                <a:ext cx="4243615" cy="94114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endCxn id="36" idx="0"/>
          </p:cNvCxnSpPr>
          <p:nvPr/>
        </p:nvCxnSpPr>
        <p:spPr>
          <a:xfrm>
            <a:off x="3781274" y="2651891"/>
            <a:ext cx="0" cy="733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3153" y="2744332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2042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" grpId="0" animBg="1"/>
      <p:bldP spid="3" grpId="1" animBg="1"/>
      <p:bldP spid="36" grpId="0" animBg="1"/>
      <p:bldP spid="36" grpId="1" animBg="1"/>
      <p:bldP spid="39" grpId="0" animBg="1"/>
      <p:bldP spid="39" grpId="1" animBg="1"/>
      <p:bldP spid="32" grpId="0" animBg="1"/>
      <p:bldP spid="32" grpId="1" animBg="1"/>
      <p:bldP spid="38" grpId="0" animBg="1"/>
      <p:bldP spid="38" grpId="1" animBg="1"/>
      <p:bldP spid="47" grpId="0"/>
      <p:bldP spid="47" grpId="1"/>
      <p:bldP spid="41" grpId="0" animBg="1"/>
      <p:bldP spid="41" grpId="1" animBg="1"/>
      <p:bldP spid="46" grpId="0"/>
      <p:bldP spid="4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Motivation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and Related Work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Characterization of Workloads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</a:t>
            </a:r>
          </a:p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Results: Performance &amp; ED</a:t>
            </a:r>
            <a:r>
              <a:rPr lang="en-US" b="1" baseline="30000" dirty="0">
                <a:cs typeface="Calibri Light"/>
              </a:rPr>
              <a:t>2</a:t>
            </a:r>
          </a:p>
        </p:txBody>
      </p:sp>
      <p:sp>
        <p:nvSpPr>
          <p:cNvPr id="8" name="Title 36">
            <a:extLst>
              <a:ext uri="{FF2B5EF4-FFF2-40B4-BE49-F238E27FC236}">
                <a16:creationId xmlns:a16="http://schemas.microsoft.com/office/drawing/2014/main" id="{B3D63683-12E0-455D-AD48-81ED75BD245E}"/>
              </a:ext>
            </a:extLst>
          </p:cNvPr>
          <p:cNvSpPr txBox="1">
            <a:spLocks/>
          </p:cNvSpPr>
          <p:nvPr/>
        </p:nvSpPr>
        <p:spPr>
          <a:xfrm>
            <a:off x="1732733" y="5190836"/>
            <a:ext cx="7640127" cy="14043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Performance improvement 17%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 Light"/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ED</a:t>
            </a:r>
            <a:r>
              <a:rPr lang="en-US" sz="2800" b="1" baseline="3000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improvement 14%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 Light" panose="020F0302020204030204"/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7" y="1616364"/>
            <a:ext cx="5774730" cy="3448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2" y="1616364"/>
            <a:ext cx="5340892" cy="34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Results: Fairness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9" y="1484947"/>
            <a:ext cx="9044810" cy="3622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38200" y="5215948"/>
                <a:ext cx="4237182" cy="1505527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Calibri"/>
                      </a:rPr>
                      <m:t>𝑓𝑎𝑖𝑟𝑛𝑒𝑠𝑠</m:t>
                    </m:r>
                    <m:r>
                      <a:rPr lang="en-US" sz="2200" i="1" baseline="-25000">
                        <a:latin typeface="Cambria Math" panose="02040503050406030204" pitchFamily="18" charset="0"/>
                        <a:cs typeface="Calibri"/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𝑆𝑅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𝑆𝑅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sz="2200" baseline="-25000" dirty="0"/>
              </a:p>
              <a:p>
                <a:pPr algn="ctr"/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𝑆𝑙𝑜𝑤𝑑𝑜𝑤𝑛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𝑆𝑅</m:t>
                    </m:r>
                  </m:oMath>
                </a14:m>
                <a:r>
                  <a:rPr lang="en-US" sz="2200" b="0" dirty="0"/>
                  <a:t>)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Calibri"/>
                          </a:rPr>
                          <m:t>𝐼𝑃𝐶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200" i="1" baseline="30000">
                            <a:latin typeface="Cambria Math" panose="02040503050406030204" pitchFamily="18" charset="0"/>
                            <a:cs typeface="Calibri"/>
                          </a:rPr>
                          <m:t>𝑠h𝑎𝑟𝑒𝑑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Calibri"/>
                          </a:rPr>
                          <m:t>𝐼𝑃𝐶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200" i="1" baseline="30000">
                            <a:latin typeface="Cambria Math" panose="02040503050406030204" pitchFamily="18" charset="0"/>
                            <a:cs typeface="Calibri"/>
                          </a:rPr>
                          <m:t>𝑎𝑙𝑜𝑛𝑒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5948"/>
                <a:ext cx="4237182" cy="15055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534890" y="5462918"/>
            <a:ext cx="4523509" cy="10115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Fairness for </a:t>
            </a:r>
            <a:r>
              <a:rPr lang="en-US" sz="2200" dirty="0" err="1"/>
              <a:t>VisSched</a:t>
            </a:r>
            <a:r>
              <a:rPr lang="en-US" sz="2200" dirty="0"/>
              <a:t>: 0.6</a:t>
            </a:r>
          </a:p>
          <a:p>
            <a:pPr algn="ctr"/>
            <a:r>
              <a:rPr lang="en-US" sz="2200" dirty="0"/>
              <a:t>Nearest competing technique: 0.49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8800" y="2105892"/>
            <a:ext cx="203200" cy="83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55284" y="18129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0.49</a:t>
            </a:r>
          </a:p>
        </p:txBody>
      </p:sp>
    </p:spTree>
    <p:extLst>
      <p:ext uri="{BB962C8B-B14F-4D97-AF65-F5344CB8AC3E}">
        <p14:creationId xmlns:p14="http://schemas.microsoft.com/office/powerpoint/2010/main" val="20441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Results: Hill Climbing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8" y="1425747"/>
            <a:ext cx="4211140" cy="2462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5" y="3979775"/>
            <a:ext cx="4010486" cy="2376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271491" y="1495045"/>
            <a:ext cx="4519468" cy="9333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Characterize the search space of the strategies of the bidders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71491" y="2705337"/>
            <a:ext cx="4519468" cy="9333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Mostly convex with small bumps; non-convexity ratio &lt;= 5.6%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82089" y="5225966"/>
            <a:ext cx="4698272" cy="60181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hill climbing to reach a minima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370384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2-bidder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418" y="6175342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4-bidder case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71491" y="3972807"/>
            <a:ext cx="4519468" cy="9333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4-bidder case, each point is the best configuration of (</a:t>
            </a:r>
            <a:r>
              <a:rPr lang="en-US" sz="2400" dirty="0">
                <a:sym typeface="Symbol" panose="05050102010706020507" pitchFamily="18" charset="2"/>
              </a:rPr>
              <a:t>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, 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986569" y="2396063"/>
            <a:ext cx="5367231" cy="9333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the 2-bidder case, two minima exist: N1(0.52, 0.37) and N2 (0.0.2, 0.02)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71490" y="3764087"/>
            <a:ext cx="4608871" cy="9333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Need to find the non-trivial minima at N1</a:t>
            </a:r>
          </a:p>
        </p:txBody>
      </p:sp>
    </p:spTree>
    <p:extLst>
      <p:ext uri="{BB962C8B-B14F-4D97-AF65-F5344CB8AC3E}">
        <p14:creationId xmlns:p14="http://schemas.microsoft.com/office/powerpoint/2010/main" val="2256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7" y="1488705"/>
            <a:ext cx="9396846" cy="327552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539345" y="4959927"/>
            <a:ext cx="4990622" cy="12007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Configurations (6fc, 10sc) and (4fc, 12sc) are the Pareto optimal configurations in both the schemes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5068" y="4959927"/>
            <a:ext cx="4913745" cy="12007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 line is the Pareto optimal front: no other configuration uses lower energy for the same slowdown</a:t>
            </a:r>
          </a:p>
        </p:txBody>
      </p:sp>
      <p:sp>
        <p:nvSpPr>
          <p:cNvPr id="3" name="Oval 2"/>
          <p:cNvSpPr/>
          <p:nvPr/>
        </p:nvSpPr>
        <p:spPr>
          <a:xfrm rot="819314">
            <a:off x="7606166" y="3583172"/>
            <a:ext cx="967563" cy="428201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822473">
            <a:off x="3075014" y="2058186"/>
            <a:ext cx="1153619" cy="847318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3" grpId="1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Results: Sensitivity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2651"/>
            <a:ext cx="5329312" cy="35384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315200" y="1394686"/>
            <a:ext cx="3715905" cy="91396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Sensitivity of </a:t>
            </a:r>
            <a:r>
              <a:rPr lang="en-US" sz="2400" dirty="0" err="1"/>
              <a:t>VisSched</a:t>
            </a:r>
            <a:r>
              <a:rPr lang="en-US" sz="2400" dirty="0"/>
              <a:t> w.r.t. small and big core counts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0" y="2914499"/>
            <a:ext cx="3715905" cy="91396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(10sc, 6fc), and (9fc, 7sc) in the Pareto front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25697" y="4332281"/>
            <a:ext cx="4294909" cy="13296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top leftmost point (10sc, 6fc) is optimal both in terms of ED</a:t>
            </a:r>
            <a:r>
              <a:rPr lang="en-US" sz="2400" baseline="30000" dirty="0"/>
              <a:t>2</a:t>
            </a:r>
            <a:r>
              <a:rPr lang="en-US" sz="2400" dirty="0"/>
              <a:t> and performance</a:t>
            </a:r>
          </a:p>
        </p:txBody>
      </p:sp>
      <p:sp>
        <p:nvSpPr>
          <p:cNvPr id="2" name="Oval 1"/>
          <p:cNvSpPr/>
          <p:nvPr/>
        </p:nvSpPr>
        <p:spPr>
          <a:xfrm>
            <a:off x="1282148" y="1527741"/>
            <a:ext cx="2385391" cy="2245208"/>
          </a:xfrm>
          <a:prstGeom prst="ellipse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" grpId="0" animBg="1"/>
      <p:bldP spid="2" grpId="1" animBg="1"/>
      <p:bldP spid="2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Results: DVFS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7" y="1865746"/>
            <a:ext cx="5576735" cy="403270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315200" y="1394686"/>
            <a:ext cx="3715905" cy="91396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 constraint is defined for each thread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0" y="2513513"/>
            <a:ext cx="4128655" cy="15100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Scheduling granularity of </a:t>
            </a:r>
            <a:r>
              <a:rPr lang="en-US" sz="2400" dirty="0" err="1"/>
              <a:t>VisSched</a:t>
            </a:r>
            <a:r>
              <a:rPr lang="en-US" sz="2400" dirty="0"/>
              <a:t>: 31.25 </a:t>
            </a:r>
            <a:r>
              <a:rPr lang="en-US" sz="2400" dirty="0">
                <a:sym typeface="Symbol" panose="05050102010706020507" pitchFamily="18" charset="2"/>
              </a:rPr>
              <a:t>s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Time to switch between DVFS levels: 30-40 s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7315200" y="4228377"/>
            <a:ext cx="4128654" cy="167007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Switch DVFS level when the thread has executed on the same core for 3 consecutive intervals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8836" y="2513513"/>
            <a:ext cx="175491" cy="824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8836" y="2513513"/>
            <a:ext cx="314037" cy="56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1576" y="25135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2420" y="326851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3" name="Oval 2"/>
          <p:cNvSpPr/>
          <p:nvPr/>
        </p:nvSpPr>
        <p:spPr>
          <a:xfrm>
            <a:off x="5297557" y="2308654"/>
            <a:ext cx="1401417" cy="1448337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73900" y="1429085"/>
            <a:ext cx="170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2W per thread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8520" y="1429085"/>
            <a:ext cx="170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4W per thread</a:t>
            </a:r>
          </a:p>
        </p:txBody>
      </p:sp>
    </p:spTree>
    <p:extLst>
      <p:ext uri="{BB962C8B-B14F-4D97-AF65-F5344CB8AC3E}">
        <p14:creationId xmlns:p14="http://schemas.microsoft.com/office/powerpoint/2010/main" val="30092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14" grpId="0"/>
      <p:bldP spid="3" grpId="0" animBg="1"/>
      <p:bldP spid="3" grpId="1" animBg="1"/>
      <p:bldP spid="11" grpId="0"/>
      <p:bldP spid="11" grpId="1"/>
      <p:bldP spid="15" grpId="0"/>
      <p:bldP spid="1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Results: Generality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5" y="1416050"/>
            <a:ext cx="8259618" cy="390409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81018" y="5442382"/>
            <a:ext cx="9005455" cy="91396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40-60% same phase auctions in </a:t>
            </a:r>
            <a:r>
              <a:rPr lang="en-US" sz="2200" dirty="0" err="1"/>
              <a:t>CortexSuite</a:t>
            </a:r>
            <a:r>
              <a:rPr lang="en-US" sz="2200" dirty="0"/>
              <a:t>: 40% perf. improvement</a:t>
            </a:r>
          </a:p>
          <a:p>
            <a:pPr algn="ctr"/>
            <a:r>
              <a:rPr lang="en-US" sz="2200" dirty="0"/>
              <a:t>20-40% same phase auctions in </a:t>
            </a:r>
            <a:r>
              <a:rPr lang="en-US" sz="2200" dirty="0" err="1"/>
              <a:t>MEVBench</a:t>
            </a:r>
            <a:r>
              <a:rPr lang="en-US" sz="2200" dirty="0"/>
              <a:t>: 17% perf. improvement</a:t>
            </a:r>
          </a:p>
        </p:txBody>
      </p:sp>
    </p:spTree>
    <p:extLst>
      <p:ext uri="{BB962C8B-B14F-4D97-AF65-F5344CB8AC3E}">
        <p14:creationId xmlns:p14="http://schemas.microsoft.com/office/powerpoint/2010/main" val="8902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terminology - What is the difference between object detection, semantic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61" y="1506138"/>
            <a:ext cx="2924052" cy="3019679"/>
          </a:xfrm>
          <a:prstGeom prst="rect">
            <a:avLst/>
          </a:prstGeom>
        </p:spPr>
      </p:pic>
      <p:pic>
        <p:nvPicPr>
          <p:cNvPr id="6" name="Picture 5" descr="CSI-style super-resolution image enlargement? Yeeaaaah! | ExtremeTech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10242" r="240" b="-367"/>
          <a:stretch/>
        </p:blipFill>
        <p:spPr>
          <a:xfrm>
            <a:off x="7510157" y="1607738"/>
            <a:ext cx="3843643" cy="2595333"/>
          </a:xfrm>
          <a:prstGeom prst="rect">
            <a:avLst/>
          </a:prstGeom>
        </p:spPr>
      </p:pic>
      <p:pic>
        <p:nvPicPr>
          <p:cNvPr id="7" name="Picture 6" descr="Facial Recognition: Practical Use in Access Control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07739"/>
            <a:ext cx="2419928" cy="291807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3372078" y="4770029"/>
            <a:ext cx="1246104" cy="845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69648" y="4798671"/>
            <a:ext cx="25014" cy="791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11875" y="4465923"/>
            <a:ext cx="2402192" cy="1071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84218" y="5615709"/>
            <a:ext cx="6782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Similar workloads share a lot of common code kernels, 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eg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 convolution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3147" y="4569974"/>
            <a:ext cx="194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Face Recognition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2741" y="4447492"/>
            <a:ext cx="1951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Object Detection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7627" y="4281436"/>
            <a:ext cx="190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 resolution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Problem Motivation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05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Motivation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and Related Work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Characterization of Workloads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700494"/>
            <a:ext cx="10515600" cy="44934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clustering-based technique to divide the execution intervals of a workload into phases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correlation of phases across workloads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an auction-based starvation-free scheduling scheme where each thread has a replenishable virtual wallet to bid for cores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hill climbing to reach a Nash solution and store the bidding strategies of the bidders in the pattern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17% performance improvement &amp; 14% ED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2   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 the generality of the scheme and extended it for DVFS and custom accelerator</a:t>
            </a:r>
          </a:p>
        </p:txBody>
      </p:sp>
    </p:spTree>
    <p:extLst>
      <p:ext uri="{BB962C8B-B14F-4D97-AF65-F5344CB8AC3E}">
        <p14:creationId xmlns:p14="http://schemas.microsoft.com/office/powerpoint/2010/main" val="1835157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D4EDC12-CC06-43CD-A8AD-17B8BF01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64" y="1479431"/>
            <a:ext cx="6265652" cy="41866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"/>
    </mc:Choice>
    <mc:Fallback xmlns="">
      <p:transition spd="slow" advTm="29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Motivation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 descr="Field-programmable gate array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82" y="2009115"/>
            <a:ext cx="1444049" cy="1555635"/>
          </a:xfrm>
          <a:prstGeom prst="rect">
            <a:avLst/>
          </a:prstGeom>
        </p:spPr>
      </p:pic>
      <p:pic>
        <p:nvPicPr>
          <p:cNvPr id="3" name="Picture 2" descr="NVIDIA Reportedly Preparing GeForce Titan GPU With GK110 Co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74" y="2036397"/>
            <a:ext cx="2364509" cy="1784465"/>
          </a:xfrm>
          <a:prstGeom prst="rect">
            <a:avLst/>
          </a:prstGeom>
        </p:spPr>
      </p:pic>
      <p:pic>
        <p:nvPicPr>
          <p:cNvPr id="11" name="Picture 10" descr="Oakbog - Ubiquitous Computing 2010 - Tabs, Pads, Books and Clou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8" y="1690688"/>
            <a:ext cx="4839404" cy="3658132"/>
          </a:xfrm>
          <a:prstGeom prst="rect">
            <a:avLst/>
          </a:prstGeom>
        </p:spPr>
      </p:pic>
      <p:pic>
        <p:nvPicPr>
          <p:cNvPr id="13" name="Picture 12" descr="An Engineer's Options &amp; Futures: Multicore Processor Simula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23" y="4658445"/>
            <a:ext cx="2033154" cy="201282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38200" y="5440218"/>
            <a:ext cx="4548402" cy="9161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Limited compute capability of </a:t>
            </a:r>
            <a:r>
              <a:rPr lang="en-US" sz="2400" dirty="0" err="1"/>
              <a:t>IoT</a:t>
            </a:r>
            <a:r>
              <a:rPr lang="en-US" sz="2400" dirty="0"/>
              <a:t>   Offload to cloud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9964" y="6031345"/>
            <a:ext cx="701963" cy="92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157" y="271928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6631" y="3063063"/>
            <a:ext cx="73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GPU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53310" y="4852407"/>
            <a:ext cx="120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Multicore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43254" y="948757"/>
            <a:ext cx="3934692" cy="8600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Conventional way to accelerate vision workloads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71243" y="3829563"/>
            <a:ext cx="4872612" cy="8288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efficient techniques for handling multi-application concurrency</a:t>
            </a:r>
          </a:p>
        </p:txBody>
      </p:sp>
      <p:sp>
        <p:nvSpPr>
          <p:cNvPr id="6" name="Down Arrow 5"/>
          <p:cNvSpPr/>
          <p:nvPr/>
        </p:nvSpPr>
        <p:spPr>
          <a:xfrm>
            <a:off x="8728364" y="3463173"/>
            <a:ext cx="323272" cy="36639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 animBg="1"/>
      <p:bldP spid="2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1336834" y="302314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124475" y="3001356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1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Overall Design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3657993" y="5167725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4831704" y="5167725"/>
            <a:ext cx="869448" cy="7452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2524518" y="5167725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6222354" y="5167725"/>
            <a:ext cx="869448" cy="7452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8753868" y="5167725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496234-1C2F-4CA6-8E7C-7EF17C83B0D0}"/>
              </a:ext>
            </a:extLst>
          </p:cNvPr>
          <p:cNvSpPr/>
          <p:nvPr/>
        </p:nvSpPr>
        <p:spPr>
          <a:xfrm>
            <a:off x="7620393" y="5167725"/>
            <a:ext cx="700133" cy="650030"/>
          </a:xfrm>
          <a:prstGeom prst="ellipse">
            <a:avLst/>
          </a:prstGeom>
          <a:solidFill>
            <a:srgbClr val="C6C08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24427" y="4739099"/>
            <a:ext cx="942975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2179" y="6181745"/>
            <a:ext cx="3638889" cy="431980"/>
            <a:chOff x="8346237" y="4949270"/>
            <a:chExt cx="3638889" cy="513038"/>
          </a:xfrm>
        </p:grpSpPr>
        <p:grpSp>
          <p:nvGrpSpPr>
            <p:cNvPr id="26" name="Group 25"/>
            <p:cNvGrpSpPr/>
            <p:nvPr/>
          </p:nvGrpSpPr>
          <p:grpSpPr>
            <a:xfrm>
              <a:off x="8346237" y="4949270"/>
              <a:ext cx="3638889" cy="513038"/>
              <a:chOff x="7061817" y="795749"/>
              <a:chExt cx="3638889" cy="51303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67968" y="800724"/>
                <a:ext cx="1181542" cy="43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Big core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225815" y="825182"/>
                <a:ext cx="1368003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Small core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061817" y="795749"/>
                <a:ext cx="3638889" cy="5130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10047810" y="5018923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8420880" y="5025300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07708" y="4808974"/>
            <a:ext cx="196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 Resources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9646041" y="4133956"/>
            <a:ext cx="210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 Workloads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870352" y="3057565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W3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57993" y="3035775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424752" y="3058743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W5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212393" y="3036953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W6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79152" y="2993761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766793" y="2971971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W8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533552" y="2999680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W10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321193" y="2977890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927256" y="3052691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W12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14897" y="3030901"/>
            <a:ext cx="1212127" cy="71660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Right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W13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21164" y="3953164"/>
            <a:ext cx="648481" cy="1214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69164" y="3851564"/>
            <a:ext cx="243229" cy="114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205542" y="4027055"/>
            <a:ext cx="405058" cy="1033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4684" y="3828743"/>
            <a:ext cx="523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57045" y="3845588"/>
            <a:ext cx="523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59629" y="3804357"/>
            <a:ext cx="523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982" y="4410885"/>
            <a:ext cx="112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N&gt;K</a:t>
            </a:r>
            <a:endParaRPr lang="en-US" sz="3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375796" y="3953164"/>
            <a:ext cx="925222" cy="1351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959629" y="3768436"/>
            <a:ext cx="62890" cy="122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502989" y="3851564"/>
            <a:ext cx="476163" cy="123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833227" y="3953164"/>
            <a:ext cx="391424" cy="1149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416800" y="3851564"/>
            <a:ext cx="418329" cy="123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97018" y="3851564"/>
            <a:ext cx="15459" cy="114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4060199" y="1529889"/>
            <a:ext cx="3762071" cy="8702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Auction Theory is the choice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0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68"/>
    </mc:Choice>
    <mc:Fallback xmlns="">
      <p:transition spd="slow" advTm="26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/>
      <p:bldP spid="57" grpId="1"/>
      <p:bldP spid="59" grpId="0"/>
      <p:bldP spid="59" grpId="1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44693" y="1647270"/>
            <a:ext cx="4174093" cy="470573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Specialized scheduling algorithms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Exploit the correlation among the phases of the workloads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Store precomputed bidding strategies for each phase and the current state of the workload – pattern table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38683" y="2083492"/>
            <a:ext cx="1972509" cy="273696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9562157" y="2212580"/>
            <a:ext cx="1435636" cy="9861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Auction Controller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317424" y="25826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9558274" y="3482823"/>
            <a:ext cx="1435637" cy="8743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HW Structures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Left-Right Arrow 46"/>
          <p:cNvSpPr/>
          <p:nvPr/>
        </p:nvSpPr>
        <p:spPr>
          <a:xfrm rot="5400000">
            <a:off x="9592077" y="3250992"/>
            <a:ext cx="448761" cy="192917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 rot="10800000">
            <a:off x="9161649" y="2540740"/>
            <a:ext cx="525284" cy="245392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6700699" y="1246451"/>
            <a:ext cx="4221838" cy="6317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    Memory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394881" y="2212580"/>
            <a:ext cx="2775075" cy="2993585"/>
            <a:chOff x="2743203" y="2473362"/>
            <a:chExt cx="2314772" cy="2824311"/>
          </a:xfrm>
        </p:grpSpPr>
        <p:sp>
          <p:nvSpPr>
            <p:cNvPr id="51" name="Rectangle: Rounded Corners 2">
              <a:extLst>
                <a:ext uri="{FF2B5EF4-FFF2-40B4-BE49-F238E27FC236}">
                  <a16:creationId xmlns:a16="http://schemas.microsoft.com/office/drawing/2014/main" id="{E74C2A11-79EC-4F7B-B16B-AF6735F51AAB}"/>
                </a:ext>
              </a:extLst>
            </p:cNvPr>
            <p:cNvSpPr/>
            <p:nvPr/>
          </p:nvSpPr>
          <p:spPr>
            <a:xfrm>
              <a:off x="2743203" y="2473362"/>
              <a:ext cx="2314772" cy="28243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Multicore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2830661" y="2973640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3" name="Rectangle: Rounded Corners 2">
              <a:extLst>
                <a:ext uri="{FF2B5EF4-FFF2-40B4-BE49-F238E27FC236}">
                  <a16:creationId xmlns:a16="http://schemas.microsoft.com/office/drawing/2014/main" id="{E74C2A11-79EC-4F7B-B16B-AF6735F51AAB}"/>
                </a:ext>
              </a:extLst>
            </p:cNvPr>
            <p:cNvSpPr/>
            <p:nvPr/>
          </p:nvSpPr>
          <p:spPr>
            <a:xfrm>
              <a:off x="3060298" y="2531229"/>
              <a:ext cx="1777883" cy="3839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       L2 Cache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3408077" y="2987760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4016913" y="2996189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4567367" y="2997212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2820824" y="3478142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3398240" y="3492262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4007076" y="3500691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4557530" y="3501714"/>
              <a:ext cx="462350" cy="366305"/>
            </a:xfrm>
            <a:prstGeom prst="ellipse">
              <a:avLst/>
            </a:prstGeom>
            <a:solidFill>
              <a:srgbClr val="C4BE7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2856783" y="3985543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3407237" y="3986566"/>
              <a:ext cx="462350" cy="366305"/>
            </a:xfrm>
            <a:prstGeom prst="ellipse">
              <a:avLst/>
            </a:prstGeom>
            <a:solidFill>
              <a:srgbClr val="C4BE7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3979007" y="3976691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4529461" y="3977714"/>
              <a:ext cx="462350" cy="366305"/>
            </a:xfrm>
            <a:prstGeom prst="ellipse">
              <a:avLst/>
            </a:prstGeom>
            <a:solidFill>
              <a:srgbClr val="C4BE7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2850823" y="4518231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3401277" y="4519254"/>
              <a:ext cx="462350" cy="366305"/>
            </a:xfrm>
            <a:prstGeom prst="ellipse">
              <a:avLst/>
            </a:prstGeom>
            <a:solidFill>
              <a:srgbClr val="C4BE7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3973047" y="4509379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4523501" y="4510402"/>
              <a:ext cx="462350" cy="366305"/>
            </a:xfrm>
            <a:prstGeom prst="ellipse">
              <a:avLst/>
            </a:prstGeom>
            <a:solidFill>
              <a:srgbClr val="C4BE7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69" name="Left-Right Arrow 68"/>
          <p:cNvSpPr/>
          <p:nvPr/>
        </p:nvSpPr>
        <p:spPr>
          <a:xfrm rot="5400000">
            <a:off x="7852069" y="1918380"/>
            <a:ext cx="454356" cy="220031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70" name="Group 69"/>
          <p:cNvGrpSpPr/>
          <p:nvPr/>
        </p:nvGrpSpPr>
        <p:grpSpPr>
          <a:xfrm>
            <a:off x="6394881" y="5484746"/>
            <a:ext cx="3638889" cy="431980"/>
            <a:chOff x="8346237" y="4949270"/>
            <a:chExt cx="3638889" cy="513038"/>
          </a:xfrm>
        </p:grpSpPr>
        <p:grpSp>
          <p:nvGrpSpPr>
            <p:cNvPr id="71" name="Group 70"/>
            <p:cNvGrpSpPr/>
            <p:nvPr/>
          </p:nvGrpSpPr>
          <p:grpSpPr>
            <a:xfrm>
              <a:off x="8346237" y="4949270"/>
              <a:ext cx="3638889" cy="513038"/>
              <a:chOff x="7061817" y="795749"/>
              <a:chExt cx="3638889" cy="51303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567968" y="800724"/>
                <a:ext cx="1181542" cy="43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Big core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225815" y="825182"/>
                <a:ext cx="1368003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Small core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061817" y="795749"/>
                <a:ext cx="3638889" cy="5130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10047810" y="5018923"/>
              <a:ext cx="462350" cy="366305"/>
            </a:xfrm>
            <a:prstGeom prst="ellipse">
              <a:avLst/>
            </a:prstGeom>
            <a:solidFill>
              <a:srgbClr val="C6C08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3496234-1C2F-4CA6-8E7C-7EF17C83B0D0}"/>
                </a:ext>
              </a:extLst>
            </p:cNvPr>
            <p:cNvSpPr/>
            <p:nvPr/>
          </p:nvSpPr>
          <p:spPr>
            <a:xfrm>
              <a:off x="8420880" y="5025300"/>
              <a:ext cx="462350" cy="366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77" name="Rectangle: Rounded Corners 2">
            <a:extLst>
              <a:ext uri="{FF2B5EF4-FFF2-40B4-BE49-F238E27FC236}">
                <a16:creationId xmlns:a16="http://schemas.microsoft.com/office/drawing/2014/main" id="{E74C2A11-79EC-4F7B-B16B-AF6735F51AAB}"/>
              </a:ext>
            </a:extLst>
          </p:cNvPr>
          <p:cNvSpPr/>
          <p:nvPr/>
        </p:nvSpPr>
        <p:spPr>
          <a:xfrm>
            <a:off x="8734675" y="1248073"/>
            <a:ext cx="2192144" cy="6317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  Pattern Table</a:t>
            </a:r>
          </a:p>
        </p:txBody>
      </p:sp>
      <p:sp>
        <p:nvSpPr>
          <p:cNvPr id="78" name="Left-Right Arrow 77"/>
          <p:cNvSpPr/>
          <p:nvPr/>
        </p:nvSpPr>
        <p:spPr>
          <a:xfrm rot="5400000">
            <a:off x="10413650" y="1886579"/>
            <a:ext cx="533049" cy="177605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454254" y="4432071"/>
            <a:ext cx="1811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HW Scheduler</a:t>
            </a:r>
          </a:p>
        </p:txBody>
      </p:sp>
    </p:spTree>
    <p:extLst>
      <p:ext uri="{BB962C8B-B14F-4D97-AF65-F5344CB8AC3E}">
        <p14:creationId xmlns:p14="http://schemas.microsoft.com/office/powerpoint/2010/main" val="32156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48" grpId="0" animBg="1"/>
      <p:bldP spid="77" grpId="0" animBg="1"/>
      <p:bldP spid="78" grpId="0" animBg="1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Motivation</a:t>
            </a:r>
          </a:p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and Related Work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Characterization of Workloads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Nash Equilibrium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034402" y="1637359"/>
            <a:ext cx="3188434" cy="56573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Stable operating point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21891" y="2513370"/>
            <a:ext cx="5366328" cy="100676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dirty="0"/>
              <a:t>No player can unilaterally change its strategy without getting worse off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408217" y="3830417"/>
            <a:ext cx="4978401" cy="74078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dirty="0"/>
              <a:t>Multiple such points can exist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676236" y="4881485"/>
            <a:ext cx="6929582" cy="9218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dirty="0"/>
              <a:t>Choose the one that maximizes the aggregate utility (sum of individual utilities of all the players)</a:t>
            </a:r>
          </a:p>
        </p:txBody>
      </p:sp>
    </p:spTree>
    <p:extLst>
      <p:ext uri="{BB962C8B-B14F-4D97-AF65-F5344CB8AC3E}">
        <p14:creationId xmlns:p14="http://schemas.microsoft.com/office/powerpoint/2010/main" val="38113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.3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.3|6.9"/>
</p:tagLst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2405</Words>
  <Application>Microsoft Office PowerPoint</Application>
  <PresentationFormat>Widescreen</PresentationFormat>
  <Paragraphs>561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Office Theme</vt:lpstr>
      <vt:lpstr>VisSched: An Auction based Scheduler for Vision Workloads on Heterogeneous Processors</vt:lpstr>
      <vt:lpstr>Outline</vt:lpstr>
      <vt:lpstr>Problem Motivation</vt:lpstr>
      <vt:lpstr>Problem Motivation</vt:lpstr>
      <vt:lpstr>Problem Motivation</vt:lpstr>
      <vt:lpstr>Overall Design</vt:lpstr>
      <vt:lpstr>Our Approach</vt:lpstr>
      <vt:lpstr>Outline</vt:lpstr>
      <vt:lpstr>Nash Equilibrium</vt:lpstr>
      <vt:lpstr>Auction Theoretic Formulation</vt:lpstr>
      <vt:lpstr>Auction Theoretic Formulation</vt:lpstr>
      <vt:lpstr>Strategy Calculation</vt:lpstr>
      <vt:lpstr>Related Work</vt:lpstr>
      <vt:lpstr>Outline</vt:lpstr>
      <vt:lpstr>Experimental Setup</vt:lpstr>
      <vt:lpstr>Benchmarks</vt:lpstr>
      <vt:lpstr>Characterization of Workloads</vt:lpstr>
      <vt:lpstr>Characterization of Workloads</vt:lpstr>
      <vt:lpstr>Outline</vt:lpstr>
      <vt:lpstr>Overall Design</vt:lpstr>
      <vt:lpstr>Overall Design</vt:lpstr>
      <vt:lpstr>VisSched: Flow Chart</vt:lpstr>
      <vt:lpstr>Phase-to-Core Mapping</vt:lpstr>
      <vt:lpstr>Predicting the Next Phase</vt:lpstr>
      <vt:lpstr>Auction Process</vt:lpstr>
      <vt:lpstr>Auctioneer’s Fee (F)</vt:lpstr>
      <vt:lpstr>Winner’s Bonus (B)</vt:lpstr>
      <vt:lpstr>Bid, Wallet Balance &amp; Loser’s Subsidy</vt:lpstr>
      <vt:lpstr>Auction Controller</vt:lpstr>
      <vt:lpstr>Pattern Table (PT)</vt:lpstr>
      <vt:lpstr>Filling the Pattern Table (PT)</vt:lpstr>
      <vt:lpstr>Outline</vt:lpstr>
      <vt:lpstr>Results: Performance &amp; ED2</vt:lpstr>
      <vt:lpstr>Results: Fairness</vt:lpstr>
      <vt:lpstr>Results: Hill Climbing</vt:lpstr>
      <vt:lpstr>Results</vt:lpstr>
      <vt:lpstr>Results: Sensitivity</vt:lpstr>
      <vt:lpstr>Results: DVFS</vt:lpstr>
      <vt:lpstr>Results: Generality</vt:lpstr>
      <vt:lpstr>Outline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Moolchandani, Gunja</dc:creator>
  <cp:lastModifiedBy>Smruti Ranjan Sarangi</cp:lastModifiedBy>
  <cp:revision>1329</cp:revision>
  <dcterms:created xsi:type="dcterms:W3CDTF">2020-07-30T12:47:22Z</dcterms:created>
  <dcterms:modified xsi:type="dcterms:W3CDTF">2020-08-24T10:53:32Z</dcterms:modified>
</cp:coreProperties>
</file>