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5"/>
  </p:notesMasterIdLst>
  <p:sldIdLst>
    <p:sldId id="256" r:id="rId2"/>
    <p:sldId id="274" r:id="rId3"/>
    <p:sldId id="263" r:id="rId4"/>
    <p:sldId id="273" r:id="rId5"/>
    <p:sldId id="270" r:id="rId6"/>
    <p:sldId id="271" r:id="rId7"/>
    <p:sldId id="278" r:id="rId8"/>
    <p:sldId id="275" r:id="rId9"/>
    <p:sldId id="279" r:id="rId10"/>
    <p:sldId id="280" r:id="rId11"/>
    <p:sldId id="276" r:id="rId12"/>
    <p:sldId id="269" r:id="rId13"/>
    <p:sldId id="283" r:id="rId14"/>
    <p:sldId id="281" r:id="rId15"/>
    <p:sldId id="284" r:id="rId16"/>
    <p:sldId id="285" r:id="rId17"/>
    <p:sldId id="286" r:id="rId18"/>
    <p:sldId id="290" r:id="rId19"/>
    <p:sldId id="287" r:id="rId20"/>
    <p:sldId id="288" r:id="rId21"/>
    <p:sldId id="289" r:id="rId22"/>
    <p:sldId id="29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D86375-5C2C-4006-BF82-4463D57698C5}" type="datetimeFigureOut">
              <a:rPr lang="en-US" smtClean="0"/>
              <a:t>12/19/2017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C5ACBB-420E-407E-8F61-0210B74ECD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07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C5ACBB-420E-407E-8F61-0210B74ECD5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08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9C69-2192-47DE-AD02-BEE46D4564DF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366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8247-09CB-43D1-99F6-4B72EEA42752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8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63907-8613-4C59-8DAC-FF3F8D0493BC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61207-B800-490A-877B-E9F9336D5686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/>
            </a:lvl1pPr>
          </a:lstStyle>
          <a:p>
            <a:fld id="{0EA6D645-BCC2-4870-8A15-BAE84FAFD333}" type="slidenum">
              <a:rPr lang="en-US" smtClean="0"/>
              <a:pPr/>
              <a:t>‹#›</a:t>
            </a:fld>
            <a:r>
              <a:rPr lang="en-US" dirty="0" smtClean="0"/>
              <a:t>/23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1632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90F7-4F7F-4766-A22B-F967B6C38C14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73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C42A9-E2C8-45EC-B0F8-EA906BE1A30C}" type="datetime1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B4029-9CF9-48F3-AA92-6D072706DB14}" type="datetime1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34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7667C-D2F7-4E08-B257-A43D849B506C}" type="datetime1">
              <a:rPr lang="en-US" smtClean="0"/>
              <a:t>12/19/2017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9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3902D-7D8D-42C4-BE10-4E9376E25D44}" type="datetime1">
              <a:rPr lang="en-US" smtClean="0"/>
              <a:t>12/19/2017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30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5897F2-9DB6-4C2F-A5F8-6E02D6185198}" type="datetime1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3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2DD0-C928-4740-8443-854509665672}" type="datetime1">
              <a:rPr lang="en-US" smtClean="0"/>
              <a:t>12/19/2017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D18FF31-4AF6-4E67-985D-83BE445B3B52}" type="datetime1">
              <a:rPr lang="en-US" smtClean="0"/>
              <a:t>12/19/2017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EA6D645-BCC2-4870-8A15-BAE84FAFD33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55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4550" y="301752"/>
            <a:ext cx="10058400" cy="3566160"/>
          </a:xfrm>
        </p:spPr>
        <p:txBody>
          <a:bodyPr>
            <a:normAutofit/>
          </a:bodyPr>
          <a:lstStyle/>
          <a:p>
            <a:r>
              <a:rPr lang="en-US" sz="7200" dirty="0" smtClean="0"/>
              <a:t>Expander: Lock-free Cache for a Concurrent Data Structure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8358" y="4695732"/>
            <a:ext cx="9875359" cy="1655762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Pooja</a:t>
            </a:r>
            <a:r>
              <a:rPr lang="en-US" sz="3200" b="1" dirty="0" smtClean="0"/>
              <a:t> </a:t>
            </a:r>
            <a:r>
              <a:rPr lang="en-US" sz="3200" b="1" dirty="0" smtClean="0"/>
              <a:t>Aggarwal </a:t>
            </a:r>
            <a:r>
              <a:rPr lang="en-US" sz="3200" dirty="0" smtClean="0"/>
              <a:t>(IBM Research, </a:t>
            </a:r>
            <a:r>
              <a:rPr lang="en-US" sz="3200" dirty="0" err="1" smtClean="0"/>
              <a:t>bangalore</a:t>
            </a:r>
            <a:r>
              <a:rPr lang="en-US" sz="3200" dirty="0" smtClean="0"/>
              <a:t>)</a:t>
            </a:r>
          </a:p>
          <a:p>
            <a:r>
              <a:rPr lang="en-US" sz="3200" b="1" dirty="0" err="1" smtClean="0">
                <a:solidFill>
                  <a:srgbClr val="0070C0"/>
                </a:solidFill>
              </a:rPr>
              <a:t>Smruti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b="1" dirty="0" smtClean="0">
                <a:solidFill>
                  <a:srgbClr val="0070C0"/>
                </a:solidFill>
              </a:rPr>
              <a:t>R. </a:t>
            </a:r>
            <a:r>
              <a:rPr lang="en-US" sz="3200" b="1" dirty="0" err="1" smtClean="0">
                <a:solidFill>
                  <a:srgbClr val="0070C0"/>
                </a:solidFill>
              </a:rPr>
              <a:t>Sarangi</a:t>
            </a:r>
            <a:r>
              <a:rPr lang="en-US" sz="3200" b="1" dirty="0" smtClean="0">
                <a:solidFill>
                  <a:srgbClr val="0070C0"/>
                </a:solidFill>
              </a:rPr>
              <a:t> </a:t>
            </a:r>
            <a:r>
              <a:rPr lang="en-US" sz="3200" dirty="0" smtClean="0"/>
              <a:t>(IIT Delhi)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7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677" y="-600502"/>
            <a:ext cx="10058400" cy="1450757"/>
          </a:xfrm>
        </p:spPr>
        <p:txBody>
          <a:bodyPr/>
          <a:lstStyle/>
          <a:p>
            <a:r>
              <a:rPr lang="en-US" dirty="0" smtClean="0"/>
              <a:t>Examples of Packing and Redirection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736081"/>
              </p:ext>
            </p:extLst>
          </p:nvPr>
        </p:nvGraphicFramePr>
        <p:xfrm>
          <a:off x="892247" y="1518717"/>
          <a:ext cx="10058400" cy="2194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800"/>
                <a:gridCol w="2251288"/>
                <a:gridCol w="4454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Fields</a:t>
                      </a:r>
                      <a:endParaRPr lang="en-US" sz="2400" dirty="0"/>
                    </a:p>
                  </a:txBody>
                  <a:tcPr/>
                </a:tc>
              </a:tr>
              <a:tr h="4397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Wait-free multiword CAS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Sundell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index, thread id, descriptor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smtClean="0"/>
                        <a:t>Universal construction</a:t>
                      </a:r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Anderson et al.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thread id, valid bit, count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Wait-free slot scheduler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Aggarwal et al.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request id, thread id, round, timestamp, slot number, state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7835840"/>
              </p:ext>
            </p:extLst>
          </p:nvPr>
        </p:nvGraphicFramePr>
        <p:xfrm>
          <a:off x="892564" y="4127714"/>
          <a:ext cx="1005840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52800"/>
                <a:gridCol w="2251288"/>
                <a:gridCol w="445431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Paper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Authors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Temporary Fields</a:t>
                      </a:r>
                      <a:endParaRPr lang="en-US" sz="2400" dirty="0"/>
                    </a:p>
                  </a:txBody>
                  <a:tcPr/>
                </a:tc>
              </a:tr>
              <a:tr h="43973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Wait-free 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Kogan</a:t>
                      </a:r>
                      <a:r>
                        <a:rPr lang="en-US" sz="2400" dirty="0" smtClean="0"/>
                        <a:t> et</a:t>
                      </a:r>
                      <a:r>
                        <a:rPr lang="en-US" sz="2400" baseline="0" dirty="0" smtClean="0"/>
                        <a:t> al.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enqueue</a:t>
                      </a:r>
                      <a:r>
                        <a:rPr lang="en-US" sz="2400" dirty="0" smtClean="0"/>
                        <a:t> id, </a:t>
                      </a:r>
                      <a:r>
                        <a:rPr lang="en-US" sz="2400" dirty="0" err="1" smtClean="0"/>
                        <a:t>dequeue</a:t>
                      </a:r>
                      <a:r>
                        <a:rPr lang="en-US" sz="2400" dirty="0" smtClean="0"/>
                        <a:t> id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Wait-free priority queue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Israeli et al.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value, type,</a:t>
                      </a:r>
                      <a:r>
                        <a:rPr lang="en-US" sz="2400" baseline="0" dirty="0" smtClean="0"/>
                        <a:t> freeze bit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Wait-free</a:t>
                      </a:r>
                      <a:r>
                        <a:rPr lang="en-US" sz="2400" baseline="0" dirty="0" smtClean="0"/>
                        <a:t> linked list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Timnat</a:t>
                      </a:r>
                      <a:r>
                        <a:rPr lang="en-US" sz="2400" dirty="0" smtClean="0"/>
                        <a:t> et al.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mark bit and success bit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4804012" y="1214651"/>
            <a:ext cx="2210937" cy="4503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Packing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734408" y="3810001"/>
            <a:ext cx="2210937" cy="45037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Redirection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9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 of the Expander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3589360"/>
            <a:ext cx="10257657" cy="25930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The Expander works as a </a:t>
            </a:r>
            <a:r>
              <a:rPr lang="en-US" sz="2800" dirty="0" smtClean="0">
                <a:solidFill>
                  <a:srgbClr val="00B050"/>
                </a:solidFill>
              </a:rPr>
              <a:t>cache</a:t>
            </a:r>
            <a:endParaRPr lang="en-US" sz="2400" dirty="0" smtClean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It caches the value of a </a:t>
            </a:r>
            <a:r>
              <a:rPr lang="en-US" sz="2400" dirty="0" smtClean="0">
                <a:solidFill>
                  <a:srgbClr val="FF0000"/>
                </a:solidFill>
              </a:rPr>
              <a:t>memory word </a:t>
            </a:r>
            <a:r>
              <a:rPr lang="en-US" sz="2400" dirty="0" smtClean="0"/>
              <a:t>and the </a:t>
            </a:r>
            <a:r>
              <a:rPr lang="en-US" sz="2400" dirty="0" smtClean="0">
                <a:solidFill>
                  <a:srgbClr val="0070C0"/>
                </a:solidFill>
              </a:rPr>
              <a:t>temporary fields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If the word is not required, its value is flushed to memory, and the temporary fields are removed</a:t>
            </a:r>
            <a:endParaRPr lang="en-US" sz="2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600" dirty="0"/>
              <a:t> </a:t>
            </a:r>
            <a:r>
              <a:rPr lang="en-US" sz="2600" dirty="0" smtClean="0">
                <a:solidFill>
                  <a:srgbClr val="00B050"/>
                </a:solidFill>
              </a:rPr>
              <a:t>Advantages</a:t>
            </a:r>
            <a:r>
              <a:rPr lang="en-US" sz="2600" dirty="0" smtClean="0"/>
              <a:t>: Any number of temporary fields with arbitrary sizes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Makes packing </a:t>
            </a:r>
            <a:r>
              <a:rPr lang="en-US" sz="2400" dirty="0" smtClean="0">
                <a:solidFill>
                  <a:srgbClr val="0070C0"/>
                </a:solidFill>
              </a:rPr>
              <a:t>feasible</a:t>
            </a:r>
            <a:r>
              <a:rPr lang="en-US" sz="2400" dirty="0" smtClean="0"/>
              <a:t>, and </a:t>
            </a:r>
            <a:r>
              <a:rPr lang="en-US" sz="2400" dirty="0" smtClean="0">
                <a:solidFill>
                  <a:srgbClr val="FF0000"/>
                </a:solidFill>
              </a:rPr>
              <a:t>eliminates</a:t>
            </a:r>
            <a:r>
              <a:rPr lang="en-US" sz="2400" dirty="0" smtClean="0"/>
              <a:t> the memory overhead of redirection</a:t>
            </a:r>
          </a:p>
        </p:txBody>
      </p:sp>
      <p:sp>
        <p:nvSpPr>
          <p:cNvPr id="4" name="Snip Single Corner Rectangle 3"/>
          <p:cNvSpPr/>
          <p:nvPr/>
        </p:nvSpPr>
        <p:spPr>
          <a:xfrm>
            <a:off x="1460310" y="2074460"/>
            <a:ext cx="2797791" cy="91440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Program</a:t>
            </a:r>
            <a:endParaRPr lang="en-US" sz="3200" dirty="0"/>
          </a:p>
        </p:txBody>
      </p:sp>
      <p:sp>
        <p:nvSpPr>
          <p:cNvPr id="5" name="Right Arrow 4"/>
          <p:cNvSpPr/>
          <p:nvPr/>
        </p:nvSpPr>
        <p:spPr>
          <a:xfrm>
            <a:off x="4258101" y="2485939"/>
            <a:ext cx="1392071" cy="35484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5650172" y="2216396"/>
            <a:ext cx="1692323" cy="893928"/>
          </a:xfrm>
          <a:prstGeom prst="flowChartMagneticDisk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Expander</a:t>
            </a:r>
            <a:endParaRPr lang="en-US" sz="2800" dirty="0"/>
          </a:p>
        </p:txBody>
      </p:sp>
      <p:sp>
        <p:nvSpPr>
          <p:cNvPr id="7" name="Right Arrow 6"/>
          <p:cNvSpPr/>
          <p:nvPr/>
        </p:nvSpPr>
        <p:spPr>
          <a:xfrm>
            <a:off x="7342495" y="2485939"/>
            <a:ext cx="1392071" cy="354842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34566" y="2049211"/>
            <a:ext cx="2975212" cy="12282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 Space</a:t>
            </a:r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02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69" y="-286897"/>
            <a:ext cx="7620000" cy="1143000"/>
          </a:xfrm>
        </p:spPr>
        <p:txBody>
          <a:bodyPr/>
          <a:lstStyle/>
          <a:p>
            <a:r>
              <a:rPr lang="en-US" dirty="0" smtClean="0"/>
              <a:t>Design of the Expander</a:t>
            </a:r>
            <a:endParaRPr lang="en-US" dirty="0"/>
          </a:p>
        </p:txBody>
      </p:sp>
      <p:sp>
        <p:nvSpPr>
          <p:cNvPr id="55" name="Rounded Rectangle 54"/>
          <p:cNvSpPr/>
          <p:nvPr/>
        </p:nvSpPr>
        <p:spPr>
          <a:xfrm>
            <a:off x="232012" y="1356245"/>
            <a:ext cx="2374711" cy="805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Memory Word</a:t>
            </a:r>
            <a:endParaRPr lang="en-US" sz="2400" dirty="0"/>
          </a:p>
        </p:txBody>
      </p:sp>
      <p:sp>
        <p:nvSpPr>
          <p:cNvPr id="63" name="Right Arrow 62"/>
          <p:cNvSpPr/>
          <p:nvPr/>
        </p:nvSpPr>
        <p:spPr>
          <a:xfrm rot="5400000">
            <a:off x="928047" y="2352531"/>
            <a:ext cx="682388" cy="300251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689211" y="2857498"/>
            <a:ext cx="1160059" cy="73697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Hash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286835" y="1356245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3286835" y="1765678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286835" y="2183641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3286835" y="2593074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286835" y="3002507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3286835" y="3411940"/>
            <a:ext cx="1435290" cy="40943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>
            <a:off x="2866030" y="1757148"/>
            <a:ext cx="420805" cy="267839"/>
          </a:xfrm>
          <a:prstGeom prst="right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736373" y="1835620"/>
            <a:ext cx="129657" cy="137160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807188" y="3111690"/>
            <a:ext cx="1058842" cy="21153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569423" y="1738381"/>
            <a:ext cx="1173708" cy="4640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9611435" y="1677529"/>
            <a:ext cx="1173708" cy="4640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90429" y="1659054"/>
            <a:ext cx="1173708" cy="46402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67" idx="3"/>
            <a:endCxn id="79" idx="1"/>
          </p:cNvCxnSpPr>
          <p:nvPr/>
        </p:nvCxnSpPr>
        <p:spPr>
          <a:xfrm flipV="1">
            <a:off x="4722125" y="1970394"/>
            <a:ext cx="84729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6743131" y="1955038"/>
            <a:ext cx="84729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8720351" y="1909542"/>
            <a:ext cx="84729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6156277" y="2202407"/>
            <a:ext cx="0" cy="9724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295615" y="3193575"/>
            <a:ext cx="1721323" cy="3684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memIndex</a:t>
            </a:r>
            <a:endParaRPr lang="en-US" sz="2400" dirty="0"/>
          </a:p>
        </p:txBody>
      </p:sp>
      <p:sp>
        <p:nvSpPr>
          <p:cNvPr id="23" name="Rectangle 22"/>
          <p:cNvSpPr/>
          <p:nvPr/>
        </p:nvSpPr>
        <p:spPr>
          <a:xfrm>
            <a:off x="5295615" y="3562064"/>
            <a:ext cx="1721323" cy="60391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dataState</a:t>
            </a:r>
            <a:endParaRPr lang="en-US" sz="2400" dirty="0"/>
          </a:p>
        </p:txBody>
      </p:sp>
      <p:cxnSp>
        <p:nvCxnSpPr>
          <p:cNvPr id="4" name="Straight Arrow Connector 3"/>
          <p:cNvCxnSpPr>
            <a:stCxn id="23" idx="3"/>
            <a:endCxn id="5" idx="1"/>
          </p:cNvCxnSpPr>
          <p:nvPr/>
        </p:nvCxnSpPr>
        <p:spPr>
          <a:xfrm flipV="1">
            <a:off x="7016938" y="2873981"/>
            <a:ext cx="1376435" cy="9900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8393373" y="2635570"/>
            <a:ext cx="1897039" cy="47682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value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393373" y="3129585"/>
            <a:ext cx="1897039" cy="432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393373" y="3582521"/>
            <a:ext cx="1897039" cy="432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8393373" y="4015000"/>
            <a:ext cx="1897039" cy="4324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10399594" y="3148060"/>
            <a:ext cx="286603" cy="12994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779434" y="3548416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tmpFields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233070" y="3786803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Hash Table</a:t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i="1" dirty="0" err="1" smtClean="0"/>
              <a:t>listHead</a:t>
            </a:r>
            <a:r>
              <a:rPr lang="en-US" sz="2400" i="1" dirty="0" smtClean="0"/>
              <a:t>)</a:t>
            </a:r>
            <a:endParaRPr lang="en-US" sz="2400" i="1" dirty="0"/>
          </a:p>
        </p:txBody>
      </p:sp>
      <p:sp>
        <p:nvSpPr>
          <p:cNvPr id="6" name="Left Brace 5"/>
          <p:cNvSpPr/>
          <p:nvPr/>
        </p:nvSpPr>
        <p:spPr>
          <a:xfrm rot="5400000">
            <a:off x="7968715" y="-1292702"/>
            <a:ext cx="411427" cy="5210013"/>
          </a:xfrm>
          <a:prstGeom prst="lef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93373" y="4678766"/>
            <a:ext cx="1583140" cy="464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version</a:t>
            </a:r>
            <a:endParaRPr lang="en-US" sz="2400" dirty="0"/>
          </a:p>
        </p:txBody>
      </p:sp>
      <p:sp>
        <p:nvSpPr>
          <p:cNvPr id="34" name="Rectangle 33"/>
          <p:cNvSpPr/>
          <p:nvPr/>
        </p:nvSpPr>
        <p:spPr>
          <a:xfrm>
            <a:off x="9987864" y="4678766"/>
            <a:ext cx="1053175" cy="4640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</a:t>
            </a:r>
            <a:endParaRPr lang="en-US" sz="2400" dirty="0"/>
          </a:p>
        </p:txBody>
      </p:sp>
      <p:cxnSp>
        <p:nvCxnSpPr>
          <p:cNvPr id="35" name="Straight Arrow Connector 34"/>
          <p:cNvCxnSpPr>
            <a:endCxn id="9" idx="1"/>
          </p:cNvCxnSpPr>
          <p:nvPr/>
        </p:nvCxnSpPr>
        <p:spPr>
          <a:xfrm>
            <a:off x="7036552" y="4039892"/>
            <a:ext cx="1356821" cy="870886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95615" y="4165979"/>
            <a:ext cx="1721323" cy="447961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next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92000" y="650951"/>
            <a:ext cx="3002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Node of type </a:t>
            </a:r>
            <a:r>
              <a:rPr lang="en-US" sz="2400" dirty="0" err="1" smtClean="0"/>
              <a:t>MemCell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4140721" y="5023632"/>
            <a:ext cx="1594491" cy="466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reference</a:t>
            </a:r>
            <a:endParaRPr lang="en-US" sz="2400" dirty="0"/>
          </a:p>
        </p:txBody>
      </p:sp>
      <p:sp>
        <p:nvSpPr>
          <p:cNvPr id="40" name="Rectangle 39"/>
          <p:cNvSpPr/>
          <p:nvPr/>
        </p:nvSpPr>
        <p:spPr>
          <a:xfrm>
            <a:off x="5461406" y="5609230"/>
            <a:ext cx="1281725" cy="466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mark bit</a:t>
            </a:r>
            <a:endParaRPr lang="en-US" sz="2400" dirty="0"/>
          </a:p>
        </p:txBody>
      </p:sp>
      <p:sp>
        <p:nvSpPr>
          <p:cNvPr id="41" name="Rectangle 40"/>
          <p:cNvSpPr/>
          <p:nvPr/>
        </p:nvSpPr>
        <p:spPr>
          <a:xfrm>
            <a:off x="6423430" y="5049460"/>
            <a:ext cx="1626770" cy="46644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timestamp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6078384" y="4636825"/>
            <a:ext cx="0" cy="972405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H="1">
            <a:off x="5441516" y="4613940"/>
            <a:ext cx="545" cy="39835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673786" y="4613940"/>
            <a:ext cx="21746" cy="40969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7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3" grpId="0" animBg="1"/>
      <p:bldP spid="64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4" grpId="0" animBg="1"/>
      <p:bldP spid="76" grpId="0" animBg="1"/>
      <p:bldP spid="77" grpId="0" animBg="1"/>
      <p:bldP spid="79" grpId="0" animBg="1"/>
      <p:bldP spid="80" grpId="0" animBg="1"/>
      <p:bldP spid="81" grpId="0" animBg="1"/>
      <p:bldP spid="90" grpId="0" animBg="1"/>
      <p:bldP spid="23" grpId="0" animBg="1"/>
      <p:bldP spid="5" grpId="0" animBg="1"/>
      <p:bldP spid="27" grpId="0" animBg="1"/>
      <p:bldP spid="28" grpId="0" animBg="1"/>
      <p:bldP spid="29" grpId="0" animBg="1"/>
      <p:bldP spid="7" grpId="0" animBg="1"/>
      <p:bldP spid="8" grpId="0"/>
      <p:bldP spid="3" grpId="0"/>
      <p:bldP spid="6" grpId="0" animBg="1"/>
      <p:bldP spid="9" grpId="0" animBg="1"/>
      <p:bldP spid="34" grpId="0" animBg="1"/>
      <p:bldP spid="11" grpId="0" animBg="1"/>
      <p:bldP spid="12" grpId="0"/>
      <p:bldP spid="13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 err="1" smtClean="0"/>
              <a:t>kGet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b="1" dirty="0" smtClean="0">
                <a:solidFill>
                  <a:schemeClr val="bg2">
                    <a:lumMod val="75000"/>
                  </a:schemeClr>
                </a:solidFill>
                <a:sym typeface="Wingdings" panose="05000000000000000000" pitchFamily="2" charset="2"/>
              </a:rPr>
              <a:t>Get</a:t>
            </a:r>
            <a:r>
              <a:rPr lang="en-US" sz="2800" dirty="0" smtClean="0">
                <a:sym typeface="Wingdings" panose="05000000000000000000" pitchFamily="2" charset="2"/>
              </a:rPr>
              <a:t> the value of a memory word along with temporary fields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kSet</a:t>
            </a:r>
            <a:r>
              <a:rPr lang="en-US" sz="2800" dirty="0" smtClean="0">
                <a:sym typeface="Wingdings" panose="05000000000000000000" pitchFamily="2" charset="2"/>
              </a:rPr>
              <a:t>  </a:t>
            </a:r>
            <a:r>
              <a:rPr lang="en-US" sz="2800" b="1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Set</a:t>
            </a:r>
            <a:r>
              <a:rPr lang="en-US" sz="2800" dirty="0" smtClean="0">
                <a:solidFill>
                  <a:schemeClr val="accent3"/>
                </a:solidFill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the value of a memory word and its fields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err="1" smtClean="0">
                <a:sym typeface="Wingdings" panose="05000000000000000000" pitchFamily="2" charset="2"/>
              </a:rPr>
              <a:t>kCAS</a:t>
            </a:r>
            <a:r>
              <a:rPr lang="en-US" sz="2800" dirty="0" smtClean="0">
                <a:sym typeface="Wingdings" panose="05000000000000000000" pitchFamily="2" charset="2"/>
              </a:rPr>
              <a:t>  </a:t>
            </a:r>
            <a:r>
              <a:rPr lang="en-US" sz="2800" dirty="0" smtClean="0">
                <a:solidFill>
                  <a:srgbClr val="00B050"/>
                </a:solidFill>
                <a:sym typeface="Wingdings" panose="05000000000000000000" pitchFamily="2" charset="2"/>
              </a:rPr>
              <a:t>Compare</a:t>
            </a:r>
            <a:r>
              <a:rPr lang="en-US" sz="2800" dirty="0" smtClean="0">
                <a:sym typeface="Wingdings" panose="05000000000000000000" pitchFamily="2" charset="2"/>
              </a:rPr>
              <a:t> the value and all the fields, and if all of the match, then do a </a:t>
            </a:r>
            <a:r>
              <a:rPr lang="en-US" sz="2800" dirty="0" err="1" smtClean="0">
                <a:sym typeface="Wingdings" panose="05000000000000000000" pitchFamily="2" charset="2"/>
              </a:rPr>
              <a:t>kSet</a:t>
            </a:r>
            <a:endParaRPr lang="en-US" sz="2800" dirty="0" smtClean="0"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free  </a:t>
            </a:r>
            <a:r>
              <a:rPr lang="en-US" sz="28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Remove</a:t>
            </a:r>
            <a:r>
              <a:rPr lang="en-US" sz="2800" dirty="0" smtClean="0">
                <a:sym typeface="Wingdings" panose="05000000000000000000" pitchFamily="2" charset="2"/>
              </a:rPr>
              <a:t> the entry of the Expander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6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407" y="-174905"/>
            <a:ext cx="10058400" cy="1450757"/>
          </a:xfrm>
        </p:spPr>
        <p:txBody>
          <a:bodyPr/>
          <a:lstStyle/>
          <a:p>
            <a:r>
              <a:rPr lang="en-US" dirty="0" smtClean="0"/>
              <a:t>FSM of an Expander’s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681182"/>
            <a:ext cx="10058400" cy="11879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1439" y="1978926"/>
            <a:ext cx="1828800" cy="928047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CLEAN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7058167" y="1978926"/>
            <a:ext cx="1828800" cy="92804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DIRTY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811439" y="3753135"/>
            <a:ext cx="1828800" cy="9280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FLUSH</a:t>
            </a:r>
            <a:endParaRPr lang="en-US" sz="2800" dirty="0"/>
          </a:p>
        </p:txBody>
      </p:sp>
      <p:sp>
        <p:nvSpPr>
          <p:cNvPr id="7" name="Oval 6"/>
          <p:cNvSpPr/>
          <p:nvPr/>
        </p:nvSpPr>
        <p:spPr>
          <a:xfrm>
            <a:off x="7058167" y="3766783"/>
            <a:ext cx="1828800" cy="9280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WRITEBACK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4" idx="2"/>
          </p:cNvCxnSpPr>
          <p:nvPr/>
        </p:nvCxnSpPr>
        <p:spPr>
          <a:xfrm rot="10800000" flipH="1">
            <a:off x="2811438" y="1978926"/>
            <a:ext cx="491319" cy="464024"/>
          </a:xfrm>
          <a:prstGeom prst="curvedConnector3">
            <a:avLst>
              <a:gd name="adj1" fmla="val -1687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401917" y="2403797"/>
            <a:ext cx="1078176" cy="523220"/>
            <a:chOff x="1401917" y="2403797"/>
            <a:chExt cx="1078176" cy="523220"/>
          </a:xfrm>
        </p:grpSpPr>
        <p:sp>
          <p:nvSpPr>
            <p:cNvPr id="12" name="Rounded Rectangle 11"/>
            <p:cNvSpPr/>
            <p:nvPr/>
          </p:nvSpPr>
          <p:spPr>
            <a:xfrm>
              <a:off x="1401917" y="2433395"/>
              <a:ext cx="1078176" cy="464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05790" y="2403797"/>
              <a:ext cx="870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kGet</a:t>
              </a:r>
              <a:endParaRPr lang="en-US" dirty="0"/>
            </a:p>
          </p:txBody>
        </p:sp>
      </p:grpSp>
      <p:cxnSp>
        <p:nvCxnSpPr>
          <p:cNvPr id="14" name="Straight Arrow Connector 13"/>
          <p:cNvCxnSpPr>
            <a:stCxn id="4" idx="6"/>
            <a:endCxn id="5" idx="2"/>
          </p:cNvCxnSpPr>
          <p:nvPr/>
        </p:nvCxnSpPr>
        <p:spPr>
          <a:xfrm>
            <a:off x="4640239" y="2442950"/>
            <a:ext cx="24179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8985601" y="2490461"/>
            <a:ext cx="2501968" cy="523220"/>
            <a:chOff x="9074654" y="3019269"/>
            <a:chExt cx="2501968" cy="523220"/>
          </a:xfrm>
        </p:grpSpPr>
        <p:sp>
          <p:nvSpPr>
            <p:cNvPr id="21" name="Rounded Rectangle 20"/>
            <p:cNvSpPr/>
            <p:nvPr/>
          </p:nvSpPr>
          <p:spPr>
            <a:xfrm>
              <a:off x="9074654" y="3097314"/>
              <a:ext cx="2501967" cy="4323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74655" y="3019269"/>
              <a:ext cx="2501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kSet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kCAS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kGet</a:t>
              </a:r>
              <a:endParaRPr lang="en-US" dirty="0"/>
            </a:p>
          </p:txBody>
        </p:sp>
      </p:grpSp>
      <p:cxnSp>
        <p:nvCxnSpPr>
          <p:cNvPr id="18" name="Curved Connector 17"/>
          <p:cNvCxnSpPr>
            <a:stCxn id="5" idx="6"/>
          </p:cNvCxnSpPr>
          <p:nvPr/>
        </p:nvCxnSpPr>
        <p:spPr>
          <a:xfrm flipH="1" flipV="1">
            <a:off x="8338782" y="1978926"/>
            <a:ext cx="548185" cy="464024"/>
          </a:xfrm>
          <a:prstGeom prst="curvedConnector3">
            <a:avLst>
              <a:gd name="adj1" fmla="val -213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937463" y="1894440"/>
            <a:ext cx="1780614" cy="523220"/>
            <a:chOff x="4937463" y="1894440"/>
            <a:chExt cx="1780614" cy="523220"/>
          </a:xfrm>
        </p:grpSpPr>
        <p:sp>
          <p:nvSpPr>
            <p:cNvPr id="15" name="Rounded Rectangle 14"/>
            <p:cNvSpPr/>
            <p:nvPr/>
          </p:nvSpPr>
          <p:spPr>
            <a:xfrm>
              <a:off x="4937463" y="1928345"/>
              <a:ext cx="1780614" cy="464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013318" y="1894440"/>
              <a:ext cx="1676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kSet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kCAS</a:t>
              </a:r>
              <a:endParaRPr lang="en-US" dirty="0"/>
            </a:p>
          </p:txBody>
        </p:sp>
      </p:grpSp>
      <p:cxnSp>
        <p:nvCxnSpPr>
          <p:cNvPr id="23" name="Straight Arrow Connector 22"/>
          <p:cNvCxnSpPr/>
          <p:nvPr/>
        </p:nvCxnSpPr>
        <p:spPr>
          <a:xfrm>
            <a:off x="3714465" y="2897419"/>
            <a:ext cx="0" cy="8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stCxn id="7" idx="6"/>
          </p:cNvCxnSpPr>
          <p:nvPr/>
        </p:nvCxnSpPr>
        <p:spPr>
          <a:xfrm flipH="1" flipV="1">
            <a:off x="8338782" y="3766783"/>
            <a:ext cx="548185" cy="464024"/>
          </a:xfrm>
          <a:prstGeom prst="curvedConnector3">
            <a:avLst>
              <a:gd name="adj1" fmla="val -1960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8916598" y="4194385"/>
            <a:ext cx="2501968" cy="523220"/>
            <a:chOff x="9074654" y="3019269"/>
            <a:chExt cx="2501968" cy="523220"/>
          </a:xfrm>
        </p:grpSpPr>
        <p:sp>
          <p:nvSpPr>
            <p:cNvPr id="29" name="Rounded Rectangle 28"/>
            <p:cNvSpPr/>
            <p:nvPr/>
          </p:nvSpPr>
          <p:spPr>
            <a:xfrm>
              <a:off x="9074654" y="3097314"/>
              <a:ext cx="2501967" cy="432379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074655" y="3019269"/>
              <a:ext cx="25019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kSet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kCAS</a:t>
              </a:r>
              <a:r>
                <a:rPr lang="en-US" sz="2800" dirty="0" smtClean="0"/>
                <a:t>/</a:t>
              </a:r>
              <a:r>
                <a:rPr lang="en-US" sz="2800" dirty="0" err="1" smtClean="0"/>
                <a:t>kGet</a:t>
              </a:r>
              <a:endParaRPr 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642283" y="3004471"/>
            <a:ext cx="1078176" cy="523220"/>
            <a:chOff x="6642283" y="3004471"/>
            <a:chExt cx="1078176" cy="523220"/>
          </a:xfrm>
        </p:grpSpPr>
        <p:sp>
          <p:nvSpPr>
            <p:cNvPr id="31" name="Rounded Rectangle 30"/>
            <p:cNvSpPr/>
            <p:nvPr/>
          </p:nvSpPr>
          <p:spPr>
            <a:xfrm>
              <a:off x="6642283" y="3034069"/>
              <a:ext cx="1078176" cy="464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46156" y="3004471"/>
              <a:ext cx="7698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free</a:t>
              </a:r>
              <a:endParaRPr lang="en-US" dirty="0"/>
            </a:p>
          </p:txBody>
        </p:sp>
      </p:grpSp>
      <p:cxnSp>
        <p:nvCxnSpPr>
          <p:cNvPr id="34" name="Straight Arrow Connector 33"/>
          <p:cNvCxnSpPr>
            <a:stCxn id="7" idx="2"/>
            <a:endCxn id="6" idx="6"/>
          </p:cNvCxnSpPr>
          <p:nvPr/>
        </p:nvCxnSpPr>
        <p:spPr>
          <a:xfrm flipH="1" flipV="1">
            <a:off x="4640239" y="4217159"/>
            <a:ext cx="2417928" cy="13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02137" y="2893325"/>
            <a:ext cx="0" cy="85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769052" y="3093736"/>
            <a:ext cx="1078176" cy="464024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3872925" y="3064138"/>
            <a:ext cx="76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free</a:t>
            </a:r>
            <a:endParaRPr lang="en-US" dirty="0"/>
          </a:p>
        </p:txBody>
      </p:sp>
      <p:cxnSp>
        <p:nvCxnSpPr>
          <p:cNvPr id="39" name="Curved Connector 38"/>
          <p:cNvCxnSpPr>
            <a:stCxn id="6" idx="2"/>
            <a:endCxn id="6" idx="1"/>
          </p:cNvCxnSpPr>
          <p:nvPr/>
        </p:nvCxnSpPr>
        <p:spPr>
          <a:xfrm rot="10800000" flipH="1">
            <a:off x="2811439" y="3889045"/>
            <a:ext cx="267822" cy="328115"/>
          </a:xfrm>
          <a:prstGeom prst="curvedConnector4">
            <a:avLst>
              <a:gd name="adj1" fmla="val -335051"/>
              <a:gd name="adj2" fmla="val 211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89671" y="3630091"/>
            <a:ext cx="1078176" cy="523220"/>
            <a:chOff x="789671" y="3630091"/>
            <a:chExt cx="1078176" cy="523220"/>
          </a:xfrm>
        </p:grpSpPr>
        <p:sp>
          <p:nvSpPr>
            <p:cNvPr id="41" name="Rounded Rectangle 40"/>
            <p:cNvSpPr/>
            <p:nvPr/>
          </p:nvSpPr>
          <p:spPr>
            <a:xfrm>
              <a:off x="789671" y="3659689"/>
              <a:ext cx="1078176" cy="464024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93544" y="3630091"/>
              <a:ext cx="8704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err="1" smtClean="0"/>
                <a:t>kGet</a:t>
              </a:r>
              <a:endParaRPr lang="en-US" dirty="0"/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36" grpId="0" animBg="1"/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kGet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14039" y="3925096"/>
            <a:ext cx="3098041" cy="90075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the value and the temporary fields</a:t>
            </a:r>
            <a:endParaRPr lang="en-US" sz="2400" dirty="0"/>
          </a:p>
        </p:txBody>
      </p:sp>
      <p:sp>
        <p:nvSpPr>
          <p:cNvPr id="5" name="Flowchart: Decision 4"/>
          <p:cNvSpPr/>
          <p:nvPr/>
        </p:nvSpPr>
        <p:spPr>
          <a:xfrm>
            <a:off x="4024724" y="1737360"/>
            <a:ext cx="4203511" cy="1637731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Is the word there in the Expander?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370702" y="3925096"/>
            <a:ext cx="3098041" cy="900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Read the value from memory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7370701" y="4925477"/>
            <a:ext cx="3098041" cy="90075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Use default values for the temporary fields</a:t>
            </a:r>
            <a:endParaRPr lang="en-US" sz="2400" dirty="0"/>
          </a:p>
        </p:txBody>
      </p:sp>
      <p:cxnSp>
        <p:nvCxnSpPr>
          <p:cNvPr id="9" name="Elbow Connector 8"/>
          <p:cNvCxnSpPr>
            <a:stCxn id="5" idx="1"/>
            <a:endCxn id="4" idx="0"/>
          </p:cNvCxnSpPr>
          <p:nvPr/>
        </p:nvCxnSpPr>
        <p:spPr>
          <a:xfrm rot="10800000" flipV="1">
            <a:off x="3663060" y="2556226"/>
            <a:ext cx="361664" cy="136887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5" idx="3"/>
            <a:endCxn id="6" idx="0"/>
          </p:cNvCxnSpPr>
          <p:nvPr/>
        </p:nvCxnSpPr>
        <p:spPr>
          <a:xfrm>
            <a:off x="8228235" y="2556226"/>
            <a:ext cx="691488" cy="1368870"/>
          </a:xfrm>
          <a:prstGeom prst="bentConnector2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475703" y="2415654"/>
            <a:ext cx="10454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9072120" y="2339908"/>
            <a:ext cx="1045419" cy="4913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02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kCAS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315041" y="959438"/>
            <a:ext cx="4503762" cy="77792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node </a:t>
            </a:r>
            <a:r>
              <a:rPr lang="en-US" sz="2400" dirty="0" smtClean="0">
                <a:sym typeface="Wingdings" panose="05000000000000000000" pitchFamily="2" charset="2"/>
              </a:rPr>
              <a:t> </a:t>
            </a:r>
            <a:r>
              <a:rPr lang="en-US" sz="2400" dirty="0" err="1" smtClean="0">
                <a:sym typeface="Wingdings" panose="05000000000000000000" pitchFamily="2" charset="2"/>
              </a:rPr>
              <a:t>lookUpOrAllocate</a:t>
            </a:r>
            <a:r>
              <a:rPr lang="en-US" sz="2400" dirty="0" smtClean="0">
                <a:sym typeface="Wingdings" panose="05000000000000000000" pitchFamily="2" charset="2"/>
              </a:rPr>
              <a:t>()</a:t>
            </a:r>
            <a:endParaRPr lang="en-US" sz="2400" dirty="0"/>
          </a:p>
        </p:txBody>
      </p:sp>
      <p:sp>
        <p:nvSpPr>
          <p:cNvPr id="5" name="Flowchart: Decision 4"/>
          <p:cNvSpPr/>
          <p:nvPr/>
        </p:nvSpPr>
        <p:spPr>
          <a:xfrm>
            <a:off x="3888930" y="2246422"/>
            <a:ext cx="3355984" cy="1009934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node.state</a:t>
            </a:r>
            <a:r>
              <a:rPr lang="en-US" sz="2400" dirty="0" smtClean="0"/>
              <a:t> == FLUSH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566922" y="1737360"/>
            <a:ext cx="0" cy="50906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7561200" y="2134509"/>
            <a:ext cx="1045419" cy="4913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24866" y="2164535"/>
            <a:ext cx="10454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5" idx="1"/>
          </p:cNvCxnSpPr>
          <p:nvPr/>
        </p:nvCxnSpPr>
        <p:spPr>
          <a:xfrm flipH="1" flipV="1">
            <a:off x="2006221" y="2737741"/>
            <a:ext cx="1882709" cy="1364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3"/>
            <a:endCxn id="14" idx="1"/>
          </p:cNvCxnSpPr>
          <p:nvPr/>
        </p:nvCxnSpPr>
        <p:spPr>
          <a:xfrm flipV="1">
            <a:off x="7244914" y="2744565"/>
            <a:ext cx="1113658" cy="68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Flowchart: Decision 13"/>
          <p:cNvSpPr/>
          <p:nvPr/>
        </p:nvSpPr>
        <p:spPr>
          <a:xfrm>
            <a:off x="8358572" y="1957089"/>
            <a:ext cx="3718332" cy="157495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do all the values/fields match?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12076904" y="2758213"/>
            <a:ext cx="0" cy="11586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10963246" y="3233154"/>
            <a:ext cx="1045419" cy="4913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Snip Single Corner Rectangle 20"/>
          <p:cNvSpPr/>
          <p:nvPr/>
        </p:nvSpPr>
        <p:spPr>
          <a:xfrm>
            <a:off x="11155680" y="3871869"/>
            <a:ext cx="1036320" cy="846162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false</a:t>
            </a:r>
            <a:endParaRPr lang="en-US" sz="2400" dirty="0"/>
          </a:p>
        </p:txBody>
      </p:sp>
      <p:cxnSp>
        <p:nvCxnSpPr>
          <p:cNvPr id="23" name="Straight Connector 22"/>
          <p:cNvCxnSpPr>
            <a:stCxn id="14" idx="2"/>
          </p:cNvCxnSpPr>
          <p:nvPr/>
        </p:nvCxnSpPr>
        <p:spPr>
          <a:xfrm>
            <a:off x="10217738" y="3532040"/>
            <a:ext cx="0" cy="603232"/>
          </a:xfrm>
          <a:prstGeom prst="line">
            <a:avLst/>
          </a:prstGeom>
          <a:ln>
            <a:tailEnd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8606619" y="4135272"/>
            <a:ext cx="1611119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8988244" y="3587996"/>
            <a:ext cx="10454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163774" y="2380169"/>
            <a:ext cx="1842448" cy="715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 delete</a:t>
            </a:r>
            <a:endParaRPr lang="en-US" sz="2400" dirty="0"/>
          </a:p>
        </p:txBody>
      </p:sp>
      <p:sp>
        <p:nvSpPr>
          <p:cNvPr id="28" name="Rounded Rectangle 27"/>
          <p:cNvSpPr/>
          <p:nvPr/>
        </p:nvSpPr>
        <p:spPr>
          <a:xfrm>
            <a:off x="6755812" y="3751769"/>
            <a:ext cx="1842448" cy="715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state to DIRTY</a:t>
            </a:r>
            <a:endParaRPr lang="en-US" sz="2400" dirty="0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5817871" y="4086138"/>
            <a:ext cx="929583" cy="232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3951625" y="3751769"/>
            <a:ext cx="1842448" cy="715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create a new</a:t>
            </a:r>
            <a:br>
              <a:rPr lang="en-US" sz="2400" dirty="0" smtClean="0"/>
            </a:br>
            <a:r>
              <a:rPr lang="en-US" sz="2400" dirty="0" smtClean="0"/>
              <a:t>version</a:t>
            </a:r>
            <a:endParaRPr lang="en-US" sz="2400" dirty="0"/>
          </a:p>
        </p:txBody>
      </p:sp>
      <p:sp>
        <p:nvSpPr>
          <p:cNvPr id="34" name="Rounded Rectangle 33"/>
          <p:cNvSpPr/>
          <p:nvPr/>
        </p:nvSpPr>
        <p:spPr>
          <a:xfrm>
            <a:off x="1195033" y="3777700"/>
            <a:ext cx="1842448" cy="71514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set a new </a:t>
            </a:r>
            <a:r>
              <a:rPr lang="en-US" sz="2400" dirty="0" err="1" smtClean="0"/>
              <a:t>dataState</a:t>
            </a:r>
            <a:endParaRPr lang="en-US" sz="2400" dirty="0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3008438" y="4097739"/>
            <a:ext cx="929583" cy="23202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34" idx="2"/>
          </p:cNvCxnSpPr>
          <p:nvPr/>
        </p:nvCxnSpPr>
        <p:spPr>
          <a:xfrm>
            <a:off x="2116257" y="4492843"/>
            <a:ext cx="0" cy="68238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Snip Single Corner Rectangle 39"/>
          <p:cNvSpPr/>
          <p:nvPr/>
        </p:nvSpPr>
        <p:spPr>
          <a:xfrm>
            <a:off x="486201" y="5207986"/>
            <a:ext cx="3877329" cy="870727"/>
          </a:xfrm>
          <a:prstGeom prst="snip1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if not successful return false else return true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4" grpId="0" animBg="1"/>
      <p:bldP spid="19" grpId="0" animBg="1"/>
      <p:bldP spid="21" grpId="0" animBg="1"/>
      <p:bldP spid="26" grpId="0" animBg="1"/>
      <p:bldP spid="27" grpId="0" animBg="1"/>
      <p:bldP spid="28" grpId="0" animBg="1"/>
      <p:bldP spid="33" grpId="0" animBg="1"/>
      <p:bldP spid="34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</a:t>
            </a:r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>
            <a:off x="3807726" y="1897038"/>
            <a:ext cx="5213444" cy="1378425"/>
          </a:xfrm>
          <a:prstGeom prst="flowChartDecisi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if state == WRITEBACK or FLUSH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07726" y="2586250"/>
            <a:ext cx="0" cy="115869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638111" y="2928809"/>
            <a:ext cx="1045419" cy="49131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No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>
            <a:endCxn id="12" idx="3"/>
          </p:cNvCxnSpPr>
          <p:nvPr/>
        </p:nvCxnSpPr>
        <p:spPr>
          <a:xfrm>
            <a:off x="9021170" y="2586250"/>
            <a:ext cx="0" cy="8024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9145366" y="2784144"/>
            <a:ext cx="1045419" cy="49131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Yes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nip Single Corner Rectangle 11"/>
          <p:cNvSpPr/>
          <p:nvPr/>
        </p:nvSpPr>
        <p:spPr>
          <a:xfrm>
            <a:off x="8503010" y="3388739"/>
            <a:ext cx="1036320" cy="846162"/>
          </a:xfrm>
          <a:prstGeom prst="snip1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return false</a:t>
            </a:r>
            <a:endParaRPr lang="en-US" sz="2400" dirty="0"/>
          </a:p>
        </p:txBody>
      </p:sp>
      <p:sp>
        <p:nvSpPr>
          <p:cNvPr id="14" name="Rounded Rectangle 13"/>
          <p:cNvSpPr/>
          <p:nvPr/>
        </p:nvSpPr>
        <p:spPr>
          <a:xfrm>
            <a:off x="2438172" y="3744944"/>
            <a:ext cx="2739107" cy="6782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 = WRITEBACK</a:t>
            </a:r>
            <a:endParaRPr lang="en-US" sz="24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07725" y="4423237"/>
            <a:ext cx="2276" cy="59913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438171" y="5036022"/>
            <a:ext cx="2739107" cy="6782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write to memory</a:t>
            </a:r>
            <a:endParaRPr lang="en-US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177278" y="5386766"/>
            <a:ext cx="73220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5909480" y="5022376"/>
            <a:ext cx="2006905" cy="6782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state = FLUSH</a:t>
            </a:r>
            <a:endParaRPr lang="en-US" sz="2400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7916385" y="5386766"/>
            <a:ext cx="73220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8664622" y="5022375"/>
            <a:ext cx="2006905" cy="678293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help delete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  <p:bldP spid="12" grpId="0" animBg="1"/>
      <p:bldP spid="14" grpId="0" animBg="1"/>
      <p:bldP spid="17" grpId="0" animBg="1"/>
      <p:bldP spid="21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and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/>
              <a:t> All methods are </a:t>
            </a:r>
            <a:r>
              <a:rPr lang="en-US" sz="3200" dirty="0" err="1" smtClean="0">
                <a:solidFill>
                  <a:srgbClr val="FF0000"/>
                </a:solidFill>
              </a:rPr>
              <a:t>linearizable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dirty="0" smtClean="0">
                <a:solidFill>
                  <a:srgbClr val="00B050"/>
                </a:solidFill>
              </a:rPr>
              <a:t>lock-free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If we consider a special set of wait-free algorithms where a request is guaranteed to complete if at least one thread handling it has </a:t>
            </a:r>
            <a:r>
              <a:rPr lang="en-US" sz="3200" dirty="0" smtClean="0">
                <a:solidFill>
                  <a:schemeClr val="accent3"/>
                </a:solidFill>
              </a:rPr>
              <a:t>completed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i="1" dirty="0" smtClean="0"/>
              <a:t>N</a:t>
            </a:r>
            <a:r>
              <a:rPr lang="en-US" sz="3200" dirty="0" smtClean="0"/>
              <a:t> steps </a:t>
            </a:r>
            <a:r>
              <a:rPr lang="en-US" sz="3200" dirty="0" smtClean="0">
                <a:sym typeface="Wingdings" panose="05000000000000000000" pitchFamily="2" charset="2"/>
              </a:rPr>
              <a:t> the algorithm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remains</a:t>
            </a:r>
            <a:r>
              <a:rPr lang="en-US" sz="3200" dirty="0" smtClean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olidFill>
                  <a:srgbClr val="0070C0"/>
                </a:solidFill>
                <a:sym typeface="Wingdings" panose="05000000000000000000" pitchFamily="2" charset="2"/>
              </a:rPr>
              <a:t>wait-free </a:t>
            </a:r>
            <a:r>
              <a:rPr lang="en-US" sz="3200" dirty="0" smtClean="0">
                <a:sym typeface="Wingdings" panose="05000000000000000000" pitchFamily="2" charset="2"/>
              </a:rPr>
              <a:t>with the Expander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dirty="0" smtClean="0">
                <a:sym typeface="Wingdings" panose="05000000000000000000" pitchFamily="2" charset="2"/>
              </a:rPr>
              <a:t>The paper shows a wait-free queue with the Expander – code changes in </a:t>
            </a:r>
            <a:r>
              <a:rPr lang="en-US" sz="3200" dirty="0" smtClean="0">
                <a:solidFill>
                  <a:srgbClr val="FF0000"/>
                </a:solidFill>
                <a:sym typeface="Wingdings" panose="05000000000000000000" pitchFamily="2" charset="2"/>
              </a:rPr>
              <a:t>only</a:t>
            </a:r>
            <a:r>
              <a:rPr lang="en-US" sz="3200" dirty="0" smtClean="0">
                <a:sym typeface="Wingdings" panose="05000000000000000000" pitchFamily="2" charset="2"/>
              </a:rPr>
              <a:t> 8 lines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873457" y="1992572"/>
            <a:ext cx="2565780" cy="120737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Details of the Machine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87104" y="1869743"/>
            <a:ext cx="107953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87104" y="3332328"/>
            <a:ext cx="107953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71248" y="2019640"/>
            <a:ext cx="81126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Dell PowerEdge R820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Four socket, each socket has an 16-thread 2.2 GHz Xeon Chip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16 MB L2 cache, and 64 GB main memory 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873457" y="4533331"/>
            <a:ext cx="107953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873457" y="3539771"/>
            <a:ext cx="2565780" cy="7861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Software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3671248" y="3590805"/>
            <a:ext cx="71894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Ubuntu 12.10 and Java 1.7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/>
              <a:t>Use Java’s built-in </a:t>
            </a:r>
            <a:r>
              <a:rPr lang="en-US" sz="2400" i="1" dirty="0" err="1" smtClean="0"/>
              <a:t>totalMemory</a:t>
            </a:r>
            <a:r>
              <a:rPr lang="en-US" sz="2400" dirty="0" smtClean="0"/>
              <a:t> and </a:t>
            </a:r>
            <a:r>
              <a:rPr lang="en-US" sz="2400" i="1" dirty="0" err="1" smtClean="0"/>
              <a:t>freeMemory</a:t>
            </a:r>
            <a:r>
              <a:rPr lang="en-US" sz="2400" dirty="0" smtClean="0"/>
              <a:t> calls</a:t>
            </a:r>
            <a:endParaRPr lang="en-US" sz="2400" dirty="0"/>
          </a:p>
        </p:txBody>
      </p:sp>
      <p:sp>
        <p:nvSpPr>
          <p:cNvPr id="16" name="Rounded Rectangle 15"/>
          <p:cNvSpPr/>
          <p:nvPr/>
        </p:nvSpPr>
        <p:spPr>
          <a:xfrm>
            <a:off x="1282888" y="4608430"/>
            <a:ext cx="3138985" cy="5459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Packing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7590431" y="4644861"/>
            <a:ext cx="2565780" cy="47304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Redirection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415831" y="5106608"/>
            <a:ext cx="53787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Wait-free multi-word compare-and-set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Wait-free slot scheduler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Slot scheduler for SSD devices (RADIR)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6227238" y="5106607"/>
            <a:ext cx="5805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Wait-free queue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Lock-free linked list and binary search tree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Lock-free </a:t>
            </a:r>
            <a:r>
              <a:rPr lang="en-US" sz="2400" dirty="0" err="1" smtClean="0"/>
              <a:t>skiplist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3983781" y="4197911"/>
            <a:ext cx="4285397" cy="12761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1-6 temporary fields</a:t>
            </a:r>
          </a:p>
          <a:p>
            <a:pPr algn="ctr"/>
            <a:r>
              <a:rPr lang="en-US" sz="2800" dirty="0" smtClean="0"/>
              <a:t>Additional: 1-62 bits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480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39" y="-35859"/>
            <a:ext cx="10058400" cy="1450757"/>
          </a:xfrm>
        </p:spPr>
        <p:txBody>
          <a:bodyPr/>
          <a:lstStyle/>
          <a:p>
            <a:r>
              <a:rPr lang="en-US" dirty="0" smtClean="0"/>
              <a:t>Concurrent Object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84492" y="2034988"/>
            <a:ext cx="2626659" cy="13536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Concurrent Object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 rot="15967780">
            <a:off x="2317564" y="1343684"/>
            <a:ext cx="242047" cy="1956035"/>
            <a:chOff x="4563035" y="3370730"/>
            <a:chExt cx="331701" cy="1344705"/>
          </a:xfrm>
        </p:grpSpPr>
        <p:cxnSp>
          <p:nvCxnSpPr>
            <p:cNvPr id="6" name="Curved Connector 5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Curved Connector 7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Curved Connector 8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 rot="15967780">
            <a:off x="2308602" y="1827779"/>
            <a:ext cx="242047" cy="1956035"/>
            <a:chOff x="4563035" y="3370730"/>
            <a:chExt cx="331701" cy="1344705"/>
          </a:xfrm>
        </p:grpSpPr>
        <p:cxnSp>
          <p:nvCxnSpPr>
            <p:cNvPr id="12" name="Curved Connector 11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 rot="15967780">
            <a:off x="2308601" y="2249120"/>
            <a:ext cx="242047" cy="1956035"/>
            <a:chOff x="4563035" y="3370730"/>
            <a:chExt cx="331701" cy="1344705"/>
          </a:xfrm>
        </p:grpSpPr>
        <p:cxnSp>
          <p:nvCxnSpPr>
            <p:cNvPr id="18" name="Curved Connector 17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urved Connector 18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Curved Connector 19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Curved Connector 20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0" y="2088777"/>
            <a:ext cx="1362634" cy="138952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Threads</a:t>
            </a:r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6535271" y="1828800"/>
            <a:ext cx="8964" cy="17481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956612" y="1532966"/>
            <a:ext cx="4760260" cy="74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Each thread executes a method on the object</a:t>
            </a:r>
            <a:endParaRPr lang="en-US" sz="2400" dirty="0"/>
          </a:p>
        </p:txBody>
      </p:sp>
      <p:sp>
        <p:nvSpPr>
          <p:cNvPr id="29" name="Rounded Rectangle 28"/>
          <p:cNvSpPr/>
          <p:nvPr/>
        </p:nvSpPr>
        <p:spPr>
          <a:xfrm>
            <a:off x="8274430" y="2402537"/>
            <a:ext cx="1667435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method</a:t>
            </a:r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7279347" y="2994209"/>
            <a:ext cx="1667435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request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9556382" y="3003173"/>
            <a:ext cx="1667435" cy="4213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response</a:t>
            </a:r>
            <a:endParaRPr lang="en-US" sz="2400" dirty="0"/>
          </a:p>
        </p:txBody>
      </p:sp>
      <p:sp>
        <p:nvSpPr>
          <p:cNvPr id="32" name="Right Arrow 31"/>
          <p:cNvSpPr/>
          <p:nvPr/>
        </p:nvSpPr>
        <p:spPr>
          <a:xfrm>
            <a:off x="9009534" y="3101785"/>
            <a:ext cx="510988" cy="215153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7055229" y="2339783"/>
            <a:ext cx="4240306" cy="12012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80682" y="3612777"/>
            <a:ext cx="11824448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0273553" y="2608729"/>
            <a:ext cx="87854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10237694" y="2545976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080376" y="2545976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82389" y="3944470"/>
            <a:ext cx="1618128" cy="41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Thread </a:t>
            </a:r>
            <a:r>
              <a:rPr lang="en-US" sz="2400" dirty="0" smtClean="0"/>
              <a:t>1</a:t>
            </a:r>
            <a:endParaRPr lang="en-US" sz="2400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2017059" y="4168588"/>
            <a:ext cx="820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510118" y="4168588"/>
            <a:ext cx="87854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474259" y="4105835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316941" y="4105835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endCxn id="48" idx="1"/>
          </p:cNvCxnSpPr>
          <p:nvPr/>
        </p:nvCxnSpPr>
        <p:spPr>
          <a:xfrm flipV="1">
            <a:off x="5880847" y="4150659"/>
            <a:ext cx="1497106" cy="179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844988" y="4105835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7377953" y="4087906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5400000">
            <a:off x="6584577" y="3213850"/>
            <a:ext cx="215151" cy="1497106"/>
          </a:xfrm>
          <a:prstGeom prst="lef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7481047" y="3617462"/>
            <a:ext cx="1190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method</a:t>
            </a:r>
            <a:endParaRPr lang="en-US" sz="24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268943" y="4482349"/>
            <a:ext cx="1613645" cy="41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Thread 2</a:t>
            </a:r>
            <a:endParaRPr lang="en-US" sz="24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1999130" y="4706467"/>
            <a:ext cx="820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56" idx="1"/>
          </p:cNvCxnSpPr>
          <p:nvPr/>
        </p:nvCxnSpPr>
        <p:spPr>
          <a:xfrm>
            <a:off x="2886638" y="4706467"/>
            <a:ext cx="1290918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2850779" y="4643714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4177556" y="4643714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/>
          <p:cNvCxnSpPr>
            <a:stCxn id="58" idx="2"/>
            <a:endCxn id="59" idx="1"/>
          </p:cNvCxnSpPr>
          <p:nvPr/>
        </p:nvCxnSpPr>
        <p:spPr>
          <a:xfrm>
            <a:off x="5827059" y="4715432"/>
            <a:ext cx="244736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827059" y="4643714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8274424" y="4652679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268943" y="5029197"/>
            <a:ext cx="1613644" cy="41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Thread 3</a:t>
            </a:r>
            <a:endParaRPr lang="en-US" sz="24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1999129" y="5253315"/>
            <a:ext cx="82027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2492188" y="5253315"/>
            <a:ext cx="878541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2456329" y="5190562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6" name="Rectangle 65"/>
          <p:cNvSpPr/>
          <p:nvPr/>
        </p:nvSpPr>
        <p:spPr>
          <a:xfrm>
            <a:off x="3299011" y="5190562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67" name="Straight Connector 66"/>
          <p:cNvCxnSpPr>
            <a:endCxn id="69" idx="1"/>
          </p:cNvCxnSpPr>
          <p:nvPr/>
        </p:nvCxnSpPr>
        <p:spPr>
          <a:xfrm flipV="1">
            <a:off x="4312023" y="5244350"/>
            <a:ext cx="1497106" cy="1792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4276164" y="5199526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69" name="Rectangle 68"/>
          <p:cNvSpPr/>
          <p:nvPr/>
        </p:nvSpPr>
        <p:spPr>
          <a:xfrm>
            <a:off x="5809129" y="5181597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70" name="Straight Connector 69"/>
          <p:cNvCxnSpPr>
            <a:stCxn id="71" idx="2"/>
            <a:endCxn id="72" idx="1"/>
          </p:cNvCxnSpPr>
          <p:nvPr/>
        </p:nvCxnSpPr>
        <p:spPr>
          <a:xfrm flipV="1">
            <a:off x="6400798" y="5253313"/>
            <a:ext cx="2519083" cy="1793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6400798" y="5199525"/>
            <a:ext cx="143435" cy="1434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72" name="Rectangle 71"/>
          <p:cNvSpPr/>
          <p:nvPr/>
        </p:nvSpPr>
        <p:spPr>
          <a:xfrm>
            <a:off x="8919881" y="5190560"/>
            <a:ext cx="134471" cy="12550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85" name="Group 84"/>
          <p:cNvGrpSpPr/>
          <p:nvPr/>
        </p:nvGrpSpPr>
        <p:grpSpPr>
          <a:xfrm>
            <a:off x="2644589" y="4186517"/>
            <a:ext cx="4921623" cy="1308848"/>
            <a:chOff x="2644589" y="4186517"/>
            <a:chExt cx="4921623" cy="1308848"/>
          </a:xfrm>
        </p:grpSpPr>
        <p:sp>
          <p:nvSpPr>
            <p:cNvPr id="75" name="Isosceles Triangle 74"/>
            <p:cNvSpPr/>
            <p:nvPr/>
          </p:nvSpPr>
          <p:spPr>
            <a:xfrm>
              <a:off x="2895600" y="4186517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3397624" y="4742329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2644589" y="5244353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5065059" y="5262282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Isosceles Triangle 78"/>
            <p:cNvSpPr/>
            <p:nvPr/>
          </p:nvSpPr>
          <p:spPr>
            <a:xfrm>
              <a:off x="6768354" y="4195482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Isosceles Triangle 79"/>
            <p:cNvSpPr/>
            <p:nvPr/>
          </p:nvSpPr>
          <p:spPr>
            <a:xfrm>
              <a:off x="6185648" y="4724400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7360024" y="5262282"/>
              <a:ext cx="206188" cy="233083"/>
            </a:xfrm>
            <a:prstGeom prst="triangle">
              <a:avLst/>
            </a:prstGeom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>
            <a:off x="2017058" y="6051177"/>
            <a:ext cx="8408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ounded Rectangle 83"/>
          <p:cNvSpPr/>
          <p:nvPr/>
        </p:nvSpPr>
        <p:spPr>
          <a:xfrm>
            <a:off x="218739" y="5871880"/>
            <a:ext cx="1663848" cy="412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Timeline</a:t>
            </a:r>
            <a:endParaRPr lang="en-US" dirty="0"/>
          </a:p>
        </p:txBody>
      </p:sp>
      <p:grpSp>
        <p:nvGrpSpPr>
          <p:cNvPr id="109" name="Group 108"/>
          <p:cNvGrpSpPr/>
          <p:nvPr/>
        </p:nvGrpSpPr>
        <p:grpSpPr>
          <a:xfrm>
            <a:off x="2671483" y="4338919"/>
            <a:ext cx="4903694" cy="1828799"/>
            <a:chOff x="2671483" y="4338919"/>
            <a:chExt cx="4903694" cy="1828799"/>
          </a:xfrm>
        </p:grpSpPr>
        <p:cxnSp>
          <p:nvCxnSpPr>
            <p:cNvPr id="107" name="Straight Connector 106"/>
            <p:cNvCxnSpPr>
              <a:stCxn id="81" idx="3"/>
            </p:cNvCxnSpPr>
            <p:nvPr/>
          </p:nvCxnSpPr>
          <p:spPr>
            <a:xfrm>
              <a:off x="7463118" y="5495365"/>
              <a:ext cx="8963" cy="60063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5159189" y="5477436"/>
              <a:ext cx="4482" cy="5827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>
              <a:endCxn id="92" idx="0"/>
            </p:cNvCxnSpPr>
            <p:nvPr/>
          </p:nvCxnSpPr>
          <p:spPr>
            <a:xfrm>
              <a:off x="3500718" y="4939552"/>
              <a:ext cx="17929" cy="104887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7" idx="3"/>
            </p:cNvCxnSpPr>
            <p:nvPr/>
          </p:nvCxnSpPr>
          <p:spPr>
            <a:xfrm>
              <a:off x="2747683" y="5477436"/>
              <a:ext cx="4482" cy="58270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2671483" y="5997389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/>
            <p:nvPr/>
          </p:nvCxnSpPr>
          <p:spPr>
            <a:xfrm>
              <a:off x="2989730" y="4338919"/>
              <a:ext cx="0" cy="17301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2913529" y="5997387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424517" y="5988422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/>
            <p:cNvSpPr/>
            <p:nvPr/>
          </p:nvSpPr>
          <p:spPr>
            <a:xfrm>
              <a:off x="5091953" y="5988423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6212541" y="5970493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/>
            <p:cNvSpPr/>
            <p:nvPr/>
          </p:nvSpPr>
          <p:spPr>
            <a:xfrm>
              <a:off x="6795245" y="5970493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/>
            <p:cNvSpPr/>
            <p:nvPr/>
          </p:nvSpPr>
          <p:spPr>
            <a:xfrm>
              <a:off x="7386918" y="5970493"/>
              <a:ext cx="188259" cy="170329"/>
            </a:xfrm>
            <a:prstGeom prst="ellipse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1" name="Straight Connector 100"/>
            <p:cNvCxnSpPr>
              <a:endCxn id="97" idx="0"/>
            </p:cNvCxnSpPr>
            <p:nvPr/>
          </p:nvCxnSpPr>
          <p:spPr>
            <a:xfrm>
              <a:off x="6288742" y="4912659"/>
              <a:ext cx="17929" cy="105783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>
              <a:stCxn id="79" idx="3"/>
              <a:endCxn id="98" idx="0"/>
            </p:cNvCxnSpPr>
            <p:nvPr/>
          </p:nvCxnSpPr>
          <p:spPr>
            <a:xfrm>
              <a:off x="6871448" y="4428565"/>
              <a:ext cx="17927" cy="154192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0" name="Round Diagonal Corner Rectangle 109"/>
          <p:cNvSpPr/>
          <p:nvPr/>
        </p:nvSpPr>
        <p:spPr>
          <a:xfrm>
            <a:off x="9672917" y="4518212"/>
            <a:ext cx="2350761" cy="421341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/>
              <a:t>Linearizability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48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8" grpId="0" animBg="1"/>
      <p:bldP spid="39" grpId="0" animBg="1"/>
      <p:bldP spid="40" grpId="0" animBg="1"/>
      <p:bldP spid="44" grpId="0" animBg="1"/>
      <p:bldP spid="45" grpId="0" animBg="1"/>
      <p:bldP spid="47" grpId="0" animBg="1"/>
      <p:bldP spid="48" grpId="0" animBg="1"/>
      <p:bldP spid="50" grpId="0" animBg="1"/>
      <p:bldP spid="51" grpId="0"/>
      <p:bldP spid="52" grpId="0" animBg="1"/>
      <p:bldP spid="55" grpId="0" animBg="1"/>
      <p:bldP spid="56" grpId="0" animBg="1"/>
      <p:bldP spid="58" grpId="0" animBg="1"/>
      <p:bldP spid="59" grpId="0" animBg="1"/>
      <p:bldP spid="62" grpId="0" animBg="1"/>
      <p:bldP spid="65" grpId="0" animBg="1"/>
      <p:bldP spid="66" grpId="0" animBg="1"/>
      <p:bldP spid="68" grpId="0" animBg="1"/>
      <p:bldP spid="69" grpId="0" animBg="1"/>
      <p:bldP spid="71" grpId="0" animBg="1"/>
      <p:bldP spid="72" grpId="0" animBg="1"/>
      <p:bldP spid="84" grpId="0" animBg="1"/>
      <p:bldP spid="1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382" y="-259308"/>
            <a:ext cx="10058400" cy="1450757"/>
          </a:xfrm>
        </p:spPr>
        <p:txBody>
          <a:bodyPr/>
          <a:lstStyle/>
          <a:p>
            <a:r>
              <a:rPr lang="en-US" dirty="0" smtClean="0"/>
              <a:t>Slowdown (with 64 threads)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591" y="1191449"/>
            <a:ext cx="6385234" cy="5125117"/>
          </a:xfrm>
          <a:prstGeom prst="rect">
            <a:avLst/>
          </a:prstGeom>
        </p:spPr>
      </p:pic>
      <p:sp>
        <p:nvSpPr>
          <p:cNvPr id="5" name="Oval Callout 4"/>
          <p:cNvSpPr/>
          <p:nvPr/>
        </p:nvSpPr>
        <p:spPr>
          <a:xfrm>
            <a:off x="9225887" y="1569493"/>
            <a:ext cx="2497540" cy="832513"/>
          </a:xfrm>
          <a:prstGeom prst="wedgeEllipseCallout">
            <a:avLst>
              <a:gd name="adj1" fmla="val -119812"/>
              <a:gd name="adj2" fmla="val 16250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32 threads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529533" y="3330054"/>
            <a:ext cx="2593075" cy="131018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2-20% Slowdown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41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 in Memory Usage (Redirection)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83" y="1737360"/>
            <a:ext cx="8111059" cy="4963691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8013104" y="1812979"/>
            <a:ext cx="3689445" cy="1375138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5-35% reduction in the  </a:t>
            </a:r>
          </a:p>
          <a:p>
            <a:pPr algn="ctr"/>
            <a:r>
              <a:rPr lang="en-US" sz="2800" dirty="0" smtClean="0"/>
              <a:t>memory footprint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2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  The Expander has many </a:t>
            </a:r>
            <a:r>
              <a:rPr lang="en-US" sz="3200" dirty="0" smtClean="0">
                <a:solidFill>
                  <a:srgbClr val="FF0000"/>
                </a:solidFill>
              </a:rPr>
              <a:t>advantages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 smtClean="0"/>
              <a:t> Makes algorithms with packing </a:t>
            </a:r>
            <a:r>
              <a:rPr lang="en-US" sz="3000" b="1" dirty="0" smtClean="0">
                <a:solidFill>
                  <a:srgbClr val="00B050"/>
                </a:solidFill>
              </a:rPr>
              <a:t>feasible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000" dirty="0"/>
              <a:t> </a:t>
            </a:r>
            <a:r>
              <a:rPr lang="en-US" sz="3000" dirty="0" smtClean="0"/>
              <a:t>Reduces the memory footprint of algorithms with </a:t>
            </a:r>
            <a:r>
              <a:rPr lang="en-US" sz="3000" dirty="0" smtClean="0">
                <a:solidFill>
                  <a:srgbClr val="C00000"/>
                </a:solidFill>
              </a:rPr>
              <a:t>redirection</a:t>
            </a:r>
            <a:r>
              <a:rPr lang="en-US" sz="3000" dirty="0" smtClean="0"/>
              <a:t> by up to 35%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/>
              <a:t> 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bg2">
                    <a:lumMod val="50000"/>
                  </a:schemeClr>
                </a:solidFill>
              </a:rPr>
              <a:t>Minimal</a:t>
            </a:r>
            <a:r>
              <a:rPr lang="en-US" sz="3200" dirty="0" smtClean="0"/>
              <a:t> modifications in the code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3200" dirty="0" smtClean="0"/>
              <a:t> </a:t>
            </a:r>
            <a:r>
              <a:rPr lang="en-US" sz="3200" dirty="0"/>
              <a:t> </a:t>
            </a:r>
            <a:r>
              <a:rPr lang="en-US" sz="3200" dirty="0" smtClean="0"/>
              <a:t>Most wait-free algorithms </a:t>
            </a:r>
            <a:r>
              <a:rPr lang="en-US" sz="3200" dirty="0" smtClean="0">
                <a:solidFill>
                  <a:srgbClr val="FF0000"/>
                </a:solidFill>
              </a:rPr>
              <a:t>remain</a:t>
            </a:r>
            <a:r>
              <a:rPr lang="en-US" sz="3200" dirty="0" smtClean="0"/>
              <a:t> wait-free with the        Expander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230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041" y="116541"/>
            <a:ext cx="5979485" cy="558893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99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Blocking </a:t>
            </a:r>
            <a:r>
              <a:rPr lang="en-US" dirty="0" err="1" smtClean="0"/>
              <a:t>vs</a:t>
            </a:r>
            <a:r>
              <a:rPr lang="en-US" dirty="0" smtClean="0"/>
              <a:t> Non-blocking Algorithms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96" y="3757559"/>
            <a:ext cx="1275134" cy="1486794"/>
          </a:xfrm>
        </p:spPr>
      </p:pic>
      <p:sp>
        <p:nvSpPr>
          <p:cNvPr id="4" name="Rounded Rectangle 3"/>
          <p:cNvSpPr/>
          <p:nvPr/>
        </p:nvSpPr>
        <p:spPr>
          <a:xfrm>
            <a:off x="869576" y="1963270"/>
            <a:ext cx="3980330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Blocking algorithm with a lock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6831104" y="1990164"/>
            <a:ext cx="3980330" cy="627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Non-blocking algorithm</a:t>
            </a:r>
            <a:endParaRPr lang="en-US" sz="24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061882" y="2707340"/>
            <a:ext cx="242047" cy="1030941"/>
            <a:chOff x="4563035" y="3370730"/>
            <a:chExt cx="331701" cy="1344705"/>
          </a:xfrm>
        </p:grpSpPr>
        <p:cxnSp>
          <p:nvCxnSpPr>
            <p:cNvPr id="10" name="Curved Connector 9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" name="Curved Connector 10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Curved Connector 16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Curved Connector 17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967318" y="2761129"/>
            <a:ext cx="242047" cy="1030941"/>
            <a:chOff x="4563035" y="3370730"/>
            <a:chExt cx="331701" cy="1344705"/>
          </a:xfrm>
        </p:grpSpPr>
        <p:cxnSp>
          <p:nvCxnSpPr>
            <p:cNvPr id="29" name="Curved Connector 28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Curved Connector 29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Curved Connector 30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2" name="Curved Connector 31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2357718" y="5280212"/>
            <a:ext cx="242047" cy="977153"/>
            <a:chOff x="4563035" y="3370730"/>
            <a:chExt cx="331701" cy="1344705"/>
          </a:xfrm>
        </p:grpSpPr>
        <p:cxnSp>
          <p:nvCxnSpPr>
            <p:cNvPr id="35" name="Curved Connector 34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Curved Connector 35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8" name="Curved Connector 37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204" y="3873211"/>
            <a:ext cx="1037547" cy="1089288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7440705" y="2805952"/>
            <a:ext cx="242047" cy="1030941"/>
            <a:chOff x="4563035" y="3370730"/>
            <a:chExt cx="331701" cy="1344705"/>
          </a:xfrm>
        </p:grpSpPr>
        <p:cxnSp>
          <p:nvCxnSpPr>
            <p:cNvPr id="42" name="Curved Connector 41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Curved Connector 42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Curved Connector 43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Curved Connector 44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8346141" y="2859741"/>
            <a:ext cx="242047" cy="1030941"/>
            <a:chOff x="4563035" y="3370730"/>
            <a:chExt cx="331701" cy="1344705"/>
          </a:xfrm>
        </p:grpSpPr>
        <p:cxnSp>
          <p:nvCxnSpPr>
            <p:cNvPr id="48" name="Curved Connector 47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9" name="Curved Connector 48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Curved Connector 50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7315199" y="4814046"/>
            <a:ext cx="242047" cy="1030941"/>
            <a:chOff x="4563035" y="3370730"/>
            <a:chExt cx="331701" cy="1344705"/>
          </a:xfrm>
        </p:grpSpPr>
        <p:cxnSp>
          <p:nvCxnSpPr>
            <p:cNvPr id="54" name="Curved Connector 53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Curved Connector 54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6" name="Curved Connector 55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" name="Curved Connector 56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8220635" y="4867835"/>
            <a:ext cx="242047" cy="1030941"/>
            <a:chOff x="4563035" y="3370730"/>
            <a:chExt cx="331701" cy="1344705"/>
          </a:xfrm>
        </p:grpSpPr>
        <p:cxnSp>
          <p:nvCxnSpPr>
            <p:cNvPr id="60" name="Curved Connector 59"/>
            <p:cNvCxnSpPr/>
            <p:nvPr/>
          </p:nvCxnSpPr>
          <p:spPr>
            <a:xfrm rot="16200000" flipH="1">
              <a:off x="4576485" y="401170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1" name="Curved Connector 60"/>
            <p:cNvCxnSpPr/>
            <p:nvPr/>
          </p:nvCxnSpPr>
          <p:spPr>
            <a:xfrm rot="5400000">
              <a:off x="4536142" y="427616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6200000" flipH="1">
              <a:off x="4657168" y="3437964"/>
              <a:ext cx="304801" cy="170334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3" name="Curved Connector 62"/>
            <p:cNvCxnSpPr/>
            <p:nvPr/>
          </p:nvCxnSpPr>
          <p:spPr>
            <a:xfrm rot="5400000">
              <a:off x="4616825" y="3702428"/>
              <a:ext cx="304803" cy="251008"/>
            </a:xfrm>
            <a:prstGeom prst="curvedConnector3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563035" y="4527176"/>
              <a:ext cx="0" cy="18825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65" name="Picture 6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043" y="3463782"/>
            <a:ext cx="3154015" cy="2412202"/>
          </a:xfrm>
          <a:prstGeom prst="rect">
            <a:avLst/>
          </a:prstGeom>
        </p:spPr>
      </p:pic>
      <p:sp>
        <p:nvSpPr>
          <p:cNvPr id="66" name="TextBox 65"/>
          <p:cNvSpPr txBox="1"/>
          <p:nvPr/>
        </p:nvSpPr>
        <p:spPr>
          <a:xfrm>
            <a:off x="3675530" y="3576917"/>
            <a:ext cx="28985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lock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r>
              <a:rPr lang="en-US" sz="24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/>
              <a:t>= </a:t>
            </a:r>
            <a:r>
              <a:rPr lang="en-US" sz="2400" dirty="0" err="1" smtClean="0"/>
              <a:t>acc.</a:t>
            </a:r>
            <a:r>
              <a:rPr lang="en-US" sz="2400" dirty="0" err="1" smtClean="0">
                <a:solidFill>
                  <a:schemeClr val="accent2"/>
                </a:solidFill>
              </a:rPr>
              <a:t>balance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acc.</a:t>
            </a:r>
            <a:r>
              <a:rPr lang="en-US" sz="2400" dirty="0" err="1" smtClean="0">
                <a:solidFill>
                  <a:schemeClr val="accent2"/>
                </a:solidFill>
              </a:rPr>
              <a:t>balance</a:t>
            </a:r>
            <a:r>
              <a:rPr lang="en-US" sz="2400" dirty="0" smtClean="0"/>
              <a:t> += 100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unlock</a:t>
            </a:r>
          </a:p>
          <a:p>
            <a:r>
              <a:rPr lang="en-US" sz="2400" dirty="0" smtClean="0"/>
              <a:t>return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67" name="Picture 6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1954" y="3472749"/>
            <a:ext cx="3290046" cy="1448875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8964706" y="3684496"/>
            <a:ext cx="4478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= </a:t>
            </a:r>
            <a:r>
              <a:rPr lang="en-US" sz="2400" dirty="0" err="1" smtClean="0"/>
              <a:t>acc.</a:t>
            </a:r>
            <a:r>
              <a:rPr lang="en-US" sz="2400" dirty="0" err="1" smtClean="0">
                <a:solidFill>
                  <a:schemeClr val="accent3"/>
                </a:solidFill>
              </a:rPr>
              <a:t>balance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          </a:t>
            </a:r>
            <a:r>
              <a:rPr lang="en-US" sz="2400" dirty="0" err="1" smtClean="0">
                <a:solidFill>
                  <a:srgbClr val="FF0000"/>
                </a:solidFill>
              </a:rPr>
              <a:t>fetchAndAdd</a:t>
            </a:r>
            <a:r>
              <a:rPr lang="en-US" sz="2400" dirty="0" smtClean="0"/>
              <a:t> (100)</a:t>
            </a:r>
          </a:p>
          <a:p>
            <a:r>
              <a:rPr lang="en-US" sz="2400" dirty="0" smtClean="0"/>
              <a:t>return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00B050"/>
                </a:solidFill>
              </a:rPr>
              <a:t>val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9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6" grpId="0"/>
      <p:bldP spid="6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Few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/>
              <a:t> Blocking algorithm with locks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 Only one thread is allowed to hold a lock and enter the critical section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Lock-free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There are no locks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At any point of time at least one thread makes progress and completes the operation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/>
              <a:t> </a:t>
            </a:r>
            <a:r>
              <a:rPr lang="en-US" sz="2800" dirty="0" smtClean="0"/>
              <a:t>Wait-free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/>
              <a:t> </a:t>
            </a:r>
            <a:r>
              <a:rPr lang="en-US" sz="2400" dirty="0" smtClean="0"/>
              <a:t>Every request completes in a finite amount of time.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66" y="1964072"/>
            <a:ext cx="468310" cy="546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2933318"/>
            <a:ext cx="788894" cy="931307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539" y="4368294"/>
            <a:ext cx="789437" cy="1121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5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Between Locks, Lock-free, and Wait-free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87505" y="2653556"/>
            <a:ext cx="3200400" cy="564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With Locks</a:t>
            </a:r>
            <a:endParaRPr lang="en-US" sz="2800" dirty="0"/>
          </a:p>
        </p:txBody>
      </p:sp>
      <p:sp>
        <p:nvSpPr>
          <p:cNvPr id="5" name="Rounded Rectangle 4"/>
          <p:cNvSpPr/>
          <p:nvPr/>
        </p:nvSpPr>
        <p:spPr>
          <a:xfrm>
            <a:off x="887505" y="3675531"/>
            <a:ext cx="3200400" cy="564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Lock-free</a:t>
            </a:r>
            <a:endParaRPr lang="en-US" sz="2800" dirty="0"/>
          </a:p>
        </p:txBody>
      </p:sp>
      <p:sp>
        <p:nvSpPr>
          <p:cNvPr id="6" name="Rounded Rectangle 5"/>
          <p:cNvSpPr/>
          <p:nvPr/>
        </p:nvSpPr>
        <p:spPr>
          <a:xfrm>
            <a:off x="887505" y="4670612"/>
            <a:ext cx="3200400" cy="5647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Wait-free</a:t>
            </a:r>
            <a:endParaRPr lang="en-US" sz="2800" dirty="0"/>
          </a:p>
        </p:txBody>
      </p:sp>
      <p:sp>
        <p:nvSpPr>
          <p:cNvPr id="7" name="Rounded Rectangle 6"/>
          <p:cNvSpPr/>
          <p:nvPr/>
        </p:nvSpPr>
        <p:spPr>
          <a:xfrm>
            <a:off x="4585648" y="1737360"/>
            <a:ext cx="2442682" cy="7548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Disjoint Access Parallelism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7287904" y="1737360"/>
            <a:ext cx="2367080" cy="75482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Starvation Freedom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900458" y="1473958"/>
            <a:ext cx="2112248" cy="101822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Finite Execution</a:t>
            </a:r>
          </a:p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29" y="2653556"/>
            <a:ext cx="607738" cy="672462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66" y="2653556"/>
            <a:ext cx="607738" cy="6724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29" y="3675531"/>
            <a:ext cx="607738" cy="6724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66" y="4670612"/>
            <a:ext cx="677817" cy="492128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29" y="4670612"/>
            <a:ext cx="677817" cy="49212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22" y="2653556"/>
            <a:ext cx="607738" cy="672462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22" y="3675531"/>
            <a:ext cx="607738" cy="67246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522" y="4670612"/>
            <a:ext cx="677817" cy="4921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366" y="3675531"/>
            <a:ext cx="677817" cy="49212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3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50526"/>
          </a:xfrm>
        </p:spPr>
        <p:txBody>
          <a:bodyPr/>
          <a:lstStyle/>
          <a:p>
            <a:r>
              <a:rPr lang="en-US" dirty="0" smtClean="0"/>
              <a:t>Why not make all algorithms wait-free?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555812" y="1999129"/>
            <a:ext cx="2680447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Locks</a:t>
            </a:r>
            <a:endParaRPr lang="en-US" sz="2800" dirty="0"/>
          </a:p>
        </p:txBody>
      </p:sp>
      <p:sp>
        <p:nvSpPr>
          <p:cNvPr id="12" name="Rounded Rectangle 11"/>
          <p:cNvSpPr/>
          <p:nvPr/>
        </p:nvSpPr>
        <p:spPr>
          <a:xfrm>
            <a:off x="4666130" y="1999129"/>
            <a:ext cx="2680447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Lock-free</a:t>
            </a:r>
            <a:endParaRPr lang="en-US" sz="2800" dirty="0"/>
          </a:p>
        </p:txBody>
      </p:sp>
      <p:sp>
        <p:nvSpPr>
          <p:cNvPr id="13" name="Rounded Rectangle 12"/>
          <p:cNvSpPr/>
          <p:nvPr/>
        </p:nvSpPr>
        <p:spPr>
          <a:xfrm>
            <a:off x="8776447" y="1999129"/>
            <a:ext cx="2680447" cy="537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Wait-free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5" y="2812454"/>
            <a:ext cx="940453" cy="92414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432" y="3980330"/>
            <a:ext cx="956720" cy="388003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95076" y="3048000"/>
            <a:ext cx="219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Easy to program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797852" y="3809999"/>
            <a:ext cx="27991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Starvation, Blocking, </a:t>
            </a:r>
          </a:p>
          <a:p>
            <a:r>
              <a:rPr lang="en-US" sz="2400" dirty="0" smtClean="0"/>
              <a:t>No disjoint access </a:t>
            </a:r>
            <a:br>
              <a:rPr lang="en-US" sz="2400" dirty="0" smtClean="0"/>
            </a:br>
            <a:r>
              <a:rPr lang="en-US" sz="2400" dirty="0" smtClean="0"/>
              <a:t>      parallelism</a:t>
            </a:r>
            <a:endParaRPr lang="en-US" sz="2400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3836894" y="2169459"/>
            <a:ext cx="0" cy="371138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38" y="2662517"/>
            <a:ext cx="1992539" cy="2759102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5190565" y="5593976"/>
            <a:ext cx="5934635" cy="582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Need a black belt in programming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13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72" y="451104"/>
            <a:ext cx="5974932" cy="70821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2527" y="-725379"/>
            <a:ext cx="10058400" cy="1450757"/>
          </a:xfrm>
        </p:spPr>
        <p:txBody>
          <a:bodyPr/>
          <a:lstStyle/>
          <a:p>
            <a:r>
              <a:rPr lang="en-US" dirty="0" smtClean="0"/>
              <a:t>Example of Temporary Fields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64960" y="115539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while(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) { </a:t>
            </a:r>
          </a:p>
          <a:p>
            <a:r>
              <a:rPr lang="en-US" sz="2800" dirty="0"/>
              <a:t>	&lt;</a:t>
            </a:r>
            <a:r>
              <a:rPr lang="en-US" sz="2800" dirty="0" err="1">
                <a:solidFill>
                  <a:srgbClr val="00B050"/>
                </a:solidFill>
              </a:rPr>
              <a:t>val</a:t>
            </a:r>
            <a:r>
              <a:rPr lang="en-US" sz="2800" dirty="0"/>
              <a:t>, </a:t>
            </a:r>
            <a:r>
              <a:rPr lang="en-US" sz="2800" dirty="0" err="1"/>
              <a:t>ts</a:t>
            </a:r>
            <a:r>
              <a:rPr lang="en-US" sz="2800" dirty="0"/>
              <a:t>&gt; </a:t>
            </a:r>
            <a:r>
              <a:rPr lang="en-US" sz="2800" dirty="0" smtClean="0"/>
              <a:t>= </a:t>
            </a:r>
            <a:r>
              <a:rPr lang="en-US" sz="2800" dirty="0" err="1" smtClean="0"/>
              <a:t>acc.</a:t>
            </a:r>
            <a:r>
              <a:rPr lang="en-US" sz="2800" dirty="0" err="1" smtClean="0">
                <a:solidFill>
                  <a:schemeClr val="accent2"/>
                </a:solidFill>
              </a:rPr>
              <a:t>balance</a:t>
            </a:r>
            <a:r>
              <a:rPr lang="en-US" sz="2800" dirty="0"/>
              <a:t>;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newval</a:t>
            </a:r>
            <a:r>
              <a:rPr lang="en-US" sz="2800" dirty="0"/>
              <a:t>  = </a:t>
            </a:r>
            <a:r>
              <a:rPr lang="en-US" sz="2800" dirty="0" err="1">
                <a:solidFill>
                  <a:srgbClr val="00B050"/>
                </a:solidFill>
              </a:rPr>
              <a:t>val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+ 100;</a:t>
            </a:r>
          </a:p>
          <a:p>
            <a:r>
              <a:rPr lang="en-US" sz="2800" dirty="0"/>
              <a:t>	newts  = </a:t>
            </a:r>
            <a:r>
              <a:rPr lang="en-US" sz="2800" dirty="0" err="1"/>
              <a:t>ts</a:t>
            </a:r>
            <a:r>
              <a:rPr lang="en-US" sz="2800" dirty="0"/>
              <a:t> + 1;</a:t>
            </a:r>
          </a:p>
          <a:p>
            <a:r>
              <a:rPr lang="en-US" sz="2800" dirty="0"/>
              <a:t>	if (CAS </a:t>
            </a:r>
            <a:r>
              <a:rPr lang="en-US" sz="2800" dirty="0" smtClean="0"/>
              <a:t>(</a:t>
            </a:r>
            <a:r>
              <a:rPr lang="en-US" sz="2800" dirty="0" err="1" smtClean="0"/>
              <a:t>acc.</a:t>
            </a:r>
            <a:r>
              <a:rPr lang="en-US" sz="2800" dirty="0" err="1" smtClean="0">
                <a:solidFill>
                  <a:schemeClr val="accent2"/>
                </a:solidFill>
              </a:rPr>
              <a:t>balance</a:t>
            </a:r>
            <a:r>
              <a:rPr lang="en-US" sz="2800" dirty="0"/>
              <a:t>, &lt;</a:t>
            </a:r>
            <a:r>
              <a:rPr lang="en-US" sz="2800" dirty="0" err="1">
                <a:solidFill>
                  <a:srgbClr val="00B050"/>
                </a:solidFill>
              </a:rPr>
              <a:t>val</a:t>
            </a:r>
            <a:r>
              <a:rPr lang="en-US" sz="2800" dirty="0" err="1"/>
              <a:t>,ts</a:t>
            </a:r>
            <a:r>
              <a:rPr lang="en-US" sz="2800" dirty="0" smtClean="0"/>
              <a:t>&gt;,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&lt;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newval</a:t>
            </a:r>
            <a:r>
              <a:rPr lang="en-US" sz="2800" dirty="0" err="1" smtClean="0"/>
              <a:t>,newts</a:t>
            </a:r>
            <a:r>
              <a:rPr lang="en-US" sz="2800" dirty="0" smtClean="0"/>
              <a:t>&gt;)) break;</a:t>
            </a:r>
          </a:p>
          <a:p>
            <a:r>
              <a:rPr lang="en-US" sz="2800" dirty="0"/>
              <a:t>}</a:t>
            </a:r>
            <a:r>
              <a:rPr lang="en-US" sz="2800" dirty="0" smtClean="0"/>
              <a:t>     </a:t>
            </a:r>
            <a:endParaRPr lang="en-IN" sz="2800" dirty="0"/>
          </a:p>
        </p:txBody>
      </p:sp>
      <p:grpSp>
        <p:nvGrpSpPr>
          <p:cNvPr id="5" name="Group 4"/>
          <p:cNvGrpSpPr/>
          <p:nvPr/>
        </p:nvGrpSpPr>
        <p:grpSpPr>
          <a:xfrm>
            <a:off x="4378336" y="4761773"/>
            <a:ext cx="4143404" cy="1357297"/>
            <a:chOff x="-727557" y="3063422"/>
            <a:chExt cx="4143404" cy="1357297"/>
          </a:xfrm>
        </p:grpSpPr>
        <p:sp>
          <p:nvSpPr>
            <p:cNvPr id="21" name="Rectangle 20"/>
            <p:cNvSpPr/>
            <p:nvPr/>
          </p:nvSpPr>
          <p:spPr>
            <a:xfrm>
              <a:off x="-727557" y="3206297"/>
              <a:ext cx="4143404" cy="121442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-227491" y="3706363"/>
              <a:ext cx="2000264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value</a:t>
              </a:r>
              <a:endParaRPr lang="en-IN" sz="24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608838" y="3706363"/>
              <a:ext cx="1592695" cy="50006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timestamp</a:t>
              </a:r>
              <a:endParaRPr lang="en-IN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29699" y="3063422"/>
              <a:ext cx="17652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rdia New" pitchFamily="34" charset="-34"/>
                  <a:cs typeface="Cordia New" pitchFamily="34" charset="-34"/>
                </a:rPr>
                <a:t>     balance</a:t>
              </a:r>
              <a:endParaRPr lang="en-IN" sz="3600" b="1" dirty="0">
                <a:latin typeface="Cordia New" pitchFamily="34" charset="-34"/>
                <a:cs typeface="Cordia New" pitchFamily="34" charset="-34"/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3664960" y="1155396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while(</a:t>
            </a:r>
            <a:r>
              <a:rPr lang="en-US" sz="2800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) { </a:t>
            </a:r>
          </a:p>
          <a:p>
            <a:r>
              <a:rPr lang="en-US" sz="2800" dirty="0"/>
              <a:t>	</a:t>
            </a:r>
            <a:r>
              <a:rPr lang="en-US" sz="2800" dirty="0" err="1" smtClean="0">
                <a:solidFill>
                  <a:srgbClr val="00B050"/>
                </a:solidFill>
              </a:rPr>
              <a:t>val</a:t>
            </a:r>
            <a:r>
              <a:rPr lang="en-US" sz="2800" dirty="0" smtClean="0"/>
              <a:t> = </a:t>
            </a:r>
            <a:r>
              <a:rPr lang="en-US" sz="2800" dirty="0" err="1" smtClean="0"/>
              <a:t>acc.</a:t>
            </a:r>
            <a:r>
              <a:rPr lang="en-US" sz="2800" dirty="0" err="1" smtClean="0">
                <a:solidFill>
                  <a:schemeClr val="accent2"/>
                </a:solidFill>
              </a:rPr>
              <a:t>balance</a:t>
            </a:r>
            <a:r>
              <a:rPr lang="en-US" sz="2800" dirty="0"/>
              <a:t>;</a:t>
            </a:r>
          </a:p>
          <a:p>
            <a:r>
              <a:rPr lang="en-US" sz="2800" dirty="0"/>
              <a:t>	</a:t>
            </a:r>
            <a:r>
              <a:rPr lang="en-US" sz="2800" dirty="0" err="1">
                <a:solidFill>
                  <a:schemeClr val="bg2">
                    <a:lumMod val="50000"/>
                  </a:schemeClr>
                </a:solidFill>
              </a:rPr>
              <a:t>newval</a:t>
            </a:r>
            <a:r>
              <a:rPr lang="en-US" sz="2800" dirty="0"/>
              <a:t>  = </a:t>
            </a:r>
            <a:r>
              <a:rPr lang="en-US" sz="2800" dirty="0" err="1">
                <a:solidFill>
                  <a:srgbClr val="00B050"/>
                </a:solidFill>
              </a:rPr>
              <a:t>val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+ 100;</a:t>
            </a:r>
          </a:p>
          <a:p>
            <a:r>
              <a:rPr lang="en-US" sz="2800" dirty="0"/>
              <a:t>	if (CAS </a:t>
            </a:r>
            <a:r>
              <a:rPr lang="en-US" sz="2800" dirty="0" smtClean="0"/>
              <a:t>(</a:t>
            </a:r>
            <a:r>
              <a:rPr lang="en-US" sz="2800" dirty="0" err="1" smtClean="0"/>
              <a:t>acc.</a:t>
            </a:r>
            <a:r>
              <a:rPr lang="en-US" sz="2800" dirty="0" err="1" smtClean="0">
                <a:solidFill>
                  <a:schemeClr val="accent2"/>
                </a:solidFill>
              </a:rPr>
              <a:t>balance</a:t>
            </a:r>
            <a:r>
              <a:rPr lang="en-US" sz="2800" dirty="0"/>
              <a:t>, </a:t>
            </a:r>
            <a:r>
              <a:rPr lang="en-US" sz="2800" dirty="0" err="1" smtClean="0">
                <a:solidFill>
                  <a:srgbClr val="00B050"/>
                </a:solidFill>
              </a:rPr>
              <a:t>val</a:t>
            </a:r>
            <a:r>
              <a:rPr lang="en-US" sz="2800" dirty="0" smtClean="0"/>
              <a:t>,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              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</a:rPr>
              <a:t>newval</a:t>
            </a:r>
            <a:r>
              <a:rPr lang="en-US" sz="2800" dirty="0" smtClean="0"/>
              <a:t>)) break;</a:t>
            </a:r>
          </a:p>
          <a:p>
            <a:r>
              <a:rPr lang="en-US" sz="2800" dirty="0"/>
              <a:t>}</a:t>
            </a:r>
            <a:r>
              <a:rPr lang="en-US" sz="2800" dirty="0" smtClean="0"/>
              <a:t>     </a:t>
            </a:r>
            <a:endParaRPr lang="en-IN" sz="2800" dirty="0"/>
          </a:p>
        </p:txBody>
      </p:sp>
      <p:sp>
        <p:nvSpPr>
          <p:cNvPr id="6" name="Rectangle 5"/>
          <p:cNvSpPr/>
          <p:nvPr/>
        </p:nvSpPr>
        <p:spPr>
          <a:xfrm>
            <a:off x="136478" y="2238233"/>
            <a:ext cx="3125337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CAS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  <a:r>
              <a:rPr lang="en-US" sz="2400" dirty="0" err="1" smtClean="0">
                <a:sym typeface="Wingdings" panose="05000000000000000000" pitchFamily="2" charset="2"/>
              </a:rPr>
              <a:t>CompareAndSet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81741" y="3240357"/>
            <a:ext cx="3125337" cy="204716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CAS</a:t>
            </a:r>
            <a:r>
              <a:rPr lang="en-US" sz="2400" dirty="0" smtClean="0"/>
              <a:t> (</a:t>
            </a:r>
            <a:r>
              <a:rPr lang="en-US" sz="2400" dirty="0" err="1" smtClean="0"/>
              <a:t>val</a:t>
            </a:r>
            <a:r>
              <a:rPr lang="en-US" sz="2400" dirty="0" smtClean="0"/>
              <a:t>, old, new) </a:t>
            </a:r>
            <a:r>
              <a:rPr lang="en-US" sz="2400" dirty="0" smtClean="0">
                <a:sym typeface="Wingdings" panose="05000000000000000000" pitchFamily="2" charset="2"/>
              </a:rPr>
              <a:t> </a:t>
            </a:r>
          </a:p>
          <a:p>
            <a:r>
              <a:rPr lang="en-US" sz="2400" dirty="0" smtClean="0">
                <a:sym typeface="Wingdings" panose="05000000000000000000" pitchFamily="2" charset="2"/>
              </a:rPr>
              <a:t>if (</a:t>
            </a:r>
            <a:r>
              <a:rPr lang="en-US" sz="2400" dirty="0" err="1" smtClean="0">
                <a:sym typeface="Wingdings" panose="05000000000000000000" pitchFamily="2" charset="2"/>
              </a:rPr>
              <a:t>val</a:t>
            </a:r>
            <a:r>
              <a:rPr lang="en-US" sz="2400" dirty="0" smtClean="0">
                <a:sym typeface="Wingdings" panose="05000000000000000000" pitchFamily="2" charset="2"/>
              </a:rPr>
              <a:t> == old) </a:t>
            </a:r>
          </a:p>
          <a:p>
            <a:r>
              <a:rPr lang="en-US" sz="2400" dirty="0">
                <a:sym typeface="Wingdings" panose="05000000000000000000" pitchFamily="2" charset="2"/>
              </a:rPr>
              <a:t> </a:t>
            </a:r>
            <a:r>
              <a:rPr lang="en-US" sz="2400" dirty="0" smtClean="0">
                <a:sym typeface="Wingdings" panose="05000000000000000000" pitchFamily="2" charset="2"/>
              </a:rPr>
              <a:t>       </a:t>
            </a:r>
            <a:r>
              <a:rPr lang="en-US" sz="2400" dirty="0" err="1" smtClean="0">
                <a:sym typeface="Wingdings" panose="05000000000000000000" pitchFamily="2" charset="2"/>
              </a:rPr>
              <a:t>val</a:t>
            </a:r>
            <a:r>
              <a:rPr lang="en-US" sz="2400" dirty="0" smtClean="0">
                <a:sym typeface="Wingdings" panose="05000000000000000000" pitchFamily="2" charset="2"/>
              </a:rPr>
              <a:t> = new;</a:t>
            </a:r>
            <a:endParaRPr lang="en-US" sz="2400" dirty="0" smtClean="0"/>
          </a:p>
        </p:txBody>
      </p:sp>
      <p:sp>
        <p:nvSpPr>
          <p:cNvPr id="8" name="Oval 7"/>
          <p:cNvSpPr/>
          <p:nvPr/>
        </p:nvSpPr>
        <p:spPr>
          <a:xfrm>
            <a:off x="6714731" y="5242918"/>
            <a:ext cx="1756630" cy="83738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/>
          <p:cNvSpPr/>
          <p:nvPr/>
        </p:nvSpPr>
        <p:spPr>
          <a:xfrm>
            <a:off x="9211714" y="3465849"/>
            <a:ext cx="2813004" cy="1594442"/>
          </a:xfrm>
          <a:prstGeom prst="wedgeEllipseCallout">
            <a:avLst>
              <a:gd name="adj1" fmla="val -86334"/>
              <a:gd name="adj2" fmla="val 67636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Temporary Field</a:t>
            </a:r>
            <a:endParaRPr lang="en-US" sz="28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3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0" grpId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Packing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65779" y="2961565"/>
            <a:ext cx="2442949" cy="791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Value 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5008728" y="2961565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Field1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6209731" y="2961565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Field2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7410734" y="2961565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Field3</a:t>
            </a:r>
            <a:endParaRPr lang="en-US" sz="2800" dirty="0"/>
          </a:p>
        </p:txBody>
      </p:sp>
      <p:sp>
        <p:nvSpPr>
          <p:cNvPr id="7" name="Left Brace 6"/>
          <p:cNvSpPr/>
          <p:nvPr/>
        </p:nvSpPr>
        <p:spPr>
          <a:xfrm rot="16200000">
            <a:off x="5336274" y="1180531"/>
            <a:ext cx="504968" cy="604595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/>
          <p:cNvSpPr/>
          <p:nvPr/>
        </p:nvSpPr>
        <p:spPr>
          <a:xfrm rot="5400000">
            <a:off x="6639634" y="791574"/>
            <a:ext cx="348019" cy="3596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087504" y="4653884"/>
            <a:ext cx="3043450" cy="6414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Memory Word</a:t>
            </a:r>
            <a:endParaRPr lang="en-US" sz="2800" dirty="0"/>
          </a:p>
        </p:txBody>
      </p:sp>
      <p:sp>
        <p:nvSpPr>
          <p:cNvPr id="10" name="Rounded Rectangle 9"/>
          <p:cNvSpPr/>
          <p:nvPr/>
        </p:nvSpPr>
        <p:spPr>
          <a:xfrm>
            <a:off x="5486399" y="1675268"/>
            <a:ext cx="3043450" cy="6414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Temporary Fields</a:t>
            </a:r>
            <a:endParaRPr lang="en-US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7601803" y="4818274"/>
            <a:ext cx="438113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Size of a field is restricted by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the size of the memory word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75463" y="2388359"/>
            <a:ext cx="2442949" cy="79157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Value 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5718412" y="2388359"/>
            <a:ext cx="1583140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Pointer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8588991" y="2456598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8588991" y="3248168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Field2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>
            <a:off x="8588991" y="4039738"/>
            <a:ext cx="1201003" cy="79157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Field3</a:t>
            </a:r>
            <a:endParaRPr lang="en-US" sz="2800" dirty="0"/>
          </a:p>
        </p:txBody>
      </p:sp>
      <p:sp>
        <p:nvSpPr>
          <p:cNvPr id="11" name="Rounded Rectangle 10"/>
          <p:cNvSpPr/>
          <p:nvPr/>
        </p:nvSpPr>
        <p:spPr>
          <a:xfrm>
            <a:off x="8284191" y="2115403"/>
            <a:ext cx="1869743" cy="3070746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5" idx="3"/>
            <a:endCxn id="11" idx="1"/>
          </p:cNvCxnSpPr>
          <p:nvPr/>
        </p:nvCxnSpPr>
        <p:spPr>
          <a:xfrm>
            <a:off x="7301552" y="2784144"/>
            <a:ext cx="982639" cy="86663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511654" y="1992573"/>
            <a:ext cx="1319284" cy="39578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Object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500168" y="4354254"/>
            <a:ext cx="36912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Lot of memory wastage.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A6D645-BCC2-4870-8A15-BAE84FAFD3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981</TotalTime>
  <Words>850</Words>
  <Application>Microsoft Office PowerPoint</Application>
  <PresentationFormat>Widescreen</PresentationFormat>
  <Paragraphs>245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Cordia New</vt:lpstr>
      <vt:lpstr>Wingdings</vt:lpstr>
      <vt:lpstr>Retrospect</vt:lpstr>
      <vt:lpstr>Expander: Lock-free Cache for a Concurrent Data Structure</vt:lpstr>
      <vt:lpstr>Concurrent Object</vt:lpstr>
      <vt:lpstr>Blocking vs Non-blocking Algorithms</vt:lpstr>
      <vt:lpstr>Few Definitions</vt:lpstr>
      <vt:lpstr>Comparison Between Locks, Lock-free, and Wait-free</vt:lpstr>
      <vt:lpstr>Why not make all algorithms wait-free?</vt:lpstr>
      <vt:lpstr>Example of Temporary Fields</vt:lpstr>
      <vt:lpstr>Packing</vt:lpstr>
      <vt:lpstr>Redirection</vt:lpstr>
      <vt:lpstr>Examples of Packing and Redirection</vt:lpstr>
      <vt:lpstr>Idea of the Expander</vt:lpstr>
      <vt:lpstr>Design of the Expander</vt:lpstr>
      <vt:lpstr>Basic Operations</vt:lpstr>
      <vt:lpstr>FSM of an Expander’s Node</vt:lpstr>
      <vt:lpstr>kGet</vt:lpstr>
      <vt:lpstr>kCAS</vt:lpstr>
      <vt:lpstr>free</vt:lpstr>
      <vt:lpstr>Proofs and Example</vt:lpstr>
      <vt:lpstr>Evaluation Setup</vt:lpstr>
      <vt:lpstr>Slowdown (with 64 threads)</vt:lpstr>
      <vt:lpstr>Reduction in Memory Usage (Redirection)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Expander: Lock-free Cache for a Concurrent Data Structure</dc:title>
  <dc:creator>Smruti Sarangi</dc:creator>
  <cp:lastModifiedBy>Dell</cp:lastModifiedBy>
  <cp:revision>90</cp:revision>
  <dcterms:created xsi:type="dcterms:W3CDTF">2017-12-15T07:44:42Z</dcterms:created>
  <dcterms:modified xsi:type="dcterms:W3CDTF">2017-12-19T11:08:13Z</dcterms:modified>
</cp:coreProperties>
</file>