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78" r:id="rId13"/>
    <p:sldId id="267" r:id="rId14"/>
    <p:sldId id="279" r:id="rId15"/>
    <p:sldId id="268" r:id="rId16"/>
    <p:sldId id="280" r:id="rId17"/>
    <p:sldId id="269" r:id="rId18"/>
    <p:sldId id="277" r:id="rId19"/>
    <p:sldId id="276" r:id="rId20"/>
    <p:sldId id="272" r:id="rId21"/>
    <p:sldId id="273" r:id="rId22"/>
    <p:sldId id="274" r:id="rId23"/>
    <p:sldId id="281" r:id="rId24"/>
    <p:sldId id="282" r:id="rId25"/>
    <p:sldId id="275" r:id="rId26"/>
    <p:sldId id="258" r:id="rId27"/>
    <p:sldId id="2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9A6EB3-0A9D-4D44-9020-22F67A163BA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F26159-BCC5-457B-8E16-D7F6B9E06BAB}">
      <dgm:prSet phldrT="[Text]"/>
      <dgm:spPr/>
      <dgm:t>
        <a:bodyPr/>
        <a:lstStyle/>
        <a:p>
          <a:r>
            <a:rPr lang="en-US" dirty="0" smtClean="0"/>
            <a:t>50-100 billion devices</a:t>
          </a:r>
          <a:endParaRPr lang="en-US" dirty="0"/>
        </a:p>
      </dgm:t>
    </dgm:pt>
    <dgm:pt modelId="{AB5A83F0-D16B-44AA-BD96-F8EBB7DD1429}" type="parTrans" cxnId="{196C79A2-D446-4FF7-B5DF-22F893CAF32E}">
      <dgm:prSet/>
      <dgm:spPr/>
      <dgm:t>
        <a:bodyPr/>
        <a:lstStyle/>
        <a:p>
          <a:endParaRPr lang="en-US"/>
        </a:p>
      </dgm:t>
    </dgm:pt>
    <dgm:pt modelId="{543B342C-DB16-4272-A86C-BDAF2E5BAE96}" type="sibTrans" cxnId="{196C79A2-D446-4FF7-B5DF-22F893CAF32E}">
      <dgm:prSet/>
      <dgm:spPr/>
      <dgm:t>
        <a:bodyPr/>
        <a:lstStyle/>
        <a:p>
          <a:endParaRPr lang="en-US"/>
        </a:p>
      </dgm:t>
    </dgm:pt>
    <dgm:pt modelId="{255C1D9F-493F-4CC4-BA8C-3B517BE43930}">
      <dgm:prSet phldrT="[Text]"/>
      <dgm:spPr/>
      <dgm:t>
        <a:bodyPr/>
        <a:lstStyle/>
        <a:p>
          <a:r>
            <a:rPr lang="en-US" dirty="0" smtClean="0"/>
            <a:t>450 billion $ market	</a:t>
          </a:r>
          <a:endParaRPr lang="en-US" dirty="0"/>
        </a:p>
      </dgm:t>
    </dgm:pt>
    <dgm:pt modelId="{3AC796CD-FB37-4C7F-B899-0D991D5B40E5}" type="parTrans" cxnId="{4E4DA6F0-C192-45D5-8A16-EC235492DD75}">
      <dgm:prSet/>
      <dgm:spPr/>
      <dgm:t>
        <a:bodyPr/>
        <a:lstStyle/>
        <a:p>
          <a:endParaRPr lang="en-US"/>
        </a:p>
      </dgm:t>
    </dgm:pt>
    <dgm:pt modelId="{67ACD430-83DB-49C0-9046-9C906EA3BA01}" type="sibTrans" cxnId="{4E4DA6F0-C192-45D5-8A16-EC235492DD75}">
      <dgm:prSet/>
      <dgm:spPr/>
      <dgm:t>
        <a:bodyPr/>
        <a:lstStyle/>
        <a:p>
          <a:endParaRPr lang="en-US"/>
        </a:p>
      </dgm:t>
    </dgm:pt>
    <dgm:pt modelId="{82F7D80F-32BB-4335-9AD0-0182F0F20361}">
      <dgm:prSet phldrT="[Text]"/>
      <dgm:spPr/>
      <dgm:t>
        <a:bodyPr/>
        <a:lstStyle/>
        <a:p>
          <a:r>
            <a:rPr lang="en-US" dirty="0" smtClean="0"/>
            <a:t>Smart cities, Industrial </a:t>
          </a:r>
          <a:r>
            <a:rPr lang="en-US" dirty="0" err="1" smtClean="0"/>
            <a:t>IoT</a:t>
          </a:r>
          <a:r>
            <a:rPr lang="en-US" dirty="0" smtClean="0"/>
            <a:t>, Connected health</a:t>
          </a:r>
          <a:endParaRPr lang="en-US" dirty="0"/>
        </a:p>
      </dgm:t>
    </dgm:pt>
    <dgm:pt modelId="{990D8A71-B263-4119-A686-4B4FBD00563C}" type="parTrans" cxnId="{36A53EFD-C904-4727-ADD8-3154810B444A}">
      <dgm:prSet/>
      <dgm:spPr/>
      <dgm:t>
        <a:bodyPr/>
        <a:lstStyle/>
        <a:p>
          <a:endParaRPr lang="en-US"/>
        </a:p>
      </dgm:t>
    </dgm:pt>
    <dgm:pt modelId="{A1A35D4E-B003-409D-9D8A-BE923F7062DF}" type="sibTrans" cxnId="{36A53EFD-C904-4727-ADD8-3154810B444A}">
      <dgm:prSet/>
      <dgm:spPr/>
      <dgm:t>
        <a:bodyPr/>
        <a:lstStyle/>
        <a:p>
          <a:endParaRPr lang="en-US"/>
        </a:p>
      </dgm:t>
    </dgm:pt>
    <dgm:pt modelId="{E82DDF51-2A9C-45B9-ADC1-761B17E9FFE8}" type="pres">
      <dgm:prSet presAssocID="{979A6EB3-0A9D-4D44-9020-22F67A163BA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9E72600E-6FE5-4238-9F96-1974030C0C84}" type="pres">
      <dgm:prSet presAssocID="{979A6EB3-0A9D-4D44-9020-22F67A163BA5}" presName="Name1" presStyleCnt="0"/>
      <dgm:spPr/>
    </dgm:pt>
    <dgm:pt modelId="{8057D7DD-0089-4903-9D6A-2C745D0EB066}" type="pres">
      <dgm:prSet presAssocID="{979A6EB3-0A9D-4D44-9020-22F67A163BA5}" presName="cycle" presStyleCnt="0"/>
      <dgm:spPr/>
    </dgm:pt>
    <dgm:pt modelId="{F723C753-5ECE-466C-B479-0B61E1DEB78B}" type="pres">
      <dgm:prSet presAssocID="{979A6EB3-0A9D-4D44-9020-22F67A163BA5}" presName="srcNode" presStyleLbl="node1" presStyleIdx="0" presStyleCnt="3"/>
      <dgm:spPr/>
    </dgm:pt>
    <dgm:pt modelId="{1F9D03B2-89D0-4EA8-B574-4CD6E9398D4F}" type="pres">
      <dgm:prSet presAssocID="{979A6EB3-0A9D-4D44-9020-22F67A163BA5}" presName="conn" presStyleLbl="parChTrans1D2" presStyleIdx="0" presStyleCnt="1"/>
      <dgm:spPr/>
      <dgm:t>
        <a:bodyPr/>
        <a:lstStyle/>
        <a:p>
          <a:endParaRPr lang="en-IN"/>
        </a:p>
      </dgm:t>
    </dgm:pt>
    <dgm:pt modelId="{010E75F1-91B0-40C0-AEE9-D4902AED43FC}" type="pres">
      <dgm:prSet presAssocID="{979A6EB3-0A9D-4D44-9020-22F67A163BA5}" presName="extraNode" presStyleLbl="node1" presStyleIdx="0" presStyleCnt="3"/>
      <dgm:spPr/>
    </dgm:pt>
    <dgm:pt modelId="{4D197688-16C2-4AC1-A473-CA2D56902171}" type="pres">
      <dgm:prSet presAssocID="{979A6EB3-0A9D-4D44-9020-22F67A163BA5}" presName="dstNode" presStyleLbl="node1" presStyleIdx="0" presStyleCnt="3"/>
      <dgm:spPr/>
    </dgm:pt>
    <dgm:pt modelId="{44D0DC5A-A020-4EC8-A5FC-C8FF78ECBE45}" type="pres">
      <dgm:prSet presAssocID="{9AF26159-BCC5-457B-8E16-D7F6B9E06BAB}" presName="text_1" presStyleLbl="node1" presStyleIdx="0" presStyleCnt="3" custLinFactNeighborX="14114" custLinFactNeighborY="144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9A5866-2423-49BC-8F76-80AC80DAC2C0}" type="pres">
      <dgm:prSet presAssocID="{9AF26159-BCC5-457B-8E16-D7F6B9E06BAB}" presName="accent_1" presStyleCnt="0"/>
      <dgm:spPr/>
    </dgm:pt>
    <dgm:pt modelId="{E9398AA9-4AC9-4F71-89E0-DCF2A5467F4C}" type="pres">
      <dgm:prSet presAssocID="{9AF26159-BCC5-457B-8E16-D7F6B9E06BAB}" presName="accentRepeatNode" presStyleLbl="solidFgAcc1" presStyleIdx="0" presStyleCnt="3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  <dgm:pt modelId="{3DF5F1DA-4DD7-43EC-9583-A97DDF13B972}" type="pres">
      <dgm:prSet presAssocID="{255C1D9F-493F-4CC4-BA8C-3B517BE43930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67D4EE-F755-493A-AE58-3C823BE5F64E}" type="pres">
      <dgm:prSet presAssocID="{255C1D9F-493F-4CC4-BA8C-3B517BE43930}" presName="accent_2" presStyleCnt="0"/>
      <dgm:spPr/>
    </dgm:pt>
    <dgm:pt modelId="{C7519938-FBC8-41FF-A3E3-4952F37EA5D6}" type="pres">
      <dgm:prSet presAssocID="{255C1D9F-493F-4CC4-BA8C-3B517BE43930}" presName="accentRepeatNode" presStyleLbl="solidFgAcc1" presStyleIdx="1" presStyleCnt="3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</dgm:pt>
    <dgm:pt modelId="{192734A3-32A1-44EC-A265-C7B90FBDA347}" type="pres">
      <dgm:prSet presAssocID="{82F7D80F-32BB-4335-9AD0-0182F0F2036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8C3990-5189-4D77-AC1B-856DC156EBA8}" type="pres">
      <dgm:prSet presAssocID="{82F7D80F-32BB-4335-9AD0-0182F0F20361}" presName="accent_3" presStyleCnt="0"/>
      <dgm:spPr/>
    </dgm:pt>
    <dgm:pt modelId="{0323AB8C-2AA3-465F-9B26-89C674928A2C}" type="pres">
      <dgm:prSet presAssocID="{82F7D80F-32BB-4335-9AD0-0182F0F20361}" presName="accentRepeatNode" presStyleLbl="solidFgAcc1" presStyleIdx="2" presStyleCnt="3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</dgm:pt>
  </dgm:ptLst>
  <dgm:cxnLst>
    <dgm:cxn modelId="{8557DCD7-8F92-49A0-856A-4DC1BBFC9D7B}" type="presOf" srcId="{543B342C-DB16-4272-A86C-BDAF2E5BAE96}" destId="{1F9D03B2-89D0-4EA8-B574-4CD6E9398D4F}" srcOrd="0" destOrd="0" presId="urn:microsoft.com/office/officeart/2008/layout/VerticalCurvedList"/>
    <dgm:cxn modelId="{B2ACD994-5486-4342-A0D8-6E761E8E4FAF}" type="presOf" srcId="{979A6EB3-0A9D-4D44-9020-22F67A163BA5}" destId="{E82DDF51-2A9C-45B9-ADC1-761B17E9FFE8}" srcOrd="0" destOrd="0" presId="urn:microsoft.com/office/officeart/2008/layout/VerticalCurvedList"/>
    <dgm:cxn modelId="{36A53EFD-C904-4727-ADD8-3154810B444A}" srcId="{979A6EB3-0A9D-4D44-9020-22F67A163BA5}" destId="{82F7D80F-32BB-4335-9AD0-0182F0F20361}" srcOrd="2" destOrd="0" parTransId="{990D8A71-B263-4119-A686-4B4FBD00563C}" sibTransId="{A1A35D4E-B003-409D-9D8A-BE923F7062DF}"/>
    <dgm:cxn modelId="{570CEC3F-DEBD-49B6-A005-7F2CE71CD205}" type="presOf" srcId="{82F7D80F-32BB-4335-9AD0-0182F0F20361}" destId="{192734A3-32A1-44EC-A265-C7B90FBDA347}" srcOrd="0" destOrd="0" presId="urn:microsoft.com/office/officeart/2008/layout/VerticalCurvedList"/>
    <dgm:cxn modelId="{4E4DA6F0-C192-45D5-8A16-EC235492DD75}" srcId="{979A6EB3-0A9D-4D44-9020-22F67A163BA5}" destId="{255C1D9F-493F-4CC4-BA8C-3B517BE43930}" srcOrd="1" destOrd="0" parTransId="{3AC796CD-FB37-4C7F-B899-0D991D5B40E5}" sibTransId="{67ACD430-83DB-49C0-9046-9C906EA3BA01}"/>
    <dgm:cxn modelId="{196C79A2-D446-4FF7-B5DF-22F893CAF32E}" srcId="{979A6EB3-0A9D-4D44-9020-22F67A163BA5}" destId="{9AF26159-BCC5-457B-8E16-D7F6B9E06BAB}" srcOrd="0" destOrd="0" parTransId="{AB5A83F0-D16B-44AA-BD96-F8EBB7DD1429}" sibTransId="{543B342C-DB16-4272-A86C-BDAF2E5BAE96}"/>
    <dgm:cxn modelId="{E33DE0C7-98C0-4926-A226-A8183A07A3D1}" type="presOf" srcId="{255C1D9F-493F-4CC4-BA8C-3B517BE43930}" destId="{3DF5F1DA-4DD7-43EC-9583-A97DDF13B972}" srcOrd="0" destOrd="0" presId="urn:microsoft.com/office/officeart/2008/layout/VerticalCurvedList"/>
    <dgm:cxn modelId="{97AA5074-B27F-4D75-88D8-381FE0D3E677}" type="presOf" srcId="{9AF26159-BCC5-457B-8E16-D7F6B9E06BAB}" destId="{44D0DC5A-A020-4EC8-A5FC-C8FF78ECBE45}" srcOrd="0" destOrd="0" presId="urn:microsoft.com/office/officeart/2008/layout/VerticalCurvedList"/>
    <dgm:cxn modelId="{C21FB212-6EA2-44A0-8C2C-CC60ED5A813E}" type="presParOf" srcId="{E82DDF51-2A9C-45B9-ADC1-761B17E9FFE8}" destId="{9E72600E-6FE5-4238-9F96-1974030C0C84}" srcOrd="0" destOrd="0" presId="urn:microsoft.com/office/officeart/2008/layout/VerticalCurvedList"/>
    <dgm:cxn modelId="{84A21D85-DF7D-47D1-8CAA-BE093BF91E89}" type="presParOf" srcId="{9E72600E-6FE5-4238-9F96-1974030C0C84}" destId="{8057D7DD-0089-4903-9D6A-2C745D0EB066}" srcOrd="0" destOrd="0" presId="urn:microsoft.com/office/officeart/2008/layout/VerticalCurvedList"/>
    <dgm:cxn modelId="{EB796D68-9F26-4076-BF62-8FB573D2BF27}" type="presParOf" srcId="{8057D7DD-0089-4903-9D6A-2C745D0EB066}" destId="{F723C753-5ECE-466C-B479-0B61E1DEB78B}" srcOrd="0" destOrd="0" presId="urn:microsoft.com/office/officeart/2008/layout/VerticalCurvedList"/>
    <dgm:cxn modelId="{F4966FC5-D7F5-492F-9032-ADA32A58AB64}" type="presParOf" srcId="{8057D7DD-0089-4903-9D6A-2C745D0EB066}" destId="{1F9D03B2-89D0-4EA8-B574-4CD6E9398D4F}" srcOrd="1" destOrd="0" presId="urn:microsoft.com/office/officeart/2008/layout/VerticalCurvedList"/>
    <dgm:cxn modelId="{DD35A26B-B877-4A57-9047-C5F2AD854EF1}" type="presParOf" srcId="{8057D7DD-0089-4903-9D6A-2C745D0EB066}" destId="{010E75F1-91B0-40C0-AEE9-D4902AED43FC}" srcOrd="2" destOrd="0" presId="urn:microsoft.com/office/officeart/2008/layout/VerticalCurvedList"/>
    <dgm:cxn modelId="{D9242CBB-513B-44DB-85FE-536E5A2CFB61}" type="presParOf" srcId="{8057D7DD-0089-4903-9D6A-2C745D0EB066}" destId="{4D197688-16C2-4AC1-A473-CA2D56902171}" srcOrd="3" destOrd="0" presId="urn:microsoft.com/office/officeart/2008/layout/VerticalCurvedList"/>
    <dgm:cxn modelId="{1A5F0118-3A40-4472-9911-3845D3A39A69}" type="presParOf" srcId="{9E72600E-6FE5-4238-9F96-1974030C0C84}" destId="{44D0DC5A-A020-4EC8-A5FC-C8FF78ECBE45}" srcOrd="1" destOrd="0" presId="urn:microsoft.com/office/officeart/2008/layout/VerticalCurvedList"/>
    <dgm:cxn modelId="{CD060317-FCFA-4229-983E-522452964FC1}" type="presParOf" srcId="{9E72600E-6FE5-4238-9F96-1974030C0C84}" destId="{AB9A5866-2423-49BC-8F76-80AC80DAC2C0}" srcOrd="2" destOrd="0" presId="urn:microsoft.com/office/officeart/2008/layout/VerticalCurvedList"/>
    <dgm:cxn modelId="{EA5AE6D1-1802-4F92-B443-7F9BB618DE06}" type="presParOf" srcId="{AB9A5866-2423-49BC-8F76-80AC80DAC2C0}" destId="{E9398AA9-4AC9-4F71-89E0-DCF2A5467F4C}" srcOrd="0" destOrd="0" presId="urn:microsoft.com/office/officeart/2008/layout/VerticalCurvedList"/>
    <dgm:cxn modelId="{6CF20C39-498C-48B3-A6FE-79189FD56E8B}" type="presParOf" srcId="{9E72600E-6FE5-4238-9F96-1974030C0C84}" destId="{3DF5F1DA-4DD7-43EC-9583-A97DDF13B972}" srcOrd="3" destOrd="0" presId="urn:microsoft.com/office/officeart/2008/layout/VerticalCurvedList"/>
    <dgm:cxn modelId="{24858F1B-84E9-4E3E-BAA4-3F6A4E575379}" type="presParOf" srcId="{9E72600E-6FE5-4238-9F96-1974030C0C84}" destId="{5767D4EE-F755-493A-AE58-3C823BE5F64E}" srcOrd="4" destOrd="0" presId="urn:microsoft.com/office/officeart/2008/layout/VerticalCurvedList"/>
    <dgm:cxn modelId="{1CEE4BA5-C652-4BF1-A5BF-0588A30A5F7D}" type="presParOf" srcId="{5767D4EE-F755-493A-AE58-3C823BE5F64E}" destId="{C7519938-FBC8-41FF-A3E3-4952F37EA5D6}" srcOrd="0" destOrd="0" presId="urn:microsoft.com/office/officeart/2008/layout/VerticalCurvedList"/>
    <dgm:cxn modelId="{86BD9327-C15A-43BE-A5D3-3CFC3F5A636A}" type="presParOf" srcId="{9E72600E-6FE5-4238-9F96-1974030C0C84}" destId="{192734A3-32A1-44EC-A265-C7B90FBDA347}" srcOrd="5" destOrd="0" presId="urn:microsoft.com/office/officeart/2008/layout/VerticalCurvedList"/>
    <dgm:cxn modelId="{FAB54A8A-811B-4832-8B2E-2AAC2AFB4B8E}" type="presParOf" srcId="{9E72600E-6FE5-4238-9F96-1974030C0C84}" destId="{918C3990-5189-4D77-AC1B-856DC156EBA8}" srcOrd="6" destOrd="0" presId="urn:microsoft.com/office/officeart/2008/layout/VerticalCurvedList"/>
    <dgm:cxn modelId="{69151577-398D-4E62-93E7-10FEC6FAE1D4}" type="presParOf" srcId="{918C3990-5189-4D77-AC1B-856DC156EBA8}" destId="{0323AB8C-2AA3-465F-9B26-89C674928A2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D03B2-89D0-4EA8-B574-4CD6E9398D4F}">
      <dsp:nvSpPr>
        <dsp:cNvPr id="0" name=""/>
        <dsp:cNvSpPr/>
      </dsp:nvSpPr>
      <dsp:spPr>
        <a:xfrm>
          <a:off x="-4958338" y="-759746"/>
          <a:ext cx="5905225" cy="5905225"/>
        </a:xfrm>
        <a:prstGeom prst="blockArc">
          <a:avLst>
            <a:gd name="adj1" fmla="val 18900000"/>
            <a:gd name="adj2" fmla="val 2700000"/>
            <a:gd name="adj3" fmla="val 36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D0DC5A-A020-4EC8-A5FC-C8FF78ECBE45}">
      <dsp:nvSpPr>
        <dsp:cNvPr id="0" name=""/>
        <dsp:cNvSpPr/>
      </dsp:nvSpPr>
      <dsp:spPr>
        <a:xfrm>
          <a:off x="669262" y="565575"/>
          <a:ext cx="4199070" cy="877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6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50-100 billion devices</a:t>
          </a:r>
          <a:endParaRPr lang="en-US" sz="2600" kern="1200" dirty="0"/>
        </a:p>
      </dsp:txBody>
      <dsp:txXfrm>
        <a:off x="669262" y="565575"/>
        <a:ext cx="4199070" cy="877146"/>
      </dsp:txXfrm>
    </dsp:sp>
    <dsp:sp modelId="{E9398AA9-4AC9-4F71-89E0-DCF2A5467F4C}">
      <dsp:nvSpPr>
        <dsp:cNvPr id="0" name=""/>
        <dsp:cNvSpPr/>
      </dsp:nvSpPr>
      <dsp:spPr>
        <a:xfrm>
          <a:off x="60778" y="328929"/>
          <a:ext cx="1096433" cy="1096433"/>
        </a:xfrm>
        <a:prstGeom prst="ellipse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3DF5F1DA-4DD7-43EC-9583-A97DDF13B972}">
      <dsp:nvSpPr>
        <dsp:cNvPr id="0" name=""/>
        <dsp:cNvSpPr/>
      </dsp:nvSpPr>
      <dsp:spPr>
        <a:xfrm>
          <a:off x="927837" y="1754293"/>
          <a:ext cx="3880227" cy="877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6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450 billion $ market	</a:t>
          </a:r>
          <a:endParaRPr lang="en-US" sz="2600" kern="1200" dirty="0"/>
        </a:p>
      </dsp:txBody>
      <dsp:txXfrm>
        <a:off x="927837" y="1754293"/>
        <a:ext cx="3880227" cy="877146"/>
      </dsp:txXfrm>
    </dsp:sp>
    <dsp:sp modelId="{C7519938-FBC8-41FF-A3E3-4952F37EA5D6}">
      <dsp:nvSpPr>
        <dsp:cNvPr id="0" name=""/>
        <dsp:cNvSpPr/>
      </dsp:nvSpPr>
      <dsp:spPr>
        <a:xfrm>
          <a:off x="379621" y="1644649"/>
          <a:ext cx="1096433" cy="1096433"/>
        </a:xfrm>
        <a:prstGeom prst="ellipse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</dsp:sp>
    <dsp:sp modelId="{192734A3-32A1-44EC-A265-C7B90FBDA347}">
      <dsp:nvSpPr>
        <dsp:cNvPr id="0" name=""/>
        <dsp:cNvSpPr/>
      </dsp:nvSpPr>
      <dsp:spPr>
        <a:xfrm>
          <a:off x="608994" y="3070013"/>
          <a:ext cx="4199070" cy="877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6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Smart cities, Industrial </a:t>
          </a:r>
          <a:r>
            <a:rPr lang="en-US" sz="2600" kern="1200" dirty="0" err="1" smtClean="0"/>
            <a:t>IoT</a:t>
          </a:r>
          <a:r>
            <a:rPr lang="en-US" sz="2600" kern="1200" dirty="0" smtClean="0"/>
            <a:t>, Connected health</a:t>
          </a:r>
          <a:endParaRPr lang="en-US" sz="2600" kern="1200" dirty="0"/>
        </a:p>
      </dsp:txBody>
      <dsp:txXfrm>
        <a:off x="608994" y="3070013"/>
        <a:ext cx="4199070" cy="877146"/>
      </dsp:txXfrm>
    </dsp:sp>
    <dsp:sp modelId="{0323AB8C-2AA3-465F-9B26-89C674928A2C}">
      <dsp:nvSpPr>
        <dsp:cNvPr id="0" name=""/>
        <dsp:cNvSpPr/>
      </dsp:nvSpPr>
      <dsp:spPr>
        <a:xfrm>
          <a:off x="60778" y="2960369"/>
          <a:ext cx="1096433" cy="1096433"/>
        </a:xfrm>
        <a:prstGeom prst="ellipse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D9109-1F1B-4498-BB9B-EFB964C6254A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6370F-1C29-4F6C-AE3F-10C09643EF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6370F-1C29-4F6C-AE3F-10C09643EF3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39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126D-A8E6-4178-83AD-6F239648540B}" type="datetime1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0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6E43-F919-4C4E-BD2F-6D5996388941}" type="datetime1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5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25F-D3F9-4F84-A692-BEC65D7E96D2}" type="datetime1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6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7E3B-ACAC-40C6-8FD8-F7C5E2225674}" type="datetime1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5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F687-849A-4901-B33E-3BF28343B8D7}" type="datetime1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D884-AB88-4FF8-A1EF-666A5BF676E3}" type="datetime1">
              <a:rPr lang="en-US" smtClean="0"/>
              <a:pPr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6FA3-0E80-42AB-9AFF-438511D653A9}" type="datetime1">
              <a:rPr lang="en-US" smtClean="0"/>
              <a:pPr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5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45EB-84B7-4EDE-8F44-711443AC5442}" type="datetime1">
              <a:rPr lang="en-US" smtClean="0"/>
              <a:pPr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0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C1C-1B09-4CB6-86A8-74B3D1B9169A}" type="datetime1">
              <a:rPr lang="en-US" smtClean="0"/>
              <a:pPr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4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150E-802C-4DC6-910E-1FE33A66995A}" type="datetime1">
              <a:rPr lang="en-US" smtClean="0"/>
              <a:pPr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4A4C-BA15-4270-9EE7-F47790A45E78}" type="datetime1">
              <a:rPr lang="en-US" smtClean="0"/>
              <a:pPr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2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54BF5-5FCD-4067-8245-9B6AD8D2BFA4}" type="datetime1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9333C-E00D-4FAB-85F2-DCFC82DFA6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Energy Efficient Scheduling in </a:t>
            </a:r>
            <a:r>
              <a:rPr lang="en-US" dirty="0" err="1" smtClean="0"/>
              <a:t>IoT</a:t>
            </a:r>
            <a:r>
              <a:rPr lang="en-US" dirty="0" smtClean="0"/>
              <a:t>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Smruti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R. Sarangi</a:t>
            </a:r>
            <a:r>
              <a:rPr lang="en-US" sz="2800" dirty="0" smtClean="0"/>
              <a:t>, </a:t>
            </a:r>
            <a:r>
              <a:rPr lang="en-US" sz="2800" dirty="0" err="1" smtClean="0"/>
              <a:t>Sakshi</a:t>
            </a:r>
            <a:r>
              <a:rPr lang="en-US" sz="2800" dirty="0" smtClean="0"/>
              <a:t> </a:t>
            </a:r>
            <a:r>
              <a:rPr lang="en-US" sz="2800" dirty="0" err="1" smtClean="0"/>
              <a:t>Goel</a:t>
            </a:r>
            <a:r>
              <a:rPr lang="en-US" sz="2800" dirty="0" smtClean="0"/>
              <a:t>, </a:t>
            </a:r>
            <a:r>
              <a:rPr lang="en-US" sz="2800" dirty="0" err="1" smtClean="0"/>
              <a:t>Bhumika</a:t>
            </a:r>
            <a:r>
              <a:rPr lang="en-US" sz="2800" dirty="0" smtClean="0"/>
              <a:t> Singh</a:t>
            </a:r>
          </a:p>
          <a:p>
            <a:r>
              <a:rPr lang="en-US" sz="2800" dirty="0" smtClean="0"/>
              <a:t>Indian Institute of Technology Delhi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66" y="3967490"/>
            <a:ext cx="12192000" cy="289051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AIM</a:t>
            </a:r>
            <a:r>
              <a:rPr lang="en-US" dirty="0" smtClean="0"/>
              <a:t>: For a task minimize the energy without missing the deadline.  </a:t>
            </a:r>
          </a:p>
          <a:p>
            <a:r>
              <a:rPr lang="en-US" b="1" dirty="0" smtClean="0"/>
              <a:t>Approach</a:t>
            </a:r>
            <a:r>
              <a:rPr lang="en-US" dirty="0" smtClean="0"/>
              <a:t>: </a:t>
            </a:r>
          </a:p>
          <a:p>
            <a:pPr lvl="1"/>
            <a:r>
              <a:rPr lang="en-US" sz="2800" dirty="0" smtClean="0"/>
              <a:t>At each node keep a </a:t>
            </a:r>
            <a:r>
              <a:rPr lang="en-US" sz="2800" b="1" dirty="0" smtClean="0">
                <a:solidFill>
                  <a:srgbClr val="00B050"/>
                </a:solidFill>
              </a:rPr>
              <a:t>dynamic estimate </a:t>
            </a:r>
            <a:r>
              <a:rPr lang="en-US" sz="2800" dirty="0" smtClean="0"/>
              <a:t>of the time required to finish the task</a:t>
            </a:r>
          </a:p>
          <a:p>
            <a:pPr lvl="1"/>
            <a:r>
              <a:rPr lang="en-US" sz="2800" dirty="0" smtClean="0"/>
              <a:t>Perform </a:t>
            </a:r>
            <a:r>
              <a:rPr lang="en-US" sz="2800" dirty="0" smtClean="0">
                <a:solidFill>
                  <a:srgbClr val="002060"/>
                </a:solidFill>
              </a:rPr>
              <a:t>DVFS</a:t>
            </a:r>
            <a:r>
              <a:rPr lang="en-US" sz="2800" dirty="0" smtClean="0"/>
              <a:t> at each node accordingly</a:t>
            </a:r>
          </a:p>
          <a:p>
            <a:pPr lvl="1"/>
            <a:r>
              <a:rPr lang="en-US" sz="2800" dirty="0" smtClean="0"/>
              <a:t>Assume each node is a </a:t>
            </a:r>
            <a:r>
              <a:rPr lang="en-US" sz="2800" dirty="0" smtClean="0">
                <a:solidFill>
                  <a:srgbClr val="C00000"/>
                </a:solidFill>
              </a:rPr>
              <a:t>multicore processor</a:t>
            </a:r>
            <a:r>
              <a:rPr lang="en-US" sz="2800" dirty="0" smtClean="0"/>
              <a:t>, where we can set different</a:t>
            </a:r>
            <a:br>
              <a:rPr lang="en-US" sz="2800" dirty="0" smtClean="0"/>
            </a:br>
            <a:r>
              <a:rPr lang="en-US" sz="2800" dirty="0" smtClean="0"/>
              <a:t>frequencies per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691269" y="1337968"/>
            <a:ext cx="3246783" cy="808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Task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1139687" y="2602017"/>
            <a:ext cx="1921565" cy="6758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Start time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3332922" y="2602016"/>
            <a:ext cx="1921565" cy="6758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Deadline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5612296" y="2602015"/>
            <a:ext cx="2710069" cy="9098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Network Traffic (bytes)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8643731" y="2602015"/>
            <a:ext cx="3190460" cy="9098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W</a:t>
            </a:r>
            <a:r>
              <a:rPr lang="en-US" sz="2800" dirty="0" smtClean="0"/>
              <a:t>orst case exec. cycles at each node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2100470" y="2146351"/>
            <a:ext cx="4214191" cy="45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4293705" y="2146351"/>
            <a:ext cx="2020956" cy="45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6314661" y="2146351"/>
            <a:ext cx="652670" cy="455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>
            <a:off x="6314661" y="2146351"/>
            <a:ext cx="3924300" cy="455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88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7" y="120427"/>
            <a:ext cx="10515600" cy="1325563"/>
          </a:xfrm>
        </p:spPr>
        <p:txBody>
          <a:bodyPr/>
          <a:lstStyle/>
          <a:p>
            <a:r>
              <a:rPr lang="en-US" dirty="0" smtClean="0"/>
              <a:t>Algorithm for Applying DVFS at each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8699" y="1445990"/>
            <a:ext cx="10968131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rem</a:t>
            </a:r>
            <a:r>
              <a:rPr lang="en-US" sz="2800" i="1" baseline="-250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 </a:t>
            </a:r>
            <a:r>
              <a:rPr lang="en-US" sz="2800" dirty="0" err="1" smtClean="0">
                <a:sym typeface="Wingdings" panose="05000000000000000000" pitchFamily="2" charset="2"/>
              </a:rPr>
              <a:t>max_time_to_execute_task</a:t>
            </a:r>
            <a:r>
              <a:rPr lang="en-US" sz="2800" dirty="0" smtClean="0">
                <a:sym typeface="Wingdings" panose="05000000000000000000" pitchFamily="2" charset="2"/>
              </a:rPr>
              <a:t>()</a:t>
            </a:r>
          </a:p>
          <a:p>
            <a:r>
              <a:rPr lang="en-US" sz="2800" b="1" dirty="0" smtClean="0">
                <a:sym typeface="Wingdings" panose="05000000000000000000" pitchFamily="2" charset="2"/>
              </a:rPr>
              <a:t>if</a:t>
            </a:r>
            <a:r>
              <a:rPr lang="en-US" sz="2800" dirty="0" smtClean="0">
                <a:sym typeface="Wingdings" panose="05000000000000000000" pitchFamily="2" charset="2"/>
              </a:rPr>
              <a:t> (</a:t>
            </a:r>
            <a:r>
              <a:rPr lang="en-US" sz="2800" i="1" dirty="0" err="1"/>
              <a:t>t</a:t>
            </a:r>
            <a:r>
              <a:rPr lang="en-US" sz="2800" i="1" baseline="-25000" dirty="0" err="1"/>
              <a:t>rem</a:t>
            </a:r>
            <a:r>
              <a:rPr lang="en-US" sz="2800" baseline="-25000" dirty="0"/>
              <a:t> </a:t>
            </a:r>
            <a:r>
              <a:rPr lang="en-US" sz="2800" dirty="0" smtClean="0"/>
              <a:t>≤ 0) </a:t>
            </a:r>
            <a:br>
              <a:rPr lang="en-US" sz="2800" dirty="0" smtClean="0"/>
            </a:br>
            <a:r>
              <a:rPr lang="en-US" sz="2800" dirty="0" smtClean="0"/>
              <a:t>             run any core at </a:t>
            </a:r>
            <a:r>
              <a:rPr lang="en-US" sz="2800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freq</a:t>
            </a:r>
            <a:r>
              <a:rPr lang="en-US" sz="2800" i="1" baseline="-25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max</a:t>
            </a:r>
            <a:r>
              <a:rPr lang="en-US" sz="2800" i="1" dirty="0" smtClean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; </a:t>
            </a: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return</a:t>
            </a:r>
            <a:r>
              <a:rPr lang="en-US" sz="2800" dirty="0" smtClean="0">
                <a:sym typeface="Wingdings" panose="05000000000000000000" pitchFamily="2" charset="2"/>
              </a:rPr>
              <a:t/>
            </a:r>
            <a:br>
              <a:rPr lang="en-US" sz="2800" dirty="0" smtClean="0">
                <a:sym typeface="Wingdings" panose="05000000000000000000" pitchFamily="2" charset="2"/>
              </a:rPr>
            </a:br>
            <a:r>
              <a:rPr lang="en-US" sz="2800" dirty="0" smtClean="0">
                <a:sym typeface="Wingdings" panose="05000000000000000000" pitchFamily="2" charset="2"/>
              </a:rPr>
              <a:t>             </a:t>
            </a:r>
          </a:p>
          <a:p>
            <a:r>
              <a:rPr lang="en-US" sz="2800" b="1" dirty="0" smtClean="0">
                <a:sym typeface="Wingdings" panose="05000000000000000000" pitchFamily="2" charset="2"/>
              </a:rPr>
              <a:t>if</a:t>
            </a:r>
            <a:r>
              <a:rPr lang="en-US" sz="2800" dirty="0" smtClean="0">
                <a:sym typeface="Wingdings" panose="05000000000000000000" pitchFamily="2" charset="2"/>
              </a:rPr>
              <a:t> (</a:t>
            </a:r>
            <a:r>
              <a:rPr lang="en-US" sz="2800" i="1" dirty="0" smtClean="0">
                <a:sym typeface="Wingdings" panose="05000000000000000000" pitchFamily="2" charset="2"/>
              </a:rPr>
              <a:t>there is an </a:t>
            </a:r>
            <a:r>
              <a:rPr lang="en-US" sz="2800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idle core</a:t>
            </a:r>
            <a:r>
              <a:rPr lang="en-US" sz="2800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            run on </a:t>
            </a:r>
            <a:r>
              <a:rPr lang="en-US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idle core </a:t>
            </a:r>
            <a:r>
              <a:rPr lang="en-US" sz="2800" dirty="0" smtClean="0">
                <a:sym typeface="Wingdings" panose="05000000000000000000" pitchFamily="2" charset="2"/>
              </a:rPr>
              <a:t>with frequency = </a:t>
            </a:r>
            <a:r>
              <a:rPr lang="en-US" sz="2800" i="1" dirty="0" smtClean="0">
                <a:sym typeface="Wingdings" panose="05000000000000000000" pitchFamily="2" charset="2"/>
              </a:rPr>
              <a:t>C/</a:t>
            </a:r>
            <a:r>
              <a:rPr lang="en-US" sz="2800" i="1" dirty="0"/>
              <a:t> </a:t>
            </a:r>
            <a:r>
              <a:rPr lang="en-US" sz="2800" i="1" dirty="0" err="1"/>
              <a:t>t</a:t>
            </a:r>
            <a:r>
              <a:rPr lang="en-US" sz="2800" i="1" baseline="-25000" dirty="0" err="1"/>
              <a:t>rem</a:t>
            </a:r>
            <a:r>
              <a:rPr lang="en-US" sz="2800" i="1" baseline="-25000" dirty="0"/>
              <a:t> </a:t>
            </a:r>
            <a:endParaRPr lang="en-US" sz="2800" i="1" baseline="-25000" dirty="0" smtClean="0"/>
          </a:p>
          <a:p>
            <a:r>
              <a:rPr lang="en-US" sz="2800" b="1" dirty="0" smtClean="0">
                <a:sym typeface="Wingdings" panose="05000000000000000000" pitchFamily="2" charset="2"/>
              </a:rPr>
              <a:t>else</a:t>
            </a:r>
          </a:p>
          <a:p>
            <a:r>
              <a:rPr lang="en-US" sz="2800" dirty="0">
                <a:sym typeface="Wingdings" panose="05000000000000000000" pitchFamily="2" charset="2"/>
              </a:rPr>
              <a:t>	</a:t>
            </a:r>
            <a:r>
              <a:rPr lang="en-US" sz="2800" dirty="0" smtClean="0">
                <a:solidFill>
                  <a:srgbClr val="7030A0"/>
                </a:solidFill>
                <a:sym typeface="Wingdings" panose="05000000000000000000" pitchFamily="2" charset="2"/>
              </a:rPr>
              <a:t>run on a core </a:t>
            </a:r>
            <a:r>
              <a:rPr lang="en-US" sz="2800" dirty="0" smtClean="0">
                <a:sym typeface="Wingdings" panose="05000000000000000000" pitchFamily="2" charset="2"/>
              </a:rPr>
              <a:t>with min. frequency </a:t>
            </a:r>
            <a:r>
              <a:rPr lang="en-US" sz="2800" i="1" dirty="0" smtClean="0">
                <a:sym typeface="Wingdings" panose="05000000000000000000" pitchFamily="2" charset="2"/>
              </a:rPr>
              <a:t>f</a:t>
            </a:r>
            <a:r>
              <a:rPr lang="en-US" sz="2800" i="1" baseline="-25000" dirty="0" smtClean="0">
                <a:sym typeface="Wingdings" panose="05000000000000000000" pitchFamily="2" charset="2"/>
              </a:rPr>
              <a:t>i</a:t>
            </a:r>
            <a:r>
              <a:rPr lang="en-US" sz="2800" dirty="0" smtClean="0">
                <a:sym typeface="Wingdings" panose="05000000000000000000" pitchFamily="2" charset="2"/>
              </a:rPr>
              <a:t> such that</a:t>
            </a:r>
            <a:br>
              <a:rPr lang="en-US" sz="2800" dirty="0" smtClean="0">
                <a:sym typeface="Wingdings" panose="05000000000000000000" pitchFamily="2" charset="2"/>
              </a:rPr>
            </a:br>
            <a:r>
              <a:rPr lang="en-US" sz="2800" dirty="0" smtClean="0">
                <a:sym typeface="Wingdings" panose="05000000000000000000" pitchFamily="2" charset="2"/>
              </a:rPr>
              <a:t>                    </a:t>
            </a:r>
            <a:r>
              <a:rPr lang="en-US" sz="2800" i="1" dirty="0" err="1" smtClean="0">
                <a:sym typeface="Wingdings" panose="05000000000000000000" pitchFamily="2" charset="2"/>
              </a:rPr>
              <a:t>w</a:t>
            </a:r>
            <a:r>
              <a:rPr lang="en-US" sz="2800" i="1" baseline="-25000" dirty="0" err="1" smtClean="0">
                <a:sym typeface="Wingdings" panose="05000000000000000000" pitchFamily="2" charset="2"/>
              </a:rPr>
              <a:t>i</a:t>
            </a:r>
            <a:r>
              <a:rPr lang="en-US" sz="2800" i="1" baseline="-25000" dirty="0" smtClean="0">
                <a:sym typeface="Wingdings" panose="05000000000000000000" pitchFamily="2" charset="2"/>
              </a:rPr>
              <a:t> </a:t>
            </a:r>
            <a:r>
              <a:rPr lang="en-US" sz="2800" i="1" dirty="0" smtClean="0">
                <a:sym typeface="Wingdings" panose="05000000000000000000" pitchFamily="2" charset="2"/>
              </a:rPr>
              <a:t>+ c</a:t>
            </a:r>
            <a:r>
              <a:rPr lang="en-US" sz="2800" i="1" baseline="-25000" dirty="0" smtClean="0">
                <a:sym typeface="Wingdings" panose="05000000000000000000" pitchFamily="2" charset="2"/>
              </a:rPr>
              <a:t>i</a:t>
            </a:r>
            <a:r>
              <a:rPr lang="en-US" sz="2800" i="1" dirty="0" smtClean="0">
                <a:sym typeface="Wingdings" panose="05000000000000000000" pitchFamily="2" charset="2"/>
              </a:rPr>
              <a:t>/f</a:t>
            </a:r>
            <a:r>
              <a:rPr lang="en-US" sz="2800" i="1" baseline="-25000" dirty="0" smtClean="0">
                <a:sym typeface="Wingdings" panose="05000000000000000000" pitchFamily="2" charset="2"/>
              </a:rPr>
              <a:t>i</a:t>
            </a:r>
            <a:r>
              <a:rPr lang="en-US" sz="2800" i="1" dirty="0" smtClean="0">
                <a:sym typeface="Wingdings" panose="05000000000000000000" pitchFamily="2" charset="2"/>
              </a:rPr>
              <a:t> </a:t>
            </a:r>
            <a:r>
              <a:rPr lang="en-US" sz="2800" i="1" dirty="0" smtClean="0"/>
              <a:t>≤ </a:t>
            </a:r>
            <a:r>
              <a:rPr lang="en-US" sz="2800" i="1" dirty="0" err="1"/>
              <a:t>t</a:t>
            </a:r>
            <a:r>
              <a:rPr lang="en-US" sz="2800" i="1" baseline="-25000" dirty="0" err="1"/>
              <a:t>rem</a:t>
            </a:r>
            <a:r>
              <a:rPr lang="en-US" sz="2800" i="1" baseline="-25000" dirty="0"/>
              <a:t> </a:t>
            </a:r>
            <a:endParaRPr lang="en-US" sz="2800" i="1" baseline="-25000" dirty="0" smtClean="0"/>
          </a:p>
          <a:p>
            <a:r>
              <a:rPr lang="en-US" sz="2800" baseline="-25000" dirty="0"/>
              <a:t> </a:t>
            </a:r>
            <a:r>
              <a:rPr lang="en-US" sz="2800" baseline="-25000" dirty="0" smtClean="0"/>
              <a:t>                </a:t>
            </a:r>
            <a:r>
              <a:rPr lang="en-US" sz="2800" dirty="0" smtClean="0"/>
              <a:t>if </a:t>
            </a:r>
            <a:r>
              <a:rPr lang="en-US" sz="2800" dirty="0" smtClean="0">
                <a:solidFill>
                  <a:srgbClr val="C00000"/>
                </a:solidFill>
              </a:rPr>
              <a:t>no such core found </a:t>
            </a:r>
            <a:r>
              <a:rPr lang="en-US" sz="2800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                   increase frequency of core with maximum frequency </a:t>
            </a:r>
            <a:r>
              <a:rPr lang="en-US" sz="2800" dirty="0">
                <a:sym typeface="Wingdings" panose="05000000000000000000" pitchFamily="2" charset="2"/>
              </a:rPr>
              <a:t>to </a:t>
            </a:r>
            <a:r>
              <a:rPr lang="en-US" sz="2800" i="1" dirty="0" err="1">
                <a:solidFill>
                  <a:srgbClr val="FF0000"/>
                </a:solidFill>
                <a:sym typeface="Wingdings" panose="05000000000000000000" pitchFamily="2" charset="2"/>
              </a:rPr>
              <a:t>freq</a:t>
            </a:r>
            <a:r>
              <a:rPr lang="en-US" sz="2800" i="1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max</a:t>
            </a:r>
            <a:endParaRPr lang="en-US" sz="2800" i="1" dirty="0">
              <a:solidFill>
                <a:srgbClr val="FF0000"/>
              </a:solidFill>
            </a:endParaRPr>
          </a:p>
          <a:p>
            <a:r>
              <a:rPr lang="en-US" sz="2800" dirty="0" smtClean="0">
                <a:sym typeface="Wingdings" panose="05000000000000000000" pitchFamily="2" charset="2"/>
              </a:rPr>
              <a:t/>
            </a:r>
            <a:br>
              <a:rPr lang="en-US" sz="2800" dirty="0" smtClean="0">
                <a:sym typeface="Wingdings" panose="05000000000000000000" pitchFamily="2" charset="2"/>
              </a:rPr>
            </a:br>
            <a:r>
              <a:rPr lang="en-US" sz="2800" dirty="0" smtClean="0">
                <a:sym typeface="Wingdings" panose="05000000000000000000" pitchFamily="2" charset="2"/>
              </a:rPr>
              <a:t>                                    </a:t>
            </a:r>
          </a:p>
          <a:p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             `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739223" y="1162655"/>
            <a:ext cx="4262907" cy="23083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freq</a:t>
            </a:r>
            <a:r>
              <a:rPr lang="en-US" sz="2400" i="1" baseline="-25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max</a:t>
            </a:r>
            <a:r>
              <a:rPr lang="en-US" sz="2400" i="1" baseline="-25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 maximum frequency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i="1" dirty="0" smtClean="0">
                <a:sym typeface="Wingdings" panose="05000000000000000000" pitchFamily="2" charset="2"/>
              </a:rPr>
              <a:t>C</a:t>
            </a:r>
            <a:r>
              <a:rPr lang="en-US" sz="2400" dirty="0" smtClean="0">
                <a:sym typeface="Wingdings" panose="05000000000000000000" pitchFamily="2" charset="2"/>
              </a:rPr>
              <a:t>  Total exec. cycles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i="1" dirty="0" err="1" smtClean="0">
                <a:sym typeface="Wingdings" panose="05000000000000000000" pitchFamily="2" charset="2"/>
              </a:rPr>
              <a:t>w</a:t>
            </a:r>
            <a:r>
              <a:rPr lang="en-US" sz="2400" i="1" baseline="-25000" dirty="0" err="1" smtClean="0">
                <a:sym typeface="Wingdings" panose="05000000000000000000" pitchFamily="2" charset="2"/>
              </a:rPr>
              <a:t>i</a:t>
            </a:r>
            <a:r>
              <a:rPr lang="en-US" sz="2400" dirty="0" smtClean="0">
                <a:sym typeface="Wingdings" panose="05000000000000000000" pitchFamily="2" charset="2"/>
              </a:rPr>
              <a:t>  average waiting time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 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1633469" y="6254291"/>
            <a:ext cx="8965844" cy="569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Periodically reduce the frequency of high frequency cores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646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69432"/>
            <a:ext cx="10515600" cy="1707530"/>
          </a:xfrm>
        </p:spPr>
        <p:txBody>
          <a:bodyPr/>
          <a:lstStyle/>
          <a:p>
            <a:r>
              <a:rPr lang="en-US" dirty="0" smtClean="0"/>
              <a:t> We need to have a good estimate of t</a:t>
            </a:r>
            <a:r>
              <a:rPr lang="en-US" baseline="-25000" dirty="0" smtClean="0"/>
              <a:t>est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Then only we can compute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rem</a:t>
            </a:r>
            <a:r>
              <a:rPr lang="en-US" dirty="0" smtClean="0"/>
              <a:t> = deadline – </a:t>
            </a:r>
            <a:r>
              <a:rPr lang="en-US" dirty="0" err="1" smtClean="0"/>
              <a:t>current_time</a:t>
            </a:r>
            <a:r>
              <a:rPr lang="en-US" dirty="0" smtClean="0"/>
              <a:t> - </a:t>
            </a:r>
            <a:r>
              <a:rPr lang="en-US" dirty="0"/>
              <a:t>t</a:t>
            </a:r>
            <a:r>
              <a:rPr lang="en-US" baseline="-25000" dirty="0"/>
              <a:t>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57082" y="2323526"/>
            <a:ext cx="1030310" cy="76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26158" y="2323526"/>
            <a:ext cx="1030310" cy="76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687392" y="2539675"/>
            <a:ext cx="515154" cy="336713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256468" y="2539674"/>
            <a:ext cx="515154" cy="336713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71623" y="2331367"/>
            <a:ext cx="1030310" cy="76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40699" y="2331367"/>
            <a:ext cx="1030310" cy="76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801933" y="2547516"/>
            <a:ext cx="515154" cy="336713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371009" y="2547515"/>
            <a:ext cx="515154" cy="336713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86164" y="2339208"/>
            <a:ext cx="1030310" cy="76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915400" y="2547515"/>
            <a:ext cx="515154" cy="336713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430555" y="2339208"/>
            <a:ext cx="1030310" cy="76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10007" y="1852746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sensor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9371674" y="1878104"/>
            <a:ext cx="1416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actuator</a:t>
            </a:r>
            <a:endParaRPr lang="en-US" sz="2800" dirty="0"/>
          </a:p>
        </p:txBody>
      </p:sp>
      <p:sp>
        <p:nvSpPr>
          <p:cNvPr id="18" name="Left Brace 17"/>
          <p:cNvSpPr/>
          <p:nvPr/>
        </p:nvSpPr>
        <p:spPr>
          <a:xfrm rot="5400000">
            <a:off x="5845068" y="-874422"/>
            <a:ext cx="451423" cy="5689244"/>
          </a:xfrm>
          <a:prstGeom prst="leftBrac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387995" y="1302387"/>
            <a:ext cx="2397617" cy="5879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Gateways</a:t>
            </a:r>
            <a:endParaRPr lang="en-US" sz="2800" dirty="0"/>
          </a:p>
        </p:txBody>
      </p:sp>
      <p:sp>
        <p:nvSpPr>
          <p:cNvPr id="24" name="Rounded Rectangle 23"/>
          <p:cNvSpPr/>
          <p:nvPr/>
        </p:nvSpPr>
        <p:spPr>
          <a:xfrm>
            <a:off x="1657082" y="3171383"/>
            <a:ext cx="1126435" cy="70236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</a:t>
            </a:r>
            <a:endParaRPr lang="en-US" sz="28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4359965" y="3372678"/>
            <a:ext cx="6100900" cy="1013792"/>
            <a:chOff x="4359965" y="3372678"/>
            <a:chExt cx="6100900" cy="1013792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359965" y="3472070"/>
              <a:ext cx="0" cy="914400"/>
            </a:xfrm>
            <a:prstGeom prst="line">
              <a:avLst/>
            </a:prstGeom>
            <a:ln w="5715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460865" y="3372678"/>
              <a:ext cx="0" cy="914400"/>
            </a:xfrm>
            <a:prstGeom prst="line">
              <a:avLst/>
            </a:prstGeom>
            <a:ln w="5715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4359965" y="3873749"/>
              <a:ext cx="259742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739270" y="3873749"/>
              <a:ext cx="272159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991277" y="3472070"/>
              <a:ext cx="82516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t</a:t>
              </a:r>
              <a:r>
                <a:rPr lang="en-US" sz="4400" baseline="-25000" dirty="0" smtClean="0"/>
                <a:t>est</a:t>
              </a:r>
              <a:endParaRPr lang="en-US" sz="4400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5088835" y="4952336"/>
            <a:ext cx="5300870" cy="5838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0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0.12448 0.0060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24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6587"/>
            <a:ext cx="10515600" cy="1325563"/>
          </a:xfrm>
        </p:spPr>
        <p:txBody>
          <a:bodyPr/>
          <a:lstStyle/>
          <a:p>
            <a:r>
              <a:rPr lang="en-US" dirty="0" smtClean="0"/>
              <a:t>Global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44" y="3251760"/>
            <a:ext cx="11859902" cy="1516046"/>
          </a:xfrm>
        </p:spPr>
        <p:txBody>
          <a:bodyPr>
            <a:normAutofit/>
          </a:bodyPr>
          <a:lstStyle/>
          <a:p>
            <a:r>
              <a:rPr lang="en-US" dirty="0" smtClean="0"/>
              <a:t>Each node </a:t>
            </a:r>
            <a:r>
              <a:rPr lang="en-US" dirty="0" smtClean="0">
                <a:solidFill>
                  <a:srgbClr val="00B050"/>
                </a:solidFill>
              </a:rPr>
              <a:t>computes</a:t>
            </a:r>
            <a:r>
              <a:rPr lang="en-US" dirty="0" smtClean="0"/>
              <a:t> a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avg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average time between job arrival and departure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It </a:t>
            </a: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periodically</a:t>
            </a:r>
            <a:r>
              <a:rPr lang="en-US" dirty="0" smtClean="0">
                <a:sym typeface="Wingdings" panose="05000000000000000000" pitchFamily="2" charset="2"/>
              </a:rPr>
              <a:t> sends it to the CS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Separate </a:t>
            </a:r>
            <a:r>
              <a:rPr lang="en-US" dirty="0" err="1" smtClean="0">
                <a:sym typeface="Wingdings" panose="05000000000000000000" pitchFamily="2" charset="2"/>
              </a:rPr>
              <a:t>t</a:t>
            </a:r>
            <a:r>
              <a:rPr lang="en-US" baseline="-25000" dirty="0" err="1" smtClean="0">
                <a:sym typeface="Wingdings" panose="05000000000000000000" pitchFamily="2" charset="2"/>
              </a:rPr>
              <a:t>avg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computed</a:t>
            </a:r>
            <a:r>
              <a:rPr lang="en-US" dirty="0" smtClean="0">
                <a:sym typeface="Wingdings" panose="05000000000000000000" pitchFamily="2" charset="2"/>
              </a:rPr>
              <a:t> for each predecessor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52282" y="1330244"/>
            <a:ext cx="1030310" cy="76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21358" y="1330244"/>
            <a:ext cx="1030310" cy="76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382592" y="1546393"/>
            <a:ext cx="515154" cy="336713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951668" y="1546392"/>
            <a:ext cx="515154" cy="336713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6823" y="1338085"/>
            <a:ext cx="1030310" cy="76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35899" y="1338085"/>
            <a:ext cx="1030310" cy="76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497133" y="1554234"/>
            <a:ext cx="515154" cy="336713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066209" y="1554233"/>
            <a:ext cx="515154" cy="336713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81364" y="1345926"/>
            <a:ext cx="1030310" cy="76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610600" y="1554233"/>
            <a:ext cx="515154" cy="336713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25755" y="1345926"/>
            <a:ext cx="1030310" cy="76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05207" y="859464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sensor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9066874" y="884822"/>
            <a:ext cx="1416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actuator</a:t>
            </a:r>
            <a:endParaRPr lang="en-US" sz="2800" dirty="0"/>
          </a:p>
        </p:txBody>
      </p:sp>
      <p:sp>
        <p:nvSpPr>
          <p:cNvPr id="18" name="Left Brace 17"/>
          <p:cNvSpPr/>
          <p:nvPr/>
        </p:nvSpPr>
        <p:spPr>
          <a:xfrm rot="5400000">
            <a:off x="5540268" y="-1867704"/>
            <a:ext cx="451423" cy="5689244"/>
          </a:xfrm>
          <a:prstGeom prst="leftBrac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083195" y="309105"/>
            <a:ext cx="2397617" cy="5879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Gateways</a:t>
            </a:r>
            <a:endParaRPr lang="en-US" sz="2800" dirty="0"/>
          </a:p>
        </p:txBody>
      </p:sp>
      <p:sp>
        <p:nvSpPr>
          <p:cNvPr id="20" name="Oval 19"/>
          <p:cNvSpPr/>
          <p:nvPr/>
        </p:nvSpPr>
        <p:spPr>
          <a:xfrm>
            <a:off x="3535299" y="2605057"/>
            <a:ext cx="4900485" cy="528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Central Server (CS)</a:t>
            </a:r>
            <a:endParaRPr lang="en-US" sz="2800" dirty="0"/>
          </a:p>
        </p:txBody>
      </p:sp>
      <p:sp>
        <p:nvSpPr>
          <p:cNvPr id="23" name="Up-Down Arrow 22"/>
          <p:cNvSpPr/>
          <p:nvPr/>
        </p:nvSpPr>
        <p:spPr>
          <a:xfrm rot="17494339">
            <a:off x="2584694" y="1570119"/>
            <a:ext cx="345583" cy="1777544"/>
          </a:xfrm>
          <a:prstGeom prst="up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-Down Arrow 23"/>
          <p:cNvSpPr/>
          <p:nvPr/>
        </p:nvSpPr>
        <p:spPr>
          <a:xfrm rot="18995085">
            <a:off x="3675791" y="2035377"/>
            <a:ext cx="345583" cy="670875"/>
          </a:xfrm>
          <a:prstGeom prst="up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 rot="2084824">
            <a:off x="7888554" y="2017859"/>
            <a:ext cx="345583" cy="614976"/>
          </a:xfrm>
          <a:prstGeom prst="up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 rot="14948413">
            <a:off x="8916130" y="1671147"/>
            <a:ext cx="345583" cy="1563229"/>
          </a:xfrm>
          <a:prstGeom prst="up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36523" y="2304412"/>
            <a:ext cx="242553" cy="2014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93187" y="2289121"/>
            <a:ext cx="242553" cy="2014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422240" y="2299402"/>
            <a:ext cx="242553" cy="20143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01148" y="5308299"/>
            <a:ext cx="1856337" cy="125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CS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10800000">
            <a:off x="2757484" y="5537864"/>
            <a:ext cx="3366244" cy="39756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921357" y="5127019"/>
            <a:ext cx="3249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</a:t>
            </a:r>
            <a:r>
              <a:rPr lang="en-US" sz="2400" baseline="-25000" dirty="0" err="1" smtClean="0"/>
              <a:t>avg</a:t>
            </a:r>
            <a:r>
              <a:rPr lang="en-US" sz="2400" dirty="0" smtClean="0"/>
              <a:t> for each predecessor</a:t>
            </a:r>
            <a:endParaRPr lang="en-US" sz="2400" dirty="0"/>
          </a:p>
        </p:txBody>
      </p:sp>
      <p:sp>
        <p:nvSpPr>
          <p:cNvPr id="33" name="Right Arrow 32"/>
          <p:cNvSpPr/>
          <p:nvPr/>
        </p:nvSpPr>
        <p:spPr>
          <a:xfrm>
            <a:off x="2757483" y="6157567"/>
            <a:ext cx="5850730" cy="39756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10600" y="4761623"/>
            <a:ext cx="1127276" cy="637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Node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724624" y="4761623"/>
            <a:ext cx="1127276" cy="637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838648" y="4752344"/>
            <a:ext cx="1127276" cy="637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612987" y="5390021"/>
            <a:ext cx="1127276" cy="637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727011" y="5390021"/>
            <a:ext cx="1127276" cy="637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841035" y="5380742"/>
            <a:ext cx="1127276" cy="637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610600" y="6030883"/>
            <a:ext cx="1127276" cy="637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724624" y="6044135"/>
            <a:ext cx="1127276" cy="637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0825396" y="6034856"/>
            <a:ext cx="1127276" cy="637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1106937" y="4807220"/>
            <a:ext cx="564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t</a:t>
            </a:r>
            <a:r>
              <a:rPr lang="en-US" sz="2400" baseline="-25000" dirty="0" err="1"/>
              <a:t>avg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865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 animBg="1"/>
      <p:bldP spid="31" grpId="0" animBg="1"/>
      <p:bldP spid="32" grpId="0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Algorithm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620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smtClean="0">
                <a:solidFill>
                  <a:srgbClr val="002060"/>
                </a:solidFill>
              </a:rPr>
              <a:t>server</a:t>
            </a:r>
            <a:r>
              <a:rPr lang="en-US" sz="3200" dirty="0" smtClean="0"/>
              <a:t> computes t</a:t>
            </a:r>
            <a:r>
              <a:rPr lang="en-US" sz="3200" baseline="-25000" dirty="0" smtClean="0"/>
              <a:t>est</a:t>
            </a:r>
            <a:endParaRPr lang="en-US" sz="3200" dirty="0" smtClean="0"/>
          </a:p>
          <a:p>
            <a:pPr lvl="1"/>
            <a:r>
              <a:rPr lang="en-US" sz="2800" dirty="0" smtClean="0"/>
              <a:t>Sum of the 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avg</a:t>
            </a:r>
            <a:r>
              <a:rPr lang="en-US" sz="2800" dirty="0" smtClean="0"/>
              <a:t> values for all the nodes in the chain till the actuator</a:t>
            </a:r>
          </a:p>
          <a:p>
            <a:pPr lvl="1"/>
            <a:r>
              <a:rPr lang="en-US" sz="2800" dirty="0" smtClean="0"/>
              <a:t>Plus the worst case network latency across all hops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3" y="2233811"/>
            <a:ext cx="966301" cy="96349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03203" y="3646763"/>
            <a:ext cx="4585252" cy="993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Enhancements</a:t>
            </a:r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69504" y="4852711"/>
            <a:ext cx="10515600" cy="1686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Maintain a moving average of </a:t>
            </a:r>
            <a:r>
              <a:rPr lang="en-US" sz="3200" dirty="0" err="1" smtClean="0"/>
              <a:t>t</a:t>
            </a:r>
            <a:r>
              <a:rPr lang="en-US" sz="3200" baseline="-25000" dirty="0" err="1" smtClean="0"/>
              <a:t>avg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values</a:t>
            </a:r>
          </a:p>
          <a:p>
            <a:r>
              <a:rPr lang="en-US" sz="3200" dirty="0" smtClean="0"/>
              <a:t>Use a distribution instead of a single value.  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5613"/>
            <a:ext cx="1142092" cy="114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43" y="0"/>
            <a:ext cx="10515600" cy="1325563"/>
          </a:xfrm>
        </p:spPr>
        <p:txBody>
          <a:bodyPr/>
          <a:lstStyle/>
          <a:p>
            <a:r>
              <a:rPr lang="en-US" dirty="0" smtClean="0"/>
              <a:t>Local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728" y="3744186"/>
            <a:ext cx="10515600" cy="276349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Every node </a:t>
            </a:r>
            <a:r>
              <a:rPr lang="en-US" dirty="0" smtClean="0">
                <a:solidFill>
                  <a:srgbClr val="FF0000"/>
                </a:solidFill>
              </a:rPr>
              <a:t>maintains</a:t>
            </a:r>
            <a:r>
              <a:rPr lang="en-US" dirty="0" smtClean="0"/>
              <a:t> a table of t</a:t>
            </a:r>
            <a:r>
              <a:rPr lang="en-US" baseline="-25000" dirty="0" smtClean="0"/>
              <a:t>est </a:t>
            </a:r>
            <a:r>
              <a:rPr lang="en-US" dirty="0" smtClean="0"/>
              <a:t>values for its neighbors </a:t>
            </a:r>
          </a:p>
          <a:p>
            <a:r>
              <a:rPr lang="en-US" dirty="0" smtClean="0"/>
              <a:t>The t</a:t>
            </a:r>
            <a:r>
              <a:rPr lang="en-US" baseline="-25000" dirty="0" smtClean="0"/>
              <a:t>est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00B050"/>
                </a:solidFill>
              </a:rPr>
              <a:t>piggybacked</a:t>
            </a:r>
            <a:r>
              <a:rPr lang="en-US" dirty="0" smtClean="0"/>
              <a:t> with every message</a:t>
            </a:r>
          </a:p>
          <a:p>
            <a:r>
              <a:rPr lang="en-US" dirty="0" smtClean="0"/>
              <a:t>Additionally, nodes often </a:t>
            </a:r>
            <a:r>
              <a:rPr lang="en-US" dirty="0" smtClean="0">
                <a:solidFill>
                  <a:srgbClr val="C00000"/>
                </a:solidFill>
              </a:rPr>
              <a:t>share</a:t>
            </a:r>
            <a:r>
              <a:rPr lang="en-US" dirty="0" smtClean="0"/>
              <a:t> this value with their neighbors (1 or 2 hop distance)</a:t>
            </a:r>
          </a:p>
          <a:p>
            <a:r>
              <a:rPr lang="en-US" dirty="0" smtClean="0"/>
              <a:t>Nodes </a:t>
            </a:r>
            <a:r>
              <a:rPr lang="en-US" dirty="0" smtClean="0">
                <a:solidFill>
                  <a:srgbClr val="C00000"/>
                </a:solidFill>
              </a:rPr>
              <a:t>add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70C0"/>
                </a:solidFill>
              </a:rPr>
              <a:t>subtract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avg</a:t>
            </a:r>
            <a:r>
              <a:rPr lang="en-US" dirty="0" smtClean="0"/>
              <a:t>, to update </a:t>
            </a:r>
            <a:r>
              <a:rPr lang="en-US" dirty="0"/>
              <a:t>t</a:t>
            </a:r>
            <a:r>
              <a:rPr lang="en-US" baseline="-25000" dirty="0"/>
              <a:t>est</a:t>
            </a:r>
            <a:r>
              <a:rPr lang="en-US" dirty="0" smtClean="0"/>
              <a:t> depending on the direction</a:t>
            </a:r>
          </a:p>
          <a:p>
            <a:r>
              <a:rPr lang="en-US" dirty="0" smtClean="0"/>
              <a:t>They maintain a </a:t>
            </a:r>
            <a:r>
              <a:rPr lang="en-US" dirty="0" smtClean="0">
                <a:solidFill>
                  <a:srgbClr val="7030A0"/>
                </a:solidFill>
              </a:rPr>
              <a:t>weighted moving average </a:t>
            </a:r>
            <a:r>
              <a:rPr lang="en-US" dirty="0" smtClean="0"/>
              <a:t>of t</a:t>
            </a:r>
            <a:r>
              <a:rPr lang="en-US" baseline="-25000" dirty="0" smtClean="0"/>
              <a:t>est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63100" y="1325563"/>
            <a:ext cx="1030310" cy="76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32176" y="1325563"/>
            <a:ext cx="1030310" cy="76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793410" y="1541712"/>
            <a:ext cx="515154" cy="336713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362486" y="1541711"/>
            <a:ext cx="515154" cy="336713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77641" y="1333404"/>
            <a:ext cx="1030310" cy="76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46717" y="1333404"/>
            <a:ext cx="1030310" cy="76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907951" y="1549553"/>
            <a:ext cx="515154" cy="336713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477027" y="1549552"/>
            <a:ext cx="515154" cy="336713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92182" y="1341245"/>
            <a:ext cx="1030310" cy="76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9021418" y="1549552"/>
            <a:ext cx="515154" cy="336713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536573" y="1341245"/>
            <a:ext cx="1030310" cy="76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465983" y="2374715"/>
            <a:ext cx="6100900" cy="1013792"/>
            <a:chOff x="4359965" y="3372678"/>
            <a:chExt cx="6100900" cy="1013792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359965" y="3472070"/>
              <a:ext cx="0" cy="914400"/>
            </a:xfrm>
            <a:prstGeom prst="line">
              <a:avLst/>
            </a:prstGeom>
            <a:ln w="5715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460865" y="3372678"/>
              <a:ext cx="0" cy="914400"/>
            </a:xfrm>
            <a:prstGeom prst="line">
              <a:avLst/>
            </a:prstGeom>
            <a:ln w="5715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4359965" y="3873749"/>
              <a:ext cx="259742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739270" y="3873749"/>
              <a:ext cx="272159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91277" y="3472070"/>
              <a:ext cx="82516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t</a:t>
              </a:r>
              <a:r>
                <a:rPr lang="en-US" sz="4400" baseline="-25000" dirty="0" smtClean="0"/>
                <a:t>est</a:t>
              </a:r>
              <a:endParaRPr lang="en-US" sz="4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729213" y="2173420"/>
            <a:ext cx="1160322" cy="1246718"/>
            <a:chOff x="1729213" y="2173420"/>
            <a:chExt cx="1160322" cy="1246718"/>
          </a:xfrm>
        </p:grpSpPr>
        <p:sp>
          <p:nvSpPr>
            <p:cNvPr id="16" name="Rounded Rectangle 15"/>
            <p:cNvSpPr/>
            <p:nvPr/>
          </p:nvSpPr>
          <p:spPr>
            <a:xfrm>
              <a:off x="1763100" y="2173420"/>
              <a:ext cx="1126435" cy="70236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Task</a:t>
              </a:r>
              <a:endParaRPr lang="en-US" sz="28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729213" y="2875786"/>
              <a:ext cx="1160321" cy="54435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t</a:t>
              </a:r>
              <a:r>
                <a:rPr lang="en-US" sz="2800" baseline="-25000" dirty="0" smtClean="0"/>
                <a:t>est</a:t>
              </a:r>
              <a:endParaRPr lang="en-US" sz="28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162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0.12487 0.006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37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56" y="184821"/>
            <a:ext cx="10515600" cy="1325563"/>
          </a:xfrm>
        </p:spPr>
        <p:txBody>
          <a:bodyPr/>
          <a:lstStyle/>
          <a:p>
            <a:r>
              <a:rPr lang="en-US" dirty="0" smtClean="0"/>
              <a:t>Stability Properties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180" y="184821"/>
            <a:ext cx="2865941" cy="199541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4248" y="2385186"/>
            <a:ext cx="1068683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Assume we initialize the system with the correct values of 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avg</a:t>
            </a:r>
            <a:r>
              <a:rPr lang="en-US" sz="2800" dirty="0" smtClean="0"/>
              <a:t> and t</a:t>
            </a:r>
            <a:r>
              <a:rPr lang="en-US" sz="2800" baseline="-25000" dirty="0" smtClean="0"/>
              <a:t>est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It will remain </a:t>
            </a:r>
            <a:r>
              <a:rPr lang="en-US" sz="2800" dirty="0" smtClean="0">
                <a:solidFill>
                  <a:srgbClr val="00B050"/>
                </a:solidFill>
              </a:rPr>
              <a:t>stable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If there are </a:t>
            </a:r>
            <a:r>
              <a:rPr lang="en-US" sz="2800" dirty="0" smtClean="0">
                <a:solidFill>
                  <a:srgbClr val="FF0000"/>
                </a:solidFill>
              </a:rPr>
              <a:t>perturbations</a:t>
            </a:r>
            <a:r>
              <a:rPr lang="en-US" sz="2800" dirty="0" smtClean="0"/>
              <a:t> in the compute time or network delay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They will get </a:t>
            </a:r>
            <a:r>
              <a:rPr lang="en-US" sz="2800" dirty="0" smtClean="0">
                <a:solidFill>
                  <a:srgbClr val="0070C0"/>
                </a:solidFill>
              </a:rPr>
              <a:t>conveyed</a:t>
            </a:r>
            <a:r>
              <a:rPr lang="en-US" sz="2800" dirty="0" smtClean="0"/>
              <a:t> from the source of the perturbation to</a:t>
            </a:r>
            <a:br>
              <a:rPr lang="en-US" sz="2800" dirty="0" smtClean="0"/>
            </a:br>
            <a:r>
              <a:rPr lang="en-US" sz="2800" dirty="0" smtClean="0"/>
              <a:t>its neighbors.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information will gradually </a:t>
            </a:r>
            <a:r>
              <a:rPr lang="en-US" sz="2800" dirty="0" smtClean="0">
                <a:solidFill>
                  <a:srgbClr val="0070C0"/>
                </a:solidFill>
              </a:rPr>
              <a:t>propagate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Nodes near the </a:t>
            </a:r>
            <a:r>
              <a:rPr lang="en-US" sz="2800" dirty="0" smtClean="0">
                <a:solidFill>
                  <a:srgbClr val="FF0000"/>
                </a:solidFill>
              </a:rPr>
              <a:t>actuator </a:t>
            </a:r>
            <a:r>
              <a:rPr lang="en-US" sz="2800" dirty="0" smtClean="0"/>
              <a:t>will always have accurate values.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They will send this </a:t>
            </a:r>
            <a:r>
              <a:rPr lang="en-US" sz="2800" dirty="0" smtClean="0">
                <a:solidFill>
                  <a:srgbClr val="00B050"/>
                </a:solidFill>
              </a:rPr>
              <a:t>downstream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72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96348" y="1404730"/>
            <a:ext cx="10561982" cy="3962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Evaluation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32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34" y="112903"/>
            <a:ext cx="10515600" cy="1325563"/>
          </a:xfrm>
        </p:spPr>
        <p:txBody>
          <a:bodyPr/>
          <a:lstStyle/>
          <a:p>
            <a:r>
              <a:rPr lang="en-US" dirty="0" smtClean="0"/>
              <a:t>Simulation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07584" y="1687132"/>
            <a:ext cx="3940935" cy="862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IoT</a:t>
            </a:r>
            <a:r>
              <a:rPr lang="en-US" sz="3200" dirty="0" smtClean="0"/>
              <a:t> Simulator</a:t>
            </a:r>
            <a:endParaRPr lang="en-US" sz="32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156101" y="1271207"/>
            <a:ext cx="4121239" cy="914400"/>
          </a:xfrm>
          <a:prstGeom prst="wedgeRoundRectCallout">
            <a:avLst>
              <a:gd name="adj1" fmla="val -76505"/>
              <a:gd name="adj2" fmla="val 1320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Validated with NS3 </a:t>
            </a:r>
          </a:p>
          <a:p>
            <a:pPr algn="ctr"/>
            <a:r>
              <a:rPr lang="en-US" sz="2800" dirty="0" smtClean="0"/>
              <a:t>and </a:t>
            </a:r>
            <a:r>
              <a:rPr lang="en-US" sz="2800" dirty="0" err="1" smtClean="0"/>
              <a:t>CloudSim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107583" y="2963058"/>
            <a:ext cx="3940935" cy="8628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Real World </a:t>
            </a:r>
            <a:r>
              <a:rPr lang="en-US" sz="3200" dirty="0" err="1" smtClean="0"/>
              <a:t>IoT</a:t>
            </a:r>
            <a:r>
              <a:rPr lang="en-US" sz="3200" dirty="0" smtClean="0"/>
              <a:t> Data</a:t>
            </a:r>
            <a:endParaRPr lang="en-US" sz="3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156100" y="2781590"/>
            <a:ext cx="4121239" cy="914400"/>
          </a:xfrm>
          <a:prstGeom prst="wedgeRoundRectCallout">
            <a:avLst>
              <a:gd name="adj1" fmla="val -76505"/>
              <a:gd name="adj2" fmla="val 1320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Sinaeepourfard</a:t>
            </a:r>
            <a:r>
              <a:rPr lang="en-US" sz="2800" dirty="0" smtClean="0"/>
              <a:t> et al.</a:t>
            </a:r>
          </a:p>
          <a:p>
            <a:pPr algn="ctr"/>
            <a:r>
              <a:rPr lang="en-US" sz="2800" dirty="0" smtClean="0"/>
              <a:t>Data for Barcelona City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7405353" y="4005330"/>
            <a:ext cx="3580326" cy="6825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Configurations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6375043" y="5110028"/>
            <a:ext cx="2356834" cy="81136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No-DVFS</a:t>
            </a:r>
            <a:endParaRPr lang="en-US" sz="2800" dirty="0"/>
          </a:p>
        </p:txBody>
      </p:sp>
      <p:sp>
        <p:nvSpPr>
          <p:cNvPr id="17" name="Rounded Rectangle 16"/>
          <p:cNvSpPr/>
          <p:nvPr/>
        </p:nvSpPr>
        <p:spPr>
          <a:xfrm>
            <a:off x="9074240" y="5113560"/>
            <a:ext cx="2356834" cy="81136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Deadline-Share</a:t>
            </a:r>
            <a:endParaRPr lang="en-US" sz="2800" dirty="0"/>
          </a:p>
        </p:txBody>
      </p:sp>
      <p:cxnSp>
        <p:nvCxnSpPr>
          <p:cNvPr id="19" name="Straight Arrow Connector 18"/>
          <p:cNvCxnSpPr>
            <a:stCxn id="10" idx="2"/>
            <a:endCxn id="16" idx="0"/>
          </p:cNvCxnSpPr>
          <p:nvPr/>
        </p:nvCxnSpPr>
        <p:spPr>
          <a:xfrm flipH="1">
            <a:off x="7553460" y="4687909"/>
            <a:ext cx="1642056" cy="42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7" idx="0"/>
          </p:cNvCxnSpPr>
          <p:nvPr/>
        </p:nvCxnSpPr>
        <p:spPr>
          <a:xfrm>
            <a:off x="9195516" y="4687909"/>
            <a:ext cx="1057141" cy="42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04903" y="4481702"/>
            <a:ext cx="2008031" cy="666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Gateway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104903" y="5244799"/>
            <a:ext cx="2008031" cy="666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Server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104902" y="6022941"/>
            <a:ext cx="2008031" cy="666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DVFS Step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318994" y="4481702"/>
            <a:ext cx="1506828" cy="6668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0.5-1 GHz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3318994" y="5244799"/>
            <a:ext cx="1506828" cy="6668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1.5-2 GHz</a:t>
            </a:r>
            <a:endParaRPr lang="en-US" sz="2400" dirty="0"/>
          </a:p>
        </p:txBody>
      </p:sp>
      <p:sp>
        <p:nvSpPr>
          <p:cNvPr id="27" name="Rounded Rectangle 26"/>
          <p:cNvSpPr/>
          <p:nvPr/>
        </p:nvSpPr>
        <p:spPr>
          <a:xfrm>
            <a:off x="3318994" y="6022941"/>
            <a:ext cx="1506828" cy="6668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100 MHz</a:t>
            </a:r>
            <a:endParaRPr lang="en-US" sz="24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1668" y="4185634"/>
            <a:ext cx="551215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43977" y="4314423"/>
            <a:ext cx="0" cy="237533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108917" y="2256419"/>
            <a:ext cx="7316528" cy="28921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1. 64 bit Ubuntu Linux System</a:t>
            </a:r>
          </a:p>
          <a:p>
            <a:r>
              <a:rPr lang="en-US" sz="3200" dirty="0" smtClean="0"/>
              <a:t>Intel Core i7 CPU, 3.10 </a:t>
            </a:r>
            <a:r>
              <a:rPr lang="en-US" sz="3200" dirty="0" err="1" smtClean="0"/>
              <a:t>Ghz</a:t>
            </a:r>
            <a:r>
              <a:rPr lang="en-US" sz="3200" dirty="0" smtClean="0"/>
              <a:t>, 4 GB RAM</a:t>
            </a:r>
          </a:p>
          <a:p>
            <a:endParaRPr lang="en-US" sz="3200" dirty="0" smtClean="0"/>
          </a:p>
          <a:p>
            <a:r>
              <a:rPr lang="en-US" sz="3200" dirty="0" smtClean="0"/>
              <a:t>2. Energy values taken from the </a:t>
            </a:r>
            <a:r>
              <a:rPr lang="en-US" sz="3200" dirty="0" err="1" smtClean="0"/>
              <a:t>Tejas</a:t>
            </a:r>
            <a:r>
              <a:rPr lang="en-US" sz="3200" dirty="0" smtClean="0"/>
              <a:t> architectural simulator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88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6" grpId="0" animBg="1"/>
      <p:bldP spid="17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Deadlines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06405"/>
              </p:ext>
            </p:extLst>
          </p:nvPr>
        </p:nvGraphicFramePr>
        <p:xfrm>
          <a:off x="838200" y="1690688"/>
          <a:ext cx="10515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Number of Sensors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Tight Deadlines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Loose Deadlines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3-4%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9-12%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4-6%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14-18%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7-10%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23-28%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13-15%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40-45%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256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22-26%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69-76%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512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40-44%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80-90%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1024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72-78%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95-100%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 regarding </a:t>
            </a:r>
            <a:r>
              <a:rPr lang="en-US" dirty="0" err="1" smtClean="0"/>
              <a:t>IoT</a:t>
            </a:r>
            <a:r>
              <a:rPr lang="en-US" dirty="0" smtClean="0"/>
              <a:t> Networks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446" y="1866105"/>
            <a:ext cx="4644687" cy="46156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98124756"/>
              </p:ext>
            </p:extLst>
          </p:nvPr>
        </p:nvGraphicFramePr>
        <p:xfrm>
          <a:off x="6333067" y="1828800"/>
          <a:ext cx="4868333" cy="4385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ular Callout 8"/>
          <p:cNvSpPr/>
          <p:nvPr/>
        </p:nvSpPr>
        <p:spPr>
          <a:xfrm>
            <a:off x="7560733" y="1464733"/>
            <a:ext cx="4072467" cy="567267"/>
          </a:xfrm>
          <a:prstGeom prst="wedgeRectCallout">
            <a:avLst>
              <a:gd name="adj1" fmla="val -20417"/>
              <a:gd name="adj2" fmla="val 9384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Forbes Forecasts [1]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87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191" y="410368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514" y="741190"/>
            <a:ext cx="6855929" cy="556915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703443" y="93852"/>
            <a:ext cx="6785113" cy="543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Energy Minimization with Tight Deadlines</a:t>
            </a:r>
            <a:endParaRPr lang="en-US" sz="2800" dirty="0"/>
          </a:p>
        </p:txBody>
      </p:sp>
      <p:sp>
        <p:nvSpPr>
          <p:cNvPr id="7" name="Rectangular Callout 6"/>
          <p:cNvSpPr/>
          <p:nvPr/>
        </p:nvSpPr>
        <p:spPr>
          <a:xfrm>
            <a:off x="8733183" y="1497496"/>
            <a:ext cx="3332922" cy="2160104"/>
          </a:xfrm>
          <a:prstGeom prst="wedgeRectCallout">
            <a:avLst>
              <a:gd name="adj1" fmla="val -142810"/>
              <a:gd name="adj2" fmla="val 5091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Local does not scale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Mostly as good as global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9825864" y="63795"/>
            <a:ext cx="1948070" cy="940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Baseline:</a:t>
            </a:r>
          </a:p>
          <a:p>
            <a:pPr algn="ctr"/>
            <a:r>
              <a:rPr lang="en-US" sz="2800" dirty="0" smtClean="0"/>
              <a:t>No-DVFS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7023652" y="5341193"/>
            <a:ext cx="781878" cy="6905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9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723900"/>
            <a:ext cx="6553200" cy="54102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703443" y="93852"/>
            <a:ext cx="6785113" cy="543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Energy Minimization with Tight Deadlines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2703443" y="93852"/>
            <a:ext cx="6785113" cy="543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Energy Minimization with Tight Deadlines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9825864" y="63795"/>
            <a:ext cx="1948070" cy="125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Baseline:</a:t>
            </a:r>
          </a:p>
          <a:p>
            <a:pPr algn="ctr"/>
            <a:r>
              <a:rPr lang="en-US" sz="2800" dirty="0" smtClean="0"/>
              <a:t>Deadline-Share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6109252" y="3525078"/>
            <a:ext cx="2796209" cy="1311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30-50% task</a:t>
            </a:r>
          </a:p>
          <a:p>
            <a:pPr algn="ctr"/>
            <a:r>
              <a:rPr lang="en-US" sz="2400" dirty="0" smtClean="0"/>
              <a:t>drops for deadline-share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651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047" y="454025"/>
            <a:ext cx="7313282" cy="590232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703443" y="93852"/>
            <a:ext cx="6785113" cy="543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Energy Minimization with Loose Deadlines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9825864" y="63795"/>
            <a:ext cx="1948070" cy="125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Baseline:</a:t>
            </a:r>
          </a:p>
          <a:p>
            <a:pPr algn="ctr"/>
            <a:r>
              <a:rPr lang="en-US" sz="2800" dirty="0" smtClean="0"/>
              <a:t>Deadline-Share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7209183" y="3220278"/>
            <a:ext cx="2994991" cy="1060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30-50% task drops</a:t>
            </a:r>
          </a:p>
          <a:p>
            <a:pPr algn="ctr"/>
            <a:r>
              <a:rPr lang="en-US" sz="2400" dirty="0" smtClean="0"/>
              <a:t>with Deadline-Share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69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of Sensing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35" y="1408906"/>
            <a:ext cx="6069910" cy="524687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505739" y="6290652"/>
            <a:ext cx="3472070" cy="567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Sensing Interval (s)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 rot="16200000">
            <a:off x="1205947" y="3617844"/>
            <a:ext cx="3773557" cy="548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% Deadlines Violated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54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61" y="-44450"/>
            <a:ext cx="10515600" cy="1325563"/>
          </a:xfrm>
        </p:spPr>
        <p:txBody>
          <a:bodyPr/>
          <a:lstStyle/>
          <a:p>
            <a:r>
              <a:rPr lang="en-US" dirty="0" smtClean="0"/>
              <a:t>Task Drop Rates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533" y="931455"/>
            <a:ext cx="7199289" cy="579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91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Co-operative protocols </a:t>
            </a:r>
            <a:r>
              <a:rPr lang="en-US" dirty="0" smtClean="0"/>
              <a:t>can yield significant energy savings in </a:t>
            </a:r>
            <a:r>
              <a:rPr lang="en-US" dirty="0" err="1" smtClean="0"/>
              <a:t>IoT</a:t>
            </a:r>
            <a:r>
              <a:rPr lang="en-US" dirty="0" smtClean="0"/>
              <a:t> networks</a:t>
            </a:r>
          </a:p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00B050"/>
                </a:solidFill>
              </a:rPr>
              <a:t>global algorithm </a:t>
            </a:r>
            <a:r>
              <a:rPr lang="en-US" dirty="0" smtClean="0"/>
              <a:t>is the best in terms of scalability and task drop rates</a:t>
            </a:r>
          </a:p>
          <a:p>
            <a:pPr lvl="1"/>
            <a:r>
              <a:rPr lang="en-US" dirty="0" smtClean="0"/>
              <a:t>It is hard to implement</a:t>
            </a:r>
          </a:p>
          <a:p>
            <a:r>
              <a:rPr lang="en-US" dirty="0" smtClean="0"/>
              <a:t>The gossip based </a:t>
            </a:r>
            <a:r>
              <a:rPr lang="en-US" i="1" dirty="0" smtClean="0">
                <a:solidFill>
                  <a:srgbClr val="C00000"/>
                </a:solidFill>
              </a:rPr>
              <a:t>local algorithm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performs very well for small and medium loads</a:t>
            </a:r>
          </a:p>
          <a:p>
            <a:pPr lvl="1"/>
            <a:r>
              <a:rPr lang="en-US" dirty="0" smtClean="0"/>
              <a:t>It has scalability issues.</a:t>
            </a:r>
          </a:p>
          <a:p>
            <a:r>
              <a:rPr lang="en-US" dirty="0" smtClean="0"/>
              <a:t>The search is on for a good </a:t>
            </a:r>
            <a:r>
              <a:rPr lang="en-US" dirty="0" smtClean="0">
                <a:solidFill>
                  <a:srgbClr val="002060"/>
                </a:solidFill>
              </a:rPr>
              <a:t>hybrid approach </a:t>
            </a:r>
            <a:r>
              <a:rPr lang="en-US" dirty="0" smtClean="0"/>
              <a:t>....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https://www.forbes.com/sites/louiscolumbus/2017/12/10/2017-roundup-of-internet-of-things-forecasts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24" y="609275"/>
            <a:ext cx="6072602" cy="565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7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Challenge in </a:t>
            </a:r>
            <a:r>
              <a:rPr lang="en-US" dirty="0" err="1" smtClean="0"/>
              <a:t>IoT</a:t>
            </a:r>
            <a:r>
              <a:rPr lang="en-US" dirty="0" smtClean="0"/>
              <a:t> Networks: Energy Efficiency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998" y="1029494"/>
            <a:ext cx="660135" cy="6601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85" y="1879600"/>
            <a:ext cx="2091248" cy="209124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35000" y="4233333"/>
            <a:ext cx="3225800" cy="745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Most </a:t>
            </a:r>
            <a:r>
              <a:rPr lang="en-US" sz="2400" dirty="0" err="1" smtClean="0"/>
              <a:t>IoT</a:t>
            </a:r>
            <a:r>
              <a:rPr lang="en-US" sz="2400" dirty="0" smtClean="0"/>
              <a:t> nodes run on batteries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092" y="1683303"/>
            <a:ext cx="2160708" cy="222364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326466" y="4250267"/>
            <a:ext cx="3225800" cy="745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Many use intermittent sources of power 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200" y="2235200"/>
            <a:ext cx="1718732" cy="171873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8331199" y="4233333"/>
            <a:ext cx="3225800" cy="1147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Many applications need real time data analytics support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30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Energy Dissipation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39733"/>
            <a:ext cx="10515600" cy="1537230"/>
          </a:xfrm>
        </p:spPr>
        <p:txBody>
          <a:bodyPr/>
          <a:lstStyle/>
          <a:p>
            <a:r>
              <a:rPr lang="en-US" dirty="0" smtClean="0"/>
              <a:t> We only focus on computation energy (up to 99% of energy consumption)</a:t>
            </a:r>
          </a:p>
          <a:p>
            <a:r>
              <a:rPr lang="en-US" dirty="0" smtClean="0"/>
              <a:t>Existing methods: DVFS, throttling, low power states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48667" y="2683933"/>
            <a:ext cx="2506133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Processor</a:t>
            </a:r>
            <a:endParaRPr lang="en-US" sz="2800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598" y="1994694"/>
            <a:ext cx="660135" cy="6601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9933" y="1871133"/>
            <a:ext cx="2232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Communication </a:t>
            </a:r>
          </a:p>
          <a:p>
            <a:r>
              <a:rPr lang="en-US" sz="2400" dirty="0" smtClean="0"/>
              <a:t>Energy</a:t>
            </a:r>
            <a:endParaRPr lang="en-US" sz="2400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98" y="3527161"/>
            <a:ext cx="660135" cy="6601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06733" y="3403600"/>
            <a:ext cx="18194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Computation</a:t>
            </a:r>
          </a:p>
          <a:p>
            <a:r>
              <a:rPr lang="en-US" sz="2400" dirty="0" smtClean="0"/>
              <a:t>Energy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70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Current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0575"/>
          </a:xfrm>
        </p:spPr>
        <p:txBody>
          <a:bodyPr/>
          <a:lstStyle/>
          <a:p>
            <a:r>
              <a:rPr lang="en-US" dirty="0" smtClean="0"/>
              <a:t>They make </a:t>
            </a:r>
            <a:r>
              <a:rPr lang="en-US" b="1" dirty="0" smtClean="0"/>
              <a:t>local </a:t>
            </a:r>
            <a:r>
              <a:rPr lang="en-US" dirty="0" smtClean="0"/>
              <a:t>choices</a:t>
            </a:r>
          </a:p>
          <a:p>
            <a:r>
              <a:rPr lang="en-US" dirty="0" smtClean="0"/>
              <a:t>The choice is independent of</a:t>
            </a:r>
          </a:p>
          <a:p>
            <a:pPr lvl="1"/>
            <a:r>
              <a:rPr lang="en-US" dirty="0" smtClean="0"/>
              <a:t>State of the environment</a:t>
            </a:r>
          </a:p>
          <a:p>
            <a:pPr lvl="1"/>
            <a:r>
              <a:rPr lang="en-US" dirty="0" smtClean="0"/>
              <a:t>Actions of other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68" y="4027595"/>
            <a:ext cx="1885632" cy="20006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11600" y="4097867"/>
            <a:ext cx="5833533" cy="880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Can we coordinate energy reduction mechanisms between </a:t>
            </a:r>
            <a:r>
              <a:rPr lang="en-US" sz="2800" dirty="0" err="1" smtClean="0"/>
              <a:t>IoT</a:t>
            </a:r>
            <a:r>
              <a:rPr lang="en-US" sz="2800" dirty="0" smtClean="0"/>
              <a:t> nodes? 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928534" y="5308600"/>
            <a:ext cx="5833533" cy="880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Will it lead to benefits? 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880" y="4461933"/>
            <a:ext cx="1391920" cy="139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IoT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3" y="1666413"/>
            <a:ext cx="11568642" cy="454547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763000" y="3945467"/>
            <a:ext cx="3183467" cy="22352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94801" y="6223001"/>
            <a:ext cx="2452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Region of Interest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8057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68" y="255397"/>
            <a:ext cx="10515600" cy="1325563"/>
          </a:xfrm>
        </p:spPr>
        <p:txBody>
          <a:bodyPr/>
          <a:lstStyle/>
          <a:p>
            <a:r>
              <a:rPr lang="en-US" dirty="0" smtClean="0"/>
              <a:t>Relevant 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603999" y="863600"/>
            <a:ext cx="3344333" cy="2082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ym typeface="Wingdings" panose="05000000000000000000" pitchFamily="2" charset="2"/>
              </a:rPr>
              <a:t> Activity factor</a:t>
            </a:r>
            <a:endParaRPr lang="en-US" sz="2400" dirty="0" smtClean="0"/>
          </a:p>
          <a:p>
            <a:r>
              <a:rPr lang="en-US" sz="2400" dirty="0" smtClean="0"/>
              <a:t>P </a:t>
            </a:r>
            <a:r>
              <a:rPr lang="en-US" sz="2400" dirty="0" smtClean="0">
                <a:sym typeface="Wingdings" panose="05000000000000000000" pitchFamily="2" charset="2"/>
              </a:rPr>
              <a:t> power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C  capacitance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V  voltage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f  frequency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621280" y="2023872"/>
            <a:ext cx="3279648" cy="108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</p:nvPr>
        </p:nvGraphicFramePr>
        <p:xfrm>
          <a:off x="2490280" y="2091881"/>
          <a:ext cx="35782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Equation" r:id="rId3" imgW="812520" imgH="228600" progId="Equation.3">
                  <p:embed/>
                </p:oleObj>
              </mc:Choice>
              <mc:Fallback>
                <p:oleObj name="Equation" r:id="rId3" imgW="812520" imgH="228600" progId="Equation.3">
                  <p:embed/>
                  <p:pic>
                    <p:nvPicPr>
                      <p:cNvPr id="0" name="Content Placehold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280" y="2091881"/>
                        <a:ext cx="3578225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9056" y="4291584"/>
            <a:ext cx="73018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Reduce the activity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Reduce the voltage and frequency (DVFS)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Reduce both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7631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Energy Consumption in Sensor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54879"/>
            <a:ext cx="10515600" cy="142208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9184" y="1736852"/>
            <a:ext cx="3864864" cy="9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Duty Cycling</a:t>
            </a:r>
            <a:endParaRPr lang="en-IN" sz="3200" dirty="0"/>
          </a:p>
        </p:txBody>
      </p:sp>
      <p:sp>
        <p:nvSpPr>
          <p:cNvPr id="6" name="Rectangle 5"/>
          <p:cNvSpPr/>
          <p:nvPr/>
        </p:nvSpPr>
        <p:spPr>
          <a:xfrm>
            <a:off x="4268216" y="1767332"/>
            <a:ext cx="3864864" cy="9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Data Driven Approaches</a:t>
            </a:r>
            <a:endParaRPr lang="en-IN" sz="3200" dirty="0"/>
          </a:p>
        </p:txBody>
      </p:sp>
      <p:sp>
        <p:nvSpPr>
          <p:cNvPr id="7" name="Rectangle 6"/>
          <p:cNvSpPr/>
          <p:nvPr/>
        </p:nvSpPr>
        <p:spPr>
          <a:xfrm>
            <a:off x="8218424" y="1749044"/>
            <a:ext cx="3694176" cy="9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Mobility Driven Approaches</a:t>
            </a:r>
            <a:endParaRPr lang="en-I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352800"/>
            <a:ext cx="5372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Power the nodes off when they</a:t>
            </a:r>
            <a:br>
              <a:rPr lang="en-US" sz="2800" dirty="0" smtClean="0"/>
            </a:br>
            <a:r>
              <a:rPr lang="en-US" sz="2800" dirty="0" smtClean="0"/>
              <a:t>do not need to sense a signal</a:t>
            </a:r>
            <a:br>
              <a:rPr lang="en-US" sz="2800" dirty="0" smtClean="0"/>
            </a:br>
            <a:r>
              <a:rPr lang="en-US" sz="2800" dirty="0" smtClean="0"/>
              <a:t>or they do not need to transmit</a:t>
            </a:r>
            <a:endParaRPr lang="en-I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152900" y="5029200"/>
            <a:ext cx="39807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Change the sampling rate,</a:t>
            </a:r>
          </a:p>
          <a:p>
            <a:r>
              <a:rPr lang="en-US" sz="2800" dirty="0" smtClean="0"/>
              <a:t>data quantization, and </a:t>
            </a:r>
          </a:p>
          <a:p>
            <a:r>
              <a:rPr lang="en-US" sz="2800" dirty="0" smtClean="0"/>
              <a:t>eliminate redundancy</a:t>
            </a:r>
            <a:endParaRPr lang="en-IN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340600" y="3556000"/>
            <a:ext cx="44842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Move the motes closer to the</a:t>
            </a:r>
          </a:p>
          <a:p>
            <a:r>
              <a:rPr lang="en-US" sz="2800" dirty="0" smtClean="0"/>
              <a:t>source of the signal</a:t>
            </a:r>
            <a:endParaRPr lang="en-IN" sz="2800" dirty="0"/>
          </a:p>
        </p:txBody>
      </p:sp>
      <p:sp>
        <p:nvSpPr>
          <p:cNvPr id="11" name="Down Arrow 10"/>
          <p:cNvSpPr/>
          <p:nvPr/>
        </p:nvSpPr>
        <p:spPr>
          <a:xfrm>
            <a:off x="1930400" y="2781300"/>
            <a:ext cx="609600" cy="7112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>
            <a:off x="5473700" y="2819400"/>
            <a:ext cx="457200" cy="20955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9613900" y="2781300"/>
            <a:ext cx="609600" cy="7112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Model of the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885" y="5845130"/>
            <a:ext cx="10515600" cy="1022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 smtClean="0"/>
              <a:t> Sensors </a:t>
            </a:r>
            <a:r>
              <a:rPr lang="en-IN" sz="3600" dirty="0" smtClean="0">
                <a:sym typeface="Wingdings" panose="05000000000000000000" pitchFamily="2" charset="2"/>
              </a:rPr>
              <a:t> Smart Gateways  Cloud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9333C-E00D-4FAB-85F2-DCFC82DFA60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84" y="886585"/>
            <a:ext cx="5838825" cy="48387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081826" y="2483065"/>
            <a:ext cx="4428670" cy="1039457"/>
            <a:chOff x="1081826" y="2483065"/>
            <a:chExt cx="4428670" cy="1039457"/>
          </a:xfrm>
        </p:grpSpPr>
        <p:sp>
          <p:nvSpPr>
            <p:cNvPr id="6" name="Right Arrow 5"/>
            <p:cNvSpPr/>
            <p:nvPr/>
          </p:nvSpPr>
          <p:spPr>
            <a:xfrm rot="2552712">
              <a:off x="2398257" y="2483065"/>
              <a:ext cx="3112239" cy="451722"/>
            </a:xfrm>
            <a:prstGeom prst="rightArrow">
              <a:avLst>
                <a:gd name="adj1" fmla="val 50000"/>
                <a:gd name="adj2" fmla="val 81362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81826" y="2568415"/>
              <a:ext cx="269426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From the sensors</a:t>
              </a:r>
            </a:p>
            <a:p>
              <a:r>
                <a:rPr lang="en-US" sz="2800" dirty="0" smtClean="0"/>
                <a:t>to the cloud</a:t>
              </a:r>
              <a:endParaRPr lang="en-US" sz="28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81826" y="2568415"/>
              <a:ext cx="2584158" cy="95410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363424" y="2483065"/>
            <a:ext cx="4398765" cy="1226742"/>
            <a:chOff x="7363424" y="2483065"/>
            <a:chExt cx="4398765" cy="1226742"/>
          </a:xfrm>
        </p:grpSpPr>
        <p:sp>
          <p:nvSpPr>
            <p:cNvPr id="7" name="Right Arrow 6"/>
            <p:cNvSpPr/>
            <p:nvPr/>
          </p:nvSpPr>
          <p:spPr>
            <a:xfrm rot="19502296">
              <a:off x="7363424" y="2483065"/>
              <a:ext cx="3112239" cy="451722"/>
            </a:xfrm>
            <a:prstGeom prst="rightArrow">
              <a:avLst>
                <a:gd name="adj1" fmla="val 50000"/>
                <a:gd name="adj2" fmla="val 81362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77131" y="2725726"/>
              <a:ext cx="278505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From the cloud to</a:t>
              </a:r>
            </a:p>
            <a:p>
              <a:r>
                <a:rPr lang="en-US" sz="2800" dirty="0" smtClean="0"/>
                <a:t>the </a:t>
              </a:r>
              <a:r>
                <a:rPr lang="en-US" sz="2800" dirty="0" smtClean="0"/>
                <a:t>actuators</a:t>
              </a:r>
              <a:endParaRPr lang="en-US" sz="28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007803" y="2755700"/>
              <a:ext cx="2754386" cy="95410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843</Words>
  <Application>Microsoft Office PowerPoint</Application>
  <PresentationFormat>Widescreen</PresentationFormat>
  <Paragraphs>230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Equation</vt:lpstr>
      <vt:lpstr>Energy Efficient Scheduling in IoT Networks</vt:lpstr>
      <vt:lpstr>Projections regarding IoT Networks</vt:lpstr>
      <vt:lpstr>Major Challenge in IoT Networks: Energy Efficiency </vt:lpstr>
      <vt:lpstr>More about Energy Dissipation</vt:lpstr>
      <vt:lpstr>Problems with Current Approaches</vt:lpstr>
      <vt:lpstr>Typical IoT Stack</vt:lpstr>
      <vt:lpstr>Relevant Background</vt:lpstr>
      <vt:lpstr>Reducing Energy Consumption in Sensor Networks</vt:lpstr>
      <vt:lpstr>Model of the System</vt:lpstr>
      <vt:lpstr>Problem Statement</vt:lpstr>
      <vt:lpstr>Algorithm for Applying DVFS at each Node</vt:lpstr>
      <vt:lpstr>Main Problem </vt:lpstr>
      <vt:lpstr>Global Algorithm</vt:lpstr>
      <vt:lpstr>Global Algorithm - II</vt:lpstr>
      <vt:lpstr>Local Algorithm</vt:lpstr>
      <vt:lpstr>Stability Properties </vt:lpstr>
      <vt:lpstr>PowerPoint Presentation</vt:lpstr>
      <vt:lpstr>Simulation Setup</vt:lpstr>
      <vt:lpstr>Deadlines</vt:lpstr>
      <vt:lpstr>PowerPoint Presentation</vt:lpstr>
      <vt:lpstr>PowerPoint Presentation</vt:lpstr>
      <vt:lpstr>PowerPoint Presentation</vt:lpstr>
      <vt:lpstr>Frequency of Sensing</vt:lpstr>
      <vt:lpstr>Task Drop Rates</vt:lpstr>
      <vt:lpstr>Conclusions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Efficient Scheduling in IoT Networks</dc:title>
  <dc:creator>Smruti Sarangi</dc:creator>
  <cp:lastModifiedBy>Dell</cp:lastModifiedBy>
  <cp:revision>105</cp:revision>
  <dcterms:created xsi:type="dcterms:W3CDTF">2018-04-06T11:35:52Z</dcterms:created>
  <dcterms:modified xsi:type="dcterms:W3CDTF">2018-04-12T10:41:18Z</dcterms:modified>
</cp:coreProperties>
</file>