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3"/>
  </p:notesMasterIdLst>
  <p:sldIdLst>
    <p:sldId id="256" r:id="rId2"/>
    <p:sldId id="259" r:id="rId3"/>
    <p:sldId id="263" r:id="rId4"/>
    <p:sldId id="262" r:id="rId5"/>
    <p:sldId id="264" r:id="rId6"/>
    <p:sldId id="303" r:id="rId7"/>
    <p:sldId id="270" r:id="rId8"/>
    <p:sldId id="271" r:id="rId9"/>
    <p:sldId id="272" r:id="rId10"/>
    <p:sldId id="300" r:id="rId11"/>
    <p:sldId id="276" r:id="rId12"/>
    <p:sldId id="277" r:id="rId13"/>
    <p:sldId id="278" r:id="rId14"/>
    <p:sldId id="280" r:id="rId15"/>
    <p:sldId id="281" r:id="rId16"/>
    <p:sldId id="283" r:id="rId17"/>
    <p:sldId id="301" r:id="rId18"/>
    <p:sldId id="288" r:id="rId19"/>
    <p:sldId id="285" r:id="rId20"/>
    <p:sldId id="305" r:id="rId21"/>
    <p:sldId id="304" r:id="rId22"/>
    <p:sldId id="306" r:id="rId23"/>
    <p:sldId id="307" r:id="rId24"/>
    <p:sldId id="295" r:id="rId25"/>
    <p:sldId id="302" r:id="rId26"/>
    <p:sldId id="293" r:id="rId27"/>
    <p:sldId id="291" r:id="rId28"/>
    <p:sldId id="292" r:id="rId29"/>
    <p:sldId id="298" r:id="rId30"/>
    <p:sldId id="257" r:id="rId31"/>
    <p:sldId id="2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2141"/>
    <a:srgbClr val="E6546C"/>
    <a:srgbClr val="9E5ECE"/>
    <a:srgbClr val="E19243"/>
    <a:srgbClr val="AC0000"/>
    <a:srgbClr val="81DF85"/>
    <a:srgbClr val="B686DA"/>
    <a:srgbClr val="A85400"/>
    <a:srgbClr val="E6C976"/>
    <a:srgbClr val="DA9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53E0D-2E87-4B99-97CF-78EDE75730D4}" type="doc">
      <dgm:prSet loTypeId="urn:microsoft.com/office/officeart/2011/layout/TabList" loCatId="officeonlin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DBF47E-DB1E-43DE-BF1D-45612DF9ED6C}">
      <dgm:prSet phldrT="[Text]"/>
      <dgm:spPr>
        <a:solidFill>
          <a:srgbClr val="DD697C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Architecture</a:t>
          </a:r>
          <a:endParaRPr lang="en-US" dirty="0">
            <a:solidFill>
              <a:schemeClr val="bg1"/>
            </a:solidFill>
          </a:endParaRPr>
        </a:p>
      </dgm:t>
    </dgm:pt>
    <dgm:pt modelId="{BB1809DF-DD24-448E-9A0A-8CAE803BC968}" type="parTrans" cxnId="{0411FA27-13C3-455B-BDCF-5FA78F43F963}">
      <dgm:prSet/>
      <dgm:spPr/>
      <dgm:t>
        <a:bodyPr/>
        <a:lstStyle/>
        <a:p>
          <a:endParaRPr lang="en-US"/>
        </a:p>
      </dgm:t>
    </dgm:pt>
    <dgm:pt modelId="{BB10F694-C63B-4DF2-BC73-966C2EA3E7DE}" type="sibTrans" cxnId="{0411FA27-13C3-455B-BDCF-5FA78F43F963}">
      <dgm:prSet/>
      <dgm:spPr/>
      <dgm:t>
        <a:bodyPr/>
        <a:lstStyle/>
        <a:p>
          <a:endParaRPr lang="en-US"/>
        </a:p>
      </dgm:t>
    </dgm:pt>
    <dgm:pt modelId="{2D0B0BA6-50BC-433C-9099-8296CD9D1ADC}">
      <dgm:prSet phldrT="[Text]"/>
      <dgm:spPr/>
      <dgm:t>
        <a:bodyPr/>
        <a:lstStyle/>
        <a:p>
          <a:pPr algn="ctr"/>
          <a:r>
            <a:rPr lang="en-US" dirty="0" smtClean="0"/>
            <a:t>Two six core 2.66 </a:t>
          </a:r>
          <a:r>
            <a:rPr lang="en-US" dirty="0" err="1" smtClean="0"/>
            <a:t>Ghz</a:t>
          </a:r>
          <a:r>
            <a:rPr lang="en-US" dirty="0" smtClean="0"/>
            <a:t> Intel Xeon GHz </a:t>
          </a:r>
          <a:r>
            <a:rPr lang="en-US" baseline="0" dirty="0" smtClean="0"/>
            <a:t>processors</a:t>
          </a:r>
          <a:endParaRPr lang="en-US" dirty="0"/>
        </a:p>
      </dgm:t>
    </dgm:pt>
    <dgm:pt modelId="{D6FC2992-6366-4B42-A4A2-A935232D0BAC}" type="parTrans" cxnId="{A5CD2BD7-EA5B-42B3-8E37-B8578947F3C8}">
      <dgm:prSet/>
      <dgm:spPr/>
      <dgm:t>
        <a:bodyPr/>
        <a:lstStyle/>
        <a:p>
          <a:endParaRPr lang="en-US"/>
        </a:p>
      </dgm:t>
    </dgm:pt>
    <dgm:pt modelId="{9AE72AA6-AAA2-4CC9-BA23-B381B35C7D4F}" type="sibTrans" cxnId="{A5CD2BD7-EA5B-42B3-8E37-B8578947F3C8}">
      <dgm:prSet/>
      <dgm:spPr/>
      <dgm:t>
        <a:bodyPr/>
        <a:lstStyle/>
        <a:p>
          <a:endParaRPr lang="en-US"/>
        </a:p>
      </dgm:t>
    </dgm:pt>
    <dgm:pt modelId="{B368E84E-A902-4330-BB49-4326A15FAEEA}">
      <dgm:prSet phldrT="[Text]"/>
      <dgm:spPr>
        <a:solidFill>
          <a:srgbClr val="AE78D6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OS</a:t>
          </a:r>
          <a:endParaRPr lang="en-US" dirty="0">
            <a:solidFill>
              <a:schemeClr val="bg1"/>
            </a:solidFill>
          </a:endParaRPr>
        </a:p>
      </dgm:t>
    </dgm:pt>
    <dgm:pt modelId="{FF07C500-5675-4826-B6C4-B14C74AD2239}" type="parTrans" cxnId="{FB4219BB-8355-41A9-B7B1-FB888BC988F2}">
      <dgm:prSet/>
      <dgm:spPr/>
      <dgm:t>
        <a:bodyPr/>
        <a:lstStyle/>
        <a:p>
          <a:endParaRPr lang="en-US"/>
        </a:p>
      </dgm:t>
    </dgm:pt>
    <dgm:pt modelId="{B2489086-FD65-4842-B077-08FFED34FBFD}" type="sibTrans" cxnId="{FB4219BB-8355-41A9-B7B1-FB888BC988F2}">
      <dgm:prSet/>
      <dgm:spPr/>
      <dgm:t>
        <a:bodyPr/>
        <a:lstStyle/>
        <a:p>
          <a:endParaRPr lang="en-US"/>
        </a:p>
      </dgm:t>
    </dgm:pt>
    <dgm:pt modelId="{3E991606-78F4-4282-AADE-E612B3137EED}">
      <dgm:prSet phldrT="[Text]"/>
      <dgm:spPr/>
      <dgm:t>
        <a:bodyPr/>
        <a:lstStyle/>
        <a:p>
          <a:pPr algn="ctr" rtl="0"/>
          <a:r>
            <a:rPr lang="en-US" dirty="0" smtClean="0"/>
            <a:t>Ubuntu Linux 12.10 </a:t>
          </a:r>
          <a:endParaRPr lang="en-US" dirty="0"/>
        </a:p>
      </dgm:t>
    </dgm:pt>
    <dgm:pt modelId="{67E3BA1B-866B-41B2-BDF0-03DB08514843}" type="parTrans" cxnId="{D4036C69-BA98-4EA7-BA42-D8A4A43EF082}">
      <dgm:prSet/>
      <dgm:spPr/>
      <dgm:t>
        <a:bodyPr/>
        <a:lstStyle/>
        <a:p>
          <a:endParaRPr lang="en-US"/>
        </a:p>
      </dgm:t>
    </dgm:pt>
    <dgm:pt modelId="{68F6D9E2-5CF9-4076-9EBC-4B693819B402}" type="sibTrans" cxnId="{D4036C69-BA98-4EA7-BA42-D8A4A43EF082}">
      <dgm:prSet/>
      <dgm:spPr/>
      <dgm:t>
        <a:bodyPr/>
        <a:lstStyle/>
        <a:p>
          <a:endParaRPr lang="en-US"/>
        </a:p>
      </dgm:t>
    </dgm:pt>
    <dgm:pt modelId="{03DA97D6-E698-436E-9E70-EC8E3965606D}">
      <dgm:prSet phldrT="[Text]"/>
      <dgm:spPr>
        <a:solidFill>
          <a:srgbClr val="5DCB7A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RAM</a:t>
          </a:r>
          <a:endParaRPr lang="en-US" dirty="0">
            <a:solidFill>
              <a:schemeClr val="bg1"/>
            </a:solidFill>
          </a:endParaRPr>
        </a:p>
      </dgm:t>
    </dgm:pt>
    <dgm:pt modelId="{22068F33-57AD-4A21-97C7-38EF9E404CB3}" type="parTrans" cxnId="{7042F427-5E02-4481-A15D-4260817735AD}">
      <dgm:prSet/>
      <dgm:spPr/>
      <dgm:t>
        <a:bodyPr/>
        <a:lstStyle/>
        <a:p>
          <a:endParaRPr lang="en-US"/>
        </a:p>
      </dgm:t>
    </dgm:pt>
    <dgm:pt modelId="{B97E951D-C25C-4200-A892-11C10B2FCEDA}" type="sibTrans" cxnId="{7042F427-5E02-4481-A15D-4260817735AD}">
      <dgm:prSet/>
      <dgm:spPr/>
      <dgm:t>
        <a:bodyPr/>
        <a:lstStyle/>
        <a:p>
          <a:endParaRPr lang="en-US"/>
        </a:p>
      </dgm:t>
    </dgm:pt>
    <dgm:pt modelId="{885D0151-E170-4D2E-88FA-80BFA4769BDC}">
      <dgm:prSet phldrT="[Text]"/>
      <dgm:spPr/>
      <dgm:t>
        <a:bodyPr/>
        <a:lstStyle/>
        <a:p>
          <a:pPr algn="ctr"/>
          <a:r>
            <a:rPr lang="en-US" dirty="0" smtClean="0"/>
            <a:t>64 GB</a:t>
          </a:r>
          <a:endParaRPr lang="en-US" dirty="0"/>
        </a:p>
      </dgm:t>
    </dgm:pt>
    <dgm:pt modelId="{D3D2F5FE-49A5-47A2-97C7-01D65AA19CD5}" type="parTrans" cxnId="{9BDBDC9A-2011-4CDF-8614-97E9A37B8AA4}">
      <dgm:prSet/>
      <dgm:spPr/>
      <dgm:t>
        <a:bodyPr/>
        <a:lstStyle/>
        <a:p>
          <a:endParaRPr lang="en-US"/>
        </a:p>
      </dgm:t>
    </dgm:pt>
    <dgm:pt modelId="{A3DD5B7C-ED52-42F2-BCCD-8C814334D4AA}" type="sibTrans" cxnId="{9BDBDC9A-2011-4CDF-8614-97E9A37B8AA4}">
      <dgm:prSet/>
      <dgm:spPr/>
      <dgm:t>
        <a:bodyPr/>
        <a:lstStyle/>
        <a:p>
          <a:endParaRPr lang="en-US"/>
        </a:p>
      </dgm:t>
    </dgm:pt>
    <dgm:pt modelId="{59142B4A-5D29-4C56-A911-D06C36992BED}">
      <dgm:prSet phldrT="[Text]"/>
      <dgm:spPr>
        <a:solidFill>
          <a:srgbClr val="F8B770"/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Threads</a:t>
          </a:r>
          <a:endParaRPr lang="en-US" dirty="0">
            <a:solidFill>
              <a:schemeClr val="bg1"/>
            </a:solidFill>
          </a:endParaRPr>
        </a:p>
      </dgm:t>
    </dgm:pt>
    <dgm:pt modelId="{473F30F3-BD27-4D1C-9CE6-00D7425EB108}" type="sibTrans" cxnId="{6A61D47D-2395-45C5-892A-AAD14ACB45A1}">
      <dgm:prSet/>
      <dgm:spPr/>
      <dgm:t>
        <a:bodyPr/>
        <a:lstStyle/>
        <a:p>
          <a:endParaRPr lang="en-US"/>
        </a:p>
      </dgm:t>
    </dgm:pt>
    <dgm:pt modelId="{1AE1443D-47A4-49C7-A3F1-1932160E1754}" type="parTrans" cxnId="{6A61D47D-2395-45C5-892A-AAD14ACB45A1}">
      <dgm:prSet/>
      <dgm:spPr/>
      <dgm:t>
        <a:bodyPr/>
        <a:lstStyle/>
        <a:p>
          <a:endParaRPr lang="en-US"/>
        </a:p>
      </dgm:t>
    </dgm:pt>
    <dgm:pt modelId="{BD97B2C2-FF13-44EB-8153-5BFA52AB469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Platform</a:t>
          </a:r>
          <a:endParaRPr lang="en-US" dirty="0">
            <a:solidFill>
              <a:schemeClr val="bg1"/>
            </a:solidFill>
          </a:endParaRPr>
        </a:p>
      </dgm:t>
    </dgm:pt>
    <dgm:pt modelId="{2A2D363B-C7F6-44DA-9779-EC26BC5BC5E7}" type="parTrans" cxnId="{7D76AC04-E940-4574-BDA7-B5D3215A4686}">
      <dgm:prSet/>
      <dgm:spPr/>
      <dgm:t>
        <a:bodyPr/>
        <a:lstStyle/>
        <a:p>
          <a:endParaRPr lang="en-US"/>
        </a:p>
      </dgm:t>
    </dgm:pt>
    <dgm:pt modelId="{4DC2447D-081A-4988-B823-39A4BC02ED56}" type="sibTrans" cxnId="{7D76AC04-E940-4574-BDA7-B5D3215A4686}">
      <dgm:prSet/>
      <dgm:spPr/>
      <dgm:t>
        <a:bodyPr/>
        <a:lstStyle/>
        <a:p>
          <a:endParaRPr lang="en-US"/>
        </a:p>
      </dgm:t>
    </dgm:pt>
    <dgm:pt modelId="{C4948FBE-C610-463D-B620-63F7651196EA}">
      <dgm:prSet phldrT="[Text]"/>
      <dgm:spPr/>
      <dgm:t>
        <a:bodyPr/>
        <a:lstStyle/>
        <a:p>
          <a:pPr algn="ctr" rtl="0"/>
          <a:r>
            <a:rPr lang="en-US" dirty="0" smtClean="0"/>
            <a:t>Sun’s Java SE Runtime 1.6.0</a:t>
          </a:r>
          <a:endParaRPr lang="en-US" dirty="0"/>
        </a:p>
      </dgm:t>
    </dgm:pt>
    <dgm:pt modelId="{CA654CAA-2B6A-4459-8941-C9D6D9D22D74}" type="parTrans" cxnId="{9166F93F-8B7F-4FA4-B452-35EA023CDCD3}">
      <dgm:prSet/>
      <dgm:spPr/>
      <dgm:t>
        <a:bodyPr/>
        <a:lstStyle/>
        <a:p>
          <a:endParaRPr lang="en-US"/>
        </a:p>
      </dgm:t>
    </dgm:pt>
    <dgm:pt modelId="{5F49DC31-A240-4E32-8A00-8D394678187C}" type="sibTrans" cxnId="{9166F93F-8B7F-4FA4-B452-35EA023CDCD3}">
      <dgm:prSet/>
      <dgm:spPr/>
      <dgm:t>
        <a:bodyPr/>
        <a:lstStyle/>
        <a:p>
          <a:endParaRPr lang="en-US"/>
        </a:p>
      </dgm:t>
    </dgm:pt>
    <dgm:pt modelId="{797704A7-0F23-4B9F-A393-B9979BFDD109}">
      <dgm:prSet phldrT="[Text]"/>
      <dgm:spPr/>
      <dgm:t>
        <a:bodyPr/>
        <a:lstStyle/>
        <a:p>
          <a:pPr algn="ctr"/>
          <a:r>
            <a:rPr lang="en-US" dirty="0" smtClean="0"/>
            <a:t>24</a:t>
          </a:r>
          <a:endParaRPr lang="en-US" dirty="0"/>
        </a:p>
      </dgm:t>
    </dgm:pt>
    <dgm:pt modelId="{E7AF41D0-7EAC-40CD-9644-2869C8A7EF16}" type="parTrans" cxnId="{075DAF1B-CED2-4603-896C-C1C0874526FF}">
      <dgm:prSet/>
      <dgm:spPr/>
      <dgm:t>
        <a:bodyPr/>
        <a:lstStyle/>
        <a:p>
          <a:endParaRPr lang="en-US"/>
        </a:p>
      </dgm:t>
    </dgm:pt>
    <dgm:pt modelId="{FBB315AF-98D6-46C2-849C-B342B90097FB}" type="sibTrans" cxnId="{075DAF1B-CED2-4603-896C-C1C0874526FF}">
      <dgm:prSet/>
      <dgm:spPr/>
      <dgm:t>
        <a:bodyPr/>
        <a:lstStyle/>
        <a:p>
          <a:endParaRPr lang="en-US"/>
        </a:p>
      </dgm:t>
    </dgm:pt>
    <dgm:pt modelId="{EB4BBC58-A38D-4118-A63C-647256042F00}" type="pres">
      <dgm:prSet presAssocID="{72F53E0D-2E87-4B99-97CF-78EDE75730D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6ADD7D6-3DD7-4F99-83AA-099FB0253719}" type="pres">
      <dgm:prSet presAssocID="{37DBF47E-DB1E-43DE-BF1D-45612DF9ED6C}" presName="composite" presStyleCnt="0"/>
      <dgm:spPr/>
    </dgm:pt>
    <dgm:pt modelId="{CFFBDE69-F4B3-42CF-BDD1-D233E738BE6D}" type="pres">
      <dgm:prSet presAssocID="{37DBF47E-DB1E-43DE-BF1D-45612DF9ED6C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1BD2F-8068-4078-8F1C-A1A62792512B}" type="pres">
      <dgm:prSet presAssocID="{37DBF47E-DB1E-43DE-BF1D-45612DF9ED6C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B0DEE-6BC1-4A24-906C-B055E0E75BB3}" type="pres">
      <dgm:prSet presAssocID="{37DBF47E-DB1E-43DE-BF1D-45612DF9ED6C}" presName="Accent" presStyleLbl="parChTrans1D1" presStyleIdx="0" presStyleCnt="5"/>
      <dgm:spPr/>
    </dgm:pt>
    <dgm:pt modelId="{D9573E36-5ED5-427F-B68A-C89663D787DF}" type="pres">
      <dgm:prSet presAssocID="{BB10F694-C63B-4DF2-BC73-966C2EA3E7DE}" presName="sibTrans" presStyleCnt="0"/>
      <dgm:spPr/>
    </dgm:pt>
    <dgm:pt modelId="{60F479E8-20F1-445C-A1CD-0C3812D4040A}" type="pres">
      <dgm:prSet presAssocID="{B368E84E-A902-4330-BB49-4326A15FAEEA}" presName="composite" presStyleCnt="0"/>
      <dgm:spPr/>
    </dgm:pt>
    <dgm:pt modelId="{D04B6F87-E60A-48B9-9D6A-DCFD0AC6E62A}" type="pres">
      <dgm:prSet presAssocID="{B368E84E-A902-4330-BB49-4326A15FAEEA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859BC1-2BE4-4FEB-A85D-454748F0CCD7}" type="pres">
      <dgm:prSet presAssocID="{B368E84E-A902-4330-BB49-4326A15FAEEA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699982-F094-4362-88E9-8B4A430C5A35}" type="pres">
      <dgm:prSet presAssocID="{B368E84E-A902-4330-BB49-4326A15FAEEA}" presName="Accent" presStyleLbl="parChTrans1D1" presStyleIdx="1" presStyleCnt="5"/>
      <dgm:spPr/>
    </dgm:pt>
    <dgm:pt modelId="{5FFF0904-E478-404B-A5AF-D26F52490495}" type="pres">
      <dgm:prSet presAssocID="{B2489086-FD65-4842-B077-08FFED34FBFD}" presName="sibTrans" presStyleCnt="0"/>
      <dgm:spPr/>
    </dgm:pt>
    <dgm:pt modelId="{0BA52A94-123D-4AD6-8B25-FF3BCB07E7BD}" type="pres">
      <dgm:prSet presAssocID="{03DA97D6-E698-436E-9E70-EC8E3965606D}" presName="composite" presStyleCnt="0"/>
      <dgm:spPr/>
    </dgm:pt>
    <dgm:pt modelId="{FE088BFD-9874-4888-B2E3-747698FF1819}" type="pres">
      <dgm:prSet presAssocID="{03DA97D6-E698-436E-9E70-EC8E3965606D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34D02-AFA7-4A81-AD54-547C5ED49DE4}" type="pres">
      <dgm:prSet presAssocID="{03DA97D6-E698-436E-9E70-EC8E3965606D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5B21A-1117-4E64-8A35-8E98249C7AEB}" type="pres">
      <dgm:prSet presAssocID="{03DA97D6-E698-436E-9E70-EC8E3965606D}" presName="Accent" presStyleLbl="parChTrans1D1" presStyleIdx="2" presStyleCnt="5"/>
      <dgm:spPr/>
    </dgm:pt>
    <dgm:pt modelId="{CD79C649-633E-480F-9DAE-0B2B25BFD6DB}" type="pres">
      <dgm:prSet presAssocID="{B97E951D-C25C-4200-A892-11C10B2FCEDA}" presName="sibTrans" presStyleCnt="0"/>
      <dgm:spPr/>
    </dgm:pt>
    <dgm:pt modelId="{81125258-0B1B-42F4-9586-0E8A559726E8}" type="pres">
      <dgm:prSet presAssocID="{59142B4A-5D29-4C56-A911-D06C36992BED}" presName="composite" presStyleCnt="0"/>
      <dgm:spPr/>
    </dgm:pt>
    <dgm:pt modelId="{E1338029-9FCB-4E8A-9A84-5451634FBF30}" type="pres">
      <dgm:prSet presAssocID="{59142B4A-5D29-4C56-A911-D06C36992BED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6FAA97-7C14-403B-9E3C-C012A73DAA6A}" type="pres">
      <dgm:prSet presAssocID="{59142B4A-5D29-4C56-A911-D06C36992BED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FF87F-72F8-4895-B31C-E33172AFDFE5}" type="pres">
      <dgm:prSet presAssocID="{59142B4A-5D29-4C56-A911-D06C36992BED}" presName="Accent" presStyleLbl="parChTrans1D1" presStyleIdx="3" presStyleCnt="5"/>
      <dgm:spPr/>
    </dgm:pt>
    <dgm:pt modelId="{4830D886-1089-4FFC-9204-F4D98976EAC6}" type="pres">
      <dgm:prSet presAssocID="{473F30F3-BD27-4D1C-9CE6-00D7425EB108}" presName="sibTrans" presStyleCnt="0"/>
      <dgm:spPr/>
    </dgm:pt>
    <dgm:pt modelId="{CF190B08-0247-41AC-B488-4837742024A5}" type="pres">
      <dgm:prSet presAssocID="{BD97B2C2-FF13-44EB-8153-5BFA52AB4696}" presName="composite" presStyleCnt="0"/>
      <dgm:spPr/>
    </dgm:pt>
    <dgm:pt modelId="{F20CDCB6-1D1C-40DB-AD80-3A332F678ACD}" type="pres">
      <dgm:prSet presAssocID="{BD97B2C2-FF13-44EB-8153-5BFA52AB4696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52B7B6-3088-4098-82AC-ECA331D60F98}" type="pres">
      <dgm:prSet presAssocID="{BD97B2C2-FF13-44EB-8153-5BFA52AB4696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213CF-33AF-49DE-9AC9-06E0CF12D887}" type="pres">
      <dgm:prSet presAssocID="{BD97B2C2-FF13-44EB-8153-5BFA52AB4696}" presName="Accent" presStyleLbl="parChTrans1D1" presStyleIdx="4" presStyleCnt="5"/>
      <dgm:spPr/>
    </dgm:pt>
  </dgm:ptLst>
  <dgm:cxnLst>
    <dgm:cxn modelId="{075DAF1B-CED2-4603-896C-C1C0874526FF}" srcId="{59142B4A-5D29-4C56-A911-D06C36992BED}" destId="{797704A7-0F23-4B9F-A393-B9979BFDD109}" srcOrd="0" destOrd="0" parTransId="{E7AF41D0-7EAC-40CD-9644-2869C8A7EF16}" sibTransId="{FBB315AF-98D6-46C2-849C-B342B90097FB}"/>
    <dgm:cxn modelId="{D4036C69-BA98-4EA7-BA42-D8A4A43EF082}" srcId="{B368E84E-A902-4330-BB49-4326A15FAEEA}" destId="{3E991606-78F4-4282-AADE-E612B3137EED}" srcOrd="0" destOrd="0" parTransId="{67E3BA1B-866B-41B2-BDF0-03DB08514843}" sibTransId="{68F6D9E2-5CF9-4076-9EBC-4B693819B402}"/>
    <dgm:cxn modelId="{2523D37A-9E5F-40CA-B7D7-73C6D25B3D80}" type="presOf" srcId="{885D0151-E170-4D2E-88FA-80BFA4769BDC}" destId="{FE088BFD-9874-4888-B2E3-747698FF1819}" srcOrd="0" destOrd="0" presId="urn:microsoft.com/office/officeart/2011/layout/TabList"/>
    <dgm:cxn modelId="{A47AE7E3-0E83-437F-845C-94E62B8BB53B}" type="presOf" srcId="{2D0B0BA6-50BC-433C-9099-8296CD9D1ADC}" destId="{CFFBDE69-F4B3-42CF-BDD1-D233E738BE6D}" srcOrd="0" destOrd="0" presId="urn:microsoft.com/office/officeart/2011/layout/TabList"/>
    <dgm:cxn modelId="{9BDBDC9A-2011-4CDF-8614-97E9A37B8AA4}" srcId="{03DA97D6-E698-436E-9E70-EC8E3965606D}" destId="{885D0151-E170-4D2E-88FA-80BFA4769BDC}" srcOrd="0" destOrd="0" parTransId="{D3D2F5FE-49A5-47A2-97C7-01D65AA19CD5}" sibTransId="{A3DD5B7C-ED52-42F2-BCCD-8C814334D4AA}"/>
    <dgm:cxn modelId="{7D76AC04-E940-4574-BDA7-B5D3215A4686}" srcId="{72F53E0D-2E87-4B99-97CF-78EDE75730D4}" destId="{BD97B2C2-FF13-44EB-8153-5BFA52AB4696}" srcOrd="4" destOrd="0" parTransId="{2A2D363B-C7F6-44DA-9779-EC26BC5BC5E7}" sibTransId="{4DC2447D-081A-4988-B823-39A4BC02ED56}"/>
    <dgm:cxn modelId="{9166F93F-8B7F-4FA4-B452-35EA023CDCD3}" srcId="{BD97B2C2-FF13-44EB-8153-5BFA52AB4696}" destId="{C4948FBE-C610-463D-B620-63F7651196EA}" srcOrd="0" destOrd="0" parTransId="{CA654CAA-2B6A-4459-8941-C9D6D9D22D74}" sibTransId="{5F49DC31-A240-4E32-8A00-8D394678187C}"/>
    <dgm:cxn modelId="{A5CD2BD7-EA5B-42B3-8E37-B8578947F3C8}" srcId="{37DBF47E-DB1E-43DE-BF1D-45612DF9ED6C}" destId="{2D0B0BA6-50BC-433C-9099-8296CD9D1ADC}" srcOrd="0" destOrd="0" parTransId="{D6FC2992-6366-4B42-A4A2-A935232D0BAC}" sibTransId="{9AE72AA6-AAA2-4CC9-BA23-B381B35C7D4F}"/>
    <dgm:cxn modelId="{4CE05A6C-9D3C-4F56-8253-FA9A3135FFDA}" type="presOf" srcId="{37DBF47E-DB1E-43DE-BF1D-45612DF9ED6C}" destId="{C6D1BD2F-8068-4078-8F1C-A1A62792512B}" srcOrd="0" destOrd="0" presId="urn:microsoft.com/office/officeart/2011/layout/TabList"/>
    <dgm:cxn modelId="{E614F330-8799-4FB3-A8F6-0D4480EA9CD4}" type="presOf" srcId="{03DA97D6-E698-436E-9E70-EC8E3965606D}" destId="{51334D02-AFA7-4A81-AD54-547C5ED49DE4}" srcOrd="0" destOrd="0" presId="urn:microsoft.com/office/officeart/2011/layout/TabList"/>
    <dgm:cxn modelId="{FB4219BB-8355-41A9-B7B1-FB888BC988F2}" srcId="{72F53E0D-2E87-4B99-97CF-78EDE75730D4}" destId="{B368E84E-A902-4330-BB49-4326A15FAEEA}" srcOrd="1" destOrd="0" parTransId="{FF07C500-5675-4826-B6C4-B14C74AD2239}" sibTransId="{B2489086-FD65-4842-B077-08FFED34FBFD}"/>
    <dgm:cxn modelId="{7042F427-5E02-4481-A15D-4260817735AD}" srcId="{72F53E0D-2E87-4B99-97CF-78EDE75730D4}" destId="{03DA97D6-E698-436E-9E70-EC8E3965606D}" srcOrd="2" destOrd="0" parTransId="{22068F33-57AD-4A21-97C7-38EF9E404CB3}" sibTransId="{B97E951D-C25C-4200-A892-11C10B2FCEDA}"/>
    <dgm:cxn modelId="{CDB757C5-7977-4A71-8A26-B758F2496684}" type="presOf" srcId="{BD97B2C2-FF13-44EB-8153-5BFA52AB4696}" destId="{8852B7B6-3088-4098-82AC-ECA331D60F98}" srcOrd="0" destOrd="0" presId="urn:microsoft.com/office/officeart/2011/layout/TabList"/>
    <dgm:cxn modelId="{881E2117-E1C6-4C7C-B4DB-8723E1791EE1}" type="presOf" srcId="{59142B4A-5D29-4C56-A911-D06C36992BED}" destId="{696FAA97-7C14-403B-9E3C-C012A73DAA6A}" srcOrd="0" destOrd="0" presId="urn:microsoft.com/office/officeart/2011/layout/TabList"/>
    <dgm:cxn modelId="{9955A8AD-723A-4AE2-83E8-984B855B8EF9}" type="presOf" srcId="{C4948FBE-C610-463D-B620-63F7651196EA}" destId="{F20CDCB6-1D1C-40DB-AD80-3A332F678ACD}" srcOrd="0" destOrd="0" presId="urn:microsoft.com/office/officeart/2011/layout/TabList"/>
    <dgm:cxn modelId="{E98ABA8C-61F4-4938-9B74-8F8E9DDDBFD5}" type="presOf" srcId="{B368E84E-A902-4330-BB49-4326A15FAEEA}" destId="{47859BC1-2BE4-4FEB-A85D-454748F0CCD7}" srcOrd="0" destOrd="0" presId="urn:microsoft.com/office/officeart/2011/layout/TabList"/>
    <dgm:cxn modelId="{6A61D47D-2395-45C5-892A-AAD14ACB45A1}" srcId="{72F53E0D-2E87-4B99-97CF-78EDE75730D4}" destId="{59142B4A-5D29-4C56-A911-D06C36992BED}" srcOrd="3" destOrd="0" parTransId="{1AE1443D-47A4-49C7-A3F1-1932160E1754}" sibTransId="{473F30F3-BD27-4D1C-9CE6-00D7425EB108}"/>
    <dgm:cxn modelId="{54F14FE8-87AD-4717-A02F-C507AD7E4376}" type="presOf" srcId="{3E991606-78F4-4282-AADE-E612B3137EED}" destId="{D04B6F87-E60A-48B9-9D6A-DCFD0AC6E62A}" srcOrd="0" destOrd="0" presId="urn:microsoft.com/office/officeart/2011/layout/TabList"/>
    <dgm:cxn modelId="{0411FA27-13C3-455B-BDCF-5FA78F43F963}" srcId="{72F53E0D-2E87-4B99-97CF-78EDE75730D4}" destId="{37DBF47E-DB1E-43DE-BF1D-45612DF9ED6C}" srcOrd="0" destOrd="0" parTransId="{BB1809DF-DD24-448E-9A0A-8CAE803BC968}" sibTransId="{BB10F694-C63B-4DF2-BC73-966C2EA3E7DE}"/>
    <dgm:cxn modelId="{A7DD8D39-82A7-4369-92A3-D4B08CA4AFEC}" type="presOf" srcId="{797704A7-0F23-4B9F-A393-B9979BFDD109}" destId="{E1338029-9FCB-4E8A-9A84-5451634FBF30}" srcOrd="0" destOrd="0" presId="urn:microsoft.com/office/officeart/2011/layout/TabList"/>
    <dgm:cxn modelId="{65930E36-4595-46F0-AC4E-4368C7548E8D}" type="presOf" srcId="{72F53E0D-2E87-4B99-97CF-78EDE75730D4}" destId="{EB4BBC58-A38D-4118-A63C-647256042F00}" srcOrd="0" destOrd="0" presId="urn:microsoft.com/office/officeart/2011/layout/TabList"/>
    <dgm:cxn modelId="{6C5AA6C7-6A4E-4911-BC4D-4662E3349A6D}" type="presParOf" srcId="{EB4BBC58-A38D-4118-A63C-647256042F00}" destId="{76ADD7D6-3DD7-4F99-83AA-099FB0253719}" srcOrd="0" destOrd="0" presId="urn:microsoft.com/office/officeart/2011/layout/TabList"/>
    <dgm:cxn modelId="{EF38FEEA-B7BE-434C-BA57-29FF9CEA3667}" type="presParOf" srcId="{76ADD7D6-3DD7-4F99-83AA-099FB0253719}" destId="{CFFBDE69-F4B3-42CF-BDD1-D233E738BE6D}" srcOrd="0" destOrd="0" presId="urn:microsoft.com/office/officeart/2011/layout/TabList"/>
    <dgm:cxn modelId="{9E239D51-37CE-4AB9-8E59-1757EB591FAF}" type="presParOf" srcId="{76ADD7D6-3DD7-4F99-83AA-099FB0253719}" destId="{C6D1BD2F-8068-4078-8F1C-A1A62792512B}" srcOrd="1" destOrd="0" presId="urn:microsoft.com/office/officeart/2011/layout/TabList"/>
    <dgm:cxn modelId="{49949219-D477-492E-A921-005C28CAC817}" type="presParOf" srcId="{76ADD7D6-3DD7-4F99-83AA-099FB0253719}" destId="{4B2B0DEE-6BC1-4A24-906C-B055E0E75BB3}" srcOrd="2" destOrd="0" presId="urn:microsoft.com/office/officeart/2011/layout/TabList"/>
    <dgm:cxn modelId="{65B2FAFC-78AC-452E-98F5-A2A823D1D376}" type="presParOf" srcId="{EB4BBC58-A38D-4118-A63C-647256042F00}" destId="{D9573E36-5ED5-427F-B68A-C89663D787DF}" srcOrd="1" destOrd="0" presId="urn:microsoft.com/office/officeart/2011/layout/TabList"/>
    <dgm:cxn modelId="{B778B6F1-7E9C-4364-A2EC-33E2630897DA}" type="presParOf" srcId="{EB4BBC58-A38D-4118-A63C-647256042F00}" destId="{60F479E8-20F1-445C-A1CD-0C3812D4040A}" srcOrd="2" destOrd="0" presId="urn:microsoft.com/office/officeart/2011/layout/TabList"/>
    <dgm:cxn modelId="{CB2F3BE4-28D2-42DA-839C-9760620C573B}" type="presParOf" srcId="{60F479E8-20F1-445C-A1CD-0C3812D4040A}" destId="{D04B6F87-E60A-48B9-9D6A-DCFD0AC6E62A}" srcOrd="0" destOrd="0" presId="urn:microsoft.com/office/officeart/2011/layout/TabList"/>
    <dgm:cxn modelId="{29B3D3E6-147C-491B-9AEE-BB14234528E5}" type="presParOf" srcId="{60F479E8-20F1-445C-A1CD-0C3812D4040A}" destId="{47859BC1-2BE4-4FEB-A85D-454748F0CCD7}" srcOrd="1" destOrd="0" presId="urn:microsoft.com/office/officeart/2011/layout/TabList"/>
    <dgm:cxn modelId="{F7131781-9904-46F8-8CA6-F601107FEB55}" type="presParOf" srcId="{60F479E8-20F1-445C-A1CD-0C3812D4040A}" destId="{D6699982-F094-4362-88E9-8B4A430C5A35}" srcOrd="2" destOrd="0" presId="urn:microsoft.com/office/officeart/2011/layout/TabList"/>
    <dgm:cxn modelId="{F02A36E1-C547-4518-9127-D725C911B909}" type="presParOf" srcId="{EB4BBC58-A38D-4118-A63C-647256042F00}" destId="{5FFF0904-E478-404B-A5AF-D26F52490495}" srcOrd="3" destOrd="0" presId="urn:microsoft.com/office/officeart/2011/layout/TabList"/>
    <dgm:cxn modelId="{F0E92094-75F1-4A19-91EA-C0E4BC85D72F}" type="presParOf" srcId="{EB4BBC58-A38D-4118-A63C-647256042F00}" destId="{0BA52A94-123D-4AD6-8B25-FF3BCB07E7BD}" srcOrd="4" destOrd="0" presId="urn:microsoft.com/office/officeart/2011/layout/TabList"/>
    <dgm:cxn modelId="{77600CEF-0F45-4FC7-8F5D-E906E8BC504C}" type="presParOf" srcId="{0BA52A94-123D-4AD6-8B25-FF3BCB07E7BD}" destId="{FE088BFD-9874-4888-B2E3-747698FF1819}" srcOrd="0" destOrd="0" presId="urn:microsoft.com/office/officeart/2011/layout/TabList"/>
    <dgm:cxn modelId="{4ADB4290-7B37-4715-A8A9-218BA9415AE3}" type="presParOf" srcId="{0BA52A94-123D-4AD6-8B25-FF3BCB07E7BD}" destId="{51334D02-AFA7-4A81-AD54-547C5ED49DE4}" srcOrd="1" destOrd="0" presId="urn:microsoft.com/office/officeart/2011/layout/TabList"/>
    <dgm:cxn modelId="{C0E2B279-ED22-4262-ACDC-B47A32639574}" type="presParOf" srcId="{0BA52A94-123D-4AD6-8B25-FF3BCB07E7BD}" destId="{16E5B21A-1117-4E64-8A35-8E98249C7AEB}" srcOrd="2" destOrd="0" presId="urn:microsoft.com/office/officeart/2011/layout/TabList"/>
    <dgm:cxn modelId="{81CB1C08-7A45-451A-9B0B-7B51E75B63E6}" type="presParOf" srcId="{EB4BBC58-A38D-4118-A63C-647256042F00}" destId="{CD79C649-633E-480F-9DAE-0B2B25BFD6DB}" srcOrd="5" destOrd="0" presId="urn:microsoft.com/office/officeart/2011/layout/TabList"/>
    <dgm:cxn modelId="{D962541B-3851-432D-B20D-546742DF2538}" type="presParOf" srcId="{EB4BBC58-A38D-4118-A63C-647256042F00}" destId="{81125258-0B1B-42F4-9586-0E8A559726E8}" srcOrd="6" destOrd="0" presId="urn:microsoft.com/office/officeart/2011/layout/TabList"/>
    <dgm:cxn modelId="{E018EA89-8FB0-45B7-BE14-DCB2B5BF49C5}" type="presParOf" srcId="{81125258-0B1B-42F4-9586-0E8A559726E8}" destId="{E1338029-9FCB-4E8A-9A84-5451634FBF30}" srcOrd="0" destOrd="0" presId="urn:microsoft.com/office/officeart/2011/layout/TabList"/>
    <dgm:cxn modelId="{5F9F3C03-5247-426D-9AE0-8C699362D160}" type="presParOf" srcId="{81125258-0B1B-42F4-9586-0E8A559726E8}" destId="{696FAA97-7C14-403B-9E3C-C012A73DAA6A}" srcOrd="1" destOrd="0" presId="urn:microsoft.com/office/officeart/2011/layout/TabList"/>
    <dgm:cxn modelId="{D9617CFB-7683-4D63-B9F4-A77C3E6AFD7B}" type="presParOf" srcId="{81125258-0B1B-42F4-9586-0E8A559726E8}" destId="{25AFF87F-72F8-4895-B31C-E33172AFDFE5}" srcOrd="2" destOrd="0" presId="urn:microsoft.com/office/officeart/2011/layout/TabList"/>
    <dgm:cxn modelId="{1D1AF8AD-9E51-469E-B2C8-0F131FDD992B}" type="presParOf" srcId="{EB4BBC58-A38D-4118-A63C-647256042F00}" destId="{4830D886-1089-4FFC-9204-F4D98976EAC6}" srcOrd="7" destOrd="0" presId="urn:microsoft.com/office/officeart/2011/layout/TabList"/>
    <dgm:cxn modelId="{A36399EB-FA50-4CBE-9857-A45656D9CA91}" type="presParOf" srcId="{EB4BBC58-A38D-4118-A63C-647256042F00}" destId="{CF190B08-0247-41AC-B488-4837742024A5}" srcOrd="8" destOrd="0" presId="urn:microsoft.com/office/officeart/2011/layout/TabList"/>
    <dgm:cxn modelId="{AE9C4EFC-BADC-4846-B905-184C229A0C2F}" type="presParOf" srcId="{CF190B08-0247-41AC-B488-4837742024A5}" destId="{F20CDCB6-1D1C-40DB-AD80-3A332F678ACD}" srcOrd="0" destOrd="0" presId="urn:microsoft.com/office/officeart/2011/layout/TabList"/>
    <dgm:cxn modelId="{1449D27F-699F-4C6F-9677-C21BE9FD9CE4}" type="presParOf" srcId="{CF190B08-0247-41AC-B488-4837742024A5}" destId="{8852B7B6-3088-4098-82AC-ECA331D60F98}" srcOrd="1" destOrd="0" presId="urn:microsoft.com/office/officeart/2011/layout/TabList"/>
    <dgm:cxn modelId="{74D34BEE-8813-4D84-8680-3CA7B8F58141}" type="presParOf" srcId="{CF190B08-0247-41AC-B488-4837742024A5}" destId="{719213CF-33AF-49DE-9AC9-06E0CF12D88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13CF-33AF-49DE-9AC9-06E0CF12D887}">
      <dsp:nvSpPr>
        <dsp:cNvPr id="0" name=""/>
        <dsp:cNvSpPr/>
      </dsp:nvSpPr>
      <dsp:spPr>
        <a:xfrm>
          <a:off x="0" y="4061151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FF87F-72F8-4895-B31C-E33172AFDFE5}">
      <dsp:nvSpPr>
        <dsp:cNvPr id="0" name=""/>
        <dsp:cNvSpPr/>
      </dsp:nvSpPr>
      <dsp:spPr>
        <a:xfrm>
          <a:off x="0" y="3241686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5B21A-1117-4E64-8A35-8E98249C7AEB}">
      <dsp:nvSpPr>
        <dsp:cNvPr id="0" name=""/>
        <dsp:cNvSpPr/>
      </dsp:nvSpPr>
      <dsp:spPr>
        <a:xfrm>
          <a:off x="0" y="2422221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699982-F094-4362-88E9-8B4A430C5A35}">
      <dsp:nvSpPr>
        <dsp:cNvPr id="0" name=""/>
        <dsp:cNvSpPr/>
      </dsp:nvSpPr>
      <dsp:spPr>
        <a:xfrm>
          <a:off x="0" y="1602756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B0DEE-6BC1-4A24-906C-B055E0E75BB3}">
      <dsp:nvSpPr>
        <dsp:cNvPr id="0" name=""/>
        <dsp:cNvSpPr/>
      </dsp:nvSpPr>
      <dsp:spPr>
        <a:xfrm>
          <a:off x="0" y="783291"/>
          <a:ext cx="6096000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BDE69-F4B3-42CF-BDD1-D233E738BE6D}">
      <dsp:nvSpPr>
        <dsp:cNvPr id="0" name=""/>
        <dsp:cNvSpPr/>
      </dsp:nvSpPr>
      <dsp:spPr>
        <a:xfrm>
          <a:off x="1584959" y="2848"/>
          <a:ext cx="4511040" cy="780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Two six core 2.66 </a:t>
          </a:r>
          <a:r>
            <a:rPr lang="en-US" sz="2000" kern="1200" dirty="0" err="1" smtClean="0"/>
            <a:t>Ghz</a:t>
          </a:r>
          <a:r>
            <a:rPr lang="en-US" sz="2000" kern="1200" dirty="0" smtClean="0"/>
            <a:t> Intel Xeon GHz </a:t>
          </a:r>
          <a:r>
            <a:rPr lang="en-US" sz="2000" kern="1200" baseline="0" dirty="0" smtClean="0"/>
            <a:t>processors</a:t>
          </a:r>
          <a:endParaRPr lang="en-US" sz="2000" kern="1200" dirty="0"/>
        </a:p>
      </dsp:txBody>
      <dsp:txXfrm>
        <a:off x="1584959" y="2848"/>
        <a:ext cx="4511040" cy="780442"/>
      </dsp:txXfrm>
    </dsp:sp>
    <dsp:sp modelId="{C6D1BD2F-8068-4078-8F1C-A1A62792512B}">
      <dsp:nvSpPr>
        <dsp:cNvPr id="0" name=""/>
        <dsp:cNvSpPr/>
      </dsp:nvSpPr>
      <dsp:spPr>
        <a:xfrm>
          <a:off x="0" y="2848"/>
          <a:ext cx="1584960" cy="780442"/>
        </a:xfrm>
        <a:prstGeom prst="round2SameRect">
          <a:avLst>
            <a:gd name="adj1" fmla="val 16670"/>
            <a:gd name="adj2" fmla="val 0"/>
          </a:avLst>
        </a:prstGeom>
        <a:solidFill>
          <a:srgbClr val="DD697C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Architecture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8105" y="40953"/>
        <a:ext cx="1508750" cy="742337"/>
      </dsp:txXfrm>
    </dsp:sp>
    <dsp:sp modelId="{D04B6F87-E60A-48B9-9D6A-DCFD0AC6E62A}">
      <dsp:nvSpPr>
        <dsp:cNvPr id="0" name=""/>
        <dsp:cNvSpPr/>
      </dsp:nvSpPr>
      <dsp:spPr>
        <a:xfrm>
          <a:off x="1584959" y="822313"/>
          <a:ext cx="4511040" cy="780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Ubuntu Linux 12.10 </a:t>
          </a:r>
          <a:endParaRPr lang="en-US" sz="2000" kern="1200" dirty="0"/>
        </a:p>
      </dsp:txBody>
      <dsp:txXfrm>
        <a:off x="1584959" y="822313"/>
        <a:ext cx="4511040" cy="780442"/>
      </dsp:txXfrm>
    </dsp:sp>
    <dsp:sp modelId="{47859BC1-2BE4-4FEB-A85D-454748F0CCD7}">
      <dsp:nvSpPr>
        <dsp:cNvPr id="0" name=""/>
        <dsp:cNvSpPr/>
      </dsp:nvSpPr>
      <dsp:spPr>
        <a:xfrm>
          <a:off x="0" y="822313"/>
          <a:ext cx="1584960" cy="780442"/>
        </a:xfrm>
        <a:prstGeom prst="round2SameRect">
          <a:avLst>
            <a:gd name="adj1" fmla="val 16670"/>
            <a:gd name="adj2" fmla="val 0"/>
          </a:avLst>
        </a:prstGeom>
        <a:solidFill>
          <a:srgbClr val="AE78D6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OS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8105" y="860418"/>
        <a:ext cx="1508750" cy="742337"/>
      </dsp:txXfrm>
    </dsp:sp>
    <dsp:sp modelId="{FE088BFD-9874-4888-B2E3-747698FF1819}">
      <dsp:nvSpPr>
        <dsp:cNvPr id="0" name=""/>
        <dsp:cNvSpPr/>
      </dsp:nvSpPr>
      <dsp:spPr>
        <a:xfrm>
          <a:off x="1584959" y="1641778"/>
          <a:ext cx="4511040" cy="780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64 GB</a:t>
          </a:r>
          <a:endParaRPr lang="en-US" sz="2000" kern="1200" dirty="0"/>
        </a:p>
      </dsp:txBody>
      <dsp:txXfrm>
        <a:off x="1584959" y="1641778"/>
        <a:ext cx="4511040" cy="780442"/>
      </dsp:txXfrm>
    </dsp:sp>
    <dsp:sp modelId="{51334D02-AFA7-4A81-AD54-547C5ED49DE4}">
      <dsp:nvSpPr>
        <dsp:cNvPr id="0" name=""/>
        <dsp:cNvSpPr/>
      </dsp:nvSpPr>
      <dsp:spPr>
        <a:xfrm>
          <a:off x="0" y="1641778"/>
          <a:ext cx="1584960" cy="780442"/>
        </a:xfrm>
        <a:prstGeom prst="round2SameRect">
          <a:avLst>
            <a:gd name="adj1" fmla="val 16670"/>
            <a:gd name="adj2" fmla="val 0"/>
          </a:avLst>
        </a:prstGeom>
        <a:solidFill>
          <a:srgbClr val="5DCB7A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RAM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8105" y="1679883"/>
        <a:ext cx="1508750" cy="742337"/>
      </dsp:txXfrm>
    </dsp:sp>
    <dsp:sp modelId="{E1338029-9FCB-4E8A-9A84-5451634FBF30}">
      <dsp:nvSpPr>
        <dsp:cNvPr id="0" name=""/>
        <dsp:cNvSpPr/>
      </dsp:nvSpPr>
      <dsp:spPr>
        <a:xfrm>
          <a:off x="1584959" y="2461243"/>
          <a:ext cx="4511040" cy="780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24</a:t>
          </a:r>
          <a:endParaRPr lang="en-US" sz="2000" kern="1200" dirty="0"/>
        </a:p>
      </dsp:txBody>
      <dsp:txXfrm>
        <a:off x="1584959" y="2461243"/>
        <a:ext cx="4511040" cy="780442"/>
      </dsp:txXfrm>
    </dsp:sp>
    <dsp:sp modelId="{696FAA97-7C14-403B-9E3C-C012A73DAA6A}">
      <dsp:nvSpPr>
        <dsp:cNvPr id="0" name=""/>
        <dsp:cNvSpPr/>
      </dsp:nvSpPr>
      <dsp:spPr>
        <a:xfrm>
          <a:off x="0" y="2461243"/>
          <a:ext cx="1584960" cy="780442"/>
        </a:xfrm>
        <a:prstGeom prst="round2SameRect">
          <a:avLst>
            <a:gd name="adj1" fmla="val 16670"/>
            <a:gd name="adj2" fmla="val 0"/>
          </a:avLst>
        </a:prstGeom>
        <a:solidFill>
          <a:srgbClr val="F8B770"/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Threads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8105" y="2499348"/>
        <a:ext cx="1508750" cy="742337"/>
      </dsp:txXfrm>
    </dsp:sp>
    <dsp:sp modelId="{F20CDCB6-1D1C-40DB-AD80-3A332F678ACD}">
      <dsp:nvSpPr>
        <dsp:cNvPr id="0" name=""/>
        <dsp:cNvSpPr/>
      </dsp:nvSpPr>
      <dsp:spPr>
        <a:xfrm>
          <a:off x="1584959" y="3280708"/>
          <a:ext cx="4511040" cy="780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Sun’s Java SE Runtime 1.6.0</a:t>
          </a:r>
          <a:endParaRPr lang="en-US" sz="2000" kern="1200" dirty="0"/>
        </a:p>
      </dsp:txBody>
      <dsp:txXfrm>
        <a:off x="1584959" y="3280708"/>
        <a:ext cx="4511040" cy="780442"/>
      </dsp:txXfrm>
    </dsp:sp>
    <dsp:sp modelId="{8852B7B6-3088-4098-82AC-ECA331D60F98}">
      <dsp:nvSpPr>
        <dsp:cNvPr id="0" name=""/>
        <dsp:cNvSpPr/>
      </dsp:nvSpPr>
      <dsp:spPr>
        <a:xfrm>
          <a:off x="0" y="3280708"/>
          <a:ext cx="1584960" cy="780442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lumMod val="75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</a:rPr>
            <a:t>Platform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8105" y="3318813"/>
        <a:ext cx="1508750" cy="74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951E4-0C3F-4961-A733-9E3F5A0A9D26}" type="datetimeFigureOut">
              <a:rPr lang="en-US" smtClean="0"/>
              <a:t>5/9/2013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7F2C6-F300-4122-B6E9-CAD26E02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F2C6-F300-4122-B6E9-CAD26E0232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</a:rPr>
              <a:t>A Real-Time system is any information processing system which has to respond to externally generated request within a finite and specified period, and the correctness depends not only on the logical result but also the time it was delivered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F2C6-F300-4122-B6E9-CAD26E0232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30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Tell about the uses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F2C6-F300-4122-B6E9-CAD26E0232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Instead of matrix representation they use directed graph which is somewhat less flexible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F2C6-F300-4122-B6E9-CAD26E0232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- The ABA problem represents a situation where a thread, </a:t>
            </a:r>
            <a:r>
              <a:rPr lang="en-US" sz="1200" dirty="0" err="1" smtClean="0"/>
              <a:t>t</a:t>
            </a:r>
            <a:r>
              <a:rPr lang="en-US" sz="1200" baseline="-25000" dirty="0" err="1" smtClean="0"/>
              <a:t>i</a:t>
            </a:r>
            <a:r>
              <a:rPr lang="en-US" sz="1200" dirty="0" smtClean="0"/>
              <a:t>, may incorrectly succeed in a CAS operation, even though the content of the memory location has changed between the instant it read the old value and actually performed the CAS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B7F2C6-F300-4122-B6E9-CAD26E0232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7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4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46707-6BBD-41A9-B4DF-0C76A73A2D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26C78-FA9C-4ADB-8705-6CF72732AD4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Rectangle 51"/>
          <p:cNvSpPr>
            <a:spLocks noChangeArrowheads="1"/>
          </p:cNvSpPr>
          <p:nvPr/>
        </p:nvSpPr>
        <p:spPr bwMode="ltGray">
          <a:xfrm>
            <a:off x="0" y="476250"/>
            <a:ext cx="9147175" cy="63817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9098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gray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2353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8" name="Rectangle 36"/>
          <p:cNvSpPr>
            <a:spLocks noChangeArrowheads="1"/>
          </p:cNvSpPr>
          <p:nvPr/>
        </p:nvSpPr>
        <p:spPr bwMode="ltGray">
          <a:xfrm flipV="1">
            <a:off x="304800" y="685800"/>
            <a:ext cx="5257800" cy="60198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10" name="Group 38"/>
          <p:cNvGrpSpPr>
            <a:grpSpLocks/>
          </p:cNvGrpSpPr>
          <p:nvPr/>
        </p:nvGrpSpPr>
        <p:grpSpPr bwMode="auto">
          <a:xfrm>
            <a:off x="1143000" y="2133600"/>
            <a:ext cx="8001000" cy="4724400"/>
            <a:chOff x="720" y="1344"/>
            <a:chExt cx="5040" cy="2976"/>
          </a:xfrm>
        </p:grpSpPr>
        <p:sp>
          <p:nvSpPr>
            <p:cNvPr id="3111" name="Rectangle 39"/>
            <p:cNvSpPr>
              <a:spLocks noChangeArrowheads="1"/>
            </p:cNvSpPr>
            <p:nvPr userDrawn="1"/>
          </p:nvSpPr>
          <p:spPr bwMode="gray">
            <a:xfrm>
              <a:off x="1032" y="1344"/>
              <a:ext cx="4728" cy="29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12" name="Group 40"/>
            <p:cNvGrpSpPr>
              <a:grpSpLocks/>
            </p:cNvGrpSpPr>
            <p:nvPr userDrawn="1"/>
          </p:nvGrpSpPr>
          <p:grpSpPr bwMode="auto">
            <a:xfrm>
              <a:off x="720" y="1344"/>
              <a:ext cx="624" cy="2976"/>
              <a:chOff x="768" y="1104"/>
              <a:chExt cx="624" cy="3216"/>
            </a:xfrm>
          </p:grpSpPr>
          <p:sp>
            <p:nvSpPr>
              <p:cNvPr id="3113" name="Oval 41"/>
              <p:cNvSpPr>
                <a:spLocks noChangeArrowheads="1"/>
              </p:cNvSpPr>
              <p:nvPr userDrawn="1"/>
            </p:nvSpPr>
            <p:spPr bwMode="gray">
              <a:xfrm>
                <a:off x="768" y="1104"/>
                <a:ext cx="624" cy="6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14" name="Rectangle 42"/>
              <p:cNvSpPr>
                <a:spLocks noChangeArrowheads="1"/>
              </p:cNvSpPr>
              <p:nvPr userDrawn="1"/>
            </p:nvSpPr>
            <p:spPr bwMode="gray">
              <a:xfrm>
                <a:off x="768" y="1440"/>
                <a:ext cx="576" cy="2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115" name="Rectangle 43"/>
          <p:cNvSpPr>
            <a:spLocks noChangeArrowheads="1"/>
          </p:cNvSpPr>
          <p:nvPr/>
        </p:nvSpPr>
        <p:spPr bwMode="ltGray">
          <a:xfrm>
            <a:off x="533400" y="6553200"/>
            <a:ext cx="86106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ltGray">
          <a:xfrm>
            <a:off x="2124075" y="1860550"/>
            <a:ext cx="6791325" cy="5016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3200400"/>
            <a:ext cx="68580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1871663"/>
            <a:ext cx="64008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2AEE57-F7F3-4402-8252-EDB3B19B0741}" type="datetime1">
              <a:rPr lang="en-US" smtClean="0"/>
              <a:t>5/9/2013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4267200" y="5257800"/>
            <a:ext cx="115728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/>
              <a:t>Company</a:t>
            </a:r>
          </a:p>
          <a:p>
            <a:r>
              <a:rPr lang="en-US" sz="2600" b="1"/>
              <a:t>LOGO</a:t>
            </a:r>
          </a:p>
        </p:txBody>
      </p:sp>
      <p:pic>
        <p:nvPicPr>
          <p:cNvPr id="3120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92150"/>
            <a:ext cx="673100" cy="812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1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692150"/>
            <a:ext cx="708025" cy="8112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2" name="Picture 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8" y="692150"/>
            <a:ext cx="676275" cy="819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D8F8CF-0F8B-4C0A-9D96-64BD612F3322}" type="datetime1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20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9404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940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C15D1C-1160-42D4-A6BF-735B007C733E}" type="datetime1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502602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8913F477-D04E-42EE-B421-710665E6EACC}" type="datetime1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2145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4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BE9A86-F0D8-4E25-A8DF-BD18DB3944B9}" type="datetime1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28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37B146-682F-4954-B77E-D38D8243AEA6}" type="datetime1">
              <a:rPr lang="en-US" smtClean="0"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0E82D4-B359-4EF6-B750-2F9A1B6C0957}" type="datetime1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3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521BB9-4A81-4A3C-9753-91D670080B1B}" type="datetime1">
              <a:rPr lang="en-US" smtClean="0"/>
              <a:t>5/9/2013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FDFE2-65E0-4B9D-BB20-B10B05863D98}" type="datetime1">
              <a:rPr lang="en-US" smtClean="0"/>
              <a:t>5/9/2013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773E5F-279C-417B-80C2-BDE5F5424603}" type="datetime1">
              <a:rPr lang="en-US" smtClean="0"/>
              <a:t>5/9/2013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6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AB94CE-BE67-4D5B-A1BE-F2F99A4D6D07}" type="datetime1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41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DB6706-2778-4745-AAD6-A2590BB7BBE9}" type="datetime1">
              <a:rPr lang="en-US" smtClean="0"/>
              <a:t>5/9/2013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5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" name="Group 3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7" name="Rectangle 23"/>
            <p:cNvSpPr>
              <a:spLocks noChangeArrowheads="1"/>
            </p:cNvSpPr>
            <p:nvPr userDrawn="1"/>
          </p:nvSpPr>
          <p:spPr bwMode="gray">
            <a:xfrm>
              <a:off x="0" y="0"/>
              <a:ext cx="5760" cy="624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24"/>
            <p:cNvSpPr>
              <a:spLocks noChangeArrowheads="1"/>
            </p:cNvSpPr>
            <p:nvPr userDrawn="1"/>
          </p:nvSpPr>
          <p:spPr bwMode="gray">
            <a:xfrm>
              <a:off x="0" y="4080"/>
              <a:ext cx="5760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Rectangle 25"/>
            <p:cNvSpPr>
              <a:spLocks noChangeArrowheads="1"/>
            </p:cNvSpPr>
            <p:nvPr userDrawn="1"/>
          </p:nvSpPr>
          <p:spPr bwMode="gray">
            <a:xfrm>
              <a:off x="5568" y="144"/>
              <a:ext cx="192" cy="40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1104" y="240"/>
              <a:ext cx="4464" cy="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50" name="Group 26"/>
            <p:cNvGrpSpPr>
              <a:grpSpLocks/>
            </p:cNvGrpSpPr>
            <p:nvPr userDrawn="1"/>
          </p:nvGrpSpPr>
          <p:grpSpPr bwMode="auto">
            <a:xfrm>
              <a:off x="0" y="656"/>
              <a:ext cx="5760" cy="96"/>
              <a:chOff x="0" y="672"/>
              <a:chExt cx="5760" cy="96"/>
            </a:xfrm>
          </p:grpSpPr>
          <p:sp>
            <p:nvSpPr>
              <p:cNvPr id="1051" name="Line 27"/>
              <p:cNvSpPr>
                <a:spLocks noChangeShapeType="1"/>
              </p:cNvSpPr>
              <p:nvPr userDrawn="1"/>
            </p:nvSpPr>
            <p:spPr bwMode="gray">
              <a:xfrm>
                <a:off x="0" y="67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gray">
              <a:xfrm>
                <a:off x="0" y="672"/>
                <a:ext cx="1104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5000" y="457200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fld id="{38FAF3EC-792A-4BEE-B396-F84AA16C9EE8}" type="datetime1">
              <a:rPr lang="en-US" smtClean="0"/>
              <a:t>5/9/2013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1450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fld id="{A35CE094-051D-48B7-AE1B-0AAA19279FB4}" type="slidenum">
              <a:rPr lang="en-US" smtClean="0"/>
              <a:t>‹#›</a:t>
            </a:fld>
            <a:endParaRPr lang="en-US"/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white">
          <a:xfrm>
            <a:off x="304800" y="257175"/>
            <a:ext cx="1157288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</a:rPr>
              <a:t>Company</a:t>
            </a:r>
          </a:p>
          <a:p>
            <a:r>
              <a:rPr lang="en-US" sz="2600" b="1">
                <a:solidFill>
                  <a:schemeClr val="bg1"/>
                </a:solidFill>
              </a:rPr>
              <a:t>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5257800"/>
            <a:ext cx="1143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Lock-free and Wait-free Slot Scheduling Algorithms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991100"/>
            <a:ext cx="6934200" cy="1295400"/>
          </a:xfrm>
        </p:spPr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Pooja Aggarwal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	 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Smruti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R.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Sarangi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Computer Science, IIT Delhi, India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2585573"/>
            <a:ext cx="6096000" cy="2895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10200" y="3195173"/>
            <a:ext cx="1371600" cy="1143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33600" y="2585573"/>
            <a:ext cx="1219200" cy="2895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2585573"/>
            <a:ext cx="0" cy="28956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52800" y="2585573"/>
            <a:ext cx="0" cy="28956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38600" y="2585573"/>
            <a:ext cx="0" cy="28956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2585573"/>
            <a:ext cx="0" cy="28956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0" y="2585573"/>
            <a:ext cx="0" cy="28956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133600" y="3195173"/>
            <a:ext cx="609600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33600" y="4338173"/>
            <a:ext cx="609600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38600" y="3728573"/>
            <a:ext cx="1371600" cy="609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33600" y="3728573"/>
            <a:ext cx="6096000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038600" y="3195173"/>
            <a:ext cx="1371600" cy="533400"/>
            <a:chOff x="3581400" y="2667000"/>
            <a:chExt cx="1371600" cy="533400"/>
          </a:xfrm>
          <a:solidFill>
            <a:srgbClr val="5DCB7A"/>
          </a:solidFill>
        </p:grpSpPr>
        <p:sp>
          <p:nvSpPr>
            <p:cNvPr id="22" name="Rectangle 21"/>
            <p:cNvSpPr/>
            <p:nvPr/>
          </p:nvSpPr>
          <p:spPr>
            <a:xfrm>
              <a:off x="3581400" y="2667000"/>
              <a:ext cx="1371600" cy="5334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2749034"/>
              <a:ext cx="381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19600" y="2754868"/>
              <a:ext cx="381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6781800" y="4338173"/>
            <a:ext cx="730044" cy="5656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81799" y="2590800"/>
            <a:ext cx="730045" cy="609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52400" y="2972407"/>
            <a:ext cx="685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66800" y="2978241"/>
            <a:ext cx="6858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52400" y="3713809"/>
            <a:ext cx="178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busy       Free</a:t>
            </a:r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6096000" y="1114732"/>
            <a:ext cx="2013155" cy="685800"/>
            <a:chOff x="6096000" y="1114732"/>
            <a:chExt cx="2013155" cy="685800"/>
          </a:xfrm>
        </p:grpSpPr>
        <p:sp>
          <p:nvSpPr>
            <p:cNvPr id="3" name="Rounded Rectangle 2"/>
            <p:cNvSpPr/>
            <p:nvPr/>
          </p:nvSpPr>
          <p:spPr>
            <a:xfrm>
              <a:off x="6096000" y="1114732"/>
              <a:ext cx="2013155" cy="6858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378677" y="1272966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Empty slot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5875388" y="1870587"/>
            <a:ext cx="1006578" cy="60960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350342" y="4326505"/>
            <a:ext cx="688258" cy="621268"/>
            <a:chOff x="2893142" y="3798332"/>
            <a:chExt cx="688258" cy="621268"/>
          </a:xfrm>
          <a:solidFill>
            <a:srgbClr val="5DCB7A"/>
          </a:solidFill>
        </p:grpSpPr>
        <p:sp>
          <p:nvSpPr>
            <p:cNvPr id="35" name="Rectangle 34"/>
            <p:cNvSpPr/>
            <p:nvPr/>
          </p:nvSpPr>
          <p:spPr>
            <a:xfrm>
              <a:off x="2893142" y="3798332"/>
              <a:ext cx="688258" cy="6212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03755" y="3924300"/>
              <a:ext cx="381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38600" y="4338173"/>
            <a:ext cx="1371600" cy="609600"/>
            <a:chOff x="3581400" y="3810000"/>
            <a:chExt cx="1371600" cy="609600"/>
          </a:xfrm>
          <a:solidFill>
            <a:srgbClr val="5DCB7A"/>
          </a:solidFill>
        </p:grpSpPr>
        <p:sp>
          <p:nvSpPr>
            <p:cNvPr id="38" name="Rectangle 37"/>
            <p:cNvSpPr/>
            <p:nvPr/>
          </p:nvSpPr>
          <p:spPr>
            <a:xfrm>
              <a:off x="3581400" y="3810000"/>
              <a:ext cx="1371600" cy="609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3892036"/>
              <a:ext cx="381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19600" y="3897869"/>
              <a:ext cx="381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5431094" y="4326505"/>
            <a:ext cx="685800" cy="11546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133600" y="4903839"/>
            <a:ext cx="6096000" cy="43934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11845" y="2590800"/>
            <a:ext cx="0" cy="28956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 rot="18223724">
            <a:off x="5041162" y="3042773"/>
            <a:ext cx="516194" cy="304800"/>
          </a:xfrm>
          <a:prstGeom prst="righ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 rot="18223724">
            <a:off x="4698518" y="3580621"/>
            <a:ext cx="1556613" cy="449723"/>
          </a:xfrm>
          <a:prstGeom prst="righ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5431093" y="2596439"/>
            <a:ext cx="663677" cy="598734"/>
            <a:chOff x="2893142" y="3798332"/>
            <a:chExt cx="688258" cy="621268"/>
          </a:xfrm>
          <a:solidFill>
            <a:srgbClr val="5DCB7A"/>
          </a:solidFill>
        </p:grpSpPr>
        <p:sp>
          <p:nvSpPr>
            <p:cNvPr id="51" name="Rectangle 50"/>
            <p:cNvSpPr/>
            <p:nvPr/>
          </p:nvSpPr>
          <p:spPr>
            <a:xfrm>
              <a:off x="2893142" y="3798332"/>
              <a:ext cx="688258" cy="62126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03755" y="3924300"/>
              <a:ext cx="381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724400" y="2585573"/>
            <a:ext cx="0" cy="28956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781800" y="2585573"/>
            <a:ext cx="0" cy="28956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114448" y="5867400"/>
            <a:ext cx="611515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69177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22511" y="358914"/>
            <a:ext cx="3292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kern="0" dirty="0" err="1">
                <a:solidFill>
                  <a:schemeClr val="accent1"/>
                </a:solidFill>
                <a:ea typeface="+mj-ea"/>
                <a:cs typeface="+mj-cs"/>
              </a:rPr>
              <a:t>NxM</a:t>
            </a:r>
            <a:r>
              <a:rPr lang="en-US" sz="4000" kern="0" dirty="0">
                <a:solidFill>
                  <a:schemeClr val="accent1"/>
                </a:solidFill>
                <a:ea typeface="+mj-ea"/>
                <a:cs typeface="+mj-cs"/>
              </a:rPr>
              <a:t> Problem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Problems </a:t>
            </a:r>
            <a:r>
              <a:rPr lang="en-US" dirty="0" smtClean="0"/>
              <a:t>with </a:t>
            </a:r>
            <a:r>
              <a:rPr lang="en-US" dirty="0"/>
              <a:t>Locking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×"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Deadlock – no progress</a:t>
            </a:r>
          </a:p>
          <a:p>
            <a:pPr>
              <a:buFont typeface="Arial" pitchFamily="34" charset="0"/>
              <a:buChar char="×"/>
            </a:pPr>
            <a:r>
              <a:rPr lang="en-US" dirty="0" smtClean="0">
                <a:solidFill>
                  <a:srgbClr val="AE78D6"/>
                </a:solidFill>
                <a:latin typeface="+mn-lt"/>
              </a:rPr>
              <a:t>Priority </a:t>
            </a:r>
            <a:r>
              <a:rPr lang="en-US" dirty="0">
                <a:solidFill>
                  <a:srgbClr val="AE78D6"/>
                </a:solidFill>
                <a:latin typeface="+mn-lt"/>
              </a:rPr>
              <a:t>Inversion – lower-priority process preempted while holding lock</a:t>
            </a:r>
          </a:p>
          <a:p>
            <a:pPr>
              <a:buFont typeface="Arial" pitchFamily="34" charset="0"/>
              <a:buChar char="×"/>
            </a:pPr>
            <a:r>
              <a:rPr lang="en-US" dirty="0">
                <a:solidFill>
                  <a:srgbClr val="92D050"/>
                </a:solidFill>
                <a:latin typeface="+mn-lt"/>
              </a:rPr>
              <a:t>Convoying – </a:t>
            </a:r>
            <a:r>
              <a:rPr lang="en-US" dirty="0" err="1" smtClean="0">
                <a:solidFill>
                  <a:srgbClr val="92D050"/>
                </a:solidFill>
                <a:latin typeface="+mn-lt"/>
              </a:rPr>
              <a:t>lockholder</a:t>
            </a:r>
            <a:r>
              <a:rPr lang="en-US" dirty="0" smtClean="0">
                <a:solidFill>
                  <a:srgbClr val="92D050"/>
                </a:solidFill>
                <a:latin typeface="+mn-lt"/>
              </a:rPr>
              <a:t> de-scheduled</a:t>
            </a:r>
            <a:endParaRPr lang="en-US" dirty="0">
              <a:solidFill>
                <a:srgbClr val="92D050"/>
              </a:solidFill>
              <a:latin typeface="+mn-lt"/>
            </a:endParaRPr>
          </a:p>
          <a:p>
            <a:pPr>
              <a:buFont typeface="Arial" pitchFamily="34" charset="0"/>
              <a:buChar char="×"/>
            </a:pPr>
            <a:r>
              <a:rPr lang="en-US" dirty="0">
                <a:solidFill>
                  <a:srgbClr val="D0304B"/>
                </a:solidFill>
                <a:latin typeface="+mn-lt"/>
              </a:rPr>
              <a:t>Starvation – a process never </a:t>
            </a:r>
            <a:r>
              <a:rPr lang="en-US" dirty="0" smtClean="0">
                <a:solidFill>
                  <a:srgbClr val="D0304B"/>
                </a:solidFill>
              </a:rPr>
              <a:t>completes</a:t>
            </a:r>
            <a:endParaRPr lang="en-US" dirty="0">
              <a:solidFill>
                <a:srgbClr val="D0304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Lock-free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AE78D6"/>
                </a:solidFill>
                <a:latin typeface="+mn-lt"/>
              </a:rPr>
              <a:t>Optimistic approach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+mn-lt"/>
              </a:rPr>
              <a:t>a lock-free algorithm can run in four phases: 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  <a:latin typeface="+mn-lt"/>
              </a:rPr>
              <a:t>complete</a:t>
            </a:r>
            <a:r>
              <a:rPr lang="en-US" dirty="0" smtClean="0">
                <a:latin typeface="+mn-lt"/>
              </a:rPr>
              <a:t> one's own operation</a:t>
            </a:r>
          </a:p>
          <a:p>
            <a:pPr lvl="1"/>
            <a:r>
              <a:rPr lang="en-US" dirty="0" smtClean="0">
                <a:solidFill>
                  <a:srgbClr val="006666"/>
                </a:solidFill>
                <a:latin typeface="+mn-lt"/>
              </a:rPr>
              <a:t>assist</a:t>
            </a:r>
            <a:r>
              <a:rPr lang="en-US" dirty="0" smtClean="0">
                <a:latin typeface="+mn-lt"/>
              </a:rPr>
              <a:t> an obstructing operation (internal helping)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+mn-lt"/>
              </a:rPr>
              <a:t>abort</a:t>
            </a:r>
            <a:r>
              <a:rPr lang="en-US" dirty="0" smtClean="0">
                <a:latin typeface="+mn-lt"/>
              </a:rPr>
              <a:t> an obstructing operation</a:t>
            </a:r>
          </a:p>
          <a:p>
            <a:pPr lvl="1"/>
            <a:r>
              <a:rPr lang="en-US" dirty="0" smtClean="0">
                <a:latin typeface="+mn-lt"/>
              </a:rPr>
              <a:t>and </a:t>
            </a:r>
            <a:r>
              <a:rPr lang="en-US" dirty="0" smtClean="0">
                <a:solidFill>
                  <a:srgbClr val="CC6600"/>
                </a:solidFill>
                <a:latin typeface="+mn-lt"/>
              </a:rPr>
              <a:t>wait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  <a:latin typeface="+mn-lt"/>
              </a:rPr>
              <a:t>Fast </a:t>
            </a:r>
            <a:r>
              <a:rPr lang="en-US" dirty="0">
                <a:solidFill>
                  <a:srgbClr val="92D050"/>
                </a:solidFill>
                <a:latin typeface="+mn-lt"/>
              </a:rPr>
              <a:t>execution when low </a:t>
            </a:r>
            <a:r>
              <a:rPr lang="en-US" dirty="0" smtClean="0">
                <a:solidFill>
                  <a:srgbClr val="92D050"/>
                </a:solidFill>
                <a:latin typeface="+mn-lt"/>
              </a:rPr>
              <a:t>contention</a:t>
            </a:r>
            <a:r>
              <a:rPr lang="en-US" dirty="0" smtClean="0">
                <a:latin typeface="+mn-lt"/>
              </a:rPr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D0304B"/>
                </a:solidFill>
                <a:latin typeface="+mn-lt"/>
              </a:rPr>
              <a:t>Avoids </a:t>
            </a:r>
            <a:r>
              <a:rPr lang="en-US" dirty="0">
                <a:solidFill>
                  <a:srgbClr val="D0304B"/>
                </a:solidFill>
                <a:latin typeface="+mn-lt"/>
              </a:rPr>
              <a:t>blocking and priority </a:t>
            </a:r>
            <a:r>
              <a:rPr lang="en-US" dirty="0" smtClean="0">
                <a:solidFill>
                  <a:srgbClr val="D0304B"/>
                </a:solidFill>
                <a:latin typeface="+mn-lt"/>
              </a:rPr>
              <a:t>inversion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F8B770"/>
                </a:solidFill>
                <a:latin typeface="+mn-lt"/>
              </a:rPr>
              <a:t>Avoids </a:t>
            </a:r>
            <a:r>
              <a:rPr lang="en-US" dirty="0">
                <a:solidFill>
                  <a:srgbClr val="F8B770"/>
                </a:solidFill>
                <a:latin typeface="+mn-lt"/>
              </a:rPr>
              <a:t>deadlock</a:t>
            </a:r>
          </a:p>
          <a:p>
            <a:pPr lvl="1"/>
            <a:endParaRPr lang="en-US" dirty="0" smtClean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dirty="0"/>
              <a:t>Wait-free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F8B770"/>
                </a:solidFill>
                <a:latin typeface="+mn-lt"/>
              </a:rPr>
              <a:t>Per-operation progress </a:t>
            </a:r>
            <a:r>
              <a:rPr lang="en-US" dirty="0" smtClean="0">
                <a:solidFill>
                  <a:srgbClr val="F8B770"/>
                </a:solidFill>
                <a:latin typeface="+mn-lt"/>
              </a:rPr>
              <a:t>guarantees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92D050"/>
                </a:solidFill>
                <a:latin typeface="+mn-lt"/>
              </a:rPr>
              <a:t>Every </a:t>
            </a:r>
            <a:r>
              <a:rPr lang="en-US" dirty="0">
                <a:solidFill>
                  <a:srgbClr val="92D050"/>
                </a:solidFill>
                <a:latin typeface="+mn-lt"/>
              </a:rPr>
              <a:t>operation is guaranteed to complete in a finite number of </a:t>
            </a:r>
            <a:r>
              <a:rPr lang="en-US" dirty="0" smtClean="0">
                <a:solidFill>
                  <a:srgbClr val="92D050"/>
                </a:solidFill>
                <a:latin typeface="+mn-lt"/>
              </a:rPr>
              <a:t>steps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1"/>
                </a:solidFill>
                <a:latin typeface="+mn-lt"/>
              </a:rPr>
              <a:t>Faster thread  helps the slower thread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rgbClr val="D0304B"/>
                </a:solidFill>
                <a:latin typeface="+mn-lt"/>
              </a:rPr>
              <a:t>Wait-free = Lock-free + Starvation free</a:t>
            </a:r>
            <a:endParaRPr lang="en-US" dirty="0">
              <a:solidFill>
                <a:srgbClr val="D0304B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791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Basic Helping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91000" cy="50260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thread is assigned a priority based on the initial timestamp of its request </a:t>
            </a:r>
            <a:endParaRPr lang="en-US" dirty="0"/>
          </a:p>
          <a:p>
            <a:r>
              <a:rPr lang="en-US" dirty="0" smtClean="0">
                <a:solidFill>
                  <a:srgbClr val="CC6600"/>
                </a:solidFill>
              </a:rPr>
              <a:t>Shared </a:t>
            </a:r>
            <a:r>
              <a:rPr lang="en-US" dirty="0">
                <a:solidFill>
                  <a:srgbClr val="CC6600"/>
                </a:solidFill>
              </a:rPr>
              <a:t>Data Structure is used </a:t>
            </a:r>
            <a:r>
              <a:rPr lang="en-US" dirty="0" smtClean="0">
                <a:solidFill>
                  <a:srgbClr val="CC6600"/>
                </a:solidFill>
              </a:rPr>
              <a:t>to store </a:t>
            </a:r>
            <a:r>
              <a:rPr lang="en-US" dirty="0">
                <a:solidFill>
                  <a:srgbClr val="CC6600"/>
                </a:solidFill>
              </a:rPr>
              <a:t>the requests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9E5ECE"/>
                </a:solidFill>
              </a:rPr>
              <a:t>Each thread requesting for slots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First chooses a monotonically increasing request ID (</a:t>
            </a:r>
            <a:r>
              <a:rPr lang="en-US" dirty="0" err="1" smtClean="0">
                <a:solidFill>
                  <a:srgbClr val="00B050"/>
                </a:solidFill>
              </a:rPr>
              <a:t>reqid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rgbClr val="D0304B"/>
                </a:solidFill>
              </a:rPr>
              <a:t>Announce the request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helps all threads with a non-larger </a:t>
            </a:r>
            <a:r>
              <a:rPr lang="en-US" dirty="0" err="1" smtClean="0">
                <a:solidFill>
                  <a:srgbClr val="FF9900"/>
                </a:solidFill>
              </a:rPr>
              <a:t>reqid</a:t>
            </a:r>
            <a:endParaRPr lang="en-US" dirty="0" smtClean="0">
              <a:solidFill>
                <a:srgbClr val="FF9900"/>
              </a:solidFill>
            </a:endParaRP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638800" y="5678269"/>
            <a:ext cx="1790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en-US" dirty="0" smtClean="0"/>
              <a:t> entry </a:t>
            </a:r>
          </a:p>
          <a:p>
            <a:pPr algn="ctr"/>
            <a:r>
              <a:rPr lang="en-US" dirty="0" smtClean="0"/>
              <a:t>per thread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72891" y="3316069"/>
            <a:ext cx="2770909" cy="2286000"/>
            <a:chOff x="4772891" y="2362200"/>
            <a:chExt cx="2770909" cy="2286000"/>
          </a:xfrm>
        </p:grpSpPr>
        <p:grpSp>
          <p:nvGrpSpPr>
            <p:cNvPr id="20" name="Group 19"/>
            <p:cNvGrpSpPr/>
            <p:nvPr/>
          </p:nvGrpSpPr>
          <p:grpSpPr>
            <a:xfrm>
              <a:off x="4772891" y="2362200"/>
              <a:ext cx="1170709" cy="2286000"/>
              <a:chOff x="1143000" y="2362200"/>
              <a:chExt cx="1371600" cy="2743200"/>
            </a:xfrm>
          </p:grpSpPr>
          <p:grpSp>
            <p:nvGrpSpPr>
              <p:cNvPr id="21" name="Group 26"/>
              <p:cNvGrpSpPr/>
              <p:nvPr/>
            </p:nvGrpSpPr>
            <p:grpSpPr>
              <a:xfrm>
                <a:off x="1143000" y="2362200"/>
                <a:ext cx="1371600" cy="1828800"/>
                <a:chOff x="3200400" y="4038600"/>
                <a:chExt cx="1905000" cy="1828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3200400" y="4038600"/>
                  <a:ext cx="1905000" cy="457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requestId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200400" y="4495800"/>
                  <a:ext cx="1905000" cy="457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state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200400" y="4953000"/>
                  <a:ext cx="1905000" cy="457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path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200400" y="5410200"/>
                  <a:ext cx="1905000" cy="4572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>
                      <a:solidFill>
                        <a:schemeClr val="tx1"/>
                      </a:solidFill>
                    </a:rPr>
                    <a:t>threadId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1143000" y="4191000"/>
                <a:ext cx="1371600" cy="457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timeSlot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3000" y="4648200"/>
                <a:ext cx="1371600" cy="457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numSlots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943600" y="2362200"/>
              <a:ext cx="838199" cy="2286000"/>
              <a:chOff x="2438400" y="3916316"/>
              <a:chExt cx="1066800" cy="2514600"/>
            </a:xfrm>
            <a:solidFill>
              <a:srgbClr val="36BCAF"/>
            </a:solidFill>
          </p:grpSpPr>
          <p:grpSp>
            <p:nvGrpSpPr>
              <p:cNvPr id="29" name="Group 3"/>
              <p:cNvGrpSpPr/>
              <p:nvPr/>
            </p:nvGrpSpPr>
            <p:grpSpPr>
              <a:xfrm>
                <a:off x="2438400" y="3916316"/>
                <a:ext cx="1066800" cy="1676400"/>
                <a:chOff x="3200400" y="4038600"/>
                <a:chExt cx="1905000" cy="1828800"/>
              </a:xfrm>
              <a:grpFill/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3200400" y="4038600"/>
                  <a:ext cx="19050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9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3200400" y="4495800"/>
                  <a:ext cx="19050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SOFT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200400" y="4953000"/>
                  <a:ext cx="19050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null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00400" y="5410200"/>
                  <a:ext cx="19050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2438400" y="5600700"/>
                <a:ext cx="1066800" cy="4111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438400" y="6011816"/>
                <a:ext cx="1066800" cy="4191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6705600" y="2362200"/>
              <a:ext cx="838200" cy="2286000"/>
              <a:chOff x="2438400" y="3916316"/>
              <a:chExt cx="1066800" cy="2514600"/>
            </a:xfrm>
            <a:solidFill>
              <a:srgbClr val="36BCAF"/>
            </a:solidFill>
          </p:grpSpPr>
          <p:grpSp>
            <p:nvGrpSpPr>
              <p:cNvPr id="37" name="Group 3"/>
              <p:cNvGrpSpPr/>
              <p:nvPr/>
            </p:nvGrpSpPr>
            <p:grpSpPr>
              <a:xfrm>
                <a:off x="2438400" y="3916316"/>
                <a:ext cx="1066800" cy="1676400"/>
                <a:chOff x="3200400" y="4038600"/>
                <a:chExt cx="1905000" cy="1828800"/>
              </a:xfrm>
              <a:grpFill/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3200400" y="4038600"/>
                  <a:ext cx="19050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10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200400" y="4495800"/>
                  <a:ext cx="19050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NEW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200400" y="4953000"/>
                  <a:ext cx="19050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null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3200400" y="5410200"/>
                  <a:ext cx="1905000" cy="45720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Rectangle 37"/>
              <p:cNvSpPr/>
              <p:nvPr/>
            </p:nvSpPr>
            <p:spPr>
              <a:xfrm>
                <a:off x="2438400" y="5600700"/>
                <a:ext cx="1066800" cy="4111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438400" y="6011816"/>
                <a:ext cx="1066800" cy="4191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7543800" y="3316069"/>
            <a:ext cx="914400" cy="2286000"/>
            <a:chOff x="2438400" y="3916316"/>
            <a:chExt cx="1066800" cy="2514600"/>
          </a:xfrm>
          <a:solidFill>
            <a:srgbClr val="36BCAF"/>
          </a:solidFill>
        </p:grpSpPr>
        <p:grpSp>
          <p:nvGrpSpPr>
            <p:cNvPr id="45" name="Group 3"/>
            <p:cNvGrpSpPr/>
            <p:nvPr/>
          </p:nvGrpSpPr>
          <p:grpSpPr>
            <a:xfrm>
              <a:off x="2438400" y="3916316"/>
              <a:ext cx="1066800" cy="1676400"/>
              <a:chOff x="3200400" y="4038600"/>
              <a:chExt cx="1905000" cy="1828800"/>
            </a:xfrm>
            <a:grpFill/>
          </p:grpSpPr>
          <p:sp>
            <p:nvSpPr>
              <p:cNvPr id="48" name="Rectangle 47"/>
              <p:cNvSpPr/>
              <p:nvPr/>
            </p:nvSpPr>
            <p:spPr>
              <a:xfrm>
                <a:off x="3200400" y="4038600"/>
                <a:ext cx="19050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200400" y="4495800"/>
                <a:ext cx="19050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200400" y="4953000"/>
                <a:ext cx="19050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null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00400" y="5410200"/>
                <a:ext cx="19050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46" name="Rectangle 45"/>
            <p:cNvSpPr/>
            <p:nvPr/>
          </p:nvSpPr>
          <p:spPr>
            <a:xfrm>
              <a:off x="2438400" y="5600700"/>
              <a:ext cx="1066800" cy="4111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38400" y="6011816"/>
              <a:ext cx="1066800" cy="419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231945"/>
            <a:ext cx="823114" cy="633412"/>
          </a:xfrm>
          <a:prstGeom prst="rect">
            <a:avLst/>
          </a:prstGeom>
        </p:spPr>
      </p:pic>
      <p:sp>
        <p:nvSpPr>
          <p:cNvPr id="61" name="Rounded Rectangular Callout 60"/>
          <p:cNvSpPr/>
          <p:nvPr/>
        </p:nvSpPr>
        <p:spPr>
          <a:xfrm>
            <a:off x="6467474" y="1765123"/>
            <a:ext cx="1685926" cy="366542"/>
          </a:xfrm>
          <a:prstGeom prst="wedgeRoundRectCallout">
            <a:avLst>
              <a:gd name="adj1" fmla="val 44166"/>
              <a:gd name="adj2" fmla="val 130424"/>
              <a:gd name="adj3" fmla="val 16667"/>
            </a:avLst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1"/>
                </a:solidFill>
                <a:latin typeface="Comic Sans MS" pitchFamily="66" charset="0"/>
              </a:rPr>
              <a:t>NEED TO HELP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6934200" y="1694766"/>
            <a:ext cx="1897626" cy="1124634"/>
            <a:chOff x="6553200" y="762000"/>
            <a:chExt cx="1767348" cy="1371600"/>
          </a:xfrm>
        </p:grpSpPr>
        <p:sp>
          <p:nvSpPr>
            <p:cNvPr id="53" name="Cloud Callout 52"/>
            <p:cNvSpPr/>
            <p:nvPr/>
          </p:nvSpPr>
          <p:spPr>
            <a:xfrm>
              <a:off x="6553200" y="762000"/>
              <a:ext cx="1752600" cy="1371600"/>
            </a:xfrm>
            <a:prstGeom prst="cloudCallout">
              <a:avLst>
                <a:gd name="adj1" fmla="val 10018"/>
                <a:gd name="adj2" fmla="val 90255"/>
              </a:avLst>
            </a:prstGeom>
            <a:noFill/>
            <a:ln w="444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44148" y="1124634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latin typeface="Comic Sans MS" pitchFamily="66" charset="0"/>
                </a:rPr>
                <a:t>Announcing the request</a:t>
              </a:r>
              <a:endParaRPr lang="en-US" b="1" dirty="0">
                <a:solidFill>
                  <a:srgbClr val="FFC000"/>
                </a:solidFill>
                <a:latin typeface="Comic Sans MS" pitchFamily="66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14</a:t>
            </a:fld>
            <a:endParaRPr lang="en-US"/>
          </a:p>
        </p:txBody>
      </p:sp>
      <p:sp>
        <p:nvSpPr>
          <p:cNvPr id="7" name="Bent-Up Arrow 6"/>
          <p:cNvSpPr/>
          <p:nvPr/>
        </p:nvSpPr>
        <p:spPr>
          <a:xfrm rot="10800000">
            <a:off x="7343784" y="2438400"/>
            <a:ext cx="400030" cy="411845"/>
          </a:xfrm>
          <a:prstGeom prst="bentUpArrow">
            <a:avLst>
              <a:gd name="adj1" fmla="val 37929"/>
              <a:gd name="adj2" fmla="val 25000"/>
              <a:gd name="adj3" fmla="val 23857"/>
            </a:avLst>
          </a:prstGeom>
          <a:solidFill>
            <a:srgbClr val="DF2141"/>
          </a:solidFill>
          <a:ln>
            <a:solidFill>
              <a:srgbClr val="E65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8031557" y="2727619"/>
            <a:ext cx="0" cy="58845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67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5532E-7 L -0.05365 -0.00578 C -0.07778 -0.00856 -0.10937 0.00994 -0.11007 0.02729 L -0.11285 0.06568 " pathEditMode="relative" rAng="11087522" ptsTypes="FfFF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42" y="3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0.08117 L -0.05 0.0811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61" grpId="0" animBg="1"/>
      <p:bldP spid="61" grpId="1" animBg="1"/>
      <p:bldP spid="61" grpId="2" animBg="1"/>
      <p:bldP spid="7" grpId="0" animBg="1"/>
      <p:bldP spid="7" grpId="1" animBg="1"/>
      <p:bldP spid="7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Optimized </a:t>
            </a:r>
            <a:r>
              <a:rPr lang="en-US" dirty="0"/>
              <a:t>H</a:t>
            </a:r>
            <a:r>
              <a:rPr lang="en-US" dirty="0" smtClean="0"/>
              <a:t>elping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Drawback of basic scheme:</a:t>
            </a:r>
          </a:p>
          <a:p>
            <a:pPr lvl="1"/>
            <a:r>
              <a:rPr lang="en-US" dirty="0" smtClean="0">
                <a:solidFill>
                  <a:srgbClr val="CC6600"/>
                </a:solidFill>
              </a:rPr>
              <a:t>Helping even if no starvation</a:t>
            </a:r>
          </a:p>
          <a:p>
            <a:pPr lvl="2"/>
            <a:r>
              <a:rPr lang="en-US" dirty="0" smtClean="0">
                <a:solidFill>
                  <a:srgbClr val="CC6600"/>
                </a:solidFill>
              </a:rPr>
              <a:t>even when there is no contention</a:t>
            </a:r>
          </a:p>
          <a:p>
            <a:pPr lvl="1"/>
            <a:r>
              <a:rPr lang="en-US" dirty="0" smtClean="0">
                <a:solidFill>
                  <a:srgbClr val="006666"/>
                </a:solidFill>
              </a:rPr>
              <a:t>many threads help same operations</a:t>
            </a:r>
          </a:p>
          <a:p>
            <a:pPr lvl="2"/>
            <a:r>
              <a:rPr lang="en-US" dirty="0" smtClean="0">
                <a:solidFill>
                  <a:srgbClr val="006666"/>
                </a:solidFill>
              </a:rPr>
              <a:t>large redundant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Optimization:</a:t>
            </a:r>
            <a:endParaRPr lang="en-US" dirty="0"/>
          </a:p>
          <a:p>
            <a:pPr lvl="1"/>
            <a:r>
              <a:rPr lang="en-US" sz="2400" dirty="0" smtClean="0">
                <a:solidFill>
                  <a:srgbClr val="D0304B"/>
                </a:solidFill>
              </a:rPr>
              <a:t>REQUEST_THRESHOLD</a:t>
            </a:r>
          </a:p>
          <a:p>
            <a:pPr lvl="1"/>
            <a:r>
              <a:rPr lang="en-US" sz="2400" dirty="0" smtClean="0">
                <a:solidFill>
                  <a:srgbClr val="AE78D6"/>
                </a:solidFill>
              </a:rPr>
              <a:t>HELP_THRESHOLD</a:t>
            </a:r>
          </a:p>
          <a:p>
            <a:pPr lvl="1"/>
            <a:r>
              <a:rPr lang="en-US" sz="2400" dirty="0" smtClean="0">
                <a:solidFill>
                  <a:srgbClr val="5DCB7A"/>
                </a:solidFill>
              </a:rPr>
              <a:t>INTERNAL HELPING</a:t>
            </a:r>
            <a:endParaRPr lang="en-US" sz="2400" dirty="0">
              <a:solidFill>
                <a:srgbClr val="5DCB7A"/>
              </a:solidFill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769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610600" cy="533400"/>
          </a:xfrm>
        </p:spPr>
        <p:txBody>
          <a:bodyPr>
            <a:noAutofit/>
          </a:bodyPr>
          <a:lstStyle/>
          <a:p>
            <a:pPr algn="r"/>
            <a:r>
              <a:rPr lang="en-US" dirty="0"/>
              <a:t>Parallel Slot Scheduler </a:t>
            </a:r>
            <a:r>
              <a:rPr lang="en-US" dirty="0" smtClean="0"/>
              <a:t>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9377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Schedule operation is accomplished in 3 three atomic steps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9900"/>
                </a:solidFill>
              </a:rPr>
              <a:t>Announce the request</a:t>
            </a:r>
          </a:p>
          <a:p>
            <a:pPr marL="788670" lvl="1" indent="-514350"/>
            <a:r>
              <a:rPr lang="en-US" dirty="0" smtClean="0">
                <a:solidFill>
                  <a:srgbClr val="FF9900"/>
                </a:solidFill>
              </a:rPr>
              <a:t>concurrent processes realize that there is an operation-in-progress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5DCB7A"/>
                </a:solidFill>
              </a:rPr>
              <a:t>Temporary Reservation</a:t>
            </a:r>
          </a:p>
          <a:p>
            <a:pPr marL="788670" lvl="1" indent="-514350"/>
            <a:r>
              <a:rPr lang="en-US" dirty="0">
                <a:solidFill>
                  <a:srgbClr val="5DCB7A"/>
                </a:solidFill>
              </a:rPr>
              <a:t>Try to reserve the earliest possible available slots</a:t>
            </a:r>
          </a:p>
          <a:p>
            <a:pPr marL="27432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D0304B"/>
                </a:solidFill>
              </a:rPr>
              <a:t>Permanent Reservation</a:t>
            </a:r>
          </a:p>
          <a:p>
            <a:pPr marL="788670" lvl="1" indent="-514350"/>
            <a:r>
              <a:rPr lang="en-US" dirty="0" smtClean="0">
                <a:solidFill>
                  <a:srgbClr val="D0304B"/>
                </a:solidFill>
              </a:rPr>
              <a:t>finalizing the reserve slots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5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FSM </a:t>
            </a:r>
            <a:r>
              <a:rPr lang="en-US" dirty="0" smtClean="0"/>
              <a:t>of a </a:t>
            </a:r>
            <a:r>
              <a:rPr lang="en-US" dirty="0"/>
              <a:t>Request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04800" y="1676400"/>
            <a:ext cx="4641273" cy="4191000"/>
            <a:chOff x="304800" y="1676400"/>
            <a:chExt cx="4641273" cy="4191000"/>
          </a:xfrm>
        </p:grpSpPr>
        <p:cxnSp>
          <p:nvCxnSpPr>
            <p:cNvPr id="22" name="Straight Arrow Connector 21"/>
            <p:cNvCxnSpPr>
              <a:stCxn id="8" idx="1"/>
              <a:endCxn id="21" idx="0"/>
            </p:cNvCxnSpPr>
            <p:nvPr/>
          </p:nvCxnSpPr>
          <p:spPr>
            <a:xfrm flipH="1">
              <a:off x="1139537" y="3184558"/>
              <a:ext cx="2067790" cy="100644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304800" y="1676400"/>
              <a:ext cx="4641273" cy="4191000"/>
              <a:chOff x="304800" y="1676400"/>
              <a:chExt cx="4641273" cy="4191000"/>
            </a:xfrm>
          </p:grpSpPr>
          <p:sp>
            <p:nvSpPr>
              <p:cNvPr id="7" name="Flowchart: Terminator 6"/>
              <p:cNvSpPr/>
              <p:nvPr/>
            </p:nvSpPr>
            <p:spPr>
              <a:xfrm>
                <a:off x="3207327" y="1676400"/>
                <a:ext cx="1669473" cy="526408"/>
              </a:xfrm>
              <a:prstGeom prst="flowChartTerminator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NEW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8" name="Flowchart: Terminator 7"/>
              <p:cNvSpPr/>
              <p:nvPr/>
            </p:nvSpPr>
            <p:spPr>
              <a:xfrm>
                <a:off x="3207327" y="2921354"/>
                <a:ext cx="1669473" cy="526408"/>
              </a:xfrm>
              <a:prstGeom prst="flowChartTerminator">
                <a:avLst/>
              </a:prstGeom>
              <a:solidFill>
                <a:srgbClr val="36BCA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SOFT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9" name="Flowchart: Terminator 8"/>
              <p:cNvSpPr/>
              <p:nvPr/>
            </p:nvSpPr>
            <p:spPr>
              <a:xfrm>
                <a:off x="3124200" y="4133562"/>
                <a:ext cx="1821873" cy="526408"/>
              </a:xfrm>
              <a:prstGeom prst="flowChartTerminato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FORCEHARD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7" idx="2"/>
                <a:endCxn id="8" idx="0"/>
              </p:cNvCxnSpPr>
              <p:nvPr/>
            </p:nvCxnSpPr>
            <p:spPr>
              <a:xfrm>
                <a:off x="4042064" y="2202808"/>
                <a:ext cx="0" cy="718546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8" idx="2"/>
                <a:endCxn id="9" idx="0"/>
              </p:cNvCxnSpPr>
              <p:nvPr/>
            </p:nvCxnSpPr>
            <p:spPr>
              <a:xfrm flipH="1">
                <a:off x="4035137" y="3447762"/>
                <a:ext cx="6927" cy="685800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lowchart: Terminator 16"/>
              <p:cNvSpPr/>
              <p:nvPr/>
            </p:nvSpPr>
            <p:spPr>
              <a:xfrm>
                <a:off x="3200400" y="5340992"/>
                <a:ext cx="1669473" cy="526408"/>
              </a:xfrm>
              <a:prstGeom prst="flowChartTerminator">
                <a:avLst/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DONE</a:t>
                </a:r>
                <a:endParaRPr lang="en-US" dirty="0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>
                <a:off x="4028209" y="4659970"/>
                <a:ext cx="6927" cy="685800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lowchart: Terminator 20"/>
              <p:cNvSpPr/>
              <p:nvPr/>
            </p:nvSpPr>
            <p:spPr>
              <a:xfrm>
                <a:off x="304800" y="4191000"/>
                <a:ext cx="1669473" cy="526408"/>
              </a:xfrm>
              <a:prstGeom prst="flowChartTerminator">
                <a:avLst/>
              </a:prstGeom>
              <a:solidFill>
                <a:srgbClr val="FFC000"/>
              </a:solidFill>
              <a:ln>
                <a:solidFill>
                  <a:srgbClr val="F59B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CANCEL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26" name="Straight Arrow Connector 25"/>
              <p:cNvCxnSpPr>
                <a:stCxn id="21" idx="0"/>
                <a:endCxn id="7" idx="1"/>
              </p:cNvCxnSpPr>
              <p:nvPr/>
            </p:nvCxnSpPr>
            <p:spPr>
              <a:xfrm flipV="1">
                <a:off x="1139537" y="1939604"/>
                <a:ext cx="2067790" cy="2251396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Flowchart: Terminator 27"/>
              <p:cNvSpPr/>
              <p:nvPr/>
            </p:nvSpPr>
            <p:spPr>
              <a:xfrm>
                <a:off x="381000" y="2667000"/>
                <a:ext cx="1669473" cy="526408"/>
              </a:xfrm>
              <a:prstGeom prst="flowChartTerminator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FAIL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9" name="Straight Arrow Connector 28"/>
              <p:cNvCxnSpPr>
                <a:stCxn id="7" idx="1"/>
                <a:endCxn id="28" idx="0"/>
              </p:cNvCxnSpPr>
              <p:nvPr/>
            </p:nvCxnSpPr>
            <p:spPr>
              <a:xfrm flipH="1">
                <a:off x="1215737" y="1939604"/>
                <a:ext cx="1991590" cy="727396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Line Callout 1 34"/>
          <p:cNvSpPr/>
          <p:nvPr/>
        </p:nvSpPr>
        <p:spPr>
          <a:xfrm>
            <a:off x="4946073" y="2119239"/>
            <a:ext cx="2445327" cy="547761"/>
          </a:xfrm>
          <a:prstGeom prst="borderCallout1">
            <a:avLst>
              <a:gd name="adj1" fmla="val 46907"/>
              <a:gd name="adj2" fmla="val 202"/>
              <a:gd name="adj3" fmla="val 144486"/>
              <a:gd name="adj4" fmla="val -38318"/>
            </a:avLst>
          </a:prstGeom>
          <a:solidFill>
            <a:srgbClr val="FBD5AB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40C"/>
                </a:solidFill>
              </a:rPr>
              <a:t>Make temporary reservation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4953000" y="3262239"/>
            <a:ext cx="2445327" cy="547761"/>
          </a:xfrm>
          <a:prstGeom prst="borderCallout1">
            <a:avLst>
              <a:gd name="adj1" fmla="val 46907"/>
              <a:gd name="adj2" fmla="val 202"/>
              <a:gd name="adj3" fmla="val 144486"/>
              <a:gd name="adj4" fmla="val -38318"/>
            </a:avLst>
          </a:prstGeom>
          <a:solidFill>
            <a:srgbClr val="FBD5AB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40C"/>
                </a:solidFill>
              </a:rPr>
              <a:t>Finished reserving the required slots</a:t>
            </a:r>
          </a:p>
        </p:txBody>
      </p:sp>
      <p:sp>
        <p:nvSpPr>
          <p:cNvPr id="38" name="Line Callout 1 37"/>
          <p:cNvSpPr/>
          <p:nvPr/>
        </p:nvSpPr>
        <p:spPr>
          <a:xfrm>
            <a:off x="4953000" y="4557639"/>
            <a:ext cx="2445327" cy="547761"/>
          </a:xfrm>
          <a:prstGeom prst="borderCallout1">
            <a:avLst>
              <a:gd name="adj1" fmla="val 46907"/>
              <a:gd name="adj2" fmla="val 202"/>
              <a:gd name="adj3" fmla="val 144486"/>
              <a:gd name="adj4" fmla="val -38318"/>
            </a:avLst>
          </a:prstGeom>
          <a:solidFill>
            <a:srgbClr val="FBD5AB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40C"/>
                </a:solidFill>
              </a:rPr>
              <a:t>Make permanent reservation</a:t>
            </a:r>
          </a:p>
        </p:txBody>
      </p:sp>
      <p:sp>
        <p:nvSpPr>
          <p:cNvPr id="39" name="Oval Callout 38"/>
          <p:cNvSpPr/>
          <p:nvPr/>
        </p:nvSpPr>
        <p:spPr>
          <a:xfrm>
            <a:off x="4495800" y="3388367"/>
            <a:ext cx="2438400" cy="733425"/>
          </a:xfrm>
          <a:prstGeom prst="wedgeEllipseCallout">
            <a:avLst>
              <a:gd name="adj1" fmla="val -70073"/>
              <a:gd name="adj2" fmla="val 51321"/>
            </a:avLst>
          </a:prstGeom>
          <a:solidFill>
            <a:srgbClr val="ED5D7F"/>
          </a:solidFill>
          <a:ln>
            <a:solidFill>
              <a:srgbClr val="D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POINT </a:t>
            </a:r>
            <a:r>
              <a:rPr lang="en-US" sz="1400" b="1" dirty="0">
                <a:solidFill>
                  <a:schemeClr val="bg1"/>
                </a:solidFill>
              </a:rPr>
              <a:t>of LINEARIZABILITY </a:t>
            </a:r>
          </a:p>
        </p:txBody>
      </p:sp>
      <p:sp>
        <p:nvSpPr>
          <p:cNvPr id="40" name="Oval Callout 39"/>
          <p:cNvSpPr/>
          <p:nvPr/>
        </p:nvSpPr>
        <p:spPr>
          <a:xfrm>
            <a:off x="52513" y="1371600"/>
            <a:ext cx="2453428" cy="671512"/>
          </a:xfrm>
          <a:prstGeom prst="wedgeEllipseCallout">
            <a:avLst>
              <a:gd name="adj1" fmla="val -3970"/>
              <a:gd name="adj2" fmla="val 164576"/>
            </a:avLst>
          </a:prstGeom>
          <a:solidFill>
            <a:srgbClr val="ED5D7F"/>
          </a:solidFill>
          <a:ln>
            <a:solidFill>
              <a:srgbClr val="D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POINT of LINEARIZABILITY </a:t>
            </a:r>
          </a:p>
        </p:txBody>
      </p:sp>
      <p:sp>
        <p:nvSpPr>
          <p:cNvPr id="41" name="Flowchart: Connector 40"/>
          <p:cNvSpPr/>
          <p:nvPr/>
        </p:nvSpPr>
        <p:spPr>
          <a:xfrm>
            <a:off x="2211532" y="3438063"/>
            <a:ext cx="455468" cy="264808"/>
          </a:xfrm>
          <a:prstGeom prst="flowChartConnector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2" name="Flowchart: Connector 41"/>
          <p:cNvSpPr/>
          <p:nvPr/>
        </p:nvSpPr>
        <p:spPr>
          <a:xfrm>
            <a:off x="2050473" y="2170898"/>
            <a:ext cx="455468" cy="264808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000" y="5105400"/>
            <a:ext cx="2286000" cy="923330"/>
          </a:xfrm>
          <a:prstGeom prst="rect">
            <a:avLst/>
          </a:prstGeom>
          <a:solidFill>
            <a:srgbClr val="5DCB7A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Cancelled by other thread or cancelled itself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" y="5105400"/>
            <a:ext cx="228600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Could not find empty slot          </a:t>
            </a:r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Schedule Operation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066800" y="3916316"/>
            <a:ext cx="1371600" cy="2514600"/>
            <a:chOff x="1143000" y="2362200"/>
            <a:chExt cx="1371600" cy="2743200"/>
          </a:xfrm>
        </p:grpSpPr>
        <p:grpSp>
          <p:nvGrpSpPr>
            <p:cNvPr id="56" name="Group 26"/>
            <p:cNvGrpSpPr/>
            <p:nvPr/>
          </p:nvGrpSpPr>
          <p:grpSpPr>
            <a:xfrm>
              <a:off x="1143000" y="2362200"/>
              <a:ext cx="1371600" cy="1828800"/>
              <a:chOff x="3200400" y="4038600"/>
              <a:chExt cx="1905000" cy="18288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200400" y="4038600"/>
                <a:ext cx="1905000" cy="45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requestId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200400" y="4495800"/>
                <a:ext cx="1905000" cy="45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state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200400" y="4953000"/>
                <a:ext cx="1905000" cy="45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path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200400" y="5410200"/>
                <a:ext cx="1905000" cy="4572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threadId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1143000" y="4191000"/>
              <a:ext cx="1371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timeSlot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43000" y="4648200"/>
              <a:ext cx="1371600" cy="457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numSlots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990600" cy="5680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EMPTY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457200" y="2164941"/>
            <a:ext cx="990600" cy="568004"/>
          </a:xfrm>
          <a:prstGeom prst="rect">
            <a:avLst/>
          </a:prstGeom>
          <a:solidFill>
            <a:srgbClr val="36BC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SOFT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438400" y="1371600"/>
            <a:ext cx="5334000" cy="228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881497" y="1371600"/>
            <a:ext cx="0" cy="228188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500836" y="1371600"/>
            <a:ext cx="0" cy="228188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3500836" y="1832203"/>
            <a:ext cx="595166" cy="1821278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2438400" y="3178718"/>
            <a:ext cx="5290359" cy="34622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096001" y="1371600"/>
            <a:ext cx="0" cy="228188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2438400" y="2732945"/>
            <a:ext cx="1062436" cy="480395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971800" y="1371600"/>
            <a:ext cx="0" cy="228188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/>
        </p:nvSpPr>
        <p:spPr>
          <a:xfrm>
            <a:off x="6476663" y="2252549"/>
            <a:ext cx="1290993" cy="480395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096003" y="3196028"/>
            <a:ext cx="1190330" cy="46157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5" name="Straight Connector 124"/>
          <p:cNvCxnSpPr/>
          <p:nvPr/>
        </p:nvCxnSpPr>
        <p:spPr>
          <a:xfrm>
            <a:off x="5286332" y="1371600"/>
            <a:ext cx="0" cy="228188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5286332" y="1371600"/>
            <a:ext cx="595165" cy="18417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2438400" y="1832203"/>
            <a:ext cx="5290359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438400" y="2252549"/>
            <a:ext cx="5290359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438400" y="2732945"/>
            <a:ext cx="5290359" cy="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438399" y="3916316"/>
            <a:ext cx="1752601" cy="2514600"/>
            <a:chOff x="2438400" y="3916316"/>
            <a:chExt cx="1066800" cy="251460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142" name="Group 3"/>
            <p:cNvGrpSpPr/>
            <p:nvPr/>
          </p:nvGrpSpPr>
          <p:grpSpPr>
            <a:xfrm>
              <a:off x="2438400" y="3916316"/>
              <a:ext cx="1066800" cy="1676400"/>
              <a:chOff x="3200400" y="4038600"/>
              <a:chExt cx="1905000" cy="1828800"/>
            </a:xfrm>
            <a:grpFill/>
          </p:grpSpPr>
          <p:sp>
            <p:nvSpPr>
              <p:cNvPr id="143" name="Rectangle 142"/>
              <p:cNvSpPr/>
              <p:nvPr/>
            </p:nvSpPr>
            <p:spPr>
              <a:xfrm>
                <a:off x="3200400" y="4038600"/>
                <a:ext cx="19050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200400" y="4495800"/>
                <a:ext cx="19050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200400" y="4953000"/>
                <a:ext cx="19050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null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200400" y="5410200"/>
                <a:ext cx="19050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47" name="Rectangle 146"/>
            <p:cNvSpPr/>
            <p:nvPr/>
          </p:nvSpPr>
          <p:spPr>
            <a:xfrm>
              <a:off x="2438400" y="5600700"/>
              <a:ext cx="1066800" cy="4111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38400" y="6011816"/>
              <a:ext cx="1066800" cy="419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9" name="Rectangle 148"/>
          <p:cNvSpPr/>
          <p:nvPr/>
        </p:nvSpPr>
        <p:spPr>
          <a:xfrm>
            <a:off x="3500836" y="1375720"/>
            <a:ext cx="595166" cy="456484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096003" y="1832203"/>
            <a:ext cx="1190332" cy="420346"/>
            <a:chOff x="4096003" y="1832203"/>
            <a:chExt cx="1190332" cy="420346"/>
          </a:xfrm>
        </p:grpSpPr>
        <p:sp>
          <p:nvSpPr>
            <p:cNvPr id="150" name="Rectangle 149"/>
            <p:cNvSpPr/>
            <p:nvPr/>
          </p:nvSpPr>
          <p:spPr>
            <a:xfrm>
              <a:off x="4096003" y="1832203"/>
              <a:ext cx="595166" cy="420346"/>
            </a:xfrm>
            <a:prstGeom prst="rect">
              <a:avLst/>
            </a:prstGeom>
            <a:solidFill>
              <a:srgbClr val="36BCA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1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691169" y="1832203"/>
              <a:ext cx="595166" cy="420346"/>
            </a:xfrm>
            <a:prstGeom prst="rect">
              <a:avLst/>
            </a:prstGeom>
            <a:solidFill>
              <a:srgbClr val="36BCA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1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152" name="Rectangle 151"/>
          <p:cNvSpPr/>
          <p:nvPr/>
        </p:nvSpPr>
        <p:spPr>
          <a:xfrm>
            <a:off x="2434036" y="4335416"/>
            <a:ext cx="1756964" cy="419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57200" y="2973142"/>
            <a:ext cx="990600" cy="56800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HARD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2434036" y="4754516"/>
            <a:ext cx="1756964" cy="419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(3,1)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447891" y="4754516"/>
            <a:ext cx="1743109" cy="419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(3,1),(4,2),(5,2)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286335" y="3196028"/>
            <a:ext cx="595166" cy="456484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434036" y="4754516"/>
            <a:ext cx="1756964" cy="4353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(3,1),(4,2),(5,2),(6,5)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2447891" y="4335416"/>
            <a:ext cx="1743109" cy="419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FORCEHARD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1" name="Oval Callout 160"/>
          <p:cNvSpPr/>
          <p:nvPr/>
        </p:nvSpPr>
        <p:spPr>
          <a:xfrm>
            <a:off x="4724399" y="3850101"/>
            <a:ext cx="2465853" cy="733425"/>
          </a:xfrm>
          <a:prstGeom prst="wedgeEllipseCallout">
            <a:avLst>
              <a:gd name="adj1" fmla="val -70073"/>
              <a:gd name="adj2" fmla="val 51321"/>
            </a:avLst>
          </a:prstGeom>
          <a:solidFill>
            <a:srgbClr val="ED5D7F"/>
          </a:solidFill>
          <a:ln>
            <a:solidFill>
              <a:srgbClr val="D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POINT </a:t>
            </a:r>
            <a:r>
              <a:rPr lang="en-US" sz="1400" b="1" dirty="0">
                <a:solidFill>
                  <a:schemeClr val="bg1"/>
                </a:solidFill>
              </a:rPr>
              <a:t>of LINEARIZABILITY 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3505200" y="1371600"/>
            <a:ext cx="595166" cy="45648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096000" y="1828084"/>
            <a:ext cx="1190332" cy="420346"/>
            <a:chOff x="4096003" y="1832203"/>
            <a:chExt cx="1190332" cy="420346"/>
          </a:xfrm>
          <a:solidFill>
            <a:schemeClr val="accent6">
              <a:lumMod val="50000"/>
            </a:schemeClr>
          </a:solidFill>
        </p:grpSpPr>
        <p:sp>
          <p:nvSpPr>
            <p:cNvPr id="164" name="Rectangle 163"/>
            <p:cNvSpPr/>
            <p:nvPr/>
          </p:nvSpPr>
          <p:spPr>
            <a:xfrm>
              <a:off x="4096003" y="1832203"/>
              <a:ext cx="595166" cy="42034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691169" y="1832203"/>
              <a:ext cx="595166" cy="420346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66" name="Rectangle 165"/>
          <p:cNvSpPr/>
          <p:nvPr/>
        </p:nvSpPr>
        <p:spPr>
          <a:xfrm>
            <a:off x="5286335" y="3200400"/>
            <a:ext cx="595166" cy="45648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438399" y="4334260"/>
            <a:ext cx="1752601" cy="428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DONE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4191000" y="3916315"/>
            <a:ext cx="1752601" cy="2514601"/>
            <a:chOff x="2438400" y="3916316"/>
            <a:chExt cx="1066800" cy="251460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169" name="Group 3"/>
            <p:cNvGrpSpPr/>
            <p:nvPr/>
          </p:nvGrpSpPr>
          <p:grpSpPr>
            <a:xfrm>
              <a:off x="2438400" y="3916316"/>
              <a:ext cx="1066800" cy="1689038"/>
              <a:chOff x="3200400" y="4038600"/>
              <a:chExt cx="1905000" cy="1842587"/>
            </a:xfrm>
            <a:grpFill/>
          </p:grpSpPr>
          <p:sp>
            <p:nvSpPr>
              <p:cNvPr id="172" name="Rectangle 171"/>
              <p:cNvSpPr/>
              <p:nvPr/>
            </p:nvSpPr>
            <p:spPr>
              <a:xfrm>
                <a:off x="3200400" y="4038600"/>
                <a:ext cx="19050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200400" y="4495799"/>
                <a:ext cx="1905000" cy="46846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NEW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200400" y="4953001"/>
                <a:ext cx="1905000" cy="47877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null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3200400" y="5431777"/>
                <a:ext cx="1905000" cy="44941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2438400" y="5600700"/>
              <a:ext cx="1066800" cy="41111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2438400" y="6011816"/>
              <a:ext cx="1066800" cy="4191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4096000" y="1371601"/>
            <a:ext cx="1190335" cy="456483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6       6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191000" y="4335416"/>
            <a:ext cx="1752601" cy="4270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204854" y="4777282"/>
            <a:ext cx="1725159" cy="398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(4,1),(5,1)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0" name="Lightning Bolt 179"/>
          <p:cNvSpPr/>
          <p:nvPr/>
        </p:nvSpPr>
        <p:spPr>
          <a:xfrm rot="5189751">
            <a:off x="5917670" y="753168"/>
            <a:ext cx="1114091" cy="1365533"/>
          </a:xfrm>
          <a:prstGeom prst="lightningBolt">
            <a:avLst/>
          </a:prstGeom>
          <a:solidFill>
            <a:srgbClr val="FF0000"/>
          </a:solidFill>
          <a:ln>
            <a:solidFill>
              <a:srgbClr val="D030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191001" y="4336583"/>
            <a:ext cx="1752601" cy="4270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CANCEL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095997" y="1375722"/>
            <a:ext cx="1190335" cy="4564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     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691167" y="1371600"/>
            <a:ext cx="0" cy="228188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191001" y="4350198"/>
            <a:ext cx="1752601" cy="4270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192345" y="4764838"/>
            <a:ext cx="1752600" cy="4285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null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5899260" y="3178719"/>
            <a:ext cx="1868396" cy="473794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 6        6        6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4190999" y="4336583"/>
            <a:ext cx="1739014" cy="4589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4204854" y="4749252"/>
            <a:ext cx="1738747" cy="4406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(7,5),(8,5),(9,5)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191001" y="4342295"/>
            <a:ext cx="1752600" cy="4225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FORCEHARD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5870814" y="3178719"/>
            <a:ext cx="1901586" cy="47379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6        6        6  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110225" y="1375719"/>
            <a:ext cx="0" cy="228188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6476662" y="1371600"/>
            <a:ext cx="0" cy="2281881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4192345" y="4355647"/>
            <a:ext cx="1752600" cy="409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BCAF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5D7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37DC7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131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BCAF"/>
                                      </p:to>
                                    </p:animClr>
                                    <p:set>
                                      <p:cBhvr>
                                        <p:cTn id="132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FA398"/>
                                      </p:to>
                                    </p:animClr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7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164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BCAF"/>
                                      </p:to>
                                    </p:animClr>
                                    <p:set>
                                      <p:cBhvr>
                                        <p:cTn id="165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180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BCAF"/>
                                      </p:to>
                                    </p:animClr>
                                    <p:set>
                                      <p:cBhvr>
                                        <p:cTn id="181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3F5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201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BCAF"/>
                                      </p:to>
                                    </p:animClr>
                                    <p:set>
                                      <p:cBhvr>
                                        <p:cTn id="202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BCA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217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BCAF"/>
                                      </p:to>
                                    </p:animClr>
                                    <p:set>
                                      <p:cBhvr>
                                        <p:cTn id="218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07895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>
                                        <p:cTn id="235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6BCAF"/>
                                      </p:to>
                                    </p:animClr>
                                    <p:set>
                                      <p:cBhvr>
                                        <p:cTn id="236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1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37DC7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6" grpId="0" animBg="1"/>
      <p:bldP spid="112" grpId="0" animBg="1"/>
      <p:bldP spid="149" grpId="0" animBg="1"/>
      <p:bldP spid="152" grpId="0" animBg="1"/>
      <p:bldP spid="154" grpId="0" animBg="1"/>
      <p:bldP spid="155" grpId="0" animBg="1"/>
      <p:bldP spid="156" grpId="0" animBg="1"/>
      <p:bldP spid="156" grpId="1" animBg="1"/>
      <p:bldP spid="156" grpId="2" animBg="1"/>
      <p:bldP spid="157" grpId="0" animBg="1"/>
      <p:bldP spid="158" grpId="0" animBg="1"/>
      <p:bldP spid="158" grpId="1" animBg="1"/>
      <p:bldP spid="158" grpId="2" animBg="1"/>
      <p:bldP spid="159" grpId="0" animBg="1"/>
      <p:bldP spid="161" grpId="0" animBg="1"/>
      <p:bldP spid="161" grpId="1" animBg="1"/>
      <p:bldP spid="162" grpId="0" animBg="1"/>
      <p:bldP spid="166" grpId="0" animBg="1"/>
      <p:bldP spid="167" grpId="0" animBg="1"/>
      <p:bldP spid="176" grpId="0" animBg="1"/>
      <p:bldP spid="178" grpId="0" animBg="1"/>
      <p:bldP spid="178" grpId="1" animBg="1"/>
      <p:bldP spid="179" grpId="0" animBg="1"/>
      <p:bldP spid="180" grpId="0" animBg="1"/>
      <p:bldP spid="180" grpId="1" animBg="1"/>
      <p:bldP spid="180" grpId="2" animBg="1"/>
      <p:bldP spid="181" grpId="0" animBg="1"/>
      <p:bldP spid="181" grpId="1" animBg="1"/>
      <p:bldP spid="182" grpId="0" animBg="1"/>
      <p:bldP spid="183" grpId="0" animBg="1"/>
      <p:bldP spid="183" grpId="1" animBg="1"/>
      <p:bldP spid="184" grpId="0" animBg="1"/>
      <p:bldP spid="185" grpId="0" animBg="1"/>
      <p:bldP spid="186" grpId="0" animBg="1"/>
      <p:bldP spid="186" grpId="1" animBg="1"/>
      <p:bldP spid="187" grpId="0" animBg="1"/>
      <p:bldP spid="188" grpId="0" animBg="1"/>
      <p:bldP spid="188" grpId="1" animBg="1"/>
      <p:bldP spid="190" grpId="0" animBg="1"/>
      <p:bldP spid="191" grpId="0" animBg="1"/>
      <p:bldP spid="19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626856" y="2607626"/>
            <a:ext cx="3798128" cy="1512742"/>
            <a:chOff x="4812472" y="2209800"/>
            <a:chExt cx="3798128" cy="1512742"/>
          </a:xfrm>
        </p:grpSpPr>
        <p:sp>
          <p:nvSpPr>
            <p:cNvPr id="7" name="Rectangle 6"/>
            <p:cNvSpPr/>
            <p:nvPr/>
          </p:nvSpPr>
          <p:spPr>
            <a:xfrm>
              <a:off x="4831772" y="2212526"/>
              <a:ext cx="3778828" cy="15100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4812472" y="2209800"/>
              <a:ext cx="3778828" cy="1512742"/>
              <a:chOff x="4812472" y="2209800"/>
              <a:chExt cx="3778828" cy="1512742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268710" y="2209800"/>
                <a:ext cx="0" cy="151001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8146373" y="2212526"/>
                <a:ext cx="0" cy="151001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6418474" y="2209800"/>
                <a:ext cx="0" cy="151001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693828" y="2209800"/>
                <a:ext cx="0" cy="151001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568238" y="2209800"/>
                <a:ext cx="0" cy="151001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843592" y="2209800"/>
                <a:ext cx="0" cy="151001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4812472" y="2527698"/>
                <a:ext cx="3778828" cy="913957"/>
                <a:chOff x="4812472" y="2527698"/>
                <a:chExt cx="3778828" cy="913957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V="1">
                  <a:off x="4812472" y="3418744"/>
                  <a:ext cx="3778828" cy="22911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812472" y="2527698"/>
                  <a:ext cx="3778828" cy="0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812472" y="2805859"/>
                  <a:ext cx="3778828" cy="0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4812472" y="3123757"/>
                  <a:ext cx="3778828" cy="0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State Transitions’ of a Slot</a:t>
            </a:r>
            <a:endParaRPr lang="en-US" dirty="0"/>
          </a:p>
        </p:txBody>
      </p:sp>
      <p:grpSp>
        <p:nvGrpSpPr>
          <p:cNvPr id="2048" name="Group 2047"/>
          <p:cNvGrpSpPr/>
          <p:nvPr/>
        </p:nvGrpSpPr>
        <p:grpSpPr>
          <a:xfrm>
            <a:off x="5018961" y="2607626"/>
            <a:ext cx="2941796" cy="1493190"/>
            <a:chOff x="5190356" y="3170331"/>
            <a:chExt cx="2941796" cy="1493190"/>
          </a:xfrm>
        </p:grpSpPr>
        <p:sp>
          <p:nvSpPr>
            <p:cNvPr id="9" name="Rectangle 8"/>
            <p:cNvSpPr/>
            <p:nvPr/>
          </p:nvSpPr>
          <p:spPr>
            <a:xfrm>
              <a:off x="5190356" y="3173057"/>
              <a:ext cx="401500" cy="1490464"/>
            </a:xfrm>
            <a:prstGeom prst="rect">
              <a:avLst/>
            </a:prstGeom>
            <a:solidFill>
              <a:srgbClr val="36BCA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54489" y="4071698"/>
              <a:ext cx="877663" cy="329354"/>
            </a:xfrm>
            <a:prstGeom prst="rect">
              <a:avLst/>
            </a:prstGeom>
            <a:solidFill>
              <a:srgbClr val="36BCA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29371" y="3170331"/>
              <a:ext cx="439339" cy="913957"/>
            </a:xfrm>
            <a:prstGeom prst="rect">
              <a:avLst/>
            </a:prstGeom>
            <a:solidFill>
              <a:srgbClr val="36BCA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1" name="Group 2060"/>
          <p:cNvGrpSpPr/>
          <p:nvPr/>
        </p:nvGrpSpPr>
        <p:grpSpPr>
          <a:xfrm>
            <a:off x="4724400" y="4100816"/>
            <a:ext cx="3797284" cy="1156984"/>
            <a:chOff x="4812472" y="3796016"/>
            <a:chExt cx="3797284" cy="1156984"/>
          </a:xfrm>
        </p:grpSpPr>
        <p:cxnSp>
          <p:nvCxnSpPr>
            <p:cNvPr id="2052" name="Straight Connector 2051"/>
            <p:cNvCxnSpPr/>
            <p:nvPr/>
          </p:nvCxnSpPr>
          <p:spPr>
            <a:xfrm flipH="1">
              <a:off x="4812473" y="3796016"/>
              <a:ext cx="1094649" cy="654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Connector 2053"/>
            <p:cNvCxnSpPr/>
            <p:nvPr/>
          </p:nvCxnSpPr>
          <p:spPr>
            <a:xfrm>
              <a:off x="6353607" y="3815568"/>
              <a:ext cx="2256149" cy="640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0" name="Group 2059"/>
            <p:cNvGrpSpPr/>
            <p:nvPr/>
          </p:nvGrpSpPr>
          <p:grpSpPr>
            <a:xfrm>
              <a:off x="4812472" y="4450594"/>
              <a:ext cx="3778828" cy="502406"/>
              <a:chOff x="4812472" y="4450594"/>
              <a:chExt cx="3778828" cy="50240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4812472" y="4456427"/>
                <a:ext cx="3778828" cy="496573"/>
              </a:xfrm>
              <a:prstGeom prst="rect">
                <a:avLst/>
              </a:prstGeom>
              <a:solidFill>
                <a:srgbClr val="36BCA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err="1" smtClean="0"/>
                  <a:t>Tstamp</a:t>
                </a:r>
                <a:r>
                  <a:rPr lang="en-US" sz="1400" dirty="0" smtClean="0"/>
                  <a:t>   </a:t>
                </a:r>
                <a:r>
                  <a:rPr lang="en-US" sz="1400" dirty="0" err="1" smtClean="0"/>
                  <a:t>reqId</a:t>
                </a:r>
                <a:r>
                  <a:rPr lang="en-US" sz="1400" dirty="0" smtClean="0"/>
                  <a:t>    </a:t>
                </a:r>
                <a:r>
                  <a:rPr lang="en-US" sz="1400" dirty="0" err="1" smtClean="0"/>
                  <a:t>tid</a:t>
                </a:r>
                <a:r>
                  <a:rPr lang="en-US" sz="1400" dirty="0" smtClean="0"/>
                  <a:t>      state    </a:t>
                </a:r>
                <a:r>
                  <a:rPr lang="en-US" sz="1400" dirty="0" err="1" smtClean="0"/>
                  <a:t>slotno</a:t>
                </a:r>
                <a:r>
                  <a:rPr lang="en-US" sz="1400" dirty="0" smtClean="0"/>
                  <a:t>    round          </a:t>
                </a:r>
                <a:endParaRPr lang="en-US" sz="1400" dirty="0"/>
              </a:p>
            </p:txBody>
          </p:sp>
          <p:cxnSp>
            <p:nvCxnSpPr>
              <p:cNvPr id="2057" name="Straight Connector 2056"/>
              <p:cNvCxnSpPr/>
              <p:nvPr/>
            </p:nvCxnSpPr>
            <p:spPr>
              <a:xfrm>
                <a:off x="5562600" y="4456426"/>
                <a:ext cx="0" cy="496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172200" y="4456427"/>
                <a:ext cx="0" cy="496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629400" y="4456427"/>
                <a:ext cx="0" cy="496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7239000" y="4456427"/>
                <a:ext cx="0" cy="496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7848600" y="4450594"/>
                <a:ext cx="0" cy="49657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9" name="Rectangle 88"/>
          <p:cNvSpPr/>
          <p:nvPr/>
        </p:nvSpPr>
        <p:spPr>
          <a:xfrm>
            <a:off x="6265535" y="3521583"/>
            <a:ext cx="831780" cy="3178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9200" y="2038638"/>
            <a:ext cx="1669473" cy="2983570"/>
            <a:chOff x="1219200" y="2038638"/>
            <a:chExt cx="1669473" cy="2983570"/>
          </a:xfrm>
        </p:grpSpPr>
        <p:sp>
          <p:nvSpPr>
            <p:cNvPr id="2068" name="Flowchart: Terminator 2067"/>
            <p:cNvSpPr/>
            <p:nvPr/>
          </p:nvSpPr>
          <p:spPr>
            <a:xfrm>
              <a:off x="1219200" y="2038638"/>
              <a:ext cx="1669473" cy="526408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EMPTY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Flowchart: Terminator 92"/>
            <p:cNvSpPr/>
            <p:nvPr/>
          </p:nvSpPr>
          <p:spPr>
            <a:xfrm>
              <a:off x="1219200" y="3283592"/>
              <a:ext cx="1669473" cy="526408"/>
            </a:xfrm>
            <a:prstGeom prst="flowChartTerminator">
              <a:avLst/>
            </a:prstGeom>
            <a:solidFill>
              <a:srgbClr val="36BC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SOFT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5" name="Flowchart: Terminator 94"/>
            <p:cNvSpPr/>
            <p:nvPr/>
          </p:nvSpPr>
          <p:spPr>
            <a:xfrm>
              <a:off x="1219200" y="4495800"/>
              <a:ext cx="1669473" cy="526408"/>
            </a:xfrm>
            <a:prstGeom prst="flowChartTerminator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HARD</a:t>
              </a:r>
              <a:endParaRPr lang="en-US" dirty="0"/>
            </a:p>
          </p:txBody>
        </p:sp>
        <p:cxnSp>
          <p:nvCxnSpPr>
            <p:cNvPr id="2070" name="Straight Arrow Connector 2069"/>
            <p:cNvCxnSpPr>
              <a:stCxn id="2068" idx="2"/>
              <a:endCxn id="93" idx="0"/>
            </p:cNvCxnSpPr>
            <p:nvPr/>
          </p:nvCxnSpPr>
          <p:spPr>
            <a:xfrm>
              <a:off x="2053937" y="2565046"/>
              <a:ext cx="0" cy="71854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Straight Arrow Connector 2071"/>
            <p:cNvCxnSpPr>
              <a:stCxn id="93" idx="2"/>
              <a:endCxn id="95" idx="0"/>
            </p:cNvCxnSpPr>
            <p:nvPr/>
          </p:nvCxnSpPr>
          <p:spPr>
            <a:xfrm>
              <a:off x="2053937" y="3810000"/>
              <a:ext cx="0" cy="68580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6" name="Line Callout 2 2075"/>
          <p:cNvSpPr/>
          <p:nvPr/>
        </p:nvSpPr>
        <p:spPr>
          <a:xfrm>
            <a:off x="3048000" y="2527698"/>
            <a:ext cx="1524000" cy="533400"/>
          </a:xfrm>
          <a:prstGeom prst="borderCallout2">
            <a:avLst>
              <a:gd name="adj1" fmla="val 138231"/>
              <a:gd name="adj2" fmla="val -61970"/>
              <a:gd name="adj3" fmla="val 47322"/>
              <a:gd name="adj4" fmla="val 1515"/>
              <a:gd name="adj5" fmla="val 138475"/>
              <a:gd name="adj6" fmla="val -63939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Temporary Reservation</a:t>
            </a:r>
            <a:endParaRPr lang="en-US" dirty="0"/>
          </a:p>
        </p:txBody>
      </p:sp>
      <p:sp>
        <p:nvSpPr>
          <p:cNvPr id="105" name="Line Callout 2 104"/>
          <p:cNvSpPr/>
          <p:nvPr/>
        </p:nvSpPr>
        <p:spPr>
          <a:xfrm>
            <a:off x="3061855" y="3756422"/>
            <a:ext cx="1524000" cy="533400"/>
          </a:xfrm>
          <a:prstGeom prst="borderCallout2">
            <a:avLst>
              <a:gd name="adj1" fmla="val 138230"/>
              <a:gd name="adj2" fmla="val -62879"/>
              <a:gd name="adj3" fmla="val 47322"/>
              <a:gd name="adj4" fmla="val 1515"/>
              <a:gd name="adj5" fmla="val 138475"/>
              <a:gd name="adj6" fmla="val -63939"/>
            </a:avLst>
          </a:prstGeom>
          <a:solidFill>
            <a:srgbClr val="D03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Permanent Reservation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819049" y="2610351"/>
            <a:ext cx="446485" cy="1490465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019800" y="3839481"/>
            <a:ext cx="1127414" cy="1418319"/>
            <a:chOff x="4812472" y="3534681"/>
            <a:chExt cx="1127414" cy="141831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5464869" y="3534681"/>
              <a:ext cx="425118" cy="915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4812472" y="4456427"/>
              <a:ext cx="1127414" cy="49657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   </a:t>
              </a:r>
              <a:r>
                <a:rPr lang="en-US" sz="1400" dirty="0" err="1" smtClean="0"/>
                <a:t>threadId</a:t>
              </a:r>
              <a:r>
                <a:rPr lang="en-US" sz="1400" dirty="0" smtClean="0"/>
                <a:t>              </a:t>
              </a:r>
              <a:endParaRPr lang="en-US" sz="1400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4812474" y="3534681"/>
              <a:ext cx="245733" cy="915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2076" grpId="0" animBg="1"/>
      <p:bldP spid="105" grpId="0" animBg="1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</a:t>
            </a:r>
          </a:p>
          <a:p>
            <a:pPr marL="0" indent="0">
              <a:buNone/>
            </a:pPr>
            <a:endParaRPr lang="en-US" sz="1100" dirty="0" smtClean="0"/>
          </a:p>
          <a:p>
            <a:r>
              <a:rPr lang="en-US" dirty="0" smtClean="0"/>
              <a:t>Related Work</a:t>
            </a:r>
          </a:p>
          <a:p>
            <a:endParaRPr lang="en-US" sz="1100" dirty="0" smtClean="0"/>
          </a:p>
          <a:p>
            <a:r>
              <a:rPr lang="en-US" dirty="0" smtClean="0"/>
              <a:t>Parallel </a:t>
            </a:r>
            <a:r>
              <a:rPr lang="en-US" dirty="0"/>
              <a:t>Slot </a:t>
            </a:r>
            <a:r>
              <a:rPr lang="en-US" dirty="0" smtClean="0"/>
              <a:t>Scheduler Design</a:t>
            </a:r>
          </a:p>
          <a:p>
            <a:endParaRPr lang="en-US" sz="1100" dirty="0" smtClean="0"/>
          </a:p>
          <a:p>
            <a:r>
              <a:rPr lang="en-US" dirty="0" smtClean="0"/>
              <a:t>Performance Results</a:t>
            </a:r>
          </a:p>
          <a:p>
            <a:endParaRPr lang="en-US" sz="1100" dirty="0" smtClean="0"/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5E2F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5E2F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5E2F5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5E2F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3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3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3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3F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81000"/>
            <a:ext cx="6858000" cy="5334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Role of Saving Slot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66800" y="2994519"/>
            <a:ext cx="3975840" cy="2644281"/>
            <a:chOff x="457200" y="1318118"/>
            <a:chExt cx="3975840" cy="2644281"/>
          </a:xfrm>
        </p:grpSpPr>
        <p:grpSp>
          <p:nvGrpSpPr>
            <p:cNvPr id="6" name="Group 5"/>
            <p:cNvGrpSpPr/>
            <p:nvPr/>
          </p:nvGrpSpPr>
          <p:grpSpPr>
            <a:xfrm>
              <a:off x="457200" y="1340818"/>
              <a:ext cx="3975840" cy="2621579"/>
              <a:chOff x="2438400" y="1371600"/>
              <a:chExt cx="2553292" cy="2286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438401" y="1371600"/>
                <a:ext cx="2553291" cy="2286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471979" y="2732943"/>
                <a:ext cx="1219187" cy="491361"/>
              </a:xfrm>
              <a:prstGeom prst="rect">
                <a:avLst/>
              </a:prstGeom>
              <a:solidFill>
                <a:srgbClr val="36BCA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  4      4     4    4 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2780950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402760" y="1380999"/>
                <a:ext cx="288406" cy="135194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2438400" y="2732945"/>
                <a:ext cx="2553292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691167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438400" y="1832203"/>
                <a:ext cx="2553292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438400" y="2252549"/>
                <a:ext cx="2553292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438400" y="3224305"/>
                <a:ext cx="2553292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98419" y="1375719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471979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3515988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24000" y="1318118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28460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057657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304800" y="1750590"/>
            <a:ext cx="990601" cy="916410"/>
            <a:chOff x="1219199" y="2991649"/>
            <a:chExt cx="990601" cy="1047916"/>
          </a:xfrm>
          <a:solidFill>
            <a:srgbClr val="D0304B"/>
          </a:solidFill>
        </p:grpSpPr>
        <p:sp>
          <p:nvSpPr>
            <p:cNvPr id="46" name="Oval 45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48" name="Freeform 47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>
                <a:stCxn id="48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Rectangle 56"/>
          <p:cNvSpPr/>
          <p:nvPr/>
        </p:nvSpPr>
        <p:spPr>
          <a:xfrm>
            <a:off x="3667257" y="3545437"/>
            <a:ext cx="452347" cy="482052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184545" y="5141896"/>
            <a:ext cx="935060" cy="492178"/>
          </a:xfrm>
          <a:prstGeom prst="rect">
            <a:avLst/>
          </a:prstGeom>
          <a:solidFill>
            <a:srgbClr val="36BCA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 1      1   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19605" y="5141896"/>
            <a:ext cx="455074" cy="492178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ight Brace 59"/>
          <p:cNvSpPr/>
          <p:nvPr/>
        </p:nvSpPr>
        <p:spPr>
          <a:xfrm>
            <a:off x="5179325" y="3352800"/>
            <a:ext cx="304800" cy="920804"/>
          </a:xfrm>
          <a:prstGeom prst="rightBrace">
            <a:avLst/>
          </a:prstGeom>
          <a:ln w="4445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ine Callout 1 60"/>
          <p:cNvSpPr/>
          <p:nvPr/>
        </p:nvSpPr>
        <p:spPr>
          <a:xfrm>
            <a:off x="6019800" y="2415976"/>
            <a:ext cx="1754875" cy="775089"/>
          </a:xfrm>
          <a:prstGeom prst="borderCallout1">
            <a:avLst>
              <a:gd name="adj1" fmla="val 51607"/>
              <a:gd name="adj2" fmla="val -505"/>
              <a:gd name="adj3" fmla="val 112500"/>
              <a:gd name="adj4" fmla="val -38333"/>
            </a:avLst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61E64"/>
                </a:solidFill>
              </a:rPr>
              <a:t>Already booked</a:t>
            </a:r>
            <a:endParaRPr lang="en-US" dirty="0">
              <a:solidFill>
                <a:srgbClr val="461E64"/>
              </a:solidFill>
            </a:endParaRPr>
          </a:p>
        </p:txBody>
      </p:sp>
      <p:sp>
        <p:nvSpPr>
          <p:cNvPr id="62" name="Right Brace 61"/>
          <p:cNvSpPr/>
          <p:nvPr/>
        </p:nvSpPr>
        <p:spPr>
          <a:xfrm>
            <a:off x="5179325" y="4845421"/>
            <a:ext cx="287740" cy="592950"/>
          </a:xfrm>
          <a:prstGeom prst="rightBrace">
            <a:avLst/>
          </a:prstGeom>
          <a:ln w="44450" cmpd="sng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ine Callout 1 62"/>
          <p:cNvSpPr/>
          <p:nvPr/>
        </p:nvSpPr>
        <p:spPr>
          <a:xfrm>
            <a:off x="6019800" y="4070332"/>
            <a:ext cx="1754875" cy="775089"/>
          </a:xfrm>
          <a:prstGeom prst="borderCallout1">
            <a:avLst>
              <a:gd name="adj1" fmla="val 51607"/>
              <a:gd name="adj2" fmla="val -505"/>
              <a:gd name="adj3" fmla="val 112500"/>
              <a:gd name="adj4" fmla="val -38333"/>
            </a:avLst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461E64"/>
                </a:solidFill>
              </a:rPr>
              <a:t>Temporary Reservation</a:t>
            </a:r>
            <a:endParaRPr lang="en-US" dirty="0">
              <a:solidFill>
                <a:srgbClr val="461E64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221860" y="2434704"/>
            <a:ext cx="256545" cy="266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h="82550"/>
            <a:bevelB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65" name="Cloud Callout 64"/>
          <p:cNvSpPr/>
          <p:nvPr/>
        </p:nvSpPr>
        <p:spPr>
          <a:xfrm>
            <a:off x="5465928" y="3545436"/>
            <a:ext cx="1925471" cy="1174887"/>
          </a:xfrm>
          <a:prstGeom prst="cloudCallout">
            <a:avLst>
              <a:gd name="adj1" fmla="val -98875"/>
              <a:gd name="adj2" fmla="val 65650"/>
            </a:avLst>
          </a:prstGeom>
          <a:noFill/>
          <a:ln w="44450">
            <a:solidFill>
              <a:srgbClr val="E65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E6546C"/>
                </a:solidFill>
                <a:latin typeface="Comic Sans MS" pitchFamily="66" charset="0"/>
              </a:rPr>
              <a:t>Reserved 4 slots</a:t>
            </a:r>
          </a:p>
        </p:txBody>
      </p:sp>
      <p:sp>
        <p:nvSpPr>
          <p:cNvPr id="66" name="Cloud Callout 65"/>
          <p:cNvSpPr/>
          <p:nvPr/>
        </p:nvSpPr>
        <p:spPr>
          <a:xfrm>
            <a:off x="5943600" y="2590800"/>
            <a:ext cx="1828800" cy="1317653"/>
          </a:xfrm>
          <a:prstGeom prst="cloudCallout">
            <a:avLst>
              <a:gd name="adj1" fmla="val -114116"/>
              <a:gd name="adj2" fmla="val 41785"/>
            </a:avLst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Comic Sans MS" pitchFamily="66" charset="0"/>
              </a:rPr>
              <a:t>Reserved 2 slots</a:t>
            </a:r>
          </a:p>
        </p:txBody>
      </p:sp>
      <p:sp>
        <p:nvSpPr>
          <p:cNvPr id="67" name="Down Arrow 66"/>
          <p:cNvSpPr/>
          <p:nvPr/>
        </p:nvSpPr>
        <p:spPr>
          <a:xfrm>
            <a:off x="2895600" y="4457876"/>
            <a:ext cx="159121" cy="262447"/>
          </a:xfrm>
          <a:prstGeom prst="downArrow">
            <a:avLst/>
          </a:prstGeom>
          <a:solidFill>
            <a:srgbClr val="E6546C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3920639" y="3485825"/>
            <a:ext cx="226173" cy="267766"/>
          </a:xfrm>
          <a:prstGeom prst="downArrow">
            <a:avLst/>
          </a:prstGeom>
          <a:solidFill>
            <a:srgbClr val="FFC000"/>
          </a:solidFill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706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5.64292E-7 L -0.00069 0.247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23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24746 L -0.00069 0.4028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2.6272E-6 L 0.14965 -0.0023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25532E-6 L 1.11022E-16 0.2370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4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53284E-7 L 0.03385 0.2275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4" y="113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0" grpId="1" animBg="1"/>
      <p:bldP spid="60" grpId="2" animBg="1"/>
      <p:bldP spid="61" grpId="0" animBg="1"/>
      <p:bldP spid="61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7" grpId="2" animBg="1"/>
      <p:bldP spid="68" grpId="0" animBg="1"/>
      <p:bldP spid="6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1905000" y="381000"/>
            <a:ext cx="6858000" cy="5334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Role of Round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04800" y="3657600"/>
            <a:ext cx="8305799" cy="2644282"/>
            <a:chOff x="457200" y="1318117"/>
            <a:chExt cx="8305799" cy="2644282"/>
          </a:xfrm>
        </p:grpSpPr>
        <p:grpSp>
          <p:nvGrpSpPr>
            <p:cNvPr id="50" name="Group 49"/>
            <p:cNvGrpSpPr/>
            <p:nvPr/>
          </p:nvGrpSpPr>
          <p:grpSpPr>
            <a:xfrm>
              <a:off x="457200" y="1340818"/>
              <a:ext cx="8305799" cy="2621579"/>
              <a:chOff x="2438400" y="1371600"/>
              <a:chExt cx="5334000" cy="22860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438400" y="1371600"/>
                <a:ext cx="5334000" cy="2286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881497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471979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798419" y="1375719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2438400" y="2732945"/>
                <a:ext cx="1033578" cy="480395"/>
              </a:xfrm>
              <a:prstGeom prst="rect">
                <a:avLst/>
              </a:prstGeom>
              <a:solidFill>
                <a:srgbClr val="36BCA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780950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476663" y="2252549"/>
                <a:ext cx="1290993" cy="480395"/>
              </a:xfrm>
              <a:prstGeom prst="rect">
                <a:avLst/>
              </a:prstGeom>
              <a:solidFill>
                <a:srgbClr val="36BCA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5286332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4402760" y="1381000"/>
                <a:ext cx="294642" cy="183233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2438400" y="2732945"/>
                <a:ext cx="5290359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691167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110225" y="1375719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76662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/>
              <p:cNvSpPr/>
              <p:nvPr/>
            </p:nvSpPr>
            <p:spPr>
              <a:xfrm>
                <a:off x="3801661" y="3213339"/>
                <a:ext cx="889505" cy="440141"/>
              </a:xfrm>
              <a:prstGeom prst="rect">
                <a:avLst/>
              </a:prstGeom>
              <a:solidFill>
                <a:srgbClr val="36BCA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 1      1     1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2438400" y="1832203"/>
                <a:ext cx="5334000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438400" y="2252549"/>
                <a:ext cx="5290359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2438400" y="3206994"/>
                <a:ext cx="5334000" cy="1731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>
              <a:off x="3515988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428460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365487" y="1340818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48400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239000" y="1321876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8229600" y="1318117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433038" y="1345541"/>
              <a:ext cx="458800" cy="261685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813363" y="1340818"/>
              <a:ext cx="458800" cy="26038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066630" y="1340818"/>
              <a:ext cx="508314" cy="26038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524000" y="1318118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57657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2422544" y="5809704"/>
            <a:ext cx="1415400" cy="49217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    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8199" y="3691255"/>
            <a:ext cx="1066801" cy="517264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2       2    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2400" y="1524000"/>
            <a:ext cx="990601" cy="916410"/>
            <a:chOff x="1219199" y="2991649"/>
            <a:chExt cx="990601" cy="1047916"/>
          </a:xfrm>
          <a:solidFill>
            <a:srgbClr val="D0304B"/>
          </a:solidFill>
        </p:grpSpPr>
        <p:sp>
          <p:nvSpPr>
            <p:cNvPr id="66" name="Oval 65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68" name="Freeform 67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>
                <a:stCxn id="68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Lightning Bolt 72"/>
          <p:cNvSpPr/>
          <p:nvPr/>
        </p:nvSpPr>
        <p:spPr>
          <a:xfrm>
            <a:off x="1699310" y="3008102"/>
            <a:ext cx="469077" cy="924179"/>
          </a:xfrm>
          <a:prstGeom prst="lightningBolt">
            <a:avLst/>
          </a:prstGeom>
          <a:solidFill>
            <a:srgbClr val="FF9900"/>
          </a:solidFill>
          <a:ln>
            <a:solidFill>
              <a:srgbClr val="CC6600"/>
            </a:solidFill>
          </a:ln>
          <a:effectLst>
            <a:glow rad="101600">
              <a:srgbClr val="FF99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828799" y="1282442"/>
            <a:ext cx="1291336" cy="5463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NEW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838908" y="1282442"/>
            <a:ext cx="1291336" cy="546358"/>
          </a:xfrm>
          <a:prstGeom prst="roundRect">
            <a:avLst/>
          </a:prstGeom>
          <a:solidFill>
            <a:srgbClr val="6EBEA0"/>
          </a:solidFill>
          <a:ln>
            <a:solidFill>
              <a:schemeClr val="bg1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SOFT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838908" y="1289060"/>
            <a:ext cx="1291336" cy="496689"/>
          </a:xfrm>
          <a:prstGeom prst="roundRect">
            <a:avLst/>
          </a:prstGeom>
          <a:solidFill>
            <a:srgbClr val="FFD85B"/>
          </a:solidFill>
          <a:ln>
            <a:solidFill>
              <a:schemeClr val="bg1"/>
            </a:solidFill>
          </a:ln>
          <a:effectLst>
            <a:glow rad="101600">
              <a:srgbClr val="CC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CANCEL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422544" y="4191000"/>
            <a:ext cx="941045" cy="500704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2      2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Lightning Bolt 77"/>
          <p:cNvSpPr/>
          <p:nvPr/>
        </p:nvSpPr>
        <p:spPr>
          <a:xfrm>
            <a:off x="3044911" y="3048000"/>
            <a:ext cx="469077" cy="924179"/>
          </a:xfrm>
          <a:prstGeom prst="lightningBolt">
            <a:avLst/>
          </a:prstGeom>
          <a:solidFill>
            <a:srgbClr val="FF9900"/>
          </a:solidFill>
          <a:ln>
            <a:solidFill>
              <a:srgbClr val="CC6600"/>
            </a:solidFill>
          </a:ln>
          <a:effectLst>
            <a:glow rad="101600">
              <a:srgbClr val="FF99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828799" y="1282442"/>
            <a:ext cx="1291336" cy="5463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NEW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1828799" y="1289060"/>
            <a:ext cx="1291336" cy="546358"/>
          </a:xfrm>
          <a:prstGeom prst="roundRect">
            <a:avLst/>
          </a:prstGeom>
          <a:solidFill>
            <a:srgbClr val="6EBEA0"/>
          </a:solidFill>
          <a:ln>
            <a:solidFill>
              <a:schemeClr val="bg1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SOFT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1838908" y="1313894"/>
            <a:ext cx="1291336" cy="496689"/>
          </a:xfrm>
          <a:prstGeom prst="roundRect">
            <a:avLst/>
          </a:prstGeom>
          <a:solidFill>
            <a:srgbClr val="FFD85B"/>
          </a:solidFill>
          <a:ln>
            <a:solidFill>
              <a:schemeClr val="bg1"/>
            </a:solidFill>
          </a:ln>
          <a:effectLst>
            <a:glow rad="101600">
              <a:srgbClr val="CC66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CANCEL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1838908" y="1264225"/>
            <a:ext cx="1291336" cy="5463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NEW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812678" y="3673561"/>
            <a:ext cx="463382" cy="534957"/>
          </a:xfrm>
          <a:prstGeom prst="rect">
            <a:avLst/>
          </a:prstGeom>
          <a:solidFill>
            <a:srgbClr val="36BCA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2       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1838908" y="1265791"/>
            <a:ext cx="1291336" cy="546358"/>
          </a:xfrm>
          <a:prstGeom prst="roundRect">
            <a:avLst/>
          </a:prstGeom>
          <a:solidFill>
            <a:srgbClr val="6EBEA0"/>
          </a:solidFill>
          <a:ln>
            <a:solidFill>
              <a:schemeClr val="bg1"/>
            </a:solidFill>
          </a:ln>
          <a:effectLst>
            <a:glow rad="635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SOFT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9" name="Cloud Callout 88"/>
          <p:cNvSpPr/>
          <p:nvPr/>
        </p:nvSpPr>
        <p:spPr>
          <a:xfrm>
            <a:off x="6019800" y="1636222"/>
            <a:ext cx="2209800" cy="1121018"/>
          </a:xfrm>
          <a:prstGeom prst="cloudCallou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  <a:latin typeface="Comic Sans MS" pitchFamily="66" charset="0"/>
              </a:rPr>
              <a:t>round is 1</a:t>
            </a:r>
            <a:endParaRPr lang="en-US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90" name="Cloud Callout 89"/>
          <p:cNvSpPr/>
          <p:nvPr/>
        </p:nvSpPr>
        <p:spPr>
          <a:xfrm>
            <a:off x="6019800" y="1622182"/>
            <a:ext cx="2209800" cy="1121018"/>
          </a:xfrm>
          <a:prstGeom prst="cloudCallou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round is 2</a:t>
            </a:r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91" name="Cloud Callout 90"/>
          <p:cNvSpPr/>
          <p:nvPr/>
        </p:nvSpPr>
        <p:spPr>
          <a:xfrm>
            <a:off x="6019800" y="1622182"/>
            <a:ext cx="2209800" cy="1121018"/>
          </a:xfrm>
          <a:prstGeom prst="cloudCallou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AC0000"/>
                </a:solidFill>
                <a:latin typeface="Comic Sans MS" pitchFamily="66" charset="0"/>
              </a:rPr>
              <a:t>Round is 3</a:t>
            </a:r>
            <a:endParaRPr lang="en-US" dirty="0">
              <a:solidFill>
                <a:srgbClr val="AC0000"/>
              </a:solidFill>
              <a:latin typeface="Comic Sans MS" pitchFamily="66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1883292" y="1350043"/>
            <a:ext cx="3782901" cy="1697957"/>
            <a:chOff x="1883292" y="1350043"/>
            <a:chExt cx="3782901" cy="1697957"/>
          </a:xfrm>
        </p:grpSpPr>
        <p:cxnSp>
          <p:nvCxnSpPr>
            <p:cNvPr id="93" name="Straight Arrow Connector 92"/>
            <p:cNvCxnSpPr>
              <a:endCxn id="73" idx="0"/>
            </p:cNvCxnSpPr>
            <p:nvPr/>
          </p:nvCxnSpPr>
          <p:spPr>
            <a:xfrm flipH="1">
              <a:off x="1883292" y="2486418"/>
              <a:ext cx="1630696" cy="521684"/>
            </a:xfrm>
            <a:prstGeom prst="straightConnector1">
              <a:avLst/>
            </a:prstGeom>
            <a:ln w="25400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100" idx="4"/>
              <a:endCxn id="78" idx="0"/>
            </p:cNvCxnSpPr>
            <p:nvPr/>
          </p:nvCxnSpPr>
          <p:spPr>
            <a:xfrm flipH="1">
              <a:off x="3228893" y="2495946"/>
              <a:ext cx="272870" cy="552054"/>
            </a:xfrm>
            <a:prstGeom prst="straightConnector1">
              <a:avLst/>
            </a:prstGeom>
            <a:ln w="25400">
              <a:solidFill>
                <a:srgbClr val="0099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ular Callout 99"/>
            <p:cNvSpPr/>
            <p:nvPr/>
          </p:nvSpPr>
          <p:spPr>
            <a:xfrm>
              <a:off x="3513988" y="1350043"/>
              <a:ext cx="2152205" cy="788082"/>
            </a:xfrm>
            <a:prstGeom prst="wedgeRoundRectCallout">
              <a:avLst>
                <a:gd name="adj1" fmla="val -50568"/>
                <a:gd name="adj2" fmla="val 95404"/>
                <a:gd name="adj3" fmla="val 16667"/>
              </a:avLst>
            </a:prstGeom>
            <a:gradFill flip="none" rotWithShape="1">
              <a:gsLst>
                <a:gs pos="0">
                  <a:srgbClr val="5DF9A7">
                    <a:tint val="66000"/>
                    <a:satMod val="160000"/>
                  </a:srgbClr>
                </a:gs>
                <a:gs pos="50000">
                  <a:srgbClr val="5DF9A7">
                    <a:tint val="44500"/>
                    <a:satMod val="160000"/>
                  </a:srgbClr>
                </a:gs>
                <a:gs pos="100000">
                  <a:srgbClr val="5DF9A7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solidFill>
                <a:srgbClr val="36BC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accent4"/>
                  </a:solidFill>
                </a:rPr>
                <a:t>With every cancellation, round is increment</a:t>
              </a:r>
              <a:endParaRPr 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14400" y="2596574"/>
            <a:ext cx="652314" cy="609136"/>
            <a:chOff x="1219199" y="2991649"/>
            <a:chExt cx="990601" cy="1047916"/>
          </a:xfrm>
          <a:solidFill>
            <a:srgbClr val="DA953A"/>
          </a:solidFill>
        </p:grpSpPr>
        <p:sp>
          <p:nvSpPr>
            <p:cNvPr id="97" name="Oval 96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A85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101" name="Freeform 100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A854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/>
              <p:cNvCxnSpPr>
                <a:stCxn id="101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A85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A854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Straight Arrow Connector 3"/>
          <p:cNvCxnSpPr>
            <a:stCxn id="66" idx="6"/>
          </p:cNvCxnSpPr>
          <p:nvPr/>
        </p:nvCxnSpPr>
        <p:spPr>
          <a:xfrm flipV="1">
            <a:off x="1143001" y="1835418"/>
            <a:ext cx="609599" cy="146787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7" idx="0"/>
          </p:cNvCxnSpPr>
          <p:nvPr/>
        </p:nvCxnSpPr>
        <p:spPr>
          <a:xfrm flipV="1">
            <a:off x="1240557" y="1835418"/>
            <a:ext cx="512043" cy="761156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xplosion 1 21"/>
          <p:cNvSpPr/>
          <p:nvPr/>
        </p:nvSpPr>
        <p:spPr>
          <a:xfrm>
            <a:off x="1532625" y="1959450"/>
            <a:ext cx="1372632" cy="609135"/>
          </a:xfrm>
          <a:prstGeom prst="irregularSeal1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4" grpId="0" animBg="1"/>
      <p:bldP spid="89" grpId="0" animBg="1"/>
      <p:bldP spid="89" grpId="1" animBg="1"/>
      <p:bldP spid="90" grpId="0" animBg="1"/>
      <p:bldP spid="90" grpId="1" animBg="1"/>
      <p:bldP spid="90" grpId="2" animBg="1"/>
      <p:bldP spid="91" grpId="0" animBg="1"/>
      <p:bldP spid="91" grpId="1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6200" y="381000"/>
            <a:ext cx="8686800" cy="5334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Selecting a Slot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62221" y="2994519"/>
            <a:ext cx="3980420" cy="2644281"/>
            <a:chOff x="452621" y="1318118"/>
            <a:chExt cx="3980420" cy="2644281"/>
          </a:xfrm>
        </p:grpSpPr>
        <p:grpSp>
          <p:nvGrpSpPr>
            <p:cNvPr id="6" name="Group 5"/>
            <p:cNvGrpSpPr/>
            <p:nvPr/>
          </p:nvGrpSpPr>
          <p:grpSpPr>
            <a:xfrm>
              <a:off x="452621" y="1340818"/>
              <a:ext cx="3980420" cy="2621579"/>
              <a:chOff x="2435459" y="1371600"/>
              <a:chExt cx="2556233" cy="228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438401" y="1371600"/>
                <a:ext cx="2553291" cy="2286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71979" y="2732943"/>
                <a:ext cx="1219187" cy="491361"/>
              </a:xfrm>
              <a:prstGeom prst="rect">
                <a:avLst/>
              </a:prstGeom>
              <a:solidFill>
                <a:srgbClr val="36BCA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  4      4     4    4 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780950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4402760" y="1380999"/>
                <a:ext cx="585991" cy="43577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6       6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2438400" y="2732945"/>
                <a:ext cx="2553292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1167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435459" y="1816774"/>
                <a:ext cx="2553292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438400" y="2252549"/>
                <a:ext cx="2553292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438400" y="3224305"/>
                <a:ext cx="2553292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98419" y="1375719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471979" y="13716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3515988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524000" y="1318118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428460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057657" y="1345542"/>
              <a:ext cx="0" cy="2616857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01763" y="1750590"/>
            <a:ext cx="822237" cy="786681"/>
            <a:chOff x="1219199" y="2991649"/>
            <a:chExt cx="990601" cy="1047916"/>
          </a:xfrm>
          <a:solidFill>
            <a:srgbClr val="D0304B"/>
          </a:solidFill>
        </p:grpSpPr>
        <p:sp>
          <p:nvSpPr>
            <p:cNvPr id="27" name="Oval 26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29" name="Freeform 28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5"/>
              </p:cNvCxnSpPr>
              <p:nvPr/>
            </p:nvCxnSpPr>
            <p:spPr>
              <a:xfrm flipV="1">
                <a:off x="1489587" y="3979077"/>
                <a:ext cx="65752" cy="12097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/>
          <p:cNvSpPr/>
          <p:nvPr/>
        </p:nvSpPr>
        <p:spPr>
          <a:xfrm>
            <a:off x="4114800" y="5141896"/>
            <a:ext cx="459879" cy="492178"/>
          </a:xfrm>
          <a:prstGeom prst="rect">
            <a:avLst/>
          </a:prstGeom>
          <a:solidFill>
            <a:srgbClr val="36BC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1     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677494" y="4027489"/>
            <a:ext cx="897186" cy="546608"/>
            <a:chOff x="5504597" y="3438641"/>
            <a:chExt cx="897186" cy="546608"/>
          </a:xfrm>
        </p:grpSpPr>
        <p:sp>
          <p:nvSpPr>
            <p:cNvPr id="37" name="Rectangle 36"/>
            <p:cNvSpPr/>
            <p:nvPr/>
          </p:nvSpPr>
          <p:spPr>
            <a:xfrm>
              <a:off x="5504597" y="3438641"/>
              <a:ext cx="897186" cy="546608"/>
            </a:xfrm>
            <a:prstGeom prst="rect">
              <a:avLst/>
            </a:prstGeom>
            <a:solidFill>
              <a:srgbClr val="36BCA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2060"/>
                  </a:solidFill>
                </a:rPr>
                <a:t> </a:t>
              </a:r>
              <a:r>
                <a:rPr lang="en-US" dirty="0" smtClean="0">
                  <a:solidFill>
                    <a:srgbClr val="002060"/>
                  </a:solidFill>
                </a:rPr>
                <a:t>2     2     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8" name="Straight Connector 37"/>
            <p:cNvCxnSpPr>
              <a:stCxn id="37" idx="0"/>
            </p:cNvCxnSpPr>
            <p:nvPr/>
          </p:nvCxnSpPr>
          <p:spPr>
            <a:xfrm flipH="1">
              <a:off x="5952693" y="3438641"/>
              <a:ext cx="497" cy="546608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676231" y="3520255"/>
            <a:ext cx="1438569" cy="507234"/>
            <a:chOff x="2676231" y="3520255"/>
            <a:chExt cx="1438569" cy="507234"/>
          </a:xfrm>
        </p:grpSpPr>
        <p:grpSp>
          <p:nvGrpSpPr>
            <p:cNvPr id="41" name="Group 40"/>
            <p:cNvGrpSpPr/>
            <p:nvPr/>
          </p:nvGrpSpPr>
          <p:grpSpPr>
            <a:xfrm>
              <a:off x="3179995" y="3520255"/>
              <a:ext cx="934805" cy="507234"/>
              <a:chOff x="5504597" y="3438641"/>
              <a:chExt cx="897186" cy="54660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5504597" y="3438641"/>
                <a:ext cx="897186" cy="546608"/>
              </a:xfrm>
              <a:prstGeom prst="rect">
                <a:avLst/>
              </a:prstGeom>
              <a:solidFill>
                <a:srgbClr val="36BCA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 1    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1     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5980197" y="3438641"/>
                <a:ext cx="497" cy="546608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Rectangle 44"/>
            <p:cNvSpPr/>
            <p:nvPr/>
          </p:nvSpPr>
          <p:spPr>
            <a:xfrm>
              <a:off x="2676231" y="3520255"/>
              <a:ext cx="508313" cy="507234"/>
            </a:xfrm>
            <a:prstGeom prst="rect">
              <a:avLst/>
            </a:prstGeom>
            <a:solidFill>
              <a:srgbClr val="36BCA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2060"/>
                  </a:solidFill>
                </a:rPr>
                <a:t> 1</a:t>
              </a:r>
              <a:r>
                <a:rPr lang="en-US" dirty="0" smtClean="0">
                  <a:solidFill>
                    <a:srgbClr val="002060"/>
                  </a:solidFill>
                </a:rPr>
                <a:t>     </a:t>
              </a:r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50" name="Oval 49"/>
          <p:cNvSpPr/>
          <p:nvPr/>
        </p:nvSpPr>
        <p:spPr>
          <a:xfrm>
            <a:off x="4221860" y="2434704"/>
            <a:ext cx="256545" cy="266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h="82550"/>
            <a:bevelB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1" name="Cloud 50"/>
          <p:cNvSpPr/>
          <p:nvPr/>
        </p:nvSpPr>
        <p:spPr>
          <a:xfrm>
            <a:off x="5334000" y="2522411"/>
            <a:ext cx="1905000" cy="1046798"/>
          </a:xfrm>
          <a:prstGeom prst="cloud">
            <a:avLst/>
          </a:prstGeom>
          <a:noFill/>
          <a:ln>
            <a:solidFill>
              <a:srgbClr val="A85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A85400"/>
                </a:solidFill>
                <a:latin typeface="Comic Sans MS" pitchFamily="66" charset="0"/>
              </a:rPr>
              <a:t>BOOKED</a:t>
            </a:r>
            <a:endParaRPr lang="en-US" b="1" dirty="0">
              <a:solidFill>
                <a:srgbClr val="A85400"/>
              </a:solidFill>
              <a:latin typeface="Comic Sans MS" pitchFamily="66" charset="0"/>
            </a:endParaRPr>
          </a:p>
        </p:txBody>
      </p:sp>
      <p:sp>
        <p:nvSpPr>
          <p:cNvPr id="52" name="Cloud 51"/>
          <p:cNvSpPr/>
          <p:nvPr/>
        </p:nvSpPr>
        <p:spPr>
          <a:xfrm>
            <a:off x="5334000" y="2980691"/>
            <a:ext cx="1905000" cy="1046798"/>
          </a:xfrm>
          <a:prstGeom prst="cloud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Comic Sans MS" pitchFamily="66" charset="0"/>
              </a:rPr>
              <a:t>FREE</a:t>
            </a:r>
            <a:endParaRPr lang="en-US" b="1" dirty="0">
              <a:solidFill>
                <a:srgbClr val="7030A0"/>
              </a:solidFill>
              <a:latin typeface="Comic Sans MS" pitchFamily="66" charset="0"/>
            </a:endParaRPr>
          </a:p>
        </p:txBody>
      </p:sp>
      <p:sp>
        <p:nvSpPr>
          <p:cNvPr id="53" name="Cloud 52"/>
          <p:cNvSpPr/>
          <p:nvPr/>
        </p:nvSpPr>
        <p:spPr>
          <a:xfrm>
            <a:off x="5334000" y="3656490"/>
            <a:ext cx="1905000" cy="1046798"/>
          </a:xfrm>
          <a:prstGeom prst="cloud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SOFT, 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4" name="Cloud 53"/>
          <p:cNvSpPr/>
          <p:nvPr/>
        </p:nvSpPr>
        <p:spPr>
          <a:xfrm>
            <a:off x="5334000" y="4056184"/>
            <a:ext cx="1905000" cy="1046798"/>
          </a:xfrm>
          <a:prstGeom prst="cloud">
            <a:avLst/>
          </a:prstGeom>
          <a:solidFill>
            <a:srgbClr val="81DF85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SOFT, 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5" name="Cloud 54"/>
          <p:cNvSpPr/>
          <p:nvPr/>
        </p:nvSpPr>
        <p:spPr>
          <a:xfrm>
            <a:off x="5331156" y="4578093"/>
            <a:ext cx="3127044" cy="1046798"/>
          </a:xfrm>
          <a:prstGeom prst="cloud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Comic Sans MS" pitchFamily="66" charset="0"/>
              </a:rPr>
              <a:t>Another </a:t>
            </a:r>
            <a:r>
              <a:rPr lang="en-US" dirty="0" smtClean="0">
                <a:solidFill>
                  <a:srgbClr val="C00000"/>
                </a:solidFill>
                <a:latin typeface="Comic Sans MS" pitchFamily="66" charset="0"/>
              </a:rPr>
              <a:t> helper reserved slot</a:t>
            </a:r>
            <a:endParaRPr lang="en-US" dirty="0">
              <a:solidFill>
                <a:srgbClr val="C00000"/>
              </a:solidFill>
              <a:latin typeface="Comic Sans MS" pitchFamily="66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687518" y="3536709"/>
            <a:ext cx="1438569" cy="507234"/>
            <a:chOff x="2676231" y="3520255"/>
            <a:chExt cx="1438569" cy="507234"/>
          </a:xfrm>
          <a:solidFill>
            <a:schemeClr val="accent6">
              <a:lumMod val="50000"/>
            </a:schemeClr>
          </a:solidFill>
        </p:grpSpPr>
        <p:grpSp>
          <p:nvGrpSpPr>
            <p:cNvPr id="57" name="Group 56"/>
            <p:cNvGrpSpPr/>
            <p:nvPr/>
          </p:nvGrpSpPr>
          <p:grpSpPr>
            <a:xfrm>
              <a:off x="3179995" y="3520255"/>
              <a:ext cx="934805" cy="507234"/>
              <a:chOff x="5504597" y="3438641"/>
              <a:chExt cx="897186" cy="546608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>
                <a:off x="5504597" y="3438641"/>
                <a:ext cx="897186" cy="546608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 1     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1    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 flipH="1">
                <a:off x="5980197" y="3438641"/>
                <a:ext cx="497" cy="54660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/>
            <p:cNvSpPr/>
            <p:nvPr/>
          </p:nvSpPr>
          <p:spPr>
            <a:xfrm>
              <a:off x="2676231" y="3520255"/>
              <a:ext cx="508313" cy="50723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</a:rPr>
                <a:t> 1</a:t>
              </a:r>
              <a:r>
                <a:rPr lang="en-US" dirty="0" smtClean="0">
                  <a:solidFill>
                    <a:schemeClr val="bg1"/>
                  </a:solidFill>
                </a:rPr>
                <a:t>    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4114802" y="5141895"/>
            <a:ext cx="459877" cy="48299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Cloud 61"/>
          <p:cNvSpPr/>
          <p:nvPr/>
        </p:nvSpPr>
        <p:spPr>
          <a:xfrm>
            <a:off x="5331156" y="4864586"/>
            <a:ext cx="2974644" cy="1046798"/>
          </a:xfrm>
          <a:prstGeom prst="cloud">
            <a:avLst/>
          </a:prstGeom>
          <a:solidFill>
            <a:srgbClr val="E6546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omic Sans MS" pitchFamily="66" charset="0"/>
              </a:rPr>
              <a:t>Another helper </a:t>
            </a:r>
            <a:r>
              <a:rPr lang="en-US" dirty="0" smtClean="0">
                <a:solidFill>
                  <a:schemeClr val="bg1"/>
                </a:solidFill>
                <a:latin typeface="Comic Sans MS" pitchFamily="66" charset="0"/>
              </a:rPr>
              <a:t>Booked the slot</a:t>
            </a:r>
            <a:endParaRPr lang="en-US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18127" y="3520256"/>
            <a:ext cx="463699" cy="5115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26087" y="5141896"/>
            <a:ext cx="459877" cy="48299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5" name="Cloud Callout 64"/>
          <p:cNvSpPr/>
          <p:nvPr/>
        </p:nvSpPr>
        <p:spPr>
          <a:xfrm>
            <a:off x="5562600" y="3277869"/>
            <a:ext cx="1828800" cy="902019"/>
          </a:xfrm>
          <a:prstGeom prst="cloudCallout">
            <a:avLst>
              <a:gd name="adj1" fmla="val -100504"/>
              <a:gd name="adj2" fmla="val 64776"/>
            </a:avLst>
          </a:prstGeom>
          <a:solidFill>
            <a:srgbClr val="AC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SOFT,2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97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111 L -0.00069 0.1142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12535 L -0.00069 0.1808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18085 L -4.44444E-6 0.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44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25 L -0.00069 0.3362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33626 L -0.00139 0.419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4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61" grpId="0" animBg="1"/>
      <p:bldP spid="62" grpId="0" animBg="1"/>
      <p:bldP spid="62" grpId="1" animBg="1"/>
      <p:bldP spid="63" grpId="0" animBg="1"/>
      <p:bldP spid="64" grpId="0" animBg="1"/>
      <p:bldP spid="65" grpId="0" animBg="1"/>
      <p:bldP spid="6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0" y="1295400"/>
            <a:ext cx="858289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822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Issues and Resolutions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solidFill>
                  <a:srgbClr val="E19243"/>
                </a:solidFill>
              </a:rPr>
              <a:t>ABA issue </a:t>
            </a:r>
            <a:endParaRPr lang="en-US" sz="2700" dirty="0" smtClean="0">
              <a:solidFill>
                <a:srgbClr val="E19243"/>
              </a:solidFill>
            </a:endParaRPr>
          </a:p>
          <a:p>
            <a:pPr lvl="1"/>
            <a:r>
              <a:rPr lang="en-US" sz="2400" dirty="0" smtClean="0">
                <a:solidFill>
                  <a:srgbClr val="E19243"/>
                </a:solidFill>
              </a:rPr>
              <a:t>Time-Stamp</a:t>
            </a:r>
            <a:endParaRPr lang="en-US" sz="2400" dirty="0">
              <a:solidFill>
                <a:srgbClr val="E19243"/>
              </a:solidFill>
            </a:endParaRPr>
          </a:p>
          <a:p>
            <a:pPr marL="457200" lvl="1" indent="0">
              <a:buNone/>
            </a:pPr>
            <a:endParaRPr lang="en-US" sz="2700" dirty="0" smtClean="0"/>
          </a:p>
          <a:p>
            <a:r>
              <a:rPr lang="en-US" sz="2700" dirty="0">
                <a:solidFill>
                  <a:srgbClr val="92D050"/>
                </a:solidFill>
              </a:rPr>
              <a:t>M</a:t>
            </a:r>
            <a:r>
              <a:rPr lang="en-US" sz="2700" dirty="0" smtClean="0">
                <a:solidFill>
                  <a:srgbClr val="92D050"/>
                </a:solidFill>
              </a:rPr>
              <a:t>ultiple rollbacks</a:t>
            </a:r>
          </a:p>
          <a:p>
            <a:pPr lvl="1"/>
            <a:r>
              <a:rPr lang="en-US" sz="1800" dirty="0" smtClean="0">
                <a:solidFill>
                  <a:srgbClr val="92D050"/>
                </a:solidFill>
              </a:rPr>
              <a:t>CANCEL-THRESHOLD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700" dirty="0" smtClean="0">
                <a:solidFill>
                  <a:srgbClr val="DF2141"/>
                </a:solidFill>
              </a:rPr>
              <a:t>Multiple reservations</a:t>
            </a:r>
          </a:p>
          <a:p>
            <a:pPr lvl="1"/>
            <a:r>
              <a:rPr lang="en-US" sz="1800" dirty="0" smtClean="0">
                <a:solidFill>
                  <a:srgbClr val="DF2141"/>
                </a:solidFill>
              </a:rPr>
              <a:t>PATH</a:t>
            </a:r>
            <a:r>
              <a:rPr lang="en-US" sz="2300" dirty="0" smtClean="0">
                <a:solidFill>
                  <a:srgbClr val="DF2141"/>
                </a:solidFill>
              </a:rPr>
              <a:t> array</a:t>
            </a:r>
          </a:p>
          <a:p>
            <a:pPr lvl="1"/>
            <a:r>
              <a:rPr lang="en-US" sz="1800" dirty="0" smtClean="0">
                <a:solidFill>
                  <a:srgbClr val="DF2141"/>
                </a:solidFill>
              </a:rPr>
              <a:t>SHADOW</a:t>
            </a:r>
            <a:r>
              <a:rPr lang="en-US" sz="2300" dirty="0" smtClean="0">
                <a:solidFill>
                  <a:srgbClr val="DF2141"/>
                </a:solidFill>
              </a:rPr>
              <a:t> array</a:t>
            </a:r>
          </a:p>
          <a:p>
            <a:pPr lvl="1"/>
            <a:endParaRPr lang="en-US" sz="2700" dirty="0"/>
          </a:p>
          <a:p>
            <a:pPr marL="342900" lvl="1" indent="0">
              <a:buNone/>
            </a:pPr>
            <a:endParaRPr lang="en-US" sz="27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0045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9906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083184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352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66"/>
                </a:solidFill>
              </a:rPr>
              <a:t>The </a:t>
            </a:r>
            <a:r>
              <a:rPr lang="en-US" dirty="0">
                <a:solidFill>
                  <a:srgbClr val="006666"/>
                </a:solidFill>
              </a:rPr>
              <a:t>inter-request distances are </a:t>
            </a:r>
            <a:r>
              <a:rPr lang="en-US" dirty="0" smtClean="0">
                <a:solidFill>
                  <a:srgbClr val="006666"/>
                </a:solidFill>
              </a:rPr>
              <a:t>truncated </a:t>
            </a:r>
            <a:r>
              <a:rPr lang="en-US" dirty="0">
                <a:solidFill>
                  <a:srgbClr val="006666"/>
                </a:solidFill>
              </a:rPr>
              <a:t>normal distributions </a:t>
            </a:r>
            <a:endParaRPr lang="en-US" dirty="0" smtClean="0">
              <a:solidFill>
                <a:srgbClr val="006666"/>
              </a:solidFill>
            </a:endParaRP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Box-Muller </a:t>
            </a:r>
            <a:r>
              <a:rPr lang="en-US" dirty="0">
                <a:solidFill>
                  <a:srgbClr val="92D050"/>
                </a:solidFill>
              </a:rPr>
              <a:t>transform </a:t>
            </a:r>
            <a:r>
              <a:rPr lang="en-US" dirty="0" smtClean="0">
                <a:solidFill>
                  <a:srgbClr val="92D050"/>
                </a:solidFill>
              </a:rPr>
              <a:t>is used to generate the normal variants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 smtClean="0">
                <a:solidFill>
                  <a:srgbClr val="D0304B"/>
                </a:solidFill>
              </a:rPr>
              <a:t>Experiment is executed till one of the thread completes all its iterations</a:t>
            </a:r>
          </a:p>
          <a:p>
            <a:r>
              <a:rPr lang="en-US" dirty="0" smtClean="0">
                <a:solidFill>
                  <a:srgbClr val="F8B770"/>
                </a:solidFill>
              </a:rPr>
              <a:t>Each thread performs 1000 iterations</a:t>
            </a:r>
          </a:p>
          <a:p>
            <a:r>
              <a:rPr lang="en-US" dirty="0" smtClean="0"/>
              <a:t>Each </a:t>
            </a:r>
            <a:r>
              <a:rPr lang="en-US" dirty="0"/>
              <a:t>experiment </a:t>
            </a:r>
            <a:r>
              <a:rPr lang="en-US" dirty="0" smtClean="0"/>
              <a:t>is performed 10 </a:t>
            </a:r>
            <a:r>
              <a:rPr lang="en-US" dirty="0"/>
              <a:t>times, and </a:t>
            </a:r>
            <a:r>
              <a:rPr lang="en-US" dirty="0" smtClean="0"/>
              <a:t>mean values are reported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480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dirty="0"/>
              <a:t>Mean time per request (</a:t>
            </a:r>
            <a:r>
              <a:rPr lang="en-US" dirty="0" err="1"/>
              <a:t>t</a:t>
            </a:r>
            <a:r>
              <a:rPr lang="en-US" baseline="-25000" dirty="0" err="1"/>
              <a:t>req</a:t>
            </a:r>
            <a:r>
              <a:rPr lang="en-US" dirty="0"/>
              <a:t>)</a:t>
            </a:r>
          </a:p>
        </p:txBody>
      </p:sp>
      <p:sp>
        <p:nvSpPr>
          <p:cNvPr id="3" name="Right Brace 2"/>
          <p:cNvSpPr/>
          <p:nvPr/>
        </p:nvSpPr>
        <p:spPr>
          <a:xfrm>
            <a:off x="6630395" y="2819400"/>
            <a:ext cx="457200" cy="1676400"/>
          </a:xfrm>
          <a:prstGeom prst="rightBrace">
            <a:avLst/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38400"/>
            <a:ext cx="5076825" cy="36221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10400" y="1066800"/>
            <a:ext cx="1828799" cy="1515397"/>
            <a:chOff x="7010400" y="1066800"/>
            <a:chExt cx="1828799" cy="1515397"/>
          </a:xfrm>
        </p:grpSpPr>
        <p:sp>
          <p:nvSpPr>
            <p:cNvPr id="5" name="Oval Callout 4"/>
            <p:cNvSpPr/>
            <p:nvPr/>
          </p:nvSpPr>
          <p:spPr>
            <a:xfrm>
              <a:off x="7010400" y="1066800"/>
              <a:ext cx="1828799" cy="1515397"/>
            </a:xfrm>
            <a:prstGeom prst="wedgeEllipseCallout">
              <a:avLst>
                <a:gd name="adj1" fmla="val -72446"/>
                <a:gd name="adj2" fmla="val 68455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15199" y="1501332"/>
              <a:ext cx="15240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0304B"/>
                  </a:solidFill>
                </a:rPr>
                <a:t>Lock is 100 times slower</a:t>
              </a:r>
              <a:endParaRPr lang="en-US" dirty="0">
                <a:solidFill>
                  <a:srgbClr val="D030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0600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dirty="0"/>
              <a:t>Work Done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535991" y="3200400"/>
            <a:ext cx="457200" cy="609600"/>
          </a:xfrm>
          <a:prstGeom prst="rightBrace">
            <a:avLst>
              <a:gd name="adj1" fmla="val 0"/>
              <a:gd name="adj2" fmla="val 50000"/>
            </a:avLst>
          </a:prstGeom>
          <a:ln w="412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304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563135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We run the system till the fastest thread completes κ requests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wk</a:t>
            </a:r>
            <a:r>
              <a:rPr lang="en-US" dirty="0" smtClean="0"/>
              <a:t> </a:t>
            </a:r>
            <a:r>
              <a:rPr lang="en-US" dirty="0"/>
              <a:t>= tot requests/(κ ×NUMTHREADS).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664" y="2775628"/>
            <a:ext cx="4867327" cy="358379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612194" y="1299789"/>
            <a:ext cx="1828799" cy="1735394"/>
            <a:chOff x="7010400" y="1066800"/>
            <a:chExt cx="1828799" cy="1515397"/>
          </a:xfrm>
        </p:grpSpPr>
        <p:sp>
          <p:nvSpPr>
            <p:cNvPr id="6" name="Oval Callout 5"/>
            <p:cNvSpPr/>
            <p:nvPr/>
          </p:nvSpPr>
          <p:spPr>
            <a:xfrm>
              <a:off x="7010400" y="1066800"/>
              <a:ext cx="1828799" cy="1515397"/>
            </a:xfrm>
            <a:prstGeom prst="wedgeEllipseCallout">
              <a:avLst>
                <a:gd name="adj1" fmla="val -72446"/>
                <a:gd name="adj2" fmla="val 68455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0304B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2799" y="1381868"/>
              <a:ext cx="1676400" cy="1048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D0304B"/>
                  </a:solidFill>
                </a:rPr>
                <a:t>Wait-free Work done is  around 10 % more</a:t>
              </a:r>
              <a:endParaRPr lang="en-US" dirty="0">
                <a:solidFill>
                  <a:srgbClr val="D030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6974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2" y="457200"/>
            <a:ext cx="7543800" cy="533400"/>
          </a:xfrm>
        </p:spPr>
        <p:txBody>
          <a:bodyPr/>
          <a:lstStyle/>
          <a:p>
            <a:pPr algn="r"/>
            <a:r>
              <a:rPr lang="en-US" dirty="0" smtClean="0"/>
              <a:t>Sensitivity: Request-threshold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67722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38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209800" y="3470408"/>
            <a:ext cx="3581400" cy="2549392"/>
            <a:chOff x="2209800" y="3470408"/>
            <a:chExt cx="3581400" cy="2549392"/>
          </a:xfrm>
        </p:grpSpPr>
        <p:grpSp>
          <p:nvGrpSpPr>
            <p:cNvPr id="54" name="Group 53"/>
            <p:cNvGrpSpPr/>
            <p:nvPr/>
          </p:nvGrpSpPr>
          <p:grpSpPr>
            <a:xfrm>
              <a:off x="2209800" y="3470408"/>
              <a:ext cx="3581399" cy="2549392"/>
              <a:chOff x="2209800" y="3470408"/>
              <a:chExt cx="3581399" cy="2549392"/>
            </a:xfrm>
          </p:grpSpPr>
          <p:sp>
            <p:nvSpPr>
              <p:cNvPr id="12" name="Can 11"/>
              <p:cNvSpPr/>
              <p:nvPr/>
            </p:nvSpPr>
            <p:spPr>
              <a:xfrm>
                <a:off x="2209800" y="3470408"/>
                <a:ext cx="3581399" cy="254939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5146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486400" y="3986136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29718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0292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4290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962400" y="41148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4958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Arc 52"/>
            <p:cNvSpPr/>
            <p:nvPr/>
          </p:nvSpPr>
          <p:spPr>
            <a:xfrm rot="10800000">
              <a:off x="2228403" y="3962400"/>
              <a:ext cx="3539991" cy="691371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/>
            <p:cNvSpPr/>
            <p:nvPr/>
          </p:nvSpPr>
          <p:spPr>
            <a:xfrm rot="10800000">
              <a:off x="2209800" y="4337827"/>
              <a:ext cx="3581399" cy="7294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0800000">
              <a:off x="2209800" y="4795027"/>
              <a:ext cx="3581400" cy="6913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>
            <a:off x="1371599" y="6248400"/>
            <a:ext cx="5486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20491" y="630338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527192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Thread </a:t>
            </a:r>
            <a:r>
              <a:rPr lang="en-US" baseline="-250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endParaRPr lang="en-U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470" y="2554231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Thread 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j</a:t>
            </a:r>
            <a:endParaRPr lang="en-U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Cloud Callout 12"/>
          <p:cNvSpPr/>
          <p:nvPr/>
        </p:nvSpPr>
        <p:spPr>
          <a:xfrm>
            <a:off x="3592326" y="2323815"/>
            <a:ext cx="1752600" cy="1447800"/>
          </a:xfrm>
          <a:prstGeom prst="cloudCallout">
            <a:avLst>
              <a:gd name="adj1" fmla="val -34365"/>
              <a:gd name="adj2" fmla="val 8528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schedule the requests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94731" y="228600"/>
            <a:ext cx="8520669" cy="914400"/>
          </a:xfrm>
        </p:spPr>
        <p:txBody>
          <a:bodyPr>
            <a:normAutofit/>
          </a:bodyPr>
          <a:lstStyle/>
          <a:p>
            <a:pPr lvl="1" algn="r"/>
            <a:r>
              <a:rPr lang="en-US" dirty="0">
                <a:latin typeface="+mj-lt"/>
                <a:ea typeface="+mj-ea"/>
                <a:cs typeface="+mj-cs"/>
              </a:rPr>
              <a:t>Real-Time System   </a:t>
            </a:r>
          </a:p>
        </p:txBody>
      </p:sp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426536" y="1239427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371599" y="2667000"/>
            <a:ext cx="990601" cy="916410"/>
            <a:chOff x="1219199" y="2991649"/>
            <a:chExt cx="990601" cy="1047916"/>
          </a:xfrm>
          <a:solidFill>
            <a:srgbClr val="00B050"/>
          </a:solidFill>
        </p:grpSpPr>
        <p:sp>
          <p:nvSpPr>
            <p:cNvPr id="59" name="Oval 58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61" name="Freeform 60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/>
              <p:cNvCxnSpPr>
                <a:stCxn id="61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/>
          <p:cNvGrpSpPr/>
          <p:nvPr/>
        </p:nvGrpSpPr>
        <p:grpSpPr>
          <a:xfrm>
            <a:off x="5657869" y="2673934"/>
            <a:ext cx="990601" cy="916410"/>
            <a:chOff x="1219199" y="2991649"/>
            <a:chExt cx="990601" cy="1047916"/>
          </a:xfrm>
          <a:solidFill>
            <a:srgbClr val="D0304B"/>
          </a:solidFill>
        </p:grpSpPr>
        <p:sp>
          <p:nvSpPr>
            <p:cNvPr id="65" name="Oval 64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67" name="Freeform 66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7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Left Arrow 69"/>
          <p:cNvSpPr/>
          <p:nvPr/>
        </p:nvSpPr>
        <p:spPr>
          <a:xfrm rot="13381526">
            <a:off x="2088880" y="3918456"/>
            <a:ext cx="1587518" cy="393453"/>
          </a:xfrm>
          <a:prstGeom prst="lef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429000" y="4653772"/>
            <a:ext cx="533400" cy="4135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9129515">
            <a:off x="4363154" y="3897892"/>
            <a:ext cx="1629276" cy="393453"/>
          </a:xfrm>
          <a:prstGeom prst="lef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962524" y="4653772"/>
            <a:ext cx="533400" cy="413528"/>
          </a:xfrm>
          <a:prstGeom prst="rect">
            <a:avLst/>
          </a:prstGeom>
          <a:solidFill>
            <a:srgbClr val="D03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638531" y="3047715"/>
            <a:ext cx="42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5212410" y="3113234"/>
            <a:ext cx="42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3443155" y="4185233"/>
            <a:ext cx="685801" cy="838200"/>
          </a:xfrm>
          <a:prstGeom prst="mathMultiply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/>
          <p:cNvSpPr/>
          <p:nvPr/>
        </p:nvSpPr>
        <p:spPr>
          <a:xfrm rot="19520435">
            <a:off x="3766004" y="3887227"/>
            <a:ext cx="2137124" cy="393453"/>
          </a:xfrm>
          <a:prstGeom prst="lef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575120" y="2892261"/>
            <a:ext cx="92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</a:t>
            </a:r>
            <a:r>
              <a:rPr lang="en-US" sz="2800" baseline="-25000" dirty="0" err="1"/>
              <a:t>i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0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 animBg="1"/>
      <p:bldP spid="83" grpId="0" build="p"/>
      <p:bldP spid="83" grpId="1" build="p"/>
      <p:bldP spid="70" grpId="0" animBg="1"/>
      <p:bldP spid="70" grpId="1" animBg="1"/>
      <p:bldP spid="70" grpId="2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/>
      <p:bldP spid="74" grpId="1"/>
      <p:bldP spid="75" grpId="0"/>
      <p:bldP spid="75" grpId="1"/>
      <p:bldP spid="3" grpId="0" animBg="1"/>
      <p:bldP spid="76" grpId="0" animBg="1"/>
      <p:bldP spid="77" grpId="0"/>
      <p:bldP spid="7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First lock-free and </a:t>
            </a:r>
            <a:r>
              <a:rPr lang="en-US" dirty="0"/>
              <a:t>wait-free algorithm  for four variants of the generic slot scheduling </a:t>
            </a:r>
            <a:r>
              <a:rPr lang="en-US" dirty="0" smtClean="0"/>
              <a:t>problem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Lock-free is fastest of the three approaches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Wait-freedom incurs an inherent trade-off</a:t>
            </a:r>
          </a:p>
          <a:p>
            <a:pPr lvl="1"/>
            <a:r>
              <a:rPr lang="en-US" dirty="0" smtClean="0"/>
              <a:t>bounds the completion time of a single operation</a:t>
            </a:r>
          </a:p>
          <a:p>
            <a:pPr lvl="1"/>
            <a:r>
              <a:rPr lang="en-US" dirty="0" smtClean="0"/>
              <a:t>Total Work done is more</a:t>
            </a:r>
          </a:p>
          <a:p>
            <a:r>
              <a:rPr lang="en-US" dirty="0" smtClean="0"/>
              <a:t>All our algorithms are 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r>
              <a:rPr lang="en-US" dirty="0" smtClean="0"/>
              <a:t>Proposed design scheme might be applicable for other wait-free data structures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0"/>
            <a:ext cx="9144000" cy="6156325"/>
          </a:xfrm>
        </p:spPr>
        <p:txBody>
          <a:bodyPr anchor="ctr"/>
          <a:lstStyle/>
          <a:p>
            <a:pPr algn="ctr">
              <a:buNone/>
            </a:pPr>
            <a:r>
              <a:rPr lang="en-US" sz="5400" dirty="0" smtClean="0"/>
              <a:t>Thank you!</a:t>
            </a:r>
          </a:p>
          <a:p>
            <a:pPr algn="ctr">
              <a:buNone/>
            </a:pPr>
            <a:r>
              <a:rPr lang="en-US" sz="3600" dirty="0" smtClean="0"/>
              <a:t>Questions?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0783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r"/>
            <a:r>
              <a:rPr lang="en-US" dirty="0">
                <a:latin typeface="+mj-lt"/>
                <a:ea typeface="+mj-ea"/>
                <a:cs typeface="+mj-cs"/>
              </a:rPr>
              <a:t>Slot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reats time as a discrete quantity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lobally-visible reservation system</a:t>
            </a:r>
          </a:p>
          <a:p>
            <a:endParaRPr lang="en-US" dirty="0" smtClean="0"/>
          </a:p>
          <a:p>
            <a:r>
              <a:rPr lang="en-US" dirty="0" smtClean="0"/>
              <a:t>Requires advance algorithm for parallel scheduling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749136" y="3429000"/>
            <a:ext cx="5718464" cy="914400"/>
            <a:chOff x="1749136" y="3429000"/>
            <a:chExt cx="5718464" cy="914400"/>
          </a:xfrm>
        </p:grpSpPr>
        <p:grpSp>
          <p:nvGrpSpPr>
            <p:cNvPr id="35" name="Group 34"/>
            <p:cNvGrpSpPr/>
            <p:nvPr/>
          </p:nvGrpSpPr>
          <p:grpSpPr>
            <a:xfrm>
              <a:off x="1752600" y="3429000"/>
              <a:ext cx="5715000" cy="914400"/>
              <a:chOff x="1752600" y="3429000"/>
              <a:chExt cx="5715000" cy="914400"/>
            </a:xfrm>
          </p:grpSpPr>
          <p:sp>
            <p:nvSpPr>
              <p:cNvPr id="4" name="Round Single Corner Rectangle 3"/>
              <p:cNvSpPr/>
              <p:nvPr/>
            </p:nvSpPr>
            <p:spPr>
              <a:xfrm>
                <a:off x="1752600" y="3429000"/>
                <a:ext cx="5562600" cy="457200"/>
              </a:xfrm>
              <a:prstGeom prst="round1Rect">
                <a:avLst>
                  <a:gd name="adj" fmla="val 0"/>
                </a:avLst>
              </a:prstGeom>
              <a:noFill/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4384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1242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540827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629400" y="3435927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8674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752600" y="3974068"/>
                <a:ext cx="571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0               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1           </a:t>
                </a:r>
                <a:r>
                  <a:rPr lang="en-US" dirty="0" smtClean="0"/>
                  <a:t>T</a:t>
                </a:r>
                <a:r>
                  <a:rPr lang="en-US" baseline="-25000" dirty="0"/>
                  <a:t>2</a:t>
                </a:r>
                <a:r>
                  <a:rPr lang="en-US" baseline="-25000" dirty="0" smtClean="0"/>
                  <a:t>         </a:t>
                </a:r>
                <a:r>
                  <a:rPr lang="en-US" dirty="0" smtClean="0"/>
                  <a:t>                       T</a:t>
                </a:r>
                <a:r>
                  <a:rPr lang="en-US" baseline="-25000" dirty="0" smtClean="0"/>
                  <a:t>n-2          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     T</a:t>
                </a:r>
                <a:r>
                  <a:rPr lang="en-US" baseline="-25000" dirty="0" smtClean="0"/>
                  <a:t>n          </a:t>
                </a:r>
                <a:endParaRPr lang="en-US" baseline="-25000" dirty="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52578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>
            <a:xfrm>
              <a:off x="1749136" y="3435927"/>
              <a:ext cx="689264" cy="4433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351809" y="1676400"/>
            <a:ext cx="92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45" name="Rectangle 44"/>
          <p:cNvSpPr/>
          <p:nvPr/>
        </p:nvSpPr>
        <p:spPr>
          <a:xfrm>
            <a:off x="2400300" y="3429000"/>
            <a:ext cx="7239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Curved Down Arrow 45"/>
          <p:cNvSpPr/>
          <p:nvPr/>
        </p:nvSpPr>
        <p:spPr>
          <a:xfrm rot="10800000">
            <a:off x="609600" y="3810000"/>
            <a:ext cx="2286000" cy="685800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>
              <a:rot lat="19880368" lon="19677758" rev="783836"/>
            </a:camera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66800" y="4495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48" name="Curved Up Arrow 47"/>
          <p:cNvSpPr/>
          <p:nvPr/>
        </p:nvSpPr>
        <p:spPr>
          <a:xfrm rot="21145189">
            <a:off x="3550360" y="3864798"/>
            <a:ext cx="2041859" cy="841497"/>
          </a:xfrm>
          <a:prstGeom prst="curvedUpArrow">
            <a:avLst/>
          </a:prstGeom>
          <a:solidFill>
            <a:srgbClr val="D0304B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19880368" lon="19677758" rev="783836"/>
            </a:camera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14800" y="464127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24200" y="3435927"/>
            <a:ext cx="685800" cy="443346"/>
          </a:xfrm>
          <a:prstGeom prst="rect">
            <a:avLst/>
          </a:prstGeom>
          <a:solidFill>
            <a:srgbClr val="D03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447800" y="6477000"/>
            <a:ext cx="5486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85136" y="6477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532210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Resource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1755767"/>
            <a:ext cx="1752600" cy="990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Reservation System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934200" y="2787931"/>
            <a:ext cx="381000" cy="64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74269" y="2594860"/>
            <a:ext cx="990601" cy="916410"/>
            <a:chOff x="1219199" y="2991649"/>
            <a:chExt cx="990601" cy="1047916"/>
          </a:xfrm>
          <a:solidFill>
            <a:srgbClr val="00B050"/>
          </a:solidFill>
        </p:grpSpPr>
        <p:sp>
          <p:nvSpPr>
            <p:cNvPr id="44" name="Oval 43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52" name="Freeform 51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/>
          <p:cNvGrpSpPr/>
          <p:nvPr/>
        </p:nvGrpSpPr>
        <p:grpSpPr>
          <a:xfrm>
            <a:off x="1676400" y="5045036"/>
            <a:ext cx="4953000" cy="1274696"/>
            <a:chOff x="2209800" y="3470408"/>
            <a:chExt cx="3581400" cy="2549392"/>
          </a:xfrm>
        </p:grpSpPr>
        <p:grpSp>
          <p:nvGrpSpPr>
            <p:cNvPr id="56" name="Group 55"/>
            <p:cNvGrpSpPr/>
            <p:nvPr/>
          </p:nvGrpSpPr>
          <p:grpSpPr>
            <a:xfrm>
              <a:off x="2209800" y="3470408"/>
              <a:ext cx="3581399" cy="2549392"/>
              <a:chOff x="2209800" y="3470408"/>
              <a:chExt cx="3581399" cy="2549392"/>
            </a:xfrm>
          </p:grpSpPr>
          <p:sp>
            <p:nvSpPr>
              <p:cNvPr id="60" name="Can 59"/>
              <p:cNvSpPr/>
              <p:nvPr/>
            </p:nvSpPr>
            <p:spPr>
              <a:xfrm>
                <a:off x="2209800" y="3470408"/>
                <a:ext cx="3581399" cy="254939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25146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486400" y="3986136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29718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50292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4290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962400" y="41148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4958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Arc 56"/>
            <p:cNvSpPr/>
            <p:nvPr/>
          </p:nvSpPr>
          <p:spPr>
            <a:xfrm rot="10800000">
              <a:off x="2228403" y="3962400"/>
              <a:ext cx="3539991" cy="691371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 rot="10800000">
              <a:off x="2209800" y="4337827"/>
              <a:ext cx="3581399" cy="7294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rot="10800000">
              <a:off x="2209800" y="4795027"/>
              <a:ext cx="3581400" cy="6913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678408" y="2420746"/>
            <a:ext cx="990601" cy="916410"/>
            <a:chOff x="1219199" y="2991649"/>
            <a:chExt cx="990601" cy="1047916"/>
          </a:xfrm>
          <a:solidFill>
            <a:srgbClr val="D0304B"/>
          </a:solidFill>
        </p:grpSpPr>
        <p:sp>
          <p:nvSpPr>
            <p:cNvPr id="69" name="Oval 68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71" name="Freeform 70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Left Arrow 73"/>
          <p:cNvSpPr/>
          <p:nvPr/>
        </p:nvSpPr>
        <p:spPr>
          <a:xfrm rot="11866702">
            <a:off x="1468654" y="2962947"/>
            <a:ext cx="1127577" cy="393453"/>
          </a:xfrm>
          <a:prstGeom prst="lef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Arrow 74"/>
          <p:cNvSpPr/>
          <p:nvPr/>
        </p:nvSpPr>
        <p:spPr>
          <a:xfrm rot="20794383">
            <a:off x="2835445" y="2918432"/>
            <a:ext cx="1796709" cy="428019"/>
          </a:xfrm>
          <a:prstGeom prst="lef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6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animBg="1"/>
      <p:bldP spid="46" grpId="0" animBg="1"/>
      <p:bldP spid="47" grpId="0"/>
      <p:bldP spid="48" grpId="0" animBg="1"/>
      <p:bldP spid="49" grpId="0"/>
      <p:bldP spid="50" grpId="0" animBg="1"/>
      <p:bldP spid="5" grpId="0" animBg="1"/>
      <p:bldP spid="74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In </a:t>
            </a:r>
            <a:r>
              <a:rPr lang="en-US" sz="2400" dirty="0">
                <a:solidFill>
                  <a:srgbClr val="7030A0"/>
                </a:solidFill>
              </a:rPr>
              <a:t>1982 Ousterhout </a:t>
            </a:r>
            <a:r>
              <a:rPr lang="en-US" sz="2400" dirty="0"/>
              <a:t>proposed the matrix representation of </a:t>
            </a:r>
            <a:r>
              <a:rPr lang="en-US" sz="2400" dirty="0" smtClean="0"/>
              <a:t>time-slices </a:t>
            </a:r>
            <a:r>
              <a:rPr lang="en-US" sz="2400" dirty="0"/>
              <a:t>and processors to facilitate running jobs </a:t>
            </a:r>
            <a:r>
              <a:rPr lang="en-US" sz="2400" dirty="0" smtClean="0"/>
              <a:t>simultaneously</a:t>
            </a:r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006666"/>
                </a:solidFill>
              </a:rPr>
              <a:t>real-time scheduler </a:t>
            </a:r>
            <a:r>
              <a:rPr lang="en-US" sz="2400" dirty="0"/>
              <a:t>for the Rialto operating system, </a:t>
            </a:r>
            <a:r>
              <a:rPr lang="en-US" sz="2400" dirty="0">
                <a:solidFill>
                  <a:srgbClr val="006666"/>
                </a:solidFill>
              </a:rPr>
              <a:t>based on CPU reservations</a:t>
            </a:r>
            <a:r>
              <a:rPr lang="en-US" sz="2400" dirty="0"/>
              <a:t>, bears a great deal of similarity to slot scheduling. </a:t>
            </a:r>
          </a:p>
          <a:p>
            <a:r>
              <a:rPr lang="en-US" sz="2400" dirty="0"/>
              <a:t>Generic scheduling </a:t>
            </a:r>
            <a:r>
              <a:rPr lang="en-US" sz="2400" dirty="0">
                <a:solidFill>
                  <a:srgbClr val="C00000"/>
                </a:solidFill>
              </a:rPr>
              <a:t>using </a:t>
            </a:r>
            <a:r>
              <a:rPr lang="en-US" sz="2400" dirty="0" smtClean="0">
                <a:solidFill>
                  <a:srgbClr val="C00000"/>
                </a:solidFill>
              </a:rPr>
              <a:t>locks</a:t>
            </a:r>
            <a:endParaRPr lang="en-US" sz="2400" dirty="0">
              <a:solidFill>
                <a:srgbClr val="C00000"/>
              </a:solidFill>
            </a:endParaRP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2009 </a:t>
            </a:r>
            <a:r>
              <a:rPr lang="en-US" sz="2000" dirty="0" err="1"/>
              <a:t>Mhamdi</a:t>
            </a:r>
            <a:r>
              <a:rPr lang="en-US" sz="2000" dirty="0"/>
              <a:t> et. al. gave </a:t>
            </a:r>
            <a:r>
              <a:rPr lang="en-US" sz="2000" dirty="0">
                <a:solidFill>
                  <a:srgbClr val="800000"/>
                </a:solidFill>
              </a:rPr>
              <a:t>online variants </a:t>
            </a:r>
            <a:r>
              <a:rPr lang="en-US" sz="2000" dirty="0"/>
              <a:t>of scheduling problem for a </a:t>
            </a:r>
            <a:r>
              <a:rPr lang="en-US" sz="2000" dirty="0">
                <a:solidFill>
                  <a:srgbClr val="CC6600"/>
                </a:solidFill>
              </a:rPr>
              <a:t>message passing </a:t>
            </a:r>
            <a:r>
              <a:rPr lang="en-US" sz="2000" dirty="0"/>
              <a:t>based </a:t>
            </a:r>
            <a:r>
              <a:rPr lang="en-US" sz="2000" dirty="0" smtClean="0"/>
              <a:t>system</a:t>
            </a:r>
            <a:endParaRPr lang="en-US" sz="2000" dirty="0"/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2011 Keller et. al. propose an </a:t>
            </a:r>
            <a:r>
              <a:rPr lang="en-US" sz="2000" dirty="0">
                <a:solidFill>
                  <a:srgbClr val="800000"/>
                </a:solidFill>
              </a:rPr>
              <a:t>offline version </a:t>
            </a:r>
            <a:r>
              <a:rPr lang="en-US" sz="2000" dirty="0"/>
              <a:t>of the algorithm that has a known task </a:t>
            </a:r>
            <a:r>
              <a:rPr lang="en-US" sz="2000" dirty="0">
                <a:solidFill>
                  <a:srgbClr val="CC6600"/>
                </a:solidFill>
              </a:rPr>
              <a:t>dependence graph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76300" y="5638800"/>
            <a:ext cx="7277100" cy="609600"/>
          </a:xfrm>
          <a:prstGeom prst="roundRect">
            <a:avLst/>
          </a:prstGeom>
          <a:solidFill>
            <a:srgbClr val="5DCB7A"/>
          </a:solidFill>
          <a:ln>
            <a:solidFill>
              <a:srgbClr val="00B05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propose a novel, parallel, and </a:t>
            </a:r>
            <a:r>
              <a:rPr lang="en-US" dirty="0" smtClean="0"/>
              <a:t>Linearizable non-blocking slot scheduling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eft Arrow 35"/>
          <p:cNvSpPr/>
          <p:nvPr/>
        </p:nvSpPr>
        <p:spPr>
          <a:xfrm rot="2869585">
            <a:off x="3540892" y="5199896"/>
            <a:ext cx="833337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96200" cy="990600"/>
          </a:xfrm>
        </p:spPr>
        <p:txBody>
          <a:bodyPr/>
          <a:lstStyle/>
          <a:p>
            <a:pPr algn="r"/>
            <a:r>
              <a:rPr lang="en-US" dirty="0" smtClean="0"/>
              <a:t>Nx1 Problem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33399" y="1346919"/>
            <a:ext cx="838201" cy="786681"/>
            <a:chOff x="1219199" y="2991649"/>
            <a:chExt cx="990601" cy="1047916"/>
          </a:xfrm>
          <a:solidFill>
            <a:srgbClr val="5DCB7A"/>
          </a:solidFill>
        </p:grpSpPr>
        <p:sp>
          <p:nvSpPr>
            <p:cNvPr id="24" name="Oval 23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26" name="Freeform 25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6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 Arrow 8"/>
          <p:cNvSpPr/>
          <p:nvPr/>
        </p:nvSpPr>
        <p:spPr>
          <a:xfrm rot="5400000">
            <a:off x="1580301" y="1523370"/>
            <a:ext cx="344596" cy="345857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0387" y="2667000"/>
            <a:ext cx="7814013" cy="3612112"/>
            <a:chOff x="720387" y="2667000"/>
            <a:chExt cx="7814013" cy="3612112"/>
          </a:xfrm>
        </p:grpSpPr>
        <p:grpSp>
          <p:nvGrpSpPr>
            <p:cNvPr id="16" name="Group 15"/>
            <p:cNvGrpSpPr/>
            <p:nvPr/>
          </p:nvGrpSpPr>
          <p:grpSpPr>
            <a:xfrm>
              <a:off x="720387" y="2667000"/>
              <a:ext cx="7814013" cy="3612112"/>
              <a:chOff x="720387" y="2667000"/>
              <a:chExt cx="7814013" cy="3612112"/>
            </a:xfrm>
          </p:grpSpPr>
          <p:sp>
            <p:nvSpPr>
              <p:cNvPr id="40" name="Left Brace 39"/>
              <p:cNvSpPr/>
              <p:nvPr/>
            </p:nvSpPr>
            <p:spPr>
              <a:xfrm>
                <a:off x="914400" y="2743201"/>
                <a:ext cx="582038" cy="213359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20387" y="3048000"/>
                <a:ext cx="776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  <p:sp>
            <p:nvSpPr>
              <p:cNvPr id="42" name="Left Brace 41"/>
              <p:cNvSpPr/>
              <p:nvPr/>
            </p:nvSpPr>
            <p:spPr>
              <a:xfrm rot="16200000">
                <a:off x="4217501" y="3193079"/>
                <a:ext cx="609599" cy="5433399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405800" y="5909780"/>
                <a:ext cx="1103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765473" y="3519055"/>
                <a:ext cx="762001" cy="51954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accent4"/>
                    </a:solidFill>
                  </a:rPr>
                  <a:t>FREE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779326" y="2746598"/>
                <a:ext cx="755074" cy="530002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BUSY</a:t>
                </a:r>
                <a:endParaRPr lang="en-US" sz="1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76400" y="2667000"/>
                <a:ext cx="5334000" cy="2286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5119497" y="26670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738836" y="26670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2209800" y="26670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929167" y="26670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348225" y="2671119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714662" y="26670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495800" y="26670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334001" y="2667000"/>
                <a:ext cx="0" cy="2281881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676400" y="3127603"/>
                <a:ext cx="5290359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676400" y="3547949"/>
                <a:ext cx="5290359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676400" y="4028345"/>
                <a:ext cx="5290359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76400" y="4495800"/>
                <a:ext cx="5290359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2738837" y="2678045"/>
              <a:ext cx="1197942" cy="227083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337808" y="4499921"/>
              <a:ext cx="591359" cy="45307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2939066" y="2057400"/>
            <a:ext cx="256545" cy="266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h="82550"/>
            <a:bevelB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6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07083 -4.44444E-6 C 0.1026 -4.44444E-6 0.14166 0.02917 0.14166 0.05325 L 0.14166 0.10649 " pathEditMode="relative" rAng="0" ptsTypes="FfFF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5 L -0.00209 0.3833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58 0.00278 L 0.06458 0.3138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9" grpId="0" animBg="1"/>
      <p:bldP spid="9" grpId="2" animBg="1"/>
      <p:bldP spid="9" grpId="3" animBg="1"/>
      <p:bldP spid="3" grpId="0" animBg="1"/>
      <p:bldP spid="3" grpId="1" animBg="1"/>
      <p:bldP spid="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eft Brace 57"/>
          <p:cNvSpPr/>
          <p:nvPr/>
        </p:nvSpPr>
        <p:spPr>
          <a:xfrm rot="16200000">
            <a:off x="4104337" y="419174"/>
            <a:ext cx="848738" cy="82399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657600" y="459420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NxM</a:t>
            </a:r>
            <a:endParaRPr lang="en-US" b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990600"/>
          </a:xfrm>
        </p:spPr>
        <p:txBody>
          <a:bodyPr/>
          <a:lstStyle/>
          <a:p>
            <a:pPr algn="r"/>
            <a:r>
              <a:rPr lang="en-US" dirty="0" smtClean="0"/>
              <a:t>Nx1 Problem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52775" y="2743200"/>
            <a:ext cx="5357625" cy="2133599"/>
            <a:chOff x="1932372" y="4028345"/>
            <a:chExt cx="5334000" cy="2292136"/>
          </a:xfrm>
        </p:grpSpPr>
        <p:sp>
          <p:nvSpPr>
            <p:cNvPr id="34" name="Rectangle 33"/>
            <p:cNvSpPr/>
            <p:nvPr/>
          </p:nvSpPr>
          <p:spPr>
            <a:xfrm>
              <a:off x="1932372" y="4028345"/>
              <a:ext cx="5334000" cy="2286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375469" y="4028345"/>
              <a:ext cx="0" cy="228188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465772" y="4028345"/>
              <a:ext cx="0" cy="228188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185139" y="4028345"/>
              <a:ext cx="0" cy="228188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604197" y="4032464"/>
              <a:ext cx="0" cy="228188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970634" y="4028345"/>
              <a:ext cx="0" cy="228188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751772" y="4028345"/>
              <a:ext cx="0" cy="228188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89973" y="4028345"/>
              <a:ext cx="0" cy="228188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932372" y="4488948"/>
              <a:ext cx="5290359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32372" y="4909294"/>
              <a:ext cx="5290359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32372" y="5389690"/>
              <a:ext cx="5290359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32372" y="5857145"/>
              <a:ext cx="5290359" cy="0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3006431" y="4038600"/>
              <a:ext cx="0" cy="2281881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816209" y="2743201"/>
            <a:ext cx="6194192" cy="3055374"/>
            <a:chOff x="816209" y="2743201"/>
            <a:chExt cx="6194192" cy="3055374"/>
          </a:xfrm>
        </p:grpSpPr>
        <p:sp>
          <p:nvSpPr>
            <p:cNvPr id="76" name="Left Brace 75"/>
            <p:cNvSpPr/>
            <p:nvPr/>
          </p:nvSpPr>
          <p:spPr>
            <a:xfrm>
              <a:off x="914400" y="2743201"/>
              <a:ext cx="582038" cy="213359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/>
            <p:cNvSpPr/>
            <p:nvPr/>
          </p:nvSpPr>
          <p:spPr>
            <a:xfrm rot="16200000">
              <a:off x="4074969" y="2767899"/>
              <a:ext cx="609599" cy="526126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16209" y="3171945"/>
              <a:ext cx="77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317718" y="5429243"/>
              <a:ext cx="1103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5600" y="3391210"/>
            <a:ext cx="8203102" cy="653781"/>
            <a:chOff x="445600" y="3391210"/>
            <a:chExt cx="8203102" cy="653781"/>
          </a:xfrm>
        </p:grpSpPr>
        <p:grpSp>
          <p:nvGrpSpPr>
            <p:cNvPr id="7" name="Group 6"/>
            <p:cNvGrpSpPr/>
            <p:nvPr/>
          </p:nvGrpSpPr>
          <p:grpSpPr>
            <a:xfrm>
              <a:off x="445600" y="3391210"/>
              <a:ext cx="8203102" cy="653781"/>
              <a:chOff x="887963" y="5398532"/>
              <a:chExt cx="8203102" cy="653781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887963" y="5428933"/>
                <a:ext cx="8203102" cy="5929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1540991" y="5398532"/>
                <a:ext cx="0" cy="62338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66674" y="5428933"/>
                <a:ext cx="0" cy="579199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318800" y="5428933"/>
                <a:ext cx="0" cy="579199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6004330" y="5398532"/>
                <a:ext cx="0" cy="62338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680875" y="5428933"/>
                <a:ext cx="0" cy="608179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7441987" y="5413732"/>
                <a:ext cx="0" cy="62338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259482" y="5428933"/>
                <a:ext cx="0" cy="579199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086985" y="5398532"/>
                <a:ext cx="0" cy="62338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890129" y="5428933"/>
                <a:ext cx="0" cy="592979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057400" y="5428933"/>
                <a:ext cx="0" cy="62338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1098628" y="3437898"/>
              <a:ext cx="2349138" cy="57669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33399" y="1651719"/>
            <a:ext cx="838201" cy="786681"/>
            <a:chOff x="1219199" y="2991649"/>
            <a:chExt cx="990601" cy="1047916"/>
          </a:xfrm>
          <a:solidFill>
            <a:srgbClr val="5DCB7A"/>
          </a:solidFill>
        </p:grpSpPr>
        <p:sp>
          <p:nvSpPr>
            <p:cNvPr id="82" name="Oval 81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84" name="Freeform 83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4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" name="Bent Arrow 86"/>
          <p:cNvSpPr/>
          <p:nvPr/>
        </p:nvSpPr>
        <p:spPr>
          <a:xfrm rot="5400000">
            <a:off x="1448431" y="2016973"/>
            <a:ext cx="344596" cy="345857"/>
          </a:xfrm>
          <a:prstGeom prst="ben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2388077" y="2905245"/>
            <a:ext cx="256545" cy="266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h="82550"/>
            <a:bevelB h="69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xit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4583 -2.22222E-6 C 0.06632 -2.22222E-6 0.09166 0.02917 0.09166 0.05324 L 0.09166 0.10648 " pathEditMode="relative" rAng="0" ptsTypes="FfFF">
                                      <p:cBhvr>
                                        <p:cTn id="4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82 0.09444 L 0.06632 0.09444 C 0.03646 0.09444 -0.00034 0.078 -0.00034 0.06458 L -0.00034 0.03472 " pathEditMode="relative" rAng="10800000" ptsTypes="FfFF">
                                      <p:cBhvr>
                                        <p:cTn id="53" dur="2000" spd="-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9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87" grpId="0" animBg="1"/>
      <p:bldP spid="87" grpId="1" animBg="1"/>
      <p:bldP spid="87" grpId="2" animBg="1"/>
      <p:bldP spid="88" grpId="0" animBg="1"/>
      <p:bldP spid="8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7114309" y="5193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Slots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2900" y="2230241"/>
            <a:ext cx="2171700" cy="1812639"/>
            <a:chOff x="342900" y="1011041"/>
            <a:chExt cx="2171700" cy="1812639"/>
          </a:xfrm>
        </p:grpSpPr>
        <p:sp>
          <p:nvSpPr>
            <p:cNvPr id="43" name="Left Brace 42"/>
            <p:cNvSpPr/>
            <p:nvPr/>
          </p:nvSpPr>
          <p:spPr>
            <a:xfrm rot="16200000" flipH="1">
              <a:off x="1208249" y="1517330"/>
              <a:ext cx="581799" cy="203090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42900" y="1011041"/>
              <a:ext cx="1104900" cy="8382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cxnSp>
          <p:nvCxnSpPr>
            <p:cNvPr id="46" name="Straight Arrow Connector 45"/>
            <p:cNvCxnSpPr>
              <a:stCxn id="44" idx="2"/>
            </p:cNvCxnSpPr>
            <p:nvPr/>
          </p:nvCxnSpPr>
          <p:spPr>
            <a:xfrm>
              <a:off x="895350" y="1849241"/>
              <a:ext cx="419100" cy="6870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990600"/>
          </a:xfrm>
        </p:spPr>
        <p:txBody>
          <a:bodyPr/>
          <a:lstStyle/>
          <a:p>
            <a:pPr algn="r"/>
            <a:r>
              <a:rPr lang="en-US" dirty="0" smtClean="0"/>
              <a:t>1xM Problem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0" y="0"/>
            <a:ext cx="1752600" cy="990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7200" y="4509223"/>
            <a:ext cx="8229600" cy="1053377"/>
            <a:chOff x="457200" y="4509223"/>
            <a:chExt cx="8229600" cy="1053377"/>
          </a:xfrm>
        </p:grpSpPr>
        <p:sp>
          <p:nvSpPr>
            <p:cNvPr id="14" name="TextBox 13"/>
            <p:cNvSpPr txBox="1"/>
            <p:nvPr/>
          </p:nvSpPr>
          <p:spPr>
            <a:xfrm>
              <a:off x="457200" y="5193268"/>
              <a:ext cx="822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</a:t>
              </a:r>
              <a:r>
                <a:rPr lang="en-US" baseline="-25000" dirty="0" smtClean="0"/>
                <a:t>0              </a:t>
              </a:r>
              <a:r>
                <a:rPr lang="en-US" dirty="0" smtClean="0"/>
                <a:t>T</a:t>
              </a:r>
              <a:r>
                <a:rPr lang="en-US" baseline="-25000" dirty="0" smtClean="0"/>
                <a:t>1               </a:t>
              </a:r>
              <a:r>
                <a:rPr lang="en-US" dirty="0" smtClean="0"/>
                <a:t>T</a:t>
              </a:r>
              <a:r>
                <a:rPr lang="en-US" baseline="-25000" dirty="0" smtClean="0"/>
                <a:t>2          </a:t>
              </a:r>
              <a:r>
                <a:rPr lang="en-US" dirty="0" smtClean="0"/>
                <a:t>T</a:t>
              </a:r>
              <a:r>
                <a:rPr lang="en-US" baseline="-25000" dirty="0" smtClean="0"/>
                <a:t>3              </a:t>
              </a:r>
              <a:r>
                <a:rPr lang="en-US" dirty="0" smtClean="0"/>
                <a:t>T</a:t>
              </a:r>
              <a:r>
                <a:rPr lang="en-US" baseline="-25000" dirty="0" smtClean="0"/>
                <a:t>4        </a:t>
              </a:r>
              <a:r>
                <a:rPr lang="en-US" dirty="0" smtClean="0"/>
                <a:t>                T</a:t>
              </a:r>
              <a:r>
                <a:rPr lang="en-US" baseline="-25000" dirty="0"/>
                <a:t>i</a:t>
              </a:r>
              <a:r>
                <a:rPr lang="en-US" baseline="-25000" dirty="0" smtClean="0"/>
                <a:t>          </a:t>
              </a:r>
              <a:r>
                <a:rPr lang="en-US" dirty="0" smtClean="0"/>
                <a:t>T</a:t>
              </a:r>
              <a:r>
                <a:rPr lang="en-US" baseline="-25000" dirty="0" smtClean="0"/>
                <a:t>i+1</a:t>
              </a:r>
              <a:r>
                <a:rPr lang="en-US" dirty="0" smtClean="0"/>
                <a:t>      T</a:t>
              </a:r>
              <a:r>
                <a:rPr lang="en-US" baseline="-25000" dirty="0" smtClean="0"/>
                <a:t>i+2          </a:t>
              </a:r>
              <a:endParaRPr lang="en-US" baseline="-25000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83698" y="4509223"/>
              <a:ext cx="8203102" cy="653781"/>
              <a:chOff x="445600" y="3391210"/>
              <a:chExt cx="8203102" cy="653781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445600" y="3391210"/>
                <a:ext cx="8203102" cy="653781"/>
                <a:chOff x="887963" y="5398532"/>
                <a:chExt cx="8203102" cy="653781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887963" y="5428933"/>
                  <a:ext cx="8203102" cy="59297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40991" y="5398532"/>
                  <a:ext cx="0" cy="623380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566674" y="5428933"/>
                  <a:ext cx="0" cy="579199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5318800" y="5428933"/>
                  <a:ext cx="0" cy="579199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6004330" y="5398532"/>
                  <a:ext cx="0" cy="623380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680875" y="5428933"/>
                  <a:ext cx="0" cy="608179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441987" y="5413732"/>
                  <a:ext cx="0" cy="623380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8259482" y="5428933"/>
                  <a:ext cx="0" cy="579199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086985" y="5398532"/>
                  <a:ext cx="0" cy="623380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890129" y="5428933"/>
                  <a:ext cx="0" cy="592979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057400" y="5428933"/>
                  <a:ext cx="0" cy="623380"/>
                </a:xfrm>
                <a:prstGeom prst="lin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/>
              <p:cNvSpPr/>
              <p:nvPr/>
            </p:nvSpPr>
            <p:spPr>
              <a:xfrm>
                <a:off x="1098628" y="3437898"/>
                <a:ext cx="2349138" cy="57669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 P2              </a:t>
                </a:r>
                <a:r>
                  <a:rPr lang="en-US" sz="1400" dirty="0" err="1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P2</a:t>
                </a:r>
                <a:r>
                  <a:rPr lang="en-US" sz="1400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             </a:t>
                </a:r>
                <a:r>
                  <a:rPr lang="en-US" sz="1400" dirty="0" err="1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P2</a:t>
                </a:r>
                <a:r>
                  <a:rPr lang="en-US" sz="1400" dirty="0" smtClean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 </a:t>
                </a:r>
                <a:endParaRPr lang="en-US" sz="14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sp>
        <p:nvSpPr>
          <p:cNvPr id="61" name="Rectangle 60"/>
          <p:cNvSpPr/>
          <p:nvPr/>
        </p:nvSpPr>
        <p:spPr>
          <a:xfrm>
            <a:off x="3485864" y="4555911"/>
            <a:ext cx="2114201" cy="57669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P3          </a:t>
            </a:r>
            <a:r>
              <a:rPr lang="en-US" sz="14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P3</a:t>
            </a: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</a:t>
            </a:r>
            <a:r>
              <a:rPr lang="en-US" sz="1400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P3</a:t>
            </a:r>
            <a:r>
              <a:rPr lang="en-US" sz="14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CE094-051D-48B7-AE1B-0AAA19279FB4}" type="slidenum">
              <a:rPr lang="en-US" smtClean="0"/>
              <a:t>9</a:t>
            </a:fld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986733" y="1239641"/>
            <a:ext cx="2255152" cy="9906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Resource can process one request per slot</a:t>
            </a:r>
          </a:p>
        </p:txBody>
      </p:sp>
    </p:spTree>
    <p:extLst>
      <p:ext uri="{BB962C8B-B14F-4D97-AF65-F5344CB8AC3E}">
        <p14:creationId xmlns:p14="http://schemas.microsoft.com/office/powerpoint/2010/main" val="23469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59259E-6 L 0.33542 -0.0018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28" grpId="0" animBg="1"/>
    </p:bldLst>
  </p:timing>
</p:sld>
</file>

<file path=ppt/theme/theme1.xml><?xml version="1.0" encoding="utf-8"?>
<a:theme xmlns:a="http://schemas.openxmlformats.org/drawingml/2006/main" name="ms01_1">
  <a:themeElements>
    <a:clrScheme name="ms01_1 3">
      <a:dk1>
        <a:srgbClr val="0E3F96"/>
      </a:dk1>
      <a:lt1>
        <a:srgbClr val="FFFFFF"/>
      </a:lt1>
      <a:dk2>
        <a:srgbClr val="FFFFFF"/>
      </a:dk2>
      <a:lt2>
        <a:srgbClr val="B2B2B2"/>
      </a:lt2>
      <a:accent1>
        <a:srgbClr val="306FCC"/>
      </a:accent1>
      <a:accent2>
        <a:srgbClr val="99CCFF"/>
      </a:accent2>
      <a:accent3>
        <a:srgbClr val="FFFFFF"/>
      </a:accent3>
      <a:accent4>
        <a:srgbClr val="0A347F"/>
      </a:accent4>
      <a:accent5>
        <a:srgbClr val="ADBBE2"/>
      </a:accent5>
      <a:accent6>
        <a:srgbClr val="8AB9E7"/>
      </a:accent6>
      <a:hlink>
        <a:srgbClr val="25A2AF"/>
      </a:hlink>
      <a:folHlink>
        <a:srgbClr val="6666FF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ms01_1 1">
        <a:dk1>
          <a:srgbClr val="808080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1D528D"/>
        </a:dk1>
        <a:lt1>
          <a:srgbClr val="FFFFFF"/>
        </a:lt1>
        <a:dk2>
          <a:srgbClr val="FFFFFF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0E3F96"/>
        </a:dk1>
        <a:lt1>
          <a:srgbClr val="FFFFFF"/>
        </a:lt1>
        <a:dk2>
          <a:srgbClr val="FFFFFF"/>
        </a:dk2>
        <a:lt2>
          <a:srgbClr val="B2B2B2"/>
        </a:lt2>
        <a:accent1>
          <a:srgbClr val="306FCC"/>
        </a:accent1>
        <a:accent2>
          <a:srgbClr val="99CCFF"/>
        </a:accent2>
        <a:accent3>
          <a:srgbClr val="FFFFFF"/>
        </a:accent3>
        <a:accent4>
          <a:srgbClr val="0A347F"/>
        </a:accent4>
        <a:accent5>
          <a:srgbClr val="ADBBE2"/>
        </a:accent5>
        <a:accent6>
          <a:srgbClr val="8AB9E7"/>
        </a:accent6>
        <a:hlink>
          <a:srgbClr val="25A2AF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presentation slides(2)</Template>
  <TotalTime>1595</TotalTime>
  <Words>1070</Words>
  <Application>Microsoft Office PowerPoint</Application>
  <PresentationFormat>On-screen Show (4:3)</PresentationFormat>
  <Paragraphs>365</Paragraphs>
  <Slides>31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ms01_1</vt:lpstr>
      <vt:lpstr>Lock-free and Wait-free Slot Scheduling Algorithms</vt:lpstr>
      <vt:lpstr>Outline</vt:lpstr>
      <vt:lpstr>Real-Time System   </vt:lpstr>
      <vt:lpstr>Slot Scheduling</vt:lpstr>
      <vt:lpstr>PowerPoint Presentation</vt:lpstr>
      <vt:lpstr>Related Work</vt:lpstr>
      <vt:lpstr>Nx1 Problem</vt:lpstr>
      <vt:lpstr>Nx1 Problem</vt:lpstr>
      <vt:lpstr>1xM Problem</vt:lpstr>
      <vt:lpstr>PowerPoint Presentation</vt:lpstr>
      <vt:lpstr>Problems with Locking</vt:lpstr>
      <vt:lpstr>Lock-free Algorithm</vt:lpstr>
      <vt:lpstr>Wait-free Algorithm</vt:lpstr>
      <vt:lpstr>Basic Helping Mechanism</vt:lpstr>
      <vt:lpstr>Optimized Helping Criteria</vt:lpstr>
      <vt:lpstr>Parallel Slot Scheduler Design </vt:lpstr>
      <vt:lpstr>FSM of a Request </vt:lpstr>
      <vt:lpstr>Schedule Operation</vt:lpstr>
      <vt:lpstr>State Transitions’ of a Slot</vt:lpstr>
      <vt:lpstr>PowerPoint Presentation</vt:lpstr>
      <vt:lpstr>PowerPoint Presentation</vt:lpstr>
      <vt:lpstr>PowerPoint Presentation</vt:lpstr>
      <vt:lpstr>PowerPoint Presentation</vt:lpstr>
      <vt:lpstr>Issues and Resolutions</vt:lpstr>
      <vt:lpstr>Setup</vt:lpstr>
      <vt:lpstr>Workload</vt:lpstr>
      <vt:lpstr>Mean time per request (treq)</vt:lpstr>
      <vt:lpstr>Work Done</vt:lpstr>
      <vt:lpstr>Sensitivity: Request-threshold</vt:lpstr>
      <vt:lpstr>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Lock-free and Wait-free Slot Scheduling Algorithms</dc:title>
  <dc:creator>admin</dc:creator>
  <cp:lastModifiedBy>admin</cp:lastModifiedBy>
  <cp:revision>222</cp:revision>
  <dcterms:created xsi:type="dcterms:W3CDTF">2013-05-01T05:11:16Z</dcterms:created>
  <dcterms:modified xsi:type="dcterms:W3CDTF">2013-05-09T03:19:19Z</dcterms:modified>
</cp:coreProperties>
</file>