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sldIdLst>
    <p:sldId id="256" r:id="rId5"/>
    <p:sldId id="259" r:id="rId6"/>
    <p:sldId id="347" r:id="rId7"/>
    <p:sldId id="348" r:id="rId8"/>
    <p:sldId id="349" r:id="rId9"/>
    <p:sldId id="350" r:id="rId10"/>
    <p:sldId id="351" r:id="rId11"/>
    <p:sldId id="356" r:id="rId12"/>
    <p:sldId id="352" r:id="rId13"/>
    <p:sldId id="353" r:id="rId14"/>
    <p:sldId id="357" r:id="rId15"/>
    <p:sldId id="359" r:id="rId16"/>
    <p:sldId id="354" r:id="rId17"/>
    <p:sldId id="360" r:id="rId18"/>
    <p:sldId id="366" r:id="rId19"/>
    <p:sldId id="399" r:id="rId20"/>
    <p:sldId id="361" r:id="rId21"/>
    <p:sldId id="368" r:id="rId22"/>
    <p:sldId id="369" r:id="rId23"/>
    <p:sldId id="370" r:id="rId24"/>
    <p:sldId id="401" r:id="rId25"/>
    <p:sldId id="381" r:id="rId26"/>
    <p:sldId id="380" r:id="rId27"/>
    <p:sldId id="383" r:id="rId28"/>
    <p:sldId id="386" r:id="rId29"/>
    <p:sldId id="388" r:id="rId30"/>
    <p:sldId id="398" r:id="rId31"/>
    <p:sldId id="392" r:id="rId32"/>
    <p:sldId id="376" r:id="rId33"/>
    <p:sldId id="397" r:id="rId34"/>
    <p:sldId id="294" r:id="rId35"/>
    <p:sldId id="296" r:id="rId36"/>
    <p:sldId id="379" r:id="rId37"/>
    <p:sldId id="400" r:id="rId38"/>
    <p:sldId id="275" r:id="rId39"/>
    <p:sldId id="373" r:id="rId40"/>
    <p:sldId id="374" r:id="rId41"/>
    <p:sldId id="371" r:id="rId42"/>
    <p:sldId id="299" r:id="rId43"/>
    <p:sldId id="331" r:id="rId44"/>
    <p:sldId id="33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8FF"/>
    <a:srgbClr val="00286C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27FD87-C0E5-4BCA-A6C5-85881B423B04}" v="906" dt="2023-11-22T19:44:07.833"/>
    <p1510:client id="{6A99BFDB-8136-4543-984E-BBAB963F79CF}" v="47" dt="2023-11-22T08:10:49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48" autoAdjust="0"/>
    <p:restoredTop sz="94718"/>
  </p:normalViewPr>
  <p:slideViewPr>
    <p:cSldViewPr snapToGrid="0">
      <p:cViewPr>
        <p:scale>
          <a:sx n="54" d="100"/>
          <a:sy n="54" d="100"/>
        </p:scale>
        <p:origin x="1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8/10/relationships/authors" Target="author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8A8E7F-48DA-464C-857F-E1C889D68D9A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2078256A-6C5A-40B5-B66C-319468E6AB13}">
      <dgm:prSet phldrT="[Text]"/>
      <dgm:spPr/>
      <dgm:t>
        <a:bodyPr/>
        <a:lstStyle/>
        <a:p>
          <a:r>
            <a:rPr lang="en-US" dirty="0"/>
            <a:t>Record-replay debugging</a:t>
          </a:r>
        </a:p>
      </dgm:t>
    </dgm:pt>
    <dgm:pt modelId="{C96BB8A1-90AA-4E6E-93C0-E30180386159}" type="parTrans" cxnId="{FFDBD5F3-1682-48AB-9170-91388B565E4C}">
      <dgm:prSet/>
      <dgm:spPr/>
      <dgm:t>
        <a:bodyPr/>
        <a:lstStyle/>
        <a:p>
          <a:endParaRPr lang="en-US"/>
        </a:p>
      </dgm:t>
    </dgm:pt>
    <dgm:pt modelId="{E631B3EA-7F67-4D43-A0CF-9A382B4923F6}" type="sibTrans" cxnId="{FFDBD5F3-1682-48AB-9170-91388B565E4C}">
      <dgm:prSet/>
      <dgm:spPr/>
      <dgm:t>
        <a:bodyPr/>
        <a:lstStyle/>
        <a:p>
          <a:endParaRPr lang="en-US"/>
        </a:p>
      </dgm:t>
    </dgm:pt>
    <dgm:pt modelId="{5F0DA133-0AEF-48D5-B722-6176CA973E6E}">
      <dgm:prSet phldrT="[Text]"/>
      <dgm:spPr/>
      <dgm:t>
        <a:bodyPr/>
        <a:lstStyle/>
        <a:p>
          <a:r>
            <a:rPr lang="en-US" dirty="0"/>
            <a:t>High-throughput Tx systems</a:t>
          </a:r>
        </a:p>
      </dgm:t>
    </dgm:pt>
    <dgm:pt modelId="{BF2D6A34-47D8-477D-9BF1-1868219DC739}" type="parTrans" cxnId="{9A7D3C5A-1F4E-4CE2-95E4-182297CF4751}">
      <dgm:prSet/>
      <dgm:spPr/>
      <dgm:t>
        <a:bodyPr/>
        <a:lstStyle/>
        <a:p>
          <a:endParaRPr lang="en-US"/>
        </a:p>
      </dgm:t>
    </dgm:pt>
    <dgm:pt modelId="{AD3DD1DC-A593-4A81-AC10-08C4BD590E2A}" type="sibTrans" cxnId="{9A7D3C5A-1F4E-4CE2-95E4-182297CF4751}">
      <dgm:prSet/>
      <dgm:spPr/>
      <dgm:t>
        <a:bodyPr/>
        <a:lstStyle/>
        <a:p>
          <a:endParaRPr lang="en-US"/>
        </a:p>
      </dgm:t>
    </dgm:pt>
    <dgm:pt modelId="{73EC4837-2BBA-40E6-81CC-AB6B216209CF}">
      <dgm:prSet phldrT="[Text]"/>
      <dgm:spPr/>
      <dgm:t>
        <a:bodyPr/>
        <a:lstStyle/>
        <a:p>
          <a:r>
            <a:rPr lang="en-US" dirty="0"/>
            <a:t>Job migration in </a:t>
          </a:r>
          <a:r>
            <a:rPr lang="en-US" dirty="0" err="1"/>
            <a:t>exascale</a:t>
          </a:r>
          <a:r>
            <a:rPr lang="en-US" dirty="0"/>
            <a:t> systems</a:t>
          </a:r>
        </a:p>
      </dgm:t>
    </dgm:pt>
    <dgm:pt modelId="{F9BAF4E9-D87E-40CA-85D2-16D5DFF38875}" type="parTrans" cxnId="{371334E9-E6BE-458B-AC60-7C22DA468D63}">
      <dgm:prSet/>
      <dgm:spPr/>
      <dgm:t>
        <a:bodyPr/>
        <a:lstStyle/>
        <a:p>
          <a:endParaRPr lang="en-US"/>
        </a:p>
      </dgm:t>
    </dgm:pt>
    <dgm:pt modelId="{C8190862-137D-42A9-B158-E0267D34DA8F}" type="sibTrans" cxnId="{371334E9-E6BE-458B-AC60-7C22DA468D63}">
      <dgm:prSet/>
      <dgm:spPr/>
      <dgm:t>
        <a:bodyPr/>
        <a:lstStyle/>
        <a:p>
          <a:endParaRPr lang="en-US"/>
        </a:p>
      </dgm:t>
    </dgm:pt>
    <dgm:pt modelId="{A7AEE866-1B4F-4B86-9E02-E0D17F49A446}" type="pres">
      <dgm:prSet presAssocID="{E98A8E7F-48DA-464C-857F-E1C889D68D9A}" presName="Name0" presStyleCnt="0">
        <dgm:presLayoutVars>
          <dgm:chMax val="7"/>
          <dgm:chPref val="7"/>
          <dgm:dir/>
        </dgm:presLayoutVars>
      </dgm:prSet>
      <dgm:spPr/>
    </dgm:pt>
    <dgm:pt modelId="{47CCC5D7-93D8-4493-B3DB-992F3E52BCEB}" type="pres">
      <dgm:prSet presAssocID="{E98A8E7F-48DA-464C-857F-E1C889D68D9A}" presName="Name1" presStyleCnt="0"/>
      <dgm:spPr/>
    </dgm:pt>
    <dgm:pt modelId="{56A7D4FA-E1AB-411B-AB8A-E363C7D5E065}" type="pres">
      <dgm:prSet presAssocID="{E98A8E7F-48DA-464C-857F-E1C889D68D9A}" presName="cycle" presStyleCnt="0"/>
      <dgm:spPr/>
    </dgm:pt>
    <dgm:pt modelId="{80AD9225-7B01-4495-B606-117653FAACB2}" type="pres">
      <dgm:prSet presAssocID="{E98A8E7F-48DA-464C-857F-E1C889D68D9A}" presName="srcNode" presStyleLbl="node1" presStyleIdx="0" presStyleCnt="3"/>
      <dgm:spPr/>
    </dgm:pt>
    <dgm:pt modelId="{6A6FA9BC-DED5-4A85-8696-2080F64DB8BE}" type="pres">
      <dgm:prSet presAssocID="{E98A8E7F-48DA-464C-857F-E1C889D68D9A}" presName="conn" presStyleLbl="parChTrans1D2" presStyleIdx="0" presStyleCnt="1"/>
      <dgm:spPr/>
    </dgm:pt>
    <dgm:pt modelId="{8C022474-6221-4D5C-96D8-5D1E4AB060A3}" type="pres">
      <dgm:prSet presAssocID="{E98A8E7F-48DA-464C-857F-E1C889D68D9A}" presName="extraNode" presStyleLbl="node1" presStyleIdx="0" presStyleCnt="3"/>
      <dgm:spPr/>
    </dgm:pt>
    <dgm:pt modelId="{B0B1D9C9-FED2-496F-BBF8-2D798D792A6E}" type="pres">
      <dgm:prSet presAssocID="{E98A8E7F-48DA-464C-857F-E1C889D68D9A}" presName="dstNode" presStyleLbl="node1" presStyleIdx="0" presStyleCnt="3"/>
      <dgm:spPr/>
    </dgm:pt>
    <dgm:pt modelId="{8B7620A3-0FD3-4178-BDD0-8985FCAA4BC5}" type="pres">
      <dgm:prSet presAssocID="{2078256A-6C5A-40B5-B66C-319468E6AB13}" presName="text_1" presStyleLbl="node1" presStyleIdx="0" presStyleCnt="3">
        <dgm:presLayoutVars>
          <dgm:bulletEnabled val="1"/>
        </dgm:presLayoutVars>
      </dgm:prSet>
      <dgm:spPr/>
    </dgm:pt>
    <dgm:pt modelId="{9D9B39B0-999F-4D68-8F1D-895F49A4746C}" type="pres">
      <dgm:prSet presAssocID="{2078256A-6C5A-40B5-B66C-319468E6AB13}" presName="accent_1" presStyleCnt="0"/>
      <dgm:spPr/>
    </dgm:pt>
    <dgm:pt modelId="{D28F82C1-81B9-4988-A721-86332A4D14BE}" type="pres">
      <dgm:prSet presAssocID="{2078256A-6C5A-40B5-B66C-319468E6AB13}" presName="accentRepeatNode" presStyleLbl="solidFgAcc1" presStyleIdx="0" presStyleCnt="3"/>
      <dgm:spPr/>
    </dgm:pt>
    <dgm:pt modelId="{1E1964C7-3A63-4FD3-97BA-C521EFE73CAE}" type="pres">
      <dgm:prSet presAssocID="{5F0DA133-0AEF-48D5-B722-6176CA973E6E}" presName="text_2" presStyleLbl="node1" presStyleIdx="1" presStyleCnt="3">
        <dgm:presLayoutVars>
          <dgm:bulletEnabled val="1"/>
        </dgm:presLayoutVars>
      </dgm:prSet>
      <dgm:spPr/>
    </dgm:pt>
    <dgm:pt modelId="{E8C37CBA-1B08-4447-A955-E60119B4141D}" type="pres">
      <dgm:prSet presAssocID="{5F0DA133-0AEF-48D5-B722-6176CA973E6E}" presName="accent_2" presStyleCnt="0"/>
      <dgm:spPr/>
    </dgm:pt>
    <dgm:pt modelId="{42789001-4C9D-4632-8481-A27045D86D09}" type="pres">
      <dgm:prSet presAssocID="{5F0DA133-0AEF-48D5-B722-6176CA973E6E}" presName="accentRepeatNode" presStyleLbl="solidFgAcc1" presStyleIdx="1" presStyleCnt="3"/>
      <dgm:spPr/>
    </dgm:pt>
    <dgm:pt modelId="{3CEE1E62-9F8A-450C-A2D5-0DC274EA93EF}" type="pres">
      <dgm:prSet presAssocID="{73EC4837-2BBA-40E6-81CC-AB6B216209CF}" presName="text_3" presStyleLbl="node1" presStyleIdx="2" presStyleCnt="3">
        <dgm:presLayoutVars>
          <dgm:bulletEnabled val="1"/>
        </dgm:presLayoutVars>
      </dgm:prSet>
      <dgm:spPr/>
    </dgm:pt>
    <dgm:pt modelId="{35B14CAD-9CC7-43C5-90F7-5DAE5FB4353C}" type="pres">
      <dgm:prSet presAssocID="{73EC4837-2BBA-40E6-81CC-AB6B216209CF}" presName="accent_3" presStyleCnt="0"/>
      <dgm:spPr/>
    </dgm:pt>
    <dgm:pt modelId="{6A0C5DCA-4F46-4B22-A5A1-E49C7FDD4A4C}" type="pres">
      <dgm:prSet presAssocID="{73EC4837-2BBA-40E6-81CC-AB6B216209CF}" presName="accentRepeatNode" presStyleLbl="solidFgAcc1" presStyleIdx="2" presStyleCnt="3"/>
      <dgm:spPr/>
    </dgm:pt>
  </dgm:ptLst>
  <dgm:cxnLst>
    <dgm:cxn modelId="{E6364902-71A8-487C-88CA-812058DD1979}" type="presOf" srcId="{5F0DA133-0AEF-48D5-B722-6176CA973E6E}" destId="{1E1964C7-3A63-4FD3-97BA-C521EFE73CAE}" srcOrd="0" destOrd="0" presId="urn:microsoft.com/office/officeart/2008/layout/VerticalCurvedList"/>
    <dgm:cxn modelId="{C9FE855E-1C40-413E-BE54-63FF0FD0D8A4}" type="presOf" srcId="{2078256A-6C5A-40B5-B66C-319468E6AB13}" destId="{8B7620A3-0FD3-4178-BDD0-8985FCAA4BC5}" srcOrd="0" destOrd="0" presId="urn:microsoft.com/office/officeart/2008/layout/VerticalCurvedList"/>
    <dgm:cxn modelId="{EF61E741-87A5-4FE4-906C-FB2003633E97}" type="presOf" srcId="{E631B3EA-7F67-4D43-A0CF-9A382B4923F6}" destId="{6A6FA9BC-DED5-4A85-8696-2080F64DB8BE}" srcOrd="0" destOrd="0" presId="urn:microsoft.com/office/officeart/2008/layout/VerticalCurvedList"/>
    <dgm:cxn modelId="{9A7D3C5A-1F4E-4CE2-95E4-182297CF4751}" srcId="{E98A8E7F-48DA-464C-857F-E1C889D68D9A}" destId="{5F0DA133-0AEF-48D5-B722-6176CA973E6E}" srcOrd="1" destOrd="0" parTransId="{BF2D6A34-47D8-477D-9BF1-1868219DC739}" sibTransId="{AD3DD1DC-A593-4A81-AC10-08C4BD590E2A}"/>
    <dgm:cxn modelId="{A269C087-0791-4C83-BCD0-C8B102A548E7}" type="presOf" srcId="{E98A8E7F-48DA-464C-857F-E1C889D68D9A}" destId="{A7AEE866-1B4F-4B86-9E02-E0D17F49A446}" srcOrd="0" destOrd="0" presId="urn:microsoft.com/office/officeart/2008/layout/VerticalCurvedList"/>
    <dgm:cxn modelId="{1AAD39B4-0CEE-400D-A269-F87448FB667C}" type="presOf" srcId="{73EC4837-2BBA-40E6-81CC-AB6B216209CF}" destId="{3CEE1E62-9F8A-450C-A2D5-0DC274EA93EF}" srcOrd="0" destOrd="0" presId="urn:microsoft.com/office/officeart/2008/layout/VerticalCurvedList"/>
    <dgm:cxn modelId="{371334E9-E6BE-458B-AC60-7C22DA468D63}" srcId="{E98A8E7F-48DA-464C-857F-E1C889D68D9A}" destId="{73EC4837-2BBA-40E6-81CC-AB6B216209CF}" srcOrd="2" destOrd="0" parTransId="{F9BAF4E9-D87E-40CA-85D2-16D5DFF38875}" sibTransId="{C8190862-137D-42A9-B158-E0267D34DA8F}"/>
    <dgm:cxn modelId="{FFDBD5F3-1682-48AB-9170-91388B565E4C}" srcId="{E98A8E7F-48DA-464C-857F-E1C889D68D9A}" destId="{2078256A-6C5A-40B5-B66C-319468E6AB13}" srcOrd="0" destOrd="0" parTransId="{C96BB8A1-90AA-4E6E-93C0-E30180386159}" sibTransId="{E631B3EA-7F67-4D43-A0CF-9A382B4923F6}"/>
    <dgm:cxn modelId="{382FAD8D-8244-4128-8A86-7ABE0D0E1C41}" type="presParOf" srcId="{A7AEE866-1B4F-4B86-9E02-E0D17F49A446}" destId="{47CCC5D7-93D8-4493-B3DB-992F3E52BCEB}" srcOrd="0" destOrd="0" presId="urn:microsoft.com/office/officeart/2008/layout/VerticalCurvedList"/>
    <dgm:cxn modelId="{1EA7EE2D-519E-4095-B054-7579A2134FF4}" type="presParOf" srcId="{47CCC5D7-93D8-4493-B3DB-992F3E52BCEB}" destId="{56A7D4FA-E1AB-411B-AB8A-E363C7D5E065}" srcOrd="0" destOrd="0" presId="urn:microsoft.com/office/officeart/2008/layout/VerticalCurvedList"/>
    <dgm:cxn modelId="{4CC9A32B-C775-462F-80E7-D238E53EA2DF}" type="presParOf" srcId="{56A7D4FA-E1AB-411B-AB8A-E363C7D5E065}" destId="{80AD9225-7B01-4495-B606-117653FAACB2}" srcOrd="0" destOrd="0" presId="urn:microsoft.com/office/officeart/2008/layout/VerticalCurvedList"/>
    <dgm:cxn modelId="{7987DDED-D996-4C62-8475-B29E9405AC8D}" type="presParOf" srcId="{56A7D4FA-E1AB-411B-AB8A-E363C7D5E065}" destId="{6A6FA9BC-DED5-4A85-8696-2080F64DB8BE}" srcOrd="1" destOrd="0" presId="urn:microsoft.com/office/officeart/2008/layout/VerticalCurvedList"/>
    <dgm:cxn modelId="{229F72AD-6861-4E78-A47A-D017F1A83101}" type="presParOf" srcId="{56A7D4FA-E1AB-411B-AB8A-E363C7D5E065}" destId="{8C022474-6221-4D5C-96D8-5D1E4AB060A3}" srcOrd="2" destOrd="0" presId="urn:microsoft.com/office/officeart/2008/layout/VerticalCurvedList"/>
    <dgm:cxn modelId="{B0954ACD-5A93-45A4-AFDD-3075190737CA}" type="presParOf" srcId="{56A7D4FA-E1AB-411B-AB8A-E363C7D5E065}" destId="{B0B1D9C9-FED2-496F-BBF8-2D798D792A6E}" srcOrd="3" destOrd="0" presId="urn:microsoft.com/office/officeart/2008/layout/VerticalCurvedList"/>
    <dgm:cxn modelId="{EC1D3EF4-B7FB-413F-A5FF-EC23485763E4}" type="presParOf" srcId="{47CCC5D7-93D8-4493-B3DB-992F3E52BCEB}" destId="{8B7620A3-0FD3-4178-BDD0-8985FCAA4BC5}" srcOrd="1" destOrd="0" presId="urn:microsoft.com/office/officeart/2008/layout/VerticalCurvedList"/>
    <dgm:cxn modelId="{615D7360-1EE1-415C-8FE0-33389C7E614F}" type="presParOf" srcId="{47CCC5D7-93D8-4493-B3DB-992F3E52BCEB}" destId="{9D9B39B0-999F-4D68-8F1D-895F49A4746C}" srcOrd="2" destOrd="0" presId="urn:microsoft.com/office/officeart/2008/layout/VerticalCurvedList"/>
    <dgm:cxn modelId="{436F770C-AF46-4B10-9B5D-A15BDC61C862}" type="presParOf" srcId="{9D9B39B0-999F-4D68-8F1D-895F49A4746C}" destId="{D28F82C1-81B9-4988-A721-86332A4D14BE}" srcOrd="0" destOrd="0" presId="urn:microsoft.com/office/officeart/2008/layout/VerticalCurvedList"/>
    <dgm:cxn modelId="{3D27C44A-0AD0-4777-A3C1-A92C9FC86931}" type="presParOf" srcId="{47CCC5D7-93D8-4493-B3DB-992F3E52BCEB}" destId="{1E1964C7-3A63-4FD3-97BA-C521EFE73CAE}" srcOrd="3" destOrd="0" presId="urn:microsoft.com/office/officeart/2008/layout/VerticalCurvedList"/>
    <dgm:cxn modelId="{78F221D5-3D46-4C03-80EB-467A5DFA5616}" type="presParOf" srcId="{47CCC5D7-93D8-4493-B3DB-992F3E52BCEB}" destId="{E8C37CBA-1B08-4447-A955-E60119B4141D}" srcOrd="4" destOrd="0" presId="urn:microsoft.com/office/officeart/2008/layout/VerticalCurvedList"/>
    <dgm:cxn modelId="{88600EEE-3E0A-42AD-886D-AC83CC3310A1}" type="presParOf" srcId="{E8C37CBA-1B08-4447-A955-E60119B4141D}" destId="{42789001-4C9D-4632-8481-A27045D86D09}" srcOrd="0" destOrd="0" presId="urn:microsoft.com/office/officeart/2008/layout/VerticalCurvedList"/>
    <dgm:cxn modelId="{8EED9AFC-046E-4027-A470-C3F06DFB5689}" type="presParOf" srcId="{47CCC5D7-93D8-4493-B3DB-992F3E52BCEB}" destId="{3CEE1E62-9F8A-450C-A2D5-0DC274EA93EF}" srcOrd="5" destOrd="0" presId="urn:microsoft.com/office/officeart/2008/layout/VerticalCurvedList"/>
    <dgm:cxn modelId="{1895C1A5-F9D2-4C57-9B2C-C559AA4EDEC5}" type="presParOf" srcId="{47CCC5D7-93D8-4493-B3DB-992F3E52BCEB}" destId="{35B14CAD-9CC7-43C5-90F7-5DAE5FB4353C}" srcOrd="6" destOrd="0" presId="urn:microsoft.com/office/officeart/2008/layout/VerticalCurvedList"/>
    <dgm:cxn modelId="{17B864FD-BB8A-4B1A-B62A-F5D266CF6CEB}" type="presParOf" srcId="{35B14CAD-9CC7-43C5-90F7-5DAE5FB4353C}" destId="{6A0C5DCA-4F46-4B22-A5A1-E49C7FDD4A4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657FDF-76E7-41AE-B828-F57F1D5A2BF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6FF5371-3012-40BF-A9E3-1F196D730E82}">
      <dgm:prSet phldrT="[Text]"/>
      <dgm:spPr/>
      <dgm:t>
        <a:bodyPr/>
        <a:lstStyle/>
        <a:p>
          <a:r>
            <a:rPr lang="en-US" b="1" dirty="0">
              <a:solidFill>
                <a:srgbClr val="C00000"/>
              </a:solidFill>
            </a:rPr>
            <a:t>Objective function</a:t>
          </a:r>
        </a:p>
      </dgm:t>
    </dgm:pt>
    <dgm:pt modelId="{C95DE83D-2721-4522-BCBF-84EA33C1BE36}" type="parTrans" cxnId="{D742DAAA-2B25-4ED5-A38B-F0ADDFDDAC59}">
      <dgm:prSet/>
      <dgm:spPr/>
      <dgm:t>
        <a:bodyPr/>
        <a:lstStyle/>
        <a:p>
          <a:endParaRPr lang="en-US"/>
        </a:p>
      </dgm:t>
    </dgm:pt>
    <dgm:pt modelId="{1AA4295B-B3AE-445E-8235-841BC436018D}" type="sibTrans" cxnId="{D742DAAA-2B25-4ED5-A38B-F0ADDFDDAC59}">
      <dgm:prSet/>
      <dgm:spPr/>
      <dgm:t>
        <a:bodyPr/>
        <a:lstStyle/>
        <a:p>
          <a:endParaRPr lang="en-US"/>
        </a:p>
      </dgm:t>
    </dgm:pt>
    <dgm:pt modelId="{318FD342-F59A-4BDE-8C14-B8DFE9EE2D56}">
      <dgm:prSet phldrT="[Text]"/>
      <dgm:spPr/>
      <dgm:t>
        <a:bodyPr/>
        <a:lstStyle/>
        <a:p>
          <a:r>
            <a:rPr lang="en-US" b="1" dirty="0">
              <a:solidFill>
                <a:srgbClr val="00B050"/>
              </a:solidFill>
            </a:rPr>
            <a:t>Fix</a:t>
          </a:r>
          <a:r>
            <a:rPr lang="en-US" dirty="0"/>
            <a:t> the ES</a:t>
          </a:r>
        </a:p>
      </dgm:t>
    </dgm:pt>
    <dgm:pt modelId="{BC406A27-95C2-4CEF-9102-0E0F4F3D27AE}" type="parTrans" cxnId="{8C7D6C75-04F6-4137-89BA-DA82B28B66AE}">
      <dgm:prSet/>
      <dgm:spPr/>
      <dgm:t>
        <a:bodyPr/>
        <a:lstStyle/>
        <a:p>
          <a:endParaRPr lang="en-US"/>
        </a:p>
      </dgm:t>
    </dgm:pt>
    <dgm:pt modelId="{D9FE6B34-5CF4-4209-AE36-E39086260BC2}" type="sibTrans" cxnId="{8C7D6C75-04F6-4137-89BA-DA82B28B66AE}">
      <dgm:prSet/>
      <dgm:spPr/>
      <dgm:t>
        <a:bodyPr/>
        <a:lstStyle/>
        <a:p>
          <a:endParaRPr lang="en-US"/>
        </a:p>
      </dgm:t>
    </dgm:pt>
    <dgm:pt modelId="{927F0D21-2717-42B4-99FF-5BE0E28866D8}">
      <dgm:prSet phldrT="[Text]"/>
      <dgm:spPr/>
      <dgm:t>
        <a:bodyPr/>
        <a:lstStyle/>
        <a:p>
          <a:r>
            <a:rPr lang="en-US" dirty="0"/>
            <a:t>Given a CL, </a:t>
          </a:r>
          <a:r>
            <a:rPr lang="en-US" dirty="0">
              <a:solidFill>
                <a:srgbClr val="FF0000"/>
              </a:solidFill>
            </a:rPr>
            <a:t>minimize</a:t>
          </a:r>
          <a:r>
            <a:rPr lang="en-US" dirty="0"/>
            <a:t> WA</a:t>
          </a:r>
        </a:p>
      </dgm:t>
    </dgm:pt>
    <dgm:pt modelId="{0C139B54-45D2-4A7D-BB9C-EBB56C2A7B5B}" type="parTrans" cxnId="{57A5CA04-75DD-4F19-9B64-CB889729F211}">
      <dgm:prSet/>
      <dgm:spPr/>
      <dgm:t>
        <a:bodyPr/>
        <a:lstStyle/>
        <a:p>
          <a:endParaRPr lang="en-US"/>
        </a:p>
      </dgm:t>
    </dgm:pt>
    <dgm:pt modelId="{D1943956-5917-4FF0-A41F-A93D295BD4D9}" type="sibTrans" cxnId="{57A5CA04-75DD-4F19-9B64-CB889729F211}">
      <dgm:prSet/>
      <dgm:spPr/>
      <dgm:t>
        <a:bodyPr/>
        <a:lstStyle/>
        <a:p>
          <a:endParaRPr lang="en-US"/>
        </a:p>
      </dgm:t>
    </dgm:pt>
    <dgm:pt modelId="{B1EED372-CBDA-4179-931D-D3979C312B78}">
      <dgm:prSet phldrT="[Text]"/>
      <dgm:spPr/>
      <dgm:t>
        <a:bodyPr/>
        <a:lstStyle/>
        <a:p>
          <a:r>
            <a:rPr lang="en-US" dirty="0"/>
            <a:t>Given a WA, </a:t>
          </a:r>
          <a:r>
            <a:rPr lang="en-US" dirty="0">
              <a:solidFill>
                <a:srgbClr val="FF0000"/>
              </a:solidFill>
            </a:rPr>
            <a:t>minimize</a:t>
          </a:r>
          <a:r>
            <a:rPr lang="en-US" dirty="0"/>
            <a:t> CL</a:t>
          </a:r>
        </a:p>
      </dgm:t>
    </dgm:pt>
    <dgm:pt modelId="{0E7EB538-B536-4794-96EF-466DEC99D160}" type="parTrans" cxnId="{31584D59-4849-435E-B23C-A196025C1BE4}">
      <dgm:prSet/>
      <dgm:spPr/>
      <dgm:t>
        <a:bodyPr/>
        <a:lstStyle/>
        <a:p>
          <a:endParaRPr lang="en-US"/>
        </a:p>
      </dgm:t>
    </dgm:pt>
    <dgm:pt modelId="{7F35101F-359D-480F-88CA-5F97B23F6C03}" type="sibTrans" cxnId="{31584D59-4849-435E-B23C-A196025C1BE4}">
      <dgm:prSet/>
      <dgm:spPr/>
      <dgm:t>
        <a:bodyPr/>
        <a:lstStyle/>
        <a:p>
          <a:endParaRPr lang="en-US"/>
        </a:p>
      </dgm:t>
    </dgm:pt>
    <dgm:pt modelId="{B90037DF-10CB-40FE-A5CF-27C409A35CF9}" type="pres">
      <dgm:prSet presAssocID="{99657FDF-76E7-41AE-B828-F57F1D5A2BF4}" presName="vert0" presStyleCnt="0">
        <dgm:presLayoutVars>
          <dgm:dir/>
          <dgm:animOne val="branch"/>
          <dgm:animLvl val="lvl"/>
        </dgm:presLayoutVars>
      </dgm:prSet>
      <dgm:spPr/>
    </dgm:pt>
    <dgm:pt modelId="{697011B1-D528-4CE8-BF1D-D9700F230E5B}" type="pres">
      <dgm:prSet presAssocID="{C6FF5371-3012-40BF-A9E3-1F196D730E82}" presName="thickLine" presStyleLbl="alignNode1" presStyleIdx="0" presStyleCnt="1"/>
      <dgm:spPr/>
    </dgm:pt>
    <dgm:pt modelId="{F58AC137-D83B-4FB2-A671-DDFF75EC7FEB}" type="pres">
      <dgm:prSet presAssocID="{C6FF5371-3012-40BF-A9E3-1F196D730E82}" presName="horz1" presStyleCnt="0"/>
      <dgm:spPr/>
    </dgm:pt>
    <dgm:pt modelId="{414ED425-8D00-4007-A2D2-AD1887E53485}" type="pres">
      <dgm:prSet presAssocID="{C6FF5371-3012-40BF-A9E3-1F196D730E82}" presName="tx1" presStyleLbl="revTx" presStyleIdx="0" presStyleCnt="4"/>
      <dgm:spPr/>
    </dgm:pt>
    <dgm:pt modelId="{B3E89FAE-8A8B-4FAE-893B-B683FB17BB33}" type="pres">
      <dgm:prSet presAssocID="{C6FF5371-3012-40BF-A9E3-1F196D730E82}" presName="vert1" presStyleCnt="0"/>
      <dgm:spPr/>
    </dgm:pt>
    <dgm:pt modelId="{DE234DBF-EF08-4A13-8D55-4E94C3664245}" type="pres">
      <dgm:prSet presAssocID="{318FD342-F59A-4BDE-8C14-B8DFE9EE2D56}" presName="vertSpace2a" presStyleCnt="0"/>
      <dgm:spPr/>
    </dgm:pt>
    <dgm:pt modelId="{8032E7B7-560E-4395-B6F5-D801B3584058}" type="pres">
      <dgm:prSet presAssocID="{318FD342-F59A-4BDE-8C14-B8DFE9EE2D56}" presName="horz2" presStyleCnt="0"/>
      <dgm:spPr/>
    </dgm:pt>
    <dgm:pt modelId="{9FA5A0B5-6A58-4629-8E79-CDF1834A9D66}" type="pres">
      <dgm:prSet presAssocID="{318FD342-F59A-4BDE-8C14-B8DFE9EE2D56}" presName="horzSpace2" presStyleCnt="0"/>
      <dgm:spPr/>
    </dgm:pt>
    <dgm:pt modelId="{7565DCD9-E52D-4D44-B357-1C54B0DD3A8E}" type="pres">
      <dgm:prSet presAssocID="{318FD342-F59A-4BDE-8C14-B8DFE9EE2D56}" presName="tx2" presStyleLbl="revTx" presStyleIdx="1" presStyleCnt="4"/>
      <dgm:spPr/>
    </dgm:pt>
    <dgm:pt modelId="{046CA8C8-A966-422D-B8F4-492AE0228937}" type="pres">
      <dgm:prSet presAssocID="{318FD342-F59A-4BDE-8C14-B8DFE9EE2D56}" presName="vert2" presStyleCnt="0"/>
      <dgm:spPr/>
    </dgm:pt>
    <dgm:pt modelId="{2C393F56-C773-4523-B95C-E5912224D35F}" type="pres">
      <dgm:prSet presAssocID="{318FD342-F59A-4BDE-8C14-B8DFE9EE2D56}" presName="thinLine2b" presStyleLbl="callout" presStyleIdx="0" presStyleCnt="3"/>
      <dgm:spPr/>
    </dgm:pt>
    <dgm:pt modelId="{B6975E5A-4AA7-4998-B590-04C2FCE63B6E}" type="pres">
      <dgm:prSet presAssocID="{318FD342-F59A-4BDE-8C14-B8DFE9EE2D56}" presName="vertSpace2b" presStyleCnt="0"/>
      <dgm:spPr/>
    </dgm:pt>
    <dgm:pt modelId="{C9CDA26B-5A8E-4815-BB4D-4E6DE6524B92}" type="pres">
      <dgm:prSet presAssocID="{927F0D21-2717-42B4-99FF-5BE0E28866D8}" presName="horz2" presStyleCnt="0"/>
      <dgm:spPr/>
    </dgm:pt>
    <dgm:pt modelId="{9367DEA9-3936-4D43-BC17-9D8A2435F38B}" type="pres">
      <dgm:prSet presAssocID="{927F0D21-2717-42B4-99FF-5BE0E28866D8}" presName="horzSpace2" presStyleCnt="0"/>
      <dgm:spPr/>
    </dgm:pt>
    <dgm:pt modelId="{537DD4B8-CEE8-4FCE-950E-8B54E0769AE7}" type="pres">
      <dgm:prSet presAssocID="{927F0D21-2717-42B4-99FF-5BE0E28866D8}" presName="tx2" presStyleLbl="revTx" presStyleIdx="2" presStyleCnt="4"/>
      <dgm:spPr/>
    </dgm:pt>
    <dgm:pt modelId="{5C42A8CF-DF85-4362-A7BE-6E5632B32567}" type="pres">
      <dgm:prSet presAssocID="{927F0D21-2717-42B4-99FF-5BE0E28866D8}" presName="vert2" presStyleCnt="0"/>
      <dgm:spPr/>
    </dgm:pt>
    <dgm:pt modelId="{4D1F7C97-7F42-4F87-9127-209213B407CA}" type="pres">
      <dgm:prSet presAssocID="{927F0D21-2717-42B4-99FF-5BE0E28866D8}" presName="thinLine2b" presStyleLbl="callout" presStyleIdx="1" presStyleCnt="3"/>
      <dgm:spPr/>
    </dgm:pt>
    <dgm:pt modelId="{283AB33A-3448-4246-A4BD-73028EF00F79}" type="pres">
      <dgm:prSet presAssocID="{927F0D21-2717-42B4-99FF-5BE0E28866D8}" presName="vertSpace2b" presStyleCnt="0"/>
      <dgm:spPr/>
    </dgm:pt>
    <dgm:pt modelId="{B89935D6-E750-42FF-B179-4D7DD4CC77E3}" type="pres">
      <dgm:prSet presAssocID="{B1EED372-CBDA-4179-931D-D3979C312B78}" presName="horz2" presStyleCnt="0"/>
      <dgm:spPr/>
    </dgm:pt>
    <dgm:pt modelId="{5ADCF8EE-4CF1-41FE-A1A7-D40D398B2A3F}" type="pres">
      <dgm:prSet presAssocID="{B1EED372-CBDA-4179-931D-D3979C312B78}" presName="horzSpace2" presStyleCnt="0"/>
      <dgm:spPr/>
    </dgm:pt>
    <dgm:pt modelId="{43A1A85E-6702-4C58-A92C-5A901D8FBDE7}" type="pres">
      <dgm:prSet presAssocID="{B1EED372-CBDA-4179-931D-D3979C312B78}" presName="tx2" presStyleLbl="revTx" presStyleIdx="3" presStyleCnt="4"/>
      <dgm:spPr/>
    </dgm:pt>
    <dgm:pt modelId="{1CC85343-A695-4BD7-BF31-22A33CE84785}" type="pres">
      <dgm:prSet presAssocID="{B1EED372-CBDA-4179-931D-D3979C312B78}" presName="vert2" presStyleCnt="0"/>
      <dgm:spPr/>
    </dgm:pt>
    <dgm:pt modelId="{E7347C15-BD09-493D-A210-6DA27325EB2E}" type="pres">
      <dgm:prSet presAssocID="{B1EED372-CBDA-4179-931D-D3979C312B78}" presName="thinLine2b" presStyleLbl="callout" presStyleIdx="2" presStyleCnt="3"/>
      <dgm:spPr/>
    </dgm:pt>
    <dgm:pt modelId="{1DEFE1BC-C911-405C-B36D-3376F7DB5497}" type="pres">
      <dgm:prSet presAssocID="{B1EED372-CBDA-4179-931D-D3979C312B78}" presName="vertSpace2b" presStyleCnt="0"/>
      <dgm:spPr/>
    </dgm:pt>
  </dgm:ptLst>
  <dgm:cxnLst>
    <dgm:cxn modelId="{57A5CA04-75DD-4F19-9B64-CB889729F211}" srcId="{C6FF5371-3012-40BF-A9E3-1F196D730E82}" destId="{927F0D21-2717-42B4-99FF-5BE0E28866D8}" srcOrd="1" destOrd="0" parTransId="{0C139B54-45D2-4A7D-BB9C-EBB56C2A7B5B}" sibTransId="{D1943956-5917-4FF0-A41F-A93D295BD4D9}"/>
    <dgm:cxn modelId="{8C7D6C75-04F6-4137-89BA-DA82B28B66AE}" srcId="{C6FF5371-3012-40BF-A9E3-1F196D730E82}" destId="{318FD342-F59A-4BDE-8C14-B8DFE9EE2D56}" srcOrd="0" destOrd="0" parTransId="{BC406A27-95C2-4CEF-9102-0E0F4F3D27AE}" sibTransId="{D9FE6B34-5CF4-4209-AE36-E39086260BC2}"/>
    <dgm:cxn modelId="{31584D59-4849-435E-B23C-A196025C1BE4}" srcId="{C6FF5371-3012-40BF-A9E3-1F196D730E82}" destId="{B1EED372-CBDA-4179-931D-D3979C312B78}" srcOrd="2" destOrd="0" parTransId="{0E7EB538-B536-4794-96EF-466DEC99D160}" sibTransId="{7F35101F-359D-480F-88CA-5F97B23F6C03}"/>
    <dgm:cxn modelId="{D742DAAA-2B25-4ED5-A38B-F0ADDFDDAC59}" srcId="{99657FDF-76E7-41AE-B828-F57F1D5A2BF4}" destId="{C6FF5371-3012-40BF-A9E3-1F196D730E82}" srcOrd="0" destOrd="0" parTransId="{C95DE83D-2721-4522-BCBF-84EA33C1BE36}" sibTransId="{1AA4295B-B3AE-445E-8235-841BC436018D}"/>
    <dgm:cxn modelId="{BD004AB9-A37C-4837-9480-8F0BDC33C9AD}" type="presOf" srcId="{C6FF5371-3012-40BF-A9E3-1F196D730E82}" destId="{414ED425-8D00-4007-A2D2-AD1887E53485}" srcOrd="0" destOrd="0" presId="urn:microsoft.com/office/officeart/2008/layout/LinedList"/>
    <dgm:cxn modelId="{7C6A1DC9-31C2-4E47-9B43-51E2EE7CABCA}" type="presOf" srcId="{99657FDF-76E7-41AE-B828-F57F1D5A2BF4}" destId="{B90037DF-10CB-40FE-A5CF-27C409A35CF9}" srcOrd="0" destOrd="0" presId="urn:microsoft.com/office/officeart/2008/layout/LinedList"/>
    <dgm:cxn modelId="{B502BADD-2950-46BA-B748-46D0232D2858}" type="presOf" srcId="{318FD342-F59A-4BDE-8C14-B8DFE9EE2D56}" destId="{7565DCD9-E52D-4D44-B357-1C54B0DD3A8E}" srcOrd="0" destOrd="0" presId="urn:microsoft.com/office/officeart/2008/layout/LinedList"/>
    <dgm:cxn modelId="{15339CE4-E77A-4C64-A934-9161D5F8D8C3}" type="presOf" srcId="{927F0D21-2717-42B4-99FF-5BE0E28866D8}" destId="{537DD4B8-CEE8-4FCE-950E-8B54E0769AE7}" srcOrd="0" destOrd="0" presId="urn:microsoft.com/office/officeart/2008/layout/LinedList"/>
    <dgm:cxn modelId="{5C3CD1F1-4497-4C45-941E-811649CC297E}" type="presOf" srcId="{B1EED372-CBDA-4179-931D-D3979C312B78}" destId="{43A1A85E-6702-4C58-A92C-5A901D8FBDE7}" srcOrd="0" destOrd="0" presId="urn:microsoft.com/office/officeart/2008/layout/LinedList"/>
    <dgm:cxn modelId="{0A216D0F-2165-42E8-832E-B99D508406F5}" type="presParOf" srcId="{B90037DF-10CB-40FE-A5CF-27C409A35CF9}" destId="{697011B1-D528-4CE8-BF1D-D9700F230E5B}" srcOrd="0" destOrd="0" presId="urn:microsoft.com/office/officeart/2008/layout/LinedList"/>
    <dgm:cxn modelId="{E2A9D34F-C7B1-47FC-981C-65D58382AD7A}" type="presParOf" srcId="{B90037DF-10CB-40FE-A5CF-27C409A35CF9}" destId="{F58AC137-D83B-4FB2-A671-DDFF75EC7FEB}" srcOrd="1" destOrd="0" presId="urn:microsoft.com/office/officeart/2008/layout/LinedList"/>
    <dgm:cxn modelId="{2913FC3F-506E-480D-B857-D2A12F38966A}" type="presParOf" srcId="{F58AC137-D83B-4FB2-A671-DDFF75EC7FEB}" destId="{414ED425-8D00-4007-A2D2-AD1887E53485}" srcOrd="0" destOrd="0" presId="urn:microsoft.com/office/officeart/2008/layout/LinedList"/>
    <dgm:cxn modelId="{E502F4B2-6E9D-4B39-9189-5970A01C788F}" type="presParOf" srcId="{F58AC137-D83B-4FB2-A671-DDFF75EC7FEB}" destId="{B3E89FAE-8A8B-4FAE-893B-B683FB17BB33}" srcOrd="1" destOrd="0" presId="urn:microsoft.com/office/officeart/2008/layout/LinedList"/>
    <dgm:cxn modelId="{2765BF80-D3BD-4E85-8DD7-18AFD11EEFAC}" type="presParOf" srcId="{B3E89FAE-8A8B-4FAE-893B-B683FB17BB33}" destId="{DE234DBF-EF08-4A13-8D55-4E94C3664245}" srcOrd="0" destOrd="0" presId="urn:microsoft.com/office/officeart/2008/layout/LinedList"/>
    <dgm:cxn modelId="{8F23EE7A-2C08-4C9B-A506-20E0C73C5C0C}" type="presParOf" srcId="{B3E89FAE-8A8B-4FAE-893B-B683FB17BB33}" destId="{8032E7B7-560E-4395-B6F5-D801B3584058}" srcOrd="1" destOrd="0" presId="urn:microsoft.com/office/officeart/2008/layout/LinedList"/>
    <dgm:cxn modelId="{8311FDCF-0F6A-43D9-BE8F-72BB812FB39E}" type="presParOf" srcId="{8032E7B7-560E-4395-B6F5-D801B3584058}" destId="{9FA5A0B5-6A58-4629-8E79-CDF1834A9D66}" srcOrd="0" destOrd="0" presId="urn:microsoft.com/office/officeart/2008/layout/LinedList"/>
    <dgm:cxn modelId="{2DCE4A80-D9F0-4516-BDDA-7CB1C51CC14E}" type="presParOf" srcId="{8032E7B7-560E-4395-B6F5-D801B3584058}" destId="{7565DCD9-E52D-4D44-B357-1C54B0DD3A8E}" srcOrd="1" destOrd="0" presId="urn:microsoft.com/office/officeart/2008/layout/LinedList"/>
    <dgm:cxn modelId="{838AEA51-4E8D-413D-A6F9-C8E019D32C00}" type="presParOf" srcId="{8032E7B7-560E-4395-B6F5-D801B3584058}" destId="{046CA8C8-A966-422D-B8F4-492AE0228937}" srcOrd="2" destOrd="0" presId="urn:microsoft.com/office/officeart/2008/layout/LinedList"/>
    <dgm:cxn modelId="{4BB09AC4-62F4-4789-B3F3-6D351A8F1C5E}" type="presParOf" srcId="{B3E89FAE-8A8B-4FAE-893B-B683FB17BB33}" destId="{2C393F56-C773-4523-B95C-E5912224D35F}" srcOrd="2" destOrd="0" presId="urn:microsoft.com/office/officeart/2008/layout/LinedList"/>
    <dgm:cxn modelId="{FDDB41AE-C9E5-4779-8FC8-941F2426CB0A}" type="presParOf" srcId="{B3E89FAE-8A8B-4FAE-893B-B683FB17BB33}" destId="{B6975E5A-4AA7-4998-B590-04C2FCE63B6E}" srcOrd="3" destOrd="0" presId="urn:microsoft.com/office/officeart/2008/layout/LinedList"/>
    <dgm:cxn modelId="{B3D25452-1ED2-44B0-954E-DA6C707439A4}" type="presParOf" srcId="{B3E89FAE-8A8B-4FAE-893B-B683FB17BB33}" destId="{C9CDA26B-5A8E-4815-BB4D-4E6DE6524B92}" srcOrd="4" destOrd="0" presId="urn:microsoft.com/office/officeart/2008/layout/LinedList"/>
    <dgm:cxn modelId="{47B4801E-E302-4285-A27B-B0A61B306881}" type="presParOf" srcId="{C9CDA26B-5A8E-4815-BB4D-4E6DE6524B92}" destId="{9367DEA9-3936-4D43-BC17-9D8A2435F38B}" srcOrd="0" destOrd="0" presId="urn:microsoft.com/office/officeart/2008/layout/LinedList"/>
    <dgm:cxn modelId="{0DEB342E-EE6A-4DFE-B048-83B5A925B010}" type="presParOf" srcId="{C9CDA26B-5A8E-4815-BB4D-4E6DE6524B92}" destId="{537DD4B8-CEE8-4FCE-950E-8B54E0769AE7}" srcOrd="1" destOrd="0" presId="urn:microsoft.com/office/officeart/2008/layout/LinedList"/>
    <dgm:cxn modelId="{B8F921D7-473C-4F7E-8716-010A8BBE52C7}" type="presParOf" srcId="{C9CDA26B-5A8E-4815-BB4D-4E6DE6524B92}" destId="{5C42A8CF-DF85-4362-A7BE-6E5632B32567}" srcOrd="2" destOrd="0" presId="urn:microsoft.com/office/officeart/2008/layout/LinedList"/>
    <dgm:cxn modelId="{1DF6EF2D-EACF-413A-9F0D-CD2D9422BB32}" type="presParOf" srcId="{B3E89FAE-8A8B-4FAE-893B-B683FB17BB33}" destId="{4D1F7C97-7F42-4F87-9127-209213B407CA}" srcOrd="5" destOrd="0" presId="urn:microsoft.com/office/officeart/2008/layout/LinedList"/>
    <dgm:cxn modelId="{D6EA4DDF-4456-4109-8336-DBB3B701D205}" type="presParOf" srcId="{B3E89FAE-8A8B-4FAE-893B-B683FB17BB33}" destId="{283AB33A-3448-4246-A4BD-73028EF00F79}" srcOrd="6" destOrd="0" presId="urn:microsoft.com/office/officeart/2008/layout/LinedList"/>
    <dgm:cxn modelId="{EE83B1FD-53BD-4C6C-92B1-36C51E4AE299}" type="presParOf" srcId="{B3E89FAE-8A8B-4FAE-893B-B683FB17BB33}" destId="{B89935D6-E750-42FF-B179-4D7DD4CC77E3}" srcOrd="7" destOrd="0" presId="urn:microsoft.com/office/officeart/2008/layout/LinedList"/>
    <dgm:cxn modelId="{9FB3420B-5172-42D3-BB3A-0D229161DBE2}" type="presParOf" srcId="{B89935D6-E750-42FF-B179-4D7DD4CC77E3}" destId="{5ADCF8EE-4CF1-41FE-A1A7-D40D398B2A3F}" srcOrd="0" destOrd="0" presId="urn:microsoft.com/office/officeart/2008/layout/LinedList"/>
    <dgm:cxn modelId="{2C57A7DC-F7C1-4A3D-BA5B-F8198AF06C17}" type="presParOf" srcId="{B89935D6-E750-42FF-B179-4D7DD4CC77E3}" destId="{43A1A85E-6702-4C58-A92C-5A901D8FBDE7}" srcOrd="1" destOrd="0" presId="urn:microsoft.com/office/officeart/2008/layout/LinedList"/>
    <dgm:cxn modelId="{84E00FAC-9ED0-463A-B4CC-E2BFF7DBFD6E}" type="presParOf" srcId="{B89935D6-E750-42FF-B179-4D7DD4CC77E3}" destId="{1CC85343-A695-4BD7-BF31-22A33CE84785}" srcOrd="2" destOrd="0" presId="urn:microsoft.com/office/officeart/2008/layout/LinedList"/>
    <dgm:cxn modelId="{6CE03BDC-A503-42EF-A394-8AEDE3133658}" type="presParOf" srcId="{B3E89FAE-8A8B-4FAE-893B-B683FB17BB33}" destId="{E7347C15-BD09-493D-A210-6DA27325EB2E}" srcOrd="8" destOrd="0" presId="urn:microsoft.com/office/officeart/2008/layout/LinedList"/>
    <dgm:cxn modelId="{9569FC2D-1807-4E8C-8337-308095934460}" type="presParOf" srcId="{B3E89FAE-8A8B-4FAE-893B-B683FB17BB33}" destId="{1DEFE1BC-C911-405C-B36D-3376F7DB5497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16C340-FBDC-4500-B632-2AA4F597686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0017156E-1F3D-4560-8E2C-F024D2F51331}">
      <dgm:prSet phldrT="[Text]"/>
      <dgm:spPr/>
      <dgm:t>
        <a:bodyPr/>
        <a:lstStyle/>
        <a:p>
          <a:r>
            <a:rPr lang="en-US" dirty="0"/>
            <a:t>Maintain only two versions – current and previous</a:t>
          </a:r>
        </a:p>
      </dgm:t>
    </dgm:pt>
    <dgm:pt modelId="{98B91CBD-DEF2-494C-A636-D0B977CFCE43}" type="parTrans" cxnId="{41091515-112C-4F22-ABC1-82608B5F0A0E}">
      <dgm:prSet/>
      <dgm:spPr/>
      <dgm:t>
        <a:bodyPr/>
        <a:lstStyle/>
        <a:p>
          <a:endParaRPr lang="en-US"/>
        </a:p>
      </dgm:t>
    </dgm:pt>
    <dgm:pt modelId="{67FC56D9-7F02-4F6B-9F64-F9F67D4BBAC1}" type="sibTrans" cxnId="{41091515-112C-4F22-ABC1-82608B5F0A0E}">
      <dgm:prSet/>
      <dgm:spPr/>
      <dgm:t>
        <a:bodyPr/>
        <a:lstStyle/>
        <a:p>
          <a:endParaRPr lang="en-US"/>
        </a:p>
      </dgm:t>
    </dgm:pt>
    <dgm:pt modelId="{AD0E8CF9-6977-470D-B5EA-8D0917892DEF}">
      <dgm:prSet phldrT="[Text]"/>
      <dgm:spPr/>
      <dgm:t>
        <a:bodyPr/>
        <a:lstStyle/>
        <a:p>
          <a:r>
            <a:rPr lang="en-US" dirty="0"/>
            <a:t>Single page table in NVM (</a:t>
          </a:r>
          <a:r>
            <a:rPr lang="en-US" dirty="0" err="1"/>
            <a:t>ckpt</a:t>
          </a:r>
          <a:r>
            <a:rPr lang="en-US" dirty="0"/>
            <a:t> version)</a:t>
          </a:r>
        </a:p>
      </dgm:t>
    </dgm:pt>
    <dgm:pt modelId="{8FDF60BF-64CE-4B60-AC69-5FC361088C4F}" type="parTrans" cxnId="{4560F5D0-54B5-4781-9451-C4FB4EFAEA2B}">
      <dgm:prSet/>
      <dgm:spPr/>
      <dgm:t>
        <a:bodyPr/>
        <a:lstStyle/>
        <a:p>
          <a:endParaRPr lang="en-US"/>
        </a:p>
      </dgm:t>
    </dgm:pt>
    <dgm:pt modelId="{9F05A8F7-F44F-46AD-B20D-6A8F55A636F2}" type="sibTrans" cxnId="{4560F5D0-54B5-4781-9451-C4FB4EFAEA2B}">
      <dgm:prSet/>
      <dgm:spPr/>
      <dgm:t>
        <a:bodyPr/>
        <a:lstStyle/>
        <a:p>
          <a:endParaRPr lang="en-US"/>
        </a:p>
      </dgm:t>
    </dgm:pt>
    <dgm:pt modelId="{C872F9FD-D27B-4647-A1F7-0E8295557D7D}">
      <dgm:prSet phldrT="[Text]"/>
      <dgm:spPr/>
      <dgm:t>
        <a:bodyPr/>
        <a:lstStyle/>
        <a:p>
          <a:r>
            <a:rPr lang="en-US" dirty="0"/>
            <a:t>Do not use a coherence-based epoch scheme</a:t>
          </a:r>
        </a:p>
      </dgm:t>
    </dgm:pt>
    <dgm:pt modelId="{681D8E83-2EFF-421C-B4B4-A1381E766AB9}" type="parTrans" cxnId="{589E9704-EBDD-4FA0-8CC7-8EF18529913F}">
      <dgm:prSet/>
      <dgm:spPr/>
      <dgm:t>
        <a:bodyPr/>
        <a:lstStyle/>
        <a:p>
          <a:endParaRPr lang="en-US"/>
        </a:p>
      </dgm:t>
    </dgm:pt>
    <dgm:pt modelId="{92E11FB1-3C2D-4BE4-B69D-1475C9F7EA51}" type="sibTrans" cxnId="{589E9704-EBDD-4FA0-8CC7-8EF18529913F}">
      <dgm:prSet/>
      <dgm:spPr/>
      <dgm:t>
        <a:bodyPr/>
        <a:lstStyle/>
        <a:p>
          <a:endParaRPr lang="en-US"/>
        </a:p>
      </dgm:t>
    </dgm:pt>
    <dgm:pt modelId="{B85C4C3E-1433-4424-B8EC-C9F09D409165}" type="pres">
      <dgm:prSet presAssocID="{2E16C340-FBDC-4500-B632-2AA4F5976864}" presName="Name0" presStyleCnt="0">
        <dgm:presLayoutVars>
          <dgm:chMax val="7"/>
          <dgm:chPref val="7"/>
          <dgm:dir/>
        </dgm:presLayoutVars>
      </dgm:prSet>
      <dgm:spPr/>
    </dgm:pt>
    <dgm:pt modelId="{92A11211-C6F3-43C8-AF1E-3E448111C9DB}" type="pres">
      <dgm:prSet presAssocID="{2E16C340-FBDC-4500-B632-2AA4F5976864}" presName="Name1" presStyleCnt="0"/>
      <dgm:spPr/>
    </dgm:pt>
    <dgm:pt modelId="{098D5D4A-90A3-47E8-AF2C-56CBC8D980C8}" type="pres">
      <dgm:prSet presAssocID="{2E16C340-FBDC-4500-B632-2AA4F5976864}" presName="cycle" presStyleCnt="0"/>
      <dgm:spPr/>
    </dgm:pt>
    <dgm:pt modelId="{091B4669-02FE-453B-AA37-7E2EA3F87E4F}" type="pres">
      <dgm:prSet presAssocID="{2E16C340-FBDC-4500-B632-2AA4F5976864}" presName="srcNode" presStyleLbl="node1" presStyleIdx="0" presStyleCnt="3"/>
      <dgm:spPr/>
    </dgm:pt>
    <dgm:pt modelId="{2F595E7E-AE1C-4898-BEDE-F1A96B0BEFCD}" type="pres">
      <dgm:prSet presAssocID="{2E16C340-FBDC-4500-B632-2AA4F5976864}" presName="conn" presStyleLbl="parChTrans1D2" presStyleIdx="0" presStyleCnt="1"/>
      <dgm:spPr/>
    </dgm:pt>
    <dgm:pt modelId="{D43689E7-44A7-49B6-A457-13B220EFCA37}" type="pres">
      <dgm:prSet presAssocID="{2E16C340-FBDC-4500-B632-2AA4F5976864}" presName="extraNode" presStyleLbl="node1" presStyleIdx="0" presStyleCnt="3"/>
      <dgm:spPr/>
    </dgm:pt>
    <dgm:pt modelId="{FBBB5B06-6039-4EC6-A5D4-BB164FD9B793}" type="pres">
      <dgm:prSet presAssocID="{2E16C340-FBDC-4500-B632-2AA4F5976864}" presName="dstNode" presStyleLbl="node1" presStyleIdx="0" presStyleCnt="3"/>
      <dgm:spPr/>
    </dgm:pt>
    <dgm:pt modelId="{6CBAA8F8-0FB0-4A4F-9ADA-76A74A6F786F}" type="pres">
      <dgm:prSet presAssocID="{0017156E-1F3D-4560-8E2C-F024D2F51331}" presName="text_1" presStyleLbl="node1" presStyleIdx="0" presStyleCnt="3">
        <dgm:presLayoutVars>
          <dgm:bulletEnabled val="1"/>
        </dgm:presLayoutVars>
      </dgm:prSet>
      <dgm:spPr/>
    </dgm:pt>
    <dgm:pt modelId="{A07A5E83-35F8-45D4-BB67-CBEA62161BE8}" type="pres">
      <dgm:prSet presAssocID="{0017156E-1F3D-4560-8E2C-F024D2F51331}" presName="accent_1" presStyleCnt="0"/>
      <dgm:spPr/>
    </dgm:pt>
    <dgm:pt modelId="{D2D61F77-8B2B-41FB-82FC-E74B8DBBBDEE}" type="pres">
      <dgm:prSet presAssocID="{0017156E-1F3D-4560-8E2C-F024D2F51331}" presName="accentRepeatNode" presStyleLbl="solidFgAcc1" presStyleIdx="0" presStyleCnt="3"/>
      <dgm:spPr/>
    </dgm:pt>
    <dgm:pt modelId="{76D4C0F9-9A2A-4327-9FC3-B11C996E8425}" type="pres">
      <dgm:prSet presAssocID="{AD0E8CF9-6977-470D-B5EA-8D0917892DEF}" presName="text_2" presStyleLbl="node1" presStyleIdx="1" presStyleCnt="3">
        <dgm:presLayoutVars>
          <dgm:bulletEnabled val="1"/>
        </dgm:presLayoutVars>
      </dgm:prSet>
      <dgm:spPr/>
    </dgm:pt>
    <dgm:pt modelId="{92394024-91EB-4F1D-9D11-D33BDC231F57}" type="pres">
      <dgm:prSet presAssocID="{AD0E8CF9-6977-470D-B5EA-8D0917892DEF}" presName="accent_2" presStyleCnt="0"/>
      <dgm:spPr/>
    </dgm:pt>
    <dgm:pt modelId="{BCC8D22B-485F-49ED-B060-39BC4BF5B302}" type="pres">
      <dgm:prSet presAssocID="{AD0E8CF9-6977-470D-B5EA-8D0917892DEF}" presName="accentRepeatNode" presStyleLbl="solidFgAcc1" presStyleIdx="1" presStyleCnt="3"/>
      <dgm:spPr/>
    </dgm:pt>
    <dgm:pt modelId="{F626C843-65A1-49BB-BCD3-C80DEA4E9E5B}" type="pres">
      <dgm:prSet presAssocID="{C872F9FD-D27B-4647-A1F7-0E8295557D7D}" presName="text_3" presStyleLbl="node1" presStyleIdx="2" presStyleCnt="3">
        <dgm:presLayoutVars>
          <dgm:bulletEnabled val="1"/>
        </dgm:presLayoutVars>
      </dgm:prSet>
      <dgm:spPr/>
    </dgm:pt>
    <dgm:pt modelId="{9C6ED3F1-C0F8-40CC-BEA9-59528AA7AB2E}" type="pres">
      <dgm:prSet presAssocID="{C872F9FD-D27B-4647-A1F7-0E8295557D7D}" presName="accent_3" presStyleCnt="0"/>
      <dgm:spPr/>
    </dgm:pt>
    <dgm:pt modelId="{F6909CE2-F5EB-4358-8BE9-B769547685BE}" type="pres">
      <dgm:prSet presAssocID="{C872F9FD-D27B-4647-A1F7-0E8295557D7D}" presName="accentRepeatNode" presStyleLbl="solidFgAcc1" presStyleIdx="2" presStyleCnt="3"/>
      <dgm:spPr/>
    </dgm:pt>
  </dgm:ptLst>
  <dgm:cxnLst>
    <dgm:cxn modelId="{589E9704-EBDD-4FA0-8CC7-8EF18529913F}" srcId="{2E16C340-FBDC-4500-B632-2AA4F5976864}" destId="{C872F9FD-D27B-4647-A1F7-0E8295557D7D}" srcOrd="2" destOrd="0" parTransId="{681D8E83-2EFF-421C-B4B4-A1381E766AB9}" sibTransId="{92E11FB1-3C2D-4BE4-B69D-1475C9F7EA51}"/>
    <dgm:cxn modelId="{34FC150A-E764-41DF-BEA6-2B9B102B46A1}" type="presOf" srcId="{AD0E8CF9-6977-470D-B5EA-8D0917892DEF}" destId="{76D4C0F9-9A2A-4327-9FC3-B11C996E8425}" srcOrd="0" destOrd="0" presId="urn:microsoft.com/office/officeart/2008/layout/VerticalCurvedList"/>
    <dgm:cxn modelId="{D0C24A0B-61B8-4A69-A22E-2B98E15B55DE}" type="presOf" srcId="{0017156E-1F3D-4560-8E2C-F024D2F51331}" destId="{6CBAA8F8-0FB0-4A4F-9ADA-76A74A6F786F}" srcOrd="0" destOrd="0" presId="urn:microsoft.com/office/officeart/2008/layout/VerticalCurvedList"/>
    <dgm:cxn modelId="{41091515-112C-4F22-ABC1-82608B5F0A0E}" srcId="{2E16C340-FBDC-4500-B632-2AA4F5976864}" destId="{0017156E-1F3D-4560-8E2C-F024D2F51331}" srcOrd="0" destOrd="0" parTransId="{98B91CBD-DEF2-494C-A636-D0B977CFCE43}" sibTransId="{67FC56D9-7F02-4F6B-9F64-F9F67D4BBAC1}"/>
    <dgm:cxn modelId="{FD5D9F1B-4ED8-4312-99FD-4B279ABDA466}" type="presOf" srcId="{2E16C340-FBDC-4500-B632-2AA4F5976864}" destId="{B85C4C3E-1433-4424-B8EC-C9F09D409165}" srcOrd="0" destOrd="0" presId="urn:microsoft.com/office/officeart/2008/layout/VerticalCurvedList"/>
    <dgm:cxn modelId="{C51860BD-1AB4-4742-BC1A-3D157E3C6697}" type="presOf" srcId="{67FC56D9-7F02-4F6B-9F64-F9F67D4BBAC1}" destId="{2F595E7E-AE1C-4898-BEDE-F1A96B0BEFCD}" srcOrd="0" destOrd="0" presId="urn:microsoft.com/office/officeart/2008/layout/VerticalCurvedList"/>
    <dgm:cxn modelId="{4560F5D0-54B5-4781-9451-C4FB4EFAEA2B}" srcId="{2E16C340-FBDC-4500-B632-2AA4F5976864}" destId="{AD0E8CF9-6977-470D-B5EA-8D0917892DEF}" srcOrd="1" destOrd="0" parTransId="{8FDF60BF-64CE-4B60-AC69-5FC361088C4F}" sibTransId="{9F05A8F7-F44F-46AD-B20D-6A8F55A636F2}"/>
    <dgm:cxn modelId="{7F5D90FE-7FAE-4EED-84A8-E53C8A692F97}" type="presOf" srcId="{C872F9FD-D27B-4647-A1F7-0E8295557D7D}" destId="{F626C843-65A1-49BB-BCD3-C80DEA4E9E5B}" srcOrd="0" destOrd="0" presId="urn:microsoft.com/office/officeart/2008/layout/VerticalCurvedList"/>
    <dgm:cxn modelId="{C86F0618-7F84-4D11-8A37-98747FB1AE88}" type="presParOf" srcId="{B85C4C3E-1433-4424-B8EC-C9F09D409165}" destId="{92A11211-C6F3-43C8-AF1E-3E448111C9DB}" srcOrd="0" destOrd="0" presId="urn:microsoft.com/office/officeart/2008/layout/VerticalCurvedList"/>
    <dgm:cxn modelId="{839A5493-432B-4CEA-A538-5B3B106ABB16}" type="presParOf" srcId="{92A11211-C6F3-43C8-AF1E-3E448111C9DB}" destId="{098D5D4A-90A3-47E8-AF2C-56CBC8D980C8}" srcOrd="0" destOrd="0" presId="urn:microsoft.com/office/officeart/2008/layout/VerticalCurvedList"/>
    <dgm:cxn modelId="{8488CC7B-B757-4F1A-8B5B-DCAD4E5CA728}" type="presParOf" srcId="{098D5D4A-90A3-47E8-AF2C-56CBC8D980C8}" destId="{091B4669-02FE-453B-AA37-7E2EA3F87E4F}" srcOrd="0" destOrd="0" presId="urn:microsoft.com/office/officeart/2008/layout/VerticalCurvedList"/>
    <dgm:cxn modelId="{9C61B7AC-2AAA-444A-A783-1ACD588E2D0B}" type="presParOf" srcId="{098D5D4A-90A3-47E8-AF2C-56CBC8D980C8}" destId="{2F595E7E-AE1C-4898-BEDE-F1A96B0BEFCD}" srcOrd="1" destOrd="0" presId="urn:microsoft.com/office/officeart/2008/layout/VerticalCurvedList"/>
    <dgm:cxn modelId="{786BEE85-7B44-4324-888A-3B73CD2FEF28}" type="presParOf" srcId="{098D5D4A-90A3-47E8-AF2C-56CBC8D980C8}" destId="{D43689E7-44A7-49B6-A457-13B220EFCA37}" srcOrd="2" destOrd="0" presId="urn:microsoft.com/office/officeart/2008/layout/VerticalCurvedList"/>
    <dgm:cxn modelId="{635CF50C-2BB5-46C7-9084-80B9E3B224B9}" type="presParOf" srcId="{098D5D4A-90A3-47E8-AF2C-56CBC8D980C8}" destId="{FBBB5B06-6039-4EC6-A5D4-BB164FD9B793}" srcOrd="3" destOrd="0" presId="urn:microsoft.com/office/officeart/2008/layout/VerticalCurvedList"/>
    <dgm:cxn modelId="{1859B40A-D8AD-4BAA-9B28-7BAF31979517}" type="presParOf" srcId="{92A11211-C6F3-43C8-AF1E-3E448111C9DB}" destId="{6CBAA8F8-0FB0-4A4F-9ADA-76A74A6F786F}" srcOrd="1" destOrd="0" presId="urn:microsoft.com/office/officeart/2008/layout/VerticalCurvedList"/>
    <dgm:cxn modelId="{77C15091-D6B0-4538-9A68-D320D3AE0FF1}" type="presParOf" srcId="{92A11211-C6F3-43C8-AF1E-3E448111C9DB}" destId="{A07A5E83-35F8-45D4-BB67-CBEA62161BE8}" srcOrd="2" destOrd="0" presId="urn:microsoft.com/office/officeart/2008/layout/VerticalCurvedList"/>
    <dgm:cxn modelId="{031C2F26-BC37-46CE-B22D-09F396461AF2}" type="presParOf" srcId="{A07A5E83-35F8-45D4-BB67-CBEA62161BE8}" destId="{D2D61F77-8B2B-41FB-82FC-E74B8DBBBDEE}" srcOrd="0" destOrd="0" presId="urn:microsoft.com/office/officeart/2008/layout/VerticalCurvedList"/>
    <dgm:cxn modelId="{3282AD39-6FF9-4E95-8DBB-020EA769857A}" type="presParOf" srcId="{92A11211-C6F3-43C8-AF1E-3E448111C9DB}" destId="{76D4C0F9-9A2A-4327-9FC3-B11C996E8425}" srcOrd="3" destOrd="0" presId="urn:microsoft.com/office/officeart/2008/layout/VerticalCurvedList"/>
    <dgm:cxn modelId="{1EBBB251-57AB-4E37-B434-A8043DB417B7}" type="presParOf" srcId="{92A11211-C6F3-43C8-AF1E-3E448111C9DB}" destId="{92394024-91EB-4F1D-9D11-D33BDC231F57}" srcOrd="4" destOrd="0" presId="urn:microsoft.com/office/officeart/2008/layout/VerticalCurvedList"/>
    <dgm:cxn modelId="{1EF93202-C4F7-4DBE-957A-BB1D914EA35C}" type="presParOf" srcId="{92394024-91EB-4F1D-9D11-D33BDC231F57}" destId="{BCC8D22B-485F-49ED-B060-39BC4BF5B302}" srcOrd="0" destOrd="0" presId="urn:microsoft.com/office/officeart/2008/layout/VerticalCurvedList"/>
    <dgm:cxn modelId="{E9E4DF66-2589-4A4C-95FD-916837C4BECF}" type="presParOf" srcId="{92A11211-C6F3-43C8-AF1E-3E448111C9DB}" destId="{F626C843-65A1-49BB-BCD3-C80DEA4E9E5B}" srcOrd="5" destOrd="0" presId="urn:microsoft.com/office/officeart/2008/layout/VerticalCurvedList"/>
    <dgm:cxn modelId="{C342CC55-7EA7-4F63-AB67-A8C372EC38DE}" type="presParOf" srcId="{92A11211-C6F3-43C8-AF1E-3E448111C9DB}" destId="{9C6ED3F1-C0F8-40CC-BEA9-59528AA7AB2E}" srcOrd="6" destOrd="0" presId="urn:microsoft.com/office/officeart/2008/layout/VerticalCurvedList"/>
    <dgm:cxn modelId="{2FC3D9FB-B8B8-4405-B91A-5E0B52B8AF0C}" type="presParOf" srcId="{9C6ED3F1-C0F8-40CC-BEA9-59528AA7AB2E}" destId="{F6909CE2-F5EB-4358-8BE9-B769547685BE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2ED417-42C0-43D7-9132-3545FD49F414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SG"/>
        </a:p>
      </dgm:t>
    </dgm:pt>
    <dgm:pt modelId="{D8413695-5733-426E-B32F-DABE41EACE95}">
      <dgm:prSet phldrT="[Text]"/>
      <dgm:spPr/>
      <dgm:t>
        <a:bodyPr/>
        <a:lstStyle/>
        <a:p>
          <a:r>
            <a:rPr lang="en-US" dirty="0"/>
            <a:t>How to scrub the DRAM?</a:t>
          </a:r>
        </a:p>
      </dgm:t>
    </dgm:pt>
    <dgm:pt modelId="{2FA0889C-B259-4A95-9166-C0333836BB60}" type="parTrans" cxnId="{46C482C5-1B09-4E71-8CA1-4A2EFAD170F2}">
      <dgm:prSet/>
      <dgm:spPr/>
      <dgm:t>
        <a:bodyPr/>
        <a:lstStyle/>
        <a:p>
          <a:endParaRPr lang="en-SG"/>
        </a:p>
      </dgm:t>
    </dgm:pt>
    <dgm:pt modelId="{DA7238FD-AF77-4421-8E01-407D6036FD10}" type="sibTrans" cxnId="{46C482C5-1B09-4E71-8CA1-4A2EFAD170F2}">
      <dgm:prSet/>
      <dgm:spPr/>
      <dgm:t>
        <a:bodyPr/>
        <a:lstStyle/>
        <a:p>
          <a:endParaRPr lang="en-SG"/>
        </a:p>
      </dgm:t>
    </dgm:pt>
    <dgm:pt modelId="{2E0CD6FD-4A02-4911-AF94-0A1BFE67D398}">
      <dgm:prSet phldrT="[Text]"/>
      <dgm:spPr/>
      <dgm:t>
        <a:bodyPr/>
        <a:lstStyle/>
        <a:p>
          <a:r>
            <a:rPr lang="en-US" dirty="0"/>
            <a:t>How to ensure an optimal CL?</a:t>
          </a:r>
          <a:endParaRPr lang="en-SG" dirty="0"/>
        </a:p>
      </dgm:t>
    </dgm:pt>
    <dgm:pt modelId="{D1A107E1-EA09-46F5-B663-E0E8EE2AE1B9}" type="parTrans" cxnId="{915303F7-0EA8-441A-94FE-55463C31D8B8}">
      <dgm:prSet/>
      <dgm:spPr/>
      <dgm:t>
        <a:bodyPr/>
        <a:lstStyle/>
        <a:p>
          <a:endParaRPr lang="en-SG"/>
        </a:p>
      </dgm:t>
    </dgm:pt>
    <dgm:pt modelId="{A53DD84F-A2C6-4E27-B3CA-B9AF0947FD30}" type="sibTrans" cxnId="{915303F7-0EA8-441A-94FE-55463C31D8B8}">
      <dgm:prSet/>
      <dgm:spPr/>
      <dgm:t>
        <a:bodyPr/>
        <a:lstStyle/>
        <a:p>
          <a:endParaRPr lang="en-SG"/>
        </a:p>
      </dgm:t>
    </dgm:pt>
    <dgm:pt modelId="{DB0C8208-DA35-4CC0-811F-4372386EF1EB}">
      <dgm:prSet phldrT="[Text]"/>
      <dgm:spPr/>
      <dgm:t>
        <a:bodyPr/>
        <a:lstStyle/>
        <a:p>
          <a:r>
            <a:rPr lang="en-US" dirty="0"/>
            <a:t>How to coalesce DRAM and LLC accesses?</a:t>
          </a:r>
          <a:endParaRPr lang="en-SG" dirty="0"/>
        </a:p>
      </dgm:t>
    </dgm:pt>
    <dgm:pt modelId="{AF72FE42-6675-4980-BB4F-81BE55B30C07}" type="parTrans" cxnId="{0740AFA2-2A05-47C4-92B6-1AE91552C0EB}">
      <dgm:prSet/>
      <dgm:spPr/>
      <dgm:t>
        <a:bodyPr/>
        <a:lstStyle/>
        <a:p>
          <a:endParaRPr lang="en-SG"/>
        </a:p>
      </dgm:t>
    </dgm:pt>
    <dgm:pt modelId="{73BA75C4-5851-44EA-B426-3FB79F6BADD1}" type="sibTrans" cxnId="{0740AFA2-2A05-47C4-92B6-1AE91552C0EB}">
      <dgm:prSet/>
      <dgm:spPr/>
      <dgm:t>
        <a:bodyPr/>
        <a:lstStyle/>
        <a:p>
          <a:endParaRPr lang="en-SG"/>
        </a:p>
      </dgm:t>
    </dgm:pt>
    <dgm:pt modelId="{B1DC0AD6-704D-4FA0-8703-D913A97ABD59}" type="pres">
      <dgm:prSet presAssocID="{3C2ED417-42C0-43D7-9132-3545FD49F414}" presName="Name0" presStyleCnt="0">
        <dgm:presLayoutVars>
          <dgm:chMax val="7"/>
          <dgm:chPref val="7"/>
          <dgm:dir/>
        </dgm:presLayoutVars>
      </dgm:prSet>
      <dgm:spPr/>
    </dgm:pt>
    <dgm:pt modelId="{E7D995C3-475E-4375-AA4C-68924AC956FC}" type="pres">
      <dgm:prSet presAssocID="{3C2ED417-42C0-43D7-9132-3545FD49F414}" presName="Name1" presStyleCnt="0"/>
      <dgm:spPr/>
    </dgm:pt>
    <dgm:pt modelId="{0C3060E1-E5ED-4875-AF32-58641FB558ED}" type="pres">
      <dgm:prSet presAssocID="{3C2ED417-42C0-43D7-9132-3545FD49F414}" presName="cycle" presStyleCnt="0"/>
      <dgm:spPr/>
    </dgm:pt>
    <dgm:pt modelId="{A8B3F771-DA75-42DB-921B-01DA06F2B4DD}" type="pres">
      <dgm:prSet presAssocID="{3C2ED417-42C0-43D7-9132-3545FD49F414}" presName="srcNode" presStyleLbl="node1" presStyleIdx="0" presStyleCnt="3"/>
      <dgm:spPr/>
    </dgm:pt>
    <dgm:pt modelId="{19D164CC-9EA8-41C1-B893-4D503F0022EA}" type="pres">
      <dgm:prSet presAssocID="{3C2ED417-42C0-43D7-9132-3545FD49F414}" presName="conn" presStyleLbl="parChTrans1D2" presStyleIdx="0" presStyleCnt="1"/>
      <dgm:spPr/>
    </dgm:pt>
    <dgm:pt modelId="{DF586CC3-62DA-46F4-A12D-B0D21CD81999}" type="pres">
      <dgm:prSet presAssocID="{3C2ED417-42C0-43D7-9132-3545FD49F414}" presName="extraNode" presStyleLbl="node1" presStyleIdx="0" presStyleCnt="3"/>
      <dgm:spPr/>
    </dgm:pt>
    <dgm:pt modelId="{0E9DA99B-58C4-4659-9DFE-401C53536B36}" type="pres">
      <dgm:prSet presAssocID="{3C2ED417-42C0-43D7-9132-3545FD49F414}" presName="dstNode" presStyleLbl="node1" presStyleIdx="0" presStyleCnt="3"/>
      <dgm:spPr/>
    </dgm:pt>
    <dgm:pt modelId="{20D7BC9B-9BAF-4126-8203-1414399F332A}" type="pres">
      <dgm:prSet presAssocID="{D8413695-5733-426E-B32F-DABE41EACE95}" presName="text_1" presStyleLbl="node1" presStyleIdx="0" presStyleCnt="3">
        <dgm:presLayoutVars>
          <dgm:bulletEnabled val="1"/>
        </dgm:presLayoutVars>
      </dgm:prSet>
      <dgm:spPr/>
    </dgm:pt>
    <dgm:pt modelId="{F09D812F-8DFD-4B31-902A-3C05D942041E}" type="pres">
      <dgm:prSet presAssocID="{D8413695-5733-426E-B32F-DABE41EACE95}" presName="accent_1" presStyleCnt="0"/>
      <dgm:spPr/>
    </dgm:pt>
    <dgm:pt modelId="{CF205D85-A7AE-4FB8-93BA-34767ADAD9CB}" type="pres">
      <dgm:prSet presAssocID="{D8413695-5733-426E-B32F-DABE41EACE95}" presName="accentRepeatNode" presStyleLbl="solidFgAcc1" presStyleIdx="0" presStyleCnt="3"/>
      <dgm:spPr/>
    </dgm:pt>
    <dgm:pt modelId="{ABF02B4B-B03E-43D9-8645-89845041D888}" type="pres">
      <dgm:prSet presAssocID="{2E0CD6FD-4A02-4911-AF94-0A1BFE67D398}" presName="text_2" presStyleLbl="node1" presStyleIdx="1" presStyleCnt="3">
        <dgm:presLayoutVars>
          <dgm:bulletEnabled val="1"/>
        </dgm:presLayoutVars>
      </dgm:prSet>
      <dgm:spPr/>
    </dgm:pt>
    <dgm:pt modelId="{8C214079-91AA-4C7F-B518-A5A41DAEED10}" type="pres">
      <dgm:prSet presAssocID="{2E0CD6FD-4A02-4911-AF94-0A1BFE67D398}" presName="accent_2" presStyleCnt="0"/>
      <dgm:spPr/>
    </dgm:pt>
    <dgm:pt modelId="{1CC7EDA9-715B-4692-91DA-5CA35D546940}" type="pres">
      <dgm:prSet presAssocID="{2E0CD6FD-4A02-4911-AF94-0A1BFE67D398}" presName="accentRepeatNode" presStyleLbl="solidFgAcc1" presStyleIdx="1" presStyleCnt="3"/>
      <dgm:spPr/>
    </dgm:pt>
    <dgm:pt modelId="{02A37E74-3460-425D-BBBB-43B6ED4E608D}" type="pres">
      <dgm:prSet presAssocID="{DB0C8208-DA35-4CC0-811F-4372386EF1EB}" presName="text_3" presStyleLbl="node1" presStyleIdx="2" presStyleCnt="3">
        <dgm:presLayoutVars>
          <dgm:bulletEnabled val="1"/>
        </dgm:presLayoutVars>
      </dgm:prSet>
      <dgm:spPr/>
    </dgm:pt>
    <dgm:pt modelId="{194B8961-204D-491D-837C-52E34441BFE5}" type="pres">
      <dgm:prSet presAssocID="{DB0C8208-DA35-4CC0-811F-4372386EF1EB}" presName="accent_3" presStyleCnt="0"/>
      <dgm:spPr/>
    </dgm:pt>
    <dgm:pt modelId="{27B4F624-5261-4E73-9C80-EE9122F40BB4}" type="pres">
      <dgm:prSet presAssocID="{DB0C8208-DA35-4CC0-811F-4372386EF1EB}" presName="accentRepeatNode" presStyleLbl="solidFgAcc1" presStyleIdx="2" presStyleCnt="3"/>
      <dgm:spPr/>
    </dgm:pt>
  </dgm:ptLst>
  <dgm:cxnLst>
    <dgm:cxn modelId="{A9EC4321-72E7-4BE7-B52F-C50D9C4A3935}" type="presOf" srcId="{3C2ED417-42C0-43D7-9132-3545FD49F414}" destId="{B1DC0AD6-704D-4FA0-8703-D913A97ABD59}" srcOrd="0" destOrd="0" presId="urn:microsoft.com/office/officeart/2008/layout/VerticalCurvedList"/>
    <dgm:cxn modelId="{54D2545B-E2C4-464C-8C43-B4F747FA7D8D}" type="presOf" srcId="{D8413695-5733-426E-B32F-DABE41EACE95}" destId="{20D7BC9B-9BAF-4126-8203-1414399F332A}" srcOrd="0" destOrd="0" presId="urn:microsoft.com/office/officeart/2008/layout/VerticalCurvedList"/>
    <dgm:cxn modelId="{139F0754-4D01-4089-96DD-831BA45F60C3}" type="presOf" srcId="{DA7238FD-AF77-4421-8E01-407D6036FD10}" destId="{19D164CC-9EA8-41C1-B893-4D503F0022EA}" srcOrd="0" destOrd="0" presId="urn:microsoft.com/office/officeart/2008/layout/VerticalCurvedList"/>
    <dgm:cxn modelId="{0740AFA2-2A05-47C4-92B6-1AE91552C0EB}" srcId="{3C2ED417-42C0-43D7-9132-3545FD49F414}" destId="{DB0C8208-DA35-4CC0-811F-4372386EF1EB}" srcOrd="2" destOrd="0" parTransId="{AF72FE42-6675-4980-BB4F-81BE55B30C07}" sibTransId="{73BA75C4-5851-44EA-B426-3FB79F6BADD1}"/>
    <dgm:cxn modelId="{6539B0C1-E734-4D33-9723-F57BCCBB3F7F}" type="presOf" srcId="{2E0CD6FD-4A02-4911-AF94-0A1BFE67D398}" destId="{ABF02B4B-B03E-43D9-8645-89845041D888}" srcOrd="0" destOrd="0" presId="urn:microsoft.com/office/officeart/2008/layout/VerticalCurvedList"/>
    <dgm:cxn modelId="{46C482C5-1B09-4E71-8CA1-4A2EFAD170F2}" srcId="{3C2ED417-42C0-43D7-9132-3545FD49F414}" destId="{D8413695-5733-426E-B32F-DABE41EACE95}" srcOrd="0" destOrd="0" parTransId="{2FA0889C-B259-4A95-9166-C0333836BB60}" sibTransId="{DA7238FD-AF77-4421-8E01-407D6036FD10}"/>
    <dgm:cxn modelId="{C13744DB-D514-44C4-8D2E-592D6927EE53}" type="presOf" srcId="{DB0C8208-DA35-4CC0-811F-4372386EF1EB}" destId="{02A37E74-3460-425D-BBBB-43B6ED4E608D}" srcOrd="0" destOrd="0" presId="urn:microsoft.com/office/officeart/2008/layout/VerticalCurvedList"/>
    <dgm:cxn modelId="{915303F7-0EA8-441A-94FE-55463C31D8B8}" srcId="{3C2ED417-42C0-43D7-9132-3545FD49F414}" destId="{2E0CD6FD-4A02-4911-AF94-0A1BFE67D398}" srcOrd="1" destOrd="0" parTransId="{D1A107E1-EA09-46F5-B663-E0E8EE2AE1B9}" sibTransId="{A53DD84F-A2C6-4E27-B3CA-B9AF0947FD30}"/>
    <dgm:cxn modelId="{79D81467-066C-49EA-8974-E71C7A2A10EE}" type="presParOf" srcId="{B1DC0AD6-704D-4FA0-8703-D913A97ABD59}" destId="{E7D995C3-475E-4375-AA4C-68924AC956FC}" srcOrd="0" destOrd="0" presId="urn:microsoft.com/office/officeart/2008/layout/VerticalCurvedList"/>
    <dgm:cxn modelId="{0661563E-9F12-4F06-A12C-ED5CB294512C}" type="presParOf" srcId="{E7D995C3-475E-4375-AA4C-68924AC956FC}" destId="{0C3060E1-E5ED-4875-AF32-58641FB558ED}" srcOrd="0" destOrd="0" presId="urn:microsoft.com/office/officeart/2008/layout/VerticalCurvedList"/>
    <dgm:cxn modelId="{808372F4-E4E8-4AEB-84F3-2C7BA0E1E70E}" type="presParOf" srcId="{0C3060E1-E5ED-4875-AF32-58641FB558ED}" destId="{A8B3F771-DA75-42DB-921B-01DA06F2B4DD}" srcOrd="0" destOrd="0" presId="urn:microsoft.com/office/officeart/2008/layout/VerticalCurvedList"/>
    <dgm:cxn modelId="{BAFD468C-69AF-4B18-AA13-E7C47C7F42D9}" type="presParOf" srcId="{0C3060E1-E5ED-4875-AF32-58641FB558ED}" destId="{19D164CC-9EA8-41C1-B893-4D503F0022EA}" srcOrd="1" destOrd="0" presId="urn:microsoft.com/office/officeart/2008/layout/VerticalCurvedList"/>
    <dgm:cxn modelId="{410863BA-7926-436E-A4E4-5071710EA3B3}" type="presParOf" srcId="{0C3060E1-E5ED-4875-AF32-58641FB558ED}" destId="{DF586CC3-62DA-46F4-A12D-B0D21CD81999}" srcOrd="2" destOrd="0" presId="urn:microsoft.com/office/officeart/2008/layout/VerticalCurvedList"/>
    <dgm:cxn modelId="{545781EC-5E19-4A48-B972-EB59DC5FAD8E}" type="presParOf" srcId="{0C3060E1-E5ED-4875-AF32-58641FB558ED}" destId="{0E9DA99B-58C4-4659-9DFE-401C53536B36}" srcOrd="3" destOrd="0" presId="urn:microsoft.com/office/officeart/2008/layout/VerticalCurvedList"/>
    <dgm:cxn modelId="{06C6F3CC-0B47-4B7A-ADB5-05F949578348}" type="presParOf" srcId="{E7D995C3-475E-4375-AA4C-68924AC956FC}" destId="{20D7BC9B-9BAF-4126-8203-1414399F332A}" srcOrd="1" destOrd="0" presId="urn:microsoft.com/office/officeart/2008/layout/VerticalCurvedList"/>
    <dgm:cxn modelId="{1426DDC9-1F00-4DF1-9DDA-9BE9BC915812}" type="presParOf" srcId="{E7D995C3-475E-4375-AA4C-68924AC956FC}" destId="{F09D812F-8DFD-4B31-902A-3C05D942041E}" srcOrd="2" destOrd="0" presId="urn:microsoft.com/office/officeart/2008/layout/VerticalCurvedList"/>
    <dgm:cxn modelId="{CC52E787-28CC-42DF-B2E6-D78EEFE6B8DF}" type="presParOf" srcId="{F09D812F-8DFD-4B31-902A-3C05D942041E}" destId="{CF205D85-A7AE-4FB8-93BA-34767ADAD9CB}" srcOrd="0" destOrd="0" presId="urn:microsoft.com/office/officeart/2008/layout/VerticalCurvedList"/>
    <dgm:cxn modelId="{0C0EC381-405E-487C-8772-08DA34F1D6BA}" type="presParOf" srcId="{E7D995C3-475E-4375-AA4C-68924AC956FC}" destId="{ABF02B4B-B03E-43D9-8645-89845041D888}" srcOrd="3" destOrd="0" presId="urn:microsoft.com/office/officeart/2008/layout/VerticalCurvedList"/>
    <dgm:cxn modelId="{50FBD6E7-C9C6-40C0-A231-8E37C868C707}" type="presParOf" srcId="{E7D995C3-475E-4375-AA4C-68924AC956FC}" destId="{8C214079-91AA-4C7F-B518-A5A41DAEED10}" srcOrd="4" destOrd="0" presId="urn:microsoft.com/office/officeart/2008/layout/VerticalCurvedList"/>
    <dgm:cxn modelId="{74B46385-4F58-4422-BDCE-20007EE27337}" type="presParOf" srcId="{8C214079-91AA-4C7F-B518-A5A41DAEED10}" destId="{1CC7EDA9-715B-4692-91DA-5CA35D546940}" srcOrd="0" destOrd="0" presId="urn:microsoft.com/office/officeart/2008/layout/VerticalCurvedList"/>
    <dgm:cxn modelId="{8D65B522-7A68-4D17-9792-40BC1C45B548}" type="presParOf" srcId="{E7D995C3-475E-4375-AA4C-68924AC956FC}" destId="{02A37E74-3460-425D-BBBB-43B6ED4E608D}" srcOrd="5" destOrd="0" presId="urn:microsoft.com/office/officeart/2008/layout/VerticalCurvedList"/>
    <dgm:cxn modelId="{C2A8B665-518D-4C33-8321-3475BF1DF649}" type="presParOf" srcId="{E7D995C3-475E-4375-AA4C-68924AC956FC}" destId="{194B8961-204D-491D-837C-52E34441BFE5}" srcOrd="6" destOrd="0" presId="urn:microsoft.com/office/officeart/2008/layout/VerticalCurvedList"/>
    <dgm:cxn modelId="{48CC2462-2F6D-4B85-9922-A9EB0CEC6A38}" type="presParOf" srcId="{194B8961-204D-491D-837C-52E34441BFE5}" destId="{27B4F624-5261-4E73-9C80-EE9122F40BB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062BDB8-C441-4914-A458-1A265C63A4D0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3CB77F14-351F-43FF-BECC-3985B2D1EC80}">
      <dgm:prSet phldrT="[Text]" custT="1"/>
      <dgm:spPr/>
      <dgm:t>
        <a:bodyPr/>
        <a:lstStyle/>
        <a:p>
          <a:r>
            <a:rPr lang="en-IN" sz="3600" dirty="0"/>
            <a:t>Flushing the NoC is challenging.</a:t>
          </a:r>
          <a:endParaRPr lang="en-IN" sz="4800" dirty="0"/>
        </a:p>
      </dgm:t>
    </dgm:pt>
    <dgm:pt modelId="{8A58EBA6-BA17-473E-8B3F-7F5CF8FD75E9}" type="parTrans" cxnId="{093D1CAA-1C05-4D76-AE4D-01A69C256970}">
      <dgm:prSet/>
      <dgm:spPr/>
      <dgm:t>
        <a:bodyPr/>
        <a:lstStyle/>
        <a:p>
          <a:endParaRPr lang="en-IN"/>
        </a:p>
      </dgm:t>
    </dgm:pt>
    <dgm:pt modelId="{EFEBEF09-AD1B-4331-9F57-E1607544E576}" type="sibTrans" cxnId="{093D1CAA-1C05-4D76-AE4D-01A69C256970}">
      <dgm:prSet/>
      <dgm:spPr/>
      <dgm:t>
        <a:bodyPr/>
        <a:lstStyle/>
        <a:p>
          <a:endParaRPr lang="en-IN"/>
        </a:p>
      </dgm:t>
    </dgm:pt>
    <dgm:pt modelId="{4F8F00ED-84D7-424B-8F84-6715FDAF476A}">
      <dgm:prSet phldrT="[Text]" custT="1"/>
      <dgm:spPr/>
      <dgm:t>
        <a:bodyPr/>
        <a:lstStyle/>
        <a:p>
          <a:r>
            <a:rPr lang="en-IN" sz="3600" dirty="0"/>
            <a:t>Simple binary checkpointing that is epoch based.</a:t>
          </a:r>
        </a:p>
      </dgm:t>
    </dgm:pt>
    <dgm:pt modelId="{E80F572E-16C8-4BB9-A347-144CBF103A45}" type="parTrans" cxnId="{5820C7D8-D321-4F05-8A24-7D41BD7318CA}">
      <dgm:prSet/>
      <dgm:spPr/>
      <dgm:t>
        <a:bodyPr/>
        <a:lstStyle/>
        <a:p>
          <a:endParaRPr lang="en-IN"/>
        </a:p>
      </dgm:t>
    </dgm:pt>
    <dgm:pt modelId="{310521F3-4C3E-4F3C-A876-72B9BEF31B15}" type="sibTrans" cxnId="{5820C7D8-D321-4F05-8A24-7D41BD7318CA}">
      <dgm:prSet/>
      <dgm:spPr/>
      <dgm:t>
        <a:bodyPr/>
        <a:lstStyle/>
        <a:p>
          <a:endParaRPr lang="en-IN"/>
        </a:p>
      </dgm:t>
    </dgm:pt>
    <dgm:pt modelId="{D483D96A-E9FA-4BFE-BB28-CA0A6AFADCD0}">
      <dgm:prSet phldrT="[Text]" custT="1"/>
      <dgm:spPr/>
      <dgm:t>
        <a:bodyPr/>
        <a:lstStyle/>
        <a:p>
          <a:r>
            <a:rPr lang="en-IN" sz="3600" dirty="0"/>
            <a:t>Limit the CL (minimize WA). Use a PD controller</a:t>
          </a:r>
        </a:p>
      </dgm:t>
    </dgm:pt>
    <dgm:pt modelId="{AEC28F93-DC61-4DB6-BE60-7EFDBF8EF8B0}" type="parTrans" cxnId="{E1FC25F6-68A6-4664-859E-CCAC19D904F4}">
      <dgm:prSet/>
      <dgm:spPr/>
      <dgm:t>
        <a:bodyPr/>
        <a:lstStyle/>
        <a:p>
          <a:endParaRPr lang="en-IN"/>
        </a:p>
      </dgm:t>
    </dgm:pt>
    <dgm:pt modelId="{6276B5EE-DD13-4080-B99D-4C5985576EA1}" type="sibTrans" cxnId="{E1FC25F6-68A6-4664-859E-CCAC19D904F4}">
      <dgm:prSet/>
      <dgm:spPr/>
      <dgm:t>
        <a:bodyPr/>
        <a:lstStyle/>
        <a:p>
          <a:endParaRPr lang="en-IN"/>
        </a:p>
      </dgm:t>
    </dgm:pt>
    <dgm:pt modelId="{BF3648AB-8A75-4497-9422-17FE3D958A39}" type="pres">
      <dgm:prSet presAssocID="{6062BDB8-C441-4914-A458-1A265C63A4D0}" presName="rootnode" presStyleCnt="0">
        <dgm:presLayoutVars>
          <dgm:chMax/>
          <dgm:chPref/>
          <dgm:dir/>
          <dgm:animLvl val="lvl"/>
        </dgm:presLayoutVars>
      </dgm:prSet>
      <dgm:spPr/>
    </dgm:pt>
    <dgm:pt modelId="{C827DFC8-9F75-4467-B1F0-5F616ABC6531}" type="pres">
      <dgm:prSet presAssocID="{3CB77F14-351F-43FF-BECC-3985B2D1EC80}" presName="composite" presStyleCnt="0"/>
      <dgm:spPr/>
    </dgm:pt>
    <dgm:pt modelId="{DB9215F7-79B8-4A33-9368-4FC0C02ACAF9}" type="pres">
      <dgm:prSet presAssocID="{3CB77F14-351F-43FF-BECC-3985B2D1EC80}" presName="LShape" presStyleLbl="alignNode1" presStyleIdx="0" presStyleCnt="5"/>
      <dgm:spPr/>
    </dgm:pt>
    <dgm:pt modelId="{C33CC9F5-5727-459D-BA60-344DE11B8564}" type="pres">
      <dgm:prSet presAssocID="{3CB77F14-351F-43FF-BECC-3985B2D1EC80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5DCC7DC9-F6C6-4445-9BDD-712AC01E10CB}" type="pres">
      <dgm:prSet presAssocID="{3CB77F14-351F-43FF-BECC-3985B2D1EC80}" presName="Triangle" presStyleLbl="alignNode1" presStyleIdx="1" presStyleCnt="5"/>
      <dgm:spPr/>
    </dgm:pt>
    <dgm:pt modelId="{2D0A1AB7-7B16-4376-ACFD-1AA40EEA0044}" type="pres">
      <dgm:prSet presAssocID="{EFEBEF09-AD1B-4331-9F57-E1607544E576}" presName="sibTrans" presStyleCnt="0"/>
      <dgm:spPr/>
    </dgm:pt>
    <dgm:pt modelId="{E5DE25D8-FD28-4485-A99D-8A292C5C3FD6}" type="pres">
      <dgm:prSet presAssocID="{EFEBEF09-AD1B-4331-9F57-E1607544E576}" presName="space" presStyleCnt="0"/>
      <dgm:spPr/>
    </dgm:pt>
    <dgm:pt modelId="{A44F376A-DD61-466F-9048-3789CC9271BE}" type="pres">
      <dgm:prSet presAssocID="{4F8F00ED-84D7-424B-8F84-6715FDAF476A}" presName="composite" presStyleCnt="0"/>
      <dgm:spPr/>
    </dgm:pt>
    <dgm:pt modelId="{3B2DA9F3-79D5-4341-AB87-DB75A99B9B21}" type="pres">
      <dgm:prSet presAssocID="{4F8F00ED-84D7-424B-8F84-6715FDAF476A}" presName="LShape" presStyleLbl="alignNode1" presStyleIdx="2" presStyleCnt="5" custLinFactNeighborX="-6561" custLinFactNeighborY="-7600"/>
      <dgm:spPr/>
    </dgm:pt>
    <dgm:pt modelId="{3FA4D350-7109-4B31-B39C-9492B4C63098}" type="pres">
      <dgm:prSet presAssocID="{4F8F00ED-84D7-424B-8F84-6715FDAF476A}" presName="ParentText" presStyleLbl="revTx" presStyleIdx="1" presStyleCnt="3" custScaleX="115146">
        <dgm:presLayoutVars>
          <dgm:chMax val="0"/>
          <dgm:chPref val="0"/>
          <dgm:bulletEnabled val="1"/>
        </dgm:presLayoutVars>
      </dgm:prSet>
      <dgm:spPr/>
    </dgm:pt>
    <dgm:pt modelId="{A5E2AEC0-259D-44D1-A71E-D9DC9966CE43}" type="pres">
      <dgm:prSet presAssocID="{4F8F00ED-84D7-424B-8F84-6715FDAF476A}" presName="Triangle" presStyleLbl="alignNode1" presStyleIdx="3" presStyleCnt="5"/>
      <dgm:spPr/>
    </dgm:pt>
    <dgm:pt modelId="{D329905C-67FA-4088-9650-2581582A4F25}" type="pres">
      <dgm:prSet presAssocID="{310521F3-4C3E-4F3C-A876-72B9BEF31B15}" presName="sibTrans" presStyleCnt="0"/>
      <dgm:spPr/>
    </dgm:pt>
    <dgm:pt modelId="{BF8D0CE9-EA29-4013-B296-FBFB85A90975}" type="pres">
      <dgm:prSet presAssocID="{310521F3-4C3E-4F3C-A876-72B9BEF31B15}" presName="space" presStyleCnt="0"/>
      <dgm:spPr/>
    </dgm:pt>
    <dgm:pt modelId="{CB7699AD-F359-486D-96D1-9788802D471E}" type="pres">
      <dgm:prSet presAssocID="{D483D96A-E9FA-4BFE-BB28-CA0A6AFADCD0}" presName="composite" presStyleCnt="0"/>
      <dgm:spPr/>
    </dgm:pt>
    <dgm:pt modelId="{7809AADD-660D-47C1-B0BC-BA3505FAE120}" type="pres">
      <dgm:prSet presAssocID="{D483D96A-E9FA-4BFE-BB28-CA0A6AFADCD0}" presName="LShape" presStyleLbl="alignNode1" presStyleIdx="4" presStyleCnt="5"/>
      <dgm:spPr/>
    </dgm:pt>
    <dgm:pt modelId="{C1A04530-FCF6-471D-A090-E458E66DB540}" type="pres">
      <dgm:prSet presAssocID="{D483D96A-E9FA-4BFE-BB28-CA0A6AFADCD0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B3B32D05-82DC-4814-BA8A-4BD94B065729}" type="presOf" srcId="{4F8F00ED-84D7-424B-8F84-6715FDAF476A}" destId="{3FA4D350-7109-4B31-B39C-9492B4C63098}" srcOrd="0" destOrd="0" presId="urn:microsoft.com/office/officeart/2009/3/layout/StepUpProcess"/>
    <dgm:cxn modelId="{2F52088D-62D6-4536-B614-771FC8133118}" type="presOf" srcId="{3CB77F14-351F-43FF-BECC-3985B2D1EC80}" destId="{C33CC9F5-5727-459D-BA60-344DE11B8564}" srcOrd="0" destOrd="0" presId="urn:microsoft.com/office/officeart/2009/3/layout/StepUpProcess"/>
    <dgm:cxn modelId="{093D1CAA-1C05-4D76-AE4D-01A69C256970}" srcId="{6062BDB8-C441-4914-A458-1A265C63A4D0}" destId="{3CB77F14-351F-43FF-BECC-3985B2D1EC80}" srcOrd="0" destOrd="0" parTransId="{8A58EBA6-BA17-473E-8B3F-7F5CF8FD75E9}" sibTransId="{EFEBEF09-AD1B-4331-9F57-E1607544E576}"/>
    <dgm:cxn modelId="{63B58FB7-B563-40B9-B0FD-4236A2A73FDF}" type="presOf" srcId="{D483D96A-E9FA-4BFE-BB28-CA0A6AFADCD0}" destId="{C1A04530-FCF6-471D-A090-E458E66DB540}" srcOrd="0" destOrd="0" presId="urn:microsoft.com/office/officeart/2009/3/layout/StepUpProcess"/>
    <dgm:cxn modelId="{5820C7D8-D321-4F05-8A24-7D41BD7318CA}" srcId="{6062BDB8-C441-4914-A458-1A265C63A4D0}" destId="{4F8F00ED-84D7-424B-8F84-6715FDAF476A}" srcOrd="1" destOrd="0" parTransId="{E80F572E-16C8-4BB9-A347-144CBF103A45}" sibTransId="{310521F3-4C3E-4F3C-A876-72B9BEF31B15}"/>
    <dgm:cxn modelId="{1AAFC9F0-582C-4321-99BD-74A574852DFB}" type="presOf" srcId="{6062BDB8-C441-4914-A458-1A265C63A4D0}" destId="{BF3648AB-8A75-4497-9422-17FE3D958A39}" srcOrd="0" destOrd="0" presId="urn:microsoft.com/office/officeart/2009/3/layout/StepUpProcess"/>
    <dgm:cxn modelId="{E1FC25F6-68A6-4664-859E-CCAC19D904F4}" srcId="{6062BDB8-C441-4914-A458-1A265C63A4D0}" destId="{D483D96A-E9FA-4BFE-BB28-CA0A6AFADCD0}" srcOrd="2" destOrd="0" parTransId="{AEC28F93-DC61-4DB6-BE60-7EFDBF8EF8B0}" sibTransId="{6276B5EE-DD13-4080-B99D-4C5985576EA1}"/>
    <dgm:cxn modelId="{C8AB78F3-153B-4F08-B77F-0E0690501854}" type="presParOf" srcId="{BF3648AB-8A75-4497-9422-17FE3D958A39}" destId="{C827DFC8-9F75-4467-B1F0-5F616ABC6531}" srcOrd="0" destOrd="0" presId="urn:microsoft.com/office/officeart/2009/3/layout/StepUpProcess"/>
    <dgm:cxn modelId="{313B78AC-D3E0-432B-B366-6485D0EAE74D}" type="presParOf" srcId="{C827DFC8-9F75-4467-B1F0-5F616ABC6531}" destId="{DB9215F7-79B8-4A33-9368-4FC0C02ACAF9}" srcOrd="0" destOrd="0" presId="urn:microsoft.com/office/officeart/2009/3/layout/StepUpProcess"/>
    <dgm:cxn modelId="{EC0C3AA7-53C7-4FB7-97BE-F77D3EDB06C8}" type="presParOf" srcId="{C827DFC8-9F75-4467-B1F0-5F616ABC6531}" destId="{C33CC9F5-5727-459D-BA60-344DE11B8564}" srcOrd="1" destOrd="0" presId="urn:microsoft.com/office/officeart/2009/3/layout/StepUpProcess"/>
    <dgm:cxn modelId="{59E368BE-B3E7-4AC5-86DA-FA30D38C3127}" type="presParOf" srcId="{C827DFC8-9F75-4467-B1F0-5F616ABC6531}" destId="{5DCC7DC9-F6C6-4445-9BDD-712AC01E10CB}" srcOrd="2" destOrd="0" presId="urn:microsoft.com/office/officeart/2009/3/layout/StepUpProcess"/>
    <dgm:cxn modelId="{3243FE88-A14F-4F38-9331-5FB31F4A746C}" type="presParOf" srcId="{BF3648AB-8A75-4497-9422-17FE3D958A39}" destId="{2D0A1AB7-7B16-4376-ACFD-1AA40EEA0044}" srcOrd="1" destOrd="0" presId="urn:microsoft.com/office/officeart/2009/3/layout/StepUpProcess"/>
    <dgm:cxn modelId="{F128A689-CD57-4ED4-AD63-5D73406312EC}" type="presParOf" srcId="{2D0A1AB7-7B16-4376-ACFD-1AA40EEA0044}" destId="{E5DE25D8-FD28-4485-A99D-8A292C5C3FD6}" srcOrd="0" destOrd="0" presId="urn:microsoft.com/office/officeart/2009/3/layout/StepUpProcess"/>
    <dgm:cxn modelId="{82A88363-9ABF-4114-A87C-3776907152EB}" type="presParOf" srcId="{BF3648AB-8A75-4497-9422-17FE3D958A39}" destId="{A44F376A-DD61-466F-9048-3789CC9271BE}" srcOrd="2" destOrd="0" presId="urn:microsoft.com/office/officeart/2009/3/layout/StepUpProcess"/>
    <dgm:cxn modelId="{9583BF57-39B2-4936-B707-893D1DEB2429}" type="presParOf" srcId="{A44F376A-DD61-466F-9048-3789CC9271BE}" destId="{3B2DA9F3-79D5-4341-AB87-DB75A99B9B21}" srcOrd="0" destOrd="0" presId="urn:microsoft.com/office/officeart/2009/3/layout/StepUpProcess"/>
    <dgm:cxn modelId="{74BECCDA-3146-47CD-8C1E-5E000B7EAFA3}" type="presParOf" srcId="{A44F376A-DD61-466F-9048-3789CC9271BE}" destId="{3FA4D350-7109-4B31-B39C-9492B4C63098}" srcOrd="1" destOrd="0" presId="urn:microsoft.com/office/officeart/2009/3/layout/StepUpProcess"/>
    <dgm:cxn modelId="{6527B2E1-313C-4C10-9CCF-F29EB99F49D6}" type="presParOf" srcId="{A44F376A-DD61-466F-9048-3789CC9271BE}" destId="{A5E2AEC0-259D-44D1-A71E-D9DC9966CE43}" srcOrd="2" destOrd="0" presId="urn:microsoft.com/office/officeart/2009/3/layout/StepUpProcess"/>
    <dgm:cxn modelId="{686433FA-DA4D-40F7-B367-94E3FDA96203}" type="presParOf" srcId="{BF3648AB-8A75-4497-9422-17FE3D958A39}" destId="{D329905C-67FA-4088-9650-2581582A4F25}" srcOrd="3" destOrd="0" presId="urn:microsoft.com/office/officeart/2009/3/layout/StepUpProcess"/>
    <dgm:cxn modelId="{2F1E0AB5-825F-4786-8C27-4C7D3436CDC7}" type="presParOf" srcId="{D329905C-67FA-4088-9650-2581582A4F25}" destId="{BF8D0CE9-EA29-4013-B296-FBFB85A90975}" srcOrd="0" destOrd="0" presId="urn:microsoft.com/office/officeart/2009/3/layout/StepUpProcess"/>
    <dgm:cxn modelId="{CE5103FC-BD6D-4CD5-BA8A-A50ABD12411F}" type="presParOf" srcId="{BF3648AB-8A75-4497-9422-17FE3D958A39}" destId="{CB7699AD-F359-486D-96D1-9788802D471E}" srcOrd="4" destOrd="0" presId="urn:microsoft.com/office/officeart/2009/3/layout/StepUpProcess"/>
    <dgm:cxn modelId="{827E5B42-DBF8-4964-8731-D3A887B17C2F}" type="presParOf" srcId="{CB7699AD-F359-486D-96D1-9788802D471E}" destId="{7809AADD-660D-47C1-B0BC-BA3505FAE120}" srcOrd="0" destOrd="0" presId="urn:microsoft.com/office/officeart/2009/3/layout/StepUpProcess"/>
    <dgm:cxn modelId="{12939126-A5CC-44C0-9D3A-2624A6A496CD}" type="presParOf" srcId="{CB7699AD-F359-486D-96D1-9788802D471E}" destId="{C1A04530-FCF6-471D-A090-E458E66DB540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6FA9BC-DED5-4A85-8696-2080F64DB8BE}">
      <dsp:nvSpPr>
        <dsp:cNvPr id="0" name=""/>
        <dsp:cNvSpPr/>
      </dsp:nvSpPr>
      <dsp:spPr>
        <a:xfrm>
          <a:off x="-5388890" y="-825278"/>
          <a:ext cx="6417289" cy="6417289"/>
        </a:xfrm>
        <a:prstGeom prst="blockArc">
          <a:avLst>
            <a:gd name="adj1" fmla="val 18900000"/>
            <a:gd name="adj2" fmla="val 2700000"/>
            <a:gd name="adj3" fmla="val 337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7620A3-0FD3-4178-BDD0-8985FCAA4BC5}">
      <dsp:nvSpPr>
        <dsp:cNvPr id="0" name=""/>
        <dsp:cNvSpPr/>
      </dsp:nvSpPr>
      <dsp:spPr>
        <a:xfrm>
          <a:off x="661622" y="476673"/>
          <a:ext cx="6841797" cy="95334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671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Record-replay debugging</a:t>
          </a:r>
        </a:p>
      </dsp:txBody>
      <dsp:txXfrm>
        <a:off x="661622" y="476673"/>
        <a:ext cx="6841797" cy="953346"/>
      </dsp:txXfrm>
    </dsp:sp>
    <dsp:sp modelId="{D28F82C1-81B9-4988-A721-86332A4D14BE}">
      <dsp:nvSpPr>
        <dsp:cNvPr id="0" name=""/>
        <dsp:cNvSpPr/>
      </dsp:nvSpPr>
      <dsp:spPr>
        <a:xfrm>
          <a:off x="65780" y="357504"/>
          <a:ext cx="1191683" cy="1191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1964C7-3A63-4FD3-97BA-C521EFE73CAE}">
      <dsp:nvSpPr>
        <dsp:cNvPr id="0" name=""/>
        <dsp:cNvSpPr/>
      </dsp:nvSpPr>
      <dsp:spPr>
        <a:xfrm>
          <a:off x="1008164" y="1906693"/>
          <a:ext cx="6495256" cy="953346"/>
        </a:xfrm>
        <a:prstGeom prst="rect">
          <a:avLst/>
        </a:prstGeom>
        <a:solidFill>
          <a:schemeClr val="accent1">
            <a:shade val="50000"/>
            <a:hueOff val="542938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671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High-throughput Tx systems</a:t>
          </a:r>
        </a:p>
      </dsp:txBody>
      <dsp:txXfrm>
        <a:off x="1008164" y="1906693"/>
        <a:ext cx="6495256" cy="953346"/>
      </dsp:txXfrm>
    </dsp:sp>
    <dsp:sp modelId="{42789001-4C9D-4632-8481-A27045D86D09}">
      <dsp:nvSpPr>
        <dsp:cNvPr id="0" name=""/>
        <dsp:cNvSpPr/>
      </dsp:nvSpPr>
      <dsp:spPr>
        <a:xfrm>
          <a:off x="412322" y="1787524"/>
          <a:ext cx="1191683" cy="1191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42938"/>
              <a:satOff val="0"/>
              <a:lumOff val="32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E1E62-9F8A-450C-A2D5-0DC274EA93EF}">
      <dsp:nvSpPr>
        <dsp:cNvPr id="0" name=""/>
        <dsp:cNvSpPr/>
      </dsp:nvSpPr>
      <dsp:spPr>
        <a:xfrm>
          <a:off x="661622" y="3336713"/>
          <a:ext cx="6841797" cy="953346"/>
        </a:xfrm>
        <a:prstGeom prst="rect">
          <a:avLst/>
        </a:prstGeom>
        <a:solidFill>
          <a:schemeClr val="accent1">
            <a:shade val="50000"/>
            <a:hueOff val="542938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6719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Job migration in </a:t>
          </a:r>
          <a:r>
            <a:rPr lang="en-US" sz="3400" kern="1200" dirty="0" err="1"/>
            <a:t>exascale</a:t>
          </a:r>
          <a:r>
            <a:rPr lang="en-US" sz="3400" kern="1200" dirty="0"/>
            <a:t> systems</a:t>
          </a:r>
        </a:p>
      </dsp:txBody>
      <dsp:txXfrm>
        <a:off x="661622" y="3336713"/>
        <a:ext cx="6841797" cy="953346"/>
      </dsp:txXfrm>
    </dsp:sp>
    <dsp:sp modelId="{6A0C5DCA-4F46-4B22-A5A1-E49C7FDD4A4C}">
      <dsp:nvSpPr>
        <dsp:cNvPr id="0" name=""/>
        <dsp:cNvSpPr/>
      </dsp:nvSpPr>
      <dsp:spPr>
        <a:xfrm>
          <a:off x="65780" y="3217544"/>
          <a:ext cx="1191683" cy="119168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42938"/>
              <a:satOff val="0"/>
              <a:lumOff val="32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7011B1-D528-4CE8-BF1D-D9700F230E5B}">
      <dsp:nvSpPr>
        <dsp:cNvPr id="0" name=""/>
        <dsp:cNvSpPr/>
      </dsp:nvSpPr>
      <dsp:spPr>
        <a:xfrm>
          <a:off x="0" y="0"/>
          <a:ext cx="921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4ED425-8D00-4007-A2D2-AD1887E53485}">
      <dsp:nvSpPr>
        <dsp:cNvPr id="0" name=""/>
        <dsp:cNvSpPr/>
      </dsp:nvSpPr>
      <dsp:spPr>
        <a:xfrm>
          <a:off x="0" y="0"/>
          <a:ext cx="1842588" cy="35693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>
              <a:solidFill>
                <a:srgbClr val="C00000"/>
              </a:solidFill>
            </a:rPr>
            <a:t>Objective function</a:t>
          </a:r>
        </a:p>
      </dsp:txBody>
      <dsp:txXfrm>
        <a:off x="0" y="0"/>
        <a:ext cx="1842588" cy="3569302"/>
      </dsp:txXfrm>
    </dsp:sp>
    <dsp:sp modelId="{7565DCD9-E52D-4D44-B357-1C54B0DD3A8E}">
      <dsp:nvSpPr>
        <dsp:cNvPr id="0" name=""/>
        <dsp:cNvSpPr/>
      </dsp:nvSpPr>
      <dsp:spPr>
        <a:xfrm>
          <a:off x="1980782" y="55770"/>
          <a:ext cx="7232160" cy="1115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rgbClr val="00B050"/>
              </a:solidFill>
            </a:rPr>
            <a:t>Fix</a:t>
          </a:r>
          <a:r>
            <a:rPr lang="en-US" sz="5100" kern="1200" dirty="0"/>
            <a:t> the ES</a:t>
          </a:r>
        </a:p>
      </dsp:txBody>
      <dsp:txXfrm>
        <a:off x="1980782" y="55770"/>
        <a:ext cx="7232160" cy="1115406"/>
      </dsp:txXfrm>
    </dsp:sp>
    <dsp:sp modelId="{2C393F56-C773-4523-B95C-E5912224D35F}">
      <dsp:nvSpPr>
        <dsp:cNvPr id="0" name=""/>
        <dsp:cNvSpPr/>
      </dsp:nvSpPr>
      <dsp:spPr>
        <a:xfrm>
          <a:off x="1842588" y="1171177"/>
          <a:ext cx="7370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7DD4B8-CEE8-4FCE-950E-8B54E0769AE7}">
      <dsp:nvSpPr>
        <dsp:cNvPr id="0" name=""/>
        <dsp:cNvSpPr/>
      </dsp:nvSpPr>
      <dsp:spPr>
        <a:xfrm>
          <a:off x="1980782" y="1226947"/>
          <a:ext cx="7232160" cy="1115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Given a CL, </a:t>
          </a:r>
          <a:r>
            <a:rPr lang="en-US" sz="5100" kern="1200" dirty="0">
              <a:solidFill>
                <a:srgbClr val="FF0000"/>
              </a:solidFill>
            </a:rPr>
            <a:t>minimize</a:t>
          </a:r>
          <a:r>
            <a:rPr lang="en-US" sz="5100" kern="1200" dirty="0"/>
            <a:t> WA</a:t>
          </a:r>
        </a:p>
      </dsp:txBody>
      <dsp:txXfrm>
        <a:off x="1980782" y="1226947"/>
        <a:ext cx="7232160" cy="1115406"/>
      </dsp:txXfrm>
    </dsp:sp>
    <dsp:sp modelId="{4D1F7C97-7F42-4F87-9127-209213B407CA}">
      <dsp:nvSpPr>
        <dsp:cNvPr id="0" name=""/>
        <dsp:cNvSpPr/>
      </dsp:nvSpPr>
      <dsp:spPr>
        <a:xfrm>
          <a:off x="1842588" y="2342354"/>
          <a:ext cx="7370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A1A85E-6702-4C58-A92C-5A901D8FBDE7}">
      <dsp:nvSpPr>
        <dsp:cNvPr id="0" name=""/>
        <dsp:cNvSpPr/>
      </dsp:nvSpPr>
      <dsp:spPr>
        <a:xfrm>
          <a:off x="1980782" y="2398124"/>
          <a:ext cx="7232160" cy="1115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Given a WA, </a:t>
          </a:r>
          <a:r>
            <a:rPr lang="en-US" sz="5100" kern="1200" dirty="0">
              <a:solidFill>
                <a:srgbClr val="FF0000"/>
              </a:solidFill>
            </a:rPr>
            <a:t>minimize</a:t>
          </a:r>
          <a:r>
            <a:rPr lang="en-US" sz="5100" kern="1200" dirty="0"/>
            <a:t> CL</a:t>
          </a:r>
        </a:p>
      </dsp:txBody>
      <dsp:txXfrm>
        <a:off x="1980782" y="2398124"/>
        <a:ext cx="7232160" cy="1115406"/>
      </dsp:txXfrm>
    </dsp:sp>
    <dsp:sp modelId="{E7347C15-BD09-493D-A210-6DA27325EB2E}">
      <dsp:nvSpPr>
        <dsp:cNvPr id="0" name=""/>
        <dsp:cNvSpPr/>
      </dsp:nvSpPr>
      <dsp:spPr>
        <a:xfrm>
          <a:off x="1842588" y="3513531"/>
          <a:ext cx="737035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595E7E-AE1C-4898-BEDE-F1A96B0BEFCD}">
      <dsp:nvSpPr>
        <dsp:cNvPr id="0" name=""/>
        <dsp:cNvSpPr/>
      </dsp:nvSpPr>
      <dsp:spPr>
        <a:xfrm>
          <a:off x="-4835179" y="-741022"/>
          <a:ext cx="5758921" cy="5758921"/>
        </a:xfrm>
        <a:prstGeom prst="blockArc">
          <a:avLst>
            <a:gd name="adj1" fmla="val 18900000"/>
            <a:gd name="adj2" fmla="val 2700000"/>
            <a:gd name="adj3" fmla="val 375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BAA8F8-0FB0-4A4F-9ADA-76A74A6F786F}">
      <dsp:nvSpPr>
        <dsp:cNvPr id="0" name=""/>
        <dsp:cNvSpPr/>
      </dsp:nvSpPr>
      <dsp:spPr>
        <a:xfrm>
          <a:off x="594102" y="427687"/>
          <a:ext cx="9866577" cy="855375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95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Maintain only two versions – current and previous</a:t>
          </a:r>
        </a:p>
      </dsp:txBody>
      <dsp:txXfrm>
        <a:off x="594102" y="427687"/>
        <a:ext cx="9866577" cy="855375"/>
      </dsp:txXfrm>
    </dsp:sp>
    <dsp:sp modelId="{D2D61F77-8B2B-41FB-82FC-E74B8DBBBDEE}">
      <dsp:nvSpPr>
        <dsp:cNvPr id="0" name=""/>
        <dsp:cNvSpPr/>
      </dsp:nvSpPr>
      <dsp:spPr>
        <a:xfrm>
          <a:off x="59493" y="320765"/>
          <a:ext cx="1069219" cy="1069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D4C0F9-9A2A-4327-9FC3-B11C996E8425}">
      <dsp:nvSpPr>
        <dsp:cNvPr id="0" name=""/>
        <dsp:cNvSpPr/>
      </dsp:nvSpPr>
      <dsp:spPr>
        <a:xfrm>
          <a:off x="905031" y="1710750"/>
          <a:ext cx="9555648" cy="855375"/>
        </a:xfrm>
        <a:prstGeom prst="rect">
          <a:avLst/>
        </a:prstGeom>
        <a:solidFill>
          <a:schemeClr val="accent1">
            <a:shade val="50000"/>
            <a:hueOff val="542938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95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Single page table in NVM (</a:t>
          </a:r>
          <a:r>
            <a:rPr lang="en-US" sz="3500" kern="1200" dirty="0" err="1"/>
            <a:t>ckpt</a:t>
          </a:r>
          <a:r>
            <a:rPr lang="en-US" sz="3500" kern="1200" dirty="0"/>
            <a:t> version)</a:t>
          </a:r>
        </a:p>
      </dsp:txBody>
      <dsp:txXfrm>
        <a:off x="905031" y="1710750"/>
        <a:ext cx="9555648" cy="855375"/>
      </dsp:txXfrm>
    </dsp:sp>
    <dsp:sp modelId="{BCC8D22B-485F-49ED-B060-39BC4BF5B302}">
      <dsp:nvSpPr>
        <dsp:cNvPr id="0" name=""/>
        <dsp:cNvSpPr/>
      </dsp:nvSpPr>
      <dsp:spPr>
        <a:xfrm>
          <a:off x="370421" y="1603828"/>
          <a:ext cx="1069219" cy="1069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42938"/>
              <a:satOff val="0"/>
              <a:lumOff val="32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6C843-65A1-49BB-BCD3-C80DEA4E9E5B}">
      <dsp:nvSpPr>
        <dsp:cNvPr id="0" name=""/>
        <dsp:cNvSpPr/>
      </dsp:nvSpPr>
      <dsp:spPr>
        <a:xfrm>
          <a:off x="594102" y="2993813"/>
          <a:ext cx="9866577" cy="855375"/>
        </a:xfrm>
        <a:prstGeom prst="rect">
          <a:avLst/>
        </a:prstGeom>
        <a:solidFill>
          <a:schemeClr val="accent1">
            <a:shade val="50000"/>
            <a:hueOff val="542938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78954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Do not use a coherence-based epoch scheme</a:t>
          </a:r>
        </a:p>
      </dsp:txBody>
      <dsp:txXfrm>
        <a:off x="594102" y="2993813"/>
        <a:ext cx="9866577" cy="855375"/>
      </dsp:txXfrm>
    </dsp:sp>
    <dsp:sp modelId="{F6909CE2-F5EB-4358-8BE9-B769547685BE}">
      <dsp:nvSpPr>
        <dsp:cNvPr id="0" name=""/>
        <dsp:cNvSpPr/>
      </dsp:nvSpPr>
      <dsp:spPr>
        <a:xfrm>
          <a:off x="59493" y="2886891"/>
          <a:ext cx="1069219" cy="1069219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42938"/>
              <a:satOff val="0"/>
              <a:lumOff val="32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164CC-9EA8-41C1-B893-4D503F0022EA}">
      <dsp:nvSpPr>
        <dsp:cNvPr id="0" name=""/>
        <dsp:cNvSpPr/>
      </dsp:nvSpPr>
      <dsp:spPr>
        <a:xfrm>
          <a:off x="-6125176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2700" cap="flat" cmpd="sng" algn="ctr">
          <a:solidFill>
            <a:schemeClr val="accent1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D7BC9B-9BAF-4126-8203-1414399F332A}">
      <dsp:nvSpPr>
        <dsp:cNvPr id="0" name=""/>
        <dsp:cNvSpPr/>
      </dsp:nvSpPr>
      <dsp:spPr>
        <a:xfrm>
          <a:off x="752110" y="541866"/>
          <a:ext cx="8188454" cy="1083733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to scrub the DRAM?</a:t>
          </a:r>
        </a:p>
      </dsp:txBody>
      <dsp:txXfrm>
        <a:off x="752110" y="541866"/>
        <a:ext cx="8188454" cy="1083733"/>
      </dsp:txXfrm>
    </dsp:sp>
    <dsp:sp modelId="{CF205D85-A7AE-4FB8-93BA-34767ADAD9CB}">
      <dsp:nvSpPr>
        <dsp:cNvPr id="0" name=""/>
        <dsp:cNvSpPr/>
      </dsp:nvSpPr>
      <dsp:spPr>
        <a:xfrm>
          <a:off x="74777" y="4064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02B4B-B03E-43D9-8645-89845041D888}">
      <dsp:nvSpPr>
        <dsp:cNvPr id="0" name=""/>
        <dsp:cNvSpPr/>
      </dsp:nvSpPr>
      <dsp:spPr>
        <a:xfrm>
          <a:off x="1146048" y="2167466"/>
          <a:ext cx="7794517" cy="1083733"/>
        </a:xfrm>
        <a:prstGeom prst="rect">
          <a:avLst/>
        </a:prstGeom>
        <a:solidFill>
          <a:schemeClr val="accent1">
            <a:shade val="50000"/>
            <a:hueOff val="542938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to ensure an optimal CL?</a:t>
          </a:r>
          <a:endParaRPr lang="en-SG" sz="3300" kern="1200" dirty="0"/>
        </a:p>
      </dsp:txBody>
      <dsp:txXfrm>
        <a:off x="1146048" y="2167466"/>
        <a:ext cx="7794517" cy="1083733"/>
      </dsp:txXfrm>
    </dsp:sp>
    <dsp:sp modelId="{1CC7EDA9-715B-4692-91DA-5CA35D546940}">
      <dsp:nvSpPr>
        <dsp:cNvPr id="0" name=""/>
        <dsp:cNvSpPr/>
      </dsp:nvSpPr>
      <dsp:spPr>
        <a:xfrm>
          <a:off x="468714" y="20320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42938"/>
              <a:satOff val="0"/>
              <a:lumOff val="32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A37E74-3460-425D-BBBB-43B6ED4E608D}">
      <dsp:nvSpPr>
        <dsp:cNvPr id="0" name=""/>
        <dsp:cNvSpPr/>
      </dsp:nvSpPr>
      <dsp:spPr>
        <a:xfrm>
          <a:off x="752110" y="3793066"/>
          <a:ext cx="8188454" cy="1083733"/>
        </a:xfrm>
        <a:prstGeom prst="rect">
          <a:avLst/>
        </a:prstGeom>
        <a:solidFill>
          <a:schemeClr val="accent1">
            <a:shade val="50000"/>
            <a:hueOff val="542938"/>
            <a:satOff val="0"/>
            <a:lumOff val="32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0213" tIns="83820" rIns="83820" bIns="8382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How to coalesce DRAM and LLC accesses?</a:t>
          </a:r>
          <a:endParaRPr lang="en-SG" sz="3300" kern="1200" dirty="0"/>
        </a:p>
      </dsp:txBody>
      <dsp:txXfrm>
        <a:off x="752110" y="3793066"/>
        <a:ext cx="8188454" cy="1083733"/>
      </dsp:txXfrm>
    </dsp:sp>
    <dsp:sp modelId="{27B4F624-5261-4E73-9C80-EE9122F40BB4}">
      <dsp:nvSpPr>
        <dsp:cNvPr id="0" name=""/>
        <dsp:cNvSpPr/>
      </dsp:nvSpPr>
      <dsp:spPr>
        <a:xfrm>
          <a:off x="74777" y="3657600"/>
          <a:ext cx="1354666" cy="135466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50000"/>
              <a:hueOff val="542938"/>
              <a:satOff val="0"/>
              <a:lumOff val="322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9215F7-79B8-4A33-9368-4FC0C02ACAF9}">
      <dsp:nvSpPr>
        <dsp:cNvPr id="0" name=""/>
        <dsp:cNvSpPr/>
      </dsp:nvSpPr>
      <dsp:spPr>
        <a:xfrm rot="5400000">
          <a:off x="646350" y="1526397"/>
          <a:ext cx="1926188" cy="3205134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CC9F5-5727-459D-BA60-344DE11B8564}">
      <dsp:nvSpPr>
        <dsp:cNvPr id="0" name=""/>
        <dsp:cNvSpPr/>
      </dsp:nvSpPr>
      <dsp:spPr>
        <a:xfrm>
          <a:off x="324821" y="2484041"/>
          <a:ext cx="2893613" cy="25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Flushing the NoC is challenging.</a:t>
          </a:r>
          <a:endParaRPr lang="en-IN" sz="4800" kern="1200" dirty="0"/>
        </a:p>
      </dsp:txBody>
      <dsp:txXfrm>
        <a:off x="324821" y="2484041"/>
        <a:ext cx="2893613" cy="2536421"/>
      </dsp:txXfrm>
    </dsp:sp>
    <dsp:sp modelId="{5DCC7DC9-F6C6-4445-9BDD-712AC01E10CB}">
      <dsp:nvSpPr>
        <dsp:cNvPr id="0" name=""/>
        <dsp:cNvSpPr/>
      </dsp:nvSpPr>
      <dsp:spPr>
        <a:xfrm>
          <a:off x="2672470" y="1290431"/>
          <a:ext cx="545964" cy="545964"/>
        </a:xfrm>
        <a:prstGeom prst="triangle">
          <a:avLst>
            <a:gd name="adj" fmla="val 100000"/>
          </a:avLst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DA9F3-79D5-4341-AB87-DB75A99B9B21}">
      <dsp:nvSpPr>
        <dsp:cNvPr id="0" name=""/>
        <dsp:cNvSpPr/>
      </dsp:nvSpPr>
      <dsp:spPr>
        <a:xfrm rot="5400000">
          <a:off x="3978409" y="503449"/>
          <a:ext cx="1926188" cy="3205134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4D350-7109-4B31-B39C-9492B4C63098}">
      <dsp:nvSpPr>
        <dsp:cNvPr id="0" name=""/>
        <dsp:cNvSpPr/>
      </dsp:nvSpPr>
      <dsp:spPr>
        <a:xfrm>
          <a:off x="3648036" y="1607484"/>
          <a:ext cx="3331880" cy="25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Simple binary checkpointing that is epoch based.</a:t>
          </a:r>
        </a:p>
      </dsp:txBody>
      <dsp:txXfrm>
        <a:off x="3648036" y="1607484"/>
        <a:ext cx="3331880" cy="2536421"/>
      </dsp:txXfrm>
    </dsp:sp>
    <dsp:sp modelId="{A5E2AEC0-259D-44D1-A71E-D9DC9966CE43}">
      <dsp:nvSpPr>
        <dsp:cNvPr id="0" name=""/>
        <dsp:cNvSpPr/>
      </dsp:nvSpPr>
      <dsp:spPr>
        <a:xfrm>
          <a:off x="6214818" y="413874"/>
          <a:ext cx="545964" cy="545964"/>
        </a:xfrm>
        <a:prstGeom prst="triangle">
          <a:avLst>
            <a:gd name="adj" fmla="val 100000"/>
          </a:avLst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9AADD-660D-47C1-B0BC-BA3505FAE120}">
      <dsp:nvSpPr>
        <dsp:cNvPr id="0" name=""/>
        <dsp:cNvSpPr/>
      </dsp:nvSpPr>
      <dsp:spPr>
        <a:xfrm rot="5400000">
          <a:off x="7731046" y="-226717"/>
          <a:ext cx="1926188" cy="3205134"/>
        </a:xfrm>
        <a:prstGeom prst="corner">
          <a:avLst>
            <a:gd name="adj1" fmla="val 16120"/>
            <a:gd name="adj2" fmla="val 1611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04530-FCF6-471D-A090-E458E66DB540}">
      <dsp:nvSpPr>
        <dsp:cNvPr id="0" name=""/>
        <dsp:cNvSpPr/>
      </dsp:nvSpPr>
      <dsp:spPr>
        <a:xfrm>
          <a:off x="7409518" y="730926"/>
          <a:ext cx="2893613" cy="2536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Limit the CL (minimize WA). Use a PD controller</a:t>
          </a:r>
        </a:p>
      </dsp:txBody>
      <dsp:txXfrm>
        <a:off x="7409518" y="730926"/>
        <a:ext cx="2893613" cy="25364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29CAED-D7A8-DF16-21C0-846FA5195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C1E7A-14C2-6CDD-3766-72B70F4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0916D-9F9E-276F-3120-4C6BE871F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5A6C34-7094-44B2-A3D3-342E7E0875BE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7598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39135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</p:grp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00" y="101803"/>
            <a:ext cx="58419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24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cocktail-png/download/55346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44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dice-png/download/3092" TargetMode="Externa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mailto:srsarangi@cse.iitd.ac.in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hyperlink" Target="https://pixabay.com/en/arrow-curved-down-icon-button-304394/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47" y="710907"/>
            <a:ext cx="8315785" cy="2387600"/>
          </a:xfrm>
        </p:spPr>
        <p:txBody>
          <a:bodyPr/>
          <a:lstStyle/>
          <a:p>
            <a:r>
              <a:rPr lang="en-US" sz="5400" dirty="0"/>
              <a:t>JASS: A Tunable Checkpointing System</a:t>
            </a:r>
            <a:br>
              <a:rPr lang="en-US" sz="5400" dirty="0"/>
            </a:br>
            <a:r>
              <a:rPr lang="en-US" sz="5400" dirty="0"/>
              <a:t>for NVM-based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475" y="3429000"/>
            <a:ext cx="4214325" cy="106735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600" dirty="0" err="1"/>
              <a:t>Akshin</a:t>
            </a:r>
            <a:r>
              <a:rPr lang="en-US" sz="3600" dirty="0"/>
              <a:t> Singh</a:t>
            </a:r>
          </a:p>
          <a:p>
            <a:r>
              <a:rPr lang="en-US" sz="3600" b="1" dirty="0"/>
              <a:t>Smruti R. Sarangi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D312CB-AC43-81B4-DF78-15DAF4064A41}"/>
              </a:ext>
            </a:extLst>
          </p:cNvPr>
          <p:cNvSpPr txBox="1"/>
          <p:nvPr/>
        </p:nvSpPr>
        <p:spPr>
          <a:xfrm>
            <a:off x="4361688" y="5252345"/>
            <a:ext cx="25523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dirty="0">
                <a:latin typeface="Arial Black" panose="020B0A040201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IIT Delhi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F2AF-5F6F-016E-8B6F-6C9B4CCA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71" y="208074"/>
            <a:ext cx="9779183" cy="1325563"/>
          </a:xfrm>
        </p:spPr>
        <p:txBody>
          <a:bodyPr/>
          <a:lstStyle/>
          <a:p>
            <a:r>
              <a:rPr lang="en-US" dirty="0"/>
              <a:t>Our Objective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1028-9474-4C49-363D-FA2086B4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80D5B3A-FD3B-3C53-CEC0-D6C447A603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80963"/>
              </p:ext>
            </p:extLst>
          </p:nvPr>
        </p:nvGraphicFramePr>
        <p:xfrm>
          <a:off x="758371" y="2015069"/>
          <a:ext cx="9212943" cy="35693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7473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C1118A37-E337-467A-5745-9CDF1708B00A}"/>
              </a:ext>
            </a:extLst>
          </p:cNvPr>
          <p:cNvSpPr/>
          <p:nvPr/>
        </p:nvSpPr>
        <p:spPr>
          <a:xfrm rot="5400000">
            <a:off x="5196419" y="3160345"/>
            <a:ext cx="3158441" cy="896590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JASS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AF2AF-5F6F-016E-8B6F-6C9B4CCA3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057" y="466928"/>
            <a:ext cx="9779183" cy="1325563"/>
          </a:xfrm>
        </p:spPr>
        <p:txBody>
          <a:bodyPr/>
          <a:lstStyle/>
          <a:p>
            <a:r>
              <a:rPr lang="en-US" dirty="0"/>
              <a:t>Where do we stand vis-a-vis related work?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A1028-9474-4C49-363D-FA2086B46C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4F51013-81CE-C874-FF42-780C7E892E12}"/>
              </a:ext>
            </a:extLst>
          </p:cNvPr>
          <p:cNvCxnSpPr>
            <a:cxnSpLocks/>
          </p:cNvCxnSpPr>
          <p:nvPr/>
        </p:nvCxnSpPr>
        <p:spPr>
          <a:xfrm flipV="1">
            <a:off x="2147964" y="2025080"/>
            <a:ext cx="0" cy="328052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2823A2-3A02-6AF0-3158-877378E1229E}"/>
              </a:ext>
            </a:extLst>
          </p:cNvPr>
          <p:cNvCxnSpPr>
            <a:cxnSpLocks/>
          </p:cNvCxnSpPr>
          <p:nvPr/>
        </p:nvCxnSpPr>
        <p:spPr>
          <a:xfrm>
            <a:off x="2147964" y="5305607"/>
            <a:ext cx="6103071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E44E613-BCAB-26B1-81BF-4607F8658BA0}"/>
              </a:ext>
            </a:extLst>
          </p:cNvPr>
          <p:cNvSpPr/>
          <p:nvPr/>
        </p:nvSpPr>
        <p:spPr>
          <a:xfrm>
            <a:off x="2800971" y="2771718"/>
            <a:ext cx="282804" cy="2828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401729-2784-1785-86BE-91390484CA7E}"/>
              </a:ext>
            </a:extLst>
          </p:cNvPr>
          <p:cNvSpPr/>
          <p:nvPr/>
        </p:nvSpPr>
        <p:spPr>
          <a:xfrm>
            <a:off x="4084587" y="3675906"/>
            <a:ext cx="282804" cy="2828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54BC0B-214B-9003-A230-EDE745276142}"/>
              </a:ext>
            </a:extLst>
          </p:cNvPr>
          <p:cNvSpPr/>
          <p:nvPr/>
        </p:nvSpPr>
        <p:spPr>
          <a:xfrm>
            <a:off x="5468531" y="4511188"/>
            <a:ext cx="282804" cy="28280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991CB6-47FC-6189-5788-6367DF6719EB}"/>
              </a:ext>
            </a:extLst>
          </p:cNvPr>
          <p:cNvSpPr txBox="1"/>
          <p:nvPr/>
        </p:nvSpPr>
        <p:spPr>
          <a:xfrm rot="16200000">
            <a:off x="821815" y="3347030"/>
            <a:ext cx="164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ES or CL</a:t>
            </a:r>
            <a:endParaRPr lang="en-SG" sz="2800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80AEA9-EEF3-F622-7FEC-56C548DA5F06}"/>
              </a:ext>
            </a:extLst>
          </p:cNvPr>
          <p:cNvSpPr txBox="1"/>
          <p:nvPr/>
        </p:nvSpPr>
        <p:spPr>
          <a:xfrm>
            <a:off x="2505346" y="5846209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  <a:latin typeface="Comic Sans MS" panose="030F0702030302020204" pitchFamily="66" charset="0"/>
              </a:rPr>
              <a:t>Year of Publication</a:t>
            </a:r>
            <a:r>
              <a:rPr lang="en-US" dirty="0"/>
              <a:t> 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5EF40-7335-A8AE-38DF-A8ACD081FBB8}"/>
              </a:ext>
            </a:extLst>
          </p:cNvPr>
          <p:cNvSpPr txBox="1"/>
          <p:nvPr/>
        </p:nvSpPr>
        <p:spPr>
          <a:xfrm>
            <a:off x="2147964" y="2333092"/>
            <a:ext cx="13057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ThyNVM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7086B4-07C5-EA9A-3BB2-D89645BCAA36}"/>
              </a:ext>
            </a:extLst>
          </p:cNvPr>
          <p:cNvSpPr txBox="1"/>
          <p:nvPr/>
        </p:nvSpPr>
        <p:spPr>
          <a:xfrm>
            <a:off x="3391108" y="3281679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PiCL</a:t>
            </a:r>
            <a:endParaRPr lang="en-SG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4CDBA3-0C19-1837-AE8D-CE5726981BB9}"/>
              </a:ext>
            </a:extLst>
          </p:cNvPr>
          <p:cNvSpPr txBox="1"/>
          <p:nvPr/>
        </p:nvSpPr>
        <p:spPr>
          <a:xfrm>
            <a:off x="4361379" y="4050407"/>
            <a:ext cx="1524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NVoverlay</a:t>
            </a:r>
            <a:endParaRPr lang="en-SG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B027F1-32AA-F58D-FF35-C3E14B7C2552}"/>
              </a:ext>
            </a:extLst>
          </p:cNvPr>
          <p:cNvCxnSpPr>
            <a:stCxn id="6" idx="4"/>
          </p:cNvCxnSpPr>
          <p:nvPr/>
        </p:nvCxnSpPr>
        <p:spPr>
          <a:xfrm>
            <a:off x="2942373" y="3054522"/>
            <a:ext cx="0" cy="2251085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FADB22-67BA-0908-544B-C29B6938462D}"/>
              </a:ext>
            </a:extLst>
          </p:cNvPr>
          <p:cNvCxnSpPr>
            <a:cxnSpLocks/>
            <a:stCxn id="8" idx="0"/>
            <a:endCxn id="23" idx="0"/>
          </p:cNvCxnSpPr>
          <p:nvPr/>
        </p:nvCxnSpPr>
        <p:spPr>
          <a:xfrm>
            <a:off x="4225989" y="3675906"/>
            <a:ext cx="0" cy="1642074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FA038D-6149-6117-1AD7-80A31966F626}"/>
              </a:ext>
            </a:extLst>
          </p:cNvPr>
          <p:cNvCxnSpPr>
            <a:cxnSpLocks/>
            <a:stCxn id="9" idx="0"/>
          </p:cNvCxnSpPr>
          <p:nvPr/>
        </p:nvCxnSpPr>
        <p:spPr>
          <a:xfrm>
            <a:off x="5609933" y="4511188"/>
            <a:ext cx="0" cy="75822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903214-4AAF-2E09-7B9A-0D359050D9FE}"/>
              </a:ext>
            </a:extLst>
          </p:cNvPr>
          <p:cNvSpPr txBox="1"/>
          <p:nvPr/>
        </p:nvSpPr>
        <p:spPr>
          <a:xfrm>
            <a:off x="2505346" y="5315113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2015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CE5653B-554C-9A91-5EB0-B35861830BEC}"/>
              </a:ext>
            </a:extLst>
          </p:cNvPr>
          <p:cNvSpPr txBox="1"/>
          <p:nvPr/>
        </p:nvSpPr>
        <p:spPr>
          <a:xfrm>
            <a:off x="3809849" y="5317980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2018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3FD597B-C263-4990-2546-F22BBC706CBC}"/>
              </a:ext>
            </a:extLst>
          </p:cNvPr>
          <p:cNvSpPr txBox="1"/>
          <p:nvPr/>
        </p:nvSpPr>
        <p:spPr>
          <a:xfrm>
            <a:off x="5135035" y="5307336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2021</a:t>
            </a:r>
            <a:endParaRPr 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C482618-CE0B-77EE-B41A-8DA978692F9E}"/>
              </a:ext>
            </a:extLst>
          </p:cNvPr>
          <p:cNvSpPr/>
          <p:nvPr/>
        </p:nvSpPr>
        <p:spPr>
          <a:xfrm rot="2513386">
            <a:off x="3036772" y="2785781"/>
            <a:ext cx="2750681" cy="5440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7B37C70-990D-DB68-6DD3-AEFCFCA044AF}"/>
              </a:ext>
            </a:extLst>
          </p:cNvPr>
          <p:cNvSpPr/>
          <p:nvPr/>
        </p:nvSpPr>
        <p:spPr>
          <a:xfrm>
            <a:off x="7347858" y="1458700"/>
            <a:ext cx="4203240" cy="117478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ES and CL values continuously reduced increasing WA </a:t>
            </a:r>
            <a:r>
              <a:rPr lang="en-US" sz="2400" b="1" dirty="0">
                <a:solidFill>
                  <a:srgbClr val="FF0000"/>
                </a:solidFill>
              </a:rPr>
              <a:t>significantly</a:t>
            </a:r>
            <a:r>
              <a:rPr lang="en-US" sz="2400" dirty="0">
                <a:solidFill>
                  <a:srgbClr val="002060"/>
                </a:solidFill>
              </a:rPr>
              <a:t>. </a:t>
            </a:r>
          </a:p>
        </p:txBody>
      </p:sp>
      <p:pic>
        <p:nvPicPr>
          <p:cNvPr id="29" name="Picture 28" descr="A blue drink with fruit and a straw&#10;&#10;Description automatically generated">
            <a:extLst>
              <a:ext uri="{FF2B5EF4-FFF2-40B4-BE49-F238E27FC236}">
                <a16:creationId xmlns:a16="http://schemas.microsoft.com/office/drawing/2014/main" id="{D8CDF5D0-24E8-49F6-9180-D6D2BD2FCB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48917" y="2889293"/>
            <a:ext cx="1139547" cy="168447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46463C-EA1F-1E02-73D7-67B7F7A7638B}"/>
              </a:ext>
            </a:extLst>
          </p:cNvPr>
          <p:cNvSpPr txBox="1"/>
          <p:nvPr/>
        </p:nvSpPr>
        <p:spPr>
          <a:xfrm>
            <a:off x="8996622" y="3031727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Our Novelty</a:t>
            </a:r>
            <a:endParaRPr lang="en-US" b="1" u="sng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6815CA-2811-9EA8-2491-55ED89A42EAA}"/>
              </a:ext>
            </a:extLst>
          </p:cNvPr>
          <p:cNvSpPr/>
          <p:nvPr/>
        </p:nvSpPr>
        <p:spPr>
          <a:xfrm>
            <a:off x="8707128" y="3525166"/>
            <a:ext cx="2995015" cy="13255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Tradeoff the ES and CL with WA in a controlled manner.</a:t>
            </a:r>
          </a:p>
        </p:txBody>
      </p:sp>
      <p:pic>
        <p:nvPicPr>
          <p:cNvPr id="33" name="Picture 32" descr="A close up of a device&#10;&#10;Description automatically generated">
            <a:extLst>
              <a:ext uri="{FF2B5EF4-FFF2-40B4-BE49-F238E27FC236}">
                <a16:creationId xmlns:a16="http://schemas.microsoft.com/office/drawing/2014/main" id="{98737895-40F0-DE2B-7CED-41B8F02A629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6012" y="4411970"/>
            <a:ext cx="1266242" cy="126624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1E88242-EA01-3EE2-504A-56D8F8862AA5}"/>
              </a:ext>
            </a:extLst>
          </p:cNvPr>
          <p:cNvSpPr txBox="1"/>
          <p:nvPr/>
        </p:nvSpPr>
        <p:spPr>
          <a:xfrm>
            <a:off x="6428739" y="5316624"/>
            <a:ext cx="83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2023</a:t>
            </a:r>
            <a:endParaRPr lang="en-US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BB2CA425-1FAF-76CC-37BB-CEA45C494D36}"/>
              </a:ext>
            </a:extLst>
          </p:cNvPr>
          <p:cNvSpPr/>
          <p:nvPr/>
        </p:nvSpPr>
        <p:spPr>
          <a:xfrm>
            <a:off x="2809635" y="5208133"/>
            <a:ext cx="282804" cy="194949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2826C7A-740D-BEDB-870C-DAB47E543D84}"/>
              </a:ext>
            </a:extLst>
          </p:cNvPr>
          <p:cNvSpPr/>
          <p:nvPr/>
        </p:nvSpPr>
        <p:spPr>
          <a:xfrm>
            <a:off x="4084586" y="5200239"/>
            <a:ext cx="282804" cy="194949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BCABFB76-E4CB-994A-7816-2FA7FA73F8C8}"/>
              </a:ext>
            </a:extLst>
          </p:cNvPr>
          <p:cNvSpPr/>
          <p:nvPr/>
        </p:nvSpPr>
        <p:spPr>
          <a:xfrm>
            <a:off x="5443865" y="5168873"/>
            <a:ext cx="282804" cy="194949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8656892E-E5B7-B057-5A3E-C3711F4F9348}"/>
              </a:ext>
            </a:extLst>
          </p:cNvPr>
          <p:cNvSpPr/>
          <p:nvPr/>
        </p:nvSpPr>
        <p:spPr>
          <a:xfrm>
            <a:off x="6634237" y="5149141"/>
            <a:ext cx="282804" cy="194949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1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61D9-2FBA-8488-30D8-3B6E4CE0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18" y="12037"/>
            <a:ext cx="9779183" cy="1325563"/>
          </a:xfrm>
        </p:spPr>
        <p:txBody>
          <a:bodyPr/>
          <a:lstStyle/>
          <a:p>
            <a:r>
              <a:rPr lang="en-US" dirty="0"/>
              <a:t>The Checkpointing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E20-5C16-7371-4FDB-2EC8563E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32B3058-8994-B84D-953B-15A842461D58}"/>
              </a:ext>
            </a:extLst>
          </p:cNvPr>
          <p:cNvGrpSpPr/>
          <p:nvPr/>
        </p:nvGrpSpPr>
        <p:grpSpPr>
          <a:xfrm>
            <a:off x="3462710" y="3384445"/>
            <a:ext cx="2083076" cy="1032472"/>
            <a:chOff x="12193146" y="2562030"/>
            <a:chExt cx="5221988" cy="3830802"/>
          </a:xfrm>
        </p:grpSpPr>
        <p:sp>
          <p:nvSpPr>
            <p:cNvPr id="23" name="Freeform 1">
              <a:extLst>
                <a:ext uri="{FF2B5EF4-FFF2-40B4-BE49-F238E27FC236}">
                  <a16:creationId xmlns:a16="http://schemas.microsoft.com/office/drawing/2014/main" id="{62824E4F-D8DA-8000-70D6-DE3F76ED4F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46" y="2562030"/>
              <a:ext cx="5216227" cy="2906224"/>
            </a:xfrm>
            <a:custGeom>
              <a:avLst/>
              <a:gdLst>
                <a:gd name="T0" fmla="*/ 4014 w 7985"/>
                <a:gd name="T1" fmla="*/ 0 h 4451"/>
                <a:gd name="T2" fmla="*/ 7984 w 7985"/>
                <a:gd name="T3" fmla="*/ 2220 h 4451"/>
                <a:gd name="T4" fmla="*/ 3971 w 7985"/>
                <a:gd name="T5" fmla="*/ 4450 h 4451"/>
                <a:gd name="T6" fmla="*/ 0 w 7985"/>
                <a:gd name="T7" fmla="*/ 2229 h 4451"/>
                <a:gd name="T8" fmla="*/ 4014 w 7985"/>
                <a:gd name="T9" fmla="*/ 0 h 4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5" h="4451">
                  <a:moveTo>
                    <a:pt x="4014" y="0"/>
                  </a:moveTo>
                  <a:lnTo>
                    <a:pt x="7984" y="2220"/>
                  </a:lnTo>
                  <a:lnTo>
                    <a:pt x="3971" y="4450"/>
                  </a:lnTo>
                  <a:lnTo>
                    <a:pt x="0" y="2229"/>
                  </a:lnTo>
                  <a:lnTo>
                    <a:pt x="4014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24" name="Freeform 2">
              <a:extLst>
                <a:ext uri="{FF2B5EF4-FFF2-40B4-BE49-F238E27FC236}">
                  <a16:creationId xmlns:a16="http://schemas.microsoft.com/office/drawing/2014/main" id="{D5FAA3D2-7200-81F8-295A-9845F74D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8298" y="4013702"/>
              <a:ext cx="2626836" cy="2379130"/>
            </a:xfrm>
            <a:custGeom>
              <a:avLst/>
              <a:gdLst>
                <a:gd name="T0" fmla="*/ 4013 w 4023"/>
                <a:gd name="T1" fmla="*/ 0 h 3644"/>
                <a:gd name="T2" fmla="*/ 4022 w 4023"/>
                <a:gd name="T3" fmla="*/ 1414 h 3644"/>
                <a:gd name="T4" fmla="*/ 9 w 4023"/>
                <a:gd name="T5" fmla="*/ 3643 h 3644"/>
                <a:gd name="T6" fmla="*/ 0 w 4023"/>
                <a:gd name="T7" fmla="*/ 2230 h 3644"/>
                <a:gd name="T8" fmla="*/ 4013 w 4023"/>
                <a:gd name="T9" fmla="*/ 0 h 3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3" h="3644">
                  <a:moveTo>
                    <a:pt x="4013" y="0"/>
                  </a:moveTo>
                  <a:lnTo>
                    <a:pt x="4022" y="1414"/>
                  </a:lnTo>
                  <a:lnTo>
                    <a:pt x="9" y="3643"/>
                  </a:lnTo>
                  <a:lnTo>
                    <a:pt x="0" y="2230"/>
                  </a:lnTo>
                  <a:lnTo>
                    <a:pt x="4013" y="0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FC341D3E-D6E8-A60F-1F4C-42CBF17FA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46" y="4019462"/>
              <a:ext cx="2600912" cy="2373369"/>
            </a:xfrm>
            <a:custGeom>
              <a:avLst/>
              <a:gdLst>
                <a:gd name="T0" fmla="*/ 3971 w 3981"/>
                <a:gd name="T1" fmla="*/ 2221 h 3635"/>
                <a:gd name="T2" fmla="*/ 3980 w 3981"/>
                <a:gd name="T3" fmla="*/ 3634 h 3635"/>
                <a:gd name="T4" fmla="*/ 8 w 3981"/>
                <a:gd name="T5" fmla="*/ 1414 h 3635"/>
                <a:gd name="T6" fmla="*/ 0 w 3981"/>
                <a:gd name="T7" fmla="*/ 0 h 3635"/>
                <a:gd name="T8" fmla="*/ 3971 w 3981"/>
                <a:gd name="T9" fmla="*/ 2221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1" h="3635">
                  <a:moveTo>
                    <a:pt x="3971" y="2221"/>
                  </a:moveTo>
                  <a:lnTo>
                    <a:pt x="3980" y="3634"/>
                  </a:lnTo>
                  <a:lnTo>
                    <a:pt x="8" y="1414"/>
                  </a:lnTo>
                  <a:lnTo>
                    <a:pt x="0" y="0"/>
                  </a:lnTo>
                  <a:lnTo>
                    <a:pt x="3971" y="2221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7557440-E894-C7B6-149D-2A3206D5EF9F}"/>
              </a:ext>
            </a:extLst>
          </p:cNvPr>
          <p:cNvGrpSpPr/>
          <p:nvPr/>
        </p:nvGrpSpPr>
        <p:grpSpPr>
          <a:xfrm>
            <a:off x="2419449" y="4025665"/>
            <a:ext cx="2083076" cy="1032472"/>
            <a:chOff x="9577832" y="4941160"/>
            <a:chExt cx="5221988" cy="3830802"/>
          </a:xfrm>
        </p:grpSpPr>
        <p:sp>
          <p:nvSpPr>
            <p:cNvPr id="20" name="Freeform 4">
              <a:extLst>
                <a:ext uri="{FF2B5EF4-FFF2-40B4-BE49-F238E27FC236}">
                  <a16:creationId xmlns:a16="http://schemas.microsoft.com/office/drawing/2014/main" id="{14F94B08-E335-808D-8340-FBE4BD50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832" y="4941160"/>
              <a:ext cx="5216227" cy="2906224"/>
            </a:xfrm>
            <a:custGeom>
              <a:avLst/>
              <a:gdLst>
                <a:gd name="T0" fmla="*/ 4013 w 7986"/>
                <a:gd name="T1" fmla="*/ 0 h 4450"/>
                <a:gd name="T2" fmla="*/ 7985 w 7986"/>
                <a:gd name="T3" fmla="*/ 2221 h 4450"/>
                <a:gd name="T4" fmla="*/ 3970 w 7986"/>
                <a:gd name="T5" fmla="*/ 4449 h 4450"/>
                <a:gd name="T6" fmla="*/ 0 w 7986"/>
                <a:gd name="T7" fmla="*/ 2229 h 4450"/>
                <a:gd name="T8" fmla="*/ 4013 w 7986"/>
                <a:gd name="T9" fmla="*/ 0 h 4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6" h="4450">
                  <a:moveTo>
                    <a:pt x="4013" y="0"/>
                  </a:moveTo>
                  <a:lnTo>
                    <a:pt x="7985" y="2221"/>
                  </a:lnTo>
                  <a:lnTo>
                    <a:pt x="3970" y="4449"/>
                  </a:lnTo>
                  <a:lnTo>
                    <a:pt x="0" y="2229"/>
                  </a:lnTo>
                  <a:lnTo>
                    <a:pt x="4013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711598DC-C5DE-3CE7-4306-E7B56121B5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70105" y="6392832"/>
              <a:ext cx="2629715" cy="2379130"/>
            </a:xfrm>
            <a:custGeom>
              <a:avLst/>
              <a:gdLst>
                <a:gd name="T0" fmla="*/ 4015 w 4024"/>
                <a:gd name="T1" fmla="*/ 0 h 3643"/>
                <a:gd name="T2" fmla="*/ 4023 w 4024"/>
                <a:gd name="T3" fmla="*/ 1412 h 3643"/>
                <a:gd name="T4" fmla="*/ 9 w 4024"/>
                <a:gd name="T5" fmla="*/ 3642 h 3643"/>
                <a:gd name="T6" fmla="*/ 0 w 4024"/>
                <a:gd name="T7" fmla="*/ 2228 h 3643"/>
                <a:gd name="T8" fmla="*/ 4015 w 4024"/>
                <a:gd name="T9" fmla="*/ 0 h 36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4" h="3643">
                  <a:moveTo>
                    <a:pt x="4015" y="0"/>
                  </a:moveTo>
                  <a:lnTo>
                    <a:pt x="4023" y="1412"/>
                  </a:lnTo>
                  <a:lnTo>
                    <a:pt x="9" y="3642"/>
                  </a:lnTo>
                  <a:lnTo>
                    <a:pt x="0" y="2228"/>
                  </a:lnTo>
                  <a:lnTo>
                    <a:pt x="4015" y="0"/>
                  </a:lnTo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25365B10-1DB6-9078-7C9B-8A74A08C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7832" y="6398592"/>
              <a:ext cx="2600912" cy="2373369"/>
            </a:xfrm>
            <a:custGeom>
              <a:avLst/>
              <a:gdLst>
                <a:gd name="T0" fmla="*/ 3970 w 3980"/>
                <a:gd name="T1" fmla="*/ 2220 h 3635"/>
                <a:gd name="T2" fmla="*/ 3979 w 3980"/>
                <a:gd name="T3" fmla="*/ 3634 h 3635"/>
                <a:gd name="T4" fmla="*/ 9 w 3980"/>
                <a:gd name="T5" fmla="*/ 1414 h 3635"/>
                <a:gd name="T6" fmla="*/ 0 w 3980"/>
                <a:gd name="T7" fmla="*/ 0 h 3635"/>
                <a:gd name="T8" fmla="*/ 3970 w 3980"/>
                <a:gd name="T9" fmla="*/ 2220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0" h="3635">
                  <a:moveTo>
                    <a:pt x="3970" y="2220"/>
                  </a:moveTo>
                  <a:lnTo>
                    <a:pt x="3979" y="3634"/>
                  </a:lnTo>
                  <a:lnTo>
                    <a:pt x="9" y="1414"/>
                  </a:lnTo>
                  <a:lnTo>
                    <a:pt x="0" y="0"/>
                  </a:lnTo>
                  <a:lnTo>
                    <a:pt x="3970" y="2220"/>
                  </a:lnTo>
                </a:path>
              </a:pathLst>
            </a:custGeom>
            <a:solidFill>
              <a:schemeClr val="accent2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4638891-DD65-0A72-18BA-FADCBF5F2412}"/>
              </a:ext>
            </a:extLst>
          </p:cNvPr>
          <p:cNvGrpSpPr/>
          <p:nvPr/>
        </p:nvGrpSpPr>
        <p:grpSpPr>
          <a:xfrm>
            <a:off x="1376187" y="4666884"/>
            <a:ext cx="2083076" cy="1033248"/>
            <a:chOff x="6962517" y="7320289"/>
            <a:chExt cx="5221988" cy="3833681"/>
          </a:xfrm>
        </p:grpSpPr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1F28FF12-2559-684C-A060-F33BA540C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517" y="7320289"/>
              <a:ext cx="5216227" cy="2906224"/>
            </a:xfrm>
            <a:custGeom>
              <a:avLst/>
              <a:gdLst>
                <a:gd name="T0" fmla="*/ 4014 w 7985"/>
                <a:gd name="T1" fmla="*/ 0 h 4451"/>
                <a:gd name="T2" fmla="*/ 7984 w 7985"/>
                <a:gd name="T3" fmla="*/ 2220 h 4451"/>
                <a:gd name="T4" fmla="*/ 3972 w 7985"/>
                <a:gd name="T5" fmla="*/ 4450 h 4451"/>
                <a:gd name="T6" fmla="*/ 0 w 7985"/>
                <a:gd name="T7" fmla="*/ 2230 h 4451"/>
                <a:gd name="T8" fmla="*/ 4014 w 7985"/>
                <a:gd name="T9" fmla="*/ 0 h 4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5" h="4451">
                  <a:moveTo>
                    <a:pt x="4014" y="0"/>
                  </a:moveTo>
                  <a:lnTo>
                    <a:pt x="7984" y="2220"/>
                  </a:lnTo>
                  <a:lnTo>
                    <a:pt x="3972" y="4450"/>
                  </a:lnTo>
                  <a:lnTo>
                    <a:pt x="0" y="2230"/>
                  </a:lnTo>
                  <a:lnTo>
                    <a:pt x="4014" y="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20FE19D4-9063-F939-50A5-A83014EEE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57669" y="8771961"/>
              <a:ext cx="2626836" cy="2382009"/>
            </a:xfrm>
            <a:custGeom>
              <a:avLst/>
              <a:gdLst>
                <a:gd name="T0" fmla="*/ 4012 w 4022"/>
                <a:gd name="T1" fmla="*/ 0 h 3645"/>
                <a:gd name="T2" fmla="*/ 4021 w 4022"/>
                <a:gd name="T3" fmla="*/ 1415 h 3645"/>
                <a:gd name="T4" fmla="*/ 8 w 4022"/>
                <a:gd name="T5" fmla="*/ 3644 h 3645"/>
                <a:gd name="T6" fmla="*/ 0 w 4022"/>
                <a:gd name="T7" fmla="*/ 2230 h 3645"/>
                <a:gd name="T8" fmla="*/ 4012 w 4022"/>
                <a:gd name="T9" fmla="*/ 0 h 3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2" h="3645">
                  <a:moveTo>
                    <a:pt x="4012" y="0"/>
                  </a:moveTo>
                  <a:lnTo>
                    <a:pt x="4021" y="1415"/>
                  </a:lnTo>
                  <a:lnTo>
                    <a:pt x="8" y="3644"/>
                  </a:lnTo>
                  <a:lnTo>
                    <a:pt x="0" y="2230"/>
                  </a:lnTo>
                  <a:lnTo>
                    <a:pt x="4012" y="0"/>
                  </a:lnTo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FAF32686-D5C5-C747-A706-42B366DA1C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2517" y="8777721"/>
              <a:ext cx="2600912" cy="2373369"/>
            </a:xfrm>
            <a:custGeom>
              <a:avLst/>
              <a:gdLst>
                <a:gd name="T0" fmla="*/ 3972 w 3981"/>
                <a:gd name="T1" fmla="*/ 2220 h 3635"/>
                <a:gd name="T2" fmla="*/ 3980 w 3981"/>
                <a:gd name="T3" fmla="*/ 3634 h 3635"/>
                <a:gd name="T4" fmla="*/ 9 w 3981"/>
                <a:gd name="T5" fmla="*/ 1413 h 3635"/>
                <a:gd name="T6" fmla="*/ 0 w 3981"/>
                <a:gd name="T7" fmla="*/ 0 h 3635"/>
                <a:gd name="T8" fmla="*/ 3972 w 3981"/>
                <a:gd name="T9" fmla="*/ 2220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1" h="3635">
                  <a:moveTo>
                    <a:pt x="3972" y="2220"/>
                  </a:moveTo>
                  <a:lnTo>
                    <a:pt x="3980" y="3634"/>
                  </a:lnTo>
                  <a:lnTo>
                    <a:pt x="9" y="1413"/>
                  </a:lnTo>
                  <a:lnTo>
                    <a:pt x="0" y="0"/>
                  </a:lnTo>
                  <a:lnTo>
                    <a:pt x="3972" y="2220"/>
                  </a:lnTo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BD1A2A7-2F3F-0FF6-B854-702CF408EF11}"/>
              </a:ext>
            </a:extLst>
          </p:cNvPr>
          <p:cNvGrpSpPr/>
          <p:nvPr/>
        </p:nvGrpSpPr>
        <p:grpSpPr>
          <a:xfrm>
            <a:off x="4500226" y="2742450"/>
            <a:ext cx="2083076" cy="1032472"/>
            <a:chOff x="12193146" y="2562030"/>
            <a:chExt cx="5221988" cy="3830802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C53DA07A-E8D2-3D36-0F68-5030A9560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46" y="2562030"/>
              <a:ext cx="5216227" cy="2906224"/>
            </a:xfrm>
            <a:custGeom>
              <a:avLst/>
              <a:gdLst>
                <a:gd name="T0" fmla="*/ 4014 w 7985"/>
                <a:gd name="T1" fmla="*/ 0 h 4451"/>
                <a:gd name="T2" fmla="*/ 7984 w 7985"/>
                <a:gd name="T3" fmla="*/ 2220 h 4451"/>
                <a:gd name="T4" fmla="*/ 3971 w 7985"/>
                <a:gd name="T5" fmla="*/ 4450 h 4451"/>
                <a:gd name="T6" fmla="*/ 0 w 7985"/>
                <a:gd name="T7" fmla="*/ 2229 h 4451"/>
                <a:gd name="T8" fmla="*/ 4014 w 7985"/>
                <a:gd name="T9" fmla="*/ 0 h 4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5" h="4451">
                  <a:moveTo>
                    <a:pt x="4014" y="0"/>
                  </a:moveTo>
                  <a:lnTo>
                    <a:pt x="7984" y="2220"/>
                  </a:lnTo>
                  <a:lnTo>
                    <a:pt x="3971" y="4450"/>
                  </a:lnTo>
                  <a:lnTo>
                    <a:pt x="0" y="2229"/>
                  </a:lnTo>
                  <a:lnTo>
                    <a:pt x="4014" y="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5B1B6642-A4DC-67A5-AC98-27A5BF6FEA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8298" y="4013702"/>
              <a:ext cx="2626836" cy="2379130"/>
            </a:xfrm>
            <a:custGeom>
              <a:avLst/>
              <a:gdLst>
                <a:gd name="T0" fmla="*/ 4013 w 4023"/>
                <a:gd name="T1" fmla="*/ 0 h 3644"/>
                <a:gd name="T2" fmla="*/ 4022 w 4023"/>
                <a:gd name="T3" fmla="*/ 1414 h 3644"/>
                <a:gd name="T4" fmla="*/ 9 w 4023"/>
                <a:gd name="T5" fmla="*/ 3643 h 3644"/>
                <a:gd name="T6" fmla="*/ 0 w 4023"/>
                <a:gd name="T7" fmla="*/ 2230 h 3644"/>
                <a:gd name="T8" fmla="*/ 4013 w 4023"/>
                <a:gd name="T9" fmla="*/ 0 h 3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3" h="3644">
                  <a:moveTo>
                    <a:pt x="4013" y="0"/>
                  </a:moveTo>
                  <a:lnTo>
                    <a:pt x="4022" y="1414"/>
                  </a:lnTo>
                  <a:lnTo>
                    <a:pt x="9" y="3643"/>
                  </a:lnTo>
                  <a:lnTo>
                    <a:pt x="0" y="2230"/>
                  </a:lnTo>
                  <a:lnTo>
                    <a:pt x="4013" y="0"/>
                  </a:lnTo>
                </a:path>
              </a:pathLst>
            </a:cu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6B536664-88EA-8A64-E909-D9B6976C9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46" y="4019462"/>
              <a:ext cx="2600912" cy="2373369"/>
            </a:xfrm>
            <a:custGeom>
              <a:avLst/>
              <a:gdLst>
                <a:gd name="T0" fmla="*/ 3971 w 3981"/>
                <a:gd name="T1" fmla="*/ 2221 h 3635"/>
                <a:gd name="T2" fmla="*/ 3980 w 3981"/>
                <a:gd name="T3" fmla="*/ 3634 h 3635"/>
                <a:gd name="T4" fmla="*/ 8 w 3981"/>
                <a:gd name="T5" fmla="*/ 1414 h 3635"/>
                <a:gd name="T6" fmla="*/ 0 w 3981"/>
                <a:gd name="T7" fmla="*/ 0 h 3635"/>
                <a:gd name="T8" fmla="*/ 3971 w 3981"/>
                <a:gd name="T9" fmla="*/ 2221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1" h="3635">
                  <a:moveTo>
                    <a:pt x="3971" y="2221"/>
                  </a:moveTo>
                  <a:lnTo>
                    <a:pt x="3980" y="3634"/>
                  </a:lnTo>
                  <a:lnTo>
                    <a:pt x="8" y="1414"/>
                  </a:lnTo>
                  <a:lnTo>
                    <a:pt x="0" y="0"/>
                  </a:lnTo>
                  <a:lnTo>
                    <a:pt x="3971" y="2221"/>
                  </a:lnTo>
                </a:path>
              </a:pathLst>
            </a:custGeom>
            <a:solidFill>
              <a:schemeClr val="accent4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6CF2E3-D3D3-40F7-B470-6FA6CD089345}"/>
              </a:ext>
            </a:extLst>
          </p:cNvPr>
          <p:cNvGrpSpPr/>
          <p:nvPr/>
        </p:nvGrpSpPr>
        <p:grpSpPr>
          <a:xfrm>
            <a:off x="5543488" y="2102006"/>
            <a:ext cx="2083076" cy="1032472"/>
            <a:chOff x="12193146" y="2562030"/>
            <a:chExt cx="5221988" cy="3830802"/>
          </a:xfrm>
        </p:grpSpPr>
        <p:sp>
          <p:nvSpPr>
            <p:cNvPr id="11" name="Freeform 1">
              <a:extLst>
                <a:ext uri="{FF2B5EF4-FFF2-40B4-BE49-F238E27FC236}">
                  <a16:creationId xmlns:a16="http://schemas.microsoft.com/office/drawing/2014/main" id="{963E85CA-B964-EB56-358C-48EB517F4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46" y="2562030"/>
              <a:ext cx="5216227" cy="2906224"/>
            </a:xfrm>
            <a:custGeom>
              <a:avLst/>
              <a:gdLst>
                <a:gd name="T0" fmla="*/ 4014 w 7985"/>
                <a:gd name="T1" fmla="*/ 0 h 4451"/>
                <a:gd name="T2" fmla="*/ 7984 w 7985"/>
                <a:gd name="T3" fmla="*/ 2220 h 4451"/>
                <a:gd name="T4" fmla="*/ 3971 w 7985"/>
                <a:gd name="T5" fmla="*/ 4450 h 4451"/>
                <a:gd name="T6" fmla="*/ 0 w 7985"/>
                <a:gd name="T7" fmla="*/ 2229 h 4451"/>
                <a:gd name="T8" fmla="*/ 4014 w 7985"/>
                <a:gd name="T9" fmla="*/ 0 h 44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85" h="4451">
                  <a:moveTo>
                    <a:pt x="4014" y="0"/>
                  </a:moveTo>
                  <a:lnTo>
                    <a:pt x="7984" y="2220"/>
                  </a:lnTo>
                  <a:lnTo>
                    <a:pt x="3971" y="4450"/>
                  </a:lnTo>
                  <a:lnTo>
                    <a:pt x="0" y="2229"/>
                  </a:lnTo>
                  <a:lnTo>
                    <a:pt x="4014" y="0"/>
                  </a:ln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E0C94F79-A4AF-65C4-302C-011E1E499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8298" y="4013702"/>
              <a:ext cx="2626836" cy="2379130"/>
            </a:xfrm>
            <a:custGeom>
              <a:avLst/>
              <a:gdLst>
                <a:gd name="T0" fmla="*/ 4013 w 4023"/>
                <a:gd name="T1" fmla="*/ 0 h 3644"/>
                <a:gd name="T2" fmla="*/ 4022 w 4023"/>
                <a:gd name="T3" fmla="*/ 1414 h 3644"/>
                <a:gd name="T4" fmla="*/ 9 w 4023"/>
                <a:gd name="T5" fmla="*/ 3643 h 3644"/>
                <a:gd name="T6" fmla="*/ 0 w 4023"/>
                <a:gd name="T7" fmla="*/ 2230 h 3644"/>
                <a:gd name="T8" fmla="*/ 4013 w 4023"/>
                <a:gd name="T9" fmla="*/ 0 h 36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23" h="3644">
                  <a:moveTo>
                    <a:pt x="4013" y="0"/>
                  </a:moveTo>
                  <a:lnTo>
                    <a:pt x="4022" y="1414"/>
                  </a:lnTo>
                  <a:lnTo>
                    <a:pt x="9" y="3643"/>
                  </a:lnTo>
                  <a:lnTo>
                    <a:pt x="0" y="2230"/>
                  </a:lnTo>
                  <a:lnTo>
                    <a:pt x="4013" y="0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72B73B51-3EB6-ECD7-D6DB-649AACE6C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93146" y="4019462"/>
              <a:ext cx="2600912" cy="2373369"/>
            </a:xfrm>
            <a:custGeom>
              <a:avLst/>
              <a:gdLst>
                <a:gd name="T0" fmla="*/ 3971 w 3981"/>
                <a:gd name="T1" fmla="*/ 2221 h 3635"/>
                <a:gd name="T2" fmla="*/ 3980 w 3981"/>
                <a:gd name="T3" fmla="*/ 3634 h 3635"/>
                <a:gd name="T4" fmla="*/ 8 w 3981"/>
                <a:gd name="T5" fmla="*/ 1414 h 3635"/>
                <a:gd name="T6" fmla="*/ 0 w 3981"/>
                <a:gd name="T7" fmla="*/ 0 h 3635"/>
                <a:gd name="T8" fmla="*/ 3971 w 3981"/>
                <a:gd name="T9" fmla="*/ 2221 h 3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1" h="3635">
                  <a:moveTo>
                    <a:pt x="3971" y="2221"/>
                  </a:moveTo>
                  <a:lnTo>
                    <a:pt x="3980" y="3634"/>
                  </a:lnTo>
                  <a:lnTo>
                    <a:pt x="8" y="1414"/>
                  </a:lnTo>
                  <a:lnTo>
                    <a:pt x="0" y="0"/>
                  </a:lnTo>
                  <a:lnTo>
                    <a:pt x="3971" y="2221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6532" u="sng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C6B7DA8-54F3-AFAB-77D5-A361470DE69F}"/>
              </a:ext>
            </a:extLst>
          </p:cNvPr>
          <p:cNvSpPr txBox="1"/>
          <p:nvPr/>
        </p:nvSpPr>
        <p:spPr>
          <a:xfrm>
            <a:off x="4008292" y="4680721"/>
            <a:ext cx="1847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endParaRPr lang="en-US" sz="3200" b="1" u="sng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EBC30A-4B24-9B87-57FF-ADC606992CEC}"/>
              </a:ext>
            </a:extLst>
          </p:cNvPr>
          <p:cNvSpPr txBox="1"/>
          <p:nvPr/>
        </p:nvSpPr>
        <p:spPr>
          <a:xfrm>
            <a:off x="5063785" y="4034766"/>
            <a:ext cx="1847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endParaRPr lang="en-US" sz="3200" b="1" u="sng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5441995-A1EE-1DE8-DC94-B1B94238E226}"/>
              </a:ext>
            </a:extLst>
          </p:cNvPr>
          <p:cNvSpPr txBox="1"/>
          <p:nvPr/>
        </p:nvSpPr>
        <p:spPr>
          <a:xfrm>
            <a:off x="6102492" y="3388811"/>
            <a:ext cx="18473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endParaRPr lang="en-US" sz="3200" b="1" u="sng" dirty="0">
              <a:solidFill>
                <a:schemeClr val="tx2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CF818F-8177-2F25-DAD9-BFF1DB64C768}"/>
              </a:ext>
            </a:extLst>
          </p:cNvPr>
          <p:cNvSpPr txBox="1"/>
          <p:nvPr/>
        </p:nvSpPr>
        <p:spPr>
          <a:xfrm>
            <a:off x="2665969" y="5522693"/>
            <a:ext cx="3912738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68FF"/>
                </a:solidFill>
              </a:rPr>
              <a:t>Flush</a:t>
            </a:r>
            <a:r>
              <a:rPr lang="en-US" sz="2400" dirty="0">
                <a:solidFill>
                  <a:srgbClr val="002060"/>
                </a:solidFill>
              </a:rPr>
              <a:t> all in-flight messages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from the NoC and L1 caches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AFE86E-5537-65BC-B4D0-087D3F19FADC}"/>
              </a:ext>
            </a:extLst>
          </p:cNvPr>
          <p:cNvSpPr txBox="1"/>
          <p:nvPr/>
        </p:nvSpPr>
        <p:spPr>
          <a:xfrm>
            <a:off x="4008988" y="4650644"/>
            <a:ext cx="2736903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Flush pre-snapshot</a:t>
            </a:r>
            <a:br>
              <a:rPr lang="en-US" sz="2400" dirty="0">
                <a:solidFill>
                  <a:srgbClr val="002060"/>
                </a:solidFill>
              </a:rPr>
            </a:br>
            <a:r>
              <a:rPr lang="en-US" sz="2400" dirty="0">
                <a:solidFill>
                  <a:srgbClr val="002060"/>
                </a:solidFill>
              </a:rPr>
              <a:t>lines in the </a:t>
            </a:r>
            <a:r>
              <a:rPr lang="en-US" sz="2400" b="1" dirty="0">
                <a:solidFill>
                  <a:srgbClr val="C00000"/>
                </a:solidFill>
              </a:rPr>
              <a:t>caches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04A3728-FE7D-7823-72B8-74AD6B8F9F08}"/>
              </a:ext>
            </a:extLst>
          </p:cNvPr>
          <p:cNvSpPr txBox="1"/>
          <p:nvPr/>
        </p:nvSpPr>
        <p:spPr>
          <a:xfrm>
            <a:off x="5365856" y="4075198"/>
            <a:ext cx="479807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Move pre-snapshot </a:t>
            </a:r>
            <a:r>
              <a:rPr lang="en-US" sz="2400" b="1" dirty="0">
                <a:solidFill>
                  <a:srgbClr val="7030A0"/>
                </a:solidFill>
              </a:rPr>
              <a:t>data</a:t>
            </a:r>
            <a:r>
              <a:rPr lang="en-US" sz="2400" dirty="0">
                <a:solidFill>
                  <a:srgbClr val="002060"/>
                </a:solidFill>
              </a:rPr>
              <a:t> to DRAM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3633E0-7A28-8514-FC80-35AE14C79012}"/>
              </a:ext>
            </a:extLst>
          </p:cNvPr>
          <p:cNvSpPr txBox="1"/>
          <p:nvPr/>
        </p:nvSpPr>
        <p:spPr>
          <a:xfrm>
            <a:off x="6353683" y="3467311"/>
            <a:ext cx="326743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Run 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locality</a:t>
            </a:r>
            <a:r>
              <a:rPr lang="en-US" sz="2400" dirty="0">
                <a:solidFill>
                  <a:srgbClr val="002060"/>
                </a:solidFill>
              </a:rPr>
              <a:t> predictor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E0E77A-807D-7D99-CAA6-F1A29046F113}"/>
              </a:ext>
            </a:extLst>
          </p:cNvPr>
          <p:cNvSpPr txBox="1"/>
          <p:nvPr/>
        </p:nvSpPr>
        <p:spPr>
          <a:xfrm>
            <a:off x="7283627" y="2827223"/>
            <a:ext cx="473834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Move some </a:t>
            </a:r>
            <a:r>
              <a:rPr lang="en-US" sz="2400" b="1" dirty="0">
                <a:solidFill>
                  <a:srgbClr val="002060"/>
                </a:solidFill>
              </a:rPr>
              <a:t>DRAM data to the NVM</a:t>
            </a:r>
          </a:p>
        </p:txBody>
      </p:sp>
      <p:pic>
        <p:nvPicPr>
          <p:cNvPr id="41" name="Picture 40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96751C8-A151-C44D-33BA-4D5C02322F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5424" y="4075198"/>
            <a:ext cx="702222" cy="702222"/>
          </a:xfrm>
          <a:prstGeom prst="rect">
            <a:avLst/>
          </a:prstGeom>
        </p:spPr>
      </p:pic>
      <p:pic>
        <p:nvPicPr>
          <p:cNvPr id="45" name="Picture 44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0E37401-14FB-500E-B6BE-F8D3BFE39D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8042" y="3335243"/>
            <a:ext cx="833130" cy="833130"/>
          </a:xfrm>
          <a:prstGeom prst="rect">
            <a:avLst/>
          </a:prstGeom>
        </p:spPr>
      </p:pic>
      <p:pic>
        <p:nvPicPr>
          <p:cNvPr id="47" name="Picture 4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60ABD6C-37B5-8066-5B04-2F9BFE43384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30628" y="2687086"/>
            <a:ext cx="832967" cy="832967"/>
          </a:xfrm>
          <a:prstGeom prst="rect">
            <a:avLst/>
          </a:prstGeom>
        </p:spPr>
      </p:pic>
      <p:pic>
        <p:nvPicPr>
          <p:cNvPr id="49" name="Picture 48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3B03039A-CBB9-CBD9-1C7F-B0FFBAA5DF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59175" y="2152562"/>
            <a:ext cx="832967" cy="832967"/>
          </a:xfrm>
          <a:prstGeom prst="rect">
            <a:avLst/>
          </a:prstGeom>
        </p:spPr>
      </p:pic>
      <p:pic>
        <p:nvPicPr>
          <p:cNvPr id="51" name="Picture 50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0BC68486-AFBE-32A7-7F7B-5F367AE8349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27467" y="1598166"/>
            <a:ext cx="759756" cy="75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1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3874" y="2002972"/>
            <a:ext cx="7200183" cy="2329083"/>
          </a:xfrm>
        </p:spPr>
        <p:txBody>
          <a:bodyPr/>
          <a:lstStyle/>
          <a:p>
            <a:r>
              <a:rPr lang="en-US" sz="8000" dirty="0"/>
              <a:t>Basic Concepts + Related Work</a:t>
            </a:r>
          </a:p>
        </p:txBody>
      </p:sp>
    </p:spTree>
    <p:extLst>
      <p:ext uri="{BB962C8B-B14F-4D97-AF65-F5344CB8AC3E}">
        <p14:creationId xmlns:p14="http://schemas.microsoft.com/office/powerpoint/2010/main" val="3438677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61D9-2FBA-8488-30D8-3B6E4CE0B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346" y="98419"/>
            <a:ext cx="9779183" cy="870672"/>
          </a:xfrm>
        </p:spPr>
        <p:txBody>
          <a:bodyPr/>
          <a:lstStyle/>
          <a:p>
            <a:r>
              <a:rPr lang="en-US" dirty="0"/>
              <a:t>Flushing the NoC is difficult ...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7BE20-5C16-7371-4FDB-2EC8563ED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6253C6D-AA57-F786-F94F-A0B4986884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346" y="1796143"/>
            <a:ext cx="870672" cy="870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50D61D8-F2F2-D0CC-F57D-F6895FFC4AA9}"/>
              </a:ext>
            </a:extLst>
          </p:cNvPr>
          <p:cNvSpPr/>
          <p:nvPr/>
        </p:nvSpPr>
        <p:spPr>
          <a:xfrm>
            <a:off x="2068286" y="1796143"/>
            <a:ext cx="8055428" cy="8706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How do we guarantee that all the pre-snapshot messages are recorded in a checkpoint?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56F73B-1F5B-2C64-9ACE-B5A9069D61CE}"/>
              </a:ext>
            </a:extLst>
          </p:cNvPr>
          <p:cNvSpPr txBox="1"/>
          <p:nvPr/>
        </p:nvSpPr>
        <p:spPr>
          <a:xfrm>
            <a:off x="540159" y="3041615"/>
            <a:ext cx="2094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589D74-4007-86E1-5044-8CD5B0273DD4}"/>
              </a:ext>
            </a:extLst>
          </p:cNvPr>
          <p:cNvSpPr txBox="1"/>
          <p:nvPr/>
        </p:nvSpPr>
        <p:spPr>
          <a:xfrm>
            <a:off x="2438400" y="3103169"/>
            <a:ext cx="8504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Build a protocol using the classical </a:t>
            </a:r>
            <a:r>
              <a:rPr lang="en-US" sz="2400" b="1" dirty="0"/>
              <a:t>Chandy-</a:t>
            </a:r>
            <a:r>
              <a:rPr lang="en-US" sz="2400" b="1" dirty="0" err="1"/>
              <a:t>Lamport</a:t>
            </a:r>
            <a:r>
              <a:rPr lang="en-US" sz="2400" dirty="0"/>
              <a:t> algorithm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C855592-72C5-7523-C187-C60116D6AD88}"/>
              </a:ext>
            </a:extLst>
          </p:cNvPr>
          <p:cNvCxnSpPr/>
          <p:nvPr/>
        </p:nvCxnSpPr>
        <p:spPr>
          <a:xfrm>
            <a:off x="380999" y="3744686"/>
            <a:ext cx="10918372" cy="0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198FEBA-316C-9117-8E86-66B62DB40EDE}"/>
              </a:ext>
            </a:extLst>
          </p:cNvPr>
          <p:cNvSpPr/>
          <p:nvPr/>
        </p:nvSpPr>
        <p:spPr>
          <a:xfrm>
            <a:off x="419655" y="4555699"/>
            <a:ext cx="620485" cy="6204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D3C5664-DD29-EA60-4AC0-A15FDA159059}"/>
              </a:ext>
            </a:extLst>
          </p:cNvPr>
          <p:cNvSpPr/>
          <p:nvPr/>
        </p:nvSpPr>
        <p:spPr>
          <a:xfrm>
            <a:off x="2380898" y="3935222"/>
            <a:ext cx="620485" cy="6204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FBC381-6ADC-344F-6116-3AEBDAA3ED7D}"/>
              </a:ext>
            </a:extLst>
          </p:cNvPr>
          <p:cNvSpPr/>
          <p:nvPr/>
        </p:nvSpPr>
        <p:spPr>
          <a:xfrm>
            <a:off x="2340982" y="5176176"/>
            <a:ext cx="620485" cy="6204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A947DD4-5D32-AA95-66C5-ADA83D9C995C}"/>
              </a:ext>
            </a:extLst>
          </p:cNvPr>
          <p:cNvSpPr/>
          <p:nvPr/>
        </p:nvSpPr>
        <p:spPr>
          <a:xfrm>
            <a:off x="4031898" y="3848881"/>
            <a:ext cx="620485" cy="6204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B5D833E-0411-56DB-726F-79556B91434A}"/>
              </a:ext>
            </a:extLst>
          </p:cNvPr>
          <p:cNvSpPr/>
          <p:nvPr/>
        </p:nvSpPr>
        <p:spPr>
          <a:xfrm>
            <a:off x="4784827" y="4948532"/>
            <a:ext cx="620485" cy="6204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CB49A2B2-69BD-D51B-CC43-7A53FCC60AEE}"/>
              </a:ext>
            </a:extLst>
          </p:cNvPr>
          <p:cNvSpPr/>
          <p:nvPr/>
        </p:nvSpPr>
        <p:spPr>
          <a:xfrm>
            <a:off x="3752496" y="5486414"/>
            <a:ext cx="620485" cy="6204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F82A985-7E70-66A6-790C-044B73CCB820}"/>
              </a:ext>
            </a:extLst>
          </p:cNvPr>
          <p:cNvCxnSpPr>
            <a:endCxn id="34" idx="2"/>
          </p:cNvCxnSpPr>
          <p:nvPr/>
        </p:nvCxnSpPr>
        <p:spPr>
          <a:xfrm flipV="1">
            <a:off x="846013" y="4245461"/>
            <a:ext cx="1534885" cy="473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D09A41-C6F7-2698-5D5D-A6B0FE290F0F}"/>
              </a:ext>
            </a:extLst>
          </p:cNvPr>
          <p:cNvCxnSpPr>
            <a:cxnSpLocks/>
            <a:stCxn id="30" idx="5"/>
            <a:endCxn id="40" idx="2"/>
          </p:cNvCxnSpPr>
          <p:nvPr/>
        </p:nvCxnSpPr>
        <p:spPr>
          <a:xfrm>
            <a:off x="949272" y="5085309"/>
            <a:ext cx="1391710" cy="4011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A8AFF19-BA90-E0DA-A975-18FB5A7765E8}"/>
              </a:ext>
            </a:extLst>
          </p:cNvPr>
          <p:cNvCxnSpPr>
            <a:cxnSpLocks/>
            <a:stCxn id="34" idx="6"/>
            <a:endCxn id="42" idx="2"/>
          </p:cNvCxnSpPr>
          <p:nvPr/>
        </p:nvCxnSpPr>
        <p:spPr>
          <a:xfrm flipV="1">
            <a:off x="3001383" y="4159120"/>
            <a:ext cx="1030515" cy="863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59C5735-2804-31DC-218B-5D733127BF74}"/>
              </a:ext>
            </a:extLst>
          </p:cNvPr>
          <p:cNvCxnSpPr>
            <a:cxnSpLocks/>
            <a:stCxn id="34" idx="6"/>
            <a:endCxn id="44" idx="1"/>
          </p:cNvCxnSpPr>
          <p:nvPr/>
        </p:nvCxnSpPr>
        <p:spPr>
          <a:xfrm>
            <a:off x="3001383" y="4245461"/>
            <a:ext cx="841981" cy="13318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CF2FBC8-5748-2DB2-F46A-280AE7A57DB7}"/>
              </a:ext>
            </a:extLst>
          </p:cNvPr>
          <p:cNvCxnSpPr>
            <a:cxnSpLocks/>
            <a:stCxn id="34" idx="6"/>
            <a:endCxn id="43" idx="1"/>
          </p:cNvCxnSpPr>
          <p:nvPr/>
        </p:nvCxnSpPr>
        <p:spPr>
          <a:xfrm>
            <a:off x="3001383" y="4245461"/>
            <a:ext cx="1874312" cy="7939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DC60E0A-2CC5-8DD8-8939-B30F27342A6D}"/>
              </a:ext>
            </a:extLst>
          </p:cNvPr>
          <p:cNvCxnSpPr>
            <a:cxnSpLocks/>
            <a:stCxn id="40" idx="0"/>
            <a:endCxn id="34" idx="4"/>
          </p:cNvCxnSpPr>
          <p:nvPr/>
        </p:nvCxnSpPr>
        <p:spPr>
          <a:xfrm flipV="1">
            <a:off x="2651225" y="4555699"/>
            <a:ext cx="39916" cy="6204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6F63733-6344-7952-1EB8-B3DD6AF2EA77}"/>
              </a:ext>
            </a:extLst>
          </p:cNvPr>
          <p:cNvCxnSpPr>
            <a:cxnSpLocks/>
            <a:stCxn id="40" idx="7"/>
            <a:endCxn id="42" idx="3"/>
          </p:cNvCxnSpPr>
          <p:nvPr/>
        </p:nvCxnSpPr>
        <p:spPr>
          <a:xfrm flipV="1">
            <a:off x="2870599" y="4378491"/>
            <a:ext cx="1252167" cy="88855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35C795C2-28A4-80B1-59EE-BF289D0A9309}"/>
              </a:ext>
            </a:extLst>
          </p:cNvPr>
          <p:cNvSpPr/>
          <p:nvPr/>
        </p:nvSpPr>
        <p:spPr>
          <a:xfrm>
            <a:off x="7058408" y="3833724"/>
            <a:ext cx="3254829" cy="64848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Assume FIFO channels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8BC2C4D-51E7-F63C-FBEA-E7917EF11C3F}"/>
              </a:ext>
            </a:extLst>
          </p:cNvPr>
          <p:cNvSpPr/>
          <p:nvPr/>
        </p:nvSpPr>
        <p:spPr>
          <a:xfrm>
            <a:off x="419655" y="4555699"/>
            <a:ext cx="620485" cy="620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9EDEE8E-0866-58DE-1B0D-B6C8578DD259}"/>
              </a:ext>
            </a:extLst>
          </p:cNvPr>
          <p:cNvSpPr txBox="1"/>
          <p:nvPr/>
        </p:nvSpPr>
        <p:spPr>
          <a:xfrm>
            <a:off x="143786" y="5929958"/>
            <a:ext cx="1838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Take local</a:t>
            </a:r>
          </a:p>
          <a:p>
            <a:r>
              <a:rPr lang="en-US" sz="2400" dirty="0"/>
              <a:t>snapshot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AADD3D7-64EC-2827-BD66-732660B1E742}"/>
              </a:ext>
            </a:extLst>
          </p:cNvPr>
          <p:cNvSpPr/>
          <p:nvPr/>
        </p:nvSpPr>
        <p:spPr>
          <a:xfrm>
            <a:off x="2379004" y="3931466"/>
            <a:ext cx="620485" cy="620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130302D-5364-A4A2-ADCA-6FAD8FAD538F}"/>
              </a:ext>
            </a:extLst>
          </p:cNvPr>
          <p:cNvSpPr/>
          <p:nvPr/>
        </p:nvSpPr>
        <p:spPr>
          <a:xfrm>
            <a:off x="2345669" y="5183306"/>
            <a:ext cx="620485" cy="62047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E9376CD-F618-DE39-04CD-B49F6F292FBE}"/>
              </a:ext>
            </a:extLst>
          </p:cNvPr>
          <p:cNvSpPr txBox="1"/>
          <p:nvPr/>
        </p:nvSpPr>
        <p:spPr>
          <a:xfrm>
            <a:off x="1945360" y="6093973"/>
            <a:ext cx="288014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2a. Propagate token</a:t>
            </a:r>
            <a:br>
              <a:rPr lang="en-US" sz="2400" dirty="0"/>
            </a:br>
            <a:r>
              <a:rPr lang="en-US" sz="2400" dirty="0"/>
              <a:t>2b. Send an ack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1536A52-1E14-651B-5F1F-E0813CFDBEC3}"/>
              </a:ext>
            </a:extLst>
          </p:cNvPr>
          <p:cNvSpPr txBox="1"/>
          <p:nvPr/>
        </p:nvSpPr>
        <p:spPr>
          <a:xfrm>
            <a:off x="4875695" y="5603693"/>
            <a:ext cx="1977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Record all</a:t>
            </a:r>
          </a:p>
          <a:p>
            <a:r>
              <a:rPr lang="en-US" sz="2400" dirty="0"/>
              <a:t>pre-snapshot </a:t>
            </a:r>
            <a:br>
              <a:rPr lang="en-US" sz="2400" dirty="0"/>
            </a:br>
            <a:r>
              <a:rPr lang="en-US" sz="2400" dirty="0"/>
              <a:t>messages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70B691D-9D4A-39F3-D904-9EE5AB3AFB4E}"/>
              </a:ext>
            </a:extLst>
          </p:cNvPr>
          <p:cNvCxnSpPr>
            <a:cxnSpLocks/>
            <a:endCxn id="75" idx="5"/>
          </p:cNvCxnSpPr>
          <p:nvPr/>
        </p:nvCxnSpPr>
        <p:spPr>
          <a:xfrm flipH="1" flipV="1">
            <a:off x="2908621" y="4461076"/>
            <a:ext cx="1901848" cy="742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Picture 77">
            <a:extLst>
              <a:ext uri="{FF2B5EF4-FFF2-40B4-BE49-F238E27FC236}">
                <a16:creationId xmlns:a16="http://schemas.microsoft.com/office/drawing/2014/main" id="{77256544-BD49-29B6-D60D-BE407E413C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55408" flipH="1">
            <a:off x="4011440" y="4502532"/>
            <a:ext cx="1073735" cy="10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322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-2.96296E-6 L -0.12786 -0.08449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93" y="-423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/>
      <p:bldP spid="75" grpId="0" animBg="1"/>
      <p:bldP spid="76" grpId="0" animBg="1"/>
      <p:bldP spid="77" grpId="0"/>
      <p:bldP spid="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24A2-90A9-C809-1BFB-9EA8983F0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292" y="284365"/>
            <a:ext cx="9779183" cy="890134"/>
          </a:xfrm>
        </p:spPr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4600D-EFA9-F95D-2DC3-A01C0BF5D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D240AC9-6792-705B-486E-E1A7E1E45F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0740718"/>
              </p:ext>
            </p:extLst>
          </p:nvPr>
        </p:nvGraphicFramePr>
        <p:xfrm>
          <a:off x="673099" y="1290562"/>
          <a:ext cx="10519229" cy="42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2F70A17-E459-1BCB-243F-366C53E273E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6398" y="-399578"/>
            <a:ext cx="3148153" cy="314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10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F24A-A24E-21C5-2C85-7659D7797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983" y="466928"/>
            <a:ext cx="9779183" cy="1325563"/>
          </a:xfrm>
        </p:spPr>
        <p:txBody>
          <a:bodyPr/>
          <a:lstStyle/>
          <a:p>
            <a:r>
              <a:rPr lang="en-IN" dirty="0"/>
              <a:t>How do you ensure a guaranteed CL and minimize WA?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FD628-4C1D-2E3B-D3FC-E418CA066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DF52968F-08D2-2518-1D57-5B01DDE836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00" y="2260024"/>
            <a:ext cx="1235483" cy="12354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82D6F4-F9D1-1E05-FC32-DDBE08B758A6}"/>
              </a:ext>
            </a:extLst>
          </p:cNvPr>
          <p:cNvSpPr txBox="1"/>
          <p:nvPr/>
        </p:nvSpPr>
        <p:spPr>
          <a:xfrm>
            <a:off x="1546294" y="2260024"/>
            <a:ext cx="536236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How do I </a:t>
            </a:r>
            <a:r>
              <a:rPr lang="en-IN" sz="2800" dirty="0">
                <a:solidFill>
                  <a:srgbClr val="FF0000"/>
                </a:solidFill>
                <a:latin typeface="Comic Sans MS" panose="030F0702030302020204" pitchFamily="66" charset="0"/>
              </a:rPr>
              <a:t>minimize</a:t>
            </a:r>
            <a:r>
              <a:rPr lang="en-IN" sz="2800" dirty="0">
                <a:latin typeface="Comic Sans MS" panose="030F0702030302020204" pitchFamily="66" charset="0"/>
              </a:rPr>
              <a:t> my study</a:t>
            </a:r>
            <a:br>
              <a:rPr lang="en-IN" sz="2800" dirty="0">
                <a:latin typeface="Comic Sans MS" panose="030F0702030302020204" pitchFamily="66" charset="0"/>
              </a:rPr>
            </a:br>
            <a:r>
              <a:rPr lang="en-IN" sz="2800" dirty="0">
                <a:latin typeface="Comic Sans MS" panose="030F0702030302020204" pitchFamily="66" charset="0"/>
              </a:rPr>
              <a:t>time before the exam, yet still</a:t>
            </a:r>
            <a:br>
              <a:rPr lang="en-IN" sz="2800" dirty="0">
                <a:latin typeface="Comic Sans MS" panose="030F0702030302020204" pitchFamily="66" charset="0"/>
              </a:rPr>
            </a:br>
            <a:r>
              <a:rPr lang="en-IN" sz="2800" dirty="0">
                <a:latin typeface="Comic Sans MS" panose="030F0702030302020204" pitchFamily="66" charset="0"/>
              </a:rPr>
              <a:t>pass with a B?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59681-AA79-A818-C002-6DA118E53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437" y="1730856"/>
            <a:ext cx="4076910" cy="35434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842022-F982-5B82-1500-90FF9E9E4A44}"/>
              </a:ext>
            </a:extLst>
          </p:cNvPr>
          <p:cNvSpPr txBox="1"/>
          <p:nvPr/>
        </p:nvSpPr>
        <p:spPr>
          <a:xfrm>
            <a:off x="143694" y="3906226"/>
            <a:ext cx="23613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403B53-1B94-CCF9-B968-D95EB0B5BC3A}"/>
              </a:ext>
            </a:extLst>
          </p:cNvPr>
          <p:cNvSpPr txBox="1"/>
          <p:nvPr/>
        </p:nvSpPr>
        <p:spPr>
          <a:xfrm>
            <a:off x="1971826" y="3941093"/>
            <a:ext cx="485100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Study a little bit during the</a:t>
            </a:r>
            <a:br>
              <a:rPr lang="en-IN" sz="2800" dirty="0">
                <a:latin typeface="Comic Sans MS" panose="030F0702030302020204" pitchFamily="66" charset="0"/>
              </a:rPr>
            </a:br>
            <a:r>
              <a:rPr lang="en-IN" sz="2800" dirty="0">
                <a:latin typeface="Comic Sans MS" panose="030F0702030302020204" pitchFamily="66" charset="0"/>
              </a:rPr>
              <a:t>semester.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E1A2BB-B4D8-FF76-B2E7-2B1A6DF3A3E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4751" y="4429847"/>
            <a:ext cx="1099201" cy="1099201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005A65B-9E2D-B47C-64A3-5366E8E06D29}"/>
              </a:ext>
            </a:extLst>
          </p:cNvPr>
          <p:cNvSpPr/>
          <p:nvPr/>
        </p:nvSpPr>
        <p:spPr>
          <a:xfrm>
            <a:off x="628653" y="5802090"/>
            <a:ext cx="6757799" cy="954107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Keep persisting some DRAM data to the NVM regularly. Ensure that CL is bounded.</a:t>
            </a:r>
          </a:p>
        </p:txBody>
      </p:sp>
    </p:spTree>
    <p:extLst>
      <p:ext uri="{BB962C8B-B14F-4D97-AF65-F5344CB8AC3E}">
        <p14:creationId xmlns:p14="http://schemas.microsoft.com/office/powerpoint/2010/main" val="375702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817" y="1709058"/>
            <a:ext cx="5724195" cy="2329083"/>
          </a:xfrm>
        </p:spPr>
        <p:txBody>
          <a:bodyPr/>
          <a:lstStyle/>
          <a:p>
            <a:r>
              <a:rPr lang="en-US" sz="8000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810243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4B214-0E49-C822-6194-82128548966A}"/>
              </a:ext>
            </a:extLst>
          </p:cNvPr>
          <p:cNvSpPr txBox="1"/>
          <p:nvPr/>
        </p:nvSpPr>
        <p:spPr>
          <a:xfrm>
            <a:off x="2824341" y="-14005"/>
            <a:ext cx="53804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u="sng" dirty="0"/>
              <a:t>Overview of the Scheme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BD979E-7FCA-0086-5BF4-1C97BEA5329F}"/>
              </a:ext>
            </a:extLst>
          </p:cNvPr>
          <p:cNvSpPr/>
          <p:nvPr/>
        </p:nvSpPr>
        <p:spPr>
          <a:xfrm>
            <a:off x="3529584" y="1078992"/>
            <a:ext cx="3767328" cy="4389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Start the checkpoint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A72299-EC9A-473C-23F2-266EAC81D554}"/>
              </a:ext>
            </a:extLst>
          </p:cNvPr>
          <p:cNvSpPr/>
          <p:nvPr/>
        </p:nvSpPr>
        <p:spPr>
          <a:xfrm>
            <a:off x="4425696" y="1847529"/>
            <a:ext cx="2157984" cy="3749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Flush the NoC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255594F-B2C2-2AA7-5561-8E792CAA4CDE}"/>
              </a:ext>
            </a:extLst>
          </p:cNvPr>
          <p:cNvSpPr/>
          <p:nvPr/>
        </p:nvSpPr>
        <p:spPr>
          <a:xfrm>
            <a:off x="5394960" y="1517904"/>
            <a:ext cx="228600" cy="3296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09D461D-81F8-4E43-80DD-0190725BC623}"/>
              </a:ext>
            </a:extLst>
          </p:cNvPr>
          <p:cNvSpPr/>
          <p:nvPr/>
        </p:nvSpPr>
        <p:spPr>
          <a:xfrm>
            <a:off x="429768" y="2740592"/>
            <a:ext cx="3867912" cy="834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Scrub the caches and send data to the lower level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D4DFD3-B09F-AFDC-3BAD-042EAD3DC291}"/>
              </a:ext>
            </a:extLst>
          </p:cNvPr>
          <p:cNvSpPr/>
          <p:nvPr/>
        </p:nvSpPr>
        <p:spPr>
          <a:xfrm>
            <a:off x="429768" y="3807392"/>
            <a:ext cx="3867912" cy="834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Scrub the LLC (send data to NVM and the DRAM)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23059F-1FB9-6703-59E0-33F8CB522B96}"/>
              </a:ext>
            </a:extLst>
          </p:cNvPr>
          <p:cNvSpPr/>
          <p:nvPr/>
        </p:nvSpPr>
        <p:spPr>
          <a:xfrm>
            <a:off x="6583680" y="2972680"/>
            <a:ext cx="3867912" cy="83471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Scrub the DRAM and send data to the NVM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35118352-FC95-8EEC-E02C-51959538DD40}"/>
              </a:ext>
            </a:extLst>
          </p:cNvPr>
          <p:cNvSpPr/>
          <p:nvPr/>
        </p:nvSpPr>
        <p:spPr>
          <a:xfrm>
            <a:off x="2135124" y="3526536"/>
            <a:ext cx="228600" cy="3296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702D41C-D1C0-B680-6A88-EC076434E99A}"/>
              </a:ext>
            </a:extLst>
          </p:cNvPr>
          <p:cNvSpPr/>
          <p:nvPr/>
        </p:nvSpPr>
        <p:spPr>
          <a:xfrm>
            <a:off x="3855720" y="4843712"/>
            <a:ext cx="3867912" cy="37490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Coalesce data on chip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841D8EE6-1A40-1C71-BE93-8607264F6949}"/>
              </a:ext>
            </a:extLst>
          </p:cNvPr>
          <p:cNvSpPr/>
          <p:nvPr/>
        </p:nvSpPr>
        <p:spPr>
          <a:xfrm rot="19463245">
            <a:off x="4122502" y="4552350"/>
            <a:ext cx="228600" cy="3296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C7BF92A-02CA-9C1B-B1AD-4437EFE6EAF7}"/>
              </a:ext>
            </a:extLst>
          </p:cNvPr>
          <p:cNvSpPr/>
          <p:nvPr/>
        </p:nvSpPr>
        <p:spPr>
          <a:xfrm>
            <a:off x="7060630" y="3818300"/>
            <a:ext cx="228600" cy="1025412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DDBAFDCA-C5A2-8157-A5E6-E602A5ABAB85}"/>
              </a:ext>
            </a:extLst>
          </p:cNvPr>
          <p:cNvSpPr/>
          <p:nvPr/>
        </p:nvSpPr>
        <p:spPr>
          <a:xfrm>
            <a:off x="5623560" y="5218616"/>
            <a:ext cx="228600" cy="32962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A68D2CB-8B60-E586-B67A-05158E1AED7E}"/>
              </a:ext>
            </a:extLst>
          </p:cNvPr>
          <p:cNvSpPr/>
          <p:nvPr/>
        </p:nvSpPr>
        <p:spPr>
          <a:xfrm>
            <a:off x="3855720" y="5593520"/>
            <a:ext cx="3867912" cy="374904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Finish the scrubbing</a:t>
            </a:r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02BAAA68-C806-8E54-62CF-B4E6DC6BD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097A8B-3A0E-6EEB-2EAC-8C7FCA6FE1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58495" y="100882"/>
            <a:ext cx="1746647" cy="1746647"/>
          </a:xfrm>
          <a:prstGeom prst="rect">
            <a:avLst/>
          </a:prstGeom>
        </p:spPr>
      </p:pic>
      <p:sp>
        <p:nvSpPr>
          <p:cNvPr id="33" name="Arrow: Down 32">
            <a:extLst>
              <a:ext uri="{FF2B5EF4-FFF2-40B4-BE49-F238E27FC236}">
                <a16:creationId xmlns:a16="http://schemas.microsoft.com/office/drawing/2014/main" id="{FA2697D7-68CC-57A5-2DE5-C87EB99118A7}"/>
              </a:ext>
            </a:extLst>
          </p:cNvPr>
          <p:cNvSpPr/>
          <p:nvPr/>
        </p:nvSpPr>
        <p:spPr>
          <a:xfrm rot="3946156">
            <a:off x="3571913" y="1617208"/>
            <a:ext cx="228600" cy="166741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5EA209F-ECEE-7232-DE4D-734F70204EAF}"/>
              </a:ext>
            </a:extLst>
          </p:cNvPr>
          <p:cNvSpPr/>
          <p:nvPr/>
        </p:nvSpPr>
        <p:spPr>
          <a:xfrm rot="18092039">
            <a:off x="7174930" y="1721883"/>
            <a:ext cx="228600" cy="168543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1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33" grpId="0" animBg="1"/>
      <p:bldP spid="3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A82F-A55D-025A-DAC5-FA73850A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E16350-995A-93E2-62FA-D594480D230D}"/>
              </a:ext>
            </a:extLst>
          </p:cNvPr>
          <p:cNvSpPr/>
          <p:nvPr/>
        </p:nvSpPr>
        <p:spPr>
          <a:xfrm>
            <a:off x="679603" y="657895"/>
            <a:ext cx="9714786" cy="9720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Cores/Caches: Tracking snapshot data requires a single bit!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A9BF3F-D137-5945-BF75-DF1938733F97}"/>
              </a:ext>
            </a:extLst>
          </p:cNvPr>
          <p:cNvSpPr/>
          <p:nvPr/>
        </p:nvSpPr>
        <p:spPr>
          <a:xfrm>
            <a:off x="2006498" y="3648706"/>
            <a:ext cx="1668783" cy="794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SB =0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78DF60-4201-7E79-BDB4-6504F10715AA}"/>
              </a:ext>
            </a:extLst>
          </p:cNvPr>
          <p:cNvSpPr/>
          <p:nvPr/>
        </p:nvSpPr>
        <p:spPr>
          <a:xfrm>
            <a:off x="3868213" y="3648705"/>
            <a:ext cx="1668783" cy="794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SB =1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23260B-4C54-734C-E891-2679790E43D6}"/>
              </a:ext>
            </a:extLst>
          </p:cNvPr>
          <p:cNvSpPr/>
          <p:nvPr/>
        </p:nvSpPr>
        <p:spPr>
          <a:xfrm>
            <a:off x="6980199" y="3709826"/>
            <a:ext cx="1668783" cy="794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SB =1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18C1F-8B6C-2ED9-293C-5933BF2A5C64}"/>
              </a:ext>
            </a:extLst>
          </p:cNvPr>
          <p:cNvSpPr/>
          <p:nvPr/>
        </p:nvSpPr>
        <p:spPr>
          <a:xfrm>
            <a:off x="8841914" y="3693381"/>
            <a:ext cx="1668783" cy="79432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SB =0</a:t>
            </a:r>
            <a:endParaRPr lang="en-SG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3D7CB7-4E45-14C5-A59C-4036F7381148}"/>
              </a:ext>
            </a:extLst>
          </p:cNvPr>
          <p:cNvCxnSpPr>
            <a:cxnSpLocks/>
          </p:cNvCxnSpPr>
          <p:nvPr/>
        </p:nvCxnSpPr>
        <p:spPr>
          <a:xfrm>
            <a:off x="1813565" y="2964380"/>
            <a:ext cx="0" cy="21747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55F7EA-2E75-2BF8-1ADB-6A519D288A5B}"/>
              </a:ext>
            </a:extLst>
          </p:cNvPr>
          <p:cNvSpPr/>
          <p:nvPr/>
        </p:nvSpPr>
        <p:spPr>
          <a:xfrm>
            <a:off x="593309" y="2585138"/>
            <a:ext cx="2677426" cy="3792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Epoch 0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D0CE63C5-0BBE-1C4D-10C1-390EF95B1CA6}"/>
              </a:ext>
            </a:extLst>
          </p:cNvPr>
          <p:cNvSpPr/>
          <p:nvPr/>
        </p:nvSpPr>
        <p:spPr>
          <a:xfrm>
            <a:off x="1590617" y="5364019"/>
            <a:ext cx="1903839" cy="929903"/>
          </a:xfrm>
          <a:prstGeom prst="wedgeRoundRectCallout">
            <a:avLst>
              <a:gd name="adj1" fmla="val 8314"/>
              <a:gd name="adj2" fmla="val -15060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Post-</a:t>
            </a:r>
            <a:r>
              <a:rPr lang="en-US" sz="2400" dirty="0">
                <a:solidFill>
                  <a:sysClr val="windowText" lastClr="000000"/>
                </a:solidFill>
              </a:rPr>
              <a:t>Snapshot</a:t>
            </a:r>
            <a:endParaRPr lang="en-SG" sz="2400" dirty="0">
              <a:solidFill>
                <a:sysClr val="windowText" lastClr="000000"/>
              </a:solidFill>
            </a:endParaRP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CEAD9E9-8EA2-FFCB-AB99-F57819B16FA7}"/>
              </a:ext>
            </a:extLst>
          </p:cNvPr>
          <p:cNvSpPr/>
          <p:nvPr/>
        </p:nvSpPr>
        <p:spPr>
          <a:xfrm>
            <a:off x="3868213" y="5518336"/>
            <a:ext cx="1903839" cy="929903"/>
          </a:xfrm>
          <a:prstGeom prst="wedgeRoundRectCallout">
            <a:avLst>
              <a:gd name="adj1" fmla="val -6234"/>
              <a:gd name="adj2" fmla="val -16126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Pre-</a:t>
            </a:r>
            <a:r>
              <a:rPr lang="en-US" sz="2400" dirty="0">
                <a:solidFill>
                  <a:sysClr val="windowText" lastClr="000000"/>
                </a:solidFill>
              </a:rPr>
              <a:t>Snapshot</a:t>
            </a:r>
            <a:endParaRPr lang="en-SG" sz="2400" dirty="0">
              <a:solidFill>
                <a:sysClr val="windowText" lastClr="000000"/>
              </a:solidFill>
            </a:endParaRPr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9C4A73D7-D58F-2A3C-825B-EF2A0E7EA935}"/>
              </a:ext>
            </a:extLst>
          </p:cNvPr>
          <p:cNvSpPr/>
          <p:nvPr/>
        </p:nvSpPr>
        <p:spPr>
          <a:xfrm>
            <a:off x="6593039" y="5372153"/>
            <a:ext cx="1903839" cy="921769"/>
          </a:xfrm>
          <a:prstGeom prst="wedgeRoundRectCallout">
            <a:avLst>
              <a:gd name="adj1" fmla="val -322"/>
              <a:gd name="adj2" fmla="val -151351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Post</a:t>
            </a:r>
            <a:r>
              <a:rPr lang="en-US" sz="2400" dirty="0">
                <a:solidFill>
                  <a:sysClr val="windowText" lastClr="000000"/>
                </a:solidFill>
              </a:rPr>
              <a:t>-Snapshot</a:t>
            </a:r>
            <a:endParaRPr lang="en-SG" sz="2400" dirty="0">
              <a:solidFill>
                <a:sysClr val="windowText" lastClr="000000"/>
              </a:solidFill>
            </a:endParaRP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F0F173A-9AA8-68A1-978D-B138A5344569}"/>
              </a:ext>
            </a:extLst>
          </p:cNvPr>
          <p:cNvSpPr/>
          <p:nvPr/>
        </p:nvSpPr>
        <p:spPr>
          <a:xfrm>
            <a:off x="9083287" y="5347377"/>
            <a:ext cx="1903839" cy="852728"/>
          </a:xfrm>
          <a:prstGeom prst="wedgeRoundRectCallout">
            <a:avLst>
              <a:gd name="adj1" fmla="val -8403"/>
              <a:gd name="adj2" fmla="val -14925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Pre</a:t>
            </a:r>
            <a:r>
              <a:rPr lang="en-US" sz="2400" dirty="0">
                <a:solidFill>
                  <a:sysClr val="windowText" lastClr="000000"/>
                </a:solidFill>
              </a:rPr>
              <a:t>-Snapshot</a:t>
            </a:r>
            <a:endParaRPr lang="en-SG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7B793E8-A5EE-4240-ED66-0921D36EBD6A}"/>
              </a:ext>
            </a:extLst>
          </p:cNvPr>
          <p:cNvCxnSpPr>
            <a:cxnSpLocks/>
          </p:cNvCxnSpPr>
          <p:nvPr/>
        </p:nvCxnSpPr>
        <p:spPr>
          <a:xfrm>
            <a:off x="6861742" y="2964380"/>
            <a:ext cx="0" cy="21747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F5A22F-545B-FCC6-433B-C5883332D8B2}"/>
              </a:ext>
            </a:extLst>
          </p:cNvPr>
          <p:cNvSpPr/>
          <p:nvPr/>
        </p:nvSpPr>
        <p:spPr>
          <a:xfrm>
            <a:off x="5641486" y="2585138"/>
            <a:ext cx="2677426" cy="379242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Epoch 1</a:t>
            </a:r>
            <a:endParaRPr lang="en-SG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45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988" y="2492943"/>
            <a:ext cx="5724195" cy="1251283"/>
          </a:xfrm>
        </p:spPr>
        <p:txBody>
          <a:bodyPr/>
          <a:lstStyle/>
          <a:p>
            <a:r>
              <a:rPr lang="en-US" sz="8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074351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A82F-A55D-025A-DAC5-FA73850A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0AA04B-8315-5496-FD96-85DA70F761E2}"/>
              </a:ext>
            </a:extLst>
          </p:cNvPr>
          <p:cNvSpPr/>
          <p:nvPr/>
        </p:nvSpPr>
        <p:spPr>
          <a:xfrm>
            <a:off x="1496348" y="571930"/>
            <a:ext cx="6639697" cy="596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Step 2: FLUSH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1E1DD9-9F33-1AA8-E997-D39445C4BE56}"/>
              </a:ext>
            </a:extLst>
          </p:cNvPr>
          <p:cNvSpPr/>
          <p:nvPr/>
        </p:nvSpPr>
        <p:spPr>
          <a:xfrm>
            <a:off x="3752429" y="5058118"/>
            <a:ext cx="2958256" cy="55887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FF0000"/>
                </a:solidFill>
              </a:rPr>
              <a:t>Non-Trivial</a:t>
            </a:r>
            <a:endParaRPr lang="en-SG" sz="4000" b="1" dirty="0">
              <a:solidFill>
                <a:srgbClr val="FF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B2C8E68-F841-2621-3A9C-200E1D44A80F}"/>
              </a:ext>
            </a:extLst>
          </p:cNvPr>
          <p:cNvSpPr/>
          <p:nvPr/>
        </p:nvSpPr>
        <p:spPr>
          <a:xfrm>
            <a:off x="4304710" y="1869277"/>
            <a:ext cx="1515762" cy="235474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Cache</a:t>
            </a:r>
            <a:endParaRPr lang="en-SG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0CC4D09-5536-22EE-B5B5-367132575178}"/>
              </a:ext>
            </a:extLst>
          </p:cNvPr>
          <p:cNvSpPr/>
          <p:nvPr/>
        </p:nvSpPr>
        <p:spPr>
          <a:xfrm>
            <a:off x="4304710" y="2956034"/>
            <a:ext cx="1515762" cy="1812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731B4E-7294-C74B-3331-500A1E27590B}"/>
              </a:ext>
            </a:extLst>
          </p:cNvPr>
          <p:cNvCxnSpPr>
            <a:cxnSpLocks/>
          </p:cNvCxnSpPr>
          <p:nvPr/>
        </p:nvCxnSpPr>
        <p:spPr>
          <a:xfrm flipH="1">
            <a:off x="5820472" y="3053594"/>
            <a:ext cx="9955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7181F45-10D2-E759-425B-195BA2750F69}"/>
              </a:ext>
            </a:extLst>
          </p:cNvPr>
          <p:cNvSpPr/>
          <p:nvPr/>
        </p:nvSpPr>
        <p:spPr>
          <a:xfrm>
            <a:off x="6816029" y="2738968"/>
            <a:ext cx="1817332" cy="499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Scrubber</a:t>
            </a:r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A9427D-E7CD-A5DA-827E-36A08FCA9C71}"/>
              </a:ext>
            </a:extLst>
          </p:cNvPr>
          <p:cNvCxnSpPr>
            <a:cxnSpLocks/>
          </p:cNvCxnSpPr>
          <p:nvPr/>
        </p:nvCxnSpPr>
        <p:spPr>
          <a:xfrm flipH="1">
            <a:off x="5820472" y="2368924"/>
            <a:ext cx="995558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FE84503-2EB7-EEFF-981D-C9B261902C3B}"/>
              </a:ext>
            </a:extLst>
          </p:cNvPr>
          <p:cNvSpPr/>
          <p:nvPr/>
        </p:nvSpPr>
        <p:spPr>
          <a:xfrm>
            <a:off x="6816030" y="2054298"/>
            <a:ext cx="1515762" cy="49964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Write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5" name="Speech Bubble: Oval 24">
            <a:extLst>
              <a:ext uri="{FF2B5EF4-FFF2-40B4-BE49-F238E27FC236}">
                <a16:creationId xmlns:a16="http://schemas.microsoft.com/office/drawing/2014/main" id="{406AB893-9B29-FA22-25AC-95051C403C2A}"/>
              </a:ext>
            </a:extLst>
          </p:cNvPr>
          <p:cNvSpPr/>
          <p:nvPr/>
        </p:nvSpPr>
        <p:spPr>
          <a:xfrm>
            <a:off x="3999909" y="2514683"/>
            <a:ext cx="1586101" cy="707778"/>
          </a:xfrm>
          <a:prstGeom prst="wedgeEllipseCallout">
            <a:avLst>
              <a:gd name="adj1" fmla="val 68415"/>
              <a:gd name="adj2" fmla="val -6838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WAR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Speech Bubble: Oval 25">
            <a:extLst>
              <a:ext uri="{FF2B5EF4-FFF2-40B4-BE49-F238E27FC236}">
                <a16:creationId xmlns:a16="http://schemas.microsoft.com/office/drawing/2014/main" id="{0B78EB02-B43F-C29A-C7A1-36D3A03EA31B}"/>
              </a:ext>
            </a:extLst>
          </p:cNvPr>
          <p:cNvSpPr/>
          <p:nvPr/>
        </p:nvSpPr>
        <p:spPr>
          <a:xfrm>
            <a:off x="7375800" y="3420526"/>
            <a:ext cx="3236822" cy="1074709"/>
          </a:xfrm>
          <a:prstGeom prst="wedgeEllipseCallout">
            <a:avLst>
              <a:gd name="adj1" fmla="val -31776"/>
              <a:gd name="adj2" fmla="val -7458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Persist long lived lines</a:t>
            </a:r>
            <a:endParaRPr lang="en-SG" sz="2800" b="1" dirty="0">
              <a:solidFill>
                <a:sysClr val="windowText" lastClr="000000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01985334-4B31-C78F-E1A0-3EAA94DDF1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17351" y="1986281"/>
            <a:ext cx="806596" cy="8065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2C7465-631B-6977-9875-F23588E54E7D}"/>
              </a:ext>
            </a:extLst>
          </p:cNvPr>
          <p:cNvSpPr txBox="1"/>
          <p:nvPr/>
        </p:nvSpPr>
        <p:spPr>
          <a:xfrm>
            <a:off x="29795" y="2749086"/>
            <a:ext cx="400782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Comic Sans MS" panose="030F0702030302020204" pitchFamily="66" charset="0"/>
              </a:rPr>
              <a:t>Can a core read data </a:t>
            </a:r>
            <a:br>
              <a:rPr lang="en-IN" sz="2800" dirty="0">
                <a:latin typeface="Comic Sans MS" panose="030F0702030302020204" pitchFamily="66" charset="0"/>
              </a:rPr>
            </a:br>
            <a:r>
              <a:rPr lang="en-IN" sz="2800" dirty="0">
                <a:latin typeface="Comic Sans MS" panose="030F0702030302020204" pitchFamily="66" charset="0"/>
              </a:rPr>
              <a:t>from a newer version? 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B6F44C57-CE9A-9CE5-3FCE-D009DEA7A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4334" y="4886089"/>
            <a:ext cx="902932" cy="9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1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2" grpId="0" animBg="1"/>
      <p:bldP spid="24" grpId="0" animBg="1"/>
      <p:bldP spid="25" grpId="0" animBg="1"/>
      <p:bldP spid="26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ABE3-7AA0-1F2D-E38B-43F3BA51F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99" y="101803"/>
            <a:ext cx="9779183" cy="1325563"/>
          </a:xfrm>
        </p:spPr>
        <p:txBody>
          <a:bodyPr/>
          <a:lstStyle/>
          <a:p>
            <a:r>
              <a:rPr lang="en-IN" dirty="0" err="1"/>
              <a:t>Lemmae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2AB302-E802-450C-436F-21B3A0D6B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CC19F-6210-D6A7-2174-9AB18A391C36}"/>
              </a:ext>
            </a:extLst>
          </p:cNvPr>
          <p:cNvSpPr txBox="1"/>
          <p:nvPr/>
        </p:nvSpPr>
        <p:spPr>
          <a:xfrm>
            <a:off x="81295" y="3613387"/>
            <a:ext cx="11153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Lemma 1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 A post-snapshot message never reaches a router in state </a:t>
            </a:r>
            <a:r>
              <a:rPr lang="en-US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NTR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SG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83F5D-B94B-9D47-291B-3D5DEEC30534}"/>
              </a:ext>
            </a:extLst>
          </p:cNvPr>
          <p:cNvSpPr txBox="1"/>
          <p:nvPr/>
        </p:nvSpPr>
        <p:spPr>
          <a:xfrm>
            <a:off x="0" y="4105718"/>
            <a:ext cx="118953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Lemma 2</a:t>
            </a:r>
            <a:r>
              <a:rPr lang="en-US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 A pre-snapshot marked message is counted by only a single router.</a:t>
            </a:r>
            <a:endParaRPr lang="en-SG" sz="28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BF5CB8-0BEF-987A-8408-BA94DA575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070" y="101803"/>
            <a:ext cx="3396507" cy="343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537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720EE-6A4C-9055-C791-DC8E45AB9F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B554DD-1AF9-910A-D56E-D4C3D4A4A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250" y="1004095"/>
            <a:ext cx="11065483" cy="4849809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B43C6A-09E4-B716-0F4F-10061C589911}"/>
              </a:ext>
            </a:extLst>
          </p:cNvPr>
          <p:cNvSpPr/>
          <p:nvPr/>
        </p:nvSpPr>
        <p:spPr>
          <a:xfrm>
            <a:off x="3930732" y="101803"/>
            <a:ext cx="3645725" cy="1121355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FF0000"/>
                </a:solidFill>
              </a:rPr>
              <a:t>Not possible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C4146A2-E698-BDC4-B5A0-4B1AEB6492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6958" y="191168"/>
            <a:ext cx="942623" cy="9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62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98A81-2CEB-CA10-4F59-A68A8306A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9D68C52-595A-19EB-F58D-291A44DC4F55}"/>
              </a:ext>
            </a:extLst>
          </p:cNvPr>
          <p:cNvSpPr/>
          <p:nvPr/>
        </p:nvSpPr>
        <p:spPr>
          <a:xfrm>
            <a:off x="402997" y="1361280"/>
            <a:ext cx="993702" cy="1250290"/>
          </a:xfrm>
          <a:custGeom>
            <a:avLst/>
            <a:gdLst>
              <a:gd name="connsiteX0" fmla="*/ 0 w 1419574"/>
              <a:gd name="connsiteY0" fmla="*/ 0 h 993701"/>
              <a:gd name="connsiteX1" fmla="*/ 922724 w 1419574"/>
              <a:gd name="connsiteY1" fmla="*/ 0 h 993701"/>
              <a:gd name="connsiteX2" fmla="*/ 1419574 w 1419574"/>
              <a:gd name="connsiteY2" fmla="*/ 496851 h 993701"/>
              <a:gd name="connsiteX3" fmla="*/ 922724 w 1419574"/>
              <a:gd name="connsiteY3" fmla="*/ 993701 h 993701"/>
              <a:gd name="connsiteX4" fmla="*/ 0 w 1419574"/>
              <a:gd name="connsiteY4" fmla="*/ 993701 h 993701"/>
              <a:gd name="connsiteX5" fmla="*/ 496851 w 1419574"/>
              <a:gd name="connsiteY5" fmla="*/ 496851 h 993701"/>
              <a:gd name="connsiteX6" fmla="*/ 0 w 1419574"/>
              <a:gd name="connsiteY6" fmla="*/ 0 h 9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574" h="993701">
                <a:moveTo>
                  <a:pt x="1419573" y="0"/>
                </a:moveTo>
                <a:lnTo>
                  <a:pt x="1419573" y="645906"/>
                </a:lnTo>
                <a:lnTo>
                  <a:pt x="709786" y="993701"/>
                </a:lnTo>
                <a:lnTo>
                  <a:pt x="1" y="645906"/>
                </a:lnTo>
                <a:lnTo>
                  <a:pt x="1" y="0"/>
                </a:lnTo>
                <a:lnTo>
                  <a:pt x="709786" y="347796"/>
                </a:lnTo>
                <a:lnTo>
                  <a:pt x="141957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511457" rIns="14605" bIns="51145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READ</a:t>
            </a:r>
            <a:endParaRPr lang="en-SG" sz="2300" kern="1200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0B92251-5CD5-5535-250B-C2C6CA6480A7}"/>
              </a:ext>
            </a:extLst>
          </p:cNvPr>
          <p:cNvSpPr/>
          <p:nvPr/>
        </p:nvSpPr>
        <p:spPr>
          <a:xfrm>
            <a:off x="402997" y="2306208"/>
            <a:ext cx="993702" cy="1250290"/>
          </a:xfrm>
          <a:custGeom>
            <a:avLst/>
            <a:gdLst>
              <a:gd name="connsiteX0" fmla="*/ 0 w 1419574"/>
              <a:gd name="connsiteY0" fmla="*/ 0 h 993701"/>
              <a:gd name="connsiteX1" fmla="*/ 922724 w 1419574"/>
              <a:gd name="connsiteY1" fmla="*/ 0 h 993701"/>
              <a:gd name="connsiteX2" fmla="*/ 1419574 w 1419574"/>
              <a:gd name="connsiteY2" fmla="*/ 496851 h 993701"/>
              <a:gd name="connsiteX3" fmla="*/ 922724 w 1419574"/>
              <a:gd name="connsiteY3" fmla="*/ 993701 h 993701"/>
              <a:gd name="connsiteX4" fmla="*/ 0 w 1419574"/>
              <a:gd name="connsiteY4" fmla="*/ 993701 h 993701"/>
              <a:gd name="connsiteX5" fmla="*/ 496851 w 1419574"/>
              <a:gd name="connsiteY5" fmla="*/ 496851 h 993701"/>
              <a:gd name="connsiteX6" fmla="*/ 0 w 1419574"/>
              <a:gd name="connsiteY6" fmla="*/ 0 h 9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574" h="993701">
                <a:moveTo>
                  <a:pt x="1419573" y="0"/>
                </a:moveTo>
                <a:lnTo>
                  <a:pt x="1419573" y="645906"/>
                </a:lnTo>
                <a:lnTo>
                  <a:pt x="709786" y="993701"/>
                </a:lnTo>
                <a:lnTo>
                  <a:pt x="1" y="645906"/>
                </a:lnTo>
                <a:lnTo>
                  <a:pt x="1" y="0"/>
                </a:lnTo>
                <a:lnTo>
                  <a:pt x="709786" y="347796"/>
                </a:lnTo>
                <a:lnTo>
                  <a:pt x="141957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511457" rIns="14605" bIns="51145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GETS</a:t>
            </a:r>
            <a:endParaRPr lang="en-SG" sz="2300" kern="12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20BBEC9-450F-C3CE-69C7-E87211A7D42C}"/>
              </a:ext>
            </a:extLst>
          </p:cNvPr>
          <p:cNvSpPr/>
          <p:nvPr/>
        </p:nvSpPr>
        <p:spPr>
          <a:xfrm>
            <a:off x="1396698" y="3170406"/>
            <a:ext cx="9587055" cy="2769864"/>
          </a:xfrm>
          <a:custGeom>
            <a:avLst/>
            <a:gdLst>
              <a:gd name="connsiteX0" fmla="*/ 153790 w 922723"/>
              <a:gd name="connsiteY0" fmla="*/ 0 h 9587055"/>
              <a:gd name="connsiteX1" fmla="*/ 768933 w 922723"/>
              <a:gd name="connsiteY1" fmla="*/ 0 h 9587055"/>
              <a:gd name="connsiteX2" fmla="*/ 922723 w 922723"/>
              <a:gd name="connsiteY2" fmla="*/ 153790 h 9587055"/>
              <a:gd name="connsiteX3" fmla="*/ 922723 w 922723"/>
              <a:gd name="connsiteY3" fmla="*/ 9587055 h 9587055"/>
              <a:gd name="connsiteX4" fmla="*/ 922723 w 922723"/>
              <a:gd name="connsiteY4" fmla="*/ 9587055 h 9587055"/>
              <a:gd name="connsiteX5" fmla="*/ 0 w 922723"/>
              <a:gd name="connsiteY5" fmla="*/ 9587055 h 9587055"/>
              <a:gd name="connsiteX6" fmla="*/ 0 w 922723"/>
              <a:gd name="connsiteY6" fmla="*/ 9587055 h 9587055"/>
              <a:gd name="connsiteX7" fmla="*/ 0 w 922723"/>
              <a:gd name="connsiteY7" fmla="*/ 153790 h 9587055"/>
              <a:gd name="connsiteX8" fmla="*/ 153790 w 922723"/>
              <a:gd name="connsiteY8" fmla="*/ 0 h 958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2723" h="9587055">
                <a:moveTo>
                  <a:pt x="922723" y="1597875"/>
                </a:moveTo>
                <a:lnTo>
                  <a:pt x="922723" y="7989180"/>
                </a:lnTo>
                <a:cubicBezTo>
                  <a:pt x="922723" y="8871660"/>
                  <a:pt x="916096" y="9587050"/>
                  <a:pt x="907921" y="9587050"/>
                </a:cubicBezTo>
                <a:lnTo>
                  <a:pt x="0" y="9587050"/>
                </a:lnTo>
                <a:lnTo>
                  <a:pt x="0" y="9587050"/>
                </a:lnTo>
                <a:lnTo>
                  <a:pt x="0" y="5"/>
                </a:lnTo>
                <a:lnTo>
                  <a:pt x="0" y="5"/>
                </a:lnTo>
                <a:lnTo>
                  <a:pt x="907921" y="5"/>
                </a:lnTo>
                <a:cubicBezTo>
                  <a:pt x="916096" y="5"/>
                  <a:pt x="922723" y="715395"/>
                  <a:pt x="922723" y="1597875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58379" rIns="58379" bIns="58379" numCol="1" spcCol="1270" anchor="ctr" anchorCtr="0">
            <a:noAutofit/>
          </a:bodyPr>
          <a:lstStyle/>
          <a:p>
            <a:pPr marL="0" lvl="1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en-SG" sz="3600" b="1" kern="1200" dirty="0">
                <a:solidFill>
                  <a:srgbClr val="C00000"/>
                </a:solidFill>
              </a:rPr>
              <a:t>Evict</a:t>
            </a:r>
            <a:r>
              <a:rPr lang="en-SG" sz="3600" kern="1200" dirty="0"/>
              <a:t> pre-snapshotted lines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8ED8781-A1B4-7FC3-B3AC-E32C846C1F9A}"/>
              </a:ext>
            </a:extLst>
          </p:cNvPr>
          <p:cNvSpPr/>
          <p:nvPr/>
        </p:nvSpPr>
        <p:spPr>
          <a:xfrm>
            <a:off x="402997" y="3251138"/>
            <a:ext cx="993702" cy="1250290"/>
          </a:xfrm>
          <a:custGeom>
            <a:avLst/>
            <a:gdLst>
              <a:gd name="connsiteX0" fmla="*/ 0 w 1419574"/>
              <a:gd name="connsiteY0" fmla="*/ 0 h 993701"/>
              <a:gd name="connsiteX1" fmla="*/ 922724 w 1419574"/>
              <a:gd name="connsiteY1" fmla="*/ 0 h 993701"/>
              <a:gd name="connsiteX2" fmla="*/ 1419574 w 1419574"/>
              <a:gd name="connsiteY2" fmla="*/ 496851 h 993701"/>
              <a:gd name="connsiteX3" fmla="*/ 922724 w 1419574"/>
              <a:gd name="connsiteY3" fmla="*/ 993701 h 993701"/>
              <a:gd name="connsiteX4" fmla="*/ 0 w 1419574"/>
              <a:gd name="connsiteY4" fmla="*/ 993701 h 993701"/>
              <a:gd name="connsiteX5" fmla="*/ 496851 w 1419574"/>
              <a:gd name="connsiteY5" fmla="*/ 496851 h 993701"/>
              <a:gd name="connsiteX6" fmla="*/ 0 w 1419574"/>
              <a:gd name="connsiteY6" fmla="*/ 0 h 9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574" h="993701">
                <a:moveTo>
                  <a:pt x="1419573" y="0"/>
                </a:moveTo>
                <a:lnTo>
                  <a:pt x="1419573" y="645906"/>
                </a:lnTo>
                <a:lnTo>
                  <a:pt x="709786" y="993701"/>
                </a:lnTo>
                <a:lnTo>
                  <a:pt x="1" y="645906"/>
                </a:lnTo>
                <a:lnTo>
                  <a:pt x="1" y="0"/>
                </a:lnTo>
                <a:lnTo>
                  <a:pt x="709786" y="347796"/>
                </a:lnTo>
                <a:lnTo>
                  <a:pt x="141957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511457" rIns="14605" bIns="51145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EVICT</a:t>
            </a:r>
            <a:endParaRPr lang="en-SG" sz="2300" kern="120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1EAB61C-2985-F062-42F8-EC7BECA1EB29}"/>
              </a:ext>
            </a:extLst>
          </p:cNvPr>
          <p:cNvSpPr/>
          <p:nvPr/>
        </p:nvSpPr>
        <p:spPr>
          <a:xfrm>
            <a:off x="402997" y="4177590"/>
            <a:ext cx="993702" cy="1250290"/>
          </a:xfrm>
          <a:custGeom>
            <a:avLst/>
            <a:gdLst>
              <a:gd name="connsiteX0" fmla="*/ 0 w 1419574"/>
              <a:gd name="connsiteY0" fmla="*/ 0 h 993701"/>
              <a:gd name="connsiteX1" fmla="*/ 922724 w 1419574"/>
              <a:gd name="connsiteY1" fmla="*/ 0 h 993701"/>
              <a:gd name="connsiteX2" fmla="*/ 1419574 w 1419574"/>
              <a:gd name="connsiteY2" fmla="*/ 496851 h 993701"/>
              <a:gd name="connsiteX3" fmla="*/ 922724 w 1419574"/>
              <a:gd name="connsiteY3" fmla="*/ 993701 h 993701"/>
              <a:gd name="connsiteX4" fmla="*/ 0 w 1419574"/>
              <a:gd name="connsiteY4" fmla="*/ 993701 h 993701"/>
              <a:gd name="connsiteX5" fmla="*/ 496851 w 1419574"/>
              <a:gd name="connsiteY5" fmla="*/ 496851 h 993701"/>
              <a:gd name="connsiteX6" fmla="*/ 0 w 1419574"/>
              <a:gd name="connsiteY6" fmla="*/ 0 h 9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574" h="993701">
                <a:moveTo>
                  <a:pt x="1419573" y="0"/>
                </a:moveTo>
                <a:lnTo>
                  <a:pt x="1419573" y="645906"/>
                </a:lnTo>
                <a:lnTo>
                  <a:pt x="709786" y="993701"/>
                </a:lnTo>
                <a:lnTo>
                  <a:pt x="1" y="645906"/>
                </a:lnTo>
                <a:lnTo>
                  <a:pt x="1" y="0"/>
                </a:lnTo>
                <a:lnTo>
                  <a:pt x="709786" y="347796"/>
                </a:lnTo>
                <a:lnTo>
                  <a:pt x="141957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511457" rIns="14605" bIns="51145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GETX</a:t>
            </a:r>
            <a:endParaRPr lang="en-SG" sz="2300" kern="12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67768F9-5A84-3801-E703-DC9794465D45}"/>
              </a:ext>
            </a:extLst>
          </p:cNvPr>
          <p:cNvSpPr/>
          <p:nvPr/>
        </p:nvSpPr>
        <p:spPr>
          <a:xfrm>
            <a:off x="402997" y="5122517"/>
            <a:ext cx="993702" cy="1250290"/>
          </a:xfrm>
          <a:custGeom>
            <a:avLst/>
            <a:gdLst>
              <a:gd name="connsiteX0" fmla="*/ 0 w 1419574"/>
              <a:gd name="connsiteY0" fmla="*/ 0 h 993701"/>
              <a:gd name="connsiteX1" fmla="*/ 922724 w 1419574"/>
              <a:gd name="connsiteY1" fmla="*/ 0 h 993701"/>
              <a:gd name="connsiteX2" fmla="*/ 1419574 w 1419574"/>
              <a:gd name="connsiteY2" fmla="*/ 496851 h 993701"/>
              <a:gd name="connsiteX3" fmla="*/ 922724 w 1419574"/>
              <a:gd name="connsiteY3" fmla="*/ 993701 h 993701"/>
              <a:gd name="connsiteX4" fmla="*/ 0 w 1419574"/>
              <a:gd name="connsiteY4" fmla="*/ 993701 h 993701"/>
              <a:gd name="connsiteX5" fmla="*/ 496851 w 1419574"/>
              <a:gd name="connsiteY5" fmla="*/ 496851 h 993701"/>
              <a:gd name="connsiteX6" fmla="*/ 0 w 1419574"/>
              <a:gd name="connsiteY6" fmla="*/ 0 h 9937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19574" h="993701">
                <a:moveTo>
                  <a:pt x="1419573" y="0"/>
                </a:moveTo>
                <a:lnTo>
                  <a:pt x="1419573" y="645906"/>
                </a:lnTo>
                <a:lnTo>
                  <a:pt x="709786" y="993701"/>
                </a:lnTo>
                <a:lnTo>
                  <a:pt x="1" y="645906"/>
                </a:lnTo>
                <a:lnTo>
                  <a:pt x="1" y="0"/>
                </a:lnTo>
                <a:lnTo>
                  <a:pt x="709786" y="347796"/>
                </a:lnTo>
                <a:lnTo>
                  <a:pt x="1419573" y="0"/>
                </a:ln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606" tIns="511457" rIns="14605" bIns="511455" numCol="1" spcCol="1270" anchor="ctr" anchorCtr="0">
            <a:noAutofit/>
          </a:bodyPr>
          <a:lstStyle/>
          <a:p>
            <a:pPr marL="0" lvl="0" indent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300" kern="1200" dirty="0"/>
              <a:t>WRITE</a:t>
            </a:r>
            <a:endParaRPr lang="en-SG" sz="2300" kern="12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0D0A5F4-351D-DFBD-FEB3-593653103968}"/>
              </a:ext>
            </a:extLst>
          </p:cNvPr>
          <p:cNvSpPr/>
          <p:nvPr/>
        </p:nvSpPr>
        <p:spPr>
          <a:xfrm>
            <a:off x="972146" y="545607"/>
            <a:ext cx="9252509" cy="5871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Step 3: Cache Operations on </a:t>
            </a:r>
            <a:r>
              <a:rPr lang="en-US" sz="2800" b="1" dirty="0">
                <a:solidFill>
                  <a:schemeClr val="tx1"/>
                </a:solidFill>
              </a:rPr>
              <a:t>Modified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b="1" dirty="0">
                <a:solidFill>
                  <a:schemeClr val="tx1"/>
                </a:solidFill>
              </a:rPr>
              <a:t>Pre-snapshot</a:t>
            </a:r>
            <a:r>
              <a:rPr lang="en-US" sz="2800" dirty="0">
                <a:solidFill>
                  <a:schemeClr val="tx1"/>
                </a:solidFill>
              </a:rPr>
              <a:t> Lines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C49F7D5-ADC4-2C46-79AE-050BA910599B}"/>
              </a:ext>
            </a:extLst>
          </p:cNvPr>
          <p:cNvSpPr/>
          <p:nvPr/>
        </p:nvSpPr>
        <p:spPr>
          <a:xfrm>
            <a:off x="1396698" y="1397840"/>
            <a:ext cx="9587055" cy="1654118"/>
          </a:xfrm>
          <a:custGeom>
            <a:avLst/>
            <a:gdLst>
              <a:gd name="connsiteX0" fmla="*/ 153790 w 922723"/>
              <a:gd name="connsiteY0" fmla="*/ 0 h 9587055"/>
              <a:gd name="connsiteX1" fmla="*/ 768933 w 922723"/>
              <a:gd name="connsiteY1" fmla="*/ 0 h 9587055"/>
              <a:gd name="connsiteX2" fmla="*/ 922723 w 922723"/>
              <a:gd name="connsiteY2" fmla="*/ 153790 h 9587055"/>
              <a:gd name="connsiteX3" fmla="*/ 922723 w 922723"/>
              <a:gd name="connsiteY3" fmla="*/ 9587055 h 9587055"/>
              <a:gd name="connsiteX4" fmla="*/ 922723 w 922723"/>
              <a:gd name="connsiteY4" fmla="*/ 9587055 h 9587055"/>
              <a:gd name="connsiteX5" fmla="*/ 0 w 922723"/>
              <a:gd name="connsiteY5" fmla="*/ 9587055 h 9587055"/>
              <a:gd name="connsiteX6" fmla="*/ 0 w 922723"/>
              <a:gd name="connsiteY6" fmla="*/ 9587055 h 9587055"/>
              <a:gd name="connsiteX7" fmla="*/ 0 w 922723"/>
              <a:gd name="connsiteY7" fmla="*/ 153790 h 9587055"/>
              <a:gd name="connsiteX8" fmla="*/ 153790 w 922723"/>
              <a:gd name="connsiteY8" fmla="*/ 0 h 9587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2723" h="9587055">
                <a:moveTo>
                  <a:pt x="922723" y="1597875"/>
                </a:moveTo>
                <a:lnTo>
                  <a:pt x="922723" y="7989180"/>
                </a:lnTo>
                <a:cubicBezTo>
                  <a:pt x="922723" y="8871660"/>
                  <a:pt x="916096" y="9587050"/>
                  <a:pt x="907921" y="9587050"/>
                </a:cubicBezTo>
                <a:lnTo>
                  <a:pt x="0" y="9587050"/>
                </a:lnTo>
                <a:lnTo>
                  <a:pt x="0" y="9587050"/>
                </a:lnTo>
                <a:lnTo>
                  <a:pt x="0" y="5"/>
                </a:lnTo>
                <a:lnTo>
                  <a:pt x="0" y="5"/>
                </a:lnTo>
                <a:lnTo>
                  <a:pt x="907921" y="5"/>
                </a:lnTo>
                <a:cubicBezTo>
                  <a:pt x="916096" y="5"/>
                  <a:pt x="922723" y="715395"/>
                  <a:pt x="922723" y="1597875"/>
                </a:cubicBezTo>
                <a:close/>
              </a:path>
            </a:pathLst>
          </a:cu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9352" tIns="58379" rIns="58379" bIns="58379" numCol="1" spcCol="1270" anchor="ctr" anchorCtr="0">
            <a:noAutofit/>
          </a:bodyPr>
          <a:lstStyle/>
          <a:p>
            <a:pPr marL="0" lvl="1" algn="l" defTabSz="9334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endParaRPr lang="en-SG" sz="2100" kern="12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831A0CF-72E8-5201-4B29-036AB0F712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1950" y="1919202"/>
            <a:ext cx="693012" cy="69301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615C4F8-954C-F84C-610E-A0D3DA0640F4}"/>
              </a:ext>
            </a:extLst>
          </p:cNvPr>
          <p:cNvSpPr/>
          <p:nvPr/>
        </p:nvSpPr>
        <p:spPr>
          <a:xfrm>
            <a:off x="3265715" y="1867977"/>
            <a:ext cx="4191989" cy="75144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Seamless read</a:t>
            </a:r>
          </a:p>
        </p:txBody>
      </p:sp>
    </p:spTree>
    <p:extLst>
      <p:ext uri="{BB962C8B-B14F-4D97-AF65-F5344CB8AC3E}">
        <p14:creationId xmlns:p14="http://schemas.microsoft.com/office/powerpoint/2010/main" val="417201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1" grpId="0" animBg="1"/>
      <p:bldP spid="13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9C97A-45A0-94DD-F130-0DA613AEB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86CF2FC-A9BB-B9D5-C67C-036CA41D6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28935"/>
              </p:ext>
            </p:extLst>
          </p:nvPr>
        </p:nvGraphicFramePr>
        <p:xfrm>
          <a:off x="829300" y="609539"/>
          <a:ext cx="9015343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8EC54869-8A75-949F-7F73-FFF5C8F53D2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25208" y="56850"/>
            <a:ext cx="970792" cy="970792"/>
          </a:xfrm>
          <a:prstGeom prst="rect">
            <a:avLst/>
          </a:prstGeom>
        </p:spPr>
      </p:pic>
      <p:pic>
        <p:nvPicPr>
          <p:cNvPr id="8" name="Picture 7" descr="A blue circle with a white number on it&#10;&#10;Description automatically generated">
            <a:extLst>
              <a:ext uri="{FF2B5EF4-FFF2-40B4-BE49-F238E27FC236}">
                <a16:creationId xmlns:a16="http://schemas.microsoft.com/office/drawing/2014/main" id="{A54C0CE1-33ED-5EC1-9702-8EFCC9365CE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8274" y="4468317"/>
            <a:ext cx="970792" cy="970792"/>
          </a:xfrm>
          <a:prstGeom prst="rect">
            <a:avLst/>
          </a:prstGeom>
        </p:spPr>
      </p:pic>
      <p:pic>
        <p:nvPicPr>
          <p:cNvPr id="10" name="Picture 9" descr="A blue circle with a white number one&#10;&#10;Description automatically generated">
            <a:extLst>
              <a:ext uri="{FF2B5EF4-FFF2-40B4-BE49-F238E27FC236}">
                <a16:creationId xmlns:a16="http://schemas.microsoft.com/office/drawing/2014/main" id="{264A7363-5F40-0D22-E0FC-CF24C007C74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9451" y="1241446"/>
            <a:ext cx="932670" cy="932670"/>
          </a:xfrm>
          <a:prstGeom prst="rect">
            <a:avLst/>
          </a:prstGeom>
        </p:spPr>
      </p:pic>
      <p:pic>
        <p:nvPicPr>
          <p:cNvPr id="12" name="Picture 11" descr="A blue circle with a white number on it&#10;&#10;Description automatically generated">
            <a:extLst>
              <a:ext uri="{FF2B5EF4-FFF2-40B4-BE49-F238E27FC236}">
                <a16:creationId xmlns:a16="http://schemas.microsoft.com/office/drawing/2014/main" id="{35E06BD4-26C8-D9CC-B6B6-BCDEF23438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3647" y="2829773"/>
            <a:ext cx="978198" cy="97819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1CF6BC8-BD25-05DD-6A90-119B0AA4BF91}"/>
              </a:ext>
            </a:extLst>
          </p:cNvPr>
          <p:cNvSpPr/>
          <p:nvPr/>
        </p:nvSpPr>
        <p:spPr>
          <a:xfrm>
            <a:off x="1660724" y="98373"/>
            <a:ext cx="2517569" cy="802011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3964238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DCC15-7F58-C64F-C4EC-88384786F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946688A-3D8A-9E0E-0210-E27EF9268ADA}"/>
              </a:ext>
            </a:extLst>
          </p:cNvPr>
          <p:cNvCxnSpPr>
            <a:cxnSpLocks/>
          </p:cNvCxnSpPr>
          <p:nvPr/>
        </p:nvCxnSpPr>
        <p:spPr>
          <a:xfrm>
            <a:off x="1361640" y="4125811"/>
            <a:ext cx="914400" cy="914400"/>
          </a:xfrm>
          <a:prstGeom prst="bentConnector3">
            <a:avLst>
              <a:gd name="adj1" fmla="val -377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427CAC-749B-E162-FAE9-7920E3495058}"/>
              </a:ext>
            </a:extLst>
          </p:cNvPr>
          <p:cNvSpPr/>
          <p:nvPr/>
        </p:nvSpPr>
        <p:spPr>
          <a:xfrm>
            <a:off x="2373867" y="309954"/>
            <a:ext cx="6361674" cy="97206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Incrementally walk the page table to find pages to persist to NVM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A61489-84AC-84AB-8C2C-7B4C30FEDA92}"/>
              </a:ext>
            </a:extLst>
          </p:cNvPr>
          <p:cNvSpPr/>
          <p:nvPr/>
        </p:nvSpPr>
        <p:spPr>
          <a:xfrm>
            <a:off x="88900" y="3604075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3 Counter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41BC48-8A5E-96F1-8A2F-A040C5030F1B}"/>
              </a:ext>
            </a:extLst>
          </p:cNvPr>
          <p:cNvSpPr/>
          <p:nvPr/>
        </p:nvSpPr>
        <p:spPr>
          <a:xfrm>
            <a:off x="3000975" y="3604075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2 Counter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FD8821-F76E-FD26-4FBC-7F9506CAC0B1}"/>
              </a:ext>
            </a:extLst>
          </p:cNvPr>
          <p:cNvSpPr/>
          <p:nvPr/>
        </p:nvSpPr>
        <p:spPr>
          <a:xfrm>
            <a:off x="5908928" y="3604075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1 Counter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B31BF4-8CA8-03A3-AE92-9E854F2E8174}"/>
              </a:ext>
            </a:extLst>
          </p:cNvPr>
          <p:cNvSpPr/>
          <p:nvPr/>
        </p:nvSpPr>
        <p:spPr>
          <a:xfrm>
            <a:off x="8821003" y="3604075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Level 0 Counter</a:t>
            </a:r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7DEB4066-5630-3F78-73F1-9BFB2E601987}"/>
              </a:ext>
            </a:extLst>
          </p:cNvPr>
          <p:cNvCxnSpPr>
            <a:cxnSpLocks/>
            <a:stCxn id="10" idx="0"/>
            <a:endCxn id="9" idx="0"/>
          </p:cNvCxnSpPr>
          <p:nvPr/>
        </p:nvCxnSpPr>
        <p:spPr>
          <a:xfrm rot="16200000" flipV="1">
            <a:off x="8641831" y="2148037"/>
            <a:ext cx="12700" cy="2912075"/>
          </a:xfrm>
          <a:prstGeom prst="curvedConnector3">
            <a:avLst>
              <a:gd name="adj1" fmla="val 9064858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0C9EBEC-1FB7-B461-CCE4-E8BABA122EB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723404" y="2122724"/>
            <a:ext cx="12700" cy="2912075"/>
          </a:xfrm>
          <a:prstGeom prst="curvedConnector3">
            <a:avLst>
              <a:gd name="adj1" fmla="val 9064858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C5FF60A-ABE1-A3A7-812A-5C7C9FAB17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2811328" y="2091060"/>
            <a:ext cx="12700" cy="2912075"/>
          </a:xfrm>
          <a:prstGeom prst="curvedConnector3">
            <a:avLst>
              <a:gd name="adj1" fmla="val 9064858"/>
            </a:avLst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BDAC5D-1752-CF41-8E13-3DF61A09694B}"/>
              </a:ext>
            </a:extLst>
          </p:cNvPr>
          <p:cNvSpPr/>
          <p:nvPr/>
        </p:nvSpPr>
        <p:spPr>
          <a:xfrm>
            <a:off x="7844989" y="1688773"/>
            <a:ext cx="2165910" cy="7017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overflow and increment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CC8D73-4628-20CF-9C3A-C1A94E8DBC46}"/>
              </a:ext>
            </a:extLst>
          </p:cNvPr>
          <p:cNvSpPr/>
          <p:nvPr/>
        </p:nvSpPr>
        <p:spPr>
          <a:xfrm>
            <a:off x="4926562" y="1671363"/>
            <a:ext cx="2165910" cy="7017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overflow and increment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F42D38-D81B-A047-300F-7A4FABB45993}"/>
              </a:ext>
            </a:extLst>
          </p:cNvPr>
          <p:cNvSpPr/>
          <p:nvPr/>
        </p:nvSpPr>
        <p:spPr>
          <a:xfrm>
            <a:off x="2014486" y="1574473"/>
            <a:ext cx="2165910" cy="7017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overflow and increment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ABC3BC-2AA7-D2D7-0D79-106FDFC5D342}"/>
              </a:ext>
            </a:extLst>
          </p:cNvPr>
          <p:cNvSpPr/>
          <p:nvPr/>
        </p:nvSpPr>
        <p:spPr>
          <a:xfrm>
            <a:off x="2276039" y="4669395"/>
            <a:ext cx="1997677" cy="7439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Walk complete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4B2258-7C1D-D749-205A-D05192C8EB0F}"/>
              </a:ext>
            </a:extLst>
          </p:cNvPr>
          <p:cNvCxnSpPr>
            <a:cxnSpLocks/>
            <a:stCxn id="19" idx="0"/>
            <a:endCxn id="10" idx="2"/>
          </p:cNvCxnSpPr>
          <p:nvPr/>
        </p:nvCxnSpPr>
        <p:spPr>
          <a:xfrm flipH="1" flipV="1">
            <a:off x="10097868" y="4164248"/>
            <a:ext cx="280" cy="653373"/>
          </a:xfrm>
          <a:prstGeom prst="straightConnector1">
            <a:avLst/>
          </a:prstGeom>
          <a:ln w="317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0700A4-6BC8-E4D4-522A-2BED3DB51EE2}"/>
              </a:ext>
            </a:extLst>
          </p:cNvPr>
          <p:cNvSpPr/>
          <p:nvPr/>
        </p:nvSpPr>
        <p:spPr>
          <a:xfrm>
            <a:off x="8667514" y="4817621"/>
            <a:ext cx="2861268" cy="73264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Increment in every walk</a:t>
            </a:r>
            <a:endParaRPr lang="en-SG" sz="2400" b="1" dirty="0">
              <a:solidFill>
                <a:schemeClr val="tx1"/>
              </a:solidFill>
            </a:endParaRPr>
          </a:p>
        </p:txBody>
      </p:sp>
      <p:pic>
        <p:nvPicPr>
          <p:cNvPr id="21" name="Picture 20" descr="A blue circle with a white number one&#10;&#10;Description automatically generated">
            <a:extLst>
              <a:ext uri="{FF2B5EF4-FFF2-40B4-BE49-F238E27FC236}">
                <a16:creationId xmlns:a16="http://schemas.microsoft.com/office/drawing/2014/main" id="{28E695D9-EEAB-46C8-0619-4969F45A8D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7148" y="349349"/>
            <a:ext cx="932670" cy="93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4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7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FA285-32F3-C74F-5ED8-DD21B4821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48C91E-BA6A-8A3C-0FEC-09F0E4C86340}"/>
                  </a:ext>
                </a:extLst>
              </p:cNvPr>
              <p:cNvSpPr txBox="1"/>
              <p:nvPr/>
            </p:nvSpPr>
            <p:spPr>
              <a:xfrm>
                <a:off x="4011780" y="1460510"/>
                <a:ext cx="33011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948C91E-BA6A-8A3C-0FEC-09F0E4C86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1780" y="1460510"/>
                <a:ext cx="3301160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95944F-CEE0-F7B7-0278-16D7C853E35C}"/>
              </a:ext>
            </a:extLst>
          </p:cNvPr>
          <p:cNvSpPr/>
          <p:nvPr/>
        </p:nvSpPr>
        <p:spPr>
          <a:xfrm>
            <a:off x="2543767" y="2486044"/>
            <a:ext cx="7998510" cy="70841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Keep </a:t>
            </a:r>
            <a:r>
              <a:rPr lang="en-US" sz="2800" b="1" i="1" dirty="0">
                <a:solidFill>
                  <a:schemeClr val="tx1"/>
                </a:solidFill>
              </a:rPr>
              <a:t>n</a:t>
            </a:r>
            <a:r>
              <a:rPr lang="en-US" sz="2800" i="1" dirty="0">
                <a:solidFill>
                  <a:schemeClr val="tx1"/>
                </a:solidFill>
              </a:rPr>
              <a:t> modified </a:t>
            </a:r>
            <a:r>
              <a:rPr lang="en-US" sz="2800" dirty="0">
                <a:solidFill>
                  <a:schemeClr val="tx1"/>
                </a:solidFill>
              </a:rPr>
              <a:t>pages in DRAM and rest in NVM</a:t>
            </a:r>
            <a:endParaRPr lang="en-SG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0125A6-6365-7167-1C97-8B1686D31AA2}"/>
                  </a:ext>
                </a:extLst>
              </p:cNvPr>
              <p:cNvSpPr txBox="1"/>
              <p:nvPr/>
            </p:nvSpPr>
            <p:spPr>
              <a:xfrm>
                <a:off x="1217713" y="3804162"/>
                <a:ext cx="94887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𝑊h𝑖𝑐h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𝑘𝑒𝑒𝑝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𝐷𝑅𝐴𝑀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𝑝𝑒𝑟𝑠𝑖𝑠𝑡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0125A6-6365-7167-1C97-8B1686D31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13" y="3804162"/>
                <a:ext cx="948875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8FF86E-DA43-904B-F922-7450415B322E}"/>
              </a:ext>
            </a:extLst>
          </p:cNvPr>
          <p:cNvSpPr/>
          <p:nvPr/>
        </p:nvSpPr>
        <p:spPr>
          <a:xfrm>
            <a:off x="2707954" y="4632925"/>
            <a:ext cx="6044160" cy="8751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Locality Predictor</a:t>
            </a:r>
            <a:endParaRPr lang="en-SG" sz="4800" b="1" dirty="0">
              <a:solidFill>
                <a:schemeClr val="tx1"/>
              </a:solidFill>
            </a:endParaRPr>
          </a:p>
        </p:txBody>
      </p:sp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65C3CA0D-04F4-FEF9-0B22-C29556619E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3324" y="2150498"/>
            <a:ext cx="1540988" cy="1540988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2C8FC418-3F03-6DD9-A70E-1D0D4893EED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1200" y="1349918"/>
            <a:ext cx="800580" cy="80058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45C4A051-6FDA-2B3D-5478-73E8F2997F4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09" y="3584711"/>
            <a:ext cx="800580" cy="80058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355B19A-1BAA-BBF8-8B1F-18A3BEB1F182}"/>
              </a:ext>
            </a:extLst>
          </p:cNvPr>
          <p:cNvSpPr/>
          <p:nvPr/>
        </p:nvSpPr>
        <p:spPr>
          <a:xfrm>
            <a:off x="2543767" y="192058"/>
            <a:ext cx="3585968" cy="82231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Ensure an optimal CL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7528E5-374F-41D7-1A8D-2719D9DA9AD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2946" y="4390996"/>
            <a:ext cx="1401192" cy="1628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17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BABDA-21AB-8DF7-3800-598ADE9F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854034"/>
          </a:xfrm>
        </p:spPr>
        <p:txBody>
          <a:bodyPr/>
          <a:lstStyle/>
          <a:p>
            <a:r>
              <a:rPr lang="en-IN" dirty="0"/>
              <a:t>Locality Predictor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95A0F-9E52-8EC6-5D0E-CEE0A348D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B61CA1E-6DE2-E725-00F2-CB8CB6294DB1}"/>
              </a:ext>
            </a:extLst>
          </p:cNvPr>
          <p:cNvSpPr/>
          <p:nvPr/>
        </p:nvSpPr>
        <p:spPr>
          <a:xfrm>
            <a:off x="673098" y="1569933"/>
            <a:ext cx="3265715" cy="1398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DRAM page (256 Bytes)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1372EDD-A69F-F7C1-3689-6F77C2EC6090}"/>
              </a:ext>
            </a:extLst>
          </p:cNvPr>
          <p:cNvSpPr/>
          <p:nvPr/>
        </p:nvSpPr>
        <p:spPr>
          <a:xfrm>
            <a:off x="673098" y="4071258"/>
            <a:ext cx="3265715" cy="1398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DRAM page (256 B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D155A1-9854-F924-4FC3-94DC85ABFD0B}"/>
              </a:ext>
            </a:extLst>
          </p:cNvPr>
          <p:cNvSpPr/>
          <p:nvPr/>
        </p:nvSpPr>
        <p:spPr>
          <a:xfrm>
            <a:off x="837373" y="3723577"/>
            <a:ext cx="3265715" cy="1398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59C4D7-7E64-DE9A-71CF-C489DB4F1AA3}"/>
              </a:ext>
            </a:extLst>
          </p:cNvPr>
          <p:cNvSpPr/>
          <p:nvPr/>
        </p:nvSpPr>
        <p:spPr>
          <a:xfrm>
            <a:off x="1001648" y="3372098"/>
            <a:ext cx="3265715" cy="139831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DRAM page </a:t>
            </a:r>
          </a:p>
          <a:p>
            <a:pPr algn="ctr"/>
            <a:r>
              <a:rPr lang="en-IN" sz="2800" dirty="0"/>
              <a:t>(256 Bytes)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68CD65-E703-C06C-320E-8BE985CC270F}"/>
              </a:ext>
            </a:extLst>
          </p:cNvPr>
          <p:cNvSpPr/>
          <p:nvPr/>
        </p:nvSpPr>
        <p:spPr>
          <a:xfrm>
            <a:off x="3986314" y="1569933"/>
            <a:ext cx="742044" cy="145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2 bits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E49C56-32B9-7A3E-F6AB-30B1DBBD5492}"/>
              </a:ext>
            </a:extLst>
          </p:cNvPr>
          <p:cNvSpPr/>
          <p:nvPr/>
        </p:nvSpPr>
        <p:spPr>
          <a:xfrm>
            <a:off x="4357336" y="3429000"/>
            <a:ext cx="742044" cy="145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3 bits</a:t>
            </a:r>
          </a:p>
        </p:txBody>
      </p:sp>
      <p:pic>
        <p:nvPicPr>
          <p:cNvPr id="11" name="Picture 10" descr="A group of colorful dice&#10;&#10;Description automatically generated">
            <a:extLst>
              <a:ext uri="{FF2B5EF4-FFF2-40B4-BE49-F238E27FC236}">
                <a16:creationId xmlns:a16="http://schemas.microsoft.com/office/drawing/2014/main" id="{4267A850-86F4-8265-2CAF-D5A15BA593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14556" y="333501"/>
            <a:ext cx="3538847" cy="166620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1E29D2D-B8C2-40E0-F0D4-36FCFECCC14F}"/>
              </a:ext>
            </a:extLst>
          </p:cNvPr>
          <p:cNvSpPr/>
          <p:nvPr/>
        </p:nvSpPr>
        <p:spPr>
          <a:xfrm>
            <a:off x="6602683" y="2142211"/>
            <a:ext cx="4631376" cy="87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Increment when a pre-snapshot line is sent to the DRAM</a:t>
            </a:r>
          </a:p>
        </p:txBody>
      </p:sp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814850C0-A779-B6DB-4D17-11A651A342D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1488" y="2182306"/>
            <a:ext cx="742044" cy="739570"/>
          </a:xfrm>
          <a:prstGeom prst="rect">
            <a:avLst/>
          </a:prstGeom>
        </p:spPr>
      </p:pic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626FBF80-2BEF-FD80-D274-A21E776B6C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12908" y="2182306"/>
            <a:ext cx="742044" cy="73957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5937F75-67EC-CD48-89DA-739674CC25B3}"/>
              </a:ext>
            </a:extLst>
          </p:cNvPr>
          <p:cNvSpPr/>
          <p:nvPr/>
        </p:nvSpPr>
        <p:spPr>
          <a:xfrm>
            <a:off x="6602683" y="3275936"/>
            <a:ext cx="4631376" cy="87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Clear bits in these counters during period page walks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1E0E468-09F2-C62B-80F1-6032AD7A3C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72714" y="3306757"/>
            <a:ext cx="742044" cy="74204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30A254E-D678-CF0D-5942-63C992DC2591}"/>
              </a:ext>
            </a:extLst>
          </p:cNvPr>
          <p:cNvSpPr/>
          <p:nvPr/>
        </p:nvSpPr>
        <p:spPr>
          <a:xfrm>
            <a:off x="6602683" y="4440482"/>
            <a:ext cx="4631376" cy="8784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When the counters are zero, persist the page to the NVM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C0A8B58-42BC-F6C6-A19B-510746A2625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2510" y="4338411"/>
            <a:ext cx="1070758" cy="10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46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DB1FC-C341-3D5E-40AD-29603110D9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0E77FF9-BB80-880F-36A3-88D2E963BB05}"/>
              </a:ext>
            </a:extLst>
          </p:cNvPr>
          <p:cNvSpPr/>
          <p:nvPr/>
        </p:nvSpPr>
        <p:spPr>
          <a:xfrm>
            <a:off x="277248" y="3393303"/>
            <a:ext cx="11544049" cy="97206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F6605F-9BE9-8F57-CCFE-FB9B89745BDA}"/>
              </a:ext>
            </a:extLst>
          </p:cNvPr>
          <p:cNvSpPr/>
          <p:nvPr/>
        </p:nvSpPr>
        <p:spPr>
          <a:xfrm>
            <a:off x="453082" y="3620873"/>
            <a:ext cx="2150075" cy="5169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Sub epoch 1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1275896-F5A3-652A-2116-A3CDFFF8203E}"/>
              </a:ext>
            </a:extLst>
          </p:cNvPr>
          <p:cNvSpPr/>
          <p:nvPr/>
        </p:nvSpPr>
        <p:spPr>
          <a:xfrm>
            <a:off x="2778991" y="3620873"/>
            <a:ext cx="2150075" cy="5169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Sub epoch 2</a:t>
            </a:r>
            <a:endParaRPr lang="en-SG" sz="28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8548FF-3910-07BF-F703-2EAF87EB23BB}"/>
              </a:ext>
            </a:extLst>
          </p:cNvPr>
          <p:cNvSpPr txBox="1"/>
          <p:nvPr/>
        </p:nvSpPr>
        <p:spPr>
          <a:xfrm>
            <a:off x="6227522" y="3768465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…………………………………</a:t>
            </a:r>
            <a:endParaRPr lang="en-SG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3A6D315-04FC-417E-54A2-111434B45B1F}"/>
              </a:ext>
            </a:extLst>
          </p:cNvPr>
          <p:cNvSpPr/>
          <p:nvPr/>
        </p:nvSpPr>
        <p:spPr>
          <a:xfrm>
            <a:off x="9398093" y="3620873"/>
            <a:ext cx="2340825" cy="51692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Sub epoch 50</a:t>
            </a:r>
            <a:endParaRPr lang="en-SG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EF0DB0-C935-CC91-4095-13A9E7D5A7FC}"/>
              </a:ext>
            </a:extLst>
          </p:cNvPr>
          <p:cNvCxnSpPr>
            <a:cxnSpLocks/>
          </p:cNvCxnSpPr>
          <p:nvPr/>
        </p:nvCxnSpPr>
        <p:spPr>
          <a:xfrm>
            <a:off x="2603157" y="2706473"/>
            <a:ext cx="0" cy="21747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E6D4E4-AEC2-6326-1256-3346C30E0D51}"/>
              </a:ext>
            </a:extLst>
          </p:cNvPr>
          <p:cNvCxnSpPr>
            <a:cxnSpLocks/>
          </p:cNvCxnSpPr>
          <p:nvPr/>
        </p:nvCxnSpPr>
        <p:spPr>
          <a:xfrm>
            <a:off x="11738918" y="2706473"/>
            <a:ext cx="0" cy="21747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7C8CF2-2AF8-C21F-0230-4C707694A6AB}"/>
              </a:ext>
            </a:extLst>
          </p:cNvPr>
          <p:cNvCxnSpPr>
            <a:cxnSpLocks/>
          </p:cNvCxnSpPr>
          <p:nvPr/>
        </p:nvCxnSpPr>
        <p:spPr>
          <a:xfrm>
            <a:off x="4929066" y="2706473"/>
            <a:ext cx="0" cy="2174716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BF2CD0-D575-9822-D6FF-0D2B3A77B348}"/>
                  </a:ext>
                </a:extLst>
              </p:cNvPr>
              <p:cNvSpPr txBox="1"/>
              <p:nvPr/>
            </p:nvSpPr>
            <p:spPr>
              <a:xfrm>
                <a:off x="5211605" y="5413917"/>
                <a:ext cx="2027158" cy="84221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S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BF2CD0-D575-9822-D6FF-0D2B3A77B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1605" y="5413917"/>
                <a:ext cx="2027158" cy="842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EBC3DCC-E572-7308-B962-0490E7DD2420}"/>
                  </a:ext>
                </a:extLst>
              </p:cNvPr>
              <p:cNvSpPr/>
              <p:nvPr/>
            </p:nvSpPr>
            <p:spPr>
              <a:xfrm>
                <a:off x="1343772" y="1444083"/>
                <a:ext cx="9411000" cy="972065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b="1" dirty="0">
                    <a:solidFill>
                      <a:schemeClr val="tx1"/>
                    </a:solidFill>
                  </a:rPr>
                  <a:t>Dynamically tune the predictor to achieve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𝑪𝑳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𝒐𝒃𝒔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𝑪𝑳</m:t>
                    </m:r>
                  </m:oMath>
                </a14:m>
                <a:endParaRPr lang="en-SG" sz="32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2EBC3DCC-E572-7308-B962-0490E7DD24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772" y="1444083"/>
                <a:ext cx="9411000" cy="972065"/>
              </a:xfrm>
              <a:prstGeom prst="roundRect">
                <a:avLst/>
              </a:prstGeom>
              <a:blipFill>
                <a:blip r:embed="rId3"/>
                <a:stretch>
                  <a:fillRect b="-6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8B86E1A-45FE-A655-206E-3F213574DC08}"/>
              </a:ext>
            </a:extLst>
          </p:cNvPr>
          <p:cNvSpPr txBox="1"/>
          <p:nvPr/>
        </p:nvSpPr>
        <p:spPr>
          <a:xfrm>
            <a:off x="5277755" y="4419689"/>
            <a:ext cx="14606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Epoch </a:t>
            </a:r>
            <a:endParaRPr lang="en-SG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AC21D-F548-32AA-A2F2-97D1B3A7AA19}"/>
                  </a:ext>
                </a:extLst>
              </p:cNvPr>
              <p:cNvSpPr/>
              <p:nvPr/>
            </p:nvSpPr>
            <p:spPr>
              <a:xfrm>
                <a:off x="277248" y="5204276"/>
                <a:ext cx="4488278" cy="1310256"/>
              </a:xfrm>
              <a:prstGeom prst="roundRect">
                <a:avLst/>
              </a:prstGeom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/>
                  <a:t>DRAM scrubber’s frequency is inversely proportional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IN" sz="2800" dirty="0"/>
                  <a:t> 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AC21D-F548-32AA-A2F2-97D1B3A7AA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48" y="5204276"/>
                <a:ext cx="4488278" cy="131025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14456DD6-78AE-EB9F-34D7-53DDA99FC7B5}"/>
              </a:ext>
            </a:extLst>
          </p:cNvPr>
          <p:cNvSpPr/>
          <p:nvPr/>
        </p:nvSpPr>
        <p:spPr>
          <a:xfrm>
            <a:off x="7992094" y="4619501"/>
            <a:ext cx="2434436" cy="584775"/>
          </a:xfrm>
          <a:prstGeom prst="wedgeRoundRectCallout">
            <a:avLst>
              <a:gd name="adj1" fmla="val -88638"/>
              <a:gd name="adj2" fmla="val 117330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modified lines</a:t>
            </a:r>
          </a:p>
        </p:txBody>
      </p:sp>
      <p:sp>
        <p:nvSpPr>
          <p:cNvPr id="2" name="Callout: Down Arrow 1">
            <a:extLst>
              <a:ext uri="{FF2B5EF4-FFF2-40B4-BE49-F238E27FC236}">
                <a16:creationId xmlns:a16="http://schemas.microsoft.com/office/drawing/2014/main" id="{E11C729B-5E09-54E6-B92C-83903EF868FD}"/>
              </a:ext>
            </a:extLst>
          </p:cNvPr>
          <p:cNvSpPr/>
          <p:nvPr/>
        </p:nvSpPr>
        <p:spPr>
          <a:xfrm>
            <a:off x="3491345" y="101803"/>
            <a:ext cx="3978234" cy="1342280"/>
          </a:xfrm>
          <a:prstGeom prst="downArrowCallou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600" dirty="0"/>
              <a:t>PD controller</a:t>
            </a:r>
          </a:p>
        </p:txBody>
      </p:sp>
    </p:spTree>
    <p:extLst>
      <p:ext uri="{BB962C8B-B14F-4D97-AF65-F5344CB8AC3E}">
        <p14:creationId xmlns:p14="http://schemas.microsoft.com/office/powerpoint/2010/main" val="2763276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817" y="1709058"/>
            <a:ext cx="5724195" cy="2329083"/>
          </a:xfrm>
        </p:spPr>
        <p:txBody>
          <a:bodyPr/>
          <a:lstStyle/>
          <a:p>
            <a:r>
              <a:rPr lang="en-US" sz="8000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256255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7518F-9D1C-34C6-E5AE-7F727FCB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1" y="235391"/>
            <a:ext cx="9779183" cy="1045029"/>
          </a:xfrm>
        </p:spPr>
        <p:txBody>
          <a:bodyPr/>
          <a:lstStyle/>
          <a:p>
            <a:r>
              <a:rPr lang="en-IN" dirty="0"/>
              <a:t>Overview of Checkpointing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72F42-E13A-2E9C-BABA-F449EBAFC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BB990C1-9D3D-FEF6-1140-A6D1345B257E}"/>
              </a:ext>
            </a:extLst>
          </p:cNvPr>
          <p:cNvSpPr/>
          <p:nvPr/>
        </p:nvSpPr>
        <p:spPr>
          <a:xfrm>
            <a:off x="609600" y="2677886"/>
            <a:ext cx="3069772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Regular operation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09EFE62-DE3D-4CEF-C594-72A0591008B8}"/>
              </a:ext>
            </a:extLst>
          </p:cNvPr>
          <p:cNvSpPr/>
          <p:nvPr/>
        </p:nvSpPr>
        <p:spPr>
          <a:xfrm>
            <a:off x="3679372" y="2677886"/>
            <a:ext cx="1894114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Checkpoint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B7DCF47-C9C5-CE31-EC8E-B7FD039DF83E}"/>
              </a:ext>
            </a:extLst>
          </p:cNvPr>
          <p:cNvSpPr/>
          <p:nvPr/>
        </p:nvSpPr>
        <p:spPr>
          <a:xfrm>
            <a:off x="5573486" y="2677886"/>
            <a:ext cx="3069772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Regular operation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7DEE5B6-CB5C-8C5A-4CFE-678919F86F0F}"/>
              </a:ext>
            </a:extLst>
          </p:cNvPr>
          <p:cNvSpPr/>
          <p:nvPr/>
        </p:nvSpPr>
        <p:spPr>
          <a:xfrm>
            <a:off x="8643258" y="2677886"/>
            <a:ext cx="1894114" cy="75111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Checkpoint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395363-A347-AD07-C40A-CA34C1C5A6D8}"/>
              </a:ext>
            </a:extLst>
          </p:cNvPr>
          <p:cNvCxnSpPr>
            <a:cxnSpLocks/>
          </p:cNvCxnSpPr>
          <p:nvPr/>
        </p:nvCxnSpPr>
        <p:spPr>
          <a:xfrm>
            <a:off x="609599" y="4016829"/>
            <a:ext cx="1" cy="11756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9B0873-16F5-481B-299C-6F48080E12F3}"/>
              </a:ext>
            </a:extLst>
          </p:cNvPr>
          <p:cNvCxnSpPr>
            <a:cxnSpLocks/>
          </p:cNvCxnSpPr>
          <p:nvPr/>
        </p:nvCxnSpPr>
        <p:spPr>
          <a:xfrm>
            <a:off x="609600" y="4680857"/>
            <a:ext cx="9350829" cy="76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34BFB8D7-1F4F-4AB7-97DA-0C5828D7D3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5588" y="4389645"/>
            <a:ext cx="582423" cy="58242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9F7E1EF-994B-CBFD-8DC4-65B6F1F12CC1}"/>
              </a:ext>
            </a:extLst>
          </p:cNvPr>
          <p:cNvSpPr/>
          <p:nvPr/>
        </p:nvSpPr>
        <p:spPr>
          <a:xfrm>
            <a:off x="3004457" y="4235581"/>
            <a:ext cx="108856" cy="9119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8985494D-2209-87D7-118D-A636A906E97A}"/>
              </a:ext>
            </a:extLst>
          </p:cNvPr>
          <p:cNvSpPr/>
          <p:nvPr/>
        </p:nvSpPr>
        <p:spPr>
          <a:xfrm>
            <a:off x="1162068" y="5816230"/>
            <a:ext cx="2808515" cy="836745"/>
          </a:xfrm>
          <a:prstGeom prst="wedgeRoundRectCallout">
            <a:avLst>
              <a:gd name="adj1" fmla="val 17151"/>
              <a:gd name="adj2" fmla="val -121854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Checkpoint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37D2D9-BC7B-176C-B827-1DCBF2872A74}"/>
              </a:ext>
            </a:extLst>
          </p:cNvPr>
          <p:cNvSpPr/>
          <p:nvPr/>
        </p:nvSpPr>
        <p:spPr>
          <a:xfrm>
            <a:off x="5176158" y="4280580"/>
            <a:ext cx="108856" cy="9119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51CE02E9-3829-78D7-5B98-B5BA2A905CB9}"/>
              </a:ext>
            </a:extLst>
          </p:cNvPr>
          <p:cNvSpPr/>
          <p:nvPr/>
        </p:nvSpPr>
        <p:spPr>
          <a:xfrm>
            <a:off x="4316223" y="5816230"/>
            <a:ext cx="2808515" cy="836745"/>
          </a:xfrm>
          <a:prstGeom prst="wedgeRoundRectCallout">
            <a:avLst>
              <a:gd name="adj1" fmla="val -16359"/>
              <a:gd name="adj2" fmla="val -12977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Restore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5D4128-E894-17CB-FCD0-837A688E1551}"/>
              </a:ext>
            </a:extLst>
          </p:cNvPr>
          <p:cNvCxnSpPr/>
          <p:nvPr/>
        </p:nvCxnSpPr>
        <p:spPr>
          <a:xfrm flipV="1">
            <a:off x="5181638" y="3766457"/>
            <a:ext cx="0" cy="3701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4705A24-92E4-DF5A-6EA7-AD304E8EDAEA}"/>
              </a:ext>
            </a:extLst>
          </p:cNvPr>
          <p:cNvCxnSpPr>
            <a:cxnSpLocks/>
          </p:cNvCxnSpPr>
          <p:nvPr/>
        </p:nvCxnSpPr>
        <p:spPr>
          <a:xfrm>
            <a:off x="3050738" y="3766457"/>
            <a:ext cx="211727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1A2558F-B4AA-F298-7DA9-41D7AA2A72DC}"/>
              </a:ext>
            </a:extLst>
          </p:cNvPr>
          <p:cNvCxnSpPr/>
          <p:nvPr/>
        </p:nvCxnSpPr>
        <p:spPr>
          <a:xfrm>
            <a:off x="3058885" y="3766457"/>
            <a:ext cx="0" cy="37011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B0E59E2-E6E1-DD6E-0E00-A2B3632398C5}"/>
              </a:ext>
            </a:extLst>
          </p:cNvPr>
          <p:cNvSpPr/>
          <p:nvPr/>
        </p:nvSpPr>
        <p:spPr>
          <a:xfrm>
            <a:off x="685800" y="4235581"/>
            <a:ext cx="2318657" cy="36907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86830D3-82E9-E546-4B41-5A66558ED2E2}"/>
              </a:ext>
            </a:extLst>
          </p:cNvPr>
          <p:cNvSpPr/>
          <p:nvPr/>
        </p:nvSpPr>
        <p:spPr>
          <a:xfrm>
            <a:off x="5323114" y="4253392"/>
            <a:ext cx="2318657" cy="369076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86E4ED-9D24-11D6-72E2-8E0326939F6B}"/>
              </a:ext>
            </a:extLst>
          </p:cNvPr>
          <p:cNvSpPr/>
          <p:nvPr/>
        </p:nvSpPr>
        <p:spPr>
          <a:xfrm>
            <a:off x="1744924" y="1420350"/>
            <a:ext cx="8518358" cy="62805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There are failures in systems. We need periodic checkpointing.</a:t>
            </a:r>
          </a:p>
        </p:txBody>
      </p:sp>
      <p:pic>
        <p:nvPicPr>
          <p:cNvPr id="33" name="Picture 32" descr="A picture containing seat&#10;&#10;Description automatically generated">
            <a:extLst>
              <a:ext uri="{FF2B5EF4-FFF2-40B4-BE49-F238E27FC236}">
                <a16:creationId xmlns:a16="http://schemas.microsoft.com/office/drawing/2014/main" id="{63F7A936-0C08-6511-F642-EBFAAEDABC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099" y="1451653"/>
            <a:ext cx="879833" cy="89186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8DFF03AC-C051-73E5-3CEE-1585E7AE98F0}"/>
              </a:ext>
            </a:extLst>
          </p:cNvPr>
          <p:cNvSpPr/>
          <p:nvPr/>
        </p:nvSpPr>
        <p:spPr>
          <a:xfrm>
            <a:off x="3163653" y="4245427"/>
            <a:ext cx="1313069" cy="369057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17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080800C-519E-EF3B-138B-5588D71337CC}"/>
              </a:ext>
            </a:extLst>
          </p:cNvPr>
          <p:cNvSpPr/>
          <p:nvPr/>
        </p:nvSpPr>
        <p:spPr>
          <a:xfrm>
            <a:off x="1318160" y="1827812"/>
            <a:ext cx="2826328" cy="12112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8 OOO cores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7E285A-1D27-0065-A9E7-41B398DA9A9C}"/>
              </a:ext>
            </a:extLst>
          </p:cNvPr>
          <p:cNvSpPr/>
          <p:nvPr/>
        </p:nvSpPr>
        <p:spPr>
          <a:xfrm>
            <a:off x="5436919" y="1827811"/>
            <a:ext cx="2826328" cy="12112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Parsec benchmarks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C6E72E-5F05-F7AC-595C-200348CB94B3}"/>
              </a:ext>
            </a:extLst>
          </p:cNvPr>
          <p:cNvSpPr/>
          <p:nvPr/>
        </p:nvSpPr>
        <p:spPr>
          <a:xfrm>
            <a:off x="1318160" y="3429000"/>
            <a:ext cx="2826328" cy="13686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L1: 32 KB</a:t>
            </a:r>
          </a:p>
          <a:p>
            <a:pPr algn="ctr"/>
            <a:r>
              <a:rPr lang="en-IN" sz="2800" dirty="0"/>
              <a:t>L2: 256 KB</a:t>
            </a:r>
          </a:p>
          <a:p>
            <a:pPr algn="ctr"/>
            <a:r>
              <a:rPr lang="en-IN" sz="2800" dirty="0"/>
              <a:t>L3: 2 MB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D9FB65F-6B8F-3E05-0016-A522CCBFCEAE}"/>
              </a:ext>
            </a:extLst>
          </p:cNvPr>
          <p:cNvSpPr/>
          <p:nvPr/>
        </p:nvSpPr>
        <p:spPr>
          <a:xfrm>
            <a:off x="5436918" y="3429000"/>
            <a:ext cx="4298868" cy="136863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256 B (basic page size)</a:t>
            </a:r>
          </a:p>
          <a:p>
            <a:pPr algn="ctr"/>
            <a:r>
              <a:rPr lang="en-IN" sz="2800" dirty="0"/>
              <a:t>2 ranks, 8 banks (DRAM and NVM)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F58FC5-FD60-BE53-E660-4AD0F03BFB30}"/>
              </a:ext>
            </a:extLst>
          </p:cNvPr>
          <p:cNvSpPr txBox="1"/>
          <p:nvPr/>
        </p:nvSpPr>
        <p:spPr>
          <a:xfrm>
            <a:off x="3438572" y="391886"/>
            <a:ext cx="34115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>
                <a:solidFill>
                  <a:srgbClr val="0070C0"/>
                </a:solidFill>
                <a:latin typeface="Comic Sans MS" panose="030F0702030302020204" pitchFamily="66" charset="0"/>
              </a:rPr>
              <a:t>Configuration</a:t>
            </a:r>
            <a:endParaRPr lang="en-IN" b="1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829305B-E322-5886-46F9-E73DEF80B948}"/>
              </a:ext>
            </a:extLst>
          </p:cNvPr>
          <p:cNvSpPr/>
          <p:nvPr/>
        </p:nvSpPr>
        <p:spPr>
          <a:xfrm>
            <a:off x="2655124" y="5285052"/>
            <a:ext cx="4298868" cy="819398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dirty="0"/>
              <a:t>Tejas simulator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FBBD51-2F1D-9FF4-25DC-CF32DD9E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4B6A6-BD4E-01D1-D618-1F17CFB19F5B}"/>
              </a:ext>
            </a:extLst>
          </p:cNvPr>
          <p:cNvSpPr txBox="1"/>
          <p:nvPr/>
        </p:nvSpPr>
        <p:spPr>
          <a:xfrm>
            <a:off x="2043770" y="6104451"/>
            <a:ext cx="55215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>
                <a:solidFill>
                  <a:srgbClr val="0068FF"/>
                </a:solidFill>
              </a:rPr>
              <a:t>http://www.cse.iitd.ac.in/tejas</a:t>
            </a:r>
          </a:p>
        </p:txBody>
      </p:sp>
    </p:spTree>
    <p:extLst>
      <p:ext uri="{BB962C8B-B14F-4D97-AF65-F5344CB8AC3E}">
        <p14:creationId xmlns:p14="http://schemas.microsoft.com/office/powerpoint/2010/main" val="898938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A35F-92B4-232C-1672-115FE1BE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1"/>
            <a:ext cx="9779183" cy="913410"/>
          </a:xfrm>
        </p:spPr>
        <p:txBody>
          <a:bodyPr/>
          <a:lstStyle/>
          <a:p>
            <a:r>
              <a:rPr lang="en-IN" dirty="0"/>
              <a:t>Performance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BB41A-E7A5-7A3C-753D-E1F6F5E07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A6C34-7094-44B2-A3D3-342E7E0875BE}" type="slidenum">
              <a:rPr lang="en-SG" smtClean="0"/>
              <a:t>31</a:t>
            </a:fld>
            <a:endParaRPr lang="en-SG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E3BBEC2-4E83-8810-3334-BB02196259E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556"/>
          <a:stretch/>
        </p:blipFill>
        <p:spPr>
          <a:xfrm>
            <a:off x="0" y="2008060"/>
            <a:ext cx="12085208" cy="2841879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3ADF37F-8745-3673-0A6F-9EFB8B3B1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714401">
            <a:off x="10050577" y="1315798"/>
            <a:ext cx="1384522" cy="1384522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ABAB5F6-7BEB-EB5F-636D-7B7AACC9A0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3714401">
            <a:off x="2353386" y="1315799"/>
            <a:ext cx="1384522" cy="138452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AD212A6-B6F4-C7C2-A0C1-10776B3CAC41}"/>
              </a:ext>
            </a:extLst>
          </p:cNvPr>
          <p:cNvSpPr/>
          <p:nvPr/>
        </p:nvSpPr>
        <p:spPr>
          <a:xfrm>
            <a:off x="321622" y="5363904"/>
            <a:ext cx="6368969" cy="9262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WA reduction by 35-96%</a:t>
            </a:r>
          </a:p>
        </p:txBody>
      </p:sp>
      <p:sp>
        <p:nvSpPr>
          <p:cNvPr id="9" name="Explosion: 8 Points 8">
            <a:extLst>
              <a:ext uri="{FF2B5EF4-FFF2-40B4-BE49-F238E27FC236}">
                <a16:creationId xmlns:a16="http://schemas.microsoft.com/office/drawing/2014/main" id="{36343C36-B42C-9BD8-5CFF-1AEF7BE4FA72}"/>
              </a:ext>
            </a:extLst>
          </p:cNvPr>
          <p:cNvSpPr/>
          <p:nvPr/>
        </p:nvSpPr>
        <p:spPr>
          <a:xfrm>
            <a:off x="7958842" y="381001"/>
            <a:ext cx="2493819" cy="1433808"/>
          </a:xfrm>
          <a:prstGeom prst="irregularSeal1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 dirty="0"/>
              <a:t>19.4%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0287E3E4-F1CA-8055-FC6A-EF00B5CA9AF3}"/>
              </a:ext>
            </a:extLst>
          </p:cNvPr>
          <p:cNvSpPr/>
          <p:nvPr/>
        </p:nvSpPr>
        <p:spPr>
          <a:xfrm>
            <a:off x="9727326" y="510172"/>
            <a:ext cx="484758" cy="784239"/>
          </a:xfrm>
          <a:prstGeom prst="up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283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49AAF662-D190-23E0-80AE-BDD6D7079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4505" y="1286933"/>
            <a:ext cx="6322990" cy="5571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7C4BA-0C04-E071-781A-3A9AF494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487" y="176845"/>
            <a:ext cx="7632124" cy="818408"/>
          </a:xfrm>
        </p:spPr>
        <p:txBody>
          <a:bodyPr/>
          <a:lstStyle/>
          <a:p>
            <a:r>
              <a:rPr lang="en-IN" dirty="0"/>
              <a:t>We meet the CL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83802-C6C5-7F6F-8053-D1CC38389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A6C34-7094-44B2-A3D3-342E7E0875BE}" type="slidenum">
              <a:rPr lang="en-SG" smtClean="0"/>
              <a:t>32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23557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644BFD-2618-BE30-E9E5-675916159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A5A6C34-7094-44B2-A3D3-342E7E0875BE}" type="slidenum">
              <a:rPr lang="en-SG" smtClean="0"/>
              <a:t>33</a:t>
            </a:fld>
            <a:endParaRPr lang="en-SG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CFB19D4-3665-9F87-F8BC-ADD7B7B0E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75381" y="257382"/>
            <a:ext cx="7041237" cy="634323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E5A18-B29B-F18E-11C9-1C60D39FE307}"/>
              </a:ext>
            </a:extLst>
          </p:cNvPr>
          <p:cNvSpPr/>
          <p:nvPr/>
        </p:nvSpPr>
        <p:spPr>
          <a:xfrm>
            <a:off x="0" y="2291937"/>
            <a:ext cx="2502072" cy="261257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dirty="0"/>
              <a:t>WA </a:t>
            </a:r>
          </a:p>
          <a:p>
            <a:pPr algn="ctr"/>
            <a:r>
              <a:rPr lang="en-IN" sz="4000" dirty="0"/>
              <a:t>vs </a:t>
            </a:r>
          </a:p>
          <a:p>
            <a:pPr algn="ctr"/>
            <a:r>
              <a:rPr lang="en-IN" sz="4000" dirty="0"/>
              <a:t>CL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05967030-C799-7E58-456E-BF9FDEEB6FEB}"/>
              </a:ext>
            </a:extLst>
          </p:cNvPr>
          <p:cNvSpPr/>
          <p:nvPr/>
        </p:nvSpPr>
        <p:spPr>
          <a:xfrm rot="2040960">
            <a:off x="3412002" y="3472204"/>
            <a:ext cx="5866857" cy="417332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7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3552D-9DAD-3524-85B8-69FE647837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43379A1-ACE8-1D79-088C-547077B4FC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6512753"/>
              </p:ext>
            </p:extLst>
          </p:nvPr>
        </p:nvGraphicFramePr>
        <p:xfrm>
          <a:off x="380999" y="1322978"/>
          <a:ext cx="10310009" cy="5433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37535E7-570B-9C08-1B1D-144FEA15BA2E}"/>
              </a:ext>
            </a:extLst>
          </p:cNvPr>
          <p:cNvSpPr/>
          <p:nvPr/>
        </p:nvSpPr>
        <p:spPr>
          <a:xfrm>
            <a:off x="1191715" y="466928"/>
            <a:ext cx="4012637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539693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602038"/>
            <a:ext cx="5772322" cy="1172093"/>
          </a:xfrm>
        </p:spPr>
        <p:txBody>
          <a:bodyPr>
            <a:normAutofit/>
          </a:bodyPr>
          <a:lstStyle/>
          <a:p>
            <a:r>
              <a:rPr lang="en-US" sz="3200" dirty="0"/>
              <a:t>Smruti R. Sarangi</a:t>
            </a:r>
          </a:p>
          <a:p>
            <a:r>
              <a:rPr lang="en-US" sz="3200" dirty="0">
                <a:hlinkClick r:id="rId2"/>
              </a:rPr>
              <a:t>srsarangi@cse.iitd.ac.in</a:t>
            </a:r>
            <a:r>
              <a:rPr lang="en-US" sz="3200" dirty="0"/>
              <a:t>	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B23AEF-55D3-9886-4976-BBD43D042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3836" y="-572269"/>
            <a:ext cx="5772322" cy="5772322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D3A43950-4A50-2E55-D116-4D7D85657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67770" y="1657947"/>
            <a:ext cx="1944091" cy="194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84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38273-FEEA-FCD7-11FC-E6BDC55BA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A9DB79-6998-EFC4-FD2D-C05EEEF82614}"/>
              </a:ext>
            </a:extLst>
          </p:cNvPr>
          <p:cNvSpPr txBox="1"/>
          <p:nvPr/>
        </p:nvSpPr>
        <p:spPr>
          <a:xfrm>
            <a:off x="1090097" y="5877858"/>
            <a:ext cx="1063445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SG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Lemma 3</a:t>
            </a:r>
            <a:r>
              <a:rPr lang="en-SG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 Use timers to take care of messages </a:t>
            </a:r>
            <a:br>
              <a:rPr lang="en-SG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</a:br>
            <a:r>
              <a:rPr lang="en-SG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in transit.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ADE6C7-FD5E-BF96-D80A-1D664803BC4A}"/>
              </a:ext>
            </a:extLst>
          </p:cNvPr>
          <p:cNvSpPr/>
          <p:nvPr/>
        </p:nvSpPr>
        <p:spPr>
          <a:xfrm>
            <a:off x="7172384" y="3299281"/>
            <a:ext cx="2129902" cy="18205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 err="1">
                <a:solidFill>
                  <a:sysClr val="windowText" lastClr="000000"/>
                </a:solidFill>
              </a:rPr>
              <a:t>R</a:t>
            </a:r>
            <a:r>
              <a:rPr lang="en-US" b="1" dirty="0" err="1">
                <a:solidFill>
                  <a:sysClr val="windowText" lastClr="000000"/>
                </a:solidFill>
              </a:rPr>
              <a:t>j</a:t>
            </a:r>
            <a:endParaRPr lang="en-US" b="1" dirty="0">
              <a:solidFill>
                <a:sysClr val="windowText" lastClr="00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8FE6A2-7539-61AD-0951-02406AEA2B4C}"/>
              </a:ext>
            </a:extLst>
          </p:cNvPr>
          <p:cNvCxnSpPr>
            <a:cxnSpLocks/>
            <a:stCxn id="12" idx="3"/>
            <a:endCxn id="6" idx="1"/>
          </p:cNvCxnSpPr>
          <p:nvPr/>
        </p:nvCxnSpPr>
        <p:spPr>
          <a:xfrm flipV="1">
            <a:off x="4684526" y="4209545"/>
            <a:ext cx="2487858" cy="238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CFF3B9-EA33-2147-F933-7ADD33A18349}"/>
              </a:ext>
            </a:extLst>
          </p:cNvPr>
          <p:cNvSpPr/>
          <p:nvPr/>
        </p:nvSpPr>
        <p:spPr>
          <a:xfrm>
            <a:off x="5553784" y="3796074"/>
            <a:ext cx="749341" cy="3700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TOK</a:t>
            </a:r>
            <a:endParaRPr lang="en-SG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0D947B5-BD3A-C7BE-6178-4F3175777EAB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237335" y="2649263"/>
            <a:ext cx="0" cy="65001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396949-D304-BED2-E3B2-6B77B79C1D31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8237335" y="5119808"/>
            <a:ext cx="0" cy="63069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9DBBD3-9AE7-6B11-C00B-9A7736D9401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9302286" y="4209544"/>
            <a:ext cx="715913" cy="1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2D2EFF-A72B-698F-79D3-A733481DE8EA}"/>
              </a:ext>
            </a:extLst>
          </p:cNvPr>
          <p:cNvSpPr/>
          <p:nvPr/>
        </p:nvSpPr>
        <p:spPr>
          <a:xfrm>
            <a:off x="2554624" y="3301662"/>
            <a:ext cx="2129902" cy="182052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ysClr val="windowText" lastClr="000000"/>
                </a:solidFill>
              </a:rPr>
              <a:t>R</a:t>
            </a:r>
            <a:r>
              <a:rPr lang="en-US" b="1" dirty="0">
                <a:solidFill>
                  <a:sysClr val="windowText" lastClr="000000"/>
                </a:solidFill>
              </a:rPr>
              <a:t>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22E00C-8205-45B5-85E5-0802AB187D82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619575" y="2651644"/>
            <a:ext cx="0" cy="650018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5535388-8679-3969-156F-D57F981FE625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619575" y="5122189"/>
            <a:ext cx="0" cy="630696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AF58C-E4D3-4F97-D069-4FF238248328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768239" y="4211926"/>
            <a:ext cx="786385" cy="0"/>
          </a:xfrm>
          <a:prstGeom prst="straightConnector1">
            <a:avLst/>
          </a:prstGeom>
          <a:ln w="2540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 descr="Stopwatch 75% with solid fill">
            <a:extLst>
              <a:ext uri="{FF2B5EF4-FFF2-40B4-BE49-F238E27FC236}">
                <a16:creationId xmlns:a16="http://schemas.microsoft.com/office/drawing/2014/main" id="{2A35D7B8-60F8-70EA-0E01-DF758A38CE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2370" y="3319811"/>
            <a:ext cx="661285" cy="661285"/>
          </a:xfrm>
          <a:prstGeom prst="rect">
            <a:avLst/>
          </a:prstGeom>
        </p:spPr>
      </p:pic>
      <p:pic>
        <p:nvPicPr>
          <p:cNvPr id="17" name="Graphic 16" descr="Stopwatch 75% with solid fill">
            <a:extLst>
              <a:ext uri="{FF2B5EF4-FFF2-40B4-BE49-F238E27FC236}">
                <a16:creationId xmlns:a16="http://schemas.microsoft.com/office/drawing/2014/main" id="{988CDAD1-6F0C-1B3B-B1C2-0C1F2EA63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7328" y="3849290"/>
            <a:ext cx="661285" cy="661285"/>
          </a:xfrm>
          <a:prstGeom prst="rect">
            <a:avLst/>
          </a:prstGeom>
        </p:spPr>
      </p:pic>
      <p:pic>
        <p:nvPicPr>
          <p:cNvPr id="18" name="Graphic 17" descr="Stopwatch 75% with solid fill">
            <a:extLst>
              <a:ext uri="{FF2B5EF4-FFF2-40B4-BE49-F238E27FC236}">
                <a16:creationId xmlns:a16="http://schemas.microsoft.com/office/drawing/2014/main" id="{C87952BC-D6FA-4760-5BFE-B7D8AC565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26657" y="4472627"/>
            <a:ext cx="661285" cy="661285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1A92465-C860-DB3D-3248-9157B58DEC78}"/>
              </a:ext>
            </a:extLst>
          </p:cNvPr>
          <p:cNvSpPr/>
          <p:nvPr/>
        </p:nvSpPr>
        <p:spPr>
          <a:xfrm>
            <a:off x="5395292" y="605730"/>
            <a:ext cx="1401411" cy="596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Proof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7245147-6387-9B61-BFDA-D128DD68E6B5}"/>
              </a:ext>
            </a:extLst>
          </p:cNvPr>
          <p:cNvSpPr/>
          <p:nvPr/>
        </p:nvSpPr>
        <p:spPr>
          <a:xfrm>
            <a:off x="4463559" y="2590168"/>
            <a:ext cx="3264878" cy="59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In-flight messages</a:t>
            </a:r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30100507-D339-567D-198B-F995A955ACEF}"/>
              </a:ext>
            </a:extLst>
          </p:cNvPr>
          <p:cNvSpPr/>
          <p:nvPr/>
        </p:nvSpPr>
        <p:spPr>
          <a:xfrm>
            <a:off x="5325914" y="2872929"/>
            <a:ext cx="2129900" cy="1066324"/>
          </a:xfrm>
          <a:prstGeom prst="wedgeEllipseCallout">
            <a:avLst>
              <a:gd name="adj1" fmla="val 78745"/>
              <a:gd name="adj2" fmla="val 2981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NTR to TR</a:t>
            </a:r>
            <a:endParaRPr lang="en-SG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Speech Bubble: Oval 21">
            <a:extLst>
              <a:ext uri="{FF2B5EF4-FFF2-40B4-BE49-F238E27FC236}">
                <a16:creationId xmlns:a16="http://schemas.microsoft.com/office/drawing/2014/main" id="{12E7E136-044D-28FD-0272-C2764C89AE8B}"/>
              </a:ext>
            </a:extLst>
          </p:cNvPr>
          <p:cNvSpPr/>
          <p:nvPr/>
        </p:nvSpPr>
        <p:spPr>
          <a:xfrm>
            <a:off x="5325914" y="4419000"/>
            <a:ext cx="2193606" cy="1348443"/>
          </a:xfrm>
          <a:prstGeom prst="wedgeEllipseCallout">
            <a:avLst>
              <a:gd name="adj1" fmla="val 83106"/>
              <a:gd name="adj2" fmla="val -14802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Transit timer elapsed</a:t>
            </a:r>
            <a:endParaRPr lang="en-SG" sz="28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A3FDB9-66E6-9C1C-21ED-8EF6E417E182}"/>
              </a:ext>
            </a:extLst>
          </p:cNvPr>
          <p:cNvSpPr txBox="1"/>
          <p:nvPr/>
        </p:nvSpPr>
        <p:spPr>
          <a:xfrm>
            <a:off x="970602" y="1269963"/>
            <a:ext cx="9635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Lemma 1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 A post-snapshot message never reaches a router in state </a:t>
            </a:r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NTR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.</a:t>
            </a:r>
            <a:endParaRPr lang="en-SG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BDD6BF-5D10-E660-D81A-EF29E9A69066}"/>
              </a:ext>
            </a:extLst>
          </p:cNvPr>
          <p:cNvSpPr txBox="1"/>
          <p:nvPr/>
        </p:nvSpPr>
        <p:spPr>
          <a:xfrm>
            <a:off x="889307" y="1762294"/>
            <a:ext cx="10259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Lemma 2</a:t>
            </a:r>
            <a:r>
              <a:rPr lang="en-US" sz="24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 A pre-snapshot marked message is counted by only a single router.</a:t>
            </a:r>
            <a:endParaRPr lang="en-SG" sz="240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62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8" grpId="0" animBg="1"/>
      <p:bldP spid="12" grpId="0" animBg="1"/>
      <p:bldP spid="20" grpId="0" animBg="1"/>
      <p:bldP spid="21" grpId="0" animBg="1"/>
      <p:bldP spid="22" grpId="0" animBg="1"/>
      <p:bldP spid="23" grpId="0"/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55FFA-ABD0-6FA0-6278-BDA91A0C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EA11-AB11-1773-48E3-EED9EDC9D39C}"/>
              </a:ext>
            </a:extLst>
          </p:cNvPr>
          <p:cNvSpPr txBox="1"/>
          <p:nvPr/>
        </p:nvSpPr>
        <p:spPr>
          <a:xfrm>
            <a:off x="128246" y="4950401"/>
            <a:ext cx="7899473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r>
              <a:rPr lang="en-SG" sz="2800" b="1" i="1" dirty="0">
                <a:latin typeface="Cambria Math" panose="02040503050406030204" pitchFamily="18" charset="0"/>
                <a:ea typeface="Cambria Math" panose="02040503050406030204" pitchFamily="18" charset="0"/>
              </a:rPr>
              <a:t>Theorem</a:t>
            </a:r>
            <a:r>
              <a:rPr lang="en-SG" sz="28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: No pre-snapshot message remains in the NoC after termination detection.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F5CE822-08A9-C4B1-0CB6-1ACD9153407F}"/>
              </a:ext>
            </a:extLst>
          </p:cNvPr>
          <p:cNvSpPr/>
          <p:nvPr/>
        </p:nvSpPr>
        <p:spPr>
          <a:xfrm>
            <a:off x="3814336" y="381000"/>
            <a:ext cx="3264878" cy="59604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New messages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36946-BD69-D656-0A70-C7C8D1C30BFF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686138" y="2267360"/>
            <a:ext cx="1771693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3E76B8F-C39B-6679-8BC1-5A6786D9D1F7}"/>
              </a:ext>
            </a:extLst>
          </p:cNvPr>
          <p:cNvSpPr/>
          <p:nvPr/>
        </p:nvSpPr>
        <p:spPr>
          <a:xfrm>
            <a:off x="6930180" y="1829073"/>
            <a:ext cx="1283608" cy="3700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Message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D9A2AA-CE1D-956D-ABCA-267A949D0741}"/>
              </a:ext>
            </a:extLst>
          </p:cNvPr>
          <p:cNvSpPr/>
          <p:nvPr/>
        </p:nvSpPr>
        <p:spPr>
          <a:xfrm>
            <a:off x="4556236" y="1970678"/>
            <a:ext cx="2129902" cy="59336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</a:rPr>
              <a:t>Directory</a:t>
            </a:r>
            <a:endParaRPr lang="en-US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DC63F9-DBAC-D749-1B11-9E999D58B85A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925249" y="2267360"/>
            <a:ext cx="1630987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E1D7629-BAAC-F1A6-A510-E9C08B0615F4}"/>
              </a:ext>
            </a:extLst>
          </p:cNvPr>
          <p:cNvSpPr/>
          <p:nvPr/>
        </p:nvSpPr>
        <p:spPr>
          <a:xfrm>
            <a:off x="2779081" y="1860636"/>
            <a:ext cx="1559332" cy="3700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Request</a:t>
            </a:r>
            <a:endParaRPr lang="en-SG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2C49258-B69D-2175-642A-CE3DF7D68361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621187" y="2564042"/>
            <a:ext cx="0" cy="84603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35FFB8D-662D-9141-B1B1-727F5173A3B2}"/>
              </a:ext>
            </a:extLst>
          </p:cNvPr>
          <p:cNvSpPr/>
          <p:nvPr/>
        </p:nvSpPr>
        <p:spPr>
          <a:xfrm>
            <a:off x="5646572" y="2709227"/>
            <a:ext cx="1283608" cy="3700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Message</a:t>
            </a:r>
            <a:endParaRPr lang="en-SG" sz="2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7D2CE1-AACC-35E8-0982-408C3E4F6618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5621187" y="1184357"/>
            <a:ext cx="0" cy="78632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EE0D492-BB1D-3960-24CE-850245A0D528}"/>
              </a:ext>
            </a:extLst>
          </p:cNvPr>
          <p:cNvSpPr/>
          <p:nvPr/>
        </p:nvSpPr>
        <p:spPr>
          <a:xfrm>
            <a:off x="5646572" y="1423118"/>
            <a:ext cx="1283608" cy="37004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Message</a:t>
            </a:r>
            <a:endParaRPr lang="en-SG" sz="2000" dirty="0">
              <a:solidFill>
                <a:schemeClr val="tx1"/>
              </a:solidFill>
            </a:endParaRPr>
          </a:p>
        </p:txBody>
      </p: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2F0213D9-91B1-F3C4-00E4-2BAA8768D5A5}"/>
              </a:ext>
            </a:extLst>
          </p:cNvPr>
          <p:cNvSpPr/>
          <p:nvPr/>
        </p:nvSpPr>
        <p:spPr>
          <a:xfrm>
            <a:off x="3121583" y="2562427"/>
            <a:ext cx="2524989" cy="1397125"/>
          </a:xfrm>
          <a:prstGeom prst="wedgeEllipseCallout">
            <a:avLst>
              <a:gd name="adj1" fmla="val 34118"/>
              <a:gd name="adj2" fmla="val -6009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ysClr val="windowText" lastClr="000000"/>
                </a:solidFill>
              </a:rPr>
              <a:t>Modify the directory’s router</a:t>
            </a:r>
            <a:endParaRPr lang="en-SG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FEEF0A5-1362-EE86-F174-4839F2BC1E11}"/>
              </a:ext>
            </a:extLst>
          </p:cNvPr>
          <p:cNvSpPr/>
          <p:nvPr/>
        </p:nvSpPr>
        <p:spPr>
          <a:xfrm>
            <a:off x="5887898" y="3281767"/>
            <a:ext cx="5368549" cy="59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Update </a:t>
            </a:r>
            <a:r>
              <a:rPr lang="en-US" sz="2400" b="1" i="1" dirty="0" err="1">
                <a:solidFill>
                  <a:sysClr val="windowText" lastClr="000000"/>
                </a:solidFill>
              </a:rPr>
              <a:t>xcount</a:t>
            </a:r>
            <a:r>
              <a:rPr lang="en-US" sz="2400" dirty="0">
                <a:solidFill>
                  <a:sysClr val="windowText" lastClr="000000"/>
                </a:solidFill>
              </a:rPr>
              <a:t> if outgoing &gt; incoming</a:t>
            </a:r>
            <a:endParaRPr lang="en-SG" sz="240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F3FE43E-30D9-E51F-CF0D-227CEB946229}"/>
              </a:ext>
            </a:extLst>
          </p:cNvPr>
          <p:cNvSpPr/>
          <p:nvPr/>
        </p:nvSpPr>
        <p:spPr>
          <a:xfrm>
            <a:off x="6511398" y="3985451"/>
            <a:ext cx="4121547" cy="59604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Update </a:t>
            </a:r>
            <a:r>
              <a:rPr lang="en-US" sz="2400" b="1" i="1" dirty="0" err="1">
                <a:solidFill>
                  <a:sysClr val="windowText" lastClr="000000"/>
                </a:solidFill>
              </a:rPr>
              <a:t>pcount</a:t>
            </a:r>
            <a:r>
              <a:rPr lang="en-US" sz="2400" dirty="0">
                <a:solidFill>
                  <a:sysClr val="windowText" lastClr="000000"/>
                </a:solidFill>
              </a:rPr>
              <a:t> if outgoing=0</a:t>
            </a:r>
            <a:endParaRPr lang="en-SG" sz="24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6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2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CA82F-A55D-025A-DAC5-FA73850A1D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A3109EC-6404-0DEF-196D-3EB76648FDBE}"/>
              </a:ext>
            </a:extLst>
          </p:cNvPr>
          <p:cNvSpPr/>
          <p:nvPr/>
        </p:nvSpPr>
        <p:spPr>
          <a:xfrm>
            <a:off x="248947" y="1457531"/>
            <a:ext cx="2553730" cy="103087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Message </a:t>
            </a:r>
            <a:r>
              <a:rPr lang="en-US" sz="2400" b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arrived at a </a:t>
            </a:r>
            <a:r>
              <a:rPr lang="en-US" sz="2400" u="sng" dirty="0">
                <a:solidFill>
                  <a:schemeClr val="tx1"/>
                </a:solidFill>
              </a:rPr>
              <a:t>router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i="1" dirty="0">
                <a:solidFill>
                  <a:schemeClr val="tx1"/>
                </a:solidFill>
              </a:rPr>
              <a:t>R</a:t>
            </a:r>
            <a:endParaRPr lang="en-SG" sz="2400" b="1" i="1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58D25E-CF16-EC0D-9E1D-ADFC7FAB5183}"/>
              </a:ext>
            </a:extLst>
          </p:cNvPr>
          <p:cNvSpPr/>
          <p:nvPr/>
        </p:nvSpPr>
        <p:spPr>
          <a:xfrm>
            <a:off x="248946" y="3717905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Check state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3FC638-9C11-D1FA-7B40-0CB522D577FB}"/>
              </a:ext>
            </a:extLst>
          </p:cNvPr>
          <p:cNvSpPr/>
          <p:nvPr/>
        </p:nvSpPr>
        <p:spPr>
          <a:xfrm>
            <a:off x="4779756" y="2488408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is a snapshot token?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2DEBD1-0C57-1B29-BAA8-76AF1ED186CA}"/>
              </a:ext>
            </a:extLst>
          </p:cNvPr>
          <p:cNvSpPr/>
          <p:nvPr/>
        </p:nvSpPr>
        <p:spPr>
          <a:xfrm>
            <a:off x="4779757" y="4125961"/>
            <a:ext cx="2553729" cy="8049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is a snapshot token?</a:t>
            </a:r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E0E17B-3B5C-00EB-D794-BF611F40A21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1525811" y="2488409"/>
            <a:ext cx="1" cy="122949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0B20D6-995E-05AB-04D9-11B0351488E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2802675" y="2768495"/>
            <a:ext cx="1977081" cy="122949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7D7BB7-5789-E916-D627-11F686037E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802675" y="3997992"/>
            <a:ext cx="1977082" cy="530452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F40D7D7-578C-06E6-212B-19A4B989E5FE}"/>
              </a:ext>
            </a:extLst>
          </p:cNvPr>
          <p:cNvSpPr/>
          <p:nvPr/>
        </p:nvSpPr>
        <p:spPr>
          <a:xfrm>
            <a:off x="9126040" y="3660238"/>
            <a:ext cx="2553729" cy="5601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Normal operation</a:t>
            </a:r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809F4B-5D29-C59F-A23A-3EBF9F1F4C84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7333485" y="2768495"/>
            <a:ext cx="1792555" cy="117183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55964F6-EE66-C997-80B0-B6856BC99533}"/>
              </a:ext>
            </a:extLst>
          </p:cNvPr>
          <p:cNvSpPr/>
          <p:nvPr/>
        </p:nvSpPr>
        <p:spPr>
          <a:xfrm>
            <a:off x="4763175" y="5462266"/>
            <a:ext cx="2586890" cy="84026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  <a:r>
              <a:rPr lang="en-US" sz="2400" dirty="0">
                <a:solidFill>
                  <a:schemeClr val="tx1"/>
                </a:solidFill>
              </a:rPr>
              <a:t> has reached its destination?</a:t>
            </a:r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5AD4AF9-6B31-96EE-D422-B45C2D977967}"/>
              </a:ext>
            </a:extLst>
          </p:cNvPr>
          <p:cNvCxnSpPr>
            <a:cxnSpLocks/>
            <a:stCxn id="14" idx="3"/>
            <a:endCxn id="12" idx="1"/>
          </p:cNvCxnSpPr>
          <p:nvPr/>
        </p:nvCxnSpPr>
        <p:spPr>
          <a:xfrm flipV="1">
            <a:off x="7350065" y="3940325"/>
            <a:ext cx="1775975" cy="194207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05E64A-189D-9011-7D4B-6862D860E65B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 flipH="1">
            <a:off x="6056620" y="4930926"/>
            <a:ext cx="2" cy="531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EAF9E8-6FDC-7D17-FF6A-87F6268752F6}"/>
              </a:ext>
            </a:extLst>
          </p:cNvPr>
          <p:cNvSpPr/>
          <p:nvPr/>
        </p:nvSpPr>
        <p:spPr>
          <a:xfrm>
            <a:off x="1093267" y="5600250"/>
            <a:ext cx="2553729" cy="56017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pcount</a:t>
            </a:r>
            <a:r>
              <a:rPr lang="en-US" sz="2400" dirty="0">
                <a:solidFill>
                  <a:schemeClr val="tx1"/>
                </a:solidFill>
              </a:rPr>
              <a:t>++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4235874-366B-21B3-AED1-EA72C18F4B57}"/>
              </a:ext>
            </a:extLst>
          </p:cNvPr>
          <p:cNvSpPr/>
          <p:nvPr/>
        </p:nvSpPr>
        <p:spPr>
          <a:xfrm>
            <a:off x="2992582" y="389810"/>
            <a:ext cx="6133458" cy="13880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State = TR; </a:t>
            </a:r>
            <a:r>
              <a:rPr lang="en-US" sz="2400" dirty="0" err="1">
                <a:solidFill>
                  <a:schemeClr val="tx1"/>
                </a:solidFill>
              </a:rPr>
              <a:t>pcount</a:t>
            </a:r>
            <a:r>
              <a:rPr lang="en-US" sz="2400" dirty="0">
                <a:solidFill>
                  <a:schemeClr val="tx1"/>
                </a:solidFill>
              </a:rPr>
              <a:t> = 0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Send </a:t>
            </a:r>
            <a:r>
              <a:rPr lang="en-US" sz="2400" i="1" dirty="0" err="1">
                <a:solidFill>
                  <a:schemeClr val="tx1"/>
                </a:solidFill>
              </a:rPr>
              <a:t>xcount</a:t>
            </a:r>
            <a:r>
              <a:rPr lang="en-US" sz="2400" dirty="0">
                <a:solidFill>
                  <a:schemeClr val="tx1"/>
                </a:solidFill>
              </a:rPr>
              <a:t> to checkpoint controller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Send token to neighbors (</a:t>
            </a:r>
            <a:r>
              <a:rPr lang="en-US" sz="2400" b="1" dirty="0">
                <a:solidFill>
                  <a:srgbClr val="FF0000"/>
                </a:solidFill>
              </a:rPr>
              <a:t>highest priority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  <a:endParaRPr lang="en-SG" sz="2400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0721C5-0417-AC03-9C53-C4A5A60A1209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 flipV="1">
            <a:off x="3646996" y="5880337"/>
            <a:ext cx="1116179" cy="20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8CFEA8-CC64-0F8C-DFD3-0A17B8101C60}"/>
              </a:ext>
            </a:extLst>
          </p:cNvPr>
          <p:cNvCxnSpPr>
            <a:cxnSpLocks/>
            <a:stCxn id="7" idx="0"/>
            <a:endCxn id="27" idx="2"/>
          </p:cNvCxnSpPr>
          <p:nvPr/>
        </p:nvCxnSpPr>
        <p:spPr>
          <a:xfrm flipV="1">
            <a:off x="6056621" y="1777893"/>
            <a:ext cx="2690" cy="71051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8731DFF-F9D0-EDDC-EC73-DF96877CFBF1}"/>
              </a:ext>
            </a:extLst>
          </p:cNvPr>
          <p:cNvSpPr/>
          <p:nvPr/>
        </p:nvSpPr>
        <p:spPr>
          <a:xfrm>
            <a:off x="3128680" y="2869406"/>
            <a:ext cx="787957" cy="4001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NTR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A603F49-6801-F016-CFDF-F23CA4430D8C}"/>
              </a:ext>
            </a:extLst>
          </p:cNvPr>
          <p:cNvSpPr/>
          <p:nvPr/>
        </p:nvSpPr>
        <p:spPr>
          <a:xfrm>
            <a:off x="3128680" y="4387686"/>
            <a:ext cx="787957" cy="40010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</a:t>
            </a:r>
            <a:endParaRPr lang="en-SG" sz="2400" dirty="0">
              <a:solidFill>
                <a:schemeClr val="tx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9E0A94-629D-8322-E436-CABE9437326D}"/>
              </a:ext>
            </a:extLst>
          </p:cNvPr>
          <p:cNvSpPr/>
          <p:nvPr/>
        </p:nvSpPr>
        <p:spPr>
          <a:xfrm>
            <a:off x="6171956" y="4996543"/>
            <a:ext cx="787957" cy="4001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2672E90-272A-A4C0-0474-E877C1734A3C}"/>
              </a:ext>
            </a:extLst>
          </p:cNvPr>
          <p:cNvSpPr/>
          <p:nvPr/>
        </p:nvSpPr>
        <p:spPr>
          <a:xfrm>
            <a:off x="3956991" y="5276630"/>
            <a:ext cx="787957" cy="4001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yes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5A79BC35-AF5F-FA33-2A15-5D750C068E7C}"/>
              </a:ext>
            </a:extLst>
          </p:cNvPr>
          <p:cNvSpPr/>
          <p:nvPr/>
        </p:nvSpPr>
        <p:spPr>
          <a:xfrm>
            <a:off x="8338083" y="4876524"/>
            <a:ext cx="787957" cy="4001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0EC94B2-BCB8-8323-F751-76FF63382299}"/>
              </a:ext>
            </a:extLst>
          </p:cNvPr>
          <p:cNvSpPr/>
          <p:nvPr/>
        </p:nvSpPr>
        <p:spPr>
          <a:xfrm>
            <a:off x="8033700" y="2718210"/>
            <a:ext cx="787957" cy="40010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no</a:t>
            </a:r>
            <a:endParaRPr lang="en-SG" sz="2400" b="1" dirty="0">
              <a:solidFill>
                <a:srgbClr val="FF0000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7B3D2BD-4167-79DD-FCB6-43AA64B9561C}"/>
              </a:ext>
            </a:extLst>
          </p:cNvPr>
          <p:cNvSpPr/>
          <p:nvPr/>
        </p:nvSpPr>
        <p:spPr>
          <a:xfrm>
            <a:off x="6120877" y="1957068"/>
            <a:ext cx="787957" cy="4001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yes</a:t>
            </a:r>
            <a:endParaRPr lang="en-SG" sz="2400" b="1" dirty="0">
              <a:solidFill>
                <a:srgbClr val="00B050"/>
              </a:solidFill>
            </a:endParaRP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51B614F0-7661-9241-E7F0-1D68247BA092}"/>
              </a:ext>
            </a:extLst>
          </p:cNvPr>
          <p:cNvSpPr/>
          <p:nvPr/>
        </p:nvSpPr>
        <p:spPr>
          <a:xfrm>
            <a:off x="1003515" y="866899"/>
            <a:ext cx="1021278" cy="590632"/>
          </a:xfrm>
          <a:prstGeom prst="down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7CB46D0F-21C8-D026-792A-B0DC453EA5FA}"/>
              </a:ext>
            </a:extLst>
          </p:cNvPr>
          <p:cNvSpPr/>
          <p:nvPr/>
        </p:nvSpPr>
        <p:spPr>
          <a:xfrm>
            <a:off x="9222122" y="1687132"/>
            <a:ext cx="2730614" cy="1510630"/>
          </a:xfrm>
          <a:prstGeom prst="wedgeRoundRectCallout">
            <a:avLst>
              <a:gd name="adj1" fmla="val -54346"/>
              <a:gd name="adj2" fmla="val -9061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Record the number of messages in flight (</a:t>
            </a:r>
            <a:r>
              <a:rPr lang="en-IN" sz="2400" i="1" dirty="0" err="1"/>
              <a:t>xcount</a:t>
            </a:r>
            <a:r>
              <a:rPr lang="en-I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121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2" grpId="0" animBg="1"/>
      <p:bldP spid="14" grpId="0" animBg="1"/>
      <p:bldP spid="17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8" grpId="0" animBg="1"/>
      <p:bldP spid="3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2D9CD0B8-D11E-A16E-3510-1CA84C0C0EE6}"/>
              </a:ext>
            </a:extLst>
          </p:cNvPr>
          <p:cNvGraphicFramePr>
            <a:graphicFrameLocks noGrp="1"/>
          </p:cNvGraphicFramePr>
          <p:nvPr/>
        </p:nvGraphicFramePr>
        <p:xfrm>
          <a:off x="116163" y="698304"/>
          <a:ext cx="11786250" cy="546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0">
                  <a:extLst>
                    <a:ext uri="{9D8B030D-6E8A-4147-A177-3AD203B41FA5}">
                      <a16:colId xmlns:a16="http://schemas.microsoft.com/office/drawing/2014/main" val="1480542807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3302802251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383354506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2828530455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708019146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3018114418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093785868"/>
                    </a:ext>
                  </a:extLst>
                </a:gridCol>
              </a:tblGrid>
              <a:tr h="464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Workload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Completion Time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%Cache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%Coalescing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LLC MPKI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%DRAM WA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78671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Blackscholes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5.25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45647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Bodytrack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8039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Canneal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00935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Dedup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26810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Facesim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296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Ferret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5.05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65223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Fluidanimate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08981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Freqmine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893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Raytrace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5.0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1252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Streamcluster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25944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Swaptions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5.23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3662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Vips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5.01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859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9FE4A0-6E88-95AD-96CE-A1D815F0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5A6C34-7094-44B2-A3D3-342E7E0875BE}" type="slidenum">
              <a:rPr lang="en-SG" smtClean="0"/>
              <a:t>39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37114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AF0A-9759-E4DF-F8B3-8DD4298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401" y="243055"/>
            <a:ext cx="10077451" cy="1325563"/>
          </a:xfrm>
        </p:spPr>
        <p:txBody>
          <a:bodyPr/>
          <a:lstStyle/>
          <a:p>
            <a:r>
              <a:rPr lang="en-US" dirty="0"/>
              <a:t>How long does it take to checkpoint?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393239-EF9C-A53B-0E16-E6E7A332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2F0AF6C-0DE8-BDA5-19CA-5BCA1B5DC4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507" y="828441"/>
            <a:ext cx="865894" cy="865894"/>
          </a:xfrm>
          <a:prstGeom prst="rect">
            <a:avLst/>
          </a:prstGeom>
        </p:spPr>
      </p:pic>
      <p:sp>
        <p:nvSpPr>
          <p:cNvPr id="6" name="Rounded Rectangle 3">
            <a:extLst>
              <a:ext uri="{FF2B5EF4-FFF2-40B4-BE49-F238E27FC236}">
                <a16:creationId xmlns:a16="http://schemas.microsoft.com/office/drawing/2014/main" id="{2AB901B2-6BA9-D68B-5DEA-1152AF05733B}"/>
              </a:ext>
            </a:extLst>
          </p:cNvPr>
          <p:cNvSpPr/>
          <p:nvPr/>
        </p:nvSpPr>
        <p:spPr>
          <a:xfrm>
            <a:off x="832383" y="3120869"/>
            <a:ext cx="9675440" cy="71548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ound Same Side Corner Rectangle 19">
            <a:extLst>
              <a:ext uri="{FF2B5EF4-FFF2-40B4-BE49-F238E27FC236}">
                <a16:creationId xmlns:a16="http://schemas.microsoft.com/office/drawing/2014/main" id="{A9E9C9FC-0125-93E1-4664-1CFEE9CC4F0E}"/>
              </a:ext>
            </a:extLst>
          </p:cNvPr>
          <p:cNvSpPr/>
          <p:nvPr/>
        </p:nvSpPr>
        <p:spPr>
          <a:xfrm rot="5400000">
            <a:off x="7731220" y="1059753"/>
            <a:ext cx="715484" cy="483772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ound Same Side Corner Rectangle 24">
            <a:extLst>
              <a:ext uri="{FF2B5EF4-FFF2-40B4-BE49-F238E27FC236}">
                <a16:creationId xmlns:a16="http://schemas.microsoft.com/office/drawing/2014/main" id="{84EAEB4D-98C2-14CF-21DB-1210DA510186}"/>
              </a:ext>
            </a:extLst>
          </p:cNvPr>
          <p:cNvSpPr/>
          <p:nvPr/>
        </p:nvSpPr>
        <p:spPr>
          <a:xfrm rot="16200000">
            <a:off x="4237811" y="2411616"/>
            <a:ext cx="715486" cy="213399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B56B907-5EEC-2F65-8C6F-7D75712637BF}"/>
              </a:ext>
            </a:extLst>
          </p:cNvPr>
          <p:cNvSpPr/>
          <p:nvPr/>
        </p:nvSpPr>
        <p:spPr>
          <a:xfrm>
            <a:off x="5231687" y="2991084"/>
            <a:ext cx="876833" cy="97505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5" name="Oval 14">
            <a:extLst>
              <a:ext uri="{FF2B5EF4-FFF2-40B4-BE49-F238E27FC236}">
                <a16:creationId xmlns:a16="http://schemas.microsoft.com/office/drawing/2014/main" id="{B270412C-3568-1006-BAFB-6B2347D4C4CA}"/>
              </a:ext>
            </a:extLst>
          </p:cNvPr>
          <p:cNvSpPr/>
          <p:nvPr/>
        </p:nvSpPr>
        <p:spPr>
          <a:xfrm>
            <a:off x="5231686" y="2991084"/>
            <a:ext cx="876833" cy="975056"/>
          </a:xfrm>
          <a:prstGeom prst="ellipse">
            <a:avLst/>
          </a:prstGeom>
          <a:ln w="635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8A265F-062C-B17A-BB23-63A7F54D3672}"/>
              </a:ext>
            </a:extLst>
          </p:cNvPr>
          <p:cNvSpPr txBox="1"/>
          <p:nvPr/>
        </p:nvSpPr>
        <p:spPr>
          <a:xfrm>
            <a:off x="5239238" y="3178291"/>
            <a:ext cx="87683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36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4AD8197-4BB7-4FD7-DF2F-4A3610052C86}"/>
              </a:ext>
            </a:extLst>
          </p:cNvPr>
          <p:cNvSpPr/>
          <p:nvPr/>
        </p:nvSpPr>
        <p:spPr>
          <a:xfrm>
            <a:off x="10014870" y="3337845"/>
            <a:ext cx="253171" cy="281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09806A7-CB88-9011-A29A-071FD8A1FE5D}"/>
              </a:ext>
            </a:extLst>
          </p:cNvPr>
          <p:cNvSpPr/>
          <p:nvPr/>
        </p:nvSpPr>
        <p:spPr>
          <a:xfrm>
            <a:off x="3590295" y="3337845"/>
            <a:ext cx="253171" cy="28153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0E3897-DD0D-AC4B-09E3-C02F484CEEA1}"/>
              </a:ext>
            </a:extLst>
          </p:cNvPr>
          <p:cNvSpPr txBox="1"/>
          <p:nvPr/>
        </p:nvSpPr>
        <p:spPr>
          <a:xfrm>
            <a:off x="6206217" y="3247779"/>
            <a:ext cx="211307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300-500 </a:t>
            </a:r>
            <a:r>
              <a:rPr lang="en-US" sz="24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ms</a:t>
            </a:r>
            <a:endParaRPr lang="en-US" sz="24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E6CC834-040D-4E41-6B8E-C1EBEF351383}"/>
              </a:ext>
            </a:extLst>
          </p:cNvPr>
          <p:cNvSpPr txBox="1"/>
          <p:nvPr/>
        </p:nvSpPr>
        <p:spPr>
          <a:xfrm>
            <a:off x="3824770" y="3247779"/>
            <a:ext cx="131157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3-5 </a:t>
            </a:r>
            <a:r>
              <a:rPr lang="en-US" sz="2400" b="1" dirty="0" err="1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ms</a:t>
            </a:r>
            <a:endParaRPr lang="en-US" sz="2400" b="1" dirty="0">
              <a:solidFill>
                <a:schemeClr val="bg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B7EFEF6-D1F9-06D6-7798-919A51F93C43}"/>
              </a:ext>
            </a:extLst>
          </p:cNvPr>
          <p:cNvSpPr/>
          <p:nvPr/>
        </p:nvSpPr>
        <p:spPr>
          <a:xfrm>
            <a:off x="3247052" y="1970314"/>
            <a:ext cx="1023257" cy="71548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FAE4B3-4844-87D0-75CA-30A25D0D1C99}"/>
              </a:ext>
            </a:extLst>
          </p:cNvPr>
          <p:cNvSpPr txBox="1"/>
          <p:nvPr/>
        </p:nvSpPr>
        <p:spPr>
          <a:xfrm>
            <a:off x="4411324" y="2076318"/>
            <a:ext cx="3907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Checkpoint latency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63416B-BDF8-8BF5-0FFE-1E23B1FE43E6}"/>
              </a:ext>
            </a:extLst>
          </p:cNvPr>
          <p:cNvSpPr txBox="1"/>
          <p:nvPr/>
        </p:nvSpPr>
        <p:spPr>
          <a:xfrm>
            <a:off x="6206217" y="3963262"/>
            <a:ext cx="3498394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Software</a:t>
            </a:r>
          </a:p>
          <a:p>
            <a:r>
              <a:rPr lang="en-US" sz="2800" dirty="0"/>
              <a:t>CRIU, ULFM, </a:t>
            </a:r>
            <a:r>
              <a:rPr lang="en-US" sz="2800" dirty="0" err="1"/>
              <a:t>ReInit</a:t>
            </a:r>
            <a:r>
              <a:rPr lang="en-US" sz="2800" dirty="0"/>
              <a:t>++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E6FFED-B25F-200E-A368-EB3FCF84F63E}"/>
              </a:ext>
            </a:extLst>
          </p:cNvPr>
          <p:cNvSpPr txBox="1"/>
          <p:nvPr/>
        </p:nvSpPr>
        <p:spPr>
          <a:xfrm>
            <a:off x="3486924" y="3963262"/>
            <a:ext cx="178029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Hardware</a:t>
            </a:r>
          </a:p>
          <a:p>
            <a:r>
              <a:rPr lang="en-US" sz="2800" dirty="0" err="1"/>
              <a:t>Tsoper</a:t>
            </a:r>
            <a:r>
              <a:rPr lang="en-US" sz="2800" dirty="0"/>
              <a:t>,</a:t>
            </a:r>
            <a:br>
              <a:rPr lang="en-US" sz="2800" dirty="0"/>
            </a:br>
            <a:r>
              <a:rPr lang="en-US" sz="2800" dirty="0" err="1"/>
              <a:t>NvOverlay</a:t>
            </a:r>
            <a:endParaRPr lang="en-US" sz="2800" dirty="0"/>
          </a:p>
        </p:txBody>
      </p:sp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F234E2BC-3E32-9EAE-C3BE-6FC88DA160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02871" y="5561532"/>
            <a:ext cx="541591" cy="5415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B65CF950-0B60-D9FD-BB51-775FA734FA77}"/>
              </a:ext>
            </a:extLst>
          </p:cNvPr>
          <p:cNvSpPr txBox="1"/>
          <p:nvPr/>
        </p:nvSpPr>
        <p:spPr>
          <a:xfrm>
            <a:off x="3528559" y="5561532"/>
            <a:ext cx="153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 NVMs</a:t>
            </a:r>
          </a:p>
        </p:txBody>
      </p:sp>
    </p:spTree>
    <p:extLst>
      <p:ext uri="{BB962C8B-B14F-4D97-AF65-F5344CB8AC3E}">
        <p14:creationId xmlns:p14="http://schemas.microsoft.com/office/powerpoint/2010/main" val="6510060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B29D0F7-D6C5-4702-DDF7-4503BB84051E}"/>
              </a:ext>
            </a:extLst>
          </p:cNvPr>
          <p:cNvGraphicFramePr>
            <a:graphicFrameLocks noGrp="1"/>
          </p:cNvGraphicFramePr>
          <p:nvPr/>
        </p:nvGraphicFramePr>
        <p:xfrm>
          <a:off x="116163" y="698304"/>
          <a:ext cx="11786250" cy="546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0">
                  <a:extLst>
                    <a:ext uri="{9D8B030D-6E8A-4147-A177-3AD203B41FA5}">
                      <a16:colId xmlns:a16="http://schemas.microsoft.com/office/drawing/2014/main" val="1480542807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3302802251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383354506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2828530455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708019146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3018114418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093785868"/>
                    </a:ext>
                  </a:extLst>
                </a:gridCol>
              </a:tblGrid>
              <a:tr h="464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Workload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Completion Time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%Cache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%Coalescing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LLC MPKI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%DRAM WA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78671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Blackscholes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5.25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50.16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45647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Bodytrack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25.6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8039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Canneal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00935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Dedup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23.1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26810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Facesim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0.4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296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Ferret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9.5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65223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Fluidanimate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1.6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08981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Freqmine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1.6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893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Raytrace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1.5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15.2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1252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Streamcluster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5.1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0.9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18.7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25944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Swaptions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5.23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5.5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25.3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3662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Vips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5.01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2.6</a:t>
                      </a:r>
                      <a:endParaRPr lang="en-SG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49.9</a:t>
                      </a:r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85982"/>
                  </a:ext>
                </a:extLst>
              </a:tr>
            </a:tbl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5C8BB07-370A-409D-BCD1-731985C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5A6C34-7094-44B2-A3D3-342E7E0875BE}" type="slidenum">
              <a:rPr lang="en-SG" smtClean="0"/>
              <a:t>40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648179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F51C844-E149-BF6D-F199-E9A851BBF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A5A6C34-7094-44B2-A3D3-342E7E0875BE}" type="slidenum">
              <a:rPr lang="en-SG" smtClean="0"/>
              <a:t>41</a:t>
            </a:fld>
            <a:endParaRPr lang="en-SG"/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DC241A35-7851-EF9E-B2A6-169082B6B2E1}"/>
              </a:ext>
            </a:extLst>
          </p:cNvPr>
          <p:cNvGraphicFramePr>
            <a:graphicFrameLocks noGrp="1"/>
          </p:cNvGraphicFramePr>
          <p:nvPr/>
        </p:nvGraphicFramePr>
        <p:xfrm>
          <a:off x="116163" y="698304"/>
          <a:ext cx="11786250" cy="5461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0">
                  <a:extLst>
                    <a:ext uri="{9D8B030D-6E8A-4147-A177-3AD203B41FA5}">
                      <a16:colId xmlns:a16="http://schemas.microsoft.com/office/drawing/2014/main" val="1480542807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3302802251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383354506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2828530455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708019146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3018114418"/>
                    </a:ext>
                  </a:extLst>
                </a:gridCol>
                <a:gridCol w="1683750">
                  <a:extLst>
                    <a:ext uri="{9D8B030D-6E8A-4147-A177-3AD203B41FA5}">
                      <a16:colId xmlns:a16="http://schemas.microsoft.com/office/drawing/2014/main" val="1093785868"/>
                    </a:ext>
                  </a:extLst>
                </a:gridCol>
              </a:tblGrid>
              <a:tr h="46431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Workload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Completion Time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%Cache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%DRAM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%Coalescing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LLC MPKI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%DRAM WA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078671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Blackscholes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5.25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50.16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745647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Bodytrack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25.6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8039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Canneal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23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49.1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100935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Dedup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23.1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826810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Facesim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0.4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8.7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15296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Ferret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9.5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50.7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3565223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Fluidanimate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10.7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308981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Freqmine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1.6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0.51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10.7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468938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Raytrace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1.5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15.2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6281252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Streamcluster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5.1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0.55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18.7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725944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Swaptions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5.23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5.5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25.3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763662"/>
                  </a:ext>
                </a:extLst>
              </a:tr>
              <a:tr h="40177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Vips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5.01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84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2.6</a:t>
                      </a:r>
                      <a:endParaRPr lang="en-SG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0.17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49.9</a:t>
                      </a:r>
                      <a:endParaRPr lang="en-SG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985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693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87DE-FAB4-F927-ABAD-C368C459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millisecond-level latencies?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63D2B-015F-D30A-8700-222D529333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9FA4BFD-7B26-B6C9-2848-A03567376A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6076065"/>
              </p:ext>
            </p:extLst>
          </p:nvPr>
        </p:nvGraphicFramePr>
        <p:xfrm>
          <a:off x="486228" y="1706563"/>
          <a:ext cx="7569201" cy="4766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E32F0238-AFE4-24BC-EF62-0FEA3AE1FE8B}"/>
              </a:ext>
            </a:extLst>
          </p:cNvPr>
          <p:cNvSpPr/>
          <p:nvPr/>
        </p:nvSpPr>
        <p:spPr>
          <a:xfrm>
            <a:off x="8135257" y="3518429"/>
            <a:ext cx="2968171" cy="1143000"/>
          </a:xfrm>
          <a:prstGeom prst="cloudCallou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Banks, stock exchanges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832ED6-6F3F-30E8-CBBB-00A76200FE1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21532" y="1736434"/>
            <a:ext cx="2353495" cy="2353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2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22122-D056-39DB-4F38-9B27C8C90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235" y="0"/>
            <a:ext cx="9779183" cy="1325563"/>
          </a:xfrm>
        </p:spPr>
        <p:txBody>
          <a:bodyPr/>
          <a:lstStyle/>
          <a:p>
            <a:r>
              <a:rPr lang="en-US" dirty="0"/>
              <a:t>Why NVMs?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D4AA5-D6A4-7293-0BFD-8207B8A57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172D18-2435-1EC8-4118-E44C267647C4}"/>
              </a:ext>
            </a:extLst>
          </p:cNvPr>
          <p:cNvSpPr/>
          <p:nvPr/>
        </p:nvSpPr>
        <p:spPr>
          <a:xfrm>
            <a:off x="3603171" y="1796143"/>
            <a:ext cx="3037115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CPU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E162B2-2649-0152-81FF-3C9C5F9919B6}"/>
              </a:ext>
            </a:extLst>
          </p:cNvPr>
          <p:cNvSpPr/>
          <p:nvPr/>
        </p:nvSpPr>
        <p:spPr>
          <a:xfrm>
            <a:off x="2253343" y="3207885"/>
            <a:ext cx="3037115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DRAM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8EBE02E6-9D0C-C0EF-66ED-D7AB4C812541}"/>
              </a:ext>
            </a:extLst>
          </p:cNvPr>
          <p:cNvSpPr/>
          <p:nvPr/>
        </p:nvSpPr>
        <p:spPr>
          <a:xfrm rot="5400000">
            <a:off x="4037354" y="2743597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6E712ACC-B731-56DF-C4AB-04EED7EF8CF6}"/>
              </a:ext>
            </a:extLst>
          </p:cNvPr>
          <p:cNvSpPr/>
          <p:nvPr/>
        </p:nvSpPr>
        <p:spPr>
          <a:xfrm rot="5400000">
            <a:off x="6011864" y="2767864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393F7C-FD5B-400C-446A-6A159DED7817}"/>
              </a:ext>
            </a:extLst>
          </p:cNvPr>
          <p:cNvSpPr/>
          <p:nvPr/>
        </p:nvSpPr>
        <p:spPr>
          <a:xfrm>
            <a:off x="5833926" y="3258969"/>
            <a:ext cx="1764304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NVM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8DEF84F-8F9D-7975-980E-973946F27421}"/>
              </a:ext>
            </a:extLst>
          </p:cNvPr>
          <p:cNvSpPr/>
          <p:nvPr/>
        </p:nvSpPr>
        <p:spPr>
          <a:xfrm rot="5400000">
            <a:off x="3431097" y="4128523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691BE81B-5980-7A7A-1E3C-4CBF40CA2B4C}"/>
              </a:ext>
            </a:extLst>
          </p:cNvPr>
          <p:cNvSpPr/>
          <p:nvPr/>
        </p:nvSpPr>
        <p:spPr>
          <a:xfrm rot="5400000">
            <a:off x="6047867" y="4201323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FE51C7-BD5F-6F7B-08C5-A281FBF3B7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1298" y="4526644"/>
            <a:ext cx="4843679" cy="15005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4FB349-9A7C-1D6C-7AB1-AC963D54817E}"/>
              </a:ext>
            </a:extLst>
          </p:cNvPr>
          <p:cNvSpPr txBox="1"/>
          <p:nvPr/>
        </p:nvSpPr>
        <p:spPr>
          <a:xfrm>
            <a:off x="4200638" y="5895750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Hard disk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07667E3-C191-CB86-4C03-E56DE59773B7}"/>
              </a:ext>
            </a:extLst>
          </p:cNvPr>
          <p:cNvSpPr/>
          <p:nvPr/>
        </p:nvSpPr>
        <p:spPr>
          <a:xfrm>
            <a:off x="8512629" y="2553097"/>
            <a:ext cx="3483428" cy="1325563"/>
          </a:xfrm>
          <a:prstGeom prst="wedgeRoundRectCallout">
            <a:avLst>
              <a:gd name="adj1" fmla="val -80313"/>
              <a:gd name="adj2" fmla="val 18154"/>
              <a:gd name="adj3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Reads: 2-4X slower than DRAM</a:t>
            </a:r>
          </a:p>
          <a:p>
            <a:pPr algn="ctr"/>
            <a:r>
              <a:rPr lang="en-US" sz="2400" dirty="0"/>
              <a:t>Writes: 8-50X slower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DEEC95B-13FC-14DE-8B36-6A60B93AC80F}"/>
              </a:ext>
            </a:extLst>
          </p:cNvPr>
          <p:cNvSpPr/>
          <p:nvPr/>
        </p:nvSpPr>
        <p:spPr>
          <a:xfrm>
            <a:off x="6875418" y="830774"/>
            <a:ext cx="3810000" cy="601974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Horizontal integration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7A9616-8608-9A52-874B-889120BD860A}"/>
              </a:ext>
            </a:extLst>
          </p:cNvPr>
          <p:cNvCxnSpPr>
            <a:cxnSpLocks/>
            <a:stCxn id="24" idx="0"/>
            <a:endCxn id="26" idx="4"/>
          </p:cNvCxnSpPr>
          <p:nvPr/>
        </p:nvCxnSpPr>
        <p:spPr>
          <a:xfrm>
            <a:off x="239180" y="4516254"/>
            <a:ext cx="0" cy="19026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C38C2D1-E7FB-A1F4-BD18-7A00F95DD3AA}"/>
              </a:ext>
            </a:extLst>
          </p:cNvPr>
          <p:cNvCxnSpPr>
            <a:cxnSpLocks/>
          </p:cNvCxnSpPr>
          <p:nvPr/>
        </p:nvCxnSpPr>
        <p:spPr>
          <a:xfrm>
            <a:off x="247345" y="4626924"/>
            <a:ext cx="707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72007F2-2F3F-3D55-F2FD-38AA436F9CE8}"/>
              </a:ext>
            </a:extLst>
          </p:cNvPr>
          <p:cNvCxnSpPr>
            <a:cxnSpLocks/>
          </p:cNvCxnSpPr>
          <p:nvPr/>
        </p:nvCxnSpPr>
        <p:spPr>
          <a:xfrm>
            <a:off x="239180" y="5454238"/>
            <a:ext cx="707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8794371-2D29-490B-F3CA-4DAD2C8ACF64}"/>
              </a:ext>
            </a:extLst>
          </p:cNvPr>
          <p:cNvCxnSpPr>
            <a:cxnSpLocks/>
          </p:cNvCxnSpPr>
          <p:nvPr/>
        </p:nvCxnSpPr>
        <p:spPr>
          <a:xfrm>
            <a:off x="247345" y="6335981"/>
            <a:ext cx="70757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ED7A80F-9496-EC53-8093-A8F8B5AB57CB}"/>
              </a:ext>
            </a:extLst>
          </p:cNvPr>
          <p:cNvSpPr/>
          <p:nvPr/>
        </p:nvSpPr>
        <p:spPr>
          <a:xfrm>
            <a:off x="156819" y="4516254"/>
            <a:ext cx="164722" cy="1657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595BBD5-2A94-B4CE-7B2E-7BBDFB99E6B3}"/>
              </a:ext>
            </a:extLst>
          </p:cNvPr>
          <p:cNvSpPr/>
          <p:nvPr/>
        </p:nvSpPr>
        <p:spPr>
          <a:xfrm>
            <a:off x="175868" y="5370782"/>
            <a:ext cx="164722" cy="1657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A7A273D-BC21-B4A5-FD03-841809DA1516}"/>
              </a:ext>
            </a:extLst>
          </p:cNvPr>
          <p:cNvSpPr/>
          <p:nvPr/>
        </p:nvSpPr>
        <p:spPr>
          <a:xfrm>
            <a:off x="156819" y="6253091"/>
            <a:ext cx="164722" cy="165780"/>
          </a:xfrm>
          <a:prstGeom prst="ellips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945042D-A818-30A2-3962-8ADBD9863D0E}"/>
              </a:ext>
            </a:extLst>
          </p:cNvPr>
          <p:cNvSpPr/>
          <p:nvPr/>
        </p:nvSpPr>
        <p:spPr>
          <a:xfrm>
            <a:off x="695848" y="4390164"/>
            <a:ext cx="1123273" cy="5443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Flash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00DFEE-60EB-19E9-287C-781DD4A301BC}"/>
              </a:ext>
            </a:extLst>
          </p:cNvPr>
          <p:cNvSpPr/>
          <p:nvPr/>
        </p:nvSpPr>
        <p:spPr>
          <a:xfrm>
            <a:off x="695847" y="5213408"/>
            <a:ext cx="1298940" cy="5443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453B99-A7EE-815E-8FA8-434834CDF113}"/>
              </a:ext>
            </a:extLst>
          </p:cNvPr>
          <p:cNvSpPr/>
          <p:nvPr/>
        </p:nvSpPr>
        <p:spPr>
          <a:xfrm>
            <a:off x="695847" y="6027226"/>
            <a:ext cx="958476" cy="54430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PCM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700B40-6612-D809-E954-587AAC6931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2143" y="4278825"/>
            <a:ext cx="973923" cy="9739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9753EC2-CCAD-4A06-C283-6B63B86A4859}"/>
              </a:ext>
            </a:extLst>
          </p:cNvPr>
          <p:cNvSpPr/>
          <p:nvPr/>
        </p:nvSpPr>
        <p:spPr>
          <a:xfrm>
            <a:off x="8677656" y="4351625"/>
            <a:ext cx="2633472" cy="86178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FF0000"/>
                </a:solidFill>
              </a:rPr>
              <a:t>Limited endurance</a:t>
            </a:r>
          </a:p>
        </p:txBody>
      </p:sp>
    </p:spTree>
    <p:extLst>
      <p:ext uri="{BB962C8B-B14F-4D97-AF65-F5344CB8AC3E}">
        <p14:creationId xmlns:p14="http://schemas.microsoft.com/office/powerpoint/2010/main" val="1819583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10210-DE76-F9BD-E827-FDDC2F91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572" y="151737"/>
            <a:ext cx="9779183" cy="870284"/>
          </a:xfrm>
        </p:spPr>
        <p:txBody>
          <a:bodyPr/>
          <a:lstStyle/>
          <a:p>
            <a:r>
              <a:rPr lang="en-US" dirty="0"/>
              <a:t>Some Key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D737D-05BD-98FF-067D-78B509ED1B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83E61B-D4AE-153E-FF07-2E4295730249}"/>
              </a:ext>
            </a:extLst>
          </p:cNvPr>
          <p:cNvSpPr/>
          <p:nvPr/>
        </p:nvSpPr>
        <p:spPr>
          <a:xfrm>
            <a:off x="898357" y="1641910"/>
            <a:ext cx="4318535" cy="581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Regular operation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B7DA5-A319-B4C0-2BA1-D9BD22097E2B}"/>
              </a:ext>
            </a:extLst>
          </p:cNvPr>
          <p:cNvSpPr/>
          <p:nvPr/>
        </p:nvSpPr>
        <p:spPr>
          <a:xfrm>
            <a:off x="3837368" y="2300041"/>
            <a:ext cx="1894114" cy="470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5CA5932-F663-7A81-D18F-5D18C7457462}"/>
              </a:ext>
            </a:extLst>
          </p:cNvPr>
          <p:cNvSpPr/>
          <p:nvPr/>
        </p:nvSpPr>
        <p:spPr>
          <a:xfrm>
            <a:off x="5731482" y="1641910"/>
            <a:ext cx="4596425" cy="58152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Regular operation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045B6A3-3F0C-D5E8-0C1B-A2B92D57AEB8}"/>
              </a:ext>
            </a:extLst>
          </p:cNvPr>
          <p:cNvSpPr/>
          <p:nvPr/>
        </p:nvSpPr>
        <p:spPr>
          <a:xfrm>
            <a:off x="8941641" y="2288477"/>
            <a:ext cx="1894114" cy="470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Checkpoint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D9834DB-94B8-05E1-C466-B88091FBEB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04014"/>
              </p:ext>
            </p:extLst>
          </p:nvPr>
        </p:nvGraphicFramePr>
        <p:xfrm>
          <a:off x="1491191" y="3657645"/>
          <a:ext cx="8480582" cy="228600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2657298">
                  <a:extLst>
                    <a:ext uri="{9D8B030D-6E8A-4147-A177-3AD203B41FA5}">
                      <a16:colId xmlns:a16="http://schemas.microsoft.com/office/drawing/2014/main" val="1830870916"/>
                    </a:ext>
                  </a:extLst>
                </a:gridCol>
                <a:gridCol w="5823284">
                  <a:extLst>
                    <a:ext uri="{9D8B030D-6E8A-4147-A177-3AD203B41FA5}">
                      <a16:colId xmlns:a16="http://schemas.microsoft.com/office/drawing/2014/main" val="2130695443"/>
                    </a:ext>
                  </a:extLst>
                </a:gridCol>
              </a:tblGrid>
              <a:tr h="368131">
                <a:tc>
                  <a:txBody>
                    <a:bodyPr/>
                    <a:lstStyle/>
                    <a:p>
                      <a:r>
                        <a:rPr lang="en-US" sz="24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127623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sz="2400" dirty="0"/>
                        <a:t>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Checkpoint latency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363849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sz="2400" dirty="0" err="1"/>
                        <a:t>CL</a:t>
                      </a:r>
                      <a:r>
                        <a:rPr lang="en-US" sz="2400" baseline="-25000" dirty="0" err="1"/>
                        <a:t>down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Downtime during checkpointing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933960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sz="2400" dirty="0"/>
                        <a:t>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Epoch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7724"/>
                  </a:ext>
                </a:extLst>
              </a:tr>
              <a:tr h="368131">
                <a:tc>
                  <a:txBody>
                    <a:bodyPr/>
                    <a:lstStyle/>
                    <a:p>
                      <a:r>
                        <a:rPr lang="en-US" sz="2400" dirty="0"/>
                        <a:t>MTBF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 time between failures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5161726"/>
                  </a:ext>
                </a:extLst>
              </a:tr>
            </a:tbl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4782C8-6B1F-F1B2-25C7-96A68089CB60}"/>
              </a:ext>
            </a:extLst>
          </p:cNvPr>
          <p:cNvCxnSpPr/>
          <p:nvPr/>
        </p:nvCxnSpPr>
        <p:spPr>
          <a:xfrm>
            <a:off x="3837368" y="2886415"/>
            <a:ext cx="0" cy="436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0C7FAC-3BC2-BFF6-71BC-6F4BB0D71BC4}"/>
              </a:ext>
            </a:extLst>
          </p:cNvPr>
          <p:cNvCxnSpPr/>
          <p:nvPr/>
        </p:nvCxnSpPr>
        <p:spPr>
          <a:xfrm>
            <a:off x="8941641" y="2886414"/>
            <a:ext cx="0" cy="436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188464-F875-E978-731A-31B21E64F287}"/>
              </a:ext>
            </a:extLst>
          </p:cNvPr>
          <p:cNvCxnSpPr>
            <a:cxnSpLocks/>
          </p:cNvCxnSpPr>
          <p:nvPr/>
        </p:nvCxnSpPr>
        <p:spPr>
          <a:xfrm>
            <a:off x="7074568" y="3104767"/>
            <a:ext cx="186707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1915D2-B310-D830-6339-B810901D58FF}"/>
              </a:ext>
            </a:extLst>
          </p:cNvPr>
          <p:cNvCxnSpPr>
            <a:cxnSpLocks/>
          </p:cNvCxnSpPr>
          <p:nvPr/>
        </p:nvCxnSpPr>
        <p:spPr>
          <a:xfrm flipH="1">
            <a:off x="3837368" y="3104767"/>
            <a:ext cx="225863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222F87D6-4F74-55D0-A8CA-B982B12C3C3F}"/>
              </a:ext>
            </a:extLst>
          </p:cNvPr>
          <p:cNvSpPr/>
          <p:nvPr/>
        </p:nvSpPr>
        <p:spPr>
          <a:xfrm>
            <a:off x="6144125" y="2847479"/>
            <a:ext cx="866275" cy="5815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ES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D6A111-7300-3BB6-EDA3-4B1A5CBCF1CD}"/>
              </a:ext>
            </a:extLst>
          </p:cNvPr>
          <p:cNvCxnSpPr/>
          <p:nvPr/>
        </p:nvCxnSpPr>
        <p:spPr>
          <a:xfrm>
            <a:off x="8987935" y="2886413"/>
            <a:ext cx="0" cy="436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15F9F3-C587-6B55-E89F-55EBD1AAA526}"/>
              </a:ext>
            </a:extLst>
          </p:cNvPr>
          <p:cNvCxnSpPr/>
          <p:nvPr/>
        </p:nvCxnSpPr>
        <p:spPr>
          <a:xfrm>
            <a:off x="10803214" y="2847479"/>
            <a:ext cx="0" cy="43670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F33CCB-7A2D-5C56-260D-7C1C9D944CFB}"/>
              </a:ext>
            </a:extLst>
          </p:cNvPr>
          <p:cNvCxnSpPr>
            <a:cxnSpLocks/>
          </p:cNvCxnSpPr>
          <p:nvPr/>
        </p:nvCxnSpPr>
        <p:spPr>
          <a:xfrm>
            <a:off x="10212404" y="3104766"/>
            <a:ext cx="5908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41524D1-E832-1FD1-3A06-D00863050024}"/>
              </a:ext>
            </a:extLst>
          </p:cNvPr>
          <p:cNvCxnSpPr>
            <a:cxnSpLocks/>
          </p:cNvCxnSpPr>
          <p:nvPr/>
        </p:nvCxnSpPr>
        <p:spPr>
          <a:xfrm flipH="1">
            <a:off x="8987935" y="3104766"/>
            <a:ext cx="60020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B967BEA-ECBA-F517-3D37-E99E9C514592}"/>
              </a:ext>
            </a:extLst>
          </p:cNvPr>
          <p:cNvSpPr/>
          <p:nvPr/>
        </p:nvSpPr>
        <p:spPr>
          <a:xfrm>
            <a:off x="9471375" y="2823719"/>
            <a:ext cx="866275" cy="58152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CL</a:t>
            </a:r>
            <a:endParaRPr lang="en-US" dirty="0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16DCFC61-3D30-18C7-E9A2-731064DAC2F9}"/>
              </a:ext>
            </a:extLst>
          </p:cNvPr>
          <p:cNvSpPr/>
          <p:nvPr/>
        </p:nvSpPr>
        <p:spPr>
          <a:xfrm rot="5400000">
            <a:off x="5370897" y="1289785"/>
            <a:ext cx="202130" cy="446467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7CF0E0E-6063-0924-3A4E-20BA6C3C8393}"/>
              </a:ext>
            </a:extLst>
          </p:cNvPr>
          <p:cNvSpPr/>
          <p:nvPr/>
        </p:nvSpPr>
        <p:spPr>
          <a:xfrm>
            <a:off x="5577193" y="1077428"/>
            <a:ext cx="1433207" cy="439131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CL</a:t>
            </a:r>
            <a:r>
              <a:rPr lang="en-US" sz="2400" baseline="-25000" dirty="0" err="1"/>
              <a:t>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157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76B46-FA14-6FC0-F97B-DEBACA32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8" y="439030"/>
            <a:ext cx="9779183" cy="645603"/>
          </a:xfrm>
        </p:spPr>
        <p:txBody>
          <a:bodyPr/>
          <a:lstStyle/>
          <a:p>
            <a:r>
              <a:rPr lang="en-US" dirty="0"/>
              <a:t>Key Definitions – II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5227A-D78C-0A45-4319-213A41036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80A955A-5458-DD30-0814-B3042DC882B2}"/>
              </a:ext>
            </a:extLst>
          </p:cNvPr>
          <p:cNvSpPr/>
          <p:nvPr/>
        </p:nvSpPr>
        <p:spPr>
          <a:xfrm>
            <a:off x="1709056" y="1585174"/>
            <a:ext cx="3037115" cy="7620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CPU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E266224-E93C-85D6-640B-7BBACEF3E25A}"/>
              </a:ext>
            </a:extLst>
          </p:cNvPr>
          <p:cNvSpPr/>
          <p:nvPr/>
        </p:nvSpPr>
        <p:spPr>
          <a:xfrm>
            <a:off x="359228" y="2996916"/>
            <a:ext cx="3037115" cy="7620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DRAM</a:t>
            </a:r>
            <a:endParaRPr lang="en-US" dirty="0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5F36CA25-A650-B29D-ABB7-55B802B71541}"/>
              </a:ext>
            </a:extLst>
          </p:cNvPr>
          <p:cNvSpPr/>
          <p:nvPr/>
        </p:nvSpPr>
        <p:spPr>
          <a:xfrm rot="5400000">
            <a:off x="2143239" y="2532628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B94A036F-8594-4EE5-1EB0-F897478F4BB8}"/>
              </a:ext>
            </a:extLst>
          </p:cNvPr>
          <p:cNvSpPr/>
          <p:nvPr/>
        </p:nvSpPr>
        <p:spPr>
          <a:xfrm rot="5400000">
            <a:off x="4117749" y="2556895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A145386-1C01-C42C-B3C6-01CAB738A2B4}"/>
              </a:ext>
            </a:extLst>
          </p:cNvPr>
          <p:cNvSpPr/>
          <p:nvPr/>
        </p:nvSpPr>
        <p:spPr>
          <a:xfrm>
            <a:off x="3939811" y="3048000"/>
            <a:ext cx="1764304" cy="762000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NVM</a:t>
            </a:r>
            <a:endParaRPr lang="en-US" dirty="0"/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BB51335D-AD88-AEEB-A2AD-A4E7E523265B}"/>
              </a:ext>
            </a:extLst>
          </p:cNvPr>
          <p:cNvSpPr/>
          <p:nvPr/>
        </p:nvSpPr>
        <p:spPr>
          <a:xfrm rot="5400000">
            <a:off x="1536982" y="3917554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06F5A141-5ED9-B11C-A2F3-9E0DF01107F0}"/>
              </a:ext>
            </a:extLst>
          </p:cNvPr>
          <p:cNvSpPr/>
          <p:nvPr/>
        </p:nvSpPr>
        <p:spPr>
          <a:xfrm rot="5400000">
            <a:off x="4153752" y="3990354"/>
            <a:ext cx="681604" cy="300605"/>
          </a:xfrm>
          <a:prstGeom prst="left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B4155-D5C7-6ACB-C60F-FDB537381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183" y="4315675"/>
            <a:ext cx="4843679" cy="15005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083434-5D22-B9D1-A86E-51E3AE9067D5}"/>
              </a:ext>
            </a:extLst>
          </p:cNvPr>
          <p:cNvSpPr txBox="1"/>
          <p:nvPr/>
        </p:nvSpPr>
        <p:spPr>
          <a:xfrm>
            <a:off x="2306523" y="5684781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Hard disk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960BE72-FCA6-0C7C-DBFB-41152C3D5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4338254">
            <a:off x="2974680" y="2163819"/>
            <a:ext cx="1480229" cy="1480229"/>
          </a:xfrm>
          <a:prstGeom prst="rect">
            <a:avLst/>
          </a:prstGeom>
        </p:spPr>
      </p:pic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E5B3C4B8-8ECD-1127-07C6-C4FAB9697EC1}"/>
              </a:ext>
            </a:extLst>
          </p:cNvPr>
          <p:cNvSpPr/>
          <p:nvPr/>
        </p:nvSpPr>
        <p:spPr>
          <a:xfrm>
            <a:off x="6375686" y="984120"/>
            <a:ext cx="3494314" cy="762000"/>
          </a:xfrm>
          <a:prstGeom prst="wedgeRoundRectCallout">
            <a:avLst>
              <a:gd name="adj1" fmla="val -119899"/>
              <a:gd name="adj2" fmla="val 172499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Transfer the checkpoint data</a:t>
            </a:r>
          </a:p>
        </p:txBody>
      </p:sp>
      <p:pic>
        <p:nvPicPr>
          <p:cNvPr id="18" name="Picture 17" descr="A blue arrow pointing up&#10;&#10;Description automatically generated">
            <a:extLst>
              <a:ext uri="{FF2B5EF4-FFF2-40B4-BE49-F238E27FC236}">
                <a16:creationId xmlns:a16="http://schemas.microsoft.com/office/drawing/2014/main" id="{6D9EB734-086B-5A9F-ACC2-185CCD5BB6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05526" y="2088637"/>
            <a:ext cx="1034143" cy="969509"/>
          </a:xfrm>
          <a:prstGeom prst="rect">
            <a:avLst/>
          </a:prstGeom>
        </p:spPr>
      </p:pic>
      <p:sp>
        <p:nvSpPr>
          <p:cNvPr id="19" name="Speech Bubble: Rectangle with Corners Rounded 18">
            <a:extLst>
              <a:ext uri="{FF2B5EF4-FFF2-40B4-BE49-F238E27FC236}">
                <a16:creationId xmlns:a16="http://schemas.microsoft.com/office/drawing/2014/main" id="{5E2752CC-1F3E-1A50-6685-7436544852A5}"/>
              </a:ext>
            </a:extLst>
          </p:cNvPr>
          <p:cNvSpPr/>
          <p:nvPr/>
        </p:nvSpPr>
        <p:spPr>
          <a:xfrm>
            <a:off x="6375686" y="980563"/>
            <a:ext cx="3494314" cy="762000"/>
          </a:xfrm>
          <a:prstGeom prst="wedgeRoundRectCallout">
            <a:avLst>
              <a:gd name="adj1" fmla="val -76908"/>
              <a:gd name="adj2" fmla="val 17250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Transfer the checkpoint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F09E34-465C-D2D0-AB01-2E06B6EB76C8}"/>
              </a:ext>
            </a:extLst>
          </p:cNvPr>
          <p:cNvSpPr txBox="1"/>
          <p:nvPr/>
        </p:nvSpPr>
        <p:spPr>
          <a:xfrm>
            <a:off x="6487887" y="2180849"/>
            <a:ext cx="54110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Checkpointing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induces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more writes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Periodically </a:t>
            </a:r>
            <a:r>
              <a:rPr lang="en-US" sz="2800" b="1" dirty="0">
                <a:solidFill>
                  <a:srgbClr val="C00000"/>
                </a:solidFill>
              </a:rPr>
              <a:t>transfer</a:t>
            </a:r>
            <a:r>
              <a:rPr lang="en-US" sz="2800" dirty="0"/>
              <a:t> the state</a:t>
            </a:r>
            <a:br>
              <a:rPr lang="en-US" sz="2800" dirty="0"/>
            </a:br>
            <a:r>
              <a:rPr lang="en-US" sz="2800" dirty="0"/>
              <a:t>to the NVM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C98378-2D9A-C0C6-6C1C-7F0988EE9337}"/>
                  </a:ext>
                </a:extLst>
              </p:cNvPr>
              <p:cNvSpPr/>
              <p:nvPr/>
            </p:nvSpPr>
            <p:spPr>
              <a:xfrm>
                <a:off x="6095999" y="4431460"/>
                <a:ext cx="5148573" cy="952291"/>
              </a:xfrm>
              <a:prstGeom prst="rect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𝑾𝑨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𝑤𝑟𝑖𝑡𝑒𝑠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𝑐𝑘𝑝𝑡𝑠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𝑤𝑟𝑖𝑡𝑒𝑠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𝑤𝑖𝑡h𝑜𝑢𝑡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𝑐𝑘𝑝𝑡𝑠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4C98378-2D9A-C0C6-6C1C-7F0988EE9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4431460"/>
                <a:ext cx="5148573" cy="95229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5AE26D5-C400-77C7-2D48-156312FB009E}"/>
              </a:ext>
            </a:extLst>
          </p:cNvPr>
          <p:cNvSpPr/>
          <p:nvPr/>
        </p:nvSpPr>
        <p:spPr>
          <a:xfrm>
            <a:off x="5323114" y="5816257"/>
            <a:ext cx="2547257" cy="952291"/>
          </a:xfrm>
          <a:prstGeom prst="wedgeRoundRectCallout">
            <a:avLst>
              <a:gd name="adj1" fmla="val -1602"/>
              <a:gd name="adj2" fmla="val -11811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Write amplification</a:t>
            </a:r>
          </a:p>
        </p:txBody>
      </p:sp>
    </p:spTree>
    <p:extLst>
      <p:ext uri="{BB962C8B-B14F-4D97-AF65-F5344CB8AC3E}">
        <p14:creationId xmlns:p14="http://schemas.microsoft.com/office/powerpoint/2010/main" val="2156951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9" grpId="0" animBg="1"/>
      <p:bldP spid="20" grpId="0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8E9AC-7850-03BD-FF46-83FC34A1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Bit of Theory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4A1CC-358A-C425-EAA0-898E0A4B3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06EA7-4B06-75FA-166B-C9EC265D5264}"/>
                  </a:ext>
                </a:extLst>
              </p:cNvPr>
              <p:cNvSpPr txBox="1"/>
              <p:nvPr/>
            </p:nvSpPr>
            <p:spPr>
              <a:xfrm>
                <a:off x="3100184" y="2245093"/>
                <a:ext cx="5460406" cy="6039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𝑑𝑜𝑤𝑛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𝑀𝑇𝐵𝐹</m:t>
                          </m:r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B06EA7-4B06-75FA-166B-C9EC265D5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0184" y="2245093"/>
                <a:ext cx="5460406" cy="6039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3B12EF5-A9EA-ABAA-17F7-2F0DCEF9F1B5}"/>
              </a:ext>
            </a:extLst>
          </p:cNvPr>
          <p:cNvSpPr/>
          <p:nvPr/>
        </p:nvSpPr>
        <p:spPr>
          <a:xfrm>
            <a:off x="8296977" y="1193533"/>
            <a:ext cx="2800951" cy="5130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Young, 1974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4B074B-C444-D45B-E81C-09AE379C63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04990" y="895395"/>
            <a:ext cx="625124" cy="625124"/>
          </a:xfrm>
          <a:prstGeom prst="rect">
            <a:avLst/>
          </a:prstGeom>
        </p:spPr>
      </p:pic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A92A1BF4-2461-CD68-B6F5-99B62E3212AE}"/>
              </a:ext>
            </a:extLst>
          </p:cNvPr>
          <p:cNvSpPr/>
          <p:nvPr/>
        </p:nvSpPr>
        <p:spPr>
          <a:xfrm>
            <a:off x="1828800" y="3619100"/>
            <a:ext cx="2608446" cy="943276"/>
          </a:xfrm>
          <a:prstGeom prst="wedgeEllipseCallout">
            <a:avLst>
              <a:gd name="adj1" fmla="val 17174"/>
              <a:gd name="adj2" fmla="val -12723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Optimal epoch size</a:t>
            </a:r>
          </a:p>
        </p:txBody>
      </p:sp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0E4ED4E1-7868-F7FD-F4AE-44126F6EFFA7}"/>
              </a:ext>
            </a:extLst>
          </p:cNvPr>
          <p:cNvSpPr/>
          <p:nvPr/>
        </p:nvSpPr>
        <p:spPr>
          <a:xfrm>
            <a:off x="4888029" y="3674967"/>
            <a:ext cx="2608446" cy="743029"/>
          </a:xfrm>
          <a:prstGeom prst="wedgeEllipseCallout">
            <a:avLst>
              <a:gd name="adj1" fmla="val 6104"/>
              <a:gd name="adj2" fmla="val -15938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Down time</a:t>
            </a:r>
          </a:p>
        </p:txBody>
      </p:sp>
      <p:pic>
        <p:nvPicPr>
          <p:cNvPr id="12" name="Picture 11" descr="A picture containing airplane&#10;&#10;Description automatically generated">
            <a:extLst>
              <a:ext uri="{FF2B5EF4-FFF2-40B4-BE49-F238E27FC236}">
                <a16:creationId xmlns:a16="http://schemas.microsoft.com/office/drawing/2014/main" id="{8B6D890C-972E-ABA2-27C9-04A001241C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226936">
            <a:off x="411740" y="4939247"/>
            <a:ext cx="946308" cy="9463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A6BA03-6DFA-2EC1-ABA2-50206BB73547}"/>
              </a:ext>
            </a:extLst>
          </p:cNvPr>
          <p:cNvSpPr txBox="1"/>
          <p:nvPr/>
        </p:nvSpPr>
        <p:spPr>
          <a:xfrm>
            <a:off x="1493539" y="5243922"/>
            <a:ext cx="6240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mic Sans MS" panose="030F0702030302020204" pitchFamily="66" charset="0"/>
              </a:rPr>
              <a:t>Minimize the overall execution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23BECAC-51D0-901A-89E1-E4FA09FC530E}"/>
                  </a:ext>
                </a:extLst>
              </p:cNvPr>
              <p:cNvSpPr/>
              <p:nvPr/>
            </p:nvSpPr>
            <p:spPr>
              <a:xfrm>
                <a:off x="8643487" y="3097451"/>
                <a:ext cx="3031957" cy="1155032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/>
                  <a:t>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CL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𝑑𝑜𝑤𝑛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→0, 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𝑜𝑝𝑡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C23BECAC-51D0-901A-89E1-E4FA09FC53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487" y="3097451"/>
                <a:ext cx="3031957" cy="115503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160661B7-6DAD-9FE4-A355-ED0E35950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14341" y="6043391"/>
            <a:ext cx="625124" cy="62512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F1818B0-0F34-2E7B-78EF-60093C149A73}"/>
              </a:ext>
            </a:extLst>
          </p:cNvPr>
          <p:cNvSpPr/>
          <p:nvPr/>
        </p:nvSpPr>
        <p:spPr>
          <a:xfrm>
            <a:off x="2288234" y="6043391"/>
            <a:ext cx="5199589" cy="66220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Does not take WA into account. </a:t>
            </a:r>
          </a:p>
        </p:txBody>
      </p:sp>
    </p:spTree>
    <p:extLst>
      <p:ext uri="{BB962C8B-B14F-4D97-AF65-F5344CB8AC3E}">
        <p14:creationId xmlns:p14="http://schemas.microsoft.com/office/powerpoint/2010/main" val="53480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  <wetp:taskpane dockstate="right" visibility="0" width="525" row="6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391024B-03C1-4997-94B5-36A9CFC4D20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BD9293A-E0B8-4379-9C05-45F61528BC1A}">
  <we:reference id="4b785c87-866c-4bad-85d8-5d1ae467ac9a" version="3.12.1.0" store="EXCatalog" storeType="EXCatalog"/>
  <we:alternateReferences>
    <we:reference id="WA104381909" version="3.12.1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42076B5C-85B0-4D30-852D-5E5312EEA93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C465B7-820B-4DEA-AB4B-5167C1BE90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42FAFE-88B4-49B4-9588-86CB0E564E50}">
  <ds:schemaRefs>
    <ds:schemaRef ds:uri="http://purl.org/dc/dcmitype/"/>
    <ds:schemaRef ds:uri="http://schemas.microsoft.com/sharepoint/v3"/>
    <ds:schemaRef ds:uri="71af3243-3dd4-4a8d-8c0d-dd76da1f02a5"/>
    <ds:schemaRef ds:uri="http://schemas.microsoft.com/office/2006/documentManagement/types"/>
    <ds:schemaRef ds:uri="http://purl.org/dc/elements/1.1/"/>
    <ds:schemaRef ds:uri="http://purl.org/dc/terms/"/>
    <ds:schemaRef ds:uri="16c05727-aa75-4e4a-9b5f-8a80a1165891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TM45331398</Template>
  <TotalTime>533</TotalTime>
  <Words>1411</Words>
  <Application>Microsoft Office PowerPoint</Application>
  <PresentationFormat>Widescreen</PresentationFormat>
  <Paragraphs>574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Arial Black</vt:lpstr>
      <vt:lpstr>Calibri</vt:lpstr>
      <vt:lpstr>Cambria Math</vt:lpstr>
      <vt:lpstr>Comic Sans MS</vt:lpstr>
      <vt:lpstr>Lato Light</vt:lpstr>
      <vt:lpstr>Poppins</vt:lpstr>
      <vt:lpstr>Tenorite</vt:lpstr>
      <vt:lpstr>Office Theme</vt:lpstr>
      <vt:lpstr>JASS: A Tunable Checkpointing System for NVM-based Systems</vt:lpstr>
      <vt:lpstr>Introduction</vt:lpstr>
      <vt:lpstr>Overview of Checkpointing</vt:lpstr>
      <vt:lpstr>How long does it take to checkpoint?</vt:lpstr>
      <vt:lpstr>Why do we need millisecond-level latencies?</vt:lpstr>
      <vt:lpstr>Why NVMs?</vt:lpstr>
      <vt:lpstr>Some Key Definitions</vt:lpstr>
      <vt:lpstr>Key Definitions – II </vt:lpstr>
      <vt:lpstr>A Little Bit of Theory</vt:lpstr>
      <vt:lpstr>Our Objective Function</vt:lpstr>
      <vt:lpstr>Where do we stand vis-a-vis related work? </vt:lpstr>
      <vt:lpstr>The Checkpointing Process</vt:lpstr>
      <vt:lpstr>Basic Concepts + Related Work</vt:lpstr>
      <vt:lpstr>Flushing the NoC is difficult ...  </vt:lpstr>
      <vt:lpstr>Simplifications</vt:lpstr>
      <vt:lpstr>How do you ensure a guaranteed CL and minimize WA? </vt:lpstr>
      <vt:lpstr>Design</vt:lpstr>
      <vt:lpstr>PowerPoint Presentation</vt:lpstr>
      <vt:lpstr>PowerPoint Presentation</vt:lpstr>
      <vt:lpstr>PowerPoint Presentation</vt:lpstr>
      <vt:lpstr>Lemmae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Locality Predictor</vt:lpstr>
      <vt:lpstr>PowerPoint Presentation</vt:lpstr>
      <vt:lpstr>Evaluation</vt:lpstr>
      <vt:lpstr>PowerPoint Presentation</vt:lpstr>
      <vt:lpstr>Performance Comparison</vt:lpstr>
      <vt:lpstr>We meet the CL constraints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lastModifiedBy>Smruti Ranjan Sarangi</cp:lastModifiedBy>
  <cp:revision>25</cp:revision>
  <dcterms:created xsi:type="dcterms:W3CDTF">2023-11-20T10:10:45Z</dcterms:created>
  <dcterms:modified xsi:type="dcterms:W3CDTF">2023-12-20T05:05:01Z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