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FFCC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A3E11-A461-4FEB-8B99-1B6C27177ECE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OptiShare: A Dynamic Channel Sharing Scheme for Power Efficient On-chip Optical Architectures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E9D9A-6F18-4ECD-99B1-27E6E637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219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49D7-9A35-490C-8E80-BA8D8C9E981D}" type="datetimeFigureOut">
              <a:rPr lang="en-US" smtClean="0"/>
              <a:t>2/26/2016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OptiShare: A Dynamic Channel Sharing Scheme for Power Efficient On-chip Optical Architectures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0B2B7-B310-43DA-8F45-9155461B1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0777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0B2B7-B310-43DA-8F45-9155461B1D77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50B2B7-B310-43DA-8F45-9155461B1D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26D316F2-B8B6-45DF-8E31-2EACF0FA7CD0}" type="datetime1">
              <a:rPr lang="en-US" smtClean="0"/>
              <a:t>2/26/2016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8379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3719-3185-4E1A-B09B-F9E40A360C9B}" type="datetime1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973EF-63E9-47F3-AF8E-FA9A032CF902}" type="datetime1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7079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291-2CF2-4FD5-9799-B8AD06E94FA6}" type="datetime1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751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1D4A42D-5496-41E4-8357-2D95B44AC42A}" type="datetime1">
              <a:rPr lang="en-US" smtClean="0"/>
              <a:t>2/26/2016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00890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AB8D-9B29-4577-9B29-2AC698DE816A}" type="datetime1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750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8B1C4-8548-421A-9C1E-BD5401D95BB9}" type="datetime1">
              <a:rPr lang="en-US" smtClean="0"/>
              <a:t>2/26/2016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2401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7ED67-515A-4E01-84DA-860C8DD02776}" type="datetime1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6355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4829-AFC9-49CD-8ED1-DC87DC831F50}" type="datetime1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285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F1B7-6867-4F07-B4B3-1CA02E10E19E}" type="datetime1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942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24AF-46BE-46E1-BCFC-A4D51CA47CBD}" type="datetime1">
              <a:rPr lang="en-US" smtClean="0"/>
              <a:t>2/26/2016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7899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7893B0-8C75-4DFD-A48F-C377C6781EA1}" type="datetime1">
              <a:rPr lang="en-US" smtClean="0"/>
              <a:t>2/26/2016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F62277-5B81-42B4-98A2-83C4F633856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4930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OptiShare: A Dynamic Channel Sharing </a:t>
            </a:r>
            <a:r>
              <a:rPr lang="en-US" dirty="0" smtClean="0"/>
              <a:t>Scheme for Power </a:t>
            </a:r>
            <a:r>
              <a:rPr lang="en-US" dirty="0"/>
              <a:t>Efficient On-chip Optical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Eldhose Peter </a:t>
            </a:r>
            <a:r>
              <a:rPr lang="en-US" dirty="0" smtClean="0"/>
              <a:t>and </a:t>
            </a:r>
            <a:r>
              <a:rPr lang="en-US" dirty="0" err="1" smtClean="0"/>
              <a:t>Smruti</a:t>
            </a:r>
            <a:r>
              <a:rPr lang="en-US" dirty="0" smtClean="0"/>
              <a:t> R </a:t>
            </a:r>
            <a:r>
              <a:rPr lang="en-US" dirty="0" err="1" smtClean="0"/>
              <a:t>Sarangi</a:t>
            </a:r>
            <a:endParaRPr lang="en-US" dirty="0" smtClean="0"/>
          </a:p>
          <a:p>
            <a:r>
              <a:rPr lang="en-US" dirty="0" smtClean="0"/>
              <a:t>Department of CSE, Indian Institute of Technology, New Delhi, India</a:t>
            </a:r>
            <a:endParaRPr lang="en-US" dirty="0"/>
          </a:p>
        </p:txBody>
      </p:sp>
      <p:pic>
        <p:nvPicPr>
          <p:cNvPr id="2050" name="Picture 2" descr="http://www.sit.iitd.ac.in/site-assets/images/iitd_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" y="11176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820895" y="164804"/>
            <a:ext cx="4146698" cy="3721396"/>
          </a:xfrm>
          <a:prstGeom prst="ellipse">
            <a:avLst/>
          </a:prstGeom>
          <a:solidFill>
            <a:srgbClr val="CCFF99"/>
          </a:solidFill>
          <a:ln w="76200">
            <a:noFill/>
          </a:ln>
          <a:effectLst>
            <a:glow rad="139700">
              <a:schemeClr val="bg1">
                <a:lumMod val="65000"/>
                <a:alpha val="40000"/>
              </a:schemeClr>
            </a:glow>
            <a:outerShdw blurRad="266700" dist="342900" dir="5400000" rotWithShape="0">
              <a:prstClr val="black">
                <a:alpha val="15000"/>
              </a:prstClr>
            </a:outerShdw>
          </a:effectLst>
          <a:scene3d>
            <a:camera prst="perspectiveRelaxed" fov="1800000">
              <a:rot lat="17373601" lon="0" rev="0"/>
            </a:camera>
            <a:lightRig rig="balanced" dir="t"/>
          </a:scene3d>
          <a:sp3d extrusionH="317500" prstMaterial="clear">
            <a:bevelT prst="convex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2576" y="1042077"/>
            <a:ext cx="2973891" cy="1323439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  <a:scene3d>
            <a:camera prst="isometricOffAxis2Left"/>
            <a:lightRig rig="soft" dir="t"/>
          </a:scene3d>
        </p:spPr>
        <p:txBody>
          <a:bodyPr wrap="none" rtlCol="0">
            <a:spAutoFit/>
            <a:sp3d extrusionH="8255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dirty="0" smtClean="0">
                <a:solidFill>
                  <a:prstClr val="white">
                    <a:lumMod val="50000"/>
                  </a:prst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Gill Sans MT Condensed" pitchFamily="34" charset="0"/>
              </a:rPr>
              <a:t>OptiShare</a:t>
            </a:r>
            <a:endParaRPr lang="en-US" sz="8000" dirty="0">
              <a:solidFill>
                <a:prstClr val="white">
                  <a:lumMod val="50000"/>
                </a:prstClr>
              </a:solidFill>
              <a:effectLst>
                <a:reflection blurRad="6350" stA="50000" endA="300" endPos="50000" dist="29997" dir="5400000" sy="-100000" algn="bl" rotWithShape="0"/>
              </a:effectLst>
              <a:latin typeface="Gill Sans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8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985F-0828-4D3D-9591-FB9651056F03}" type="datetime1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80972" y="3377729"/>
            <a:ext cx="1877492" cy="96567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Power Consumption</a:t>
            </a:r>
            <a:endParaRPr lang="en-US" dirty="0"/>
          </a:p>
        </p:txBody>
      </p:sp>
      <p:sp>
        <p:nvSpPr>
          <p:cNvPr id="11" name="Up Ribbon 10"/>
          <p:cNvSpPr/>
          <p:nvPr/>
        </p:nvSpPr>
        <p:spPr>
          <a:xfrm>
            <a:off x="1408764" y="4523562"/>
            <a:ext cx="2221907" cy="880217"/>
          </a:xfrm>
          <a:prstGeom prst="ribbon2">
            <a:avLst>
              <a:gd name="adj1" fmla="val 16667"/>
              <a:gd name="adj2" fmla="val 73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is turned on all the time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rot="20380234">
            <a:off x="3451189" y="3436833"/>
            <a:ext cx="1745925" cy="24782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286146">
            <a:off x="3451911" y="4143279"/>
            <a:ext cx="1745925" cy="24782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157254" y="2388404"/>
            <a:ext cx="1877492" cy="96567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Laser Modulation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157254" y="4480832"/>
            <a:ext cx="1877492" cy="965675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Sharing</a:t>
            </a:r>
            <a:endParaRPr lang="en-US" dirty="0"/>
          </a:p>
        </p:txBody>
      </p:sp>
      <p:sp>
        <p:nvSpPr>
          <p:cNvPr id="16" name="Vertical Scroll 15"/>
          <p:cNvSpPr/>
          <p:nvPr/>
        </p:nvSpPr>
        <p:spPr>
          <a:xfrm>
            <a:off x="7288061" y="2017117"/>
            <a:ext cx="2492678" cy="1708248"/>
          </a:xfrm>
          <a:prstGeom prst="verticalScroll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Modulate laser(</a:t>
            </a:r>
            <a:r>
              <a:rPr lang="en-US" sz="1600" dirty="0" err="1" smtClean="0"/>
              <a:t>ecolaser</a:t>
            </a:r>
            <a:r>
              <a:rPr lang="en-US" sz="1600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Prediction (Probe, </a:t>
            </a:r>
            <a:r>
              <a:rPr lang="en-US" sz="1600" dirty="0" err="1" smtClean="0"/>
              <a:t>ColdBus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7" name="Vertical Scroll 16"/>
          <p:cNvSpPr/>
          <p:nvPr/>
        </p:nvSpPr>
        <p:spPr>
          <a:xfrm>
            <a:off x="7288061" y="4106669"/>
            <a:ext cx="2492678" cy="1708248"/>
          </a:xfrm>
          <a:prstGeom prst="verticalScroll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Wavelength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Channel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Static schemes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88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1AE1-4789-4F6E-AA95-BEA0766D8078}" type="datetime1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190279" y="1143000"/>
            <a:ext cx="3426367" cy="5145484"/>
            <a:chOff x="1207797" y="1143000"/>
            <a:chExt cx="3426367" cy="514548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7797" y="1420415"/>
              <a:ext cx="3426367" cy="4868069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180522" y="1143000"/>
              <a:ext cx="1354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P-Cluster</a:t>
              </a:r>
              <a:endParaRPr lang="en-US" dirty="0"/>
            </a:p>
          </p:txBody>
        </p:sp>
      </p:grpSp>
      <p:sp>
        <p:nvSpPr>
          <p:cNvPr id="9" name="Rounded Rectangular Callout 8"/>
          <p:cNvSpPr/>
          <p:nvPr/>
        </p:nvSpPr>
        <p:spPr>
          <a:xfrm>
            <a:off x="7517638" y="3854449"/>
            <a:ext cx="1068224" cy="846034"/>
          </a:xfrm>
          <a:prstGeom prst="wedgeRoundRectCallout">
            <a:avLst>
              <a:gd name="adj1" fmla="val -51233"/>
              <a:gd name="adj2" fmla="val -149621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Predict the usage per p-cluster</a:t>
            </a:r>
            <a:endParaRPr lang="en-US" sz="14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247402" y="4648912"/>
            <a:ext cx="1068224" cy="846034"/>
          </a:xfrm>
          <a:prstGeom prst="wedgeRoundRectCallout">
            <a:avLst>
              <a:gd name="adj1" fmla="val 71167"/>
              <a:gd name="adj2" fmla="val -49621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Station (set of 4 cores)</a:t>
            </a:r>
            <a:endParaRPr lang="en-US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7596759" y="1229673"/>
            <a:ext cx="1147344" cy="827727"/>
          </a:xfrm>
          <a:prstGeom prst="wedgeRoundRectCallout">
            <a:avLst>
              <a:gd name="adj1" fmla="val -100652"/>
              <a:gd name="adj2" fmla="val 69883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Reconfigure the network</a:t>
            </a:r>
            <a:endParaRPr lang="en-US" sz="1400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3057896" y="2215298"/>
            <a:ext cx="1173419" cy="819365"/>
          </a:xfrm>
          <a:prstGeom prst="wedgeRoundRectCallout">
            <a:avLst>
              <a:gd name="adj1" fmla="val 93493"/>
              <a:gd name="adj2" fmla="val 801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Segmented power distribution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46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6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Channel Sharing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44640-A09C-4644-A2E9-7E1FDCF99A1E}" type="datetime1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4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54633" y="3399615"/>
            <a:ext cx="1469408" cy="74471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Station </a:t>
            </a:r>
            <a:r>
              <a:rPr lang="en-US" i="1" dirty="0" smtClean="0">
                <a:solidFill>
                  <a:schemeClr val="tx1"/>
                </a:solidFill>
              </a:rPr>
              <a:t>m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37806" y="3401003"/>
            <a:ext cx="1469408" cy="74471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Station 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endCxn id="12" idx="1"/>
          </p:cNvCxnSpPr>
          <p:nvPr/>
        </p:nvCxnSpPr>
        <p:spPr>
          <a:xfrm rot="16200000" flipH="1">
            <a:off x="919251" y="3336592"/>
            <a:ext cx="591228" cy="279536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H="1">
            <a:off x="3525291" y="3321352"/>
            <a:ext cx="591228" cy="279536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3969" y="3886670"/>
            <a:ext cx="9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Token </a:t>
            </a:r>
            <a:r>
              <a:rPr lang="en-US" sz="1400" i="1" dirty="0" err="1" smtClean="0">
                <a:solidFill>
                  <a:srgbClr val="FF0000"/>
                </a:solidFill>
              </a:rPr>
              <a:t>i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03577" y="3886670"/>
            <a:ext cx="93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Token </a:t>
            </a:r>
            <a:r>
              <a:rPr lang="en-US" sz="1400" i="1" dirty="0" smtClean="0">
                <a:solidFill>
                  <a:srgbClr val="FF0000"/>
                </a:solidFill>
              </a:rPr>
              <a:t>j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63869" y="2740765"/>
            <a:ext cx="1122708" cy="31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</a:t>
            </a:r>
            <a:r>
              <a:rPr lang="en-US" sz="1400" baseline="30000" dirty="0" err="1" smtClean="0"/>
              <a:t>th</a:t>
            </a:r>
            <a:r>
              <a:rPr lang="en-US" sz="1400" dirty="0" smtClean="0"/>
              <a:t> waveguide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799765" y="2757534"/>
            <a:ext cx="1122708" cy="31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j</a:t>
            </a:r>
            <a:r>
              <a:rPr lang="en-US" sz="1400" baseline="30000" dirty="0" err="1" smtClean="0"/>
              <a:t>th</a:t>
            </a:r>
            <a:r>
              <a:rPr lang="en-US" sz="1400" dirty="0" smtClean="0"/>
              <a:t> waveguide</a:t>
            </a:r>
            <a:endParaRPr lang="en-US" sz="1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858281" y="1280363"/>
            <a:ext cx="5118754" cy="1468323"/>
            <a:chOff x="320512" y="1035132"/>
            <a:chExt cx="5118754" cy="1468323"/>
          </a:xfrm>
        </p:grpSpPr>
        <p:sp>
          <p:nvSpPr>
            <p:cNvPr id="8" name="Rectangle 7"/>
            <p:cNvSpPr/>
            <p:nvPr/>
          </p:nvSpPr>
          <p:spPr>
            <a:xfrm>
              <a:off x="320512" y="1762815"/>
              <a:ext cx="5118754" cy="1036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512" y="1981203"/>
              <a:ext cx="5118754" cy="1036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512" y="2181373"/>
              <a:ext cx="5118754" cy="1036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512" y="2399761"/>
              <a:ext cx="5118754" cy="1036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08091" y="1035132"/>
              <a:ext cx="11227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Power waveguides </a:t>
              </a:r>
            </a:p>
            <a:p>
              <a:pPr algn="ctr"/>
              <a:r>
                <a:rPr lang="en-US" sz="1400" dirty="0" smtClean="0"/>
                <a:t>in a p-cluster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58281" y="4636095"/>
            <a:ext cx="5262291" cy="1285473"/>
            <a:chOff x="320512" y="4390864"/>
            <a:chExt cx="5262291" cy="1285473"/>
          </a:xfrm>
        </p:grpSpPr>
        <p:sp>
          <p:nvSpPr>
            <p:cNvPr id="14" name="Rectangle 13"/>
            <p:cNvSpPr/>
            <p:nvPr/>
          </p:nvSpPr>
          <p:spPr>
            <a:xfrm>
              <a:off x="320512" y="4390864"/>
              <a:ext cx="5118754" cy="1036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0512" y="4609252"/>
              <a:ext cx="5118754" cy="1036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0512" y="4809422"/>
              <a:ext cx="5118754" cy="1036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0512" y="5027810"/>
              <a:ext cx="5118754" cy="1036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60095" y="5153117"/>
              <a:ext cx="1122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Data</a:t>
              </a:r>
            </a:p>
            <a:p>
              <a:pPr algn="ctr"/>
              <a:r>
                <a:rPr lang="en-US" sz="1400" dirty="0" smtClean="0"/>
                <a:t>Waveguides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58281" y="3060154"/>
            <a:ext cx="5959111" cy="605305"/>
            <a:chOff x="320512" y="2814923"/>
            <a:chExt cx="5959111" cy="605305"/>
          </a:xfrm>
        </p:grpSpPr>
        <p:sp>
          <p:nvSpPr>
            <p:cNvPr id="13" name="Rectangle 12"/>
            <p:cNvSpPr/>
            <p:nvPr/>
          </p:nvSpPr>
          <p:spPr>
            <a:xfrm>
              <a:off x="320512" y="2814923"/>
              <a:ext cx="5118754" cy="10369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10095" y="2897008"/>
              <a:ext cx="14695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Token </a:t>
              </a:r>
              <a:endParaRPr lang="en-US" sz="1400" dirty="0" smtClean="0"/>
            </a:p>
            <a:p>
              <a:r>
                <a:rPr lang="en-US" sz="1400" dirty="0" smtClean="0"/>
                <a:t>waveguide</a:t>
              </a:r>
              <a:endParaRPr lang="en-US" sz="1400" dirty="0"/>
            </a:p>
          </p:txBody>
        </p:sp>
      </p:grpSp>
      <p:sp>
        <p:nvSpPr>
          <p:cNvPr id="26" name="Down Arrow 25"/>
          <p:cNvSpPr/>
          <p:nvPr/>
        </p:nvSpPr>
        <p:spPr>
          <a:xfrm>
            <a:off x="1980989" y="2259836"/>
            <a:ext cx="182880" cy="11213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661387" y="2530298"/>
            <a:ext cx="182880" cy="850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1980989" y="4158316"/>
            <a:ext cx="182880" cy="696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137991" y="4194447"/>
            <a:ext cx="157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Modulate and</a:t>
            </a:r>
          </a:p>
          <a:p>
            <a:r>
              <a:rPr lang="en-US" sz="1400" dirty="0" smtClean="0"/>
              <a:t>send on WG </a:t>
            </a:r>
            <a:r>
              <a:rPr lang="en-US" sz="1400" i="1" dirty="0" smtClean="0"/>
              <a:t>m</a:t>
            </a:r>
            <a:endParaRPr lang="en-US" sz="1400" i="1" dirty="0"/>
          </a:p>
        </p:txBody>
      </p:sp>
      <p:sp>
        <p:nvSpPr>
          <p:cNvPr id="37" name="Down Arrow 36"/>
          <p:cNvSpPr/>
          <p:nvPr/>
        </p:nvSpPr>
        <p:spPr>
          <a:xfrm>
            <a:off x="4670987" y="4150850"/>
            <a:ext cx="173280" cy="902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827989" y="4186981"/>
            <a:ext cx="157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Modulate and</a:t>
            </a:r>
          </a:p>
          <a:p>
            <a:r>
              <a:rPr lang="en-US" sz="1400" dirty="0" smtClean="0"/>
              <a:t>send on WG </a:t>
            </a:r>
            <a:r>
              <a:rPr lang="en-US" sz="1400" i="1" dirty="0" smtClean="0"/>
              <a:t>n</a:t>
            </a:r>
            <a:endParaRPr lang="en-US" sz="1400" i="1" dirty="0"/>
          </a:p>
        </p:txBody>
      </p:sp>
      <p:cxnSp>
        <p:nvCxnSpPr>
          <p:cNvPr id="42" name="Elbow Connector 41"/>
          <p:cNvCxnSpPr>
            <a:stCxn id="13" idx="2"/>
            <a:endCxn id="12" idx="3"/>
          </p:cNvCxnSpPr>
          <p:nvPr/>
        </p:nvCxnSpPr>
        <p:spPr>
          <a:xfrm rot="5400000">
            <a:off x="2816787" y="3171103"/>
            <a:ext cx="608126" cy="593617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507947" y="3141726"/>
            <a:ext cx="1120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Token </a:t>
            </a:r>
            <a:r>
              <a:rPr lang="en-US" sz="1400" i="1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&amp; </a:t>
            </a:r>
            <a:r>
              <a:rPr lang="en-US" sz="1400" i="1" dirty="0" smtClean="0">
                <a:solidFill>
                  <a:srgbClr val="FF0000"/>
                </a:solidFill>
              </a:rPr>
              <a:t>j</a:t>
            </a:r>
            <a:endParaRPr lang="en-US" sz="1400" i="1" dirty="0">
              <a:solidFill>
                <a:srgbClr val="FF0000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1757810" y="2534467"/>
            <a:ext cx="182880" cy="8508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18420" y="2677783"/>
            <a:ext cx="1626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i</a:t>
            </a:r>
            <a:r>
              <a:rPr lang="en-US" sz="1400" baseline="30000" dirty="0" err="1" smtClean="0"/>
              <a:t>th</a:t>
            </a:r>
            <a:r>
              <a:rPr lang="en-US" sz="1400" dirty="0" smtClean="0"/>
              <a:t> &amp; </a:t>
            </a:r>
            <a:r>
              <a:rPr lang="en-US" sz="1400" dirty="0" err="1" smtClean="0"/>
              <a:t>j</a:t>
            </a:r>
            <a:r>
              <a:rPr lang="en-US" sz="1400" baseline="30000" dirty="0" err="1" smtClean="0"/>
              <a:t>th</a:t>
            </a:r>
            <a:r>
              <a:rPr lang="en-US" sz="1400" baseline="30000" dirty="0" smtClean="0"/>
              <a:t> </a:t>
            </a:r>
          </a:p>
          <a:p>
            <a:r>
              <a:rPr lang="en-US" sz="1400" dirty="0" smtClean="0"/>
              <a:t>waveguide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514441" y="4156472"/>
            <a:ext cx="157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Modulate and</a:t>
            </a:r>
          </a:p>
          <a:p>
            <a:r>
              <a:rPr lang="en-US" sz="1400" dirty="0" smtClean="0"/>
              <a:t>send on WG </a:t>
            </a:r>
            <a:r>
              <a:rPr lang="en-US" sz="1400" i="1" dirty="0" err="1" smtClean="0"/>
              <a:t>i</a:t>
            </a:r>
            <a:r>
              <a:rPr lang="en-US" sz="1400" i="1" dirty="0" smtClean="0"/>
              <a:t> &amp; j</a:t>
            </a:r>
            <a:endParaRPr lang="en-US" sz="1400" i="1" dirty="0"/>
          </a:p>
        </p:txBody>
      </p:sp>
      <p:sp>
        <p:nvSpPr>
          <p:cNvPr id="52" name="Down Arrow 51"/>
          <p:cNvSpPr/>
          <p:nvPr/>
        </p:nvSpPr>
        <p:spPr>
          <a:xfrm>
            <a:off x="1821398" y="4137213"/>
            <a:ext cx="173280" cy="902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Ribbon 53"/>
          <p:cNvSpPr/>
          <p:nvPr/>
        </p:nvSpPr>
        <p:spPr>
          <a:xfrm>
            <a:off x="985709" y="5546903"/>
            <a:ext cx="2300868" cy="636119"/>
          </a:xfrm>
          <a:prstGeom prst="ribbon">
            <a:avLst>
              <a:gd name="adj1" fmla="val 16667"/>
              <a:gd name="adj2" fmla="val 72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Separate arbitration is not needed for the data waveguide</a:t>
            </a:r>
            <a:endParaRPr lang="en-US" sz="1200" dirty="0"/>
          </a:p>
        </p:txBody>
      </p:sp>
      <p:sp>
        <p:nvSpPr>
          <p:cNvPr id="55" name="Down Ribbon 54"/>
          <p:cNvSpPr/>
          <p:nvPr/>
        </p:nvSpPr>
        <p:spPr>
          <a:xfrm>
            <a:off x="2089337" y="1316328"/>
            <a:ext cx="2297417" cy="660227"/>
          </a:xfrm>
          <a:prstGeom prst="ribbon">
            <a:avLst>
              <a:gd name="adj1" fmla="val 16667"/>
              <a:gd name="adj2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Any station can dynamically access a power waveguide</a:t>
            </a:r>
            <a:endParaRPr lang="en-US" sz="1200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68" y="1316328"/>
            <a:ext cx="5884889" cy="4555758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6463165" y="1691030"/>
            <a:ext cx="5506893" cy="2608557"/>
            <a:chOff x="6051944" y="1761567"/>
            <a:chExt cx="5506893" cy="2608557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1944" y="2798867"/>
              <a:ext cx="5506893" cy="1571257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9462702" y="1763908"/>
              <a:ext cx="182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Pending requests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27295" y="1761567"/>
              <a:ext cx="1827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time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7881730" y="2057400"/>
              <a:ext cx="566531" cy="84482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9254300" y="2130899"/>
              <a:ext cx="350075" cy="77132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ounded Rectangular Callout 56"/>
          <p:cNvSpPr/>
          <p:nvPr/>
        </p:nvSpPr>
        <p:spPr>
          <a:xfrm>
            <a:off x="10153427" y="348207"/>
            <a:ext cx="2005630" cy="581114"/>
          </a:xfrm>
          <a:prstGeom prst="wedgeRoundRectCallout">
            <a:avLst>
              <a:gd name="adj1" fmla="val -38729"/>
              <a:gd name="adj2" fmla="val 199265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of token = # of active waveguides</a:t>
            </a:r>
            <a:endParaRPr lang="en-US" dirty="0"/>
          </a:p>
        </p:txBody>
      </p:sp>
      <p:sp>
        <p:nvSpPr>
          <p:cNvPr id="58" name="Rounded Rectangular Callout 57"/>
          <p:cNvSpPr/>
          <p:nvPr/>
        </p:nvSpPr>
        <p:spPr>
          <a:xfrm>
            <a:off x="7982361" y="321487"/>
            <a:ext cx="2005630" cy="581114"/>
          </a:xfrm>
          <a:prstGeom prst="wedgeRoundRectCallout">
            <a:avLst>
              <a:gd name="adj1" fmla="val -19928"/>
              <a:gd name="adj2" fmla="val 265775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+ Bus power distribution n/w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0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4" grpId="0"/>
      <p:bldP spid="24" grpId="1"/>
      <p:bldP spid="25" grpId="0"/>
      <p:bldP spid="25" grpId="1"/>
      <p:bldP spid="27" grpId="0"/>
      <p:bldP spid="27" grpId="1"/>
      <p:bldP spid="29" grpId="0"/>
      <p:bldP spid="29" grpId="1"/>
      <p:bldP spid="26" grpId="0" animBg="1"/>
      <p:bldP spid="26" grpId="1" animBg="1"/>
      <p:bldP spid="26" grpId="2" animBg="1"/>
      <p:bldP spid="26" grpId="3" animBg="1"/>
      <p:bldP spid="28" grpId="0" animBg="1"/>
      <p:bldP spid="28" grpId="1" animBg="1"/>
      <p:bldP spid="35" grpId="0" animBg="1"/>
      <p:bldP spid="35" grpId="1" animBg="1"/>
      <p:bldP spid="35" grpId="2" animBg="1"/>
      <p:bldP spid="35" grpId="3" animBg="1"/>
      <p:bldP spid="36" grpId="0"/>
      <p:bldP spid="36" grpId="1"/>
      <p:bldP spid="37" grpId="0" animBg="1"/>
      <p:bldP spid="37" grpId="1" animBg="1"/>
      <p:bldP spid="38" grpId="0"/>
      <p:bldP spid="38" grpId="1"/>
      <p:bldP spid="47" grpId="0"/>
      <p:bldP spid="47" grpId="1"/>
      <p:bldP spid="49" grpId="0" animBg="1"/>
      <p:bldP spid="49" grpId="1" animBg="1"/>
      <p:bldP spid="49" grpId="2" animBg="1"/>
      <p:bldP spid="50" grpId="0"/>
      <p:bldP spid="50" grpId="1"/>
      <p:bldP spid="51" grpId="0"/>
      <p:bldP spid="51" grpId="1"/>
      <p:bldP spid="52" grpId="0" animBg="1"/>
      <p:bldP spid="52" grpId="1" animBg="1"/>
      <p:bldP spid="52" grpId="2" animBg="1"/>
      <p:bldP spid="54" grpId="0" animBg="1"/>
      <p:bldP spid="54" grpId="1" animBg="1"/>
      <p:bldP spid="55" grpId="0" animBg="1"/>
      <p:bldP spid="55" grpId="1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B291-2CF2-4FD5-9799-B8AD06E94FA6}" type="datetime1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901" y="1219200"/>
            <a:ext cx="5896198" cy="437623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3957037" y="3621940"/>
            <a:ext cx="822352" cy="2828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4854155" y="2581309"/>
            <a:ext cx="822352" cy="2828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712048" y="5024789"/>
            <a:ext cx="822352" cy="2828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227590" y="5034519"/>
            <a:ext cx="822352" cy="2828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3957037" y="4751714"/>
            <a:ext cx="822352" cy="2828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8322-F784-413A-8B92-B8D852A7F37D}" type="datetime1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09" y="4189194"/>
            <a:ext cx="4604404" cy="2139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" y="4166647"/>
            <a:ext cx="4822422" cy="22565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01" y="1177232"/>
            <a:ext cx="5388583" cy="2597183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5857188" y="305384"/>
            <a:ext cx="2108462" cy="677611"/>
          </a:xfrm>
          <a:prstGeom prst="wedgeRoundRectCallout">
            <a:avLst>
              <a:gd name="adj1" fmla="val -18150"/>
              <a:gd name="adj2" fmla="val 10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Laser Modulation – 1 token at a time</a:t>
            </a:r>
            <a:endParaRPr lang="en-US" sz="14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5857188" y="291670"/>
            <a:ext cx="2108462" cy="677611"/>
          </a:xfrm>
          <a:prstGeom prst="wedgeRoundRectCallout">
            <a:avLst>
              <a:gd name="adj1" fmla="val 31925"/>
              <a:gd name="adj2" fmla="val 10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Laser Modulation – Max. tokens</a:t>
            </a:r>
            <a:endParaRPr lang="en-US" sz="14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639301" y="275484"/>
            <a:ext cx="2108462" cy="677611"/>
          </a:xfrm>
          <a:prstGeom prst="wedgeRoundRectCallout">
            <a:avLst>
              <a:gd name="adj1" fmla="val 44443"/>
              <a:gd name="adj2" fmla="val 102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Dynamic Sharing - One token at a time</a:t>
            </a:r>
            <a:endParaRPr lang="en-US" sz="14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3639301" y="275483"/>
            <a:ext cx="2108462" cy="677611"/>
          </a:xfrm>
          <a:prstGeom prst="wedgeRoundRectCallout">
            <a:avLst>
              <a:gd name="adj1" fmla="val 100777"/>
              <a:gd name="adj2" fmla="val 1014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Multiple token at a time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09175" y="2196446"/>
            <a:ext cx="65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14%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20335597">
            <a:off x="5488866" y="4505567"/>
            <a:ext cx="172812" cy="11196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111060" y="4189194"/>
            <a:ext cx="94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20-30X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0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8B40-F453-4E8F-9741-5ABB9AA1BFBE}" type="datetime1">
              <a:rPr lang="en-US" smtClean="0"/>
              <a:t>2/26/2016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OptiShare: A Dynamic Channel Sharing Scheme for Power Efficient On-chip Optical Architectures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2277-5B81-42B4-98A2-83C4F633856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4" y="2932133"/>
            <a:ext cx="10973751" cy="993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341" y="2647649"/>
            <a:ext cx="11962809" cy="127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C20887A-0A46-4DC8-BAAF-D022383648E7}" vid="{D4DE6282-BD65-41DF-ACC1-232038F53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5010</TotalTime>
  <Words>322</Words>
  <Application>Microsoft Office PowerPoint</Application>
  <PresentationFormat>Widescreen</PresentationFormat>
  <Paragraphs>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Bookman Old Style</vt:lpstr>
      <vt:lpstr>Calibri</vt:lpstr>
      <vt:lpstr>Gill Sans MT</vt:lpstr>
      <vt:lpstr>Gill Sans MT Condensed</vt:lpstr>
      <vt:lpstr>Wingdings</vt:lpstr>
      <vt:lpstr>Wingdings 3</vt:lpstr>
      <vt:lpstr>Theme1</vt:lpstr>
      <vt:lpstr>OptiShare: A Dynamic Channel Sharing Scheme for Power Efficient On-chip Optical Architectures</vt:lpstr>
      <vt:lpstr>Introduction</vt:lpstr>
      <vt:lpstr>Architecture</vt:lpstr>
      <vt:lpstr>Dynamic Channel Sharing</vt:lpstr>
      <vt:lpstr>Operation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Power Efficient Photonic SWMR Buses</dc:title>
  <dc:creator>srishtisrv8</dc:creator>
  <cp:lastModifiedBy>Eldhose</cp:lastModifiedBy>
  <cp:revision>270</cp:revision>
  <dcterms:created xsi:type="dcterms:W3CDTF">2015-01-13T12:24:31Z</dcterms:created>
  <dcterms:modified xsi:type="dcterms:W3CDTF">2016-02-26T11:27:56Z</dcterms:modified>
</cp:coreProperties>
</file>